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57" r:id="rId2"/>
    <p:sldId id="341" r:id="rId3"/>
    <p:sldId id="278" r:id="rId4"/>
    <p:sldId id="330" r:id="rId5"/>
    <p:sldId id="260" r:id="rId6"/>
    <p:sldId id="342" r:id="rId7"/>
    <p:sldId id="276" r:id="rId8"/>
    <p:sldId id="277" r:id="rId9"/>
    <p:sldId id="280" r:id="rId10"/>
    <p:sldId id="343" r:id="rId11"/>
    <p:sldId id="340" r:id="rId12"/>
    <p:sldId id="331" r:id="rId13"/>
    <p:sldId id="346" r:id="rId14"/>
    <p:sldId id="344" r:id="rId15"/>
    <p:sldId id="332" r:id="rId16"/>
    <p:sldId id="333" r:id="rId17"/>
    <p:sldId id="290" r:id="rId18"/>
    <p:sldId id="315" r:id="rId19"/>
    <p:sldId id="304" r:id="rId20"/>
    <p:sldId id="345" r:id="rId21"/>
    <p:sldId id="318" r:id="rId22"/>
    <p:sldId id="326" r:id="rId23"/>
    <p:sldId id="327" r:id="rId24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99"/>
    <a:srgbClr val="B80819"/>
    <a:srgbClr val="336699"/>
    <a:srgbClr val="9900CC"/>
    <a:srgbClr val="0000FF"/>
    <a:srgbClr val="3333FF"/>
    <a:srgbClr val="A20000"/>
    <a:srgbClr val="FFCF37"/>
    <a:srgbClr val="660066"/>
    <a:srgbClr val="800080"/>
  </p:clrMru>
</p:presentationPr>
</file>

<file path=ppt/tableStyles.xml><?xml version="1.0" encoding="utf-8"?>
<a:tblStyleLst xmlns:a="http://schemas.openxmlformats.org/drawingml/2006/main" def="{5C22544A-7EE6-4342-B048-85BDC9FD1C3A}">
  <a:tblStyle styleId="{E269D01E-BC32-4049-B463-5C60D7B0CCD2}" styleName="Style à thème 2 - Accentuation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84E427A-3D55-4303-BF80-6455036E1DE7}" styleName="Style à thème 1 - Accentuation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16DA210-FB5B-4158-B5E0-FEB733F419BA}" styleName="Style clair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20294" autoAdjust="0"/>
    <p:restoredTop sz="94624" autoAdjust="0"/>
  </p:normalViewPr>
  <p:slideViewPr>
    <p:cSldViewPr>
      <p:cViewPr>
        <p:scale>
          <a:sx n="70" d="100"/>
          <a:sy n="70" d="100"/>
        </p:scale>
        <p:origin x="-1152" y="-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F95CB2-19F9-48E1-8883-A72711A485D4}" type="datetimeFigureOut">
              <a:rPr lang="fr-FR" smtClean="0"/>
              <a:pPr/>
              <a:t>06/10/2019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1C96BB-08FD-454C-8637-BB349E09EA3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à coins arrondis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ctangle à coins arrondis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r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20" name="Sous-titr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19" name="Espace réservé de la date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3D89239-8A84-405A-8629-79617685B9DE}" type="datetimeFigureOut">
              <a:rPr lang="fr-FR" smtClean="0"/>
              <a:pPr/>
              <a:t>06/10/2019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10355B1-33A1-4CAB-80DE-57028DB3768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3D89239-8A84-405A-8629-79617685B9DE}" type="datetimeFigureOut">
              <a:rPr lang="fr-FR" smtClean="0"/>
              <a:pPr/>
              <a:t>06/10/2019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10355B1-33A1-4CAB-80DE-57028DB3768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3D89239-8A84-405A-8629-79617685B9DE}" type="datetimeFigureOut">
              <a:rPr lang="fr-FR" smtClean="0"/>
              <a:pPr/>
              <a:t>06/10/2019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10355B1-33A1-4CAB-80DE-57028DB3768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3D89239-8A84-405A-8629-79617685B9DE}" type="datetimeFigureOut">
              <a:rPr lang="fr-FR" smtClean="0"/>
              <a:pPr/>
              <a:t>06/10/2019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10355B1-33A1-4CAB-80DE-57028DB3768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à coins arrondis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à coins arrondis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3D89239-8A84-405A-8629-79617685B9DE}" type="datetimeFigureOut">
              <a:rPr lang="fr-FR" smtClean="0"/>
              <a:pPr/>
              <a:t>06/10/2019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10355B1-33A1-4CAB-80DE-57028DB3768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3D89239-8A84-405A-8629-79617685B9DE}" type="datetimeFigureOut">
              <a:rPr lang="fr-FR" smtClean="0"/>
              <a:pPr/>
              <a:t>06/10/2019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10355B1-33A1-4CAB-80DE-57028DB3768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3D89239-8A84-405A-8629-79617685B9DE}" type="datetimeFigureOut">
              <a:rPr lang="fr-FR" smtClean="0"/>
              <a:pPr/>
              <a:t>06/10/2019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10355B1-33A1-4CAB-80DE-57028DB3768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3D89239-8A84-405A-8629-79617685B9DE}" type="datetimeFigureOut">
              <a:rPr lang="fr-FR" smtClean="0"/>
              <a:pPr/>
              <a:t>06/10/2019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10355B1-33A1-4CAB-80DE-57028DB3768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à coins arrondis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3D89239-8A84-405A-8629-79617685B9DE}" type="datetimeFigureOut">
              <a:rPr lang="fr-FR" smtClean="0"/>
              <a:pPr/>
              <a:t>06/10/2019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10355B1-33A1-4CAB-80DE-57028DB3768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3D89239-8A84-405A-8629-79617685B9DE}" type="datetimeFigureOut">
              <a:rPr lang="fr-FR" smtClean="0"/>
              <a:pPr/>
              <a:t>06/10/2019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10355B1-33A1-4CAB-80DE-57028DB3768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à coins arrondis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Arrondir un rectangle à un seul coin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3D89239-8A84-405A-8629-79617685B9DE}" type="datetimeFigureOut">
              <a:rPr lang="fr-FR" smtClean="0"/>
              <a:pPr/>
              <a:t>06/10/2019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10355B1-33A1-4CAB-80DE-57028DB37681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fr-FR" smtClean="0"/>
              <a:t>Cliquez sur l'icône pour ajouter une image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à coins arrondis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à coins arrondis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Espace réservé du titre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25" name="Espace réservé de la date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63D89239-8A84-405A-8629-79617685B9DE}" type="datetimeFigureOut">
              <a:rPr lang="fr-FR" smtClean="0"/>
              <a:pPr/>
              <a:t>06/10/2019</a:t>
            </a:fld>
            <a:endParaRPr lang="fr-FR"/>
          </a:p>
        </p:txBody>
      </p:sp>
      <p:sp>
        <p:nvSpPr>
          <p:cNvPr id="18" name="Espace réservé du pied de page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10355B1-33A1-4CAB-80DE-57028DB3768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420225" cy="710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705975" cy="732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4" y="142876"/>
            <a:ext cx="8715404" cy="6643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1300" y="142852"/>
            <a:ext cx="8659813" cy="6500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629775" cy="726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667875" cy="719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82100" cy="723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357422" y="6143644"/>
            <a:ext cx="1428760" cy="3571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dirty="0" err="1" smtClean="0">
                <a:solidFill>
                  <a:srgbClr val="C00000"/>
                </a:solidFill>
                <a:latin typeface="Arial Black" pitchFamily="34" charset="0"/>
              </a:rPr>
              <a:t>Succinate</a:t>
            </a:r>
            <a:endParaRPr lang="fr-FR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57620" y="6357958"/>
            <a:ext cx="1428760" cy="1428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dirty="0" smtClean="0">
                <a:solidFill>
                  <a:srgbClr val="C00000"/>
                </a:solidFill>
                <a:latin typeface="Arial Black" pitchFamily="34" charset="0"/>
              </a:rPr>
              <a:t>Fumarate</a:t>
            </a:r>
            <a:endParaRPr lang="fr-FR" dirty="0">
              <a:solidFill>
                <a:srgbClr val="C00000"/>
              </a:solidFill>
              <a:latin typeface="Arial Black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42852"/>
            <a:ext cx="8786874" cy="6481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3843" t="9765" r="11603" b="10156"/>
          <a:stretch>
            <a:fillRect/>
          </a:stretch>
        </p:blipFill>
        <p:spPr bwMode="auto">
          <a:xfrm>
            <a:off x="214282" y="214290"/>
            <a:ext cx="8715436" cy="635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553575" cy="715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686925" cy="726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 l="23060" t="13671" r="21486" b="9179"/>
          <a:stretch>
            <a:fillRect/>
          </a:stretch>
        </p:blipFill>
        <p:spPr bwMode="auto">
          <a:xfrm>
            <a:off x="285720" y="285728"/>
            <a:ext cx="8572560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ZoneTexte 2"/>
          <p:cNvSpPr txBox="1"/>
          <p:nvPr/>
        </p:nvSpPr>
        <p:spPr>
          <a:xfrm>
            <a:off x="6286512" y="2500307"/>
            <a:ext cx="2571768" cy="1107996"/>
          </a:xfrm>
          <a:prstGeom prst="rect">
            <a:avLst/>
          </a:prstGeom>
          <a:solidFill>
            <a:srgbClr val="FFFF00"/>
          </a:solidFill>
        </p:spPr>
        <p:txBody>
          <a:bodyPr wrap="square" lIns="72000" tIns="0" rIns="36000" bIns="0" rtlCol="0">
            <a:spAutoFit/>
          </a:bodyPr>
          <a:lstStyle/>
          <a:p>
            <a:r>
              <a:rPr lang="fr-FR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Création d’un gradient de protons, diminution du pH de l’espace </a:t>
            </a:r>
            <a:r>
              <a:rPr lang="fr-FR" b="1" dirty="0" err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intermembranaire</a:t>
            </a:r>
            <a:endParaRPr lang="fr-FR" dirty="0">
              <a:solidFill>
                <a:srgbClr val="003399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5786446" y="5143512"/>
            <a:ext cx="3357554" cy="1754326"/>
          </a:xfrm>
          <a:prstGeom prst="rect">
            <a:avLst/>
          </a:prstGeom>
          <a:solidFill>
            <a:srgbClr val="FFFF00"/>
          </a:solidFill>
          <a:ln w="76200">
            <a:solidFill>
              <a:srgbClr val="B80819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fr-FR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Création d’un potentiel de membrane (charge </a:t>
            </a:r>
            <a:r>
              <a:rPr lang="fr-FR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fr-FR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face </a:t>
            </a:r>
            <a:r>
              <a:rPr lang="fr-FR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intermembranire</a:t>
            </a:r>
            <a:r>
              <a:rPr lang="fr-FR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, charge</a:t>
            </a:r>
            <a:r>
              <a:rPr lang="fr-FR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fr-FR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face matricielle)</a:t>
            </a:r>
            <a:endParaRPr lang="fr-FR" sz="2400" dirty="0">
              <a:solidFill>
                <a:srgbClr val="00206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5720" y="5429264"/>
            <a:ext cx="5429288" cy="1143008"/>
          </a:xfrm>
          <a:prstGeom prst="rect">
            <a:avLst/>
          </a:prstGeom>
          <a:noFill/>
          <a:ln w="57150">
            <a:solidFill>
              <a:srgbClr val="B808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6286512" y="1643050"/>
            <a:ext cx="2571768" cy="3357586"/>
          </a:xfrm>
          <a:prstGeom prst="rect">
            <a:avLst/>
          </a:prstGeom>
          <a:noFill/>
          <a:ln>
            <a:solidFill>
              <a:srgbClr val="00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9563" y="271463"/>
            <a:ext cx="8524875" cy="631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57166"/>
            <a:ext cx="8572560" cy="6143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20789" t="16534" r="18694" b="11076"/>
          <a:stretch>
            <a:fillRect/>
          </a:stretch>
        </p:blipFill>
        <p:spPr bwMode="auto">
          <a:xfrm>
            <a:off x="357158" y="357166"/>
            <a:ext cx="8501122" cy="61436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0" y="1571612"/>
            <a:ext cx="1143008" cy="9541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/>
          <a:p>
            <a:r>
              <a:rPr lang="en-US" sz="2000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ANT </a:t>
            </a:r>
          </a:p>
          <a:p>
            <a:r>
              <a:rPr lang="en-US" sz="1400" b="1" dirty="0" err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Adénine</a:t>
            </a:r>
            <a:r>
              <a:rPr lang="en-US" sz="1400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r>
              <a:rPr lang="en-US" sz="1400" b="1" dirty="0" err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Nucléotide</a:t>
            </a:r>
            <a:r>
              <a:rPr lang="en-US" sz="1400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r>
              <a:rPr lang="en-US" sz="1400" b="1" dirty="0" err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Translocase</a:t>
            </a:r>
            <a:r>
              <a:rPr lang="en-US" sz="1400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fr-FR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3999" cy="726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629775" cy="728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57166"/>
            <a:ext cx="8286808" cy="47149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3999" cy="6500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0"/>
            <a:ext cx="892971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2830</TotalTime>
  <Words>33</Words>
  <Application>Microsoft Office PowerPoint</Application>
  <PresentationFormat>Affichage à l'écran (4:3)</PresentationFormat>
  <Paragraphs>8</Paragraphs>
  <Slides>23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23</vt:i4>
      </vt:variant>
    </vt:vector>
  </HeadingPairs>
  <TitlesOfParts>
    <vt:vector size="24" baseType="lpstr">
      <vt:lpstr>Aspect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REPUBLIQUE ALGERIENNE DEMOCRATIQUE ET POPULAIRE MINISTERE DE L’ENSEIGNEMENT SUPERIEUR ET DE LA RECHERCHE SCIENTIFIQUE Institut des sciences vétérinaires khroub constantine-  25000 Département de préclinique</dc:title>
  <dc:creator>serv</dc:creator>
  <cp:lastModifiedBy>CM</cp:lastModifiedBy>
  <cp:revision>250</cp:revision>
  <dcterms:created xsi:type="dcterms:W3CDTF">2014-11-04T17:48:42Z</dcterms:created>
  <dcterms:modified xsi:type="dcterms:W3CDTF">2019-10-06T17:37:00Z</dcterms:modified>
</cp:coreProperties>
</file>