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9"/>
  </p:notesMasterIdLst>
  <p:sldIdLst>
    <p:sldId id="389" r:id="rId2"/>
    <p:sldId id="333" r:id="rId3"/>
    <p:sldId id="403" r:id="rId4"/>
    <p:sldId id="326" r:id="rId5"/>
    <p:sldId id="375" r:id="rId6"/>
    <p:sldId id="312" r:id="rId7"/>
    <p:sldId id="390" r:id="rId8"/>
    <p:sldId id="369" r:id="rId9"/>
    <p:sldId id="313" r:id="rId10"/>
    <p:sldId id="388" r:id="rId11"/>
    <p:sldId id="391" r:id="rId12"/>
    <p:sldId id="372" r:id="rId13"/>
    <p:sldId id="392" r:id="rId14"/>
    <p:sldId id="393" r:id="rId15"/>
    <p:sldId id="379" r:id="rId16"/>
    <p:sldId id="394" r:id="rId17"/>
    <p:sldId id="395" r:id="rId18"/>
    <p:sldId id="374" r:id="rId19"/>
    <p:sldId id="396" r:id="rId20"/>
    <p:sldId id="405" r:id="rId21"/>
    <p:sldId id="406" r:id="rId22"/>
    <p:sldId id="365" r:id="rId23"/>
    <p:sldId id="407" r:id="rId24"/>
    <p:sldId id="408" r:id="rId25"/>
    <p:sldId id="332" r:id="rId26"/>
    <p:sldId id="335" r:id="rId27"/>
    <p:sldId id="383" r:id="rId28"/>
    <p:sldId id="398" r:id="rId29"/>
    <p:sldId id="397" r:id="rId30"/>
    <p:sldId id="399" r:id="rId31"/>
    <p:sldId id="341" r:id="rId32"/>
    <p:sldId id="409" r:id="rId33"/>
    <p:sldId id="386" r:id="rId34"/>
    <p:sldId id="343" r:id="rId35"/>
    <p:sldId id="342" r:id="rId36"/>
    <p:sldId id="401" r:id="rId37"/>
    <p:sldId id="400" r:id="rId38"/>
    <p:sldId id="385" r:id="rId39"/>
    <p:sldId id="402" r:id="rId40"/>
    <p:sldId id="410" r:id="rId41"/>
    <p:sldId id="411" r:id="rId42"/>
    <p:sldId id="412" r:id="rId43"/>
    <p:sldId id="413" r:id="rId44"/>
    <p:sldId id="414" r:id="rId45"/>
    <p:sldId id="387" r:id="rId46"/>
    <p:sldId id="415" r:id="rId47"/>
    <p:sldId id="416" r:id="rId4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6600"/>
    <a:srgbClr val="99FF33"/>
    <a:srgbClr val="00FFCC"/>
    <a:srgbClr val="99FFCC"/>
    <a:srgbClr val="00FF00"/>
    <a:srgbClr val="660066"/>
    <a:srgbClr val="B70314"/>
    <a:srgbClr val="000066"/>
    <a:srgbClr val="003300"/>
  </p:clrMru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794" autoAdjust="0"/>
    <p:restoredTop sz="86738" autoAdjust="0"/>
  </p:normalViewPr>
  <p:slideViewPr>
    <p:cSldViewPr>
      <p:cViewPr>
        <p:scale>
          <a:sx n="50" d="100"/>
          <a:sy n="50" d="100"/>
        </p:scale>
        <p:origin x="-1866" y="-5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C2317-7266-4C72-AD97-2985CEDAA577}" type="datetimeFigureOut">
              <a:rPr lang="fr-FR" smtClean="0"/>
              <a:pPr/>
              <a:t>06/10/2019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FC310-B0D4-44B0-9F69-4E238F65326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9987-B743-4A8F-B95C-BEA6D9133A28}" type="datetimeFigureOut">
              <a:rPr lang="fr-FR" smtClean="0"/>
              <a:pPr/>
              <a:t>06/10/2019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CA95-638E-458E-B889-E9BE13445C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9987-B743-4A8F-B95C-BEA6D9133A28}" type="datetimeFigureOut">
              <a:rPr lang="fr-FR" smtClean="0"/>
              <a:pPr/>
              <a:t>06/10/2019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CA95-638E-458E-B889-E9BE13445C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9987-B743-4A8F-B95C-BEA6D9133A28}" type="datetimeFigureOut">
              <a:rPr lang="fr-FR" smtClean="0"/>
              <a:pPr/>
              <a:t>06/10/2019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CA95-638E-458E-B889-E9BE13445C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9987-B743-4A8F-B95C-BEA6D9133A28}" type="datetimeFigureOut">
              <a:rPr lang="fr-FR" smtClean="0"/>
              <a:pPr/>
              <a:t>06/10/2019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CA95-638E-458E-B889-E9BE13445C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5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9987-B743-4A8F-B95C-BEA6D9133A28}" type="datetimeFigureOut">
              <a:rPr lang="fr-FR" smtClean="0"/>
              <a:pPr/>
              <a:t>06/10/2019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CA95-638E-458E-B889-E9BE13445C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9987-B743-4A8F-B95C-BEA6D9133A28}" type="datetimeFigureOut">
              <a:rPr lang="fr-FR" smtClean="0"/>
              <a:pPr/>
              <a:t>06/10/2019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CA95-638E-458E-B889-E9BE13445C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1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1859758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1" y="2514601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514601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9987-B743-4A8F-B95C-BEA6D9133A28}" type="datetimeFigureOut">
              <a:rPr lang="fr-FR" smtClean="0"/>
              <a:pPr/>
              <a:t>06/10/2019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CA95-638E-458E-B889-E9BE13445C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9987-B743-4A8F-B95C-BEA6D9133A28}" type="datetimeFigureOut">
              <a:rPr lang="fr-FR" smtClean="0"/>
              <a:pPr/>
              <a:t>06/10/2019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CA95-638E-458E-B889-E9BE13445C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9987-B743-4A8F-B95C-BEA6D9133A28}" type="datetimeFigureOut">
              <a:rPr lang="fr-FR" smtClean="0"/>
              <a:pPr/>
              <a:t>06/10/2019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CA95-638E-458E-B889-E9BE13445C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1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9987-B743-4A8F-B95C-BEA6D9133A28}" type="datetimeFigureOut">
              <a:rPr lang="fr-FR" smtClean="0"/>
              <a:pPr/>
              <a:t>06/10/2019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CA95-638E-458E-B889-E9BE13445C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5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7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9987-B743-4A8F-B95C-BEA6D9133A28}" type="datetimeFigureOut">
              <a:rPr lang="fr-FR" smtClean="0"/>
              <a:pPr/>
              <a:t>06/10/2019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609600" cy="365125"/>
          </a:xfrm>
        </p:spPr>
        <p:txBody>
          <a:bodyPr/>
          <a:lstStyle/>
          <a:p>
            <a:fld id="{B9C6CA95-638E-458E-B889-E9BE13445C4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6" y="5816601"/>
            <a:ext cx="916305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1" y="6219826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6" y="-7144"/>
            <a:ext cx="916305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1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AF69987-B743-4A8F-B95C-BEA6D9133A28}" type="datetimeFigureOut">
              <a:rPr lang="fr-FR" smtClean="0"/>
              <a:pPr/>
              <a:t>06/10/2019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1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1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9C6CA95-638E-458E-B889-E9BE13445C46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pull dir="d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1462"/>
            <a:ext cx="9534525" cy="725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82175" cy="728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3177" t="10742" r="17093" b="9179"/>
          <a:stretch>
            <a:fillRect/>
          </a:stretch>
        </p:blipFill>
        <p:spPr bwMode="auto">
          <a:xfrm>
            <a:off x="71406" y="214290"/>
            <a:ext cx="8929751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86925" cy="728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25025" cy="728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146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67875" cy="730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24"/>
            <a:ext cx="9144000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3000" y="-1143000"/>
            <a:ext cx="6858002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67875" cy="727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5263" y="-157163"/>
            <a:ext cx="9534526" cy="717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ChangeArrowheads="1"/>
          </p:cNvSpPr>
          <p:nvPr/>
        </p:nvSpPr>
        <p:spPr bwMode="auto">
          <a:xfrm>
            <a:off x="0" y="642919"/>
            <a:ext cx="8715436" cy="95410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fr-FR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Déplacement des vésicules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57356" y="0"/>
            <a:ext cx="489360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3600" b="1" dirty="0" smtClean="0">
                <a:latin typeface="Times New Roman" pitchFamily="18" charset="0"/>
                <a:cs typeface="Times New Roman" pitchFamily="18" charset="0"/>
              </a:rPr>
              <a:t>Rôle des </a:t>
            </a:r>
            <a:r>
              <a:rPr lang="fr-FR" sz="3600" b="1" dirty="0" err="1" smtClean="0">
                <a:latin typeface="Times New Roman" pitchFamily="18" charset="0"/>
                <a:cs typeface="Times New Roman" pitchFamily="18" charset="0"/>
              </a:rPr>
              <a:t>microfilaments</a:t>
            </a:r>
            <a:endParaRPr lang="fr-FR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6157" t="2932" r="4837" b="292"/>
          <a:stretch>
            <a:fillRect/>
          </a:stretch>
        </p:blipFill>
        <p:spPr bwMode="auto">
          <a:xfrm rot="5400000">
            <a:off x="1929660" y="-570630"/>
            <a:ext cx="5427526" cy="9001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10725" cy="724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29775" cy="715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86248" y="4071942"/>
            <a:ext cx="285752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3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3" y="0"/>
            <a:ext cx="364330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26404" t="33918" r="56779" b="66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0" y="4714884"/>
            <a:ext cx="9144000" cy="21431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fr-FR" sz="3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Les dimères s'associent pour constituer des profilements polarisés</a:t>
            </a:r>
            <a:endParaRPr lang="fr-FR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fr-FR" sz="3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13 profilements s'associent avec décalage pour former le Tubule de ~25nm de diamètre</a:t>
            </a:r>
            <a:endParaRPr lang="fr-FR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2851" t="37105" r="85233" b="57711"/>
          <a:stretch>
            <a:fillRect/>
          </a:stretch>
        </p:blipFill>
        <p:spPr bwMode="auto">
          <a:xfrm>
            <a:off x="2357422" y="214291"/>
            <a:ext cx="1214447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12851" t="66654" r="85233" b="29198"/>
          <a:stretch>
            <a:fillRect/>
          </a:stretch>
        </p:blipFill>
        <p:spPr bwMode="auto">
          <a:xfrm>
            <a:off x="2357422" y="3857628"/>
            <a:ext cx="1214447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50293" t="29198" r="19531" b="16048"/>
          <a:stretch>
            <a:fillRect/>
          </a:stretch>
        </p:blipFill>
        <p:spPr bwMode="auto">
          <a:xfrm>
            <a:off x="3643306" y="0"/>
            <a:ext cx="5500695" cy="47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Flèche droite 8"/>
          <p:cNvSpPr/>
          <p:nvPr/>
        </p:nvSpPr>
        <p:spPr>
          <a:xfrm>
            <a:off x="2428860" y="1928803"/>
            <a:ext cx="1357323" cy="500066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786447" y="-1"/>
            <a:ext cx="1080000" cy="10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2918"/>
            <a:ext cx="9144000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928662" y="0"/>
            <a:ext cx="7636005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Organisation des microtubules</a:t>
            </a:r>
            <a:endParaRPr lang="fr-FR" sz="3600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9144032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7259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Flèche gauche 2"/>
          <p:cNvSpPr/>
          <p:nvPr/>
        </p:nvSpPr>
        <p:spPr>
          <a:xfrm>
            <a:off x="357158" y="2285993"/>
            <a:ext cx="1214447" cy="357190"/>
          </a:xfrm>
          <a:prstGeom prst="leftArrow">
            <a:avLst/>
          </a:prstGeom>
          <a:solidFill>
            <a:srgbClr val="0070C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" y="2714620"/>
            <a:ext cx="1500167" cy="1285884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Vers le Noyau</a:t>
            </a:r>
          </a:p>
        </p:txBody>
      </p:sp>
      <p:sp>
        <p:nvSpPr>
          <p:cNvPr id="5" name="Rectangle 4"/>
          <p:cNvSpPr/>
          <p:nvPr/>
        </p:nvSpPr>
        <p:spPr>
          <a:xfrm>
            <a:off x="2214547" y="5072074"/>
            <a:ext cx="2428892" cy="1071570"/>
          </a:xfrm>
          <a:prstGeom prst="rect">
            <a:avLst/>
          </a:prstGeom>
          <a:ln w="57150">
            <a:solidFill>
              <a:srgbClr val="00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Dynéine</a:t>
            </a:r>
            <a:endParaRPr lang="fr-FR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43571" y="6215082"/>
            <a:ext cx="2857520" cy="642918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Kinésine</a:t>
            </a:r>
            <a:endParaRPr lang="fr-FR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èche droite 6"/>
          <p:cNvSpPr/>
          <p:nvPr/>
        </p:nvSpPr>
        <p:spPr>
          <a:xfrm>
            <a:off x="7358081" y="2285993"/>
            <a:ext cx="1357323" cy="357190"/>
          </a:xfrm>
          <a:prstGeom prst="rightArrow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7072330" y="2714620"/>
            <a:ext cx="2071671" cy="2428892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Vers la membrane plasmique</a:t>
            </a:r>
          </a:p>
          <a:p>
            <a:pPr algn="ctr"/>
            <a:r>
              <a:rPr lang="fr-FR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(Transport Antérograde)</a:t>
            </a:r>
            <a:endParaRPr lang="fr-FR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72132" y="0"/>
            <a:ext cx="3429024" cy="642918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Pôle Positif (+)</a:t>
            </a:r>
            <a:endParaRPr lang="fr-FR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3429024" cy="64291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Pôle Négatif (-)</a:t>
            </a:r>
            <a:endParaRPr lang="fr-FR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14677" y="285729"/>
            <a:ext cx="2500331" cy="571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Microtubule</a:t>
            </a:r>
            <a:endParaRPr lang="fr-FR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4429132"/>
            <a:ext cx="1928795" cy="1285884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Transport Rétrograde </a:t>
            </a:r>
            <a:endParaRPr lang="fr-FR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3363" y="-90488"/>
            <a:ext cx="9610726" cy="703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45765"/>
          <a:stretch>
            <a:fillRect/>
          </a:stretch>
        </p:blipFill>
        <p:spPr bwMode="auto">
          <a:xfrm rot="5400000">
            <a:off x="1071971" y="-1214029"/>
            <a:ext cx="7000058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" y="1"/>
            <a:ext cx="1500167" cy="13573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fr-FR" sz="2400" b="1" dirty="0" smtClean="0"/>
              <a:t>Domaine</a:t>
            </a:r>
          </a:p>
          <a:p>
            <a:r>
              <a:rPr lang="fr-FR" sz="2400" b="1" dirty="0" smtClean="0"/>
              <a:t>moteur</a:t>
            </a:r>
          </a:p>
          <a:p>
            <a:r>
              <a:rPr lang="fr-FR" sz="2400" b="1" dirty="0" smtClean="0"/>
              <a:t>(</a:t>
            </a:r>
            <a:r>
              <a:rPr lang="fr-FR" sz="2400" b="1" dirty="0" err="1" smtClean="0"/>
              <a:t>ATPase</a:t>
            </a:r>
            <a:endParaRPr lang="fr-FR" sz="2400" dirty="0"/>
          </a:p>
        </p:txBody>
      </p:sp>
      <p:sp>
        <p:nvSpPr>
          <p:cNvPr id="6" name="Rectangle 5"/>
          <p:cNvSpPr/>
          <p:nvPr/>
        </p:nvSpPr>
        <p:spPr>
          <a:xfrm>
            <a:off x="4000497" y="972436"/>
            <a:ext cx="4714908" cy="1384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2200" b="1" i="1" dirty="0" smtClean="0">
                <a:solidFill>
                  <a:schemeClr val="bg2">
                    <a:lumMod val="10000"/>
                  </a:schemeClr>
                </a:solidFill>
              </a:rPr>
              <a:t>Protéines motrices:  </a:t>
            </a:r>
            <a:r>
              <a:rPr lang="fr-FR" sz="2200" b="1" i="1" dirty="0" err="1" smtClean="0">
                <a:solidFill>
                  <a:schemeClr val="bg2">
                    <a:lumMod val="10000"/>
                  </a:schemeClr>
                </a:solidFill>
              </a:rPr>
              <a:t>Kinésines</a:t>
            </a:r>
            <a:endParaRPr lang="fr-FR" sz="2200" b="1" i="1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fr-FR" sz="2200" b="1" i="1" dirty="0" smtClean="0">
                <a:solidFill>
                  <a:schemeClr val="bg2">
                    <a:lumMod val="10000"/>
                  </a:schemeClr>
                </a:solidFill>
              </a:rPr>
              <a:t>Hydrolyse de l’ATP → changement </a:t>
            </a:r>
            <a:r>
              <a:rPr lang="fr-FR" sz="2200" b="1" i="1" dirty="0" err="1" smtClean="0">
                <a:solidFill>
                  <a:schemeClr val="bg2">
                    <a:lumMod val="10000"/>
                  </a:schemeClr>
                </a:solidFill>
              </a:rPr>
              <a:t>conformationnel</a:t>
            </a:r>
            <a:r>
              <a:rPr lang="fr-FR" sz="2200" b="1" i="1" dirty="0" smtClean="0">
                <a:solidFill>
                  <a:schemeClr val="bg2">
                    <a:lumMod val="10000"/>
                  </a:schemeClr>
                </a:solidFill>
              </a:rPr>
              <a:t> → mouvement</a:t>
            </a:r>
          </a:p>
          <a:p>
            <a:endParaRPr lang="fr-FR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714744" y="5857893"/>
            <a:ext cx="3929091" cy="785818"/>
          </a:xfrm>
          <a:prstGeom prst="rect">
            <a:avLst/>
          </a:prstGeom>
          <a:ln w="76200">
            <a:solidFill>
              <a:srgbClr val="00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Transport Rétrograde </a:t>
            </a:r>
            <a:endParaRPr lang="fr-FR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7157" y="1428737"/>
            <a:ext cx="4572032" cy="571504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Transport Antérograde</a:t>
            </a:r>
            <a:endParaRPr lang="fr-FR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arto="http://schemas.microsoft.com/office/word/2006/arto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t="4545" r="85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900115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8" y="0"/>
            <a:ext cx="9077325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/>
          <a:srcRect l="6205" t="11623" r="2415" b="9210"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" y="0"/>
            <a:ext cx="3857620" cy="1285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0" y="0"/>
            <a:ext cx="5214942" cy="1000084"/>
          </a:xfrm>
          <a:prstGeom prst="rect">
            <a:avLst/>
          </a:prstGeom>
          <a:ln w="57150" cap="flat" cmpd="sng" algn="ctr">
            <a:solidFill>
              <a:srgbClr val="B70314"/>
            </a:solidFill>
            <a:prstDash val="soli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 anchorCtr="0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LES MICROFILAMENTS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05975" cy="728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44075" cy="730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3" y="1"/>
            <a:ext cx="898207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05975" cy="726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96425" cy="724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48825" cy="722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96425" cy="721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4" y="42863"/>
            <a:ext cx="9153527" cy="677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3726" t="8789" r="8309" b="6250"/>
          <a:stretch>
            <a:fillRect/>
          </a:stretch>
        </p:blipFill>
        <p:spPr bwMode="auto">
          <a:xfrm>
            <a:off x="71407" y="0"/>
            <a:ext cx="9001156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63125" cy="728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/>
          <a:srcRect l="10835" t="11302" r="19696" b="1400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/>
          <a:srcRect l="21612" t="11794" r="17941" b="142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" y="4500570"/>
            <a:ext cx="2071671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Origine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7091</TotalTime>
  <Words>76</Words>
  <Application>Microsoft Office PowerPoint</Application>
  <PresentationFormat>Affichage à l'écran (4:3)</PresentationFormat>
  <Paragraphs>22</Paragraphs>
  <Slides>47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48" baseType="lpstr">
      <vt:lpstr>Débit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assia</dc:creator>
  <cp:lastModifiedBy>CM</cp:lastModifiedBy>
  <cp:revision>828</cp:revision>
  <dcterms:created xsi:type="dcterms:W3CDTF">2011-07-24T07:54:23Z</dcterms:created>
  <dcterms:modified xsi:type="dcterms:W3CDTF">2019-10-06T17:20:39Z</dcterms:modified>
</cp:coreProperties>
</file>