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7"/>
  </p:notesMasterIdLst>
  <p:sldIdLst>
    <p:sldId id="256" r:id="rId2"/>
    <p:sldId id="257" r:id="rId3"/>
    <p:sldId id="260" r:id="rId4"/>
    <p:sldId id="261" r:id="rId5"/>
    <p:sldId id="262" r:id="rId6"/>
    <p:sldId id="266" r:id="rId7"/>
    <p:sldId id="267" r:id="rId8"/>
    <p:sldId id="268" r:id="rId9"/>
    <p:sldId id="269" r:id="rId10"/>
    <p:sldId id="265" r:id="rId11"/>
    <p:sldId id="270" r:id="rId12"/>
    <p:sldId id="301" r:id="rId13"/>
    <p:sldId id="302" r:id="rId14"/>
    <p:sldId id="303" r:id="rId15"/>
    <p:sldId id="304" r:id="rId16"/>
    <p:sldId id="279" r:id="rId17"/>
    <p:sldId id="283" r:id="rId18"/>
    <p:sldId id="284" r:id="rId19"/>
    <p:sldId id="285" r:id="rId20"/>
    <p:sldId id="286" r:id="rId21"/>
    <p:sldId id="307" r:id="rId22"/>
    <p:sldId id="282" r:id="rId23"/>
    <p:sldId id="287" r:id="rId24"/>
    <p:sldId id="288" r:id="rId25"/>
    <p:sldId id="281" r:id="rId26"/>
    <p:sldId id="280" r:id="rId27"/>
    <p:sldId id="289" r:id="rId28"/>
    <p:sldId id="290" r:id="rId29"/>
    <p:sldId id="291" r:id="rId30"/>
    <p:sldId id="292" r:id="rId31"/>
    <p:sldId id="296" r:id="rId32"/>
    <p:sldId id="309" r:id="rId33"/>
    <p:sldId id="297" r:id="rId34"/>
    <p:sldId id="300" r:id="rId35"/>
    <p:sldId id="299" r:id="rId36"/>
    <p:sldId id="294" r:id="rId37"/>
    <p:sldId id="295" r:id="rId38"/>
    <p:sldId id="271" r:id="rId39"/>
    <p:sldId id="273" r:id="rId40"/>
    <p:sldId id="319" r:id="rId41"/>
    <p:sldId id="320" r:id="rId42"/>
    <p:sldId id="272" r:id="rId43"/>
    <p:sldId id="263" r:id="rId44"/>
    <p:sldId id="276" r:id="rId45"/>
    <p:sldId id="313" r:id="rId46"/>
    <p:sldId id="314" r:id="rId47"/>
    <p:sldId id="316" r:id="rId48"/>
    <p:sldId id="315" r:id="rId49"/>
    <p:sldId id="318" r:id="rId50"/>
    <p:sldId id="321" r:id="rId51"/>
    <p:sldId id="317" r:id="rId52"/>
    <p:sldId id="322" r:id="rId53"/>
    <p:sldId id="323" r:id="rId54"/>
    <p:sldId id="326" r:id="rId55"/>
    <p:sldId id="324" r:id="rId56"/>
    <p:sldId id="325" r:id="rId57"/>
    <p:sldId id="338" r:id="rId58"/>
    <p:sldId id="327" r:id="rId59"/>
    <p:sldId id="337" r:id="rId60"/>
    <p:sldId id="332" r:id="rId61"/>
    <p:sldId id="335" r:id="rId62"/>
    <p:sldId id="330" r:id="rId63"/>
    <p:sldId id="329" r:id="rId64"/>
    <p:sldId id="328" r:id="rId65"/>
    <p:sldId id="333" r:id="rId66"/>
  </p:sldIdLst>
  <p:sldSz cx="12192000" cy="6858000"/>
  <p:notesSz cx="6858000" cy="9144000"/>
  <p:defaultTextStyle>
    <a:defPPr>
      <a:defRPr lang="e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75" autoAdjust="0"/>
  </p:normalViewPr>
  <p:slideViewPr>
    <p:cSldViewPr snapToGrid="0">
      <p:cViewPr varScale="1">
        <p:scale>
          <a:sx n="61" d="100"/>
          <a:sy n="61" d="100"/>
        </p:scale>
        <p:origin x="8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EB75C-BB5A-4E7A-BD5F-0C29F7C7DF2E}"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DA6DFC1A-794A-404B-BCDC-59B4DB1370A9}">
      <dgm:prSet phldrT="[Texte]">
        <dgm:style>
          <a:lnRef idx="1">
            <a:schemeClr val="accent4"/>
          </a:lnRef>
          <a:fillRef idx="2">
            <a:schemeClr val="accent4"/>
          </a:fillRef>
          <a:effectRef idx="1">
            <a:schemeClr val="accent4"/>
          </a:effectRef>
          <a:fontRef idx="minor">
            <a:schemeClr val="dk1"/>
          </a:fontRef>
        </dgm:style>
      </dgm:prSet>
      <dgm:spPr>
        <a:solidFill>
          <a:schemeClr val="accent1">
            <a:lumMod val="40000"/>
            <a:lumOff val="60000"/>
          </a:schemeClr>
        </a:solidFill>
        <a:ln>
          <a:solidFill>
            <a:schemeClr val="accent1"/>
          </a:solidFill>
        </a:ln>
      </dgm:spPr>
      <dgm:t>
        <a:bodyPr/>
        <a:lstStyle/>
        <a:p>
          <a:r>
            <a:rPr lang="en" b="1" i="1" dirty="0" smtClean="0">
              <a:latin typeface="Cambria" pitchFamily="18" charset="0"/>
            </a:rPr>
            <a:t>Extracellular sector</a:t>
          </a:r>
          <a:endParaRPr lang="fr-FR" b="1" i="1" dirty="0">
            <a:latin typeface="Cambria" pitchFamily="18" charset="0"/>
          </a:endParaRPr>
        </a:p>
      </dgm:t>
    </dgm:pt>
    <dgm:pt modelId="{A8F63BE9-0CA5-4A9E-B355-9E95574D9C59}" type="parTrans" cxnId="{5E304091-6E64-45CE-B117-CE5F184DE2B4}">
      <dgm:prSet/>
      <dgm:spPr/>
      <dgm:t>
        <a:bodyPr/>
        <a:lstStyle/>
        <a:p>
          <a:endParaRPr lang="fr-FR"/>
        </a:p>
      </dgm:t>
    </dgm:pt>
    <dgm:pt modelId="{4723774C-668D-47C0-AA19-8A01B7D11289}" type="sibTrans" cxnId="{5E304091-6E64-45CE-B117-CE5F184DE2B4}">
      <dgm:prSet/>
      <dgm:spPr/>
      <dgm:t>
        <a:bodyPr/>
        <a:lstStyle/>
        <a:p>
          <a:endParaRPr lang="fr-FR"/>
        </a:p>
      </dgm:t>
    </dgm:pt>
    <dgm:pt modelId="{BCB817B0-245F-4953-ACBE-DD57019DA0FF}">
      <dgm:prSet phldrT="[Texte]">
        <dgm:style>
          <a:lnRef idx="1">
            <a:schemeClr val="accent6"/>
          </a:lnRef>
          <a:fillRef idx="2">
            <a:schemeClr val="accent6"/>
          </a:fillRef>
          <a:effectRef idx="1">
            <a:schemeClr val="accent6"/>
          </a:effectRef>
          <a:fontRef idx="minor">
            <a:schemeClr val="dk1"/>
          </a:fontRef>
        </dgm:style>
      </dgm:prSet>
      <dgm:spPr>
        <a:solidFill>
          <a:schemeClr val="accent2">
            <a:lumMod val="20000"/>
            <a:lumOff val="80000"/>
          </a:schemeClr>
        </a:solidFill>
      </dgm:spPr>
      <dgm:t>
        <a:bodyPr/>
        <a:lstStyle/>
        <a:p>
          <a:pPr algn="ctr"/>
          <a:endParaRPr lang="fr-FR" dirty="0" smtClean="0"/>
        </a:p>
        <a:p>
          <a:pPr algn="l"/>
          <a:r>
            <a:rPr lang="en" b="1" i="1" dirty="0" smtClean="0">
              <a:latin typeface="Cambria" pitchFamily="18" charset="0"/>
            </a:rPr>
            <a:t>Plasma ions:</a:t>
          </a:r>
        </a:p>
        <a:p>
          <a:pPr algn="l"/>
          <a:r>
            <a:rPr lang="en" b="1" i="1" dirty="0" smtClean="0">
              <a:latin typeface="Cambria" pitchFamily="18" charset="0"/>
            </a:rPr>
            <a:t>- K </a:t>
          </a:r>
          <a:r>
            <a:rPr lang="en" b="1" i="1" baseline="30000" dirty="0" smtClean="0">
              <a:latin typeface="Cambria" pitchFamily="18" charset="0"/>
            </a:rPr>
            <a:t>+ </a:t>
          </a:r>
          <a:r>
            <a:rPr lang="en" b="1" i="1" dirty="0" smtClean="0">
              <a:latin typeface="Cambria" pitchFamily="18" charset="0"/>
            </a:rPr>
            <a:t>= 4 </a:t>
          </a:r>
          <a:r>
            <a:rPr lang="en" b="1" i="1" dirty="0" err="1" smtClean="0">
              <a:latin typeface="Cambria" pitchFamily="18" charset="0"/>
            </a:rPr>
            <a:t>mmol </a:t>
          </a:r>
          <a:r>
            <a:rPr lang="en" b="1" i="1" dirty="0" smtClean="0">
              <a:latin typeface="Cambria" pitchFamily="18" charset="0"/>
            </a:rPr>
            <a:t>/L</a:t>
          </a:r>
          <a:endParaRPr lang="fr-FR" b="1" i="1" dirty="0" smtClean="0">
            <a:latin typeface="Cambria" pitchFamily="18" charset="0"/>
          </a:endParaRPr>
        </a:p>
        <a:p>
          <a:pPr algn="l"/>
          <a:r>
            <a:rPr lang="en" b="1" i="1" dirty="0" smtClean="0">
              <a:latin typeface="Cambria" pitchFamily="18" charset="0"/>
            </a:rPr>
            <a:t>- </a:t>
          </a:r>
          <a:r>
            <a:rPr lang="en" b="1" i="1" dirty="0" smtClean="0">
              <a:solidFill>
                <a:srgbClr val="C00000"/>
              </a:solidFill>
              <a:latin typeface="Cambria" pitchFamily="18" charset="0"/>
            </a:rPr>
            <a:t>Na </a:t>
          </a:r>
          <a:r>
            <a:rPr lang="en" b="1" i="1" baseline="30000" dirty="0" smtClean="0">
              <a:solidFill>
                <a:srgbClr val="C00000"/>
              </a:solidFill>
              <a:latin typeface="Cambria" pitchFamily="18" charset="0"/>
            </a:rPr>
            <a:t>+ </a:t>
          </a:r>
          <a:r>
            <a:rPr lang="en" b="1" i="1" dirty="0" smtClean="0">
              <a:solidFill>
                <a:srgbClr val="C00000"/>
              </a:solidFill>
              <a:latin typeface="Cambria" pitchFamily="18" charset="0"/>
            </a:rPr>
            <a:t>= 145 </a:t>
          </a:r>
          <a:r>
            <a:rPr lang="en" b="1" i="1" dirty="0" err="1" smtClean="0">
              <a:solidFill>
                <a:srgbClr val="C00000"/>
              </a:solidFill>
              <a:latin typeface="Cambria" pitchFamily="18" charset="0"/>
            </a:rPr>
            <a:t>mmol </a:t>
          </a:r>
          <a:r>
            <a:rPr lang="en" b="1" i="1" dirty="0" smtClean="0">
              <a:solidFill>
                <a:srgbClr val="C00000"/>
              </a:solidFill>
              <a:latin typeface="Cambria" pitchFamily="18" charset="0"/>
            </a:rPr>
            <a:t>/L</a:t>
          </a:r>
          <a:endParaRPr lang="fr-FR" b="1" i="1" dirty="0" smtClean="0">
            <a:solidFill>
              <a:srgbClr val="C00000"/>
            </a:solidFill>
            <a:latin typeface="Cambria" pitchFamily="18" charset="0"/>
          </a:endParaRPr>
        </a:p>
        <a:p>
          <a:pPr algn="l"/>
          <a:r>
            <a:rPr lang="en" b="1" i="1" dirty="0" smtClean="0">
              <a:latin typeface="Cambria" pitchFamily="18" charset="0"/>
            </a:rPr>
            <a:t>- Cl- </a:t>
          </a:r>
          <a:r>
            <a:rPr lang="en" b="1" i="1" baseline="30000" dirty="0" smtClean="0">
              <a:latin typeface="Cambria" pitchFamily="18" charset="0"/>
            </a:rPr>
            <a:t>= </a:t>
          </a:r>
          <a:r>
            <a:rPr lang="en" b="1" i="1" dirty="0" smtClean="0">
              <a:latin typeface="Cambria" pitchFamily="18" charset="0"/>
            </a:rPr>
            <a:t>110 </a:t>
          </a:r>
          <a:r>
            <a:rPr lang="en" b="1" i="1" dirty="0" err="1" smtClean="0">
              <a:latin typeface="Cambria" pitchFamily="18" charset="0"/>
            </a:rPr>
            <a:t>mmol </a:t>
          </a:r>
          <a:r>
            <a:rPr lang="en" b="1" i="1" dirty="0" smtClean="0">
              <a:latin typeface="Cambria" pitchFamily="18" charset="0"/>
            </a:rPr>
            <a:t>/L</a:t>
          </a:r>
        </a:p>
        <a:p>
          <a:pPr algn="l"/>
          <a:r>
            <a:rPr lang="en" b="1" i="1" dirty="0" smtClean="0">
              <a:latin typeface="Cambria" pitchFamily="18" charset="0"/>
            </a:rPr>
            <a:t>- HCO3- </a:t>
          </a:r>
          <a:r>
            <a:rPr lang="en" b="1" i="1" baseline="-25000" dirty="0" smtClean="0">
              <a:latin typeface="Cambria" pitchFamily="18" charset="0"/>
            </a:rPr>
            <a:t>= </a:t>
          </a:r>
          <a:r>
            <a:rPr lang="en" b="1" i="1" dirty="0" smtClean="0">
              <a:latin typeface="Cambria" pitchFamily="18" charset="0"/>
            </a:rPr>
            <a:t>26 </a:t>
          </a:r>
          <a:r>
            <a:rPr lang="en" b="1" i="1" baseline="30000" dirty="0" smtClean="0">
              <a:latin typeface="Cambria" pitchFamily="18" charset="0"/>
            </a:rPr>
            <a:t>mmol </a:t>
          </a:r>
          <a:r>
            <a:rPr lang="en" b="1" i="1" dirty="0" err="1" smtClean="0">
              <a:latin typeface="Cambria" pitchFamily="18" charset="0"/>
            </a:rPr>
            <a:t>/ </a:t>
          </a:r>
          <a:r>
            <a:rPr lang="en" b="1" i="1" dirty="0" smtClean="0">
              <a:latin typeface="Cambria" pitchFamily="18" charset="0"/>
            </a:rPr>
            <a:t>L</a:t>
          </a:r>
        </a:p>
        <a:p>
          <a:pPr algn="l"/>
          <a:r>
            <a:rPr lang="en" b="1" i="1" dirty="0" smtClean="0">
              <a:latin typeface="Cambria" pitchFamily="18" charset="0"/>
            </a:rPr>
            <a:t>Ca+2 and Mg+2 small amount</a:t>
          </a:r>
          <a:endParaRPr lang="fr-FR" b="1" i="1" dirty="0">
            <a:latin typeface="Cambria" pitchFamily="18" charset="0"/>
          </a:endParaRPr>
        </a:p>
      </dgm:t>
    </dgm:pt>
    <dgm:pt modelId="{AF6E8503-D1C7-4146-8379-D20777BE3E02}" type="parTrans" cxnId="{1142F320-75D5-45EA-A1A4-12607DFD5511}">
      <dgm:prSet/>
      <dgm:spPr/>
      <dgm:t>
        <a:bodyPr/>
        <a:lstStyle/>
        <a:p>
          <a:endParaRPr lang="fr-FR"/>
        </a:p>
      </dgm:t>
    </dgm:pt>
    <dgm:pt modelId="{DBC6FEBE-ED93-4899-B247-DC2DDD2747A7}" type="sibTrans" cxnId="{1142F320-75D5-45EA-A1A4-12607DFD5511}">
      <dgm:prSet/>
      <dgm:spPr/>
      <dgm:t>
        <a:bodyPr/>
        <a:lstStyle/>
        <a:p>
          <a:endParaRPr lang="fr-FR"/>
        </a:p>
      </dgm:t>
    </dgm:pt>
    <dgm:pt modelId="{CC00E37B-B81F-4D4D-B4D6-AD62A7B5CE17}">
      <dgm:prSet phldrT="[Texte]">
        <dgm:style>
          <a:lnRef idx="1">
            <a:schemeClr val="accent5"/>
          </a:lnRef>
          <a:fillRef idx="2">
            <a:schemeClr val="accent5"/>
          </a:fillRef>
          <a:effectRef idx="1">
            <a:schemeClr val="accent5"/>
          </a:effectRef>
          <a:fontRef idx="minor">
            <a:schemeClr val="dk1"/>
          </a:fontRef>
        </dgm:style>
      </dgm:prSet>
      <dgm:spPr>
        <a:solidFill>
          <a:schemeClr val="accent2">
            <a:lumMod val="20000"/>
            <a:lumOff val="80000"/>
          </a:schemeClr>
        </a:solidFill>
      </dgm:spPr>
      <dgm:t>
        <a:bodyPr/>
        <a:lstStyle/>
        <a:p>
          <a:pPr algn="l"/>
          <a:endParaRPr lang="fr-FR" b="1" i="1" dirty="0" smtClean="0">
            <a:solidFill>
              <a:schemeClr val="tx1"/>
            </a:solidFill>
            <a:latin typeface="Cambria" pitchFamily="18" charset="0"/>
          </a:endParaRPr>
        </a:p>
        <a:p>
          <a:pPr algn="l"/>
          <a:r>
            <a:rPr lang="en" b="1" i="1" dirty="0" smtClean="0">
              <a:solidFill>
                <a:schemeClr val="bg1"/>
              </a:solidFill>
              <a:latin typeface="Cambria" pitchFamily="18" charset="0"/>
            </a:rPr>
            <a:t>-</a:t>
          </a:r>
          <a:r>
            <a:rPr lang="en" b="1" i="1" dirty="0" smtClean="0">
              <a:solidFill>
                <a:schemeClr val="tx1"/>
              </a:solidFill>
              <a:latin typeface="Cambria" pitchFamily="18" charset="0"/>
            </a:rPr>
            <a:t> </a:t>
          </a:r>
          <a:r>
            <a:rPr lang="en" b="1" i="1" dirty="0" smtClean="0">
              <a:solidFill>
                <a:schemeClr val="bg1"/>
              </a:solidFill>
              <a:latin typeface="Cambria" pitchFamily="18" charset="0"/>
            </a:rPr>
            <a:t>plasma </a:t>
          </a:r>
          <a:r>
            <a:rPr lang="en" b="1" i="1" dirty="0" err="1" smtClean="0">
              <a:solidFill>
                <a:schemeClr val="bg1"/>
              </a:solidFill>
              <a:latin typeface="Cambria" pitchFamily="18" charset="0"/>
            </a:rPr>
            <a:t>ultrafiltrate</a:t>
          </a:r>
        </a:p>
        <a:p>
          <a:pPr algn="l"/>
          <a:endParaRPr lang="fr-FR" b="1" i="1" dirty="0" smtClean="0">
            <a:solidFill>
              <a:schemeClr val="tx1"/>
            </a:solidFill>
            <a:latin typeface="Cambria" pitchFamily="18" charset="0"/>
          </a:endParaRPr>
        </a:p>
        <a:p>
          <a:pPr algn="l"/>
          <a:r>
            <a:rPr lang="en" b="1" i="1" dirty="0" smtClean="0">
              <a:solidFill>
                <a:schemeClr val="bg1"/>
              </a:solidFill>
              <a:latin typeface="Cambria" pitchFamily="18" charset="0"/>
            </a:rPr>
            <a:t>-</a:t>
          </a:r>
          <a:r>
            <a:rPr lang="en" b="1" i="1" dirty="0" smtClean="0">
              <a:solidFill>
                <a:schemeClr val="tx1"/>
              </a:solidFill>
              <a:latin typeface="Cambria" pitchFamily="18" charset="0"/>
            </a:rPr>
            <a:t> </a:t>
          </a:r>
          <a:r>
            <a:rPr lang="en" b="1" i="1" dirty="0" smtClean="0">
              <a:solidFill>
                <a:srgbClr val="C00000"/>
              </a:solidFill>
              <a:latin typeface="Cambria" pitchFamily="18" charset="0"/>
            </a:rPr>
            <a:t>Low in protein</a:t>
          </a:r>
          <a:endParaRPr lang="fr-FR" b="1" i="1" dirty="0">
            <a:solidFill>
              <a:srgbClr val="C00000"/>
            </a:solidFill>
            <a:latin typeface="Cambria" pitchFamily="18" charset="0"/>
          </a:endParaRPr>
        </a:p>
      </dgm:t>
    </dgm:pt>
    <dgm:pt modelId="{119870F7-2AAF-4FD8-9FD3-5E6A33B0771B}" type="parTrans" cxnId="{0F7D9B1A-8E35-43F7-9C57-8C2C9D4227EB}">
      <dgm:prSet/>
      <dgm:spPr/>
      <dgm:t>
        <a:bodyPr/>
        <a:lstStyle/>
        <a:p>
          <a:endParaRPr lang="fr-FR"/>
        </a:p>
      </dgm:t>
    </dgm:pt>
    <dgm:pt modelId="{154063BA-3FC3-4699-AE12-5BE72162E053}" type="sibTrans" cxnId="{0F7D9B1A-8E35-43F7-9C57-8C2C9D4227EB}">
      <dgm:prSet/>
      <dgm:spPr/>
      <dgm:t>
        <a:bodyPr/>
        <a:lstStyle/>
        <a:p>
          <a:endParaRPr lang="fr-FR"/>
        </a:p>
      </dgm:t>
    </dgm:pt>
    <dgm:pt modelId="{C4E68E9B-B905-4174-AC9F-B869D11ACDDD}">
      <dgm:prSet phldrT="[Texte]">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dgm:spPr>
      <dgm:t>
        <a:bodyPr/>
        <a:lstStyle/>
        <a:p>
          <a:r>
            <a:rPr lang="en" b="1" i="1" dirty="0" smtClean="0">
              <a:latin typeface="Cambria" pitchFamily="18" charset="0"/>
            </a:rPr>
            <a:t>Intracellular sector</a:t>
          </a:r>
          <a:endParaRPr lang="fr-FR" b="1" i="1" dirty="0">
            <a:latin typeface="Cambria" pitchFamily="18" charset="0"/>
          </a:endParaRPr>
        </a:p>
      </dgm:t>
    </dgm:pt>
    <dgm:pt modelId="{8021B6F6-6FCD-4FEB-A340-125C39C0B923}" type="parTrans" cxnId="{F10CC43E-CC92-44B6-910F-E0477403C296}">
      <dgm:prSet/>
      <dgm:spPr/>
      <dgm:t>
        <a:bodyPr/>
        <a:lstStyle/>
        <a:p>
          <a:endParaRPr lang="fr-FR"/>
        </a:p>
      </dgm:t>
    </dgm:pt>
    <dgm:pt modelId="{939AE955-1E7D-4318-936E-683D2612F3D2}" type="sibTrans" cxnId="{F10CC43E-CC92-44B6-910F-E0477403C296}">
      <dgm:prSet/>
      <dgm:spPr/>
      <dgm:t>
        <a:bodyPr/>
        <a:lstStyle/>
        <a:p>
          <a:endParaRPr lang="fr-FR"/>
        </a:p>
      </dgm:t>
    </dgm:pt>
    <dgm:pt modelId="{4CB7A12D-DCE3-4EE2-99F2-0416D95117ED}">
      <dgm:prSet phldrT="[Texte]">
        <dgm:style>
          <a:lnRef idx="1">
            <a:schemeClr val="accent1"/>
          </a:lnRef>
          <a:fillRef idx="2">
            <a:schemeClr val="accent1"/>
          </a:fillRef>
          <a:effectRef idx="1">
            <a:schemeClr val="accent1"/>
          </a:effectRef>
          <a:fontRef idx="minor">
            <a:schemeClr val="dk1"/>
          </a:fontRef>
        </dgm:style>
      </dgm:prSet>
      <dgm:spPr>
        <a:solidFill>
          <a:schemeClr val="accent1">
            <a:lumMod val="20000"/>
            <a:lumOff val="80000"/>
          </a:schemeClr>
        </a:solidFill>
      </dgm:spPr>
      <dgm:t>
        <a:bodyPr/>
        <a:lstStyle/>
        <a:p>
          <a:pPr algn="l"/>
          <a:r>
            <a:rPr lang="en" b="1" i="1" dirty="0" smtClean="0">
              <a:latin typeface="Cambria" pitchFamily="18" charset="0"/>
            </a:rPr>
            <a:t>Cations:</a:t>
          </a:r>
        </a:p>
        <a:p>
          <a:pPr algn="l"/>
          <a:r>
            <a:rPr lang="en" b="1" i="1" dirty="0" smtClean="0">
              <a:latin typeface="Cambria" pitchFamily="18" charset="0"/>
            </a:rPr>
            <a:t>- </a:t>
          </a:r>
          <a:r>
            <a:rPr lang="en" b="1" i="1" dirty="0" smtClean="0">
              <a:solidFill>
                <a:srgbClr val="C00000"/>
              </a:solidFill>
              <a:latin typeface="Cambria" pitchFamily="18" charset="0"/>
            </a:rPr>
            <a:t>K </a:t>
          </a:r>
          <a:r>
            <a:rPr lang="en" b="1" i="1" baseline="30000" dirty="0" smtClean="0">
              <a:solidFill>
                <a:srgbClr val="C00000"/>
              </a:solidFill>
              <a:latin typeface="Cambria" pitchFamily="18" charset="0"/>
            </a:rPr>
            <a:t>+ </a:t>
          </a:r>
          <a:r>
            <a:rPr lang="en" b="1" i="1" dirty="0" smtClean="0">
              <a:solidFill>
                <a:srgbClr val="C00000"/>
              </a:solidFill>
              <a:latin typeface="Cambria" pitchFamily="18" charset="0"/>
            </a:rPr>
            <a:t>= 140 </a:t>
          </a:r>
          <a:r>
            <a:rPr lang="en" b="1" i="1" dirty="0" err="1" smtClean="0">
              <a:solidFill>
                <a:srgbClr val="C00000"/>
              </a:solidFill>
              <a:latin typeface="Cambria" pitchFamily="18" charset="0"/>
            </a:rPr>
            <a:t>mmol </a:t>
          </a:r>
          <a:r>
            <a:rPr lang="en" b="1" i="1" dirty="0" smtClean="0">
              <a:solidFill>
                <a:srgbClr val="C00000"/>
              </a:solidFill>
              <a:latin typeface="Cambria" pitchFamily="18" charset="0"/>
            </a:rPr>
            <a:t>/L</a:t>
          </a:r>
          <a:endParaRPr lang="fr-FR" b="1" i="1" dirty="0" smtClean="0">
            <a:latin typeface="Cambria" pitchFamily="18" charset="0"/>
          </a:endParaRPr>
        </a:p>
        <a:p>
          <a:pPr algn="l"/>
          <a:r>
            <a:rPr lang="en" b="1" i="1" dirty="0" smtClean="0">
              <a:latin typeface="Cambria" pitchFamily="18" charset="0"/>
            </a:rPr>
            <a:t>- Na </a:t>
          </a:r>
          <a:r>
            <a:rPr lang="en" b="1" i="1" baseline="30000" dirty="0" smtClean="0">
              <a:latin typeface="Cambria" pitchFamily="18" charset="0"/>
            </a:rPr>
            <a:t>+ </a:t>
          </a:r>
          <a:r>
            <a:rPr lang="en" b="1" i="1" dirty="0" smtClean="0">
              <a:latin typeface="Cambria" pitchFamily="18" charset="0"/>
            </a:rPr>
            <a:t>= 10-15 </a:t>
          </a:r>
          <a:r>
            <a:rPr lang="en" b="1" i="1" dirty="0" err="1" smtClean="0">
              <a:latin typeface="Cambria" pitchFamily="18" charset="0"/>
            </a:rPr>
            <a:t>mmol </a:t>
          </a:r>
          <a:r>
            <a:rPr lang="en" b="1" i="1" dirty="0" smtClean="0">
              <a:latin typeface="Cambria" pitchFamily="18" charset="0"/>
            </a:rPr>
            <a:t>/L</a:t>
          </a:r>
        </a:p>
        <a:p>
          <a:pPr algn="l"/>
          <a:endParaRPr lang="fr-FR" b="1" i="1" dirty="0" smtClean="0">
            <a:latin typeface="Cambria" pitchFamily="18" charset="0"/>
          </a:endParaRPr>
        </a:p>
        <a:p>
          <a:pPr algn="l"/>
          <a:r>
            <a:rPr lang="en" b="1" i="1" dirty="0" smtClean="0">
              <a:latin typeface="Cambria" pitchFamily="18" charset="0"/>
            </a:rPr>
            <a:t>Anions:</a:t>
          </a:r>
        </a:p>
        <a:p>
          <a:pPr algn="l"/>
          <a:r>
            <a:rPr lang="en" b="1" i="1" dirty="0" smtClean="0">
              <a:latin typeface="Cambria" pitchFamily="18" charset="0"/>
            </a:rPr>
            <a:t>- Cl- </a:t>
          </a:r>
          <a:r>
            <a:rPr lang="en" b="1" i="1" baseline="30000" dirty="0" smtClean="0">
              <a:latin typeface="Cambria" pitchFamily="18" charset="0"/>
            </a:rPr>
            <a:t>= </a:t>
          </a:r>
          <a:r>
            <a:rPr lang="en" b="1" i="1" dirty="0" smtClean="0">
              <a:latin typeface="Cambria" pitchFamily="18" charset="0"/>
            </a:rPr>
            <a:t>2 </a:t>
          </a:r>
          <a:r>
            <a:rPr lang="en" b="1" i="1" dirty="0" err="1" smtClean="0">
              <a:latin typeface="Cambria" pitchFamily="18" charset="0"/>
            </a:rPr>
            <a:t>mmol </a:t>
          </a:r>
          <a:r>
            <a:rPr lang="en" b="1" i="1" dirty="0" smtClean="0">
              <a:latin typeface="Cambria" pitchFamily="18" charset="0"/>
            </a:rPr>
            <a:t>L</a:t>
          </a:r>
        </a:p>
        <a:p>
          <a:pPr algn="l"/>
          <a:r>
            <a:rPr lang="en" b="1" i="1" dirty="0" smtClean="0">
              <a:latin typeface="Cambria" pitchFamily="18" charset="0"/>
            </a:rPr>
            <a:t>- HCO3- </a:t>
          </a:r>
          <a:r>
            <a:rPr lang="en" b="1" i="1" baseline="-25000" dirty="0" smtClean="0">
              <a:latin typeface="Cambria" pitchFamily="18" charset="0"/>
            </a:rPr>
            <a:t>= </a:t>
          </a:r>
          <a:r>
            <a:rPr lang="en" b="1" i="1" dirty="0" smtClean="0">
              <a:latin typeface="Cambria" pitchFamily="18" charset="0"/>
            </a:rPr>
            <a:t>8 </a:t>
          </a:r>
          <a:r>
            <a:rPr lang="en" b="1" i="1" baseline="30000" dirty="0" smtClean="0">
              <a:latin typeface="Cambria" pitchFamily="18" charset="0"/>
            </a:rPr>
            <a:t>mmol </a:t>
          </a:r>
          <a:r>
            <a:rPr lang="en" b="1" i="1" dirty="0" err="1" smtClean="0">
              <a:latin typeface="Cambria" pitchFamily="18" charset="0"/>
            </a:rPr>
            <a:t>/ </a:t>
          </a:r>
          <a:r>
            <a:rPr lang="en" b="1" i="1" dirty="0" smtClean="0">
              <a:latin typeface="Cambria" pitchFamily="18" charset="0"/>
            </a:rPr>
            <a:t>L</a:t>
          </a:r>
          <a:endParaRPr lang="fr-FR" b="1" i="1" dirty="0">
            <a:latin typeface="Cambria" pitchFamily="18" charset="0"/>
          </a:endParaRPr>
        </a:p>
      </dgm:t>
    </dgm:pt>
    <dgm:pt modelId="{13A6B9AB-4E6D-4AC2-8440-24F037685EC3}" type="parTrans" cxnId="{C84B3E67-EABD-4621-8969-B21436C66A12}">
      <dgm:prSet/>
      <dgm:spPr/>
      <dgm:t>
        <a:bodyPr/>
        <a:lstStyle/>
        <a:p>
          <a:endParaRPr lang="fr-FR"/>
        </a:p>
      </dgm:t>
    </dgm:pt>
    <dgm:pt modelId="{56BADA90-DA37-4237-853E-EA05F287D6AF}" type="sibTrans" cxnId="{C84B3E67-EABD-4621-8969-B21436C66A12}">
      <dgm:prSet/>
      <dgm:spPr/>
      <dgm:t>
        <a:bodyPr/>
        <a:lstStyle/>
        <a:p>
          <a:endParaRPr lang="fr-FR"/>
        </a:p>
      </dgm:t>
    </dgm:pt>
    <dgm:pt modelId="{D454A63B-746D-4F60-93A5-C633188B45B5}">
      <dgm:prSet phldrT="[Texte]">
        <dgm:style>
          <a:lnRef idx="2">
            <a:schemeClr val="dk1"/>
          </a:lnRef>
          <a:fillRef idx="1">
            <a:schemeClr val="lt1"/>
          </a:fillRef>
          <a:effectRef idx="0">
            <a:schemeClr val="dk1"/>
          </a:effectRef>
          <a:fontRef idx="minor">
            <a:schemeClr val="dk1"/>
          </a:fontRef>
        </dgm:style>
      </dgm:prSet>
      <dgm:spPr>
        <a:solidFill>
          <a:schemeClr val="accent2">
            <a:lumMod val="40000"/>
            <a:lumOff val="60000"/>
          </a:schemeClr>
        </a:solidFill>
        <a:ln>
          <a:solidFill>
            <a:schemeClr val="accent2">
              <a:lumMod val="50000"/>
            </a:schemeClr>
          </a:solidFill>
        </a:ln>
      </dgm:spPr>
      <dgm:t>
        <a:bodyPr/>
        <a:lstStyle/>
        <a:p>
          <a:r>
            <a:rPr lang="en" b="1" i="1" dirty="0" smtClean="0">
              <a:solidFill>
                <a:schemeClr val="bg1"/>
              </a:solidFill>
              <a:latin typeface="Cambria" pitchFamily="18" charset="0"/>
            </a:rPr>
            <a:t>Liquid sectors</a:t>
          </a:r>
          <a:endParaRPr lang="fr-FR" b="1" i="1" dirty="0">
            <a:solidFill>
              <a:schemeClr val="bg1"/>
            </a:solidFill>
            <a:latin typeface="Cambria" pitchFamily="18" charset="0"/>
          </a:endParaRPr>
        </a:p>
      </dgm:t>
    </dgm:pt>
    <dgm:pt modelId="{3FBAF691-9221-4DA5-8C3B-A762E8254A86}" type="sibTrans" cxnId="{A8842909-4326-4A2E-9484-559B3CC9EE62}">
      <dgm:prSet/>
      <dgm:spPr/>
      <dgm:t>
        <a:bodyPr/>
        <a:lstStyle/>
        <a:p>
          <a:endParaRPr lang="fr-FR"/>
        </a:p>
      </dgm:t>
    </dgm:pt>
    <dgm:pt modelId="{DE4A5E7A-E732-459C-81F1-253716E247FE}" type="parTrans" cxnId="{A8842909-4326-4A2E-9484-559B3CC9EE62}">
      <dgm:prSet/>
      <dgm:spPr/>
      <dgm:t>
        <a:bodyPr/>
        <a:lstStyle/>
        <a:p>
          <a:endParaRPr lang="fr-FR"/>
        </a:p>
      </dgm:t>
    </dgm:pt>
    <dgm:pt modelId="{AE3BDC0C-C501-4263-8C60-723D21B805D9}" type="pres">
      <dgm:prSet presAssocID="{62EEB75C-BB5A-4E7A-BD5F-0C29F7C7DF2E}" presName="Name0" presStyleCnt="0">
        <dgm:presLayoutVars>
          <dgm:chPref val="1"/>
          <dgm:dir/>
          <dgm:animOne val="branch"/>
          <dgm:animLvl val="lvl"/>
          <dgm:resizeHandles/>
        </dgm:presLayoutVars>
      </dgm:prSet>
      <dgm:spPr/>
      <dgm:t>
        <a:bodyPr/>
        <a:lstStyle/>
        <a:p>
          <a:endParaRPr lang="fr-FR"/>
        </a:p>
      </dgm:t>
    </dgm:pt>
    <dgm:pt modelId="{F0F280DD-8857-4D8D-B23C-88BAD5947CF5}" type="pres">
      <dgm:prSet presAssocID="{D454A63B-746D-4F60-93A5-C633188B45B5}" presName="vertOne" presStyleCnt="0"/>
      <dgm:spPr/>
    </dgm:pt>
    <dgm:pt modelId="{E74E9297-8270-4886-8404-43F1470789F5}" type="pres">
      <dgm:prSet presAssocID="{D454A63B-746D-4F60-93A5-C633188B45B5}" presName="txOne" presStyleLbl="node0" presStyleIdx="0" presStyleCnt="1" custScaleY="25480" custLinFactNeighborX="-13" custLinFactNeighborY="10368">
        <dgm:presLayoutVars>
          <dgm:chPref val="3"/>
        </dgm:presLayoutVars>
      </dgm:prSet>
      <dgm:spPr/>
      <dgm:t>
        <a:bodyPr/>
        <a:lstStyle/>
        <a:p>
          <a:endParaRPr lang="fr-FR"/>
        </a:p>
      </dgm:t>
    </dgm:pt>
    <dgm:pt modelId="{6F4D1EA9-E107-4546-8C30-27DC8B5183D4}" type="pres">
      <dgm:prSet presAssocID="{D454A63B-746D-4F60-93A5-C633188B45B5}" presName="parTransOne" presStyleCnt="0"/>
      <dgm:spPr/>
    </dgm:pt>
    <dgm:pt modelId="{4FDBE14C-118C-4624-8725-70B0096F2918}" type="pres">
      <dgm:prSet presAssocID="{D454A63B-746D-4F60-93A5-C633188B45B5}" presName="horzOne" presStyleCnt="0"/>
      <dgm:spPr/>
    </dgm:pt>
    <dgm:pt modelId="{829B911B-9EAC-4C3D-8B29-552E5B77ACAD}" type="pres">
      <dgm:prSet presAssocID="{DA6DFC1A-794A-404B-BCDC-59B4DB1370A9}" presName="vertTwo" presStyleCnt="0"/>
      <dgm:spPr/>
    </dgm:pt>
    <dgm:pt modelId="{8B3B3E3A-F055-4686-8CC6-7F1FE8F78FCF}" type="pres">
      <dgm:prSet presAssocID="{DA6DFC1A-794A-404B-BCDC-59B4DB1370A9}" presName="txTwo" presStyleLbl="node2" presStyleIdx="0" presStyleCnt="2" custScaleY="30765" custLinFactNeighborX="52275" custLinFactNeighborY="-51409">
        <dgm:presLayoutVars>
          <dgm:chPref val="3"/>
        </dgm:presLayoutVars>
      </dgm:prSet>
      <dgm:spPr/>
      <dgm:t>
        <a:bodyPr/>
        <a:lstStyle/>
        <a:p>
          <a:endParaRPr lang="fr-FR"/>
        </a:p>
      </dgm:t>
    </dgm:pt>
    <dgm:pt modelId="{591B1F2A-F42C-4F25-841E-E055CF7225C4}" type="pres">
      <dgm:prSet presAssocID="{DA6DFC1A-794A-404B-BCDC-59B4DB1370A9}" presName="parTransTwo" presStyleCnt="0"/>
      <dgm:spPr/>
    </dgm:pt>
    <dgm:pt modelId="{26AC2ECB-FA45-4E59-A34A-5F6908978D4B}" type="pres">
      <dgm:prSet presAssocID="{DA6DFC1A-794A-404B-BCDC-59B4DB1370A9}" presName="horzTwo" presStyleCnt="0"/>
      <dgm:spPr/>
    </dgm:pt>
    <dgm:pt modelId="{7C2B44DA-C810-4B62-8912-77691574B207}" type="pres">
      <dgm:prSet presAssocID="{BCB817B0-245F-4953-ACBE-DD57019DA0FF}" presName="vertThree" presStyleCnt="0"/>
      <dgm:spPr/>
    </dgm:pt>
    <dgm:pt modelId="{CEDBB577-DD14-494E-8D2B-9CE926EAEF5C}" type="pres">
      <dgm:prSet presAssocID="{BCB817B0-245F-4953-ACBE-DD57019DA0FF}" presName="txThree" presStyleLbl="node3" presStyleIdx="0" presStyleCnt="3" custScaleY="100055" custLinFactX="6800" custLinFactNeighborX="100000" custLinFactNeighborY="-8407">
        <dgm:presLayoutVars>
          <dgm:chPref val="3"/>
        </dgm:presLayoutVars>
      </dgm:prSet>
      <dgm:spPr/>
      <dgm:t>
        <a:bodyPr/>
        <a:lstStyle/>
        <a:p>
          <a:endParaRPr lang="fr-FR"/>
        </a:p>
      </dgm:t>
    </dgm:pt>
    <dgm:pt modelId="{15176486-743E-4560-BD3B-2529F0802CF8}" type="pres">
      <dgm:prSet presAssocID="{BCB817B0-245F-4953-ACBE-DD57019DA0FF}" presName="horzThree" presStyleCnt="0"/>
      <dgm:spPr/>
    </dgm:pt>
    <dgm:pt modelId="{229AAAF4-9F83-4207-96E3-96D8207AB50C}" type="pres">
      <dgm:prSet presAssocID="{DBC6FEBE-ED93-4899-B247-DC2DDD2747A7}" presName="sibSpaceThree" presStyleCnt="0"/>
      <dgm:spPr/>
    </dgm:pt>
    <dgm:pt modelId="{EEB12D60-DB2E-464D-BC58-E63572F9DAC3}" type="pres">
      <dgm:prSet presAssocID="{CC00E37B-B81F-4D4D-B4D6-AD62A7B5CE17}" presName="vertThree" presStyleCnt="0"/>
      <dgm:spPr/>
    </dgm:pt>
    <dgm:pt modelId="{CF15E953-5BBB-4690-8952-40907517EEC6}" type="pres">
      <dgm:prSet presAssocID="{CC00E37B-B81F-4D4D-B4D6-AD62A7B5CE17}" presName="txThree" presStyleLbl="node3" presStyleIdx="1" presStyleCnt="3" custLinFactX="7757" custLinFactNeighborX="100000" custLinFactNeighborY="-7402">
        <dgm:presLayoutVars>
          <dgm:chPref val="3"/>
        </dgm:presLayoutVars>
      </dgm:prSet>
      <dgm:spPr/>
      <dgm:t>
        <a:bodyPr/>
        <a:lstStyle/>
        <a:p>
          <a:endParaRPr lang="fr-FR"/>
        </a:p>
      </dgm:t>
    </dgm:pt>
    <dgm:pt modelId="{B29EC971-353A-4B9E-A4DF-2737CE4290AA}" type="pres">
      <dgm:prSet presAssocID="{CC00E37B-B81F-4D4D-B4D6-AD62A7B5CE17}" presName="horzThree" presStyleCnt="0"/>
      <dgm:spPr/>
    </dgm:pt>
    <dgm:pt modelId="{2C7DDBBB-7A6D-4365-815D-29FD6CEFE96F}" type="pres">
      <dgm:prSet presAssocID="{4723774C-668D-47C0-AA19-8A01B7D11289}" presName="sibSpaceTwo" presStyleCnt="0"/>
      <dgm:spPr/>
    </dgm:pt>
    <dgm:pt modelId="{52B2F331-0572-4429-8E8B-7C9DFCC189C1}" type="pres">
      <dgm:prSet presAssocID="{C4E68E9B-B905-4174-AC9F-B869D11ACDDD}" presName="vertTwo" presStyleCnt="0"/>
      <dgm:spPr/>
    </dgm:pt>
    <dgm:pt modelId="{8334CB3C-68B2-4D12-82A3-561AFB5FB31F}" type="pres">
      <dgm:prSet presAssocID="{C4E68E9B-B905-4174-AC9F-B869D11ACDDD}" presName="txTwo" presStyleLbl="node2" presStyleIdx="1" presStyleCnt="2" custScaleY="29357" custLinFactX="-100000" custLinFactNeighborX="-110388" custLinFactNeighborY="-51409">
        <dgm:presLayoutVars>
          <dgm:chPref val="3"/>
        </dgm:presLayoutVars>
      </dgm:prSet>
      <dgm:spPr/>
      <dgm:t>
        <a:bodyPr/>
        <a:lstStyle/>
        <a:p>
          <a:endParaRPr lang="fr-FR"/>
        </a:p>
      </dgm:t>
    </dgm:pt>
    <dgm:pt modelId="{6DB60E55-DFC9-4EF3-AD38-83B85A485573}" type="pres">
      <dgm:prSet presAssocID="{C4E68E9B-B905-4174-AC9F-B869D11ACDDD}" presName="parTransTwo" presStyleCnt="0"/>
      <dgm:spPr/>
    </dgm:pt>
    <dgm:pt modelId="{813C8D69-44D1-4F8D-876A-A3FC876A8610}" type="pres">
      <dgm:prSet presAssocID="{C4E68E9B-B905-4174-AC9F-B869D11ACDDD}" presName="horzTwo" presStyleCnt="0"/>
      <dgm:spPr/>
    </dgm:pt>
    <dgm:pt modelId="{C1D8EA15-72CE-45A1-8137-9415F4413831}" type="pres">
      <dgm:prSet presAssocID="{4CB7A12D-DCE3-4EE2-99F2-0416D95117ED}" presName="vertThree" presStyleCnt="0"/>
      <dgm:spPr/>
    </dgm:pt>
    <dgm:pt modelId="{EC73182C-C467-4E38-988D-86AD10449317}" type="pres">
      <dgm:prSet presAssocID="{4CB7A12D-DCE3-4EE2-99F2-0416D95117ED}" presName="txThree" presStyleLbl="node3" presStyleIdx="2" presStyleCnt="3" custLinFactX="-100000" custLinFactNeighborX="-110388" custLinFactNeighborY="-6999">
        <dgm:presLayoutVars>
          <dgm:chPref val="3"/>
        </dgm:presLayoutVars>
      </dgm:prSet>
      <dgm:spPr/>
      <dgm:t>
        <a:bodyPr/>
        <a:lstStyle/>
        <a:p>
          <a:endParaRPr lang="fr-FR"/>
        </a:p>
      </dgm:t>
    </dgm:pt>
    <dgm:pt modelId="{9A30A355-CB7D-480A-8E68-D3056FDD0E58}" type="pres">
      <dgm:prSet presAssocID="{4CB7A12D-DCE3-4EE2-99F2-0416D95117ED}" presName="horzThree" presStyleCnt="0"/>
      <dgm:spPr/>
    </dgm:pt>
  </dgm:ptLst>
  <dgm:cxnLst>
    <dgm:cxn modelId="{28D6100C-1728-456F-8E03-0833A0DCBADF}" type="presOf" srcId="{CC00E37B-B81F-4D4D-B4D6-AD62A7B5CE17}" destId="{CF15E953-5BBB-4690-8952-40907517EEC6}" srcOrd="0" destOrd="0" presId="urn:microsoft.com/office/officeart/2005/8/layout/hierarchy4"/>
    <dgm:cxn modelId="{85929A3C-BCE3-4763-93D9-50365F98D12F}" type="presOf" srcId="{4CB7A12D-DCE3-4EE2-99F2-0416D95117ED}" destId="{EC73182C-C467-4E38-988D-86AD10449317}" srcOrd="0" destOrd="0" presId="urn:microsoft.com/office/officeart/2005/8/layout/hierarchy4"/>
    <dgm:cxn modelId="{CE5C94D1-09C9-4DB9-A106-329350E4E739}" type="presOf" srcId="{C4E68E9B-B905-4174-AC9F-B869D11ACDDD}" destId="{8334CB3C-68B2-4D12-82A3-561AFB5FB31F}" srcOrd="0" destOrd="0" presId="urn:microsoft.com/office/officeart/2005/8/layout/hierarchy4"/>
    <dgm:cxn modelId="{0F7D9B1A-8E35-43F7-9C57-8C2C9D4227EB}" srcId="{DA6DFC1A-794A-404B-BCDC-59B4DB1370A9}" destId="{CC00E37B-B81F-4D4D-B4D6-AD62A7B5CE17}" srcOrd="1" destOrd="0" parTransId="{119870F7-2AAF-4FD8-9FD3-5E6A33B0771B}" sibTransId="{154063BA-3FC3-4699-AE12-5BE72162E053}"/>
    <dgm:cxn modelId="{C84B3E67-EABD-4621-8969-B21436C66A12}" srcId="{C4E68E9B-B905-4174-AC9F-B869D11ACDDD}" destId="{4CB7A12D-DCE3-4EE2-99F2-0416D95117ED}" srcOrd="0" destOrd="0" parTransId="{13A6B9AB-4E6D-4AC2-8440-24F037685EC3}" sibTransId="{56BADA90-DA37-4237-853E-EA05F287D6AF}"/>
    <dgm:cxn modelId="{A8842909-4326-4A2E-9484-559B3CC9EE62}" srcId="{62EEB75C-BB5A-4E7A-BD5F-0C29F7C7DF2E}" destId="{D454A63B-746D-4F60-93A5-C633188B45B5}" srcOrd="0" destOrd="0" parTransId="{DE4A5E7A-E732-459C-81F1-253716E247FE}" sibTransId="{3FBAF691-9221-4DA5-8C3B-A762E8254A86}"/>
    <dgm:cxn modelId="{7E966A21-22C1-4B5F-984C-C4D0F3234D72}" type="presOf" srcId="{62EEB75C-BB5A-4E7A-BD5F-0C29F7C7DF2E}" destId="{AE3BDC0C-C501-4263-8C60-723D21B805D9}" srcOrd="0" destOrd="0" presId="urn:microsoft.com/office/officeart/2005/8/layout/hierarchy4"/>
    <dgm:cxn modelId="{5E304091-6E64-45CE-B117-CE5F184DE2B4}" srcId="{D454A63B-746D-4F60-93A5-C633188B45B5}" destId="{DA6DFC1A-794A-404B-BCDC-59B4DB1370A9}" srcOrd="0" destOrd="0" parTransId="{A8F63BE9-0CA5-4A9E-B355-9E95574D9C59}" sibTransId="{4723774C-668D-47C0-AA19-8A01B7D11289}"/>
    <dgm:cxn modelId="{D3114765-022B-4013-8382-E4D729195384}" type="presOf" srcId="{BCB817B0-245F-4953-ACBE-DD57019DA0FF}" destId="{CEDBB577-DD14-494E-8D2B-9CE926EAEF5C}" srcOrd="0" destOrd="0" presId="urn:microsoft.com/office/officeart/2005/8/layout/hierarchy4"/>
    <dgm:cxn modelId="{1142F320-75D5-45EA-A1A4-12607DFD5511}" srcId="{DA6DFC1A-794A-404B-BCDC-59B4DB1370A9}" destId="{BCB817B0-245F-4953-ACBE-DD57019DA0FF}" srcOrd="0" destOrd="0" parTransId="{AF6E8503-D1C7-4146-8379-D20777BE3E02}" sibTransId="{DBC6FEBE-ED93-4899-B247-DC2DDD2747A7}"/>
    <dgm:cxn modelId="{E95F2375-973C-4FC3-9631-55E7A22AA2BE}" type="presOf" srcId="{DA6DFC1A-794A-404B-BCDC-59B4DB1370A9}" destId="{8B3B3E3A-F055-4686-8CC6-7F1FE8F78FCF}" srcOrd="0" destOrd="0" presId="urn:microsoft.com/office/officeart/2005/8/layout/hierarchy4"/>
    <dgm:cxn modelId="{F10CC43E-CC92-44B6-910F-E0477403C296}" srcId="{D454A63B-746D-4F60-93A5-C633188B45B5}" destId="{C4E68E9B-B905-4174-AC9F-B869D11ACDDD}" srcOrd="1" destOrd="0" parTransId="{8021B6F6-6FCD-4FEB-A340-125C39C0B923}" sibTransId="{939AE955-1E7D-4318-936E-683D2612F3D2}"/>
    <dgm:cxn modelId="{B7A654BF-B186-4D91-A1F8-928E87EC19AB}" type="presOf" srcId="{D454A63B-746D-4F60-93A5-C633188B45B5}" destId="{E74E9297-8270-4886-8404-43F1470789F5}" srcOrd="0" destOrd="0" presId="urn:microsoft.com/office/officeart/2005/8/layout/hierarchy4"/>
    <dgm:cxn modelId="{C0F3B388-F59B-44F8-A2EE-0BF58D07DDAC}" type="presParOf" srcId="{AE3BDC0C-C501-4263-8C60-723D21B805D9}" destId="{F0F280DD-8857-4D8D-B23C-88BAD5947CF5}" srcOrd="0" destOrd="0" presId="urn:microsoft.com/office/officeart/2005/8/layout/hierarchy4"/>
    <dgm:cxn modelId="{C907889B-78DB-4CBC-8814-8A58D70AA891}" type="presParOf" srcId="{F0F280DD-8857-4D8D-B23C-88BAD5947CF5}" destId="{E74E9297-8270-4886-8404-43F1470789F5}" srcOrd="0" destOrd="0" presId="urn:microsoft.com/office/officeart/2005/8/layout/hierarchy4"/>
    <dgm:cxn modelId="{87717C6D-0F7E-44DA-A409-D17F291854DF}" type="presParOf" srcId="{F0F280DD-8857-4D8D-B23C-88BAD5947CF5}" destId="{6F4D1EA9-E107-4546-8C30-27DC8B5183D4}" srcOrd="1" destOrd="0" presId="urn:microsoft.com/office/officeart/2005/8/layout/hierarchy4"/>
    <dgm:cxn modelId="{C977ED04-C17F-4CF2-A282-9F34DFE42F04}" type="presParOf" srcId="{F0F280DD-8857-4D8D-B23C-88BAD5947CF5}" destId="{4FDBE14C-118C-4624-8725-70B0096F2918}" srcOrd="2" destOrd="0" presId="urn:microsoft.com/office/officeart/2005/8/layout/hierarchy4"/>
    <dgm:cxn modelId="{BA980E5F-FDA3-44D5-B0C7-F3D21CFA8F09}" type="presParOf" srcId="{4FDBE14C-118C-4624-8725-70B0096F2918}" destId="{829B911B-9EAC-4C3D-8B29-552E5B77ACAD}" srcOrd="0" destOrd="0" presId="urn:microsoft.com/office/officeart/2005/8/layout/hierarchy4"/>
    <dgm:cxn modelId="{0D14AE07-9808-4882-8D6E-214932C05191}" type="presParOf" srcId="{829B911B-9EAC-4C3D-8B29-552E5B77ACAD}" destId="{8B3B3E3A-F055-4686-8CC6-7F1FE8F78FCF}" srcOrd="0" destOrd="0" presId="urn:microsoft.com/office/officeart/2005/8/layout/hierarchy4"/>
    <dgm:cxn modelId="{E3C56521-1A99-4931-9E40-AA58FD96400B}" type="presParOf" srcId="{829B911B-9EAC-4C3D-8B29-552E5B77ACAD}" destId="{591B1F2A-F42C-4F25-841E-E055CF7225C4}" srcOrd="1" destOrd="0" presId="urn:microsoft.com/office/officeart/2005/8/layout/hierarchy4"/>
    <dgm:cxn modelId="{82F0B7E3-21FD-4819-9F0D-5B7FD788C71D}" type="presParOf" srcId="{829B911B-9EAC-4C3D-8B29-552E5B77ACAD}" destId="{26AC2ECB-FA45-4E59-A34A-5F6908978D4B}" srcOrd="2" destOrd="0" presId="urn:microsoft.com/office/officeart/2005/8/layout/hierarchy4"/>
    <dgm:cxn modelId="{8D1CA91B-9634-49A0-B530-0597CB6129C5}" type="presParOf" srcId="{26AC2ECB-FA45-4E59-A34A-5F6908978D4B}" destId="{7C2B44DA-C810-4B62-8912-77691574B207}" srcOrd="0" destOrd="0" presId="urn:microsoft.com/office/officeart/2005/8/layout/hierarchy4"/>
    <dgm:cxn modelId="{9A291679-B197-4ED0-80A4-861C82F4DE87}" type="presParOf" srcId="{7C2B44DA-C810-4B62-8912-77691574B207}" destId="{CEDBB577-DD14-494E-8D2B-9CE926EAEF5C}" srcOrd="0" destOrd="0" presId="urn:microsoft.com/office/officeart/2005/8/layout/hierarchy4"/>
    <dgm:cxn modelId="{E1A86D01-DD6B-448A-8EC0-EB1A6380CFE7}" type="presParOf" srcId="{7C2B44DA-C810-4B62-8912-77691574B207}" destId="{15176486-743E-4560-BD3B-2529F0802CF8}" srcOrd="1" destOrd="0" presId="urn:microsoft.com/office/officeart/2005/8/layout/hierarchy4"/>
    <dgm:cxn modelId="{201CE61A-7664-4B41-8CB5-F2C9D64A6F40}" type="presParOf" srcId="{26AC2ECB-FA45-4E59-A34A-5F6908978D4B}" destId="{229AAAF4-9F83-4207-96E3-96D8207AB50C}" srcOrd="1" destOrd="0" presId="urn:microsoft.com/office/officeart/2005/8/layout/hierarchy4"/>
    <dgm:cxn modelId="{1815377E-334D-4AE1-9719-489CE65CB937}" type="presParOf" srcId="{26AC2ECB-FA45-4E59-A34A-5F6908978D4B}" destId="{EEB12D60-DB2E-464D-BC58-E63572F9DAC3}" srcOrd="2" destOrd="0" presId="urn:microsoft.com/office/officeart/2005/8/layout/hierarchy4"/>
    <dgm:cxn modelId="{20CDF581-267B-49F7-B8A9-CEB48B3E3B6F}" type="presParOf" srcId="{EEB12D60-DB2E-464D-BC58-E63572F9DAC3}" destId="{CF15E953-5BBB-4690-8952-40907517EEC6}" srcOrd="0" destOrd="0" presId="urn:microsoft.com/office/officeart/2005/8/layout/hierarchy4"/>
    <dgm:cxn modelId="{0005CD23-B068-4BA7-BF40-EC8AAE8C7827}" type="presParOf" srcId="{EEB12D60-DB2E-464D-BC58-E63572F9DAC3}" destId="{B29EC971-353A-4B9E-A4DF-2737CE4290AA}" srcOrd="1" destOrd="0" presId="urn:microsoft.com/office/officeart/2005/8/layout/hierarchy4"/>
    <dgm:cxn modelId="{555E2AD4-F706-4128-802F-083C51C81662}" type="presParOf" srcId="{4FDBE14C-118C-4624-8725-70B0096F2918}" destId="{2C7DDBBB-7A6D-4365-815D-29FD6CEFE96F}" srcOrd="1" destOrd="0" presId="urn:microsoft.com/office/officeart/2005/8/layout/hierarchy4"/>
    <dgm:cxn modelId="{0B671A83-B051-409A-9E21-EB31D3C5553D}" type="presParOf" srcId="{4FDBE14C-118C-4624-8725-70B0096F2918}" destId="{52B2F331-0572-4429-8E8B-7C9DFCC189C1}" srcOrd="2" destOrd="0" presId="urn:microsoft.com/office/officeart/2005/8/layout/hierarchy4"/>
    <dgm:cxn modelId="{5AC5D309-B84F-47DE-A680-AA45B840BBAA}" type="presParOf" srcId="{52B2F331-0572-4429-8E8B-7C9DFCC189C1}" destId="{8334CB3C-68B2-4D12-82A3-561AFB5FB31F}" srcOrd="0" destOrd="0" presId="urn:microsoft.com/office/officeart/2005/8/layout/hierarchy4"/>
    <dgm:cxn modelId="{6741FDAF-F914-44C5-86A5-EC9A17302250}" type="presParOf" srcId="{52B2F331-0572-4429-8E8B-7C9DFCC189C1}" destId="{6DB60E55-DFC9-4EF3-AD38-83B85A485573}" srcOrd="1" destOrd="0" presId="urn:microsoft.com/office/officeart/2005/8/layout/hierarchy4"/>
    <dgm:cxn modelId="{23450DF4-DB8F-4D65-AFEB-45F17309E0C1}" type="presParOf" srcId="{52B2F331-0572-4429-8E8B-7C9DFCC189C1}" destId="{813C8D69-44D1-4F8D-876A-A3FC876A8610}" srcOrd="2" destOrd="0" presId="urn:microsoft.com/office/officeart/2005/8/layout/hierarchy4"/>
    <dgm:cxn modelId="{28AEAA48-BF83-4EF9-B684-1AF12582E03A}" type="presParOf" srcId="{813C8D69-44D1-4F8D-876A-A3FC876A8610}" destId="{C1D8EA15-72CE-45A1-8137-9415F4413831}" srcOrd="0" destOrd="0" presId="urn:microsoft.com/office/officeart/2005/8/layout/hierarchy4"/>
    <dgm:cxn modelId="{AB325BF2-EB8B-42CF-B5BC-E3FF899E9E3B}" type="presParOf" srcId="{C1D8EA15-72CE-45A1-8137-9415F4413831}" destId="{EC73182C-C467-4E38-988D-86AD10449317}" srcOrd="0" destOrd="0" presId="urn:microsoft.com/office/officeart/2005/8/layout/hierarchy4"/>
    <dgm:cxn modelId="{D9CA3A4D-0726-4C3C-89E8-3563A6DAF495}" type="presParOf" srcId="{C1D8EA15-72CE-45A1-8137-9415F4413831}" destId="{9A30A355-CB7D-480A-8E68-D3056FDD0E5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1DF876-8663-4554-939D-9B208DFEA1F4}" type="doc">
      <dgm:prSet loTypeId="urn:microsoft.com/office/officeart/2005/8/layout/vList6" loCatId="process" qsTypeId="urn:microsoft.com/office/officeart/2005/8/quickstyle/simple3" qsCatId="simple" csTypeId="urn:microsoft.com/office/officeart/2005/8/colors/accent1_2" csCatId="accent1" phldr="1"/>
      <dgm:spPr/>
      <dgm:t>
        <a:bodyPr/>
        <a:lstStyle/>
        <a:p>
          <a:endParaRPr lang="fr-FR"/>
        </a:p>
      </dgm:t>
    </dgm:pt>
    <dgm:pt modelId="{BD981347-DCC2-43CC-87C3-0C52B8555315}">
      <dgm:prSet phldrT="[Texte]"/>
      <dgm:spPr/>
      <dgm:t>
        <a:bodyPr/>
        <a:lstStyle/>
        <a:p>
          <a:r>
            <a:rPr lang="en" b="1" i="1" dirty="0" smtClean="0">
              <a:latin typeface="Cambria" panose="02040503050406030204" pitchFamily="18" charset="0"/>
              <a:ea typeface="Cambria" panose="02040503050406030204" pitchFamily="18" charset="0"/>
            </a:rPr>
            <a:t>Plasma sector</a:t>
          </a:r>
          <a:endParaRPr lang="fr-FR" b="1" i="1" dirty="0">
            <a:latin typeface="Cambria" panose="02040503050406030204" pitchFamily="18" charset="0"/>
            <a:ea typeface="Cambria" panose="02040503050406030204" pitchFamily="18" charset="0"/>
          </a:endParaRPr>
        </a:p>
      </dgm:t>
    </dgm:pt>
    <dgm:pt modelId="{2F5ADA48-E2B1-4B07-9522-DD6EE88E273B}" type="parTrans" cxnId="{0FE15F52-B1C2-428B-9182-307A920B49BE}">
      <dgm:prSet/>
      <dgm:spPr/>
      <dgm:t>
        <a:bodyPr/>
        <a:lstStyle/>
        <a:p>
          <a:endParaRPr lang="fr-FR"/>
        </a:p>
      </dgm:t>
    </dgm:pt>
    <dgm:pt modelId="{FD34E3FE-A955-494D-A64C-41E2F5261979}" type="sibTrans" cxnId="{0FE15F52-B1C2-428B-9182-307A920B49BE}">
      <dgm:prSet/>
      <dgm:spPr/>
      <dgm:t>
        <a:bodyPr/>
        <a:lstStyle/>
        <a:p>
          <a:endParaRPr lang="fr-FR"/>
        </a:p>
      </dgm:t>
    </dgm:pt>
    <dgm:pt modelId="{3B3BEF6B-552F-45DB-96ED-7C0C07DB4C46}">
      <dgm:prSet phldrT="[Texte]" custT="1"/>
      <dgm:spPr/>
      <dgm:t>
        <a:bodyPr/>
        <a:lstStyle/>
        <a:p>
          <a:r>
            <a:rPr lang="en" sz="2000" b="1" i="1" dirty="0" smtClean="0">
              <a:solidFill>
                <a:schemeClr val="bg1"/>
              </a:solidFill>
              <a:latin typeface="Cambria" panose="02040503050406030204" pitchFamily="18" charset="0"/>
              <a:ea typeface="Cambria" panose="02040503050406030204" pitchFamily="18" charset="0"/>
            </a:rPr>
            <a:t>11% of total Na </a:t>
          </a:r>
          <a:endParaRPr lang="fr-FR" sz="2000" b="1" i="1" dirty="0">
            <a:solidFill>
              <a:schemeClr val="bg1"/>
            </a:solidFill>
            <a:latin typeface="Cambria" panose="02040503050406030204" pitchFamily="18" charset="0"/>
            <a:ea typeface="Cambria" panose="02040503050406030204" pitchFamily="18" charset="0"/>
          </a:endParaRPr>
        </a:p>
      </dgm:t>
    </dgm:pt>
    <dgm:pt modelId="{AE9FAEA8-BAAB-4E96-A3F1-180775EDBCC8}" type="parTrans" cxnId="{43AED9DF-0754-4807-9C65-FF6F7A1AD167}">
      <dgm:prSet/>
      <dgm:spPr/>
      <dgm:t>
        <a:bodyPr/>
        <a:lstStyle/>
        <a:p>
          <a:endParaRPr lang="fr-FR"/>
        </a:p>
      </dgm:t>
    </dgm:pt>
    <dgm:pt modelId="{687348C3-9831-4B3F-9B8D-4A446652F37D}" type="sibTrans" cxnId="{43AED9DF-0754-4807-9C65-FF6F7A1AD167}">
      <dgm:prSet/>
      <dgm:spPr/>
      <dgm:t>
        <a:bodyPr/>
        <a:lstStyle/>
        <a:p>
          <a:endParaRPr lang="fr-FR"/>
        </a:p>
      </dgm:t>
    </dgm:pt>
    <dgm:pt modelId="{CBD9F9C0-1CD2-417B-A54F-386E5E42FAAE}">
      <dgm:prSet phldrT="[Texte]"/>
      <dgm:spPr/>
      <dgm:t>
        <a:bodyPr/>
        <a:lstStyle/>
        <a:p>
          <a:r>
            <a:rPr lang="en" b="1" i="1" dirty="0" smtClean="0">
              <a:latin typeface="Cambria" panose="02040503050406030204" pitchFamily="18" charset="0"/>
              <a:ea typeface="Cambria" panose="02040503050406030204" pitchFamily="18" charset="0"/>
            </a:rPr>
            <a:t>Interstitial sector</a:t>
          </a:r>
          <a:endParaRPr lang="fr-FR" b="1" i="1" dirty="0">
            <a:latin typeface="Cambria" panose="02040503050406030204" pitchFamily="18" charset="0"/>
            <a:ea typeface="Cambria" panose="02040503050406030204" pitchFamily="18" charset="0"/>
          </a:endParaRPr>
        </a:p>
      </dgm:t>
    </dgm:pt>
    <dgm:pt modelId="{0D445322-BB42-4574-A576-9DC2E2A17322}" type="parTrans" cxnId="{0C47ABA7-C508-4E8E-B45B-2FE5BC2F6B4C}">
      <dgm:prSet/>
      <dgm:spPr/>
      <dgm:t>
        <a:bodyPr/>
        <a:lstStyle/>
        <a:p>
          <a:endParaRPr lang="fr-FR"/>
        </a:p>
      </dgm:t>
    </dgm:pt>
    <dgm:pt modelId="{FDA98DB3-D814-4051-89B4-9C9B89569A5D}" type="sibTrans" cxnId="{0C47ABA7-C508-4E8E-B45B-2FE5BC2F6B4C}">
      <dgm:prSet/>
      <dgm:spPr/>
      <dgm:t>
        <a:bodyPr/>
        <a:lstStyle/>
        <a:p>
          <a:endParaRPr lang="fr-FR"/>
        </a:p>
      </dgm:t>
    </dgm:pt>
    <dgm:pt modelId="{251E6746-875C-4E88-8B51-E8699E222083}">
      <dgm:prSet phldrT="[Texte]" custT="1"/>
      <dgm:spPr/>
      <dgm:t>
        <a:bodyPr/>
        <a:lstStyle/>
        <a:p>
          <a:r>
            <a:rPr lang="en" sz="2000" b="1" i="1" dirty="0" smtClean="0">
              <a:solidFill>
                <a:schemeClr val="bg1"/>
              </a:solidFill>
              <a:latin typeface="Cambria" panose="02040503050406030204" pitchFamily="18" charset="0"/>
              <a:ea typeface="Cambria" panose="02040503050406030204" pitchFamily="18" charset="0"/>
            </a:rPr>
            <a:t>29% of total Na </a:t>
          </a:r>
          <a:endParaRPr lang="fr-FR" sz="2000" b="1" i="1" dirty="0">
            <a:solidFill>
              <a:schemeClr val="bg1"/>
            </a:solidFill>
            <a:latin typeface="Cambria" panose="02040503050406030204" pitchFamily="18" charset="0"/>
            <a:ea typeface="Cambria" panose="02040503050406030204" pitchFamily="18" charset="0"/>
          </a:endParaRPr>
        </a:p>
      </dgm:t>
    </dgm:pt>
    <dgm:pt modelId="{27565072-762F-4FCE-A46C-18745A31E65D}" type="parTrans" cxnId="{363C3A05-7BB6-4CA5-861D-5463397E6B35}">
      <dgm:prSet/>
      <dgm:spPr/>
      <dgm:t>
        <a:bodyPr/>
        <a:lstStyle/>
        <a:p>
          <a:endParaRPr lang="fr-FR"/>
        </a:p>
      </dgm:t>
    </dgm:pt>
    <dgm:pt modelId="{ADAFC643-0EC8-426C-9CB6-E0859625B5DE}" type="sibTrans" cxnId="{363C3A05-7BB6-4CA5-861D-5463397E6B35}">
      <dgm:prSet/>
      <dgm:spPr/>
      <dgm:t>
        <a:bodyPr/>
        <a:lstStyle/>
        <a:p>
          <a:endParaRPr lang="fr-FR"/>
        </a:p>
      </dgm:t>
    </dgm:pt>
    <dgm:pt modelId="{01E34703-F3F5-4D46-A68D-E1DCCCD5BC7B}">
      <dgm:prSet phldrT="[Texte]" custT="1"/>
      <dgm:spPr/>
      <dgm:t>
        <a:bodyPr/>
        <a:lstStyle/>
        <a:p>
          <a:r>
            <a:rPr lang="en" sz="2000" b="1" i="1" dirty="0" smtClean="0">
              <a:solidFill>
                <a:schemeClr val="bg1"/>
              </a:solidFill>
              <a:latin typeface="Cambria" panose="02040503050406030204" pitchFamily="18" charset="0"/>
              <a:ea typeface="Cambria" panose="02040503050406030204" pitchFamily="18" charset="0"/>
            </a:rPr>
            <a:t>The [Na </a:t>
          </a:r>
          <a:r>
            <a:rPr lang="en" sz="2000" b="1" i="1" baseline="30000" dirty="0" smtClean="0">
              <a:solidFill>
                <a:schemeClr val="bg1"/>
              </a:solidFill>
              <a:latin typeface="Cambria" panose="02040503050406030204" pitchFamily="18" charset="0"/>
              <a:ea typeface="Cambria" panose="02040503050406030204" pitchFamily="18" charset="0"/>
            </a:rPr>
            <a:t>+ </a:t>
          </a:r>
          <a:r>
            <a:rPr lang="en" sz="2000" b="1" i="1" dirty="0" smtClean="0">
              <a:solidFill>
                <a:schemeClr val="bg1"/>
              </a:solidFill>
              <a:latin typeface="Cambria" panose="02040503050406030204" pitchFamily="18" charset="0"/>
              <a:ea typeface="Cambria" panose="02040503050406030204" pitchFamily="18" charset="0"/>
            </a:rPr>
            <a:t>] is close to the serum sodium level.</a:t>
          </a:r>
          <a:endParaRPr lang="fr-FR" sz="2000" b="1" i="1" dirty="0">
            <a:solidFill>
              <a:schemeClr val="bg1"/>
            </a:solidFill>
            <a:latin typeface="Cambria" panose="02040503050406030204" pitchFamily="18" charset="0"/>
            <a:ea typeface="Cambria" panose="02040503050406030204" pitchFamily="18" charset="0"/>
          </a:endParaRPr>
        </a:p>
      </dgm:t>
    </dgm:pt>
    <dgm:pt modelId="{8459FB18-2256-4C21-B7F7-8F964E066B46}" type="parTrans" cxnId="{1E7E8BF7-C145-4305-94C9-BF393A74C995}">
      <dgm:prSet/>
      <dgm:spPr/>
      <dgm:t>
        <a:bodyPr/>
        <a:lstStyle/>
        <a:p>
          <a:endParaRPr lang="fr-FR"/>
        </a:p>
      </dgm:t>
    </dgm:pt>
    <dgm:pt modelId="{F1FF8950-E309-491D-AEAD-8E23511C524B}" type="sibTrans" cxnId="{1E7E8BF7-C145-4305-94C9-BF393A74C995}">
      <dgm:prSet/>
      <dgm:spPr/>
      <dgm:t>
        <a:bodyPr/>
        <a:lstStyle/>
        <a:p>
          <a:endParaRPr lang="fr-FR"/>
        </a:p>
      </dgm:t>
    </dgm:pt>
    <dgm:pt modelId="{E9F48544-C669-4F74-A5CC-C0309B294967}">
      <dgm:prSet phldrT="[Texte]" custT="1"/>
      <dgm:spPr/>
      <dgm:t>
        <a:bodyPr/>
        <a:lstStyle/>
        <a:p>
          <a:r>
            <a:rPr lang="en" sz="2000" b="1" i="1" dirty="0" smtClean="0">
              <a:solidFill>
                <a:schemeClr val="bg1"/>
              </a:solidFill>
              <a:latin typeface="Cambria" panose="02040503050406030204" pitchFamily="18" charset="0"/>
              <a:ea typeface="Cambria" panose="02040503050406030204" pitchFamily="18" charset="0"/>
            </a:rPr>
            <a:t>The [Na </a:t>
          </a:r>
          <a:r>
            <a:rPr lang="en" sz="2000" b="1" i="1" baseline="30000" dirty="0" smtClean="0">
              <a:solidFill>
                <a:schemeClr val="bg1"/>
              </a:solidFill>
              <a:latin typeface="Cambria" panose="02040503050406030204" pitchFamily="18" charset="0"/>
              <a:ea typeface="Cambria" panose="02040503050406030204" pitchFamily="18" charset="0"/>
            </a:rPr>
            <a:t>+ </a:t>
          </a:r>
          <a:r>
            <a:rPr lang="en" sz="2000" b="1" i="1" dirty="0" smtClean="0">
              <a:solidFill>
                <a:schemeClr val="bg1"/>
              </a:solidFill>
              <a:latin typeface="Cambria" panose="02040503050406030204" pitchFamily="18" charset="0"/>
              <a:ea typeface="Cambria" panose="02040503050406030204" pitchFamily="18" charset="0"/>
            </a:rPr>
            <a:t>] concentration varies from 135 to 145 </a:t>
          </a:r>
          <a:r>
            <a:rPr lang="en" sz="2000" b="1" i="1" dirty="0" err="1" smtClean="0">
              <a:solidFill>
                <a:schemeClr val="bg1"/>
              </a:solidFill>
              <a:latin typeface="Cambria" panose="02040503050406030204" pitchFamily="18" charset="0"/>
              <a:ea typeface="Cambria" panose="02040503050406030204" pitchFamily="18" charset="0"/>
            </a:rPr>
            <a:t>meq </a:t>
          </a:r>
          <a:r>
            <a:rPr lang="en" sz="2000" b="1" i="1" dirty="0" smtClean="0">
              <a:solidFill>
                <a:schemeClr val="bg1"/>
              </a:solidFill>
              <a:latin typeface="Cambria" panose="02040503050406030204" pitchFamily="18" charset="0"/>
              <a:ea typeface="Cambria" panose="02040503050406030204" pitchFamily="18" charset="0"/>
            </a:rPr>
            <a:t>/L</a:t>
          </a:r>
          <a:endParaRPr lang="fr-FR" sz="2000" b="1" i="1" dirty="0">
            <a:solidFill>
              <a:schemeClr val="bg1"/>
            </a:solidFill>
            <a:latin typeface="Cambria" panose="02040503050406030204" pitchFamily="18" charset="0"/>
            <a:ea typeface="Cambria" panose="02040503050406030204" pitchFamily="18" charset="0"/>
          </a:endParaRPr>
        </a:p>
      </dgm:t>
    </dgm:pt>
    <dgm:pt modelId="{095E6397-7A0E-4ECD-A0DA-0D2B8F0C03D5}" type="parTrans" cxnId="{05D4C91E-6A41-4CC4-A325-EDE83BAF42FC}">
      <dgm:prSet/>
      <dgm:spPr/>
      <dgm:t>
        <a:bodyPr/>
        <a:lstStyle/>
        <a:p>
          <a:endParaRPr lang="fr-FR"/>
        </a:p>
      </dgm:t>
    </dgm:pt>
    <dgm:pt modelId="{F4BC2B73-C8FA-4302-BE0F-303AAC1E7E4B}" type="sibTrans" cxnId="{05D4C91E-6A41-4CC4-A325-EDE83BAF42FC}">
      <dgm:prSet/>
      <dgm:spPr/>
      <dgm:t>
        <a:bodyPr/>
        <a:lstStyle/>
        <a:p>
          <a:endParaRPr lang="fr-FR"/>
        </a:p>
      </dgm:t>
    </dgm:pt>
    <dgm:pt modelId="{C39A2309-1EA1-4BFE-BC07-FD6D9009F7E1}" type="pres">
      <dgm:prSet presAssocID="{A21DF876-8663-4554-939D-9B208DFEA1F4}" presName="Name0" presStyleCnt="0">
        <dgm:presLayoutVars>
          <dgm:dir/>
          <dgm:animLvl val="lvl"/>
          <dgm:resizeHandles/>
        </dgm:presLayoutVars>
      </dgm:prSet>
      <dgm:spPr/>
      <dgm:t>
        <a:bodyPr/>
        <a:lstStyle/>
        <a:p>
          <a:endParaRPr lang="fr-FR"/>
        </a:p>
      </dgm:t>
    </dgm:pt>
    <dgm:pt modelId="{0B78A141-5BA5-4825-83D1-A53B2C89D487}" type="pres">
      <dgm:prSet presAssocID="{BD981347-DCC2-43CC-87C3-0C52B8555315}" presName="linNode" presStyleCnt="0"/>
      <dgm:spPr/>
    </dgm:pt>
    <dgm:pt modelId="{3079AC25-FD5F-4D46-AE38-502C0EEB902C}" type="pres">
      <dgm:prSet presAssocID="{BD981347-DCC2-43CC-87C3-0C52B8555315}" presName="parentShp" presStyleLbl="node1" presStyleIdx="0" presStyleCnt="2" custLinFactNeighborY="4389">
        <dgm:presLayoutVars>
          <dgm:bulletEnabled val="1"/>
        </dgm:presLayoutVars>
      </dgm:prSet>
      <dgm:spPr/>
      <dgm:t>
        <a:bodyPr/>
        <a:lstStyle/>
        <a:p>
          <a:endParaRPr lang="fr-FR"/>
        </a:p>
      </dgm:t>
    </dgm:pt>
    <dgm:pt modelId="{82C856AA-6CB6-45F8-89DB-C2566D22AA6D}" type="pres">
      <dgm:prSet presAssocID="{BD981347-DCC2-43CC-87C3-0C52B8555315}" presName="childShp" presStyleLbl="bgAccFollowNode1" presStyleIdx="0" presStyleCnt="2">
        <dgm:presLayoutVars>
          <dgm:bulletEnabled val="1"/>
        </dgm:presLayoutVars>
      </dgm:prSet>
      <dgm:spPr/>
      <dgm:t>
        <a:bodyPr/>
        <a:lstStyle/>
        <a:p>
          <a:endParaRPr lang="fr-FR"/>
        </a:p>
      </dgm:t>
    </dgm:pt>
    <dgm:pt modelId="{D95534C4-0F8C-4D1F-AF65-03EA37306C22}" type="pres">
      <dgm:prSet presAssocID="{FD34E3FE-A955-494D-A64C-41E2F5261979}" presName="spacing" presStyleCnt="0"/>
      <dgm:spPr/>
    </dgm:pt>
    <dgm:pt modelId="{47D0DEDC-1303-4724-B316-A60D9513DC23}" type="pres">
      <dgm:prSet presAssocID="{CBD9F9C0-1CD2-417B-A54F-386E5E42FAAE}" presName="linNode" presStyleCnt="0"/>
      <dgm:spPr/>
    </dgm:pt>
    <dgm:pt modelId="{724F39CC-6159-49AD-95FA-75AF759C9342}" type="pres">
      <dgm:prSet presAssocID="{CBD9F9C0-1CD2-417B-A54F-386E5E42FAAE}" presName="parentShp" presStyleLbl="node1" presStyleIdx="1" presStyleCnt="2">
        <dgm:presLayoutVars>
          <dgm:bulletEnabled val="1"/>
        </dgm:presLayoutVars>
      </dgm:prSet>
      <dgm:spPr/>
      <dgm:t>
        <a:bodyPr/>
        <a:lstStyle/>
        <a:p>
          <a:endParaRPr lang="fr-FR"/>
        </a:p>
      </dgm:t>
    </dgm:pt>
    <dgm:pt modelId="{B17C9314-AF44-4FE7-B402-41B783BBFF64}" type="pres">
      <dgm:prSet presAssocID="{CBD9F9C0-1CD2-417B-A54F-386E5E42FAAE}" presName="childShp" presStyleLbl="bgAccFollowNode1" presStyleIdx="1" presStyleCnt="2">
        <dgm:presLayoutVars>
          <dgm:bulletEnabled val="1"/>
        </dgm:presLayoutVars>
      </dgm:prSet>
      <dgm:spPr/>
      <dgm:t>
        <a:bodyPr/>
        <a:lstStyle/>
        <a:p>
          <a:endParaRPr lang="fr-FR"/>
        </a:p>
      </dgm:t>
    </dgm:pt>
  </dgm:ptLst>
  <dgm:cxnLst>
    <dgm:cxn modelId="{05D4C91E-6A41-4CC4-A325-EDE83BAF42FC}" srcId="{BD981347-DCC2-43CC-87C3-0C52B8555315}" destId="{E9F48544-C669-4F74-A5CC-C0309B294967}" srcOrd="1" destOrd="0" parTransId="{095E6397-7A0E-4ECD-A0DA-0D2B8F0C03D5}" sibTransId="{F4BC2B73-C8FA-4302-BE0F-303AAC1E7E4B}"/>
    <dgm:cxn modelId="{9EB80EDB-F0E3-4349-8433-190FC876D959}" type="presOf" srcId="{CBD9F9C0-1CD2-417B-A54F-386E5E42FAAE}" destId="{724F39CC-6159-49AD-95FA-75AF759C9342}" srcOrd="0" destOrd="0" presId="urn:microsoft.com/office/officeart/2005/8/layout/vList6"/>
    <dgm:cxn modelId="{64A9FE7E-5B5C-4761-A235-4E208F5BE4F8}" type="presOf" srcId="{E9F48544-C669-4F74-A5CC-C0309B294967}" destId="{82C856AA-6CB6-45F8-89DB-C2566D22AA6D}" srcOrd="0" destOrd="1" presId="urn:microsoft.com/office/officeart/2005/8/layout/vList6"/>
    <dgm:cxn modelId="{0C47ABA7-C508-4E8E-B45B-2FE5BC2F6B4C}" srcId="{A21DF876-8663-4554-939D-9B208DFEA1F4}" destId="{CBD9F9C0-1CD2-417B-A54F-386E5E42FAAE}" srcOrd="1" destOrd="0" parTransId="{0D445322-BB42-4574-A576-9DC2E2A17322}" sibTransId="{FDA98DB3-D814-4051-89B4-9C9B89569A5D}"/>
    <dgm:cxn modelId="{1E7E8BF7-C145-4305-94C9-BF393A74C995}" srcId="{CBD9F9C0-1CD2-417B-A54F-386E5E42FAAE}" destId="{01E34703-F3F5-4D46-A68D-E1DCCCD5BC7B}" srcOrd="1" destOrd="0" parTransId="{8459FB18-2256-4C21-B7F7-8F964E066B46}" sibTransId="{F1FF8950-E309-491D-AEAD-8E23511C524B}"/>
    <dgm:cxn modelId="{3030229C-BA11-4E5D-A7B4-DF9C0DB1EA29}" type="presOf" srcId="{A21DF876-8663-4554-939D-9B208DFEA1F4}" destId="{C39A2309-1EA1-4BFE-BC07-FD6D9009F7E1}" srcOrd="0" destOrd="0" presId="urn:microsoft.com/office/officeart/2005/8/layout/vList6"/>
    <dgm:cxn modelId="{4B4BF2A6-638E-4B06-9E7E-1B03BB834D3B}" type="presOf" srcId="{251E6746-875C-4E88-8B51-E8699E222083}" destId="{B17C9314-AF44-4FE7-B402-41B783BBFF64}" srcOrd="0" destOrd="0" presId="urn:microsoft.com/office/officeart/2005/8/layout/vList6"/>
    <dgm:cxn modelId="{0FE15F52-B1C2-428B-9182-307A920B49BE}" srcId="{A21DF876-8663-4554-939D-9B208DFEA1F4}" destId="{BD981347-DCC2-43CC-87C3-0C52B8555315}" srcOrd="0" destOrd="0" parTransId="{2F5ADA48-E2B1-4B07-9522-DD6EE88E273B}" sibTransId="{FD34E3FE-A955-494D-A64C-41E2F5261979}"/>
    <dgm:cxn modelId="{A48A23AE-D883-42FA-B564-6B25B65DF949}" type="presOf" srcId="{01E34703-F3F5-4D46-A68D-E1DCCCD5BC7B}" destId="{B17C9314-AF44-4FE7-B402-41B783BBFF64}" srcOrd="0" destOrd="1" presId="urn:microsoft.com/office/officeart/2005/8/layout/vList6"/>
    <dgm:cxn modelId="{43AED9DF-0754-4807-9C65-FF6F7A1AD167}" srcId="{BD981347-DCC2-43CC-87C3-0C52B8555315}" destId="{3B3BEF6B-552F-45DB-96ED-7C0C07DB4C46}" srcOrd="0" destOrd="0" parTransId="{AE9FAEA8-BAAB-4E96-A3F1-180775EDBCC8}" sibTransId="{687348C3-9831-4B3F-9B8D-4A446652F37D}"/>
    <dgm:cxn modelId="{447060EF-6A55-49ED-8FC8-0B59650C5A5E}" type="presOf" srcId="{BD981347-DCC2-43CC-87C3-0C52B8555315}" destId="{3079AC25-FD5F-4D46-AE38-502C0EEB902C}" srcOrd="0" destOrd="0" presId="urn:microsoft.com/office/officeart/2005/8/layout/vList6"/>
    <dgm:cxn modelId="{DDDE1711-CABB-4199-9954-C23FE4102270}" type="presOf" srcId="{3B3BEF6B-552F-45DB-96ED-7C0C07DB4C46}" destId="{82C856AA-6CB6-45F8-89DB-C2566D22AA6D}" srcOrd="0" destOrd="0" presId="urn:microsoft.com/office/officeart/2005/8/layout/vList6"/>
    <dgm:cxn modelId="{363C3A05-7BB6-4CA5-861D-5463397E6B35}" srcId="{CBD9F9C0-1CD2-417B-A54F-386E5E42FAAE}" destId="{251E6746-875C-4E88-8B51-E8699E222083}" srcOrd="0" destOrd="0" parTransId="{27565072-762F-4FCE-A46C-18745A31E65D}" sibTransId="{ADAFC643-0EC8-426C-9CB6-E0859625B5DE}"/>
    <dgm:cxn modelId="{7BEBBE38-5E21-4D1D-9BC0-79F3DC3037AB}" type="presParOf" srcId="{C39A2309-1EA1-4BFE-BC07-FD6D9009F7E1}" destId="{0B78A141-5BA5-4825-83D1-A53B2C89D487}" srcOrd="0" destOrd="0" presId="urn:microsoft.com/office/officeart/2005/8/layout/vList6"/>
    <dgm:cxn modelId="{73FFF2C0-5E86-42DC-946B-5EB7F583EA30}" type="presParOf" srcId="{0B78A141-5BA5-4825-83D1-A53B2C89D487}" destId="{3079AC25-FD5F-4D46-AE38-502C0EEB902C}" srcOrd="0" destOrd="0" presId="urn:microsoft.com/office/officeart/2005/8/layout/vList6"/>
    <dgm:cxn modelId="{58D843BF-C135-49EE-A03E-A0973A8CB31C}" type="presParOf" srcId="{0B78A141-5BA5-4825-83D1-A53B2C89D487}" destId="{82C856AA-6CB6-45F8-89DB-C2566D22AA6D}" srcOrd="1" destOrd="0" presId="urn:microsoft.com/office/officeart/2005/8/layout/vList6"/>
    <dgm:cxn modelId="{A538B020-6945-4D35-BEA1-B3D77F7658C4}" type="presParOf" srcId="{C39A2309-1EA1-4BFE-BC07-FD6D9009F7E1}" destId="{D95534C4-0F8C-4D1F-AF65-03EA37306C22}" srcOrd="1" destOrd="0" presId="urn:microsoft.com/office/officeart/2005/8/layout/vList6"/>
    <dgm:cxn modelId="{82D1D9D4-5E2A-4959-9DE5-8F2AA91D6A8D}" type="presParOf" srcId="{C39A2309-1EA1-4BFE-BC07-FD6D9009F7E1}" destId="{47D0DEDC-1303-4724-B316-A60D9513DC23}" srcOrd="2" destOrd="0" presId="urn:microsoft.com/office/officeart/2005/8/layout/vList6"/>
    <dgm:cxn modelId="{2F7CBA32-58DA-435D-A39E-2F860F8E6E49}" type="presParOf" srcId="{47D0DEDC-1303-4724-B316-A60D9513DC23}" destId="{724F39CC-6159-49AD-95FA-75AF759C9342}" srcOrd="0" destOrd="0" presId="urn:microsoft.com/office/officeart/2005/8/layout/vList6"/>
    <dgm:cxn modelId="{FA2A03F5-098D-40F4-84E1-0D91FDE8BAAD}" type="presParOf" srcId="{47D0DEDC-1303-4724-B316-A60D9513DC23}" destId="{B17C9314-AF44-4FE7-B402-41B783BBFF6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0BC250-A88B-41A5-A5FD-7F9BA2D563EC}"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fr-FR"/>
        </a:p>
      </dgm:t>
    </dgm:pt>
    <dgm:pt modelId="{B6D8D9FD-06B9-43F9-A991-035879ADB1FD}">
      <dgm:prSet phldrT="[Texte]"/>
      <dgm:spPr/>
      <dgm:t>
        <a:bodyPr/>
        <a:lstStyle/>
        <a:p>
          <a:r>
            <a:rPr lang="en" b="1" i="1" dirty="0" smtClean="0">
              <a:latin typeface="Cambria" panose="02040503050406030204" pitchFamily="18" charset="0"/>
              <a:ea typeface="Cambria" panose="02040503050406030204" pitchFamily="18" charset="0"/>
            </a:rPr>
            <a:t>Bones, connective tissue and cartilage</a:t>
          </a:r>
          <a:endParaRPr lang="fr-FR" b="1" i="1" dirty="0">
            <a:latin typeface="Cambria" panose="02040503050406030204" pitchFamily="18" charset="0"/>
            <a:ea typeface="Cambria" panose="02040503050406030204" pitchFamily="18" charset="0"/>
          </a:endParaRPr>
        </a:p>
      </dgm:t>
    </dgm:pt>
    <dgm:pt modelId="{30BD6665-D4FE-4F55-9A98-0599C3EC814E}" type="parTrans" cxnId="{09C5DA72-C209-43DE-94D2-5F4EDFB4F003}">
      <dgm:prSet/>
      <dgm:spPr/>
      <dgm:t>
        <a:bodyPr/>
        <a:lstStyle/>
        <a:p>
          <a:endParaRPr lang="fr-FR"/>
        </a:p>
      </dgm:t>
    </dgm:pt>
    <dgm:pt modelId="{CE69AE5A-9F86-4CCC-8F00-B2C0ADD70746}" type="sibTrans" cxnId="{09C5DA72-C209-43DE-94D2-5F4EDFB4F003}">
      <dgm:prSet/>
      <dgm:spPr/>
      <dgm:t>
        <a:bodyPr/>
        <a:lstStyle/>
        <a:p>
          <a:endParaRPr lang="fr-FR"/>
        </a:p>
      </dgm:t>
    </dgm:pt>
    <dgm:pt modelId="{0825A788-479C-45E7-81B9-DE00262B1EC1}">
      <dgm:prSet phldrT="[Texte]" custT="1"/>
      <dgm:spPr/>
      <dgm:t>
        <a:bodyPr/>
        <a:lstStyle/>
        <a:p>
          <a:r>
            <a:rPr lang="en" sz="2400" b="1" i="1" dirty="0" smtClean="0">
              <a:solidFill>
                <a:schemeClr val="bg1"/>
              </a:solidFill>
              <a:latin typeface="Cambria" panose="02040503050406030204" pitchFamily="18" charset="0"/>
              <a:ea typeface="Cambria" panose="02040503050406030204" pitchFamily="18" charset="0"/>
            </a:rPr>
            <a:t>Contains 50% of the total Na </a:t>
          </a:r>
          <a:endParaRPr lang="fr-FR" sz="2400" b="1" i="1" dirty="0">
            <a:solidFill>
              <a:schemeClr val="bg1"/>
            </a:solidFill>
            <a:latin typeface="Cambria" panose="02040503050406030204" pitchFamily="18" charset="0"/>
            <a:ea typeface="Cambria" panose="02040503050406030204" pitchFamily="18" charset="0"/>
          </a:endParaRPr>
        </a:p>
      </dgm:t>
    </dgm:pt>
    <dgm:pt modelId="{74DC9B14-EA85-4495-BB02-4C8EC9BC9C24}" type="parTrans" cxnId="{13FABF62-84AE-40CD-9C6A-79AD4CBD80FC}">
      <dgm:prSet/>
      <dgm:spPr/>
      <dgm:t>
        <a:bodyPr/>
        <a:lstStyle/>
        <a:p>
          <a:endParaRPr lang="fr-FR"/>
        </a:p>
      </dgm:t>
    </dgm:pt>
    <dgm:pt modelId="{EEF93AB8-90C6-435F-AB3F-96D1EA861EE6}" type="sibTrans" cxnId="{13FABF62-84AE-40CD-9C6A-79AD4CBD80FC}">
      <dgm:prSet/>
      <dgm:spPr/>
      <dgm:t>
        <a:bodyPr/>
        <a:lstStyle/>
        <a:p>
          <a:endParaRPr lang="fr-FR"/>
        </a:p>
      </dgm:t>
    </dgm:pt>
    <dgm:pt modelId="{31FD170F-B526-4A2B-8AD6-E07678910D8D}">
      <dgm:prSet phldrT="[Texte]"/>
      <dgm:spPr/>
      <dgm:t>
        <a:bodyPr/>
        <a:lstStyle/>
        <a:p>
          <a:r>
            <a:rPr lang="en" b="1" i="1" dirty="0" err="1" smtClean="0">
              <a:latin typeface="Cambria" panose="02040503050406030204" pitchFamily="18" charset="0"/>
              <a:ea typeface="Cambria" panose="02040503050406030204" pitchFamily="18" charset="0"/>
            </a:rPr>
            <a:t>Transcellular </a:t>
          </a:r>
          <a:endParaRPr lang="fr-FR" b="1" i="1" dirty="0">
            <a:latin typeface="Cambria" panose="02040503050406030204" pitchFamily="18" charset="0"/>
            <a:ea typeface="Cambria" panose="02040503050406030204" pitchFamily="18" charset="0"/>
          </a:endParaRPr>
        </a:p>
      </dgm:t>
    </dgm:pt>
    <dgm:pt modelId="{8E41B8F1-3910-49CB-BD3D-72571530973A}" type="parTrans" cxnId="{1F4BA08A-4894-4757-A045-009C45FB3F69}">
      <dgm:prSet/>
      <dgm:spPr/>
      <dgm:t>
        <a:bodyPr/>
        <a:lstStyle/>
        <a:p>
          <a:endParaRPr lang="fr-FR"/>
        </a:p>
      </dgm:t>
    </dgm:pt>
    <dgm:pt modelId="{FC8D7250-806C-4441-BD47-B7EC7C730683}" type="sibTrans" cxnId="{1F4BA08A-4894-4757-A045-009C45FB3F69}">
      <dgm:prSet/>
      <dgm:spPr/>
      <dgm:t>
        <a:bodyPr/>
        <a:lstStyle/>
        <a:p>
          <a:endParaRPr lang="fr-FR"/>
        </a:p>
      </dgm:t>
    </dgm:pt>
    <dgm:pt modelId="{8F2EBF22-4C93-4152-963E-41AB591DECCD}">
      <dgm:prSet phldrT="[Texte]" custT="1"/>
      <dgm:spPr/>
      <dgm:t>
        <a:bodyPr/>
        <a:lstStyle/>
        <a:p>
          <a:r>
            <a:rPr lang="en" sz="2000" b="1" i="1" dirty="0" smtClean="0">
              <a:solidFill>
                <a:schemeClr val="bg1"/>
              </a:solidFill>
              <a:latin typeface="Cambria" panose="02040503050406030204" pitchFamily="18" charset="0"/>
              <a:ea typeface="Cambria" panose="02040503050406030204" pitchFamily="18" charset="0"/>
            </a:rPr>
            <a:t>Digestive secretions, CSF, glomerular filtration: site of significant Na </a:t>
          </a:r>
          <a:r>
            <a:rPr lang="en" sz="2000" b="1" i="1" baseline="30000" dirty="0" smtClean="0">
              <a:solidFill>
                <a:schemeClr val="bg1"/>
              </a:solidFill>
              <a:latin typeface="Cambria" panose="02040503050406030204" pitchFamily="18" charset="0"/>
              <a:ea typeface="Cambria" panose="02040503050406030204" pitchFamily="18" charset="0"/>
            </a:rPr>
            <a:t>+ movements</a:t>
          </a:r>
          <a:endParaRPr lang="fr-FR" sz="2000" b="1" i="1" dirty="0">
            <a:solidFill>
              <a:schemeClr val="bg1"/>
            </a:solidFill>
            <a:latin typeface="Cambria" panose="02040503050406030204" pitchFamily="18" charset="0"/>
            <a:ea typeface="Cambria" panose="02040503050406030204" pitchFamily="18" charset="0"/>
          </a:endParaRPr>
        </a:p>
      </dgm:t>
    </dgm:pt>
    <dgm:pt modelId="{172C6D39-FA10-49AC-8AEC-10A359C8E1DE}" type="parTrans" cxnId="{499C348A-083D-4EE9-9CB0-F7B2568AA7CF}">
      <dgm:prSet/>
      <dgm:spPr/>
      <dgm:t>
        <a:bodyPr/>
        <a:lstStyle/>
        <a:p>
          <a:endParaRPr lang="fr-FR"/>
        </a:p>
      </dgm:t>
    </dgm:pt>
    <dgm:pt modelId="{E74BDD94-9743-4130-BA93-15CDF41850CE}" type="sibTrans" cxnId="{499C348A-083D-4EE9-9CB0-F7B2568AA7CF}">
      <dgm:prSet/>
      <dgm:spPr/>
      <dgm:t>
        <a:bodyPr/>
        <a:lstStyle/>
        <a:p>
          <a:endParaRPr lang="fr-FR"/>
        </a:p>
      </dgm:t>
    </dgm:pt>
    <dgm:pt modelId="{8436D2F9-949C-4047-9A73-369C0AF4FBDC}">
      <dgm:prSet phldrT="[Texte]" custT="1"/>
      <dgm:spPr/>
      <dgm:t>
        <a:bodyPr/>
        <a:lstStyle/>
        <a:p>
          <a:r>
            <a:rPr lang="en" sz="2400" b="1" i="1" dirty="0" smtClean="0">
              <a:solidFill>
                <a:schemeClr val="bg1"/>
              </a:solidFill>
              <a:latin typeface="Cambria" panose="02040503050406030204" pitchFamily="18" charset="0"/>
              <a:ea typeface="Cambria" panose="02040503050406030204" pitchFamily="18" charset="0"/>
            </a:rPr>
            <a:t>Not interchangeable at the bone level.</a:t>
          </a:r>
          <a:endParaRPr lang="fr-FR" sz="2400" b="1" i="1" dirty="0">
            <a:solidFill>
              <a:schemeClr val="bg1"/>
            </a:solidFill>
            <a:latin typeface="Cambria" panose="02040503050406030204" pitchFamily="18" charset="0"/>
            <a:ea typeface="Cambria" panose="02040503050406030204" pitchFamily="18" charset="0"/>
          </a:endParaRPr>
        </a:p>
      </dgm:t>
    </dgm:pt>
    <dgm:pt modelId="{5D3AEB2C-29C0-47F7-A755-CAFA1CDF7C1F}" type="parTrans" cxnId="{D316C74D-5478-4E2A-9DAD-58CF5DD94472}">
      <dgm:prSet/>
      <dgm:spPr/>
      <dgm:t>
        <a:bodyPr/>
        <a:lstStyle/>
        <a:p>
          <a:endParaRPr lang="fr-FR"/>
        </a:p>
      </dgm:t>
    </dgm:pt>
    <dgm:pt modelId="{7E49BA21-9ADB-48D1-9862-0C77D7A5A3F5}" type="sibTrans" cxnId="{D316C74D-5478-4E2A-9DAD-58CF5DD94472}">
      <dgm:prSet/>
      <dgm:spPr/>
      <dgm:t>
        <a:bodyPr/>
        <a:lstStyle/>
        <a:p>
          <a:endParaRPr lang="fr-FR"/>
        </a:p>
      </dgm:t>
    </dgm:pt>
    <dgm:pt modelId="{4EEB79C2-80F1-44B1-95D7-A8D56EDD4082}" type="pres">
      <dgm:prSet presAssocID="{E50BC250-A88B-41A5-A5FD-7F9BA2D563EC}" presName="Name0" presStyleCnt="0">
        <dgm:presLayoutVars>
          <dgm:dir/>
          <dgm:animLvl val="lvl"/>
          <dgm:resizeHandles/>
        </dgm:presLayoutVars>
      </dgm:prSet>
      <dgm:spPr/>
      <dgm:t>
        <a:bodyPr/>
        <a:lstStyle/>
        <a:p>
          <a:endParaRPr lang="fr-FR"/>
        </a:p>
      </dgm:t>
    </dgm:pt>
    <dgm:pt modelId="{55F0E53A-16E6-4B86-BAC6-A7516D7EDCF9}" type="pres">
      <dgm:prSet presAssocID="{B6D8D9FD-06B9-43F9-A991-035879ADB1FD}" presName="linNode" presStyleCnt="0"/>
      <dgm:spPr/>
    </dgm:pt>
    <dgm:pt modelId="{3C43480B-9B5C-4411-B3C7-950E0F235DC2}" type="pres">
      <dgm:prSet presAssocID="{B6D8D9FD-06B9-43F9-A991-035879ADB1FD}" presName="parentShp" presStyleLbl="node1" presStyleIdx="0" presStyleCnt="2" custLinFactNeighborX="-170">
        <dgm:presLayoutVars>
          <dgm:bulletEnabled val="1"/>
        </dgm:presLayoutVars>
      </dgm:prSet>
      <dgm:spPr/>
      <dgm:t>
        <a:bodyPr/>
        <a:lstStyle/>
        <a:p>
          <a:endParaRPr lang="fr-FR"/>
        </a:p>
      </dgm:t>
    </dgm:pt>
    <dgm:pt modelId="{BA9EEB0B-575F-4939-8F5D-675AFEA65022}" type="pres">
      <dgm:prSet presAssocID="{B6D8D9FD-06B9-43F9-A991-035879ADB1FD}" presName="childShp" presStyleLbl="bgAccFollowNode1" presStyleIdx="0" presStyleCnt="2">
        <dgm:presLayoutVars>
          <dgm:bulletEnabled val="1"/>
        </dgm:presLayoutVars>
      </dgm:prSet>
      <dgm:spPr/>
      <dgm:t>
        <a:bodyPr/>
        <a:lstStyle/>
        <a:p>
          <a:endParaRPr lang="fr-FR"/>
        </a:p>
      </dgm:t>
    </dgm:pt>
    <dgm:pt modelId="{38233D8F-E7BD-4C5E-AFDF-0B07687DFB75}" type="pres">
      <dgm:prSet presAssocID="{CE69AE5A-9F86-4CCC-8F00-B2C0ADD70746}" presName="spacing" presStyleCnt="0"/>
      <dgm:spPr/>
    </dgm:pt>
    <dgm:pt modelId="{9F411CB3-8B9C-41F3-9E38-3FA6176DC48A}" type="pres">
      <dgm:prSet presAssocID="{31FD170F-B526-4A2B-8AD6-E07678910D8D}" presName="linNode" presStyleCnt="0"/>
      <dgm:spPr/>
    </dgm:pt>
    <dgm:pt modelId="{D35B8746-E461-43BF-8BC9-2FE30867EAFE}" type="pres">
      <dgm:prSet presAssocID="{31FD170F-B526-4A2B-8AD6-E07678910D8D}" presName="parentShp" presStyleLbl="node1" presStyleIdx="1" presStyleCnt="2">
        <dgm:presLayoutVars>
          <dgm:bulletEnabled val="1"/>
        </dgm:presLayoutVars>
      </dgm:prSet>
      <dgm:spPr/>
      <dgm:t>
        <a:bodyPr/>
        <a:lstStyle/>
        <a:p>
          <a:endParaRPr lang="fr-FR"/>
        </a:p>
      </dgm:t>
    </dgm:pt>
    <dgm:pt modelId="{519BCAD6-C6EB-40A2-A0D6-83F18369C0E7}" type="pres">
      <dgm:prSet presAssocID="{31FD170F-B526-4A2B-8AD6-E07678910D8D}" presName="childShp" presStyleLbl="bgAccFollowNode1" presStyleIdx="1" presStyleCnt="2">
        <dgm:presLayoutVars>
          <dgm:bulletEnabled val="1"/>
        </dgm:presLayoutVars>
      </dgm:prSet>
      <dgm:spPr/>
      <dgm:t>
        <a:bodyPr/>
        <a:lstStyle/>
        <a:p>
          <a:endParaRPr lang="fr-FR"/>
        </a:p>
      </dgm:t>
    </dgm:pt>
  </dgm:ptLst>
  <dgm:cxnLst>
    <dgm:cxn modelId="{73708205-863E-47EC-83E2-7676964DC27B}" type="presOf" srcId="{B6D8D9FD-06B9-43F9-A991-035879ADB1FD}" destId="{3C43480B-9B5C-4411-B3C7-950E0F235DC2}" srcOrd="0" destOrd="0" presId="urn:microsoft.com/office/officeart/2005/8/layout/vList6"/>
    <dgm:cxn modelId="{13FABF62-84AE-40CD-9C6A-79AD4CBD80FC}" srcId="{B6D8D9FD-06B9-43F9-A991-035879ADB1FD}" destId="{0825A788-479C-45E7-81B9-DE00262B1EC1}" srcOrd="0" destOrd="0" parTransId="{74DC9B14-EA85-4495-BB02-4C8EC9BC9C24}" sibTransId="{EEF93AB8-90C6-435F-AB3F-96D1EA861EE6}"/>
    <dgm:cxn modelId="{09C5DA72-C209-43DE-94D2-5F4EDFB4F003}" srcId="{E50BC250-A88B-41A5-A5FD-7F9BA2D563EC}" destId="{B6D8D9FD-06B9-43F9-A991-035879ADB1FD}" srcOrd="0" destOrd="0" parTransId="{30BD6665-D4FE-4F55-9A98-0599C3EC814E}" sibTransId="{CE69AE5A-9F86-4CCC-8F00-B2C0ADD70746}"/>
    <dgm:cxn modelId="{D316C74D-5478-4E2A-9DAD-58CF5DD94472}" srcId="{B6D8D9FD-06B9-43F9-A991-035879ADB1FD}" destId="{8436D2F9-949C-4047-9A73-369C0AF4FBDC}" srcOrd="1" destOrd="0" parTransId="{5D3AEB2C-29C0-47F7-A755-CAFA1CDF7C1F}" sibTransId="{7E49BA21-9ADB-48D1-9862-0C77D7A5A3F5}"/>
    <dgm:cxn modelId="{F1BF5EB1-0C37-49B9-9911-5A9875E9BC01}" type="presOf" srcId="{31FD170F-B526-4A2B-8AD6-E07678910D8D}" destId="{D35B8746-E461-43BF-8BC9-2FE30867EAFE}" srcOrd="0" destOrd="0" presId="urn:microsoft.com/office/officeart/2005/8/layout/vList6"/>
    <dgm:cxn modelId="{D6A8C4AC-2D08-4CEA-9F24-1FF7436228B1}" type="presOf" srcId="{8436D2F9-949C-4047-9A73-369C0AF4FBDC}" destId="{BA9EEB0B-575F-4939-8F5D-675AFEA65022}" srcOrd="0" destOrd="1" presId="urn:microsoft.com/office/officeart/2005/8/layout/vList6"/>
    <dgm:cxn modelId="{499C348A-083D-4EE9-9CB0-F7B2568AA7CF}" srcId="{31FD170F-B526-4A2B-8AD6-E07678910D8D}" destId="{8F2EBF22-4C93-4152-963E-41AB591DECCD}" srcOrd="0" destOrd="0" parTransId="{172C6D39-FA10-49AC-8AEC-10A359C8E1DE}" sibTransId="{E74BDD94-9743-4130-BA93-15CDF41850CE}"/>
    <dgm:cxn modelId="{29319D37-BF48-4172-BC0E-B366DFB7436E}" type="presOf" srcId="{0825A788-479C-45E7-81B9-DE00262B1EC1}" destId="{BA9EEB0B-575F-4939-8F5D-675AFEA65022}" srcOrd="0" destOrd="0" presId="urn:microsoft.com/office/officeart/2005/8/layout/vList6"/>
    <dgm:cxn modelId="{3F8332F9-9FF2-4C63-94F3-AADF271E29C4}" type="presOf" srcId="{8F2EBF22-4C93-4152-963E-41AB591DECCD}" destId="{519BCAD6-C6EB-40A2-A0D6-83F18369C0E7}" srcOrd="0" destOrd="0" presId="urn:microsoft.com/office/officeart/2005/8/layout/vList6"/>
    <dgm:cxn modelId="{F15A4397-A73C-4569-A320-644879A785AF}" type="presOf" srcId="{E50BC250-A88B-41A5-A5FD-7F9BA2D563EC}" destId="{4EEB79C2-80F1-44B1-95D7-A8D56EDD4082}" srcOrd="0" destOrd="0" presId="urn:microsoft.com/office/officeart/2005/8/layout/vList6"/>
    <dgm:cxn modelId="{1F4BA08A-4894-4757-A045-009C45FB3F69}" srcId="{E50BC250-A88B-41A5-A5FD-7F9BA2D563EC}" destId="{31FD170F-B526-4A2B-8AD6-E07678910D8D}" srcOrd="1" destOrd="0" parTransId="{8E41B8F1-3910-49CB-BD3D-72571530973A}" sibTransId="{FC8D7250-806C-4441-BD47-B7EC7C730683}"/>
    <dgm:cxn modelId="{679E8D17-A548-42A5-8DEA-5457F47122DD}" type="presParOf" srcId="{4EEB79C2-80F1-44B1-95D7-A8D56EDD4082}" destId="{55F0E53A-16E6-4B86-BAC6-A7516D7EDCF9}" srcOrd="0" destOrd="0" presId="urn:microsoft.com/office/officeart/2005/8/layout/vList6"/>
    <dgm:cxn modelId="{0D9096CD-6D99-42E5-AB30-4383DECE71BE}" type="presParOf" srcId="{55F0E53A-16E6-4B86-BAC6-A7516D7EDCF9}" destId="{3C43480B-9B5C-4411-B3C7-950E0F235DC2}" srcOrd="0" destOrd="0" presId="urn:microsoft.com/office/officeart/2005/8/layout/vList6"/>
    <dgm:cxn modelId="{4921B8C2-2242-4E8B-BB2A-65AD057350FA}" type="presParOf" srcId="{55F0E53A-16E6-4B86-BAC6-A7516D7EDCF9}" destId="{BA9EEB0B-575F-4939-8F5D-675AFEA65022}" srcOrd="1" destOrd="0" presId="urn:microsoft.com/office/officeart/2005/8/layout/vList6"/>
    <dgm:cxn modelId="{5B3F0DDE-90D0-45F2-8195-DB8B15F0BF1C}" type="presParOf" srcId="{4EEB79C2-80F1-44B1-95D7-A8D56EDD4082}" destId="{38233D8F-E7BD-4C5E-AFDF-0B07687DFB75}" srcOrd="1" destOrd="0" presId="urn:microsoft.com/office/officeart/2005/8/layout/vList6"/>
    <dgm:cxn modelId="{43F22522-2D7A-477F-85E8-2955C1E3B248}" type="presParOf" srcId="{4EEB79C2-80F1-44B1-95D7-A8D56EDD4082}" destId="{9F411CB3-8B9C-41F3-9E38-3FA6176DC48A}" srcOrd="2" destOrd="0" presId="urn:microsoft.com/office/officeart/2005/8/layout/vList6"/>
    <dgm:cxn modelId="{64B00434-74E0-4FFE-9402-3AD687D3FF95}" type="presParOf" srcId="{9F411CB3-8B9C-41F3-9E38-3FA6176DC48A}" destId="{D35B8746-E461-43BF-8BC9-2FE30867EAFE}" srcOrd="0" destOrd="0" presId="urn:microsoft.com/office/officeart/2005/8/layout/vList6"/>
    <dgm:cxn modelId="{808084C0-42A7-4964-9F5C-8B0360293F2E}" type="presParOf" srcId="{9F411CB3-8B9C-41F3-9E38-3FA6176DC48A}" destId="{519BCAD6-C6EB-40A2-A0D6-83F18369C0E7}"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6795-8B9B-4F76-BE7E-43D5530928C1}" type="datetimeFigureOut">
              <a:rPr lang="fr-FR" smtClean="0"/>
              <a:t>12/04/2026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68D4E-9848-4977-8190-94BFDD4C4213}" type="slidenum">
              <a:rPr lang="fr-FR" smtClean="0"/>
              <a:t>‹N°›</a:t>
            </a:fld>
            <a:endParaRPr lang="fr-FR"/>
          </a:p>
        </p:txBody>
      </p:sp>
    </p:spTree>
    <p:extLst>
      <p:ext uri="{BB962C8B-B14F-4D97-AF65-F5344CB8AC3E}">
        <p14:creationId xmlns:p14="http://schemas.microsoft.com/office/powerpoint/2010/main" val="964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1200" i="0" dirty="0" smtClean="0">
                <a:latin typeface="Cambria" panose="02040503050406030204" pitchFamily="18" charset="0"/>
                <a:ea typeface="Cambria" panose="02040503050406030204" pitchFamily="18" charset="0"/>
              </a:rPr>
              <a:t>The body's water balance compares the gains and losses which should normally be in equilibrium.</a:t>
            </a:r>
          </a:p>
          <a:p>
            <a:pPr marL="0" marR="0" indent="0" algn="l" defTabSz="914400" rtl="0" eaLnBrk="1" fontAlgn="auto" latinLnBrk="0" hangingPunct="1">
              <a:lnSpc>
                <a:spcPct val="100000"/>
              </a:lnSpc>
              <a:spcBef>
                <a:spcPts val="0"/>
              </a:spcBef>
              <a:spcAft>
                <a:spcPts val="0"/>
              </a:spcAft>
              <a:buClrTx/>
              <a:buSzTx/>
              <a:buFontTx/>
              <a:buNone/>
              <a:tabLst/>
              <a:defRPr/>
            </a:pPr>
            <a:r>
              <a:rPr lang="en" i="0" dirty="0" smtClean="0">
                <a:solidFill>
                  <a:schemeClr val="bg1"/>
                </a:solidFill>
                <a:latin typeface="Cambria" pitchFamily="18" charset="0"/>
                <a:ea typeface="Cambria" panose="02040503050406030204" pitchFamily="18" charset="0"/>
              </a:rPr>
              <a:t>The body's water content is the result of a dynamic balance between intake (drinks, water contained in solid foods, water produced by cellular metabolism) and losses (urine, feces, perspiration)</a:t>
            </a:r>
          </a:p>
          <a:p>
            <a:endParaRPr lang="fr-FR" dirty="0"/>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4</a:t>
            </a:fld>
            <a:endParaRPr lang="fr-FR"/>
          </a:p>
        </p:txBody>
      </p:sp>
    </p:spTree>
    <p:extLst>
      <p:ext uri="{BB962C8B-B14F-4D97-AF65-F5344CB8AC3E}">
        <p14:creationId xmlns:p14="http://schemas.microsoft.com/office/powerpoint/2010/main" val="298035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43</a:t>
            </a:fld>
            <a:endParaRPr lang="fr-FR"/>
          </a:p>
        </p:txBody>
      </p:sp>
    </p:spTree>
    <p:extLst>
      <p:ext uri="{BB962C8B-B14F-4D97-AF65-F5344CB8AC3E}">
        <p14:creationId xmlns:p14="http://schemas.microsoft.com/office/powerpoint/2010/main" val="347209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44</a:t>
            </a:fld>
            <a:endParaRPr lang="fr-FR"/>
          </a:p>
        </p:txBody>
      </p:sp>
    </p:spTree>
    <p:extLst>
      <p:ext uri="{BB962C8B-B14F-4D97-AF65-F5344CB8AC3E}">
        <p14:creationId xmlns:p14="http://schemas.microsoft.com/office/powerpoint/2010/main" val="359755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sz="1200" i="1" dirty="0" smtClean="0">
                <a:latin typeface="Cambria" panose="02040503050406030204" pitchFamily="18" charset="0"/>
                <a:ea typeface="Cambria" panose="02040503050406030204" pitchFamily="18" charset="0"/>
              </a:rPr>
              <a:t>The total quantity is 3200 </a:t>
            </a:r>
            <a:r>
              <a:rPr lang="en" sz="1200" i="1" dirty="0" err="1" smtClean="0">
                <a:latin typeface="Cambria" panose="02040503050406030204" pitchFamily="18" charset="0"/>
                <a:ea typeface="Cambria" panose="02040503050406030204" pitchFamily="18" charset="0"/>
              </a:rPr>
              <a:t>meq </a:t>
            </a:r>
            <a:r>
              <a:rPr lang="en" sz="1200" i="1" dirty="0" smtClean="0">
                <a:latin typeface="Cambria" panose="02040503050406030204" pitchFamily="18" charset="0"/>
                <a:ea typeface="Cambria" panose="02040503050406030204" pitchFamily="18" charset="0"/>
              </a:rPr>
              <a:t>, of which 90% is exchangeable and 10% is non-exchangeable and located in the bone.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53</a:t>
            </a:fld>
            <a:endParaRPr lang="fr-FR"/>
          </a:p>
        </p:txBody>
      </p:sp>
    </p:spTree>
    <p:extLst>
      <p:ext uri="{BB962C8B-B14F-4D97-AF65-F5344CB8AC3E}">
        <p14:creationId xmlns:p14="http://schemas.microsoft.com/office/powerpoint/2010/main" val="357096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sz="1200" i="1" dirty="0" smtClean="0">
                <a:latin typeface="Cambria" panose="02040503050406030204" pitchFamily="18" charset="0"/>
                <a:ea typeface="Cambria" panose="02040503050406030204" pitchFamily="18" charset="0"/>
              </a:rPr>
              <a:t>The total quantity is 3200 </a:t>
            </a:r>
            <a:r>
              <a:rPr lang="en" sz="1200" i="1" dirty="0" err="1" smtClean="0">
                <a:latin typeface="Cambria" panose="02040503050406030204" pitchFamily="18" charset="0"/>
                <a:ea typeface="Cambria" panose="02040503050406030204" pitchFamily="18" charset="0"/>
              </a:rPr>
              <a:t>meq </a:t>
            </a:r>
            <a:r>
              <a:rPr lang="en" sz="1200" i="1" dirty="0" smtClean="0">
                <a:latin typeface="Cambria" panose="02040503050406030204" pitchFamily="18" charset="0"/>
                <a:ea typeface="Cambria" panose="02040503050406030204" pitchFamily="18" charset="0"/>
              </a:rPr>
              <a:t>, of which 90% is exchangeable and 10% is non-exchangeable and located in the bone.</a:t>
            </a:r>
          </a:p>
          <a:p>
            <a:endParaRPr lang="fr-FR" smtClean="0"/>
          </a:p>
          <a:p>
            <a:endParaRPr lang="fr-FR"/>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54</a:t>
            </a:fld>
            <a:endParaRPr lang="fr-FR"/>
          </a:p>
        </p:txBody>
      </p:sp>
    </p:spTree>
    <p:extLst>
      <p:ext uri="{BB962C8B-B14F-4D97-AF65-F5344CB8AC3E}">
        <p14:creationId xmlns:p14="http://schemas.microsoft.com/office/powerpoint/2010/main" val="75611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 sz="1200" b="0" i="0" u="none" strike="noStrike" kern="1200" baseline="0" dirty="0" smtClean="0">
                <a:solidFill>
                  <a:schemeClr val="bg1"/>
                </a:solidFill>
                <a:latin typeface="Cambria" panose="02040503050406030204" pitchFamily="18" charset="0"/>
                <a:ea typeface="Cambria" panose="02040503050406030204" pitchFamily="18" charset="0"/>
                <a:cs typeface="+mn-cs"/>
              </a:rPr>
              <a:t>From a functional point of view, water and mineral ions in solution are distributed into two large sectors separated by cell membranes.</a:t>
            </a:r>
          </a:p>
          <a:p>
            <a:r>
              <a:rPr lang="en" sz="1200" b="0" i="0" u="none" strike="noStrike" kern="1200" baseline="0" dirty="0" smtClean="0">
                <a:solidFill>
                  <a:schemeClr val="bg1"/>
                </a:solidFill>
                <a:latin typeface="Cambria" panose="02040503050406030204" pitchFamily="18" charset="0"/>
                <a:ea typeface="Cambria" panose="02040503050406030204" pitchFamily="18" charset="0"/>
                <a:cs typeface="+mn-cs"/>
              </a:rPr>
              <a:t>The extracellular sector, </a:t>
            </a:r>
            <a:r>
              <a:rPr lang="en" sz="1200" b="0" i="0" u="none" strike="noStrike" kern="1200" baseline="0" dirty="0" smtClean="0">
                <a:solidFill>
                  <a:schemeClr val="tx1"/>
                </a:solidFill>
                <a:latin typeface="+mn-lt"/>
                <a:ea typeface="+mn-ea"/>
                <a:cs typeface="+mn-cs"/>
              </a:rPr>
              <a:t>however, plays an essential role in the regulation of water and ionic capital.</a:t>
            </a:r>
          </a:p>
          <a:p>
            <a:r>
              <a:rPr lang="en" sz="1200" b="0" i="0" u="none" strike="noStrike" kern="1200" baseline="0" dirty="0" smtClean="0">
                <a:solidFill>
                  <a:schemeClr val="tx1"/>
                </a:solidFill>
                <a:latin typeface="+mn-lt"/>
                <a:ea typeface="+mn-ea"/>
                <a:cs typeface="+mn-cs"/>
              </a:rPr>
              <a:t>The interstitial sector fills the intercellular spaces: cerebrospinal fluid, synovial fluid, lymph and all the fluids of the cellular interstices.</a:t>
            </a:r>
          </a:p>
          <a:p>
            <a:endParaRPr lang="fr-FR" sz="1200" b="0" i="0" u="none" strike="noStrike" kern="1200" baseline="0" dirty="0" smtClean="0">
              <a:solidFill>
                <a:schemeClr val="tx1"/>
              </a:solidFill>
              <a:latin typeface="+mn-lt"/>
              <a:ea typeface="+mn-ea"/>
              <a:cs typeface="+mn-cs"/>
            </a:endParaRPr>
          </a:p>
          <a:p>
            <a:endParaRPr lang="fr-FR" dirty="0" smtClean="0">
              <a:solidFill>
                <a:schemeClr val="bg1"/>
              </a:solidFill>
            </a:endParaRPr>
          </a:p>
          <a:p>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6</a:t>
            </a:fld>
            <a:endParaRPr lang="fr-FR" dirty="0"/>
          </a:p>
        </p:txBody>
      </p:sp>
    </p:spTree>
    <p:extLst>
      <p:ext uri="{BB962C8B-B14F-4D97-AF65-F5344CB8AC3E}">
        <p14:creationId xmlns:p14="http://schemas.microsoft.com/office/powerpoint/2010/main" val="1413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sz="1200" b="0" i="0" u="none" strike="noStrike" kern="1200" baseline="0" dirty="0" smtClean="0">
                <a:solidFill>
                  <a:schemeClr val="tx1"/>
                </a:solidFill>
                <a:latin typeface="+mn-lt"/>
                <a:ea typeface="+mn-ea"/>
                <a:cs typeface="+mn-cs"/>
              </a:rPr>
              <a:t>The respective chemical compositions of the main fluid compartments of the body are not identical.</a:t>
            </a:r>
          </a:p>
          <a:p>
            <a:r>
              <a:rPr lang="en" sz="1200" b="0" i="0" u="none" strike="noStrike" kern="1200" baseline="0" dirty="0" smtClean="0">
                <a:solidFill>
                  <a:schemeClr val="tx1"/>
                </a:solidFill>
                <a:latin typeface="+mn-lt"/>
                <a:ea typeface="+mn-ea"/>
                <a:cs typeface="+mn-cs"/>
              </a:rPr>
              <a:t>The intracellular concentration of magnesium </a:t>
            </a:r>
            <a:r>
              <a:rPr lang="en" sz="1200" b="1" i="0" u="none" strike="noStrike" kern="1200" baseline="0" dirty="0" smtClean="0">
                <a:solidFill>
                  <a:schemeClr val="tx1"/>
                </a:solidFill>
                <a:latin typeface="+mn-lt"/>
                <a:ea typeface="+mn-ea"/>
                <a:cs typeface="+mn-cs"/>
              </a:rPr>
              <a:t>(Mg++) </a:t>
            </a:r>
            <a:r>
              <a:rPr lang="en" sz="1200" b="0" i="0" u="none" strike="noStrike" kern="1200" baseline="0" dirty="0" smtClean="0">
                <a:solidFill>
                  <a:schemeClr val="tx1"/>
                </a:solidFill>
                <a:latin typeface="+mn-lt"/>
                <a:ea typeface="+mn-ea"/>
                <a:cs typeface="+mn-cs"/>
              </a:rPr>
              <a:t>is higher than that of extracellular fluids. The main anions are divalent inorganic anions and organic anions and proteins, while chlorides and bicarbonates are relatively much less significant than in the ECF</a:t>
            </a:r>
          </a:p>
          <a:p>
            <a:endParaRPr lang="fr-FR" dirty="0"/>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7</a:t>
            </a:fld>
            <a:endParaRPr lang="fr-FR"/>
          </a:p>
        </p:txBody>
      </p:sp>
    </p:spTree>
    <p:extLst>
      <p:ext uri="{BB962C8B-B14F-4D97-AF65-F5344CB8AC3E}">
        <p14:creationId xmlns:p14="http://schemas.microsoft.com/office/powerpoint/2010/main" val="152955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i="0" dirty="0" smtClean="0">
                <a:solidFill>
                  <a:schemeClr val="bg1"/>
                </a:solidFill>
              </a:rPr>
              <a:t>Even </a:t>
            </a:r>
            <a:r>
              <a:rPr lang="en" i="0" baseline="0" dirty="0" smtClean="0">
                <a:solidFill>
                  <a:schemeClr val="bg1"/>
                </a:solidFill>
              </a:rPr>
              <a:t>at equilibrium, there are exchanges between the different sectors. </a:t>
            </a:r>
            <a:r>
              <a:rPr lang="en" i="0" baseline="0" dirty="0" smtClean="0">
                <a:solidFill>
                  <a:schemeClr val="bg1"/>
                </a:solidFill>
                <a:latin typeface="Cambria" pitchFamily="18" charset="0"/>
              </a:rPr>
              <a:t>This equilibrium </a:t>
            </a:r>
            <a:r>
              <a:rPr lang="en" i="0" dirty="0" smtClean="0">
                <a:solidFill>
                  <a:schemeClr val="bg1"/>
                </a:solidFill>
                <a:latin typeface="Cambria" pitchFamily="18" charset="0"/>
              </a:rPr>
              <a:t>is dynamic and not static, reflecting a continuous hydro- </a:t>
            </a:r>
            <a:r>
              <a:rPr lang="en" i="0" dirty="0" err="1" smtClean="0">
                <a:solidFill>
                  <a:schemeClr val="bg1"/>
                </a:solidFill>
                <a:latin typeface="Cambria" pitchFamily="18" charset="0"/>
              </a:rPr>
              <a:t>electrolytic exchange </a:t>
            </a:r>
            <a:r>
              <a:rPr lang="en" i="0" dirty="0" smtClean="0">
                <a:solidFill>
                  <a:schemeClr val="bg1"/>
                </a:solidFill>
                <a:latin typeface="Cambria" pitchFamily="18" charset="0"/>
              </a:rPr>
              <a:t>across the membranes separating the various compartments.</a:t>
            </a:r>
            <a:r>
              <a:rPr lang="en" i="0" baseline="0" dirty="0" smtClean="0">
                <a:solidFill>
                  <a:schemeClr val="bg1"/>
                </a:solidFill>
                <a:latin typeface="Cambria" pitchFamily="18" charset="0"/>
              </a:rPr>
              <a:t> </a:t>
            </a:r>
            <a:endParaRPr lang="fr-FR" i="0" dirty="0">
              <a:solidFill>
                <a:schemeClr val="bg1"/>
              </a:solidFill>
            </a:endParaRPr>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9</a:t>
            </a:fld>
            <a:endParaRPr lang="fr-FR"/>
          </a:p>
        </p:txBody>
      </p:sp>
    </p:spTree>
    <p:extLst>
      <p:ext uri="{BB962C8B-B14F-4D97-AF65-F5344CB8AC3E}">
        <p14:creationId xmlns:p14="http://schemas.microsoft.com/office/powerpoint/2010/main" val="19073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sz="1200" b="0" i="0" u="none" strike="noStrike" kern="1200" baseline="0" dirty="0" smtClean="0">
                <a:solidFill>
                  <a:schemeClr val="tx1"/>
                </a:solidFill>
                <a:latin typeface="+mn-lt"/>
                <a:ea typeface="+mn-ea"/>
                <a:cs typeface="+mn-cs"/>
              </a:rPr>
              <a:t>Capillary hydrostatic pressure is relatively insensitive to variations in arterial pressure. Its stability is linked to variations in the resistance of the precapillary sphincters, which determine the fraction of arterial pressure transmitted into the capillary.</a:t>
            </a:r>
          </a:p>
          <a:p>
            <a:endParaRPr lang="fr-FR" sz="12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12</a:t>
            </a:fld>
            <a:endParaRPr lang="fr-FR"/>
          </a:p>
        </p:txBody>
      </p:sp>
    </p:spTree>
    <p:extLst>
      <p:ext uri="{BB962C8B-B14F-4D97-AF65-F5344CB8AC3E}">
        <p14:creationId xmlns:p14="http://schemas.microsoft.com/office/powerpoint/2010/main" val="213972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sz="1200" b="0" i="0" u="none" strike="noStrike" kern="1200" baseline="0" dirty="0" smtClean="0">
                <a:solidFill>
                  <a:schemeClr val="tx1"/>
                </a:solidFill>
                <a:latin typeface="+mn-lt"/>
                <a:ea typeface="+mn-ea"/>
                <a:cs typeface="+mn-cs"/>
              </a:rPr>
              <a:t>Interstitial oncotic pressure is determined by the main interstitial solutes, which are </a:t>
            </a:r>
            <a:r>
              <a:rPr lang="en" sz="1200" b="0" i="0" u="none" strike="noStrike" kern="1200" baseline="0" dirty="0" err="1" smtClean="0">
                <a:solidFill>
                  <a:schemeClr val="tx1"/>
                </a:solidFill>
                <a:latin typeface="+mn-lt"/>
                <a:ea typeface="+mn-ea"/>
                <a:cs typeface="+mn-cs"/>
              </a:rPr>
              <a:t>mucopolysaccharides </a:t>
            </a:r>
            <a:r>
              <a:rPr lang="en" sz="1200" b="0" i="0" u="none" strike="noStrike" kern="1200" baseline="0" dirty="0" smtClean="0">
                <a:solidFill>
                  <a:schemeClr val="tx1"/>
                </a:solidFill>
                <a:latin typeface="+mn-lt"/>
                <a:ea typeface="+mn-ea"/>
                <a:cs typeface="+mn-cs"/>
              </a:rPr>
              <a:t>and, above all, filtered proteins, particularly albumin. The degree of accumulation of filtered proteins is determined by two factors:</a:t>
            </a:r>
          </a:p>
          <a:p>
            <a:r>
              <a:rPr lang="en" sz="1200" b="0" i="0" u="none" strike="noStrike" kern="1200" baseline="0" dirty="0" smtClean="0">
                <a:solidFill>
                  <a:schemeClr val="tx1"/>
                </a:solidFill>
                <a:latin typeface="+mn-lt"/>
                <a:ea typeface="+mn-ea"/>
                <a:cs typeface="+mn-cs"/>
              </a:rPr>
              <a:t>– The permeability of the capillary wall,</a:t>
            </a:r>
          </a:p>
          <a:p>
            <a:r>
              <a:rPr lang="en" sz="1200" b="0" i="0" u="none" strike="noStrike" kern="1200" baseline="0" dirty="0" smtClean="0">
                <a:solidFill>
                  <a:schemeClr val="tx1"/>
                </a:solidFill>
                <a:latin typeface="+mn-lt"/>
                <a:ea typeface="+mn-ea"/>
                <a:cs typeface="+mn-cs"/>
              </a:rPr>
              <a:t>– The rate of elimination by the lymphatic vessels.</a:t>
            </a:r>
          </a:p>
          <a:p>
            <a:endParaRPr lang="fr-FR" sz="1200" b="0" i="0" u="none" strike="noStrike"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8A41289-BA7F-4969-8214-6B1D9799E2C9}" type="slidenum">
              <a:rPr lang="fr-FR" smtClean="0"/>
              <a:pPr/>
              <a:t>13</a:t>
            </a:fld>
            <a:endParaRPr lang="fr-FR" dirty="0"/>
          </a:p>
        </p:txBody>
      </p:sp>
    </p:spTree>
    <p:extLst>
      <p:ext uri="{BB962C8B-B14F-4D97-AF65-F5344CB8AC3E}">
        <p14:creationId xmlns:p14="http://schemas.microsoft.com/office/powerpoint/2010/main" val="159639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23</a:t>
            </a:fld>
            <a:endParaRPr lang="fr-FR"/>
          </a:p>
        </p:txBody>
      </p:sp>
    </p:spTree>
    <p:extLst>
      <p:ext uri="{BB962C8B-B14F-4D97-AF65-F5344CB8AC3E}">
        <p14:creationId xmlns:p14="http://schemas.microsoft.com/office/powerpoint/2010/main" val="183884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dirty="0" smtClean="0"/>
              <a:t>Volume receptors are </a:t>
            </a:r>
            <a:r>
              <a:rPr lang="en" baseline="0" dirty="0" smtClean="0"/>
              <a:t>located in the left atrium, the vena cava, and the </a:t>
            </a:r>
            <a:r>
              <a:rPr lang="en" baseline="0" dirty="0" err="1" smtClean="0"/>
              <a:t>pulmonary circulation </a:t>
            </a:r>
            <a:r>
              <a:rPr lang="en" baseline="0" dirty="0" smtClean="0"/>
              <a:t>.</a:t>
            </a:r>
            <a:endParaRPr lang="fr-FR" dirty="0"/>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24</a:t>
            </a:fld>
            <a:endParaRPr lang="fr-FR"/>
          </a:p>
        </p:txBody>
      </p:sp>
    </p:spTree>
    <p:extLst>
      <p:ext uri="{BB962C8B-B14F-4D97-AF65-F5344CB8AC3E}">
        <p14:creationId xmlns:p14="http://schemas.microsoft.com/office/powerpoint/2010/main" val="93228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3D68D4E-9848-4977-8190-94BFDD4C4213}" type="slidenum">
              <a:rPr lang="fr-FR" smtClean="0"/>
              <a:t>26</a:t>
            </a:fld>
            <a:endParaRPr lang="fr-FR"/>
          </a:p>
        </p:txBody>
      </p:sp>
    </p:spTree>
    <p:extLst>
      <p:ext uri="{BB962C8B-B14F-4D97-AF65-F5344CB8AC3E}">
        <p14:creationId xmlns:p14="http://schemas.microsoft.com/office/powerpoint/2010/main" val="2377711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smtClean="0"/>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4/12/2026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63966" y="2116885"/>
            <a:ext cx="8704385" cy="1200329"/>
          </a:xfrm>
          <a:prstGeom prst="rect">
            <a:avLst/>
          </a:prstGeom>
          <a:solidFill>
            <a:schemeClr val="accent1">
              <a:lumMod val="20000"/>
              <a:lumOff val="80000"/>
            </a:schemeClr>
          </a:solidFill>
          <a:ln w="38100">
            <a:solidFill>
              <a:schemeClr val="accent1">
                <a:lumMod val="60000"/>
                <a:lumOff val="40000"/>
              </a:schemeClr>
            </a:solidFill>
          </a:ln>
        </p:spPr>
        <p:txBody>
          <a:bodyPr wrap="square" rtlCol="0">
            <a:spAutoFit/>
          </a:bodyPr>
          <a:lstStyle/>
          <a:p>
            <a:pPr algn="ctr"/>
            <a:r>
              <a:rPr lang="en" sz="7200" b="1" dirty="0" smtClean="0">
                <a:solidFill>
                  <a:schemeClr val="accent2">
                    <a:lumMod val="50000"/>
                  </a:schemeClr>
                </a:solidFill>
                <a:latin typeface="Cambria" panose="02040503050406030204" pitchFamily="18" charset="0"/>
                <a:ea typeface="Cambria" panose="02040503050406030204" pitchFamily="18" charset="0"/>
              </a:rPr>
              <a:t>WATER BALANCE</a:t>
            </a:r>
          </a:p>
        </p:txBody>
      </p:sp>
      <p:sp>
        <p:nvSpPr>
          <p:cNvPr id="5" name="ZoneTexte 4"/>
          <p:cNvSpPr txBox="1"/>
          <p:nvPr/>
        </p:nvSpPr>
        <p:spPr>
          <a:xfrm>
            <a:off x="2238348" y="49226"/>
            <a:ext cx="7715304" cy="1107996"/>
          </a:xfrm>
          <a:prstGeom prst="rect">
            <a:avLst/>
          </a:prstGeom>
          <a:noFill/>
        </p:spPr>
        <p:txBody>
          <a:bodyPr wrap="square" rtlCol="0">
            <a:spAutoFit/>
          </a:bodyPr>
          <a:lstStyle/>
          <a:p>
            <a:pPr algn="ctr"/>
            <a:r>
              <a:rPr lang="en" sz="2400" b="1" i="1" dirty="0" err="1" smtClean="0">
                <a:latin typeface="Cambria" pitchFamily="18" charset="0"/>
              </a:rPr>
              <a:t>Mentouri </a:t>
            </a:r>
            <a:r>
              <a:rPr lang="en" sz="2400" b="1" i="1" dirty="0">
                <a:latin typeface="Cambria" pitchFamily="18" charset="0"/>
              </a:rPr>
              <a:t>Brothers University</a:t>
            </a:r>
            <a:r>
              <a:rPr lang="en" sz="2400" b="1" i="1" dirty="0" smtClean="0">
                <a:latin typeface="Cambria" pitchFamily="18" charset="0"/>
              </a:rPr>
              <a:t> </a:t>
            </a:r>
            <a:r>
              <a:rPr lang="en" sz="2400" b="1" i="1" dirty="0">
                <a:latin typeface="Cambria" pitchFamily="18" charset="0"/>
              </a:rPr>
              <a:t>Constantine I</a:t>
            </a:r>
          </a:p>
          <a:p>
            <a:pPr algn="ctr"/>
            <a:r>
              <a:rPr lang="en" sz="2400" b="1" i="1" dirty="0">
                <a:latin typeface="Cambria" pitchFamily="18" charset="0"/>
              </a:rPr>
              <a:t>Institute of Veterinary Sciences</a:t>
            </a:r>
          </a:p>
          <a:p>
            <a:pPr algn="ctr"/>
            <a:r>
              <a:rPr lang="en" b="1" i="1" dirty="0">
                <a:latin typeface="Cambria" pitchFamily="18" charset="0"/>
              </a:rPr>
              <a:t>Academic year </a:t>
            </a:r>
            <a:r>
              <a:rPr lang="en" b="1" i="1" dirty="0" smtClean="0">
                <a:latin typeface="Cambria" pitchFamily="18" charset="0"/>
              </a:rPr>
              <a:t>2025-2026</a:t>
            </a:r>
            <a:endParaRPr lang="fr-FR" b="1" i="1" dirty="0">
              <a:latin typeface="Cambria" pitchFamily="18" charset="0"/>
            </a:endParaRP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10454439" y="287885"/>
            <a:ext cx="1179795" cy="1075146"/>
          </a:xfrm>
          <a:prstGeom prst="rect">
            <a:avLst/>
          </a:prstGeom>
          <a:noFill/>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67" y="287885"/>
            <a:ext cx="1240477" cy="1226745"/>
          </a:xfrm>
          <a:prstGeom prst="rect">
            <a:avLst/>
          </a:prstGeom>
        </p:spPr>
      </p:pic>
      <p:sp>
        <p:nvSpPr>
          <p:cNvPr id="8" name="ZoneTexte 7"/>
          <p:cNvSpPr txBox="1"/>
          <p:nvPr/>
        </p:nvSpPr>
        <p:spPr>
          <a:xfrm>
            <a:off x="8503692" y="5683016"/>
            <a:ext cx="3429024" cy="830997"/>
          </a:xfrm>
          <a:prstGeom prst="rect">
            <a:avLst/>
          </a:prstGeom>
          <a:noFill/>
        </p:spPr>
        <p:txBody>
          <a:bodyPr wrap="square" rtlCol="0">
            <a:spAutoFit/>
          </a:bodyPr>
          <a:lstStyle/>
          <a:p>
            <a:pPr algn="ctr"/>
            <a:r>
              <a:rPr lang="en" sz="2400" b="1" i="1" dirty="0">
                <a:latin typeface="Cambria" pitchFamily="18" charset="0"/>
              </a:rPr>
              <a:t>Dr. KELLALI </a:t>
            </a:r>
            <a:r>
              <a:rPr lang="en" sz="2400" b="1" i="1" dirty="0" err="1">
                <a:latin typeface="Cambria" pitchFamily="18" charset="0"/>
              </a:rPr>
              <a:t>Narimane</a:t>
            </a:r>
            <a:endParaRPr lang="fr-FR" sz="2400" b="1" i="1" dirty="0">
              <a:latin typeface="Cambria" pitchFamily="18" charset="0"/>
            </a:endParaRPr>
          </a:p>
          <a:p>
            <a:pPr algn="ctr"/>
            <a:r>
              <a:rPr lang="en" sz="2400" b="1" i="1" dirty="0">
                <a:latin typeface="Cambria" pitchFamily="18" charset="0"/>
              </a:rPr>
              <a:t>Assistant Professor "A"</a:t>
            </a:r>
          </a:p>
        </p:txBody>
      </p:sp>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4183" y="4093629"/>
            <a:ext cx="3823953" cy="25585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612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8310" y="90055"/>
            <a:ext cx="10131425" cy="1456267"/>
          </a:xfrm>
        </p:spPr>
        <p:txBody>
          <a:bodyPr/>
          <a:lstStyle/>
          <a:p>
            <a:pPr algn="ctr"/>
            <a:r>
              <a:rPr lang="en" b="1" dirty="0">
                <a:latin typeface="Cambria" panose="02040503050406030204" pitchFamily="18" charset="0"/>
                <a:ea typeface="Cambria" panose="02040503050406030204" pitchFamily="18" charset="0"/>
              </a:rPr>
              <a:t>Water balance</a:t>
            </a:r>
            <a:endParaRPr lang="fr-FR" dirty="0"/>
          </a:p>
        </p:txBody>
      </p:sp>
      <p:sp>
        <p:nvSpPr>
          <p:cNvPr id="3" name="Espace réservé du contenu 2"/>
          <p:cNvSpPr>
            <a:spLocks noGrp="1"/>
          </p:cNvSpPr>
          <p:nvPr>
            <p:ph sz="half" idx="1"/>
          </p:nvPr>
        </p:nvSpPr>
        <p:spPr>
          <a:xfrm>
            <a:off x="623455" y="1649460"/>
            <a:ext cx="5974772" cy="4634345"/>
          </a:xfrm>
        </p:spPr>
        <p:txBody>
          <a:bodyPr>
            <a:normAutofit fontScale="92500" lnSpcReduction="20000"/>
          </a:bodyPr>
          <a:lstStyle/>
          <a:p>
            <a:endParaRPr lang="fr-FR" dirty="0"/>
          </a:p>
          <a:p>
            <a:r>
              <a:rPr lang="en" sz="2800" i="1" dirty="0">
                <a:latin typeface="Cambria" panose="02040503050406030204" pitchFamily="18" charset="0"/>
                <a:ea typeface="Cambria" panose="02040503050406030204" pitchFamily="18" charset="0"/>
              </a:rPr>
              <a:t>Water exchange between the intracellular and extracellular compartments </a:t>
            </a:r>
            <a:r>
              <a:rPr lang="en" sz="2800" i="1" dirty="0" smtClean="0">
                <a:latin typeface="Cambria" panose="02040503050406030204" pitchFamily="18" charset="0"/>
                <a:ea typeface="Cambria" panose="02040503050406030204" pitchFamily="18" charset="0"/>
              </a:rPr>
              <a:t>occurs across the cell membrane and depends </a:t>
            </a:r>
            <a:r>
              <a:rPr lang="en" sz="2800" i="1" dirty="0">
                <a:latin typeface="Cambria" panose="02040503050406030204" pitchFamily="18" charset="0"/>
                <a:ea typeface="Cambria" panose="02040503050406030204" pitchFamily="18" charset="0"/>
              </a:rPr>
              <a:t>on </a:t>
            </a:r>
            <a:r>
              <a:rPr lang="en" sz="2800" b="1" i="1" dirty="0" smtClean="0">
                <a:latin typeface="Cambria" panose="02040503050406030204" pitchFamily="18" charset="0"/>
                <a:ea typeface="Cambria" panose="02040503050406030204" pitchFamily="18" charset="0"/>
              </a:rPr>
              <a:t>osmotic pressure </a:t>
            </a:r>
            <a:r>
              <a:rPr lang="en" sz="2800" i="1" dirty="0" smtClean="0">
                <a:latin typeface="Cambria" panose="02040503050406030204" pitchFamily="18" charset="0"/>
                <a:ea typeface="Cambria" panose="02040503050406030204" pitchFamily="18" charset="0"/>
              </a:rPr>
              <a:t>gradients .</a:t>
            </a:r>
          </a:p>
          <a:p>
            <a:endParaRPr lang="fr-FR" sz="2800" i="1" dirty="0">
              <a:latin typeface="Cambria" panose="02040503050406030204" pitchFamily="18" charset="0"/>
              <a:ea typeface="Cambria" panose="02040503050406030204" pitchFamily="18" charset="0"/>
            </a:endParaRPr>
          </a:p>
          <a:p>
            <a:r>
              <a:rPr lang="en" sz="2800" i="1" dirty="0">
                <a:latin typeface="Cambria" panose="02040503050406030204" pitchFamily="18" charset="0"/>
                <a:ea typeface="Cambria" panose="02040503050406030204" pitchFamily="18" charset="0"/>
              </a:rPr>
              <a:t>Water exchange between blood plasma and interstitial fluid </a:t>
            </a:r>
            <a:r>
              <a:rPr lang="en" sz="2800" i="1" dirty="0" smtClean="0">
                <a:latin typeface="Cambria" panose="02040503050406030204" pitchFamily="18" charset="0"/>
                <a:ea typeface="Cambria" panose="02040503050406030204" pitchFamily="18" charset="0"/>
              </a:rPr>
              <a:t>occurs across the capillary wall according to </a:t>
            </a:r>
            <a:r>
              <a:rPr lang="en" sz="2800" b="1" i="1" dirty="0">
                <a:latin typeface="Cambria" pitchFamily="18" charset="0"/>
                <a:ea typeface="Cambria" panose="02040503050406030204" pitchFamily="18" charset="0"/>
              </a:rPr>
              <a:t>hydrostatic </a:t>
            </a:r>
            <a:r>
              <a:rPr lang="en" sz="2800" i="1" dirty="0">
                <a:latin typeface="Cambria" pitchFamily="18" charset="0"/>
                <a:ea typeface="Cambria" panose="02040503050406030204" pitchFamily="18" charset="0"/>
              </a:rPr>
              <a:t>and </a:t>
            </a:r>
            <a:r>
              <a:rPr lang="en" sz="2800" b="1" i="1" dirty="0" smtClean="0">
                <a:latin typeface="Cambria" pitchFamily="18" charset="0"/>
                <a:ea typeface="Cambria" panose="02040503050406030204" pitchFamily="18" charset="0"/>
              </a:rPr>
              <a:t>oncotic </a:t>
            </a:r>
            <a:r>
              <a:rPr lang="en" sz="2800" i="1" dirty="0">
                <a:latin typeface="Cambria" pitchFamily="18" charset="0"/>
                <a:ea typeface="Cambria" panose="02040503050406030204" pitchFamily="18" charset="0"/>
              </a:rPr>
              <a:t>pressure gradients . </a:t>
            </a:r>
            <a:r>
              <a:rPr lang="en" sz="2800" i="1" dirty="0" smtClean="0">
                <a:latin typeface="Cambria" pitchFamily="18" charset="0"/>
                <a:ea typeface="Cambria" panose="02040503050406030204" pitchFamily="18" charset="0"/>
              </a:rPr>
              <a:t>represented by the </a:t>
            </a:r>
            <a:r>
              <a:rPr lang="en" sz="2800" b="1" i="1" dirty="0" err="1" smtClean="0">
                <a:latin typeface="Cambria" pitchFamily="18" charset="0"/>
                <a:ea typeface="Cambria" panose="02040503050406030204" pitchFamily="18" charset="0"/>
              </a:rPr>
              <a:t>Starling equation </a:t>
            </a:r>
            <a:r>
              <a:rPr lang="en" sz="2800" b="1" i="1" dirty="0" smtClean="0">
                <a:latin typeface="Cambria" pitchFamily="18" charset="0"/>
                <a:ea typeface="Cambria" panose="02040503050406030204" pitchFamily="18" charset="0"/>
              </a:rPr>
              <a:t>.</a:t>
            </a:r>
            <a:endParaRPr lang="fr-FR" sz="2800" b="1" i="1" dirty="0">
              <a:latin typeface="Cambria" panose="02040503050406030204" pitchFamily="18" charset="0"/>
              <a:ea typeface="Cambria" panose="02040503050406030204" pitchFamily="18" charset="0"/>
            </a:endParaRPr>
          </a:p>
          <a:p>
            <a:endParaRPr lang="fr-FR" dirty="0"/>
          </a:p>
        </p:txBody>
      </p:sp>
      <p:pic>
        <p:nvPicPr>
          <p:cNvPr id="5" name="Espace réservé du contenu 3" descr="jkil.png"/>
          <p:cNvPicPr>
            <a:picLocks noGrp="1" noChangeAspect="1"/>
          </p:cNvPicPr>
          <p:nvPr>
            <p:ph sz="half" idx="2"/>
          </p:nvPr>
        </p:nvPicPr>
        <p:blipFill>
          <a:blip r:embed="rId2"/>
          <a:stretch>
            <a:fillRect/>
          </a:stretch>
        </p:blipFill>
        <p:spPr>
          <a:xfrm>
            <a:off x="6725373" y="1649461"/>
            <a:ext cx="4995862" cy="4634345"/>
          </a:xfrm>
        </p:spPr>
      </p:pic>
    </p:spTree>
    <p:extLst>
      <p:ext uri="{BB962C8B-B14F-4D97-AF65-F5344CB8AC3E}">
        <p14:creationId xmlns:p14="http://schemas.microsoft.com/office/powerpoint/2010/main" val="24210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19545" y="2098964"/>
            <a:ext cx="11274137" cy="4473308"/>
          </a:xfrm>
        </p:spPr>
        <p:txBody>
          <a:bodyPr>
            <a:normAutofit fontScale="32500" lnSpcReduction="20000"/>
          </a:bodyPr>
          <a:lstStyle/>
          <a:p>
            <a:pPr lvl="0"/>
            <a:endParaRPr lang="fr-FR" dirty="0" smtClean="0"/>
          </a:p>
          <a:p>
            <a:pPr>
              <a:buNone/>
            </a:pPr>
            <a:endParaRPr lang="fr-FR" sz="5100" b="1" dirty="0"/>
          </a:p>
          <a:p>
            <a:r>
              <a:rPr lang="en" sz="8000" b="1" i="1" dirty="0">
                <a:latin typeface="Cambria" pitchFamily="18" charset="0"/>
              </a:rPr>
              <a:t>Kf </a:t>
            </a:r>
            <a:r>
              <a:rPr lang="en" sz="8000" i="1" dirty="0">
                <a:latin typeface="Cambria" pitchFamily="18" charset="0"/>
              </a:rPr>
              <a:t>: filtration coefficient: This is the water permeability of the capillary wall</a:t>
            </a:r>
          </a:p>
          <a:p>
            <a:r>
              <a:rPr lang="en" sz="8000" b="1" i="1" dirty="0">
                <a:latin typeface="Cambria" pitchFamily="18" charset="0"/>
              </a:rPr>
              <a:t>PC: </a:t>
            </a:r>
            <a:r>
              <a:rPr lang="en" sz="8000" i="1" dirty="0">
                <a:latin typeface="Cambria" pitchFamily="18" charset="0"/>
              </a:rPr>
              <a:t>Capillary hydrostatic pressure</a:t>
            </a:r>
          </a:p>
          <a:p>
            <a:r>
              <a:rPr lang="en" sz="8000" b="1" i="1" dirty="0">
                <a:latin typeface="Cambria" pitchFamily="18" charset="0"/>
              </a:rPr>
              <a:t>PI </a:t>
            </a:r>
            <a:r>
              <a:rPr lang="en" sz="8000" i="1" dirty="0">
                <a:latin typeface="Cambria" pitchFamily="18" charset="0"/>
              </a:rPr>
              <a:t>: interstitial hydrostatic pressure</a:t>
            </a:r>
          </a:p>
          <a:p>
            <a:r>
              <a:rPr lang="en" sz="8000" b="1" i="1" dirty="0">
                <a:latin typeface="Cambria" pitchFamily="18" charset="0"/>
              </a:rPr>
              <a:t>π </a:t>
            </a:r>
            <a:r>
              <a:rPr lang="en" sz="8000" b="1" i="1" baseline="-25000" dirty="0">
                <a:latin typeface="Cambria" pitchFamily="18" charset="0"/>
              </a:rPr>
              <a:t>C</a:t>
            </a:r>
            <a:r>
              <a:rPr lang="en" sz="8000" b="1" i="1" dirty="0">
                <a:latin typeface="Cambria" pitchFamily="18" charset="0"/>
              </a:rPr>
              <a:t> </a:t>
            </a:r>
            <a:r>
              <a:rPr lang="en" sz="8000" i="1" dirty="0">
                <a:latin typeface="Cambria" pitchFamily="18" charset="0"/>
              </a:rPr>
              <a:t>capillary oncotic pressure</a:t>
            </a:r>
          </a:p>
          <a:p>
            <a:r>
              <a:rPr lang="en" sz="8000" b="1" i="1" dirty="0">
                <a:latin typeface="Cambria" pitchFamily="18" charset="0"/>
              </a:rPr>
              <a:t>π </a:t>
            </a:r>
            <a:r>
              <a:rPr lang="en" sz="8000" b="1" i="1" baseline="-25000" dirty="0">
                <a:latin typeface="Cambria" pitchFamily="18" charset="0"/>
              </a:rPr>
              <a:t>I </a:t>
            </a:r>
            <a:r>
              <a:rPr lang="en" sz="8000" i="1" dirty="0">
                <a:latin typeface="Cambria" pitchFamily="18" charset="0"/>
              </a:rPr>
              <a:t>Interstitial oncotic pressure</a:t>
            </a:r>
          </a:p>
          <a:p>
            <a:endParaRPr lang="fr-FR" sz="8000" i="1" dirty="0">
              <a:latin typeface="Cambria" pitchFamily="18" charset="0"/>
            </a:endParaRPr>
          </a:p>
          <a:p>
            <a:pPr lvl="0" algn="ctr">
              <a:buNone/>
            </a:pPr>
            <a:r>
              <a:rPr lang="en" sz="8000" b="1" i="1" dirty="0">
                <a:latin typeface="Cambria" pitchFamily="18" charset="0"/>
              </a:rPr>
              <a:t>PNF </a:t>
            </a:r>
            <a:r>
              <a:rPr lang="en" sz="8000" i="1" dirty="0">
                <a:latin typeface="Cambria" pitchFamily="18" charset="0"/>
              </a:rPr>
              <a:t>positive </a:t>
            </a:r>
            <a:r>
              <a:rPr lang="en" sz="8000" b="1" i="1" dirty="0">
                <a:latin typeface="Cambria" pitchFamily="18" charset="0"/>
              </a:rPr>
              <a:t>Filtration</a:t>
            </a:r>
          </a:p>
          <a:p>
            <a:pPr lvl="0" algn="ctr">
              <a:buNone/>
            </a:pPr>
            <a:r>
              <a:rPr lang="en" sz="8000" i="1" dirty="0">
                <a:latin typeface="Cambria" pitchFamily="18" charset="0"/>
              </a:rPr>
              <a:t>Negative </a:t>
            </a:r>
            <a:r>
              <a:rPr lang="en" sz="8000" b="1" i="1" dirty="0">
                <a:latin typeface="Cambria" pitchFamily="18" charset="0"/>
              </a:rPr>
              <a:t>PNF Absorption</a:t>
            </a:r>
          </a:p>
          <a:p>
            <a:endParaRPr lang="fr-FR" sz="8000" dirty="0"/>
          </a:p>
        </p:txBody>
      </p:sp>
      <p:sp>
        <p:nvSpPr>
          <p:cNvPr id="4" name="Rectangle à coins arrondis 3"/>
          <p:cNvSpPr/>
          <p:nvPr/>
        </p:nvSpPr>
        <p:spPr>
          <a:xfrm>
            <a:off x="3595670" y="1643050"/>
            <a:ext cx="4786346" cy="785818"/>
          </a:xfrm>
          <a:prstGeom prst="roundRect">
            <a:avLst/>
          </a:prstGeom>
          <a:solidFill>
            <a:schemeClr val="accent1">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b="1" i="1" dirty="0">
              <a:solidFill>
                <a:schemeClr val="tx1"/>
              </a:solidFill>
              <a:latin typeface="Cambria" pitchFamily="18" charset="0"/>
            </a:endParaRPr>
          </a:p>
          <a:p>
            <a:pPr algn="ctr"/>
            <a:r>
              <a:rPr lang="en" sz="2800" b="1" i="1" dirty="0">
                <a:solidFill>
                  <a:schemeClr val="bg1"/>
                </a:solidFill>
                <a:latin typeface="Cambria" pitchFamily="18" charset="0"/>
              </a:rPr>
              <a:t>PNF = </a:t>
            </a:r>
            <a:r>
              <a:rPr lang="en" sz="2800" b="1" i="1" dirty="0" err="1">
                <a:solidFill>
                  <a:schemeClr val="bg1"/>
                </a:solidFill>
                <a:latin typeface="Cambria" pitchFamily="18" charset="0"/>
              </a:rPr>
              <a:t>K </a:t>
            </a:r>
            <a:r>
              <a:rPr lang="en" sz="2800" b="1" i="1" baseline="-25000" dirty="0" err="1">
                <a:solidFill>
                  <a:schemeClr val="bg1"/>
                </a:solidFill>
                <a:latin typeface="Cambria" pitchFamily="18" charset="0"/>
              </a:rPr>
              <a:t>f</a:t>
            </a:r>
            <a:r>
              <a:rPr lang="en" sz="2800" b="1" i="1" baseline="-25000" dirty="0">
                <a:solidFill>
                  <a:schemeClr val="bg1"/>
                </a:solidFill>
                <a:latin typeface="Cambria" pitchFamily="18" charset="0"/>
              </a:rPr>
              <a:t>  </a:t>
            </a:r>
            <a:r>
              <a:rPr lang="en" sz="2800" b="1" i="1" dirty="0">
                <a:solidFill>
                  <a:schemeClr val="bg1"/>
                </a:solidFill>
                <a:latin typeface="Cambria" pitchFamily="18" charset="0"/>
              </a:rPr>
              <a:t>× [(P </a:t>
            </a:r>
            <a:r>
              <a:rPr lang="en" sz="2800" b="1" i="1" baseline="-25000" dirty="0">
                <a:solidFill>
                  <a:schemeClr val="bg1"/>
                </a:solidFill>
                <a:latin typeface="Cambria" pitchFamily="18" charset="0"/>
              </a:rPr>
              <a:t>C </a:t>
            </a:r>
            <a:r>
              <a:rPr lang="en" sz="2800" b="1" i="1" dirty="0">
                <a:solidFill>
                  <a:schemeClr val="bg1"/>
                </a:solidFill>
                <a:latin typeface="Cambria" pitchFamily="18" charset="0"/>
              </a:rPr>
              <a:t>-P </a:t>
            </a:r>
            <a:r>
              <a:rPr lang="en" sz="2800" b="1" i="1" baseline="-25000" dirty="0">
                <a:solidFill>
                  <a:schemeClr val="bg1"/>
                </a:solidFill>
                <a:latin typeface="Cambria" pitchFamily="18" charset="0"/>
              </a:rPr>
              <a:t>I </a:t>
            </a:r>
            <a:r>
              <a:rPr lang="en" sz="2800" b="1" i="1" dirty="0">
                <a:solidFill>
                  <a:schemeClr val="bg1"/>
                </a:solidFill>
                <a:latin typeface="Cambria" pitchFamily="18" charset="0"/>
              </a:rPr>
              <a:t>)-( π </a:t>
            </a:r>
            <a:r>
              <a:rPr lang="en" sz="2800" b="1" i="1" baseline="-25000" dirty="0">
                <a:solidFill>
                  <a:schemeClr val="bg1"/>
                </a:solidFill>
                <a:latin typeface="Cambria" pitchFamily="18" charset="0"/>
              </a:rPr>
              <a:t>C </a:t>
            </a:r>
            <a:r>
              <a:rPr lang="en" sz="2800" b="1" i="1" dirty="0">
                <a:solidFill>
                  <a:schemeClr val="bg1"/>
                </a:solidFill>
                <a:latin typeface="Cambria" pitchFamily="18" charset="0"/>
              </a:rPr>
              <a:t>- π </a:t>
            </a:r>
            <a:r>
              <a:rPr lang="en" sz="2800" b="1" i="1" baseline="-25000" dirty="0">
                <a:solidFill>
                  <a:schemeClr val="bg1"/>
                </a:solidFill>
                <a:latin typeface="Cambria" pitchFamily="18" charset="0"/>
              </a:rPr>
              <a:t>I </a:t>
            </a:r>
            <a:r>
              <a:rPr lang="en" sz="2800" b="1" i="1" dirty="0">
                <a:solidFill>
                  <a:schemeClr val="bg1"/>
                </a:solidFill>
                <a:latin typeface="Cambria" pitchFamily="18" charset="0"/>
              </a:rPr>
              <a:t>)]</a:t>
            </a:r>
            <a:endParaRPr lang="fr-FR" sz="2800" i="1" dirty="0">
              <a:solidFill>
                <a:schemeClr val="bg1"/>
              </a:solidFill>
              <a:latin typeface="Cambria" pitchFamily="18" charset="0"/>
            </a:endParaRPr>
          </a:p>
          <a:p>
            <a:pPr algn="ctr"/>
            <a:endParaRPr lang="fr-FR" dirty="0"/>
          </a:p>
        </p:txBody>
      </p:sp>
      <p:cxnSp>
        <p:nvCxnSpPr>
          <p:cNvPr id="6" name="Connecteur droit avec flèche 5"/>
          <p:cNvCxnSpPr/>
          <p:nvPr/>
        </p:nvCxnSpPr>
        <p:spPr>
          <a:xfrm>
            <a:off x="5738810" y="5466931"/>
            <a:ext cx="1000132"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5738810" y="5922590"/>
            <a:ext cx="1000132"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itre 1"/>
          <p:cNvSpPr txBox="1">
            <a:spLocks/>
          </p:cNvSpPr>
          <p:nvPr/>
        </p:nvSpPr>
        <p:spPr>
          <a:xfrm>
            <a:off x="879232" y="-51955"/>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b="1" dirty="0" smtClean="0">
              <a:latin typeface="Cambria" panose="02040503050406030204" pitchFamily="18" charset="0"/>
              <a:ea typeface="Cambria" panose="02040503050406030204" pitchFamily="18" charset="0"/>
            </a:endParaRPr>
          </a:p>
          <a:p>
            <a:pPr algn="ctr"/>
            <a:r>
              <a:rPr lang="en" b="1" dirty="0" smtClean="0">
                <a:latin typeface="Cambria" panose="02040503050406030204" pitchFamily="18" charset="0"/>
                <a:ea typeface="Cambria" panose="02040503050406030204" pitchFamily="18" charset="0"/>
              </a:rPr>
              <a:t>Water balance</a:t>
            </a:r>
            <a:endParaRPr lang="fr-FR" dirty="0"/>
          </a:p>
        </p:txBody>
      </p:sp>
    </p:spTree>
    <p:extLst>
      <p:ext uri="{BB962C8B-B14F-4D97-AF65-F5344CB8AC3E}">
        <p14:creationId xmlns:p14="http://schemas.microsoft.com/office/powerpoint/2010/main" val="25883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199" y="1527001"/>
            <a:ext cx="11284527" cy="5186108"/>
          </a:xfrm>
        </p:spPr>
        <p:txBody>
          <a:bodyPr>
            <a:noAutofit/>
          </a:bodyPr>
          <a:lstStyle/>
          <a:p>
            <a:r>
              <a:rPr lang="en" sz="2800" b="1" i="1" dirty="0" smtClean="0">
                <a:solidFill>
                  <a:schemeClr val="accent2">
                    <a:lumMod val="60000"/>
                    <a:lumOff val="40000"/>
                  </a:schemeClr>
                </a:solidFill>
                <a:latin typeface="Cambria" panose="02040503050406030204" pitchFamily="18" charset="0"/>
                <a:ea typeface="Cambria" panose="02040503050406030204" pitchFamily="18" charset="0"/>
              </a:rPr>
              <a:t>PC</a:t>
            </a:r>
            <a:r>
              <a:rPr lang="en" sz="2800" b="1" i="1" baseline="-25000" dirty="0" smtClean="0">
                <a:solidFill>
                  <a:schemeClr val="accent2">
                    <a:lumMod val="60000"/>
                    <a:lumOff val="40000"/>
                  </a:schemeClr>
                </a:solidFill>
                <a:latin typeface="Cambria" panose="02040503050406030204" pitchFamily="18" charset="0"/>
                <a:ea typeface="Cambria" panose="02040503050406030204" pitchFamily="18" charset="0"/>
              </a:rPr>
              <a:t>​</a:t>
            </a:r>
            <a:r>
              <a:rPr lang="en" sz="2800" b="1" i="1" baseline="-25000" dirty="0">
                <a:solidFill>
                  <a:schemeClr val="accent2">
                    <a:lumMod val="60000"/>
                    <a:lumOff val="40000"/>
                  </a:schemeClr>
                </a:solidFill>
                <a:latin typeface="Cambria" panose="02040503050406030204" pitchFamily="18" charset="0"/>
                <a:ea typeface="Cambria" panose="02040503050406030204" pitchFamily="18" charset="0"/>
              </a:rPr>
              <a:t> </a:t>
            </a:r>
            <a:r>
              <a:rPr lang="en" sz="2800" b="1" i="1" dirty="0">
                <a:solidFill>
                  <a:schemeClr val="accent2">
                    <a:lumMod val="60000"/>
                    <a:lumOff val="40000"/>
                  </a:schemeClr>
                </a:solidFill>
                <a:latin typeface="Cambria" panose="02040503050406030204" pitchFamily="18" charset="0"/>
                <a:ea typeface="Cambria" panose="02040503050406030204" pitchFamily="18" charset="0"/>
              </a:rPr>
              <a:t>Capillary hydrostatic pressure:</a:t>
            </a:r>
            <a:r>
              <a:rPr lang="en" sz="2800" i="1" dirty="0">
                <a:solidFill>
                  <a:schemeClr val="accent2">
                    <a:lumMod val="60000"/>
                    <a:lumOff val="40000"/>
                  </a:schemeClr>
                </a:solidFill>
                <a:latin typeface="Cambria" panose="02040503050406030204" pitchFamily="18" charset="0"/>
                <a:ea typeface="Cambria" panose="02040503050406030204" pitchFamily="18" charset="0"/>
              </a:rPr>
              <a:t> </a:t>
            </a:r>
          </a:p>
          <a:p>
            <a:pPr lvl="1"/>
            <a:r>
              <a:rPr lang="en" sz="2800" i="1" dirty="0">
                <a:latin typeface="Cambria" panose="02040503050406030204" pitchFamily="18" charset="0"/>
                <a:ea typeface="Cambria" panose="02040503050406030204" pitchFamily="18" charset="0"/>
              </a:rPr>
              <a:t>Promotes filtration out of the capillary.</a:t>
            </a:r>
          </a:p>
          <a:p>
            <a:pPr lvl="1"/>
            <a:r>
              <a:rPr lang="en" sz="2800" i="1" dirty="0">
                <a:latin typeface="Cambria" panose="02040503050406030204" pitchFamily="18" charset="0"/>
                <a:ea typeface="Cambria" panose="02040503050406030204" pitchFamily="18" charset="0"/>
              </a:rPr>
              <a:t>It is determined by arterial and venous pressures and by resistances.</a:t>
            </a:r>
          </a:p>
          <a:p>
            <a:pPr lvl="1"/>
            <a:r>
              <a:rPr lang="en" sz="2800" i="1" dirty="0">
                <a:latin typeface="Cambria" panose="02040503050406030204" pitchFamily="18" charset="0"/>
                <a:ea typeface="Cambria" panose="02040503050406030204" pitchFamily="18" charset="0"/>
              </a:rPr>
              <a:t>It is higher at the arterial end of the capillary (25 mm Hg) than at the venous end (10 mm Hg).</a:t>
            </a:r>
          </a:p>
          <a:p>
            <a:pPr lvl="1"/>
            <a:r>
              <a:rPr lang="en" sz="2800" i="1" dirty="0" err="1">
                <a:latin typeface="Cambria" panose="02040503050406030204" pitchFamily="18" charset="0"/>
                <a:ea typeface="Cambria" panose="02040503050406030204" pitchFamily="18" charset="0"/>
              </a:rPr>
              <a:t>precapillary </a:t>
            </a:r>
            <a:r>
              <a:rPr lang="en" sz="2800" i="1" dirty="0">
                <a:latin typeface="Cambria" panose="02040503050406030204" pitchFamily="18" charset="0"/>
                <a:ea typeface="Cambria" panose="02040503050406030204" pitchFamily="18" charset="0"/>
              </a:rPr>
              <a:t>sphincter and the increase in </a:t>
            </a:r>
            <a:r>
              <a:rPr lang="en" sz="2800" i="1" dirty="0" err="1">
                <a:latin typeface="Cambria" panose="02040503050406030204" pitchFamily="18" charset="0"/>
                <a:ea typeface="Cambria" panose="02040503050406030204" pitchFamily="18" charset="0"/>
              </a:rPr>
              <a:t>postcapillary </a:t>
            </a:r>
            <a:r>
              <a:rPr lang="en" sz="2800" i="1" dirty="0">
                <a:latin typeface="Cambria" panose="02040503050406030204" pitchFamily="18" charset="0"/>
                <a:ea typeface="Cambria" panose="02040503050406030204" pitchFamily="18" charset="0"/>
              </a:rPr>
              <a:t>resistance increase hydrostatic pressure.</a:t>
            </a:r>
          </a:p>
          <a:p>
            <a:pPr lvl="1"/>
            <a:r>
              <a:rPr lang="en" sz="2800" i="1" dirty="0" err="1">
                <a:latin typeface="Cambria" panose="02040503050406030204" pitchFamily="18" charset="0"/>
                <a:ea typeface="Cambria" panose="02040503050406030204" pitchFamily="18" charset="0"/>
              </a:rPr>
              <a:t>precapillary </a:t>
            </a:r>
            <a:r>
              <a:rPr lang="en" sz="2800" i="1" dirty="0">
                <a:latin typeface="Cambria" panose="02040503050406030204" pitchFamily="18" charset="0"/>
                <a:ea typeface="Cambria" panose="02040503050406030204" pitchFamily="18" charset="0"/>
              </a:rPr>
              <a:t>resistance and the decrease in </a:t>
            </a:r>
            <a:r>
              <a:rPr lang="en" sz="2800" i="1" dirty="0" err="1">
                <a:latin typeface="Cambria" panose="02040503050406030204" pitchFamily="18" charset="0"/>
                <a:ea typeface="Cambria" panose="02040503050406030204" pitchFamily="18" charset="0"/>
              </a:rPr>
              <a:t>postcapillary </a:t>
            </a:r>
            <a:r>
              <a:rPr lang="en" sz="2800" i="1" dirty="0">
                <a:latin typeface="Cambria" panose="02040503050406030204" pitchFamily="18" charset="0"/>
                <a:ea typeface="Cambria" panose="02040503050406030204" pitchFamily="18" charset="0"/>
              </a:rPr>
              <a:t>resistance reduce this pressure.</a:t>
            </a:r>
          </a:p>
          <a:p>
            <a:pPr marL="68580" indent="0">
              <a:buNone/>
            </a:pPr>
            <a:endParaRPr lang="fr-FR" sz="1600" i="1" dirty="0">
              <a:latin typeface="Cambria" pitchFamily="18" charset="0"/>
              <a:ea typeface="Cambria" panose="02040503050406030204" pitchFamily="18" charset="0"/>
            </a:endParaRPr>
          </a:p>
        </p:txBody>
      </p:sp>
      <p:sp>
        <p:nvSpPr>
          <p:cNvPr id="4" name="Titre 1"/>
          <p:cNvSpPr txBox="1">
            <a:spLocks/>
          </p:cNvSpPr>
          <p:nvPr/>
        </p:nvSpPr>
        <p:spPr>
          <a:xfrm>
            <a:off x="879232" y="31171"/>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b="1" dirty="0" smtClean="0">
              <a:latin typeface="Cambria" panose="02040503050406030204" pitchFamily="18" charset="0"/>
              <a:ea typeface="Cambria" panose="02040503050406030204" pitchFamily="18" charset="0"/>
            </a:endParaRPr>
          </a:p>
          <a:p>
            <a:pPr algn="ctr"/>
            <a:r>
              <a:rPr lang="en" b="1" dirty="0" smtClean="0">
                <a:latin typeface="Cambria" panose="02040503050406030204" pitchFamily="18" charset="0"/>
                <a:ea typeface="Cambria" panose="02040503050406030204" pitchFamily="18" charset="0"/>
              </a:rPr>
              <a:t>Water balance</a:t>
            </a:r>
            <a:endParaRPr lang="fr-FR" dirty="0"/>
          </a:p>
        </p:txBody>
      </p:sp>
    </p:spTree>
    <p:extLst>
      <p:ext uri="{BB962C8B-B14F-4D97-AF65-F5344CB8AC3E}">
        <p14:creationId xmlns:p14="http://schemas.microsoft.com/office/powerpoint/2010/main" val="390267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74073" y="1339236"/>
            <a:ext cx="11419609" cy="5238209"/>
          </a:xfrm>
        </p:spPr>
        <p:txBody>
          <a:bodyPr>
            <a:noAutofit/>
          </a:bodyPr>
          <a:lstStyle/>
          <a:p>
            <a:r>
              <a:rPr lang="en" sz="2400" b="1" i="1" dirty="0">
                <a:solidFill>
                  <a:schemeClr val="accent2">
                    <a:lumMod val="60000"/>
                    <a:lumOff val="40000"/>
                  </a:schemeClr>
                </a:solidFill>
                <a:latin typeface="Cambria" panose="02040503050406030204" pitchFamily="18" charset="0"/>
                <a:ea typeface="Cambria" panose="02040503050406030204" pitchFamily="18" charset="0"/>
              </a:rPr>
              <a:t>PI </a:t>
            </a:r>
            <a:r>
              <a:rPr lang="en" sz="2400" b="1" i="1" baseline="-25000" dirty="0">
                <a:solidFill>
                  <a:schemeClr val="accent2">
                    <a:lumMod val="60000"/>
                    <a:lumOff val="40000"/>
                  </a:schemeClr>
                </a:solidFill>
                <a:latin typeface="Cambria" panose="02040503050406030204" pitchFamily="18" charset="0"/>
                <a:ea typeface="Cambria" panose="02040503050406030204" pitchFamily="18" charset="0"/>
              </a:rPr>
              <a:t>: </a:t>
            </a:r>
            <a:r>
              <a:rPr lang="en" sz="2400" b="1" i="1" dirty="0">
                <a:solidFill>
                  <a:schemeClr val="accent2">
                    <a:lumMod val="60000"/>
                    <a:lumOff val="40000"/>
                  </a:schemeClr>
                </a:solidFill>
                <a:latin typeface="Cambria" panose="02040503050406030204" pitchFamily="18" charset="0"/>
                <a:ea typeface="Cambria" panose="02040503050406030204" pitchFamily="18" charset="0"/>
              </a:rPr>
              <a:t>Interstitial hydrostatic pressure:</a:t>
            </a:r>
          </a:p>
          <a:p>
            <a:pPr lvl="1"/>
            <a:r>
              <a:rPr lang="en" sz="2400" i="1" dirty="0">
                <a:latin typeface="Cambria" panose="02040503050406030204" pitchFamily="18" charset="0"/>
                <a:ea typeface="Cambria" panose="02040503050406030204" pitchFamily="18" charset="0"/>
              </a:rPr>
              <a:t>It opposes filtration outside the capillary.</a:t>
            </a:r>
          </a:p>
          <a:p>
            <a:pPr lvl="1"/>
            <a:r>
              <a:rPr lang="en" sz="2400" i="1" dirty="0">
                <a:latin typeface="Cambria" panose="02040503050406030204" pitchFamily="18" charset="0"/>
                <a:ea typeface="Cambria" panose="02040503050406030204" pitchFamily="18" charset="0"/>
              </a:rPr>
              <a:t>It is normally zero or slightly negative, around -3 mm Hg.</a:t>
            </a:r>
            <a:endParaRPr lang="fr-FR" sz="2400" b="1" i="1" dirty="0">
              <a:solidFill>
                <a:schemeClr val="accent2">
                  <a:lumMod val="60000"/>
                  <a:lumOff val="40000"/>
                </a:schemeClr>
              </a:solidFill>
              <a:latin typeface="Cambria" panose="02040503050406030204" pitchFamily="18" charset="0"/>
              <a:ea typeface="Cambria" panose="02040503050406030204" pitchFamily="18" charset="0"/>
            </a:endParaRPr>
          </a:p>
          <a:p>
            <a:r>
              <a:rPr lang="en" sz="2400" b="1" i="1" dirty="0">
                <a:solidFill>
                  <a:schemeClr val="accent2">
                    <a:lumMod val="60000"/>
                    <a:lumOff val="40000"/>
                  </a:schemeClr>
                </a:solidFill>
                <a:latin typeface="Cambria" panose="02040503050406030204" pitchFamily="18" charset="0"/>
                <a:ea typeface="Cambria" panose="02040503050406030204" pitchFamily="18" charset="0"/>
              </a:rPr>
              <a:t>π </a:t>
            </a:r>
            <a:r>
              <a:rPr lang="en" sz="2400" b="1" i="1" baseline="-25000" dirty="0">
                <a:solidFill>
                  <a:schemeClr val="accent2">
                    <a:lumMod val="60000"/>
                    <a:lumOff val="40000"/>
                  </a:schemeClr>
                </a:solidFill>
                <a:latin typeface="Cambria" panose="02040503050406030204" pitchFamily="18" charset="0"/>
                <a:ea typeface="Cambria" panose="02040503050406030204" pitchFamily="18" charset="0"/>
              </a:rPr>
              <a:t>C </a:t>
            </a:r>
            <a:r>
              <a:rPr lang="en" sz="2400" b="1" i="1" dirty="0">
                <a:solidFill>
                  <a:schemeClr val="accent2">
                    <a:lumMod val="60000"/>
                    <a:lumOff val="40000"/>
                  </a:schemeClr>
                </a:solidFill>
                <a:latin typeface="Cambria" panose="02040503050406030204" pitchFamily="18" charset="0"/>
                <a:ea typeface="Cambria" panose="02040503050406030204" pitchFamily="18" charset="0"/>
              </a:rPr>
              <a:t>: Capillary oncotic pressure:</a:t>
            </a:r>
            <a:endParaRPr lang="fr-FR" sz="2400" i="1" dirty="0">
              <a:solidFill>
                <a:schemeClr val="accent2">
                  <a:lumMod val="60000"/>
                  <a:lumOff val="40000"/>
                </a:schemeClr>
              </a:solidFill>
              <a:latin typeface="Cambria" panose="02040503050406030204" pitchFamily="18" charset="0"/>
              <a:ea typeface="Cambria" panose="02040503050406030204" pitchFamily="18" charset="0"/>
            </a:endParaRPr>
          </a:p>
          <a:p>
            <a:pPr lvl="1"/>
            <a:r>
              <a:rPr lang="en" sz="2400" i="1" dirty="0">
                <a:latin typeface="Cambria" panose="02040503050406030204" pitchFamily="18" charset="0"/>
                <a:ea typeface="Cambria" panose="02040503050406030204" pitchFamily="18" charset="0"/>
              </a:rPr>
              <a:t>It is 28 mm Hg and opposes filtration out of the capillary.</a:t>
            </a:r>
          </a:p>
          <a:p>
            <a:pPr lvl="1"/>
            <a:r>
              <a:rPr lang="en" sz="2400" i="1" dirty="0">
                <a:latin typeface="Cambria" panose="02040503050406030204" pitchFamily="18" charset="0"/>
                <a:ea typeface="Cambria" panose="02040503050406030204" pitchFamily="18" charset="0"/>
              </a:rPr>
              <a:t>It increases with an increase in the level of proteins in the plasma.</a:t>
            </a:r>
          </a:p>
          <a:p>
            <a:r>
              <a:rPr lang="en" sz="2400" b="1" i="1" dirty="0">
                <a:solidFill>
                  <a:schemeClr val="accent2">
                    <a:lumMod val="60000"/>
                    <a:lumOff val="40000"/>
                  </a:schemeClr>
                </a:solidFill>
                <a:latin typeface="Cambria" panose="02040503050406030204" pitchFamily="18" charset="0"/>
                <a:ea typeface="Cambria" panose="02040503050406030204" pitchFamily="18" charset="0"/>
              </a:rPr>
              <a:t>π </a:t>
            </a:r>
            <a:r>
              <a:rPr lang="en" sz="2400" b="1" i="1" baseline="-25000" dirty="0">
                <a:solidFill>
                  <a:schemeClr val="accent2">
                    <a:lumMod val="60000"/>
                    <a:lumOff val="40000"/>
                  </a:schemeClr>
                </a:solidFill>
                <a:latin typeface="Cambria" panose="02040503050406030204" pitchFamily="18" charset="0"/>
                <a:ea typeface="Cambria" panose="02040503050406030204" pitchFamily="18" charset="0"/>
              </a:rPr>
              <a:t>I </a:t>
            </a:r>
            <a:r>
              <a:rPr lang="en" sz="2400" b="1" i="1" dirty="0">
                <a:solidFill>
                  <a:schemeClr val="accent2">
                    <a:lumMod val="60000"/>
                    <a:lumOff val="40000"/>
                  </a:schemeClr>
                </a:solidFill>
                <a:latin typeface="Cambria" panose="02040503050406030204" pitchFamily="18" charset="0"/>
                <a:ea typeface="Cambria" panose="02040503050406030204" pitchFamily="18" charset="0"/>
              </a:rPr>
              <a:t>: Interstitial oncotic pressure:</a:t>
            </a:r>
            <a:r>
              <a:rPr lang="en" sz="2400" i="1" dirty="0">
                <a:solidFill>
                  <a:schemeClr val="accent2">
                    <a:lumMod val="60000"/>
                    <a:lumOff val="40000"/>
                  </a:schemeClr>
                </a:solidFill>
                <a:latin typeface="Cambria" panose="02040503050406030204" pitchFamily="18" charset="0"/>
                <a:ea typeface="Cambria" panose="02040503050406030204" pitchFamily="18" charset="0"/>
              </a:rPr>
              <a:t> </a:t>
            </a:r>
          </a:p>
          <a:p>
            <a:pPr lvl="1"/>
            <a:r>
              <a:rPr lang="en" sz="2400" i="1" dirty="0">
                <a:latin typeface="Cambria" panose="02040503050406030204" pitchFamily="18" charset="0"/>
                <a:ea typeface="Cambria" panose="02040503050406030204" pitchFamily="18" charset="0"/>
              </a:rPr>
              <a:t>Promotes filtration out of the capillary.</a:t>
            </a:r>
          </a:p>
          <a:p>
            <a:pPr lvl="1"/>
            <a:r>
              <a:rPr lang="en" sz="2400" i="1" dirty="0">
                <a:latin typeface="Cambria" panose="02040503050406030204" pitchFamily="18" charset="0"/>
                <a:ea typeface="Cambria" panose="02040503050406030204" pitchFamily="18" charset="0"/>
              </a:rPr>
              <a:t>It is approximately 8 mm Hg, resulting from small amounts of protein leaking from the vascular space and remaining inside the interstice.</a:t>
            </a:r>
          </a:p>
          <a:p>
            <a:endParaRPr lang="fr-FR" sz="2400" i="1" dirty="0">
              <a:latin typeface="Cambria" panose="02040503050406030204" pitchFamily="18" charset="0"/>
              <a:ea typeface="Cambria" panose="02040503050406030204" pitchFamily="18" charset="0"/>
            </a:endParaRPr>
          </a:p>
        </p:txBody>
      </p:sp>
      <p:sp>
        <p:nvSpPr>
          <p:cNvPr id="4" name="Titre 1"/>
          <p:cNvSpPr txBox="1">
            <a:spLocks/>
          </p:cNvSpPr>
          <p:nvPr/>
        </p:nvSpPr>
        <p:spPr>
          <a:xfrm>
            <a:off x="879232" y="31171"/>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b="1" dirty="0" smtClean="0">
              <a:latin typeface="Cambria" panose="02040503050406030204" pitchFamily="18" charset="0"/>
              <a:ea typeface="Cambria" panose="02040503050406030204" pitchFamily="18" charset="0"/>
            </a:endParaRPr>
          </a:p>
          <a:p>
            <a:pPr algn="ctr"/>
            <a:r>
              <a:rPr lang="en" b="1" dirty="0" smtClean="0">
                <a:latin typeface="Cambria" panose="02040503050406030204" pitchFamily="18" charset="0"/>
                <a:ea typeface="Cambria" panose="02040503050406030204" pitchFamily="18" charset="0"/>
              </a:rPr>
              <a:t>Water balance</a:t>
            </a:r>
            <a:endParaRPr lang="fr-FR" dirty="0"/>
          </a:p>
        </p:txBody>
      </p:sp>
    </p:spTree>
    <p:extLst>
      <p:ext uri="{BB962C8B-B14F-4D97-AF65-F5344CB8AC3E}">
        <p14:creationId xmlns:p14="http://schemas.microsoft.com/office/powerpoint/2010/main" val="19763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123.png"/>
          <p:cNvPicPr>
            <a:picLocks noGrp="1" noChangeAspect="1"/>
          </p:cNvPicPr>
          <p:nvPr>
            <p:ph idx="4294967295"/>
          </p:nvPr>
        </p:nvPicPr>
        <p:blipFill>
          <a:blip r:embed="rId2"/>
          <a:stretch>
            <a:fillRect/>
          </a:stretch>
        </p:blipFill>
        <p:spPr>
          <a:xfrm>
            <a:off x="1666844" y="1643064"/>
            <a:ext cx="8902700" cy="4929187"/>
          </a:xfrm>
        </p:spPr>
      </p:pic>
      <p:sp>
        <p:nvSpPr>
          <p:cNvPr id="4" name="Titre 1"/>
          <p:cNvSpPr txBox="1">
            <a:spLocks/>
          </p:cNvSpPr>
          <p:nvPr/>
        </p:nvSpPr>
        <p:spPr>
          <a:xfrm>
            <a:off x="879232" y="20782"/>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b="1" dirty="0" smtClean="0">
              <a:latin typeface="Cambria" panose="02040503050406030204" pitchFamily="18" charset="0"/>
              <a:ea typeface="Cambria" panose="02040503050406030204" pitchFamily="18" charset="0"/>
            </a:endParaRPr>
          </a:p>
          <a:p>
            <a:pPr algn="ctr"/>
            <a:r>
              <a:rPr lang="en" b="1" dirty="0" smtClean="0">
                <a:latin typeface="Cambria" panose="02040503050406030204" pitchFamily="18" charset="0"/>
                <a:ea typeface="Cambria" panose="02040503050406030204" pitchFamily="18" charset="0"/>
              </a:rPr>
              <a:t>Water balance</a:t>
            </a:r>
            <a:endParaRPr lang="fr-FR" dirty="0"/>
          </a:p>
        </p:txBody>
      </p:sp>
    </p:spTree>
    <p:extLst>
      <p:ext uri="{BB962C8B-B14F-4D97-AF65-F5344CB8AC3E}">
        <p14:creationId xmlns:p14="http://schemas.microsoft.com/office/powerpoint/2010/main" val="2143447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19545" y="1392383"/>
            <a:ext cx="11232573" cy="5179868"/>
          </a:xfrm>
        </p:spPr>
        <p:txBody>
          <a:bodyPr>
            <a:noAutofit/>
          </a:bodyPr>
          <a:lstStyle/>
          <a:p>
            <a:r>
              <a:rPr lang="en" sz="2800" i="1" dirty="0">
                <a:latin typeface="Cambria" pitchFamily="18" charset="0"/>
              </a:rPr>
              <a:t>Fluid filtered into the interstitial compartment and not reabsorbed is drained by the lymphatic vessels and then returns via the </a:t>
            </a:r>
            <a:r>
              <a:rPr lang="en" sz="2800" b="1" i="1" dirty="0">
                <a:latin typeface="Cambria" pitchFamily="18" charset="0"/>
              </a:rPr>
              <a:t>thoracic duct </a:t>
            </a:r>
            <a:r>
              <a:rPr lang="en" sz="2800" i="1" dirty="0">
                <a:latin typeface="Cambria" pitchFamily="18" charset="0"/>
              </a:rPr>
              <a:t>to the plasma compartment at the level of the venous circulation ( </a:t>
            </a:r>
            <a:r>
              <a:rPr lang="en" sz="2800" b="1" i="1" dirty="0">
                <a:latin typeface="Cambria" pitchFamily="18" charset="0"/>
              </a:rPr>
              <a:t>subclavian vein </a:t>
            </a:r>
            <a:r>
              <a:rPr lang="en" sz="2800" i="1" dirty="0">
                <a:latin typeface="Cambria" pitchFamily="18" charset="0"/>
              </a:rPr>
              <a:t>).</a:t>
            </a:r>
          </a:p>
          <a:p>
            <a:endParaRPr lang="fr-FR" sz="2800" i="1" dirty="0">
              <a:latin typeface="Cambria" pitchFamily="18" charset="0"/>
            </a:endParaRPr>
          </a:p>
          <a:p>
            <a:r>
              <a:rPr lang="en" sz="2800" i="1" dirty="0">
                <a:latin typeface="Cambria" pitchFamily="18" charset="0"/>
              </a:rPr>
              <a:t>Consistency of plasma and blood volumes at equilibrium </a:t>
            </a:r>
            <a:r>
              <a:rPr lang="en" sz="2800" i="1" dirty="0" smtClean="0">
                <a:latin typeface="Cambria" pitchFamily="18" charset="0"/>
              </a:rPr>
              <a:t>:</a:t>
            </a:r>
            <a:endParaRPr lang="fr-FR" sz="2800" i="1" dirty="0">
              <a:latin typeface="Cambria" pitchFamily="18" charset="0"/>
            </a:endParaRPr>
          </a:p>
          <a:p>
            <a:pPr lvl="1"/>
            <a:r>
              <a:rPr lang="en" sz="2800" i="1" dirty="0">
                <a:latin typeface="Cambria" pitchFamily="18" charset="0"/>
              </a:rPr>
              <a:t>Expansion of plasma volume, transfer of this fluid to the interstitial compartment</a:t>
            </a:r>
          </a:p>
          <a:p>
            <a:pPr lvl="1"/>
            <a:r>
              <a:rPr lang="en" sz="2800" i="1" dirty="0">
                <a:latin typeface="Cambria" pitchFamily="18" charset="0"/>
              </a:rPr>
              <a:t>Contraction of plasma volume; transfer of interstitial fluid into the vascular space</a:t>
            </a:r>
          </a:p>
        </p:txBody>
      </p:sp>
      <p:cxnSp>
        <p:nvCxnSpPr>
          <p:cNvPr id="4" name="Connecteur droit avec flèche 3"/>
          <p:cNvCxnSpPr/>
          <p:nvPr/>
        </p:nvCxnSpPr>
        <p:spPr>
          <a:xfrm>
            <a:off x="6545418" y="4793827"/>
            <a:ext cx="642942"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a:off x="6785703" y="5827718"/>
            <a:ext cx="642942"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879232" y="31171"/>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b="1" dirty="0" smtClean="0">
              <a:latin typeface="Cambria" panose="02040503050406030204" pitchFamily="18" charset="0"/>
              <a:ea typeface="Cambria" panose="02040503050406030204" pitchFamily="18" charset="0"/>
            </a:endParaRPr>
          </a:p>
          <a:p>
            <a:pPr algn="ctr"/>
            <a:r>
              <a:rPr lang="en" b="1" dirty="0" smtClean="0">
                <a:latin typeface="Cambria" panose="02040503050406030204" pitchFamily="18" charset="0"/>
                <a:ea typeface="Cambria" panose="02040503050406030204" pitchFamily="18" charset="0"/>
              </a:rPr>
              <a:t>Water balance</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361" y="748915"/>
            <a:ext cx="5169166" cy="5429529"/>
          </a:xfrm>
          <a:prstGeom prst="rect">
            <a:avLst/>
          </a:prstGeom>
        </p:spPr>
      </p:pic>
      <p:sp>
        <p:nvSpPr>
          <p:cNvPr id="8" name="Titre 1"/>
          <p:cNvSpPr txBox="1">
            <a:spLocks/>
          </p:cNvSpPr>
          <p:nvPr/>
        </p:nvSpPr>
        <p:spPr>
          <a:xfrm>
            <a:off x="879232" y="20782"/>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b="1" dirty="0" smtClean="0">
              <a:latin typeface="Cambria" panose="02040503050406030204" pitchFamily="18" charset="0"/>
              <a:ea typeface="Cambria" panose="02040503050406030204" pitchFamily="18" charset="0"/>
            </a:endParaRPr>
          </a:p>
          <a:p>
            <a:pPr algn="ctr"/>
            <a:r>
              <a:rPr lang="en" b="1" dirty="0" smtClean="0">
                <a:latin typeface="Cambria" panose="02040503050406030204" pitchFamily="18" charset="0"/>
                <a:ea typeface="Cambria" panose="02040503050406030204" pitchFamily="18" charset="0"/>
              </a:rPr>
              <a:t>Water balance</a:t>
            </a:r>
            <a:endParaRPr lang="fr-FR" dirty="0"/>
          </a:p>
        </p:txBody>
      </p:sp>
    </p:spTree>
    <p:extLst>
      <p:ext uri="{BB962C8B-B14F-4D97-AF65-F5344CB8AC3E}">
        <p14:creationId xmlns:p14="http://schemas.microsoft.com/office/powerpoint/2010/main" val="44751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11728" y="1456267"/>
            <a:ext cx="11627427" cy="5006878"/>
          </a:xfrm>
        </p:spPr>
        <p:txBody>
          <a:bodyPr>
            <a:normAutofit fontScale="92500" lnSpcReduction="20000"/>
          </a:bodyPr>
          <a:lstStyle/>
          <a:p>
            <a:r>
              <a:rPr lang="en" sz="2800" i="1" dirty="0" smtClean="0">
                <a:latin typeface="Cambria" panose="02040503050406030204" pitchFamily="18" charset="0"/>
                <a:ea typeface="Cambria" panose="02040503050406030204" pitchFamily="18" charset="0"/>
              </a:rPr>
              <a:t>The kidney can easily modulate the urinary elimination of salts and water to adapt them to intake and loss in order to maintain the water balance and the sodium content at its physiological value.</a:t>
            </a:r>
          </a:p>
          <a:p>
            <a:r>
              <a:rPr lang="en" sz="2800" i="1" dirty="0" smtClean="0">
                <a:latin typeface="Cambria" panose="02040503050406030204" pitchFamily="18" charset="0"/>
                <a:ea typeface="Cambria" panose="02040503050406030204" pitchFamily="18" charset="0"/>
              </a:rPr>
              <a:t>Urine osmolarity can range from 50 to 1200 </a:t>
            </a:r>
            <a:r>
              <a:rPr lang="en" sz="2800" i="1" dirty="0" err="1" smtClean="0">
                <a:latin typeface="Cambria" panose="02040503050406030204" pitchFamily="18" charset="0"/>
                <a:ea typeface="Cambria" panose="02040503050406030204" pitchFamily="18" charset="0"/>
              </a:rPr>
              <a:t>mOsm </a:t>
            </a:r>
            <a:r>
              <a:rPr lang="en" sz="2800" i="1" dirty="0" smtClean="0">
                <a:latin typeface="Cambria" panose="02040503050406030204" pitchFamily="18" charset="0"/>
                <a:ea typeface="Cambria" panose="02040503050406030204" pitchFamily="18" charset="0"/>
              </a:rPr>
              <a:t>/L and its volume varies from 0.15 to 20L/day.</a:t>
            </a:r>
          </a:p>
          <a:p>
            <a:r>
              <a:rPr lang="en" sz="2800" i="1" dirty="0" smtClean="0">
                <a:latin typeface="Cambria" panose="02040503050406030204" pitchFamily="18" charset="0"/>
                <a:ea typeface="Cambria" panose="02040503050406030204" pitchFamily="18" charset="0"/>
              </a:rPr>
              <a:t>Changes in urine volume and osmolarity depend on:</a:t>
            </a:r>
          </a:p>
          <a:p>
            <a:pPr lvl="1"/>
            <a:r>
              <a:rPr lang="en" sz="2800" b="1" i="1" dirty="0">
                <a:latin typeface="Cambria" panose="02040503050406030204" pitchFamily="18" charset="0"/>
                <a:ea typeface="Cambria" panose="02040503050406030204" pitchFamily="18" charset="0"/>
              </a:rPr>
              <a:t>Antidiuretic hormone (ADH)</a:t>
            </a:r>
          </a:p>
          <a:p>
            <a:pPr lvl="1"/>
            <a:r>
              <a:rPr lang="en" sz="2800" b="1" i="1" dirty="0">
                <a:latin typeface="Cambria" panose="02040503050406030204" pitchFamily="18" charset="0"/>
                <a:ea typeface="Cambria" panose="02040503050406030204" pitchFamily="18" charset="0"/>
              </a:rPr>
              <a:t>The sensation of thirst</a:t>
            </a:r>
          </a:p>
          <a:p>
            <a:pPr lvl="1"/>
            <a:r>
              <a:rPr lang="en" sz="2800" b="1" i="1" dirty="0">
                <a:latin typeface="Cambria" panose="02040503050406030204" pitchFamily="18" charset="0"/>
                <a:ea typeface="Cambria" panose="02040503050406030204" pitchFamily="18" charset="0"/>
              </a:rPr>
              <a:t>The </a:t>
            </a:r>
            <a:r>
              <a:rPr lang="en" sz="2800" b="1" i="1" dirty="0" smtClean="0">
                <a:latin typeface="Cambria" panose="02040503050406030204" pitchFamily="18" charset="0"/>
                <a:ea typeface="Cambria" panose="02040503050406030204" pitchFamily="18" charset="0"/>
              </a:rPr>
              <a:t>sympathetic nervous system</a:t>
            </a:r>
            <a:endParaRPr lang="fr-FR" sz="2800" b="1" i="1" dirty="0">
              <a:latin typeface="Cambria" panose="02040503050406030204" pitchFamily="18" charset="0"/>
              <a:ea typeface="Cambria" panose="02040503050406030204" pitchFamily="18" charset="0"/>
            </a:endParaRPr>
          </a:p>
          <a:p>
            <a:pPr lvl="1"/>
            <a:r>
              <a:rPr lang="en" sz="2800" b="1" i="1" dirty="0">
                <a:latin typeface="Cambria" panose="02040503050406030204" pitchFamily="18" charset="0"/>
                <a:ea typeface="Cambria" panose="02040503050406030204" pitchFamily="18" charset="0"/>
              </a:rPr>
              <a:t>The Renin System (RAS)</a:t>
            </a:r>
          </a:p>
          <a:p>
            <a:pPr lvl="1"/>
            <a:r>
              <a:rPr lang="en" sz="2800" b="1" i="1" dirty="0" err="1">
                <a:latin typeface="Cambria" panose="02040503050406030204" pitchFamily="18" charset="0"/>
                <a:ea typeface="Cambria" panose="02040503050406030204" pitchFamily="18" charset="0"/>
              </a:rPr>
              <a:t>natriuretic </a:t>
            </a:r>
            <a:r>
              <a:rPr lang="en" sz="2800" b="1" i="1" dirty="0">
                <a:latin typeface="Cambria" panose="02040503050406030204" pitchFamily="18" charset="0"/>
                <a:ea typeface="Cambria" panose="02040503050406030204" pitchFamily="18" charset="0"/>
              </a:rPr>
              <a:t>peptide (ANP)</a:t>
            </a:r>
          </a:p>
          <a:p>
            <a:endParaRPr lang="fr-FR"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390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56"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259774" y="1717581"/>
            <a:ext cx="6276108" cy="5048442"/>
          </a:xfrm>
        </p:spPr>
        <p:txBody>
          <a:bodyPr>
            <a:normAutofit/>
          </a:bodyPr>
          <a:lstStyle/>
          <a:p>
            <a:r>
              <a:rPr lang="en" sz="2400" i="1" dirty="0">
                <a:latin typeface="Cambria" panose="02040503050406030204" pitchFamily="18" charset="0"/>
                <a:ea typeface="Cambria" panose="02040503050406030204" pitchFamily="18" charset="0"/>
              </a:rPr>
              <a:t>Antidiuretic </a:t>
            </a:r>
            <a:r>
              <a:rPr lang="en" sz="2400" i="1" dirty="0" smtClean="0">
                <a:latin typeface="Cambria" panose="02040503050406030204" pitchFamily="18" charset="0"/>
                <a:ea typeface="Cambria" panose="02040503050406030204" pitchFamily="18" charset="0"/>
              </a:rPr>
              <a:t>hormone or </a:t>
            </a:r>
            <a:r>
              <a:rPr lang="en" sz="2400" b="1" i="1" dirty="0">
                <a:latin typeface="Cambria" panose="02040503050406030204" pitchFamily="18" charset="0"/>
                <a:ea typeface="Cambria" panose="02040503050406030204" pitchFamily="18" charset="0"/>
              </a:rPr>
              <a:t>ADH </a:t>
            </a:r>
            <a:r>
              <a:rPr lang="en" sz="2400" i="1" dirty="0">
                <a:latin typeface="Cambria" panose="02040503050406030204" pitchFamily="18" charset="0"/>
                <a:ea typeface="Cambria" panose="02040503050406030204" pitchFamily="18" charset="0"/>
              </a:rPr>
              <a:t>or </a:t>
            </a:r>
            <a:r>
              <a:rPr lang="en" sz="2400" b="1" i="1" dirty="0">
                <a:latin typeface="Cambria" panose="02040503050406030204" pitchFamily="18" charset="0"/>
                <a:ea typeface="Cambria" panose="02040503050406030204" pitchFamily="18" charset="0"/>
              </a:rPr>
              <a:t>vasopressin </a:t>
            </a:r>
            <a:r>
              <a:rPr lang="en" sz="2400" i="1" dirty="0">
                <a:latin typeface="Cambria" panose="02040503050406030204" pitchFamily="18" charset="0"/>
                <a:ea typeface="Cambria" panose="02040503050406030204" pitchFamily="18" charset="0"/>
              </a:rPr>
              <a:t>is a 9-amino-acid peptide synthesized by two </a:t>
            </a:r>
            <a:r>
              <a:rPr lang="en" sz="2400" b="1" i="1" dirty="0">
                <a:latin typeface="Cambria" panose="02040503050406030204" pitchFamily="18" charset="0"/>
                <a:ea typeface="Cambria" panose="02040503050406030204" pitchFamily="18" charset="0"/>
              </a:rPr>
              <a:t>groups of </a:t>
            </a:r>
            <a:r>
              <a:rPr lang="en" sz="2400" i="1" dirty="0">
                <a:latin typeface="Cambria" panose="02040503050406030204" pitchFamily="18" charset="0"/>
                <a:ea typeface="Cambria" panose="02040503050406030204" pitchFamily="18" charset="0"/>
              </a:rPr>
              <a:t>neurons present in the </a:t>
            </a:r>
            <a:r>
              <a:rPr lang="en" sz="2400" b="1" i="1" dirty="0">
                <a:latin typeface="Cambria" panose="02040503050406030204" pitchFamily="18" charset="0"/>
                <a:ea typeface="Cambria" panose="02040503050406030204" pitchFamily="18" charset="0"/>
              </a:rPr>
              <a:t>hypothalamus </a:t>
            </a:r>
            <a:r>
              <a:rPr lang="en" sz="2400" i="1" dirty="0">
                <a:latin typeface="Cambria" panose="02040503050406030204" pitchFamily="18" charset="0"/>
                <a:ea typeface="Cambria" panose="02040503050406030204" pitchFamily="18" charset="0"/>
              </a:rPr>
              <a:t>.</a:t>
            </a:r>
          </a:p>
          <a:p>
            <a:r>
              <a:rPr lang="en" sz="2400" i="1" dirty="0" smtClean="0">
                <a:latin typeface="Cambria" panose="02040503050406030204" pitchFamily="18" charset="0"/>
                <a:ea typeface="Cambria" panose="02040503050406030204" pitchFamily="18" charset="0"/>
              </a:rPr>
              <a:t>These </a:t>
            </a:r>
            <a:r>
              <a:rPr lang="en" sz="2400" b="1" i="1" dirty="0">
                <a:latin typeface="Cambria" panose="02040503050406030204" pitchFamily="18" charset="0"/>
                <a:ea typeface="Cambria" panose="02040503050406030204" pitchFamily="18" charset="0"/>
              </a:rPr>
              <a:t>neurons </a:t>
            </a:r>
            <a:r>
              <a:rPr lang="en" sz="2400" i="1" dirty="0">
                <a:latin typeface="Cambria" panose="02040503050406030204" pitchFamily="18" charset="0"/>
                <a:ea typeface="Cambria" panose="02040503050406030204" pitchFamily="18" charset="0"/>
              </a:rPr>
              <a:t>are grouped into </a:t>
            </a:r>
            <a:r>
              <a:rPr lang="en" sz="2400" b="1" i="1" dirty="0">
                <a:latin typeface="Cambria" panose="02040503050406030204" pitchFamily="18" charset="0"/>
                <a:ea typeface="Cambria" panose="02040503050406030204" pitchFamily="18" charset="0"/>
              </a:rPr>
              <a:t>two nuclei </a:t>
            </a:r>
            <a:r>
              <a:rPr lang="en" sz="2400" i="1" dirty="0">
                <a:latin typeface="Cambria" panose="02040503050406030204" pitchFamily="18" charset="0"/>
                <a:ea typeface="Cambria" panose="02040503050406030204" pitchFamily="18" charset="0"/>
              </a:rPr>
              <a:t>, the supraoptic and </a:t>
            </a:r>
            <a:r>
              <a:rPr lang="en" sz="2400" b="1" i="1" dirty="0" err="1">
                <a:latin typeface="Cambria" panose="02040503050406030204" pitchFamily="18" charset="0"/>
                <a:ea typeface="Cambria" panose="02040503050406030204" pitchFamily="18" charset="0"/>
              </a:rPr>
              <a:t>paraventricular </a:t>
            </a:r>
            <a:r>
              <a:rPr lang="en" sz="2400" b="1" i="1" dirty="0">
                <a:latin typeface="Cambria" panose="02040503050406030204" pitchFamily="18" charset="0"/>
                <a:ea typeface="Cambria" panose="02040503050406030204" pitchFamily="18" charset="0"/>
              </a:rPr>
              <a:t>nuclei </a:t>
            </a:r>
            <a:r>
              <a:rPr lang="en" sz="2400" i="1" dirty="0">
                <a:latin typeface="Cambria" panose="02040503050406030204" pitchFamily="18" charset="0"/>
                <a:ea typeface="Cambria" panose="02040503050406030204" pitchFamily="18" charset="0"/>
              </a:rPr>
              <a:t>.</a:t>
            </a:r>
          </a:p>
          <a:p>
            <a:r>
              <a:rPr lang="en" sz="2400" i="1" dirty="0" smtClean="0">
                <a:latin typeface="Cambria" panose="02040503050406030204" pitchFamily="18" charset="0"/>
                <a:ea typeface="Cambria" panose="02040503050406030204" pitchFamily="18" charset="0"/>
              </a:rPr>
              <a:t>These </a:t>
            </a:r>
            <a:r>
              <a:rPr lang="en" sz="2400" i="1" dirty="0">
                <a:latin typeface="Cambria" panose="02040503050406030204" pitchFamily="18" charset="0"/>
                <a:ea typeface="Cambria" panose="02040503050406030204" pitchFamily="18" charset="0"/>
              </a:rPr>
              <a:t>neurons synthesize </a:t>
            </a:r>
            <a:r>
              <a:rPr lang="en" sz="2400" b="1" i="1" dirty="0">
                <a:latin typeface="Cambria" panose="02040503050406030204" pitchFamily="18" charset="0"/>
                <a:ea typeface="Cambria" panose="02040503050406030204" pitchFamily="18" charset="0"/>
              </a:rPr>
              <a:t>ADH </a:t>
            </a:r>
            <a:r>
              <a:rPr lang="en" sz="2400" i="1" dirty="0">
                <a:latin typeface="Cambria" panose="02040503050406030204" pitchFamily="18" charset="0"/>
                <a:ea typeface="Cambria" panose="02040503050406030204" pitchFamily="18" charset="0"/>
              </a:rPr>
              <a:t>in their cell body and store it in secretory granules.</a:t>
            </a:r>
          </a:p>
          <a:p>
            <a:r>
              <a:rPr lang="en" sz="2400" i="1" dirty="0" smtClean="0">
                <a:latin typeface="Cambria" panose="02040503050406030204" pitchFamily="18" charset="0"/>
                <a:ea typeface="Cambria" panose="02040503050406030204" pitchFamily="18" charset="0"/>
              </a:rPr>
              <a:t>Within </a:t>
            </a:r>
            <a:r>
              <a:rPr lang="en" sz="2400" i="1" dirty="0">
                <a:latin typeface="Cambria" panose="02040503050406030204" pitchFamily="18" charset="0"/>
                <a:ea typeface="Cambria" panose="02040503050406030204" pitchFamily="18" charset="0"/>
              </a:rPr>
              <a:t>these granules, ADH is bound to a protein transporter called </a:t>
            </a:r>
            <a:r>
              <a:rPr lang="en" sz="2400" b="1" i="1" dirty="0" err="1">
                <a:latin typeface="Cambria" panose="02040503050406030204" pitchFamily="18" charset="0"/>
                <a:ea typeface="Cambria" panose="02040503050406030204" pitchFamily="18" charset="0"/>
              </a:rPr>
              <a:t>neurophysin </a:t>
            </a:r>
            <a:r>
              <a:rPr lang="en" sz="2400" b="1" i="1" dirty="0">
                <a:latin typeface="Cambria" panose="02040503050406030204" pitchFamily="18" charset="0"/>
                <a:ea typeface="Cambria" panose="02040503050406030204" pitchFamily="18" charset="0"/>
              </a:rPr>
              <a:t>II </a:t>
            </a:r>
            <a:r>
              <a:rPr lang="en" sz="2400" i="1" dirty="0">
                <a:latin typeface="Cambria" panose="02040503050406030204" pitchFamily="18" charset="0"/>
                <a:ea typeface="Cambria" panose="02040503050406030204" pitchFamily="18" charset="0"/>
              </a:rPr>
              <a:t>.</a:t>
            </a:r>
          </a:p>
          <a:p>
            <a:endParaRPr lang="fr-FR" i="1" dirty="0">
              <a:latin typeface="Cambria" panose="02040503050406030204" pitchFamily="18" charset="0"/>
              <a:ea typeface="Cambria" panose="02040503050406030204" pitchFamily="18" charset="0"/>
            </a:endParaRPr>
          </a:p>
        </p:txBody>
      </p:sp>
      <p:pic>
        <p:nvPicPr>
          <p:cNvPr id="7" name="Espace réservé du contenu 6"/>
          <p:cNvPicPr>
            <a:picLocks noGrp="1" noChangeAspect="1"/>
          </p:cNvPicPr>
          <p:nvPr>
            <p:ph sz="half" idx="2"/>
          </p:nvPr>
        </p:nvPicPr>
        <p:blipFill>
          <a:blip r:embed="rId2"/>
          <a:stretch>
            <a:fillRect/>
          </a:stretch>
        </p:blipFill>
        <p:spPr>
          <a:xfrm>
            <a:off x="6535882" y="1924245"/>
            <a:ext cx="5366738" cy="4501398"/>
          </a:xfrm>
          <a:prstGeom prst="rect">
            <a:avLst/>
          </a:prstGeom>
        </p:spPr>
      </p:pic>
      <p:sp>
        <p:nvSpPr>
          <p:cNvPr id="4" name="ZoneTexte 3"/>
          <p:cNvSpPr txBox="1"/>
          <p:nvPr/>
        </p:nvSpPr>
        <p:spPr>
          <a:xfrm>
            <a:off x="3183469" y="1027356"/>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Antidiuretic hormone ADH</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
        <p:nvSpPr>
          <p:cNvPr id="3" name="Ellipse 2"/>
          <p:cNvSpPr/>
          <p:nvPr/>
        </p:nvSpPr>
        <p:spPr>
          <a:xfrm>
            <a:off x="9895609" y="1935019"/>
            <a:ext cx="2296391" cy="727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9949585" y="2610534"/>
            <a:ext cx="2296391" cy="7273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5432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56"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249383" y="1882295"/>
            <a:ext cx="6276108" cy="4778278"/>
          </a:xfrm>
        </p:spPr>
        <p:txBody>
          <a:bodyPr>
            <a:normAutofit lnSpcReduction="10000"/>
          </a:bodyPr>
          <a:lstStyle/>
          <a:p>
            <a:r>
              <a:rPr lang="en" sz="2400" i="1" dirty="0" smtClean="0">
                <a:latin typeface="Cambria" panose="02040503050406030204" pitchFamily="18" charset="0"/>
                <a:ea typeface="Cambria" panose="02040503050406030204" pitchFamily="18" charset="0"/>
              </a:rPr>
              <a:t>When </a:t>
            </a:r>
            <a:r>
              <a:rPr lang="en" sz="2400" i="1" dirty="0">
                <a:latin typeface="Cambria" panose="02040503050406030204" pitchFamily="18" charset="0"/>
                <a:ea typeface="Cambria" panose="02040503050406030204" pitchFamily="18" charset="0"/>
              </a:rPr>
              <a:t>the neuron is stimulated, an action potential travels along the axon from the hypothalamus to the posterior pituitary gland </a:t>
            </a:r>
            <a:r>
              <a:rPr lang="en" sz="2400" i="1" dirty="0" smtClean="0">
                <a:latin typeface="Cambria" panose="02040503050406030204" pitchFamily="18" charset="0"/>
                <a:ea typeface="Cambria" panose="02040503050406030204" pitchFamily="18" charset="0"/>
              </a:rPr>
              <a:t>(posthypophysis) and </a:t>
            </a:r>
            <a:r>
              <a:rPr lang="en" sz="2400" i="1" dirty="0">
                <a:latin typeface="Cambria" panose="02040503050406030204" pitchFamily="18" charset="0"/>
                <a:ea typeface="Cambria" panose="02040503050406030204" pitchFamily="18" charset="0"/>
              </a:rPr>
              <a:t>causes the release of the granule contents by exocytosis.</a:t>
            </a:r>
          </a:p>
          <a:p>
            <a:r>
              <a:rPr lang="en" sz="2400" i="1" dirty="0" smtClean="0">
                <a:latin typeface="Cambria" panose="02040503050406030204" pitchFamily="18" charset="0"/>
                <a:ea typeface="Cambria" panose="02040503050406030204" pitchFamily="18" charset="0"/>
              </a:rPr>
              <a:t>ADH </a:t>
            </a:r>
            <a:r>
              <a:rPr lang="en" sz="2400" i="1" dirty="0">
                <a:latin typeface="Cambria" panose="02040503050406030204" pitchFamily="18" charset="0"/>
                <a:ea typeface="Cambria" panose="02040503050406030204" pitchFamily="18" charset="0"/>
              </a:rPr>
              <a:t>then dissociates from its transporter in the surrounding interstitial fluid. </a:t>
            </a:r>
            <a:r>
              <a:rPr lang="en" sz="2400" i="1" dirty="0" err="1">
                <a:latin typeface="Cambria" panose="02040503050406030204" pitchFamily="18" charset="0"/>
                <a:ea typeface="Cambria" panose="02040503050406030204" pitchFamily="18" charset="0"/>
              </a:rPr>
              <a:t>Neurophysin II and ADH pass </a:t>
            </a:r>
            <a:r>
              <a:rPr lang="en" sz="2400" b="1" i="1" dirty="0" smtClean="0">
                <a:latin typeface="Cambria" panose="02040503050406030204" pitchFamily="18" charset="0"/>
                <a:ea typeface="Cambria" panose="02040503050406030204" pitchFamily="18" charset="0"/>
              </a:rPr>
              <a:t>into </a:t>
            </a:r>
            <a:r>
              <a:rPr lang="en" sz="2400" i="1" dirty="0">
                <a:latin typeface="Cambria" panose="02040503050406030204" pitchFamily="18" charset="0"/>
                <a:ea typeface="Cambria" panose="02040503050406030204" pitchFamily="18" charset="0"/>
              </a:rPr>
              <a:t>the pituitary capillaries and enter the systemic circulation</a:t>
            </a:r>
          </a:p>
          <a:p>
            <a:r>
              <a:rPr lang="en" sz="2400" i="1" dirty="0" smtClean="0">
                <a:latin typeface="Cambria" panose="02040503050406030204" pitchFamily="18" charset="0"/>
                <a:ea typeface="Cambria" panose="02040503050406030204" pitchFamily="18" charset="0"/>
              </a:rPr>
              <a:t>Neurophysin </a:t>
            </a:r>
            <a:r>
              <a:rPr lang="en" sz="2400" i="1" dirty="0">
                <a:latin typeface="Cambria" panose="02040503050406030204" pitchFamily="18" charset="0"/>
                <a:ea typeface="Cambria" panose="02040503050406030204" pitchFamily="18" charset="0"/>
              </a:rPr>
              <a:t>has no effect </a:t>
            </a:r>
            <a:r>
              <a:rPr lang="en" sz="2400" i="1" dirty="0" err="1">
                <a:latin typeface="Cambria" panose="02040503050406030204" pitchFamily="18" charset="0"/>
                <a:ea typeface="Cambria" panose="02040503050406030204" pitchFamily="18" charset="0"/>
              </a:rPr>
              <a:t>.</a:t>
            </a:r>
          </a:p>
          <a:p>
            <a:r>
              <a:rPr lang="en" sz="2400" i="1" dirty="0" smtClean="0">
                <a:latin typeface="Cambria" panose="02040503050406030204" pitchFamily="18" charset="0"/>
                <a:ea typeface="Cambria" panose="02040503050406030204" pitchFamily="18" charset="0"/>
              </a:rPr>
              <a:t>Only </a:t>
            </a:r>
            <a:r>
              <a:rPr lang="en" sz="2400" i="1" dirty="0">
                <a:latin typeface="Cambria" panose="02040503050406030204" pitchFamily="18" charset="0"/>
                <a:ea typeface="Cambria" panose="02040503050406030204" pitchFamily="18" charset="0"/>
              </a:rPr>
              <a:t>ADH has the following activities </a:t>
            </a:r>
            <a:r>
              <a:rPr lang="en" sz="2400" b="1" i="1" dirty="0">
                <a:latin typeface="Cambria" panose="02040503050406030204" pitchFamily="18" charset="0"/>
                <a:ea typeface="Cambria" panose="02040503050406030204" pitchFamily="18" charset="0"/>
              </a:rPr>
              <a:t>:</a:t>
            </a:r>
          </a:p>
          <a:p>
            <a:endParaRPr lang="fr-FR" i="1" dirty="0">
              <a:latin typeface="Cambria" panose="02040503050406030204" pitchFamily="18" charset="0"/>
              <a:ea typeface="Cambria" panose="02040503050406030204" pitchFamily="18" charset="0"/>
            </a:endParaRPr>
          </a:p>
        </p:txBody>
      </p:sp>
      <p:pic>
        <p:nvPicPr>
          <p:cNvPr id="7" name="Espace réservé du contenu 6"/>
          <p:cNvPicPr>
            <a:picLocks noGrp="1" noChangeAspect="1"/>
          </p:cNvPicPr>
          <p:nvPr>
            <p:ph sz="half" idx="2"/>
          </p:nvPr>
        </p:nvPicPr>
        <p:blipFill>
          <a:blip r:embed="rId2"/>
          <a:stretch>
            <a:fillRect/>
          </a:stretch>
        </p:blipFill>
        <p:spPr>
          <a:xfrm>
            <a:off x="6686576" y="1882295"/>
            <a:ext cx="5366738" cy="4501398"/>
          </a:xfrm>
          <a:prstGeom prst="rect">
            <a:avLst/>
          </a:prstGeom>
        </p:spPr>
      </p:pic>
      <p:sp>
        <p:nvSpPr>
          <p:cNvPr id="4" name="ZoneTexte 3"/>
          <p:cNvSpPr txBox="1"/>
          <p:nvPr/>
        </p:nvSpPr>
        <p:spPr>
          <a:xfrm>
            <a:off x="3183469" y="1027356"/>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Antidiuretic hormone ADH</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147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56"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249383" y="1882295"/>
            <a:ext cx="6276108" cy="4778278"/>
          </a:xfrm>
        </p:spPr>
        <p:txBody>
          <a:bodyPr>
            <a:normAutofit fontScale="92500" lnSpcReduction="10000"/>
          </a:bodyPr>
          <a:lstStyle/>
          <a:p>
            <a:endParaRPr lang="fr-FR" dirty="0"/>
          </a:p>
          <a:p>
            <a:r>
              <a:rPr lang="en" sz="2600" i="1" dirty="0" smtClean="0">
                <a:latin typeface="Cambria" panose="02040503050406030204" pitchFamily="18" charset="0"/>
                <a:ea typeface="Cambria" panose="02040503050406030204" pitchFamily="18" charset="0"/>
              </a:rPr>
              <a:t>ADH </a:t>
            </a:r>
            <a:r>
              <a:rPr lang="en" sz="2600" i="1" dirty="0">
                <a:latin typeface="Cambria" panose="02040503050406030204" pitchFamily="18" charset="0"/>
                <a:ea typeface="Cambria" panose="02040503050406030204" pitchFamily="18" charset="0"/>
              </a:rPr>
              <a:t>binds to its receptor located on the basal pole of cells.</a:t>
            </a:r>
          </a:p>
          <a:p>
            <a:r>
              <a:rPr lang="en" sz="2600" i="1" dirty="0" smtClean="0">
                <a:latin typeface="Cambria" panose="02040503050406030204" pitchFamily="18" charset="0"/>
                <a:ea typeface="Cambria" panose="02040503050406030204" pitchFamily="18" charset="0"/>
              </a:rPr>
              <a:t>This </a:t>
            </a:r>
            <a:r>
              <a:rPr lang="en" sz="2600" i="1" dirty="0">
                <a:latin typeface="Cambria" panose="02040503050406030204" pitchFamily="18" charset="0"/>
                <a:ea typeface="Cambria" panose="02040503050406030204" pitchFamily="18" charset="0"/>
              </a:rPr>
              <a:t>activates an </a:t>
            </a:r>
            <a:r>
              <a:rPr lang="en" sz="2600" i="1" dirty="0" err="1">
                <a:latin typeface="Cambria" panose="02040503050406030204" pitchFamily="18" charset="0"/>
                <a:ea typeface="Cambria" panose="02040503050406030204" pitchFamily="18" charset="0"/>
              </a:rPr>
              <a:t>adenylyl cyclase </a:t>
            </a:r>
            <a:r>
              <a:rPr lang="en" sz="2600" i="1" dirty="0">
                <a:latin typeface="Cambria" panose="02040503050406030204" pitchFamily="18" charset="0"/>
                <a:ea typeface="Cambria" panose="02040503050406030204" pitchFamily="18" charset="0"/>
              </a:rPr>
              <a:t>which increases the intracellular level of cyclic AMP.</a:t>
            </a:r>
          </a:p>
          <a:p>
            <a:r>
              <a:rPr lang="en" sz="2600" i="1" dirty="0" smtClean="0">
                <a:latin typeface="Cambria" panose="02040503050406030204" pitchFamily="18" charset="0"/>
                <a:ea typeface="Cambria" panose="02040503050406030204" pitchFamily="18" charset="0"/>
              </a:rPr>
              <a:t>AMP- </a:t>
            </a:r>
            <a:r>
              <a:rPr lang="en" sz="2600" i="1" dirty="0">
                <a:latin typeface="Cambria" panose="02040503050406030204" pitchFamily="18" charset="0"/>
                <a:ea typeface="Cambria" panose="02040503050406030204" pitchFamily="18" charset="0"/>
              </a:rPr>
              <a:t>cyclic activates one or more kinases which increases water permeability, following the insertion into the cell membrane of the apical pole of water channel proteins.</a:t>
            </a:r>
            <a:endParaRPr lang="fr-FR" sz="2600" dirty="0"/>
          </a:p>
          <a:p>
            <a:r>
              <a:rPr lang="en" sz="2600" i="1" dirty="0">
                <a:latin typeface="Cambria" panose="02040503050406030204" pitchFamily="18" charset="0"/>
                <a:ea typeface="Cambria" panose="02040503050406030204" pitchFamily="18" charset="0"/>
              </a:rPr>
              <a:t>In the absence of ADH, these channel proteins are removed, and the cells become impermeable to water again.</a:t>
            </a:r>
          </a:p>
          <a:p>
            <a:endParaRPr lang="fr-FR" sz="2400" i="1" dirty="0">
              <a:latin typeface="Cambria" panose="02040503050406030204" pitchFamily="18" charset="0"/>
              <a:ea typeface="Cambria" panose="02040503050406030204" pitchFamily="18" charset="0"/>
            </a:endParaRPr>
          </a:p>
          <a:p>
            <a:endParaRPr lang="fr-FR" i="1" dirty="0">
              <a:latin typeface="Cambria" panose="02040503050406030204" pitchFamily="18" charset="0"/>
              <a:ea typeface="Cambria" panose="02040503050406030204" pitchFamily="18" charset="0"/>
            </a:endParaRPr>
          </a:p>
        </p:txBody>
      </p:sp>
      <p:sp>
        <p:nvSpPr>
          <p:cNvPr id="4" name="ZoneTexte 3"/>
          <p:cNvSpPr txBox="1"/>
          <p:nvPr/>
        </p:nvSpPr>
        <p:spPr>
          <a:xfrm>
            <a:off x="3183469" y="1027356"/>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Antidiuretic hormone ADH</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pic>
        <p:nvPicPr>
          <p:cNvPr id="8"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0964" y="2400300"/>
            <a:ext cx="5206134" cy="3664355"/>
          </a:xfrm>
        </p:spPr>
      </p:pic>
    </p:spTree>
    <p:extLst>
      <p:ext uri="{BB962C8B-B14F-4D97-AF65-F5344CB8AC3E}">
        <p14:creationId xmlns:p14="http://schemas.microsoft.com/office/powerpoint/2010/main" val="303693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77533"/>
            <a:ext cx="10131425" cy="1456267"/>
          </a:xfrm>
        </p:spPr>
        <p:txBody>
          <a:bodyPr/>
          <a:lstStyle/>
          <a:p>
            <a:pPr algn="ctr"/>
            <a:r>
              <a:rPr lang="en" b="1" dirty="0" smtClean="0">
                <a:latin typeface="Cambria" panose="02040503050406030204" pitchFamily="18" charset="0"/>
                <a:ea typeface="Cambria" panose="02040503050406030204" pitchFamily="18" charset="0"/>
              </a:rPr>
              <a:t>Course outline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259773" y="1267691"/>
            <a:ext cx="11648209" cy="5268191"/>
          </a:xfrm>
        </p:spPr>
        <p:txBody>
          <a:bodyPr>
            <a:normAutofit fontScale="70000" lnSpcReduction="20000"/>
          </a:bodyPr>
          <a:lstStyle/>
          <a:p>
            <a:endParaRPr lang="fr-FR" dirty="0"/>
          </a:p>
          <a:p>
            <a:r>
              <a:rPr lang="en" sz="4000" b="1" i="1" dirty="0">
                <a:latin typeface="Cambria" panose="02040503050406030204" pitchFamily="18" charset="0"/>
                <a:ea typeface="Cambria" panose="02040503050406030204" pitchFamily="18" charset="0"/>
              </a:rPr>
              <a:t>Water </a:t>
            </a:r>
            <a:r>
              <a:rPr lang="en" sz="4000" b="1" i="1" dirty="0" smtClean="0">
                <a:latin typeface="Cambria" panose="02040503050406030204" pitchFamily="18" charset="0"/>
                <a:ea typeface="Cambria" panose="02040503050406030204" pitchFamily="18" charset="0"/>
              </a:rPr>
              <a:t>balance</a:t>
            </a:r>
          </a:p>
          <a:p>
            <a:r>
              <a:rPr lang="en" sz="4000" b="1" i="1" dirty="0" smtClean="0">
                <a:latin typeface="Cambria" panose="02040503050406030204" pitchFamily="18" charset="0"/>
                <a:ea typeface="Cambria" panose="02040503050406030204" pitchFamily="18" charset="0"/>
              </a:rPr>
              <a:t>Factors </a:t>
            </a:r>
            <a:r>
              <a:rPr lang="en" sz="4000" b="1" i="1" dirty="0">
                <a:latin typeface="Cambria" panose="02040503050406030204" pitchFamily="18" charset="0"/>
                <a:ea typeface="Cambria" panose="02040503050406030204" pitchFamily="18" charset="0"/>
              </a:rPr>
              <a:t>involved in the regulation of hydro-electrolytic metabolism</a:t>
            </a:r>
            <a:r>
              <a:rPr lang="en" sz="4000" dirty="0" smtClean="0"/>
              <a:t> </a:t>
            </a:r>
            <a:endParaRPr lang="fr-FR" sz="4000" dirty="0"/>
          </a:p>
          <a:p>
            <a:pPr lvl="1"/>
            <a:r>
              <a:rPr lang="en" sz="4000" b="1" i="1" dirty="0" smtClean="0">
                <a:latin typeface="Cambria" panose="02040503050406030204" pitchFamily="18" charset="0"/>
                <a:ea typeface="Cambria" panose="02040503050406030204" pitchFamily="18" charset="0"/>
              </a:rPr>
              <a:t>hormone </a:t>
            </a:r>
            <a:r>
              <a:rPr lang="en" sz="4000" b="1" i="1" dirty="0">
                <a:latin typeface="Cambria" panose="02040503050406030204" pitchFamily="18" charset="0"/>
                <a:ea typeface="Cambria" panose="02040503050406030204" pitchFamily="18" charset="0"/>
              </a:rPr>
              <a:t>(ADH)</a:t>
            </a:r>
          </a:p>
          <a:p>
            <a:pPr lvl="1"/>
            <a:r>
              <a:rPr lang="en" sz="4000" b="1" i="1" dirty="0" smtClean="0">
                <a:latin typeface="Cambria" panose="02040503050406030204" pitchFamily="18" charset="0"/>
                <a:ea typeface="Cambria" panose="02040503050406030204" pitchFamily="18" charset="0"/>
              </a:rPr>
              <a:t>The </a:t>
            </a:r>
            <a:r>
              <a:rPr lang="en" sz="4000" b="1" i="1" dirty="0">
                <a:latin typeface="Cambria" panose="02040503050406030204" pitchFamily="18" charset="0"/>
                <a:ea typeface="Cambria" panose="02040503050406030204" pitchFamily="18" charset="0"/>
              </a:rPr>
              <a:t>sensation of thirst</a:t>
            </a:r>
          </a:p>
          <a:p>
            <a:pPr lvl="1"/>
            <a:r>
              <a:rPr lang="en" sz="4000" b="1" i="1" dirty="0" smtClean="0">
                <a:latin typeface="Cambria" panose="02040503050406030204" pitchFamily="18" charset="0"/>
                <a:ea typeface="Cambria" panose="02040503050406030204" pitchFamily="18" charset="0"/>
              </a:rPr>
              <a:t>The sympathetic nervous system</a:t>
            </a:r>
            <a:endParaRPr lang="fr-FR" sz="4000" b="1" i="1" dirty="0">
              <a:latin typeface="Cambria" panose="02040503050406030204" pitchFamily="18" charset="0"/>
              <a:ea typeface="Cambria" panose="02040503050406030204" pitchFamily="18" charset="0"/>
            </a:endParaRPr>
          </a:p>
          <a:p>
            <a:pPr lvl="1"/>
            <a:r>
              <a:rPr lang="en" sz="4000" b="1" i="1" dirty="0" smtClean="0">
                <a:latin typeface="Cambria" panose="02040503050406030204" pitchFamily="18" charset="0"/>
                <a:ea typeface="Cambria" panose="02040503050406030204" pitchFamily="18" charset="0"/>
              </a:rPr>
              <a:t>The SRAA </a:t>
            </a:r>
            <a:endParaRPr lang="fr-FR" sz="4000" b="1" i="1" dirty="0">
              <a:latin typeface="Cambria" panose="02040503050406030204" pitchFamily="18" charset="0"/>
              <a:ea typeface="Cambria" panose="02040503050406030204" pitchFamily="18" charset="0"/>
            </a:endParaRPr>
          </a:p>
          <a:p>
            <a:pPr lvl="1"/>
            <a:r>
              <a:rPr lang="en" sz="4000" b="1" i="1" dirty="0">
                <a:latin typeface="Cambria" panose="02040503050406030204" pitchFamily="18" charset="0"/>
                <a:ea typeface="Cambria" panose="02040503050406030204" pitchFamily="18" charset="0"/>
              </a:rPr>
              <a:t>Atrial </a:t>
            </a:r>
            <a:r>
              <a:rPr lang="en" sz="4000" b="1" i="1" dirty="0" err="1">
                <a:latin typeface="Cambria" panose="02040503050406030204" pitchFamily="18" charset="0"/>
                <a:ea typeface="Cambria" panose="02040503050406030204" pitchFamily="18" charset="0"/>
              </a:rPr>
              <a:t>natriuretic </a:t>
            </a:r>
            <a:r>
              <a:rPr lang="en" sz="4000" b="1" i="1" dirty="0" smtClean="0">
                <a:latin typeface="Cambria" panose="02040503050406030204" pitchFamily="18" charset="0"/>
                <a:ea typeface="Cambria" panose="02040503050406030204" pitchFamily="18" charset="0"/>
              </a:rPr>
              <a:t>peptide (ANP </a:t>
            </a:r>
            <a:r>
              <a:rPr lang="en" sz="4000" b="1" i="1" dirty="0">
                <a:latin typeface="Cambria" panose="02040503050406030204" pitchFamily="18" charset="0"/>
                <a:ea typeface="Cambria" panose="02040503050406030204" pitchFamily="18" charset="0"/>
              </a:rPr>
              <a:t>)</a:t>
            </a:r>
          </a:p>
          <a:p>
            <a:r>
              <a:rPr lang="en" sz="4000" b="1" i="1" dirty="0">
                <a:latin typeface="Cambria" panose="02040503050406030204" pitchFamily="18" charset="0"/>
                <a:ea typeface="Cambria" panose="02040503050406030204" pitchFamily="18" charset="0"/>
              </a:rPr>
              <a:t>Sodium balance</a:t>
            </a:r>
          </a:p>
          <a:p>
            <a:r>
              <a:rPr lang="en" sz="4000" b="1" i="1" dirty="0">
                <a:latin typeface="Cambria" panose="02040503050406030204" pitchFamily="18" charset="0"/>
                <a:ea typeface="Cambria" panose="02040503050406030204" pitchFamily="18" charset="0"/>
              </a:rPr>
              <a:t>Potassium balance</a:t>
            </a:r>
            <a:endParaRPr lang="fr-FR" sz="4000" dirty="0"/>
          </a:p>
          <a:p>
            <a:endParaRPr lang="fr-FR" sz="2800" b="1" i="1" dirty="0">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8602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56"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249383" y="1882295"/>
            <a:ext cx="6276108" cy="4778278"/>
          </a:xfrm>
        </p:spPr>
        <p:txBody>
          <a:bodyPr>
            <a:normAutofit fontScale="92500" lnSpcReduction="10000"/>
          </a:bodyPr>
          <a:lstStyle/>
          <a:p>
            <a:endParaRPr lang="fr-FR" dirty="0"/>
          </a:p>
          <a:p>
            <a:r>
              <a:rPr lang="en" sz="3000" i="1" dirty="0" smtClean="0">
                <a:latin typeface="Cambria" panose="02040503050406030204" pitchFamily="18" charset="0"/>
                <a:ea typeface="Cambria" panose="02040503050406030204" pitchFamily="18" charset="0"/>
              </a:rPr>
              <a:t>DHA </a:t>
            </a:r>
            <a:r>
              <a:rPr lang="en" sz="3000" i="1" dirty="0">
                <a:latin typeface="Cambria" panose="02040503050406030204" pitchFamily="18" charset="0"/>
                <a:ea typeface="Cambria" panose="02040503050406030204" pitchFamily="18" charset="0"/>
              </a:rPr>
              <a:t>increases the permeability of the collecting duct to water and urea.</a:t>
            </a:r>
          </a:p>
          <a:p>
            <a:r>
              <a:rPr lang="en" sz="3000" i="1" dirty="0" smtClean="0">
                <a:latin typeface="Cambria" panose="02040503050406030204" pitchFamily="18" charset="0"/>
                <a:ea typeface="Cambria" panose="02040503050406030204" pitchFamily="18" charset="0"/>
              </a:rPr>
              <a:t>This </a:t>
            </a:r>
            <a:r>
              <a:rPr lang="en" sz="3000" i="1" dirty="0">
                <a:latin typeface="Cambria" panose="02040503050406030204" pitchFamily="18" charset="0"/>
                <a:ea typeface="Cambria" panose="02040503050406030204" pitchFamily="18" charset="0"/>
              </a:rPr>
              <a:t>results in the production of hypertonic urine at a </a:t>
            </a:r>
            <a:r>
              <a:rPr lang="en" sz="3000" i="1" dirty="0" smtClean="0">
                <a:latin typeface="Cambria" panose="02040503050406030204" pitchFamily="18" charset="0"/>
                <a:ea typeface="Cambria" panose="02040503050406030204" pitchFamily="18" charset="0"/>
              </a:rPr>
              <a:t>low flow rate.</a:t>
            </a:r>
            <a:endParaRPr lang="fr-FR" sz="3000" i="1" dirty="0">
              <a:latin typeface="Cambria" panose="02040503050406030204" pitchFamily="18" charset="0"/>
              <a:ea typeface="Cambria" panose="02040503050406030204" pitchFamily="18" charset="0"/>
            </a:endParaRPr>
          </a:p>
          <a:p>
            <a:r>
              <a:rPr lang="en" sz="3000" i="1" dirty="0" smtClean="0">
                <a:latin typeface="Cambria" panose="02040503050406030204" pitchFamily="18" charset="0"/>
                <a:ea typeface="Cambria" panose="02040503050406030204" pitchFamily="18" charset="0"/>
              </a:rPr>
              <a:t>At high </a:t>
            </a:r>
            <a:r>
              <a:rPr lang="en" sz="3000" i="1" dirty="0">
                <a:latin typeface="Cambria" panose="02040503050406030204" pitchFamily="18" charset="0"/>
                <a:ea typeface="Cambria" panose="02040503050406030204" pitchFamily="18" charset="0"/>
              </a:rPr>
              <a:t>non-physiological doses, ADH causes an increase in blood pressure by arteriolar vasoconstriction.</a:t>
            </a:r>
          </a:p>
          <a:p>
            <a:r>
              <a:rPr lang="en" sz="3000" i="1" dirty="0" smtClean="0">
                <a:latin typeface="Cambria" panose="02040503050406030204" pitchFamily="18" charset="0"/>
                <a:ea typeface="Cambria" panose="02040503050406030204" pitchFamily="18" charset="0"/>
              </a:rPr>
              <a:t>This </a:t>
            </a:r>
            <a:r>
              <a:rPr lang="en" sz="3000" i="1" dirty="0">
                <a:latin typeface="Cambria" panose="02040503050406030204" pitchFamily="18" charset="0"/>
                <a:ea typeface="Cambria" panose="02040503050406030204" pitchFamily="18" charset="0"/>
              </a:rPr>
              <a:t>action led to it being named vasopressin.</a:t>
            </a:r>
          </a:p>
          <a:p>
            <a:endParaRPr lang="fr-FR" sz="2400" i="1" dirty="0">
              <a:latin typeface="Cambria" panose="02040503050406030204" pitchFamily="18" charset="0"/>
              <a:ea typeface="Cambria" panose="02040503050406030204" pitchFamily="18" charset="0"/>
            </a:endParaRPr>
          </a:p>
          <a:p>
            <a:endParaRPr lang="fr-FR" i="1" dirty="0">
              <a:latin typeface="Cambria" panose="02040503050406030204" pitchFamily="18" charset="0"/>
              <a:ea typeface="Cambria" panose="02040503050406030204" pitchFamily="18" charset="0"/>
            </a:endParaRPr>
          </a:p>
        </p:txBody>
      </p:sp>
      <p:sp>
        <p:nvSpPr>
          <p:cNvPr id="4" name="ZoneTexte 3"/>
          <p:cNvSpPr txBox="1"/>
          <p:nvPr/>
        </p:nvSpPr>
        <p:spPr>
          <a:xfrm>
            <a:off x="3183469" y="1027356"/>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Antidiuretic hormone ADH</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pic>
        <p:nvPicPr>
          <p:cNvPr id="8"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0964" y="2400300"/>
            <a:ext cx="5206134" cy="3664355"/>
          </a:xfrm>
        </p:spPr>
      </p:pic>
    </p:spTree>
    <p:extLst>
      <p:ext uri="{BB962C8B-B14F-4D97-AF65-F5344CB8AC3E}">
        <p14:creationId xmlns:p14="http://schemas.microsoft.com/office/powerpoint/2010/main" val="271263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1" y="1612131"/>
            <a:ext cx="11045535" cy="5017269"/>
          </a:xfrm>
        </p:spPr>
        <p:txBody>
          <a:bodyPr>
            <a:noAutofit/>
          </a:bodyPr>
          <a:lstStyle/>
          <a:p>
            <a:endParaRPr lang="fr-FR" sz="2800" i="1" dirty="0" smtClean="0">
              <a:latin typeface="Cambria" pitchFamily="18" charset="0"/>
            </a:endParaRPr>
          </a:p>
          <a:p>
            <a:r>
              <a:rPr lang="en" sz="2800" i="1" dirty="0" smtClean="0">
                <a:latin typeface="Cambria" pitchFamily="18" charset="0"/>
              </a:rPr>
              <a:t>ADH secretion is stimulated by:</a:t>
            </a:r>
          </a:p>
          <a:p>
            <a:endParaRPr lang="fr-FR" sz="2800" i="1" dirty="0" smtClean="0">
              <a:latin typeface="Cambria" pitchFamily="18" charset="0"/>
            </a:endParaRPr>
          </a:p>
          <a:p>
            <a:pPr lvl="1"/>
            <a:r>
              <a:rPr lang="en" sz="2800" b="1" i="1" dirty="0">
                <a:latin typeface="Cambria" pitchFamily="18" charset="0"/>
              </a:rPr>
              <a:t>The decrease in blood volume (hypovolemia) </a:t>
            </a:r>
            <a:r>
              <a:rPr lang="en" sz="2800" i="1" dirty="0">
                <a:latin typeface="Cambria" pitchFamily="18" charset="0"/>
              </a:rPr>
              <a:t>detected in the right atrium </a:t>
            </a:r>
            <a:r>
              <a:rPr lang="en" sz="2800" i="1" dirty="0" smtClean="0">
                <a:latin typeface="Cambria" pitchFamily="18" charset="0"/>
              </a:rPr>
              <a:t>.</a:t>
            </a:r>
            <a:endParaRPr lang="fr-FR" sz="2800" i="1" dirty="0">
              <a:latin typeface="Cambria" pitchFamily="18" charset="0"/>
            </a:endParaRPr>
          </a:p>
          <a:p>
            <a:pPr lvl="1"/>
            <a:r>
              <a:rPr lang="en" sz="2800" b="1" i="1" dirty="0">
                <a:latin typeface="Cambria" pitchFamily="18" charset="0"/>
              </a:rPr>
              <a:t>The decline in</a:t>
            </a:r>
            <a:r>
              <a:rPr lang="en" sz="2800" i="1" dirty="0">
                <a:latin typeface="Cambria" pitchFamily="18" charset="0"/>
              </a:rPr>
              <a:t> </a:t>
            </a:r>
            <a:r>
              <a:rPr lang="en" sz="2800" b="1" i="1" dirty="0">
                <a:latin typeface="Cambria" pitchFamily="18" charset="0"/>
              </a:rPr>
              <a:t>blood pressure </a:t>
            </a:r>
            <a:r>
              <a:rPr lang="en" sz="2800" i="1" dirty="0">
                <a:latin typeface="Cambria" pitchFamily="18" charset="0"/>
              </a:rPr>
              <a:t>detected</a:t>
            </a:r>
            <a:r>
              <a:rPr lang="en" sz="2800" b="1" i="1" dirty="0">
                <a:latin typeface="Cambria" pitchFamily="18" charset="0"/>
              </a:rPr>
              <a:t> </a:t>
            </a:r>
            <a:r>
              <a:rPr lang="en" sz="2800" i="1" dirty="0">
                <a:latin typeface="Cambria" pitchFamily="18" charset="0"/>
              </a:rPr>
              <a:t>by aortic and carotid baroreceptors </a:t>
            </a:r>
            <a:r>
              <a:rPr lang="en" sz="2800" i="1" dirty="0" smtClean="0">
                <a:latin typeface="Cambria" pitchFamily="18" charset="0"/>
              </a:rPr>
              <a:t>.</a:t>
            </a:r>
            <a:endParaRPr lang="fr-FR" sz="2800" i="1" dirty="0">
              <a:latin typeface="Cambria" pitchFamily="18" charset="0"/>
            </a:endParaRPr>
          </a:p>
          <a:p>
            <a:pPr lvl="1"/>
            <a:r>
              <a:rPr lang="en" sz="2800" b="1" i="1" dirty="0">
                <a:latin typeface="Cambria" pitchFamily="18" charset="0"/>
              </a:rPr>
              <a:t>An increase in plasma osmolarity ( </a:t>
            </a:r>
            <a:r>
              <a:rPr lang="en" sz="2800" b="1" i="1" dirty="0" err="1">
                <a:latin typeface="Cambria" pitchFamily="18" charset="0"/>
              </a:rPr>
              <a:t>hyperosmolarity </a:t>
            </a:r>
            <a:r>
              <a:rPr lang="en" sz="2800" b="1" i="1" dirty="0">
                <a:latin typeface="Cambria" pitchFamily="18" charset="0"/>
              </a:rPr>
              <a:t>) </a:t>
            </a:r>
            <a:r>
              <a:rPr lang="en" sz="2800" i="1" dirty="0">
                <a:latin typeface="Cambria" pitchFamily="18" charset="0"/>
              </a:rPr>
              <a:t>is</a:t>
            </a:r>
            <a:r>
              <a:rPr lang="en" sz="2800" b="1" i="1" dirty="0">
                <a:latin typeface="Cambria" pitchFamily="18" charset="0"/>
              </a:rPr>
              <a:t> </a:t>
            </a:r>
            <a:r>
              <a:rPr lang="en" sz="2800" i="1" dirty="0">
                <a:latin typeface="Cambria" pitchFamily="18" charset="0"/>
              </a:rPr>
              <a:t>detected by hypothalamic </a:t>
            </a:r>
            <a:r>
              <a:rPr lang="en" sz="2800" i="1" dirty="0" err="1">
                <a:latin typeface="Cambria" pitchFamily="18" charset="0"/>
              </a:rPr>
              <a:t>osmoreceptors </a:t>
            </a:r>
            <a:r>
              <a:rPr lang="en" sz="2800" i="1" dirty="0">
                <a:latin typeface="Cambria" pitchFamily="18" charset="0"/>
              </a:rPr>
              <a:t>when osmolarity exceeds </a:t>
            </a:r>
            <a:r>
              <a:rPr lang="en" sz="2800" i="1" dirty="0" smtClean="0">
                <a:latin typeface="Cambria" pitchFamily="18" charset="0"/>
              </a:rPr>
              <a:t>280mOsM/l </a:t>
            </a:r>
            <a:r>
              <a:rPr lang="en" sz="2800" i="1" dirty="0">
                <a:latin typeface="Cambria" pitchFamily="18" charset="0"/>
              </a:rPr>
              <a:t>.</a:t>
            </a:r>
          </a:p>
          <a:p>
            <a:endParaRPr lang="fr-FR" sz="2400" dirty="0"/>
          </a:p>
        </p:txBody>
      </p:sp>
      <p:pic>
        <p:nvPicPr>
          <p:cNvPr id="10" name="Espace réservé du contenu 9"/>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980224" y="1767995"/>
            <a:ext cx="4103687" cy="4543425"/>
          </a:xfrm>
          <a:prstGeom prst="rect">
            <a:avLst/>
          </a:prstGeom>
        </p:spPr>
      </p:pic>
      <p:sp>
        <p:nvSpPr>
          <p:cNvPr id="6" name="Titre 1"/>
          <p:cNvSpPr txBox="1">
            <a:spLocks/>
          </p:cNvSpPr>
          <p:nvPr/>
        </p:nvSpPr>
        <p:spPr>
          <a:xfrm>
            <a:off x="966356" y="0"/>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 b="1"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7" name="ZoneTexte 6"/>
          <p:cNvSpPr txBox="1"/>
          <p:nvPr/>
        </p:nvSpPr>
        <p:spPr>
          <a:xfrm>
            <a:off x="3183469" y="1027356"/>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Antidiuretic hormone ADH</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739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5647" y="24825"/>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477981" y="1960972"/>
            <a:ext cx="5746173" cy="4533346"/>
          </a:xfrm>
        </p:spPr>
        <p:txBody>
          <a:bodyPr>
            <a:normAutofit/>
          </a:bodyPr>
          <a:lstStyle/>
          <a:p>
            <a:r>
              <a:rPr lang="en" sz="2800" i="1" dirty="0">
                <a:latin typeface="Cambria" panose="02040503050406030204" pitchFamily="18" charset="0"/>
                <a:ea typeface="Cambria" panose="02040503050406030204" pitchFamily="18" charset="0"/>
              </a:rPr>
              <a:t>The regulation of ADH secretion occurs via neuronal receptors:</a:t>
            </a:r>
          </a:p>
          <a:p>
            <a:pPr lvl="1"/>
            <a:r>
              <a:rPr lang="en" sz="2800" b="1" i="1" dirty="0">
                <a:latin typeface="Cambria" panose="02040503050406030204" pitchFamily="18" charset="0"/>
                <a:ea typeface="Cambria" panose="02040503050406030204" pitchFamily="18" charset="0"/>
              </a:rPr>
              <a:t>Osmoreceptors</a:t>
            </a:r>
            <a:r>
              <a:rPr lang="en" sz="2800" b="1" i="1" dirty="0" err="1">
                <a:latin typeface="Cambria" panose="02040503050406030204" pitchFamily="18" charset="0"/>
                <a:ea typeface="Cambria" panose="02040503050406030204" pitchFamily="18" charset="0"/>
              </a:rPr>
              <a:t>​</a:t>
            </a:r>
            <a:r>
              <a:rPr lang="en" sz="2800" b="1" i="1" dirty="0">
                <a:latin typeface="Cambria" panose="02040503050406030204" pitchFamily="18" charset="0"/>
                <a:ea typeface="Cambria" panose="02040503050406030204" pitchFamily="18" charset="0"/>
              </a:rPr>
              <a:t> </a:t>
            </a:r>
            <a:r>
              <a:rPr lang="en" sz="2800" i="1" dirty="0">
                <a:latin typeface="Cambria" panose="02040503050406030204" pitchFamily="18" charset="0"/>
                <a:ea typeface="Cambria" panose="02040503050406030204" pitchFamily="18" charset="0"/>
              </a:rPr>
              <a:t>sensitive to </a:t>
            </a:r>
            <a:r>
              <a:rPr lang="en" sz="2800" i="1" dirty="0" smtClean="0">
                <a:latin typeface="Cambria" panose="02040503050406030204" pitchFamily="18" charset="0"/>
                <a:ea typeface="Cambria" panose="02040503050406030204" pitchFamily="18" charset="0"/>
              </a:rPr>
              <a:t>the osmolarity of the </a:t>
            </a:r>
            <a:r>
              <a:rPr lang="en" sz="2800" i="1" dirty="0">
                <a:latin typeface="Cambria" panose="02040503050406030204" pitchFamily="18" charset="0"/>
                <a:ea typeface="Cambria" panose="02040503050406030204" pitchFamily="18" charset="0"/>
              </a:rPr>
              <a:t>interstitial fluid</a:t>
            </a:r>
          </a:p>
          <a:p>
            <a:pPr lvl="1"/>
            <a:r>
              <a:rPr lang="en" sz="2800" b="1" i="1" dirty="0">
                <a:latin typeface="Cambria" panose="02040503050406030204" pitchFamily="18" charset="0"/>
                <a:ea typeface="Cambria" panose="02040503050406030204" pitchFamily="18" charset="0"/>
              </a:rPr>
              <a:t>Baroreceptors </a:t>
            </a:r>
            <a:r>
              <a:rPr lang="en" sz="2800" b="1" i="1" dirty="0" smtClean="0">
                <a:latin typeface="Cambria" panose="02040503050406030204" pitchFamily="18" charset="0"/>
                <a:ea typeface="Cambria" panose="02040503050406030204" pitchFamily="18" charset="0"/>
              </a:rPr>
              <a:t>sensitive </a:t>
            </a:r>
            <a:r>
              <a:rPr lang="en" sz="2800" b="1" i="1" dirty="0">
                <a:latin typeface="Cambria" panose="02040503050406030204" pitchFamily="18" charset="0"/>
                <a:ea typeface="Cambria" panose="02040503050406030204" pitchFamily="18" charset="0"/>
              </a:rPr>
              <a:t>to </a:t>
            </a:r>
            <a:r>
              <a:rPr lang="en" sz="2800" i="1" dirty="0">
                <a:latin typeface="Cambria" panose="02040503050406030204" pitchFamily="18" charset="0"/>
                <a:ea typeface="Cambria" panose="02040503050406030204" pitchFamily="18" charset="0"/>
              </a:rPr>
              <a:t>intravascular pressures </a:t>
            </a:r>
            <a:r>
              <a:rPr lang="en" sz="2800" i="1" dirty="0" smtClean="0">
                <a:latin typeface="Cambria" panose="02040503050406030204" pitchFamily="18" charset="0"/>
                <a:ea typeface="Cambria" panose="02040503050406030204" pitchFamily="18" charset="0"/>
              </a:rPr>
              <a:t>.</a:t>
            </a:r>
            <a:endParaRPr lang="fr-FR" sz="2800" b="1" i="1" dirty="0">
              <a:latin typeface="Cambria" panose="02040503050406030204" pitchFamily="18" charset="0"/>
              <a:ea typeface="Cambria" panose="02040503050406030204" pitchFamily="18" charset="0"/>
            </a:endParaRPr>
          </a:p>
          <a:p>
            <a:pPr lvl="1"/>
            <a:r>
              <a:rPr lang="en" sz="2800" b="1" i="1" dirty="0" smtClean="0">
                <a:latin typeface="Cambria" panose="02040503050406030204" pitchFamily="18" charset="0"/>
                <a:ea typeface="Cambria" panose="02040503050406030204" pitchFamily="18" charset="0"/>
              </a:rPr>
              <a:t>Volume receptors </a:t>
            </a:r>
            <a:r>
              <a:rPr lang="en" sz="2800" i="1" dirty="0" smtClean="0">
                <a:latin typeface="Cambria" panose="02040503050406030204" pitchFamily="18" charset="0"/>
                <a:ea typeface="Cambria" panose="02040503050406030204" pitchFamily="18" charset="0"/>
              </a:rPr>
              <a:t>sensitive to variations in blood volume.</a:t>
            </a:r>
            <a:endParaRPr lang="fr-FR" sz="2800" dirty="0"/>
          </a:p>
          <a:p>
            <a:endParaRPr lang="fr-FR" dirty="0"/>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0112" y="2075272"/>
            <a:ext cx="5168219" cy="4302268"/>
          </a:xfrm>
        </p:spPr>
      </p:pic>
      <p:sp>
        <p:nvSpPr>
          <p:cNvPr id="6" name="ZoneTexte 5"/>
          <p:cNvSpPr txBox="1"/>
          <p:nvPr/>
        </p:nvSpPr>
        <p:spPr>
          <a:xfrm>
            <a:off x="3183469" y="1153539"/>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Antidiuretic hormone ADH</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357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353291" y="1456267"/>
            <a:ext cx="11585864" cy="5090006"/>
          </a:xfrm>
        </p:spPr>
        <p:txBody>
          <a:bodyPr>
            <a:normAutofit fontScale="92500" lnSpcReduction="10000"/>
          </a:bodyPr>
          <a:lstStyle/>
          <a:p>
            <a:endParaRPr lang="fr-FR" dirty="0"/>
          </a:p>
          <a:p>
            <a:r>
              <a:rPr lang="en" sz="2800" i="1" dirty="0" smtClean="0">
                <a:latin typeface="Cambria" panose="02040503050406030204" pitchFamily="18" charset="0"/>
                <a:ea typeface="Cambria" panose="02040503050406030204" pitchFamily="18" charset="0"/>
              </a:rPr>
              <a:t>Hyperosmolarity</a:t>
            </a:r>
            <a:r>
              <a:rPr lang="en" sz="2800" i="1" dirty="0" err="1" smtClean="0">
                <a:latin typeface="Cambria" panose="02040503050406030204" pitchFamily="18" charset="0"/>
                <a:ea typeface="Cambria" panose="02040503050406030204" pitchFamily="18" charset="0"/>
              </a:rPr>
              <a:t>​</a:t>
            </a:r>
            <a:r>
              <a:rPr lang="en" sz="2800" i="1" dirty="0" smtClean="0">
                <a:latin typeface="Cambria" panose="02040503050406030204" pitchFamily="18" charset="0"/>
                <a:ea typeface="Cambria" panose="02040503050406030204" pitchFamily="18" charset="0"/>
              </a:rPr>
              <a:t> </a:t>
            </a:r>
            <a:r>
              <a:rPr lang="en" sz="2800" i="1" dirty="0">
                <a:latin typeface="Cambria" panose="02040503050406030204" pitchFamily="18" charset="0"/>
                <a:ea typeface="Cambria" panose="02040503050406030204" pitchFamily="18" charset="0"/>
              </a:rPr>
              <a:t>of the extracellular fluid </a:t>
            </a:r>
            <a:r>
              <a:rPr lang="en" sz="2800" i="1" dirty="0" smtClean="0">
                <a:latin typeface="Cambria" panose="02040503050406030204" pitchFamily="18" charset="0"/>
                <a:ea typeface="Cambria" panose="02040503050406030204" pitchFamily="18" charset="0"/>
              </a:rPr>
              <a:t>, </a:t>
            </a:r>
            <a:r>
              <a:rPr lang="en" sz="2800" i="1" dirty="0">
                <a:latin typeface="Cambria" panose="02040503050406030204" pitchFamily="18" charset="0"/>
                <a:ea typeface="Cambria" panose="02040503050406030204" pitchFamily="18" charset="0"/>
              </a:rPr>
              <a:t>therefore the increase in the concentration of </a:t>
            </a:r>
            <a:r>
              <a:rPr lang="en" sz="2800" i="1" dirty="0" smtClean="0">
                <a:latin typeface="Cambria" panose="02040503050406030204" pitchFamily="18" charset="0"/>
                <a:ea typeface="Cambria" panose="02040503050406030204" pitchFamily="18" charset="0"/>
              </a:rPr>
              <a:t>Na+ </a:t>
            </a:r>
            <a:r>
              <a:rPr lang="en" sz="2800" i="1" dirty="0">
                <a:latin typeface="Cambria" panose="02040503050406030204" pitchFamily="18" charset="0"/>
                <a:ea typeface="Cambria" panose="02040503050406030204" pitchFamily="18" charset="0"/>
              </a:rPr>
              <a:t>in this fluid leads to the exit of water from the cells.</a:t>
            </a:r>
          </a:p>
          <a:p>
            <a:r>
              <a:rPr lang="en" sz="2800" i="1" dirty="0" smtClean="0">
                <a:latin typeface="Cambria" panose="02040503050406030204" pitchFamily="18" charset="0"/>
                <a:ea typeface="Cambria" panose="02040503050406030204" pitchFamily="18" charset="0"/>
              </a:rPr>
              <a:t>This </a:t>
            </a:r>
            <a:r>
              <a:rPr lang="en" sz="2800" i="1" dirty="0">
                <a:latin typeface="Cambria" panose="02040503050406030204" pitchFamily="18" charset="0"/>
                <a:ea typeface="Cambria" panose="02040503050406030204" pitchFamily="18" charset="0"/>
              </a:rPr>
              <a:t>cellular dehydration </a:t>
            </a:r>
            <a:r>
              <a:rPr lang="en" sz="2800" i="1" dirty="0" smtClean="0">
                <a:latin typeface="Cambria" panose="02040503050406030204" pitchFamily="18" charset="0"/>
                <a:ea typeface="Cambria" panose="02040503050406030204" pitchFamily="18" charset="0"/>
              </a:rPr>
              <a:t>stimulates </a:t>
            </a:r>
            <a:r>
              <a:rPr lang="en" sz="2800" i="1" dirty="0">
                <a:latin typeface="Cambria" panose="02040503050406030204" pitchFamily="18" charset="0"/>
                <a:ea typeface="Cambria" panose="02040503050406030204" pitchFamily="18" charset="0"/>
              </a:rPr>
              <a:t>hypothalamic neurons that </a:t>
            </a:r>
            <a:r>
              <a:rPr lang="en" sz="2800" i="1" dirty="0" smtClean="0">
                <a:latin typeface="Cambria" panose="02040503050406030204" pitchFamily="18" charset="0"/>
                <a:ea typeface="Cambria" panose="02040503050406030204" pitchFamily="18" charset="0"/>
              </a:rPr>
              <a:t>are </a:t>
            </a:r>
            <a:r>
              <a:rPr lang="en" sz="2800" i="1" dirty="0" err="1" smtClean="0">
                <a:latin typeface="Cambria" panose="02040503050406030204" pitchFamily="18" charset="0"/>
                <a:ea typeface="Cambria" panose="02040503050406030204" pitchFamily="18" charset="0"/>
              </a:rPr>
              <a:t>osmoreceptors </a:t>
            </a:r>
            <a:r>
              <a:rPr lang="en" sz="2800" i="1" dirty="0">
                <a:latin typeface="Cambria" panose="02040503050406030204" pitchFamily="18" charset="0"/>
                <a:ea typeface="Cambria" panose="02040503050406030204" pitchFamily="18" charset="0"/>
              </a:rPr>
              <a:t>.</a:t>
            </a:r>
          </a:p>
          <a:p>
            <a:r>
              <a:rPr lang="en" sz="2800" i="1" dirty="0" smtClean="0">
                <a:latin typeface="Cambria" panose="02040503050406030204" pitchFamily="18" charset="0"/>
                <a:ea typeface="Cambria" panose="02040503050406030204" pitchFamily="18" charset="0"/>
              </a:rPr>
              <a:t>These </a:t>
            </a:r>
            <a:r>
              <a:rPr lang="en" sz="2800" i="1" dirty="0">
                <a:latin typeface="Cambria" panose="02040503050406030204" pitchFamily="18" charset="0"/>
                <a:ea typeface="Cambria" panose="02040503050406030204" pitchFamily="18" charset="0"/>
              </a:rPr>
              <a:t>neurons are particularly sensitive to any variation in </a:t>
            </a:r>
            <a:r>
              <a:rPr lang="en" sz="2800" i="1" dirty="0" smtClean="0">
                <a:latin typeface="Cambria" panose="02040503050406030204" pitchFamily="18" charset="0"/>
                <a:ea typeface="Cambria" panose="02040503050406030204" pitchFamily="18" charset="0"/>
              </a:rPr>
              <a:t>the osmolarity </a:t>
            </a:r>
            <a:r>
              <a:rPr lang="en" sz="2800" i="1" dirty="0">
                <a:latin typeface="Cambria" panose="02040503050406030204" pitchFamily="18" charset="0"/>
                <a:ea typeface="Cambria" panose="02040503050406030204" pitchFamily="18" charset="0"/>
              </a:rPr>
              <a:t>of the extracellular fluid. </a:t>
            </a:r>
            <a:r>
              <a:rPr lang="en" sz="2800" i="1" dirty="0" smtClean="0">
                <a:latin typeface="Cambria" panose="02040503050406030204" pitchFamily="18" charset="0"/>
                <a:ea typeface="Cambria" panose="02040503050406030204" pitchFamily="18" charset="0"/>
              </a:rPr>
              <a:t>As soon as it </a:t>
            </a:r>
            <a:r>
              <a:rPr lang="en" sz="2800" i="1" dirty="0">
                <a:latin typeface="Cambria" panose="02040503050406030204" pitchFamily="18" charset="0"/>
                <a:ea typeface="Cambria" panose="02040503050406030204" pitchFamily="18" charset="0"/>
              </a:rPr>
              <a:t>increases by </a:t>
            </a:r>
            <a:r>
              <a:rPr lang="en" sz="2800" b="1" i="1" dirty="0">
                <a:latin typeface="Cambria" panose="02040503050406030204" pitchFamily="18" charset="0"/>
                <a:ea typeface="Cambria" panose="02040503050406030204" pitchFamily="18" charset="0"/>
              </a:rPr>
              <a:t>1% </a:t>
            </a:r>
            <a:r>
              <a:rPr lang="en" sz="2800" i="1" dirty="0">
                <a:latin typeface="Cambria" panose="02040503050406030204" pitchFamily="18" charset="0"/>
                <a:ea typeface="Cambria" panose="02040503050406030204" pitchFamily="18" charset="0"/>
              </a:rPr>
              <a:t>, they are excited and stimulate the ADH-producing neurons.</a:t>
            </a:r>
          </a:p>
          <a:p>
            <a:r>
              <a:rPr lang="en" sz="2800" i="1" dirty="0" smtClean="0">
                <a:latin typeface="Cambria" panose="02040503050406030204" pitchFamily="18" charset="0"/>
                <a:ea typeface="Cambria" panose="02040503050406030204" pitchFamily="18" charset="0"/>
              </a:rPr>
              <a:t>The </a:t>
            </a:r>
            <a:r>
              <a:rPr lang="en" sz="2800" i="1" dirty="0">
                <a:latin typeface="Cambria" panose="02040503050406030204" pitchFamily="18" charset="0"/>
                <a:ea typeface="Cambria" panose="02040503050406030204" pitchFamily="18" charset="0"/>
              </a:rPr>
              <a:t>ADH release threshold is at an </a:t>
            </a:r>
            <a:r>
              <a:rPr lang="en" sz="2800" i="1" dirty="0" err="1">
                <a:latin typeface="Cambria" panose="02040503050406030204" pitchFamily="18" charset="0"/>
                <a:ea typeface="Cambria" panose="02040503050406030204" pitchFamily="18" charset="0"/>
              </a:rPr>
              <a:t>osmolality </a:t>
            </a:r>
            <a:r>
              <a:rPr lang="en" sz="2800" i="1" dirty="0">
                <a:latin typeface="Cambria" panose="02040503050406030204" pitchFamily="18" charset="0"/>
                <a:ea typeface="Cambria" panose="02040503050406030204" pitchFamily="18" charset="0"/>
              </a:rPr>
              <a:t>of </a:t>
            </a:r>
            <a:r>
              <a:rPr lang="en" sz="2800" b="1" i="1" dirty="0">
                <a:latin typeface="Cambria" panose="02040503050406030204" pitchFamily="18" charset="0"/>
                <a:ea typeface="Cambria" panose="02040503050406030204" pitchFamily="18" charset="0"/>
              </a:rPr>
              <a:t>280 </a:t>
            </a:r>
            <a:r>
              <a:rPr lang="en" sz="2800" b="1" i="1" dirty="0" err="1">
                <a:latin typeface="Cambria" panose="02040503050406030204" pitchFamily="18" charset="0"/>
                <a:ea typeface="Cambria" panose="02040503050406030204" pitchFamily="18" charset="0"/>
              </a:rPr>
              <a:t>mOsm </a:t>
            </a:r>
            <a:r>
              <a:rPr lang="en" sz="2800" b="1" i="1" dirty="0">
                <a:latin typeface="Cambria" panose="02040503050406030204" pitchFamily="18" charset="0"/>
                <a:ea typeface="Cambria" panose="02040503050406030204" pitchFamily="18" charset="0"/>
              </a:rPr>
              <a:t>./L </a:t>
            </a:r>
            <a:r>
              <a:rPr lang="en" sz="2800" i="1" dirty="0">
                <a:latin typeface="Cambria" panose="02040503050406030204" pitchFamily="18" charset="0"/>
                <a:ea typeface="Cambria" panose="02040503050406030204" pitchFamily="18" charset="0"/>
              </a:rPr>
              <a:t>.</a:t>
            </a:r>
          </a:p>
          <a:p>
            <a:r>
              <a:rPr lang="en" sz="2800" i="1" dirty="0" smtClean="0">
                <a:latin typeface="Cambria" panose="02040503050406030204" pitchFamily="18" charset="0"/>
                <a:ea typeface="Cambria" panose="02040503050406030204" pitchFamily="18" charset="0"/>
              </a:rPr>
              <a:t>The </a:t>
            </a:r>
            <a:r>
              <a:rPr lang="en" sz="2800" i="1" dirty="0">
                <a:latin typeface="Cambria" panose="02040503050406030204" pitchFamily="18" charset="0"/>
                <a:ea typeface="Cambria" panose="02040503050406030204" pitchFamily="18" charset="0"/>
              </a:rPr>
              <a:t>released ADH reaches the kidney </a:t>
            </a:r>
            <a:r>
              <a:rPr lang="en" sz="2800" i="1" dirty="0" smtClean="0">
                <a:latin typeface="Cambria" panose="02040503050406030204" pitchFamily="18" charset="0"/>
                <a:ea typeface="Cambria" panose="02040503050406030204" pitchFamily="18" charset="0"/>
              </a:rPr>
              <a:t>(CDT and collecting duct of long nephrons) where </a:t>
            </a:r>
            <a:r>
              <a:rPr lang="en" sz="2800" i="1" dirty="0">
                <a:latin typeface="Cambria" panose="02040503050406030204" pitchFamily="18" charset="0"/>
                <a:ea typeface="Cambria" panose="02040503050406030204" pitchFamily="18" charset="0"/>
              </a:rPr>
              <a:t>it causes water reabsorption in an attempt to dilute the excess Na+ ions from the extracellular fluid.</a:t>
            </a:r>
          </a:p>
          <a:p>
            <a:endParaRPr lang="fr-FR" dirty="0"/>
          </a:p>
        </p:txBody>
      </p:sp>
      <p:sp>
        <p:nvSpPr>
          <p:cNvPr id="6" name="ZoneTexte 5"/>
          <p:cNvSpPr txBox="1"/>
          <p:nvPr/>
        </p:nvSpPr>
        <p:spPr>
          <a:xfrm>
            <a:off x="3183469" y="1027356"/>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Antidiuretic hormone ADH</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353291" y="1456267"/>
            <a:ext cx="11585864" cy="5090006"/>
          </a:xfrm>
        </p:spPr>
        <p:txBody>
          <a:bodyPr>
            <a:normAutofit/>
          </a:bodyPr>
          <a:lstStyle/>
          <a:p>
            <a:endParaRPr lang="fr-FR" dirty="0"/>
          </a:p>
          <a:p>
            <a:endParaRPr lang="fr-FR" dirty="0"/>
          </a:p>
          <a:p>
            <a:r>
              <a:rPr lang="en" sz="2800" i="1" dirty="0">
                <a:latin typeface="Cambria" panose="02040503050406030204" pitchFamily="18" charset="0"/>
                <a:ea typeface="Cambria" panose="02040503050406030204" pitchFamily="18" charset="0"/>
              </a:rPr>
              <a:t>ADH release is also stimulated by hypovolemia.</a:t>
            </a:r>
          </a:p>
          <a:p>
            <a:r>
              <a:rPr lang="en" sz="2800" i="1" dirty="0" smtClean="0">
                <a:latin typeface="Cambria" panose="02040503050406030204" pitchFamily="18" charset="0"/>
                <a:ea typeface="Cambria" panose="02040503050406030204" pitchFamily="18" charset="0"/>
              </a:rPr>
              <a:t>this </a:t>
            </a:r>
            <a:r>
              <a:rPr lang="en" sz="2800" i="1" dirty="0">
                <a:latin typeface="Cambria" panose="02040503050406030204" pitchFamily="18" charset="0"/>
                <a:ea typeface="Cambria" panose="02040503050406030204" pitchFamily="18" charset="0"/>
              </a:rPr>
              <a:t>second mechanism is less sensitive than hypothalamic </a:t>
            </a:r>
            <a:r>
              <a:rPr lang="en" sz="2800" i="1" dirty="0" err="1">
                <a:latin typeface="Cambria" panose="02040503050406030204" pitchFamily="18" charset="0"/>
                <a:ea typeface="Cambria" panose="02040503050406030204" pitchFamily="18" charset="0"/>
              </a:rPr>
              <a:t>osmoreceptors </a:t>
            </a:r>
            <a:r>
              <a:rPr lang="en" sz="2800" i="1" dirty="0">
                <a:latin typeface="Cambria" panose="02040503050406030204" pitchFamily="18" charset="0"/>
                <a:ea typeface="Cambria" panose="02040503050406030204" pitchFamily="18" charset="0"/>
              </a:rPr>
              <a:t>.</a:t>
            </a:r>
          </a:p>
          <a:p>
            <a:r>
              <a:rPr lang="en" sz="2800" i="1" dirty="0">
                <a:latin typeface="Cambria" panose="02040503050406030204" pitchFamily="18" charset="0"/>
                <a:ea typeface="Cambria" panose="02040503050406030204" pitchFamily="18" charset="0"/>
              </a:rPr>
              <a:t>Indeed </a:t>
            </a:r>
            <a:r>
              <a:rPr lang="en" sz="2800" i="1" dirty="0" smtClean="0">
                <a:latin typeface="Cambria" panose="02040503050406030204" pitchFamily="18" charset="0"/>
                <a:ea typeface="Cambria" panose="02040503050406030204" pitchFamily="18" charset="0"/>
              </a:rPr>
              <a:t>, </a:t>
            </a:r>
            <a:r>
              <a:rPr lang="en" sz="2800" i="1" dirty="0">
                <a:latin typeface="Cambria" panose="02040503050406030204" pitchFamily="18" charset="0"/>
                <a:ea typeface="Cambria" panose="02040503050406030204" pitchFamily="18" charset="0"/>
              </a:rPr>
              <a:t>a 5 to 10% reduction </a:t>
            </a:r>
            <a:r>
              <a:rPr lang="en" sz="2800" i="1" dirty="0" smtClean="0">
                <a:latin typeface="Cambria" panose="02040503050406030204" pitchFamily="18" charset="0"/>
                <a:ea typeface="Cambria" panose="02040503050406030204" pitchFamily="18" charset="0"/>
              </a:rPr>
              <a:t>in blood volume, </a:t>
            </a:r>
            <a:r>
              <a:rPr lang="en" sz="2800" i="1" dirty="0">
                <a:latin typeface="Cambria" panose="02040503050406030204" pitchFamily="18" charset="0"/>
                <a:ea typeface="Cambria" panose="02040503050406030204" pitchFamily="18" charset="0"/>
              </a:rPr>
              <a:t>cardiac output and blood pressure </a:t>
            </a:r>
            <a:r>
              <a:rPr lang="en" sz="2800" i="1" dirty="0" smtClean="0">
                <a:latin typeface="Cambria" panose="02040503050406030204" pitchFamily="18" charset="0"/>
                <a:ea typeface="Cambria" panose="02040503050406030204" pitchFamily="18" charset="0"/>
              </a:rPr>
              <a:t>is required to achieve ADH release.</a:t>
            </a:r>
          </a:p>
          <a:p>
            <a:r>
              <a:rPr lang="en" sz="2800" i="1" dirty="0" smtClean="0">
                <a:latin typeface="Cambria" panose="02040503050406030204" pitchFamily="18" charset="0"/>
                <a:ea typeface="Cambria" panose="02040503050406030204" pitchFamily="18" charset="0"/>
              </a:rPr>
              <a:t>Hypovolemia </a:t>
            </a:r>
            <a:r>
              <a:rPr lang="en" sz="2800" i="1" dirty="0">
                <a:latin typeface="Cambria" panose="02040503050406030204" pitchFamily="18" charset="0"/>
                <a:ea typeface="Cambria" panose="02040503050406030204" pitchFamily="18" charset="0"/>
              </a:rPr>
              <a:t>also leads to the release of renin by </a:t>
            </a:r>
            <a:r>
              <a:rPr lang="en" sz="2800" i="1" dirty="0" smtClean="0">
                <a:latin typeface="Cambria" panose="02040503050406030204" pitchFamily="18" charset="0"/>
                <a:ea typeface="Cambria" panose="02040503050406030204" pitchFamily="18" charset="0"/>
              </a:rPr>
              <a:t>the juxtaglomerular apparatus </a:t>
            </a:r>
            <a:r>
              <a:rPr lang="en" sz="2800" i="1" dirty="0">
                <a:latin typeface="Cambria" panose="02040503050406030204" pitchFamily="18" charset="0"/>
                <a:ea typeface="Cambria" panose="02040503050406030204" pitchFamily="18" charset="0"/>
              </a:rPr>
              <a:t>and therefore the formation of angiotensin II.</a:t>
            </a:r>
          </a:p>
          <a:p>
            <a:r>
              <a:rPr lang="en" sz="2800" i="1" dirty="0" smtClean="0">
                <a:latin typeface="Cambria" panose="02040503050406030204" pitchFamily="18" charset="0"/>
                <a:ea typeface="Cambria" panose="02040503050406030204" pitchFamily="18" charset="0"/>
              </a:rPr>
              <a:t>Angiotensin II stimulates </a:t>
            </a:r>
            <a:r>
              <a:rPr lang="en" sz="2800" i="1" dirty="0">
                <a:latin typeface="Cambria" panose="02040503050406030204" pitchFamily="18" charset="0"/>
                <a:ea typeface="Cambria" panose="02040503050406030204" pitchFamily="18" charset="0"/>
              </a:rPr>
              <a:t>the supraoptic and </a:t>
            </a:r>
            <a:r>
              <a:rPr lang="en" sz="2800" i="1" dirty="0" err="1">
                <a:latin typeface="Cambria" panose="02040503050406030204" pitchFamily="18" charset="0"/>
                <a:ea typeface="Cambria" panose="02040503050406030204" pitchFamily="18" charset="0"/>
              </a:rPr>
              <a:t>paraventricular nuclei</a:t>
            </a:r>
            <a:r>
              <a:rPr lang="en" sz="2800" i="1" dirty="0">
                <a:latin typeface="Cambria" panose="02040503050406030204" pitchFamily="18" charset="0"/>
                <a:ea typeface="Cambria" panose="02040503050406030204" pitchFamily="18" charset="0"/>
              </a:rPr>
              <a:t> </a:t>
            </a:r>
            <a:r>
              <a:rPr lang="en" sz="2800" i="1" dirty="0" smtClean="0">
                <a:latin typeface="Cambria" panose="02040503050406030204" pitchFamily="18" charset="0"/>
                <a:ea typeface="Cambria" panose="02040503050406030204" pitchFamily="18" charset="0"/>
              </a:rPr>
              <a:t>for the secretion of </a:t>
            </a:r>
            <a:r>
              <a:rPr lang="en" sz="2800" i="1" dirty="0">
                <a:latin typeface="Cambria" panose="02040503050406030204" pitchFamily="18" charset="0"/>
                <a:ea typeface="Cambria" panose="02040503050406030204" pitchFamily="18" charset="0"/>
              </a:rPr>
              <a:t>the antidiuretic hormone </a:t>
            </a:r>
            <a:r>
              <a:rPr lang="en" sz="2800" i="1" dirty="0" smtClean="0">
                <a:latin typeface="Cambria" panose="02040503050406030204" pitchFamily="18" charset="0"/>
                <a:ea typeface="Cambria" panose="02040503050406030204" pitchFamily="18" charset="0"/>
              </a:rPr>
              <a:t>ADH.</a:t>
            </a:r>
            <a:endParaRPr lang="fr-FR" sz="2800" i="1" dirty="0">
              <a:latin typeface="Cambria" panose="02040503050406030204" pitchFamily="18" charset="0"/>
              <a:ea typeface="Cambria" panose="02040503050406030204" pitchFamily="18" charset="0"/>
            </a:endParaRPr>
          </a:p>
          <a:p>
            <a:endParaRPr lang="fr-FR" sz="2800" i="1" dirty="0">
              <a:latin typeface="Cambria" panose="02040503050406030204" pitchFamily="18" charset="0"/>
              <a:ea typeface="Cambria" panose="02040503050406030204" pitchFamily="18" charset="0"/>
            </a:endParaRPr>
          </a:p>
        </p:txBody>
      </p:sp>
      <p:sp>
        <p:nvSpPr>
          <p:cNvPr id="6" name="ZoneTexte 5"/>
          <p:cNvSpPr txBox="1"/>
          <p:nvPr/>
        </p:nvSpPr>
        <p:spPr>
          <a:xfrm>
            <a:off x="3183469" y="1141657"/>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Antidiuretic hormone ADH</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0817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0136" y="1715511"/>
            <a:ext cx="7782791" cy="5006975"/>
          </a:xfrm>
        </p:spPr>
      </p:pic>
      <p:sp>
        <p:nvSpPr>
          <p:cNvPr id="5" name="ZoneTexte 4"/>
          <p:cNvSpPr txBox="1"/>
          <p:nvPr/>
        </p:nvSpPr>
        <p:spPr>
          <a:xfrm>
            <a:off x="3183469" y="1027356"/>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Antidiuretic hormone ADH</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70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7211"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353291" y="1975679"/>
            <a:ext cx="7086600" cy="4518640"/>
          </a:xfrm>
        </p:spPr>
        <p:txBody>
          <a:bodyPr>
            <a:normAutofit fontScale="85000" lnSpcReduction="20000"/>
          </a:bodyPr>
          <a:lstStyle/>
          <a:p>
            <a:r>
              <a:rPr lang="en" sz="2800" i="1" dirty="0" err="1">
                <a:latin typeface="Cambria" panose="02040503050406030204" pitchFamily="18" charset="0"/>
                <a:ea typeface="Cambria" panose="02040503050406030204" pitchFamily="18" charset="0"/>
              </a:rPr>
              <a:t>Hypothalamic osmoreceptors </a:t>
            </a:r>
            <a:r>
              <a:rPr lang="en" sz="2800" i="1" dirty="0" smtClean="0">
                <a:latin typeface="Cambria" panose="02040503050406030204" pitchFamily="18" charset="0"/>
                <a:ea typeface="Cambria" panose="02040503050406030204" pitchFamily="18" charset="0"/>
              </a:rPr>
              <a:t>also </a:t>
            </a:r>
            <a:r>
              <a:rPr lang="en" sz="2800" i="1" dirty="0">
                <a:latin typeface="Cambria" panose="02040503050406030204" pitchFamily="18" charset="0"/>
                <a:ea typeface="Cambria" panose="02040503050406030204" pitchFamily="18" charset="0"/>
              </a:rPr>
              <a:t>excite neurons in the </a:t>
            </a:r>
            <a:r>
              <a:rPr lang="en" sz="2800" b="1" i="1" dirty="0" err="1">
                <a:latin typeface="Cambria" panose="02040503050406030204" pitchFamily="18" charset="0"/>
                <a:ea typeface="Cambria" panose="02040503050406030204" pitchFamily="18" charset="0"/>
              </a:rPr>
              <a:t>preoptic </a:t>
            </a:r>
            <a:r>
              <a:rPr lang="en" sz="2800" b="1" i="1" dirty="0">
                <a:latin typeface="Cambria" panose="02040503050406030204" pitchFamily="18" charset="0"/>
                <a:ea typeface="Cambria" panose="02040503050406030204" pitchFamily="18" charset="0"/>
              </a:rPr>
              <a:t>nucleus </a:t>
            </a:r>
            <a:r>
              <a:rPr lang="en" sz="2800" i="1" dirty="0">
                <a:latin typeface="Cambria" panose="02040503050406030204" pitchFamily="18" charset="0"/>
                <a:ea typeface="Cambria" panose="02040503050406030204" pitchFamily="18" charset="0"/>
              </a:rPr>
              <a:t>which form the </a:t>
            </a:r>
            <a:r>
              <a:rPr lang="en" sz="2800" i="1" dirty="0" smtClean="0">
                <a:latin typeface="Cambria" panose="02040503050406030204" pitchFamily="18" charset="0"/>
                <a:ea typeface="Cambria" panose="02040503050406030204" pitchFamily="18" charset="0"/>
              </a:rPr>
              <a:t>hypothalamic </a:t>
            </a:r>
            <a:r>
              <a:rPr lang="en" sz="2800" i="1" dirty="0">
                <a:latin typeface="Cambria" panose="02040503050406030204" pitchFamily="18" charset="0"/>
                <a:ea typeface="Cambria" panose="02040503050406030204" pitchFamily="18" charset="0"/>
              </a:rPr>
              <a:t>thirst center </a:t>
            </a:r>
            <a:r>
              <a:rPr lang="en" sz="2800" i="1" dirty="0" smtClean="0">
                <a:latin typeface="Cambria" panose="02040503050406030204" pitchFamily="18" charset="0"/>
                <a:ea typeface="Cambria" panose="02040503050406030204" pitchFamily="18" charset="0"/>
              </a:rPr>
              <a:t>.</a:t>
            </a:r>
            <a:endParaRPr lang="fr-FR" sz="2800" i="1" dirty="0">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This excitation appears for </a:t>
            </a:r>
            <a:r>
              <a:rPr lang="en" sz="2800" i="1" dirty="0" err="1">
                <a:latin typeface="Cambria" panose="02040503050406030204" pitchFamily="18" charset="0"/>
                <a:ea typeface="Cambria" panose="02040503050406030204" pitchFamily="18" charset="0"/>
              </a:rPr>
              <a:t>osmolality </a:t>
            </a:r>
            <a:r>
              <a:rPr lang="en" sz="2800" i="1" dirty="0">
                <a:latin typeface="Cambria" panose="02040503050406030204" pitchFamily="18" charset="0"/>
                <a:ea typeface="Cambria" panose="02040503050406030204" pitchFamily="18" charset="0"/>
              </a:rPr>
              <a:t>values of 290 to 295 </a:t>
            </a:r>
            <a:r>
              <a:rPr lang="en" sz="2800" i="1" dirty="0" err="1" smtClean="0">
                <a:latin typeface="Cambria" panose="02040503050406030204" pitchFamily="18" charset="0"/>
                <a:ea typeface="Cambria" panose="02040503050406030204" pitchFamily="18" charset="0"/>
              </a:rPr>
              <a:t>mOsm </a:t>
            </a:r>
            <a:r>
              <a:rPr lang="en" sz="2800" i="1" dirty="0" smtClean="0">
                <a:latin typeface="Cambria" panose="02040503050406030204" pitchFamily="18" charset="0"/>
                <a:ea typeface="Cambria" panose="02040503050406030204" pitchFamily="18" charset="0"/>
              </a:rPr>
              <a:t>/L </a:t>
            </a:r>
            <a:r>
              <a:rPr lang="en" sz="2800" i="1" dirty="0">
                <a:latin typeface="Cambria" panose="02040503050406030204" pitchFamily="18" charset="0"/>
                <a:ea typeface="Cambria" panose="02040503050406030204" pitchFamily="18" charset="0"/>
              </a:rPr>
              <a:t>.</a:t>
            </a:r>
          </a:p>
          <a:p>
            <a:r>
              <a:rPr lang="en" sz="2800" i="1" dirty="0" smtClean="0">
                <a:latin typeface="Cambria" panose="02040503050406030204" pitchFamily="18" charset="0"/>
                <a:ea typeface="Cambria" panose="02040503050406030204" pitchFamily="18" charset="0"/>
              </a:rPr>
              <a:t>The response </a:t>
            </a:r>
            <a:r>
              <a:rPr lang="en" sz="2800" i="1" dirty="0">
                <a:latin typeface="Cambria" panose="02040503050406030204" pitchFamily="18" charset="0"/>
                <a:ea typeface="Cambria" panose="02040503050406030204" pitchFamily="18" charset="0"/>
              </a:rPr>
              <a:t>threshold </a:t>
            </a:r>
            <a:r>
              <a:rPr lang="en" sz="2800" i="1" dirty="0" smtClean="0">
                <a:latin typeface="Cambria" panose="02040503050406030204" pitchFamily="18" charset="0"/>
                <a:ea typeface="Cambria" panose="02040503050406030204" pitchFamily="18" charset="0"/>
              </a:rPr>
              <a:t>for thirst (the </a:t>
            </a:r>
            <a:r>
              <a:rPr lang="en" sz="2800" i="1" dirty="0">
                <a:latin typeface="Cambria" panose="02040503050406030204" pitchFamily="18" charset="0"/>
                <a:ea typeface="Cambria" panose="02040503050406030204" pitchFamily="18" charset="0"/>
              </a:rPr>
              <a:t>conscious sensation of needing </a:t>
            </a:r>
            <a:r>
              <a:rPr lang="en" sz="2800" i="1" dirty="0" smtClean="0">
                <a:latin typeface="Cambria" panose="02040503050406030204" pitchFamily="18" charset="0"/>
                <a:ea typeface="Cambria" panose="02040503050406030204" pitchFamily="18" charset="0"/>
              </a:rPr>
              <a:t>water) </a:t>
            </a:r>
            <a:r>
              <a:rPr lang="en" sz="2800" i="1" dirty="0">
                <a:latin typeface="Cambria" panose="02040503050406030204" pitchFamily="18" charset="0"/>
                <a:ea typeface="Cambria" panose="02040503050406030204" pitchFamily="18" charset="0"/>
              </a:rPr>
              <a:t>is therefore slightly higher than that of ADH release (280 </a:t>
            </a:r>
            <a:r>
              <a:rPr lang="en" sz="2800" i="1" dirty="0" err="1">
                <a:latin typeface="Cambria" panose="02040503050406030204" pitchFamily="18" charset="0"/>
                <a:ea typeface="Cambria" panose="02040503050406030204" pitchFamily="18" charset="0"/>
              </a:rPr>
              <a:t>mOsm </a:t>
            </a:r>
            <a:r>
              <a:rPr lang="en" sz="2800" i="1" dirty="0">
                <a:latin typeface="Cambria" panose="02040503050406030204" pitchFamily="18" charset="0"/>
                <a:ea typeface="Cambria" panose="02040503050406030204" pitchFamily="18" charset="0"/>
              </a:rPr>
              <a:t>. /L).</a:t>
            </a:r>
          </a:p>
          <a:p>
            <a:r>
              <a:rPr lang="en" sz="2800" i="1" dirty="0" smtClean="0">
                <a:latin typeface="Cambria" panose="02040503050406030204" pitchFamily="18" charset="0"/>
                <a:ea typeface="Cambria" panose="02040503050406030204" pitchFamily="18" charset="0"/>
              </a:rPr>
              <a:t>This </a:t>
            </a:r>
            <a:r>
              <a:rPr lang="en" sz="2800" i="1" dirty="0">
                <a:latin typeface="Cambria" panose="02040503050406030204" pitchFamily="18" charset="0"/>
                <a:ea typeface="Cambria" panose="02040503050406030204" pitchFamily="18" charset="0"/>
              </a:rPr>
              <a:t>sensation of thirst appears or </a:t>
            </a:r>
            <a:r>
              <a:rPr lang="en" sz="2800" i="1" dirty="0" smtClean="0">
                <a:latin typeface="Cambria" panose="02040503050406030204" pitchFamily="18" charset="0"/>
                <a:ea typeface="Cambria" panose="02040503050406030204" pitchFamily="18" charset="0"/>
              </a:rPr>
              <a:t>is </a:t>
            </a:r>
            <a:r>
              <a:rPr lang="en" sz="2800" i="1" dirty="0">
                <a:latin typeface="Cambria" panose="02040503050406030204" pitchFamily="18" charset="0"/>
                <a:ea typeface="Cambria" panose="02040503050406030204" pitchFamily="18" charset="0"/>
              </a:rPr>
              <a:t>reinforced by the resting of baroreceptors and voloreceptors following hypovolemia.</a:t>
            </a:r>
          </a:p>
          <a:p>
            <a:r>
              <a:rPr lang="en" sz="2800" i="1" dirty="0" smtClean="0">
                <a:latin typeface="Cambria" panose="02040503050406030204" pitchFamily="18" charset="0"/>
                <a:ea typeface="Cambria" panose="02040503050406030204" pitchFamily="18" charset="0"/>
              </a:rPr>
              <a:t>It </a:t>
            </a:r>
            <a:r>
              <a:rPr lang="en" sz="2800" i="1" dirty="0">
                <a:latin typeface="Cambria" panose="02040503050406030204" pitchFamily="18" charset="0"/>
                <a:ea typeface="Cambria" panose="02040503050406030204" pitchFamily="18" charset="0"/>
              </a:rPr>
              <a:t>is also triggered by angiotensin II.</a:t>
            </a:r>
          </a:p>
          <a:p>
            <a:endParaRPr lang="fr-FR" dirty="0"/>
          </a:p>
        </p:txBody>
      </p:sp>
      <p:sp>
        <p:nvSpPr>
          <p:cNvPr id="4" name="ZoneTexte 3"/>
          <p:cNvSpPr txBox="1"/>
          <p:nvPr/>
        </p:nvSpPr>
        <p:spPr>
          <a:xfrm>
            <a:off x="3183468" y="1066898"/>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Mechanism of thirst</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pic>
        <p:nvPicPr>
          <p:cNvPr id="7" name="Espace réservé du contenu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62009" y="1871769"/>
            <a:ext cx="3992467" cy="4594840"/>
          </a:xfrm>
          <a:prstGeom prst="rect">
            <a:avLst/>
          </a:prstGeom>
        </p:spPr>
      </p:pic>
      <p:sp>
        <p:nvSpPr>
          <p:cNvPr id="3" name="Ellipse 2"/>
          <p:cNvSpPr/>
          <p:nvPr/>
        </p:nvSpPr>
        <p:spPr>
          <a:xfrm>
            <a:off x="7762009" y="4307305"/>
            <a:ext cx="1153391" cy="5146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399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11728" y="1456267"/>
            <a:ext cx="11627427" cy="5006878"/>
          </a:xfrm>
        </p:spPr>
        <p:txBody>
          <a:bodyPr>
            <a:normAutofit/>
          </a:bodyPr>
          <a:lstStyle/>
          <a:p>
            <a:endParaRPr lang="fr-FR" dirty="0"/>
          </a:p>
          <a:p>
            <a:r>
              <a:rPr lang="en" sz="2800" i="1" dirty="0">
                <a:latin typeface="Cambria" panose="02040503050406030204" pitchFamily="18" charset="0"/>
                <a:ea typeface="Cambria" panose="02040503050406030204" pitchFamily="18" charset="0"/>
              </a:rPr>
              <a:t>This sensation of thirst is modulated by the level of moisture in the mouth.</a:t>
            </a:r>
          </a:p>
          <a:p>
            <a:pPr lvl="1"/>
            <a:r>
              <a:rPr lang="en" sz="2600" i="1" dirty="0" smtClean="0">
                <a:latin typeface="Cambria" panose="02040503050406030204" pitchFamily="18" charset="0"/>
                <a:ea typeface="Cambria" panose="02040503050406030204" pitchFamily="18" charset="0"/>
              </a:rPr>
              <a:t>Dryness </a:t>
            </a:r>
            <a:r>
              <a:rPr lang="en" sz="2600" i="1" dirty="0">
                <a:latin typeface="Cambria" panose="02040503050406030204" pitchFamily="18" charset="0"/>
                <a:ea typeface="Cambria" panose="02040503050406030204" pitchFamily="18" charset="0"/>
              </a:rPr>
              <a:t>of the oral cavity causes the sensation of thirst.</a:t>
            </a:r>
          </a:p>
          <a:p>
            <a:pPr lvl="1"/>
            <a:r>
              <a:rPr lang="en" sz="2600" i="1" dirty="0">
                <a:latin typeface="Cambria" panose="02040503050406030204" pitchFamily="18" charset="0"/>
                <a:ea typeface="Cambria" panose="02040503050406030204" pitchFamily="18" charset="0"/>
              </a:rPr>
              <a:t>Conversely, humidifying the oral cavity inhibits it, as does introducing water into the stomach.</a:t>
            </a:r>
          </a:p>
          <a:p>
            <a:r>
              <a:rPr lang="en" sz="2800" i="1" dirty="0" smtClean="0">
                <a:latin typeface="Cambria" panose="02040503050406030204" pitchFamily="18" charset="0"/>
                <a:ea typeface="Cambria" panose="02040503050406030204" pitchFamily="18" charset="0"/>
              </a:rPr>
              <a:t>A </a:t>
            </a:r>
            <a:r>
              <a:rPr lang="en" sz="2800" i="1" dirty="0">
                <a:latin typeface="Cambria" panose="02040503050406030204" pitchFamily="18" charset="0"/>
                <a:ea typeface="Cambria" panose="02040503050406030204" pitchFamily="18" charset="0"/>
              </a:rPr>
              <a:t>dehydrated person experiences thirst through </a:t>
            </a:r>
            <a:r>
              <a:rPr lang="en" sz="2800" i="1" dirty="0" smtClean="0">
                <a:latin typeface="Cambria" panose="02040503050406030204" pitchFamily="18" charset="0"/>
                <a:ea typeface="Cambria" panose="02040503050406030204" pitchFamily="18" charset="0"/>
              </a:rPr>
              <a:t>hyperosmolarity </a:t>
            </a:r>
            <a:r>
              <a:rPr lang="en" sz="2800" i="1" dirty="0" err="1" smtClean="0">
                <a:latin typeface="Cambria" panose="02040503050406030204" pitchFamily="18" charset="0"/>
                <a:ea typeface="Cambria" panose="02040503050406030204" pitchFamily="18" charset="0"/>
              </a:rPr>
              <a:t>.</a:t>
            </a:r>
            <a:r>
              <a:rPr lang="en" sz="2800" i="1" dirty="0" smtClean="0">
                <a:latin typeface="Cambria" panose="02040503050406030204" pitchFamily="18" charset="0"/>
                <a:ea typeface="Cambria" panose="02040503050406030204" pitchFamily="18" charset="0"/>
              </a:rPr>
              <a:t> extracellular </a:t>
            </a:r>
            <a:r>
              <a:rPr lang="en" sz="2800" i="1" dirty="0">
                <a:latin typeface="Cambria" panose="02040503050406030204" pitchFamily="18" charset="0"/>
                <a:ea typeface="Cambria" panose="02040503050406030204" pitchFamily="18" charset="0"/>
              </a:rPr>
              <a:t>fluid </a:t>
            </a:r>
            <a:r>
              <a:rPr lang="en" sz="2800" i="1" dirty="0" smtClean="0">
                <a:latin typeface="Cambria" panose="02040503050406030204" pitchFamily="18" charset="0"/>
                <a:ea typeface="Cambria" panose="02040503050406030204" pitchFamily="18" charset="0"/>
              </a:rPr>
              <a:t>, hypovolemia and the accompanying </a:t>
            </a:r>
            <a:endParaRPr lang="fr-FR" sz="2800" i="1" dirty="0">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He </a:t>
            </a:r>
            <a:r>
              <a:rPr lang="en" sz="2800" i="1" dirty="0">
                <a:latin typeface="Cambria" panose="02040503050406030204" pitchFamily="18" charset="0"/>
                <a:ea typeface="Cambria" panose="02040503050406030204" pitchFamily="18" charset="0"/>
              </a:rPr>
              <a:t>drinks to suppress this sensation and correct </a:t>
            </a:r>
            <a:r>
              <a:rPr lang="en" sz="2800" i="1" dirty="0" smtClean="0">
                <a:latin typeface="Cambria" panose="02040503050406030204" pitchFamily="18" charset="0"/>
                <a:ea typeface="Cambria" panose="02040503050406030204" pitchFamily="18" charset="0"/>
              </a:rPr>
              <a:t>the osmolarity </a:t>
            </a:r>
            <a:r>
              <a:rPr lang="en" sz="2800" i="1" smtClean="0">
                <a:latin typeface="Cambria" panose="02040503050406030204" pitchFamily="18" charset="0"/>
                <a:ea typeface="Cambria" panose="02040503050406030204" pitchFamily="18" charset="0"/>
              </a:rPr>
              <a:t>of the extracellular fluid </a:t>
            </a:r>
            <a:r>
              <a:rPr lang="en" sz="2800" i="1" dirty="0" smtClean="0">
                <a:latin typeface="Cambria" panose="02040503050406030204" pitchFamily="18" charset="0"/>
                <a:ea typeface="Cambria" panose="02040503050406030204" pitchFamily="18" charset="0"/>
              </a:rPr>
              <a:t>.</a:t>
            </a:r>
            <a:endParaRPr lang="fr-FR" sz="2800" i="1" dirty="0">
              <a:latin typeface="Cambria" panose="02040503050406030204" pitchFamily="18" charset="0"/>
              <a:ea typeface="Cambria" panose="02040503050406030204" pitchFamily="18" charset="0"/>
            </a:endParaRPr>
          </a:p>
          <a:p>
            <a:endParaRPr lang="fr-FR" dirty="0"/>
          </a:p>
        </p:txBody>
      </p:sp>
      <p:sp>
        <p:nvSpPr>
          <p:cNvPr id="4" name="ZoneTexte 3"/>
          <p:cNvSpPr txBox="1"/>
          <p:nvPr/>
        </p:nvSpPr>
        <p:spPr>
          <a:xfrm>
            <a:off x="3183469" y="1027356"/>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Mechanism of thirst</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086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11728" y="1456267"/>
            <a:ext cx="11627427" cy="5006878"/>
          </a:xfrm>
        </p:spPr>
        <p:txBody>
          <a:bodyPr/>
          <a:lstStyle/>
          <a:p>
            <a:endParaRPr lang="fr-FR" dirty="0"/>
          </a:p>
          <a:p>
            <a:r>
              <a:rPr lang="en" sz="2800" i="1" dirty="0">
                <a:latin typeface="Cambria" panose="02040503050406030204" pitchFamily="18" charset="0"/>
                <a:ea typeface="Cambria" panose="02040503050406030204" pitchFamily="18" charset="0"/>
              </a:rPr>
              <a:t>This correction can only appear after a delay: the liquid must pass through the stomach, part of the intestine, cross the wall of the digestive tract and spread throughout the body.</a:t>
            </a:r>
          </a:p>
          <a:p>
            <a:r>
              <a:rPr lang="en" sz="2800" i="1" dirty="0" smtClean="0">
                <a:latin typeface="Cambria" panose="02040503050406030204" pitchFamily="18" charset="0"/>
                <a:ea typeface="Cambria" panose="02040503050406030204" pitchFamily="18" charset="0"/>
              </a:rPr>
              <a:t>If </a:t>
            </a:r>
            <a:r>
              <a:rPr lang="en" sz="2800" i="1" dirty="0">
                <a:latin typeface="Cambria" panose="02040503050406030204" pitchFamily="18" charset="0"/>
                <a:ea typeface="Cambria" panose="02040503050406030204" pitchFamily="18" charset="0"/>
              </a:rPr>
              <a:t>the sensation of thirst is not temporarily inhibited by moistening the mouth and the presence of liquid in the stomach, the subject would continue to drink excessive amounts of liquid.</a:t>
            </a:r>
          </a:p>
          <a:p>
            <a:r>
              <a:rPr lang="en" sz="2800" i="1" dirty="0" smtClean="0">
                <a:latin typeface="Cambria" panose="02040503050406030204" pitchFamily="18" charset="0"/>
                <a:ea typeface="Cambria" panose="02040503050406030204" pitchFamily="18" charset="0"/>
              </a:rPr>
              <a:t>The </a:t>
            </a:r>
            <a:r>
              <a:rPr lang="en" sz="2800" i="1" dirty="0">
                <a:latin typeface="Cambria" panose="02040503050406030204" pitchFamily="18" charset="0"/>
                <a:ea typeface="Cambria" panose="02040503050406030204" pitchFamily="18" charset="0"/>
              </a:rPr>
              <a:t>tonicity </a:t>
            </a:r>
            <a:r>
              <a:rPr lang="en" sz="2800" i="1" dirty="0" smtClean="0">
                <a:latin typeface="Cambria" panose="02040503050406030204" pitchFamily="18" charset="0"/>
                <a:ea typeface="Cambria" panose="02040503050406030204" pitchFamily="18" charset="0"/>
              </a:rPr>
              <a:t>and volume of </a:t>
            </a:r>
            <a:r>
              <a:rPr lang="en" sz="2800" i="1" dirty="0">
                <a:latin typeface="Cambria" panose="02040503050406030204" pitchFamily="18" charset="0"/>
                <a:ea typeface="Cambria" panose="02040503050406030204" pitchFamily="18" charset="0"/>
              </a:rPr>
              <a:t>extracellular fluid therefore </a:t>
            </a:r>
            <a:r>
              <a:rPr lang="en" sz="2800" i="1" dirty="0" smtClean="0">
                <a:latin typeface="Cambria" panose="02040503050406030204" pitchFamily="18" charset="0"/>
                <a:ea typeface="Cambria" panose="02040503050406030204" pitchFamily="18" charset="0"/>
              </a:rPr>
              <a:t>link </a:t>
            </a:r>
            <a:r>
              <a:rPr lang="en" sz="2800" b="1" i="1" dirty="0">
                <a:latin typeface="Cambria" panose="02040503050406030204" pitchFamily="18" charset="0"/>
                <a:ea typeface="Cambria" panose="02040503050406030204" pitchFamily="18" charset="0"/>
              </a:rPr>
              <a:t>the sensation of thirst </a:t>
            </a:r>
            <a:r>
              <a:rPr lang="en" sz="2800" i="1" dirty="0">
                <a:latin typeface="Cambria" panose="02040503050406030204" pitchFamily="18" charset="0"/>
                <a:ea typeface="Cambria" panose="02040503050406030204" pitchFamily="18" charset="0"/>
              </a:rPr>
              <a:t>and </a:t>
            </a:r>
            <a:r>
              <a:rPr lang="en" sz="2800" b="1" i="1" dirty="0">
                <a:latin typeface="Cambria" panose="02040503050406030204" pitchFamily="18" charset="0"/>
                <a:ea typeface="Cambria" panose="02040503050406030204" pitchFamily="18" charset="0"/>
              </a:rPr>
              <a:t>the secretion of ADH.</a:t>
            </a:r>
            <a:endParaRPr lang="fr-FR" sz="2800" i="1" dirty="0">
              <a:latin typeface="Cambria" panose="02040503050406030204" pitchFamily="18" charset="0"/>
              <a:ea typeface="Cambria" panose="02040503050406030204" pitchFamily="18" charset="0"/>
            </a:endParaRPr>
          </a:p>
          <a:p>
            <a:endParaRPr lang="fr-FR" dirty="0"/>
          </a:p>
        </p:txBody>
      </p:sp>
      <p:sp>
        <p:nvSpPr>
          <p:cNvPr id="4" name="ZoneTexte 3"/>
          <p:cNvSpPr txBox="1"/>
          <p:nvPr/>
        </p:nvSpPr>
        <p:spPr>
          <a:xfrm>
            <a:off x="3183469" y="1027356"/>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Mechanism of thirst</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62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11728" y="1456267"/>
            <a:ext cx="11627427" cy="5006878"/>
          </a:xfrm>
        </p:spPr>
        <p:txBody>
          <a:bodyPr>
            <a:normAutofit/>
          </a:bodyPr>
          <a:lstStyle/>
          <a:p>
            <a:endParaRPr lang="fr-FR" dirty="0"/>
          </a:p>
          <a:p>
            <a:r>
              <a:rPr lang="en" sz="2800" i="1" dirty="0">
                <a:latin typeface="Cambria" panose="02040503050406030204" pitchFamily="18" charset="0"/>
                <a:ea typeface="Cambria" panose="02040503050406030204" pitchFamily="18" charset="0"/>
              </a:rPr>
              <a:t>The excitation of </a:t>
            </a:r>
            <a:r>
              <a:rPr lang="en" sz="2800" i="1" dirty="0" smtClean="0">
                <a:latin typeface="Cambria" panose="02040503050406030204" pitchFamily="18" charset="0"/>
                <a:ea typeface="Cambria" panose="02040503050406030204" pitchFamily="18" charset="0"/>
              </a:rPr>
              <a:t>sympathetic fibers </a:t>
            </a:r>
            <a:r>
              <a:rPr lang="en" sz="2800" i="1" dirty="0">
                <a:latin typeface="Cambria" panose="02040503050406030204" pitchFamily="18" charset="0"/>
                <a:ea typeface="Cambria" panose="02040503050406030204" pitchFamily="18" charset="0"/>
              </a:rPr>
              <a:t>that reach the kidney triggers:</a:t>
            </a:r>
          </a:p>
          <a:p>
            <a:pPr lvl="1"/>
            <a:r>
              <a:rPr lang="en" sz="2800" i="1" dirty="0" smtClean="0">
                <a:latin typeface="Cambria" panose="02040503050406030204" pitchFamily="18" charset="0"/>
                <a:ea typeface="Cambria" panose="02040503050406030204" pitchFamily="18" charset="0"/>
              </a:rPr>
              <a:t>Vasoconstriction </a:t>
            </a:r>
            <a:r>
              <a:rPr lang="en" sz="2800" i="1" dirty="0">
                <a:latin typeface="Cambria" panose="02040503050406030204" pitchFamily="18" charset="0"/>
                <a:ea typeface="Cambria" panose="02040503050406030204" pitchFamily="18" charset="0"/>
              </a:rPr>
              <a:t>of the afferent arteriole,</a:t>
            </a:r>
          </a:p>
          <a:p>
            <a:pPr lvl="1"/>
            <a:r>
              <a:rPr lang="en" sz="2800" i="1" dirty="0" smtClean="0">
                <a:latin typeface="Cambria" panose="02040503050406030204" pitchFamily="18" charset="0"/>
                <a:ea typeface="Cambria" panose="02040503050406030204" pitchFamily="18" charset="0"/>
              </a:rPr>
              <a:t>A </a:t>
            </a:r>
            <a:r>
              <a:rPr lang="en" sz="2800" i="1" dirty="0">
                <a:latin typeface="Cambria" panose="02040503050406030204" pitchFamily="18" charset="0"/>
                <a:ea typeface="Cambria" panose="02040503050406030204" pitchFamily="18" charset="0"/>
              </a:rPr>
              <a:t>decrease in the glomerular filtration rate </a:t>
            </a:r>
            <a:r>
              <a:rPr lang="en" sz="2800" i="1" dirty="0" smtClean="0">
                <a:latin typeface="Cambria" panose="02040503050406030204" pitchFamily="18" charset="0"/>
                <a:ea typeface="Cambria" panose="02040503050406030204" pitchFamily="18" charset="0"/>
              </a:rPr>
              <a:t>(GFR),</a:t>
            </a:r>
            <a:endParaRPr lang="fr-FR" sz="2800" i="1" dirty="0">
              <a:latin typeface="Cambria" panose="02040503050406030204" pitchFamily="18" charset="0"/>
              <a:ea typeface="Cambria" panose="02040503050406030204" pitchFamily="18" charset="0"/>
            </a:endParaRPr>
          </a:p>
          <a:p>
            <a:pPr lvl="1"/>
            <a:r>
              <a:rPr lang="en" sz="2800" i="1" dirty="0" smtClean="0">
                <a:latin typeface="Cambria" panose="02040503050406030204" pitchFamily="18" charset="0"/>
                <a:ea typeface="Cambria" panose="02040503050406030204" pitchFamily="18" charset="0"/>
              </a:rPr>
              <a:t>is </a:t>
            </a:r>
            <a:r>
              <a:rPr lang="en" sz="2800" i="1" dirty="0">
                <a:latin typeface="Cambria" panose="02040503050406030204" pitchFamily="18" charset="0"/>
                <a:ea typeface="Cambria" panose="02040503050406030204" pitchFamily="18" charset="0"/>
              </a:rPr>
              <a:t>released by the juxta-glomerular apparatus, leading to the formation of angiotensin II.</a:t>
            </a:r>
          </a:p>
          <a:p>
            <a:pPr lvl="1"/>
            <a:r>
              <a:rPr lang="en" sz="2800" i="1" dirty="0" smtClean="0">
                <a:latin typeface="Cambria" panose="02040503050406030204" pitchFamily="18" charset="0"/>
                <a:ea typeface="Cambria" panose="02040503050406030204" pitchFamily="18" charset="0"/>
              </a:rPr>
              <a:t>An increase in </a:t>
            </a:r>
            <a:r>
              <a:rPr lang="en" sz="2800" i="1" dirty="0" err="1">
                <a:latin typeface="Cambria" panose="02040503050406030204" pitchFamily="18" charset="0"/>
                <a:ea typeface="Cambria" panose="02040503050406030204" pitchFamily="18" charset="0"/>
              </a:rPr>
              <a:t>NaCl </a:t>
            </a:r>
            <a:r>
              <a:rPr lang="en" sz="2800" i="1" dirty="0">
                <a:latin typeface="Cambria" panose="02040503050406030204" pitchFamily="18" charset="0"/>
                <a:ea typeface="Cambria" panose="02040503050406030204" pitchFamily="18" charset="0"/>
              </a:rPr>
              <a:t>reabsorption by </a:t>
            </a:r>
            <a:r>
              <a:rPr lang="en" sz="2800" i="1" dirty="0" smtClean="0">
                <a:latin typeface="Cambria" panose="02040503050406030204" pitchFamily="18" charset="0"/>
                <a:ea typeface="Cambria" panose="02040503050406030204" pitchFamily="18" charset="0"/>
              </a:rPr>
              <a:t>the DCT.</a:t>
            </a:r>
            <a:endParaRPr lang="fr-FR" sz="2800" i="1" dirty="0">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This </a:t>
            </a:r>
            <a:r>
              <a:rPr lang="en" sz="2800" i="1" dirty="0">
                <a:latin typeface="Cambria" panose="02040503050406030204" pitchFamily="18" charset="0"/>
                <a:ea typeface="Cambria" panose="02040503050406030204" pitchFamily="18" charset="0"/>
              </a:rPr>
              <a:t>results in a decrease in the excretion of water and salts.</a:t>
            </a:r>
          </a:p>
          <a:p>
            <a:r>
              <a:rPr lang="en" sz="2800" i="1" dirty="0" smtClean="0">
                <a:latin typeface="Cambria" panose="02040503050406030204" pitchFamily="18" charset="0"/>
                <a:ea typeface="Cambria" panose="02040503050406030204" pitchFamily="18" charset="0"/>
              </a:rPr>
              <a:t>Resting the sympathetic </a:t>
            </a:r>
            <a:r>
              <a:rPr lang="en" sz="2800" i="1" dirty="0">
                <a:latin typeface="Cambria" panose="02040503050406030204" pitchFamily="18" charset="0"/>
                <a:ea typeface="Cambria" panose="02040503050406030204" pitchFamily="18" charset="0"/>
              </a:rPr>
              <a:t>fibers produces the opposite effects.</a:t>
            </a:r>
          </a:p>
          <a:p>
            <a:endParaRPr lang="fr-FR" dirty="0"/>
          </a:p>
        </p:txBody>
      </p:sp>
      <p:sp>
        <p:nvSpPr>
          <p:cNvPr id="4" name="ZoneTexte 3"/>
          <p:cNvSpPr txBox="1"/>
          <p:nvPr/>
        </p:nvSpPr>
        <p:spPr>
          <a:xfrm>
            <a:off x="3183469" y="1027356"/>
            <a:ext cx="5818910" cy="584775"/>
          </a:xfrm>
          <a:prstGeom prst="rect">
            <a:avLst/>
          </a:prstGeom>
          <a:noFill/>
          <a:ln>
            <a:solidFill>
              <a:schemeClr val="tx1"/>
            </a:solidFill>
          </a:ln>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Sympathetic </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6326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60785" y="2083777"/>
            <a:ext cx="6497515" cy="2123658"/>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lang="en" sz="6600" b="1" dirty="0" smtClean="0">
                <a:solidFill>
                  <a:schemeClr val="accent1"/>
                </a:solidFill>
                <a:latin typeface="Cambria" panose="02040503050406030204" pitchFamily="18" charset="0"/>
                <a:ea typeface="Cambria" panose="02040503050406030204" pitchFamily="18" charset="0"/>
              </a:rPr>
              <a:t>WATER BALANCE</a:t>
            </a:r>
            <a:endParaRPr lang="fr-FR" sz="6600" b="1" dirty="0">
              <a:solidFill>
                <a:schemeClr val="accent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144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5574" y="18668"/>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p:txBody>
          <a:bodyPr>
            <a:normAutofit/>
          </a:bodyPr>
          <a:lstStyle/>
          <a:p>
            <a:endParaRPr lang="fr-FR" dirty="0"/>
          </a:p>
          <a:p>
            <a:r>
              <a:rPr lang="en" sz="2800" i="1" dirty="0" smtClean="0">
                <a:latin typeface="Cambria" panose="02040503050406030204" pitchFamily="18" charset="0"/>
                <a:ea typeface="Cambria" panose="02040503050406030204" pitchFamily="18" charset="0"/>
              </a:rPr>
              <a:t> </a:t>
            </a:r>
            <a:endParaRPr lang="fr-FR" sz="2800" i="1" dirty="0">
              <a:latin typeface="Cambria" panose="02040503050406030204" pitchFamily="18" charset="0"/>
              <a:ea typeface="Cambria" panose="02040503050406030204" pitchFamily="18" charset="0"/>
            </a:endParaRPr>
          </a:p>
          <a:p>
            <a:endParaRPr lang="fr-FR" dirty="0"/>
          </a:p>
        </p:txBody>
      </p:sp>
      <p:sp>
        <p:nvSpPr>
          <p:cNvPr id="4" name="ZoneTexte 3"/>
          <p:cNvSpPr txBox="1"/>
          <p:nvPr/>
        </p:nvSpPr>
        <p:spPr>
          <a:xfrm>
            <a:off x="1707957" y="1016965"/>
            <a:ext cx="9008533" cy="584775"/>
          </a:xfrm>
          <a:prstGeom prst="rect">
            <a:avLst/>
          </a:prstGeom>
          <a:noFill/>
          <a:ln>
            <a:solidFill>
              <a:schemeClr val="tx1"/>
            </a:solidFill>
          </a:ln>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Renin-Angiotensin-Aldosterone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System</a:t>
            </a:r>
          </a:p>
        </p:txBody>
      </p:sp>
      <p:pic>
        <p:nvPicPr>
          <p:cNvPr id="7" name="Picture 3" descr="C:\Users\Toshiba\Desktop\jhjnlkji.png"/>
          <p:cNvPicPr>
            <a:picLocks noChangeAspect="1" noChangeArrowheads="1"/>
          </p:cNvPicPr>
          <p:nvPr/>
        </p:nvPicPr>
        <p:blipFill>
          <a:blip r:embed="rId2"/>
          <a:srcRect/>
          <a:stretch>
            <a:fillRect/>
          </a:stretch>
        </p:blipFill>
        <p:spPr bwMode="auto">
          <a:xfrm>
            <a:off x="2648016" y="1693718"/>
            <a:ext cx="7128414" cy="4990773"/>
          </a:xfrm>
          <a:prstGeom prst="rect">
            <a:avLst/>
          </a:prstGeom>
          <a:noFill/>
        </p:spPr>
      </p:pic>
    </p:spTree>
    <p:extLst>
      <p:ext uri="{BB962C8B-B14F-4D97-AF65-F5344CB8AC3E}">
        <p14:creationId xmlns:p14="http://schemas.microsoft.com/office/powerpoint/2010/main" val="1513036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7137" y="18668"/>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p:txBody>
          <a:bodyPr>
            <a:normAutofit/>
          </a:bodyPr>
          <a:lstStyle/>
          <a:p>
            <a:r>
              <a:rPr lang="en" sz="2800" i="1" dirty="0" smtClean="0">
                <a:latin typeface="Cambria" panose="02040503050406030204" pitchFamily="18" charset="0"/>
                <a:ea typeface="Cambria" panose="02040503050406030204" pitchFamily="18" charset="0"/>
              </a:rPr>
              <a:t>This </a:t>
            </a:r>
            <a:r>
              <a:rPr lang="en" sz="2800" i="1" dirty="0">
                <a:latin typeface="Cambria" panose="02040503050406030204" pitchFamily="18" charset="0"/>
                <a:ea typeface="Cambria" panose="02040503050406030204" pitchFamily="18" charset="0"/>
              </a:rPr>
              <a:t>system is triggered by the release of renin by juxtaglomerular cells </a:t>
            </a:r>
            <a:r>
              <a:rPr lang="en" sz="2800" i="1" dirty="0" smtClean="0">
                <a:latin typeface="Cambria" panose="02040503050406030204" pitchFamily="18" charset="0"/>
                <a:ea typeface="Cambria" panose="02040503050406030204" pitchFamily="18" charset="0"/>
              </a:rPr>
              <a:t>.</a:t>
            </a:r>
            <a:endParaRPr lang="fr-FR" sz="2800" i="1" dirty="0">
              <a:latin typeface="Cambria" panose="02040503050406030204" pitchFamily="18" charset="0"/>
              <a:ea typeface="Cambria" panose="02040503050406030204" pitchFamily="18" charset="0"/>
            </a:endParaRPr>
          </a:p>
        </p:txBody>
      </p:sp>
      <p:sp>
        <p:nvSpPr>
          <p:cNvPr id="4" name="ZoneTexte 3"/>
          <p:cNvSpPr txBox="1"/>
          <p:nvPr/>
        </p:nvSpPr>
        <p:spPr>
          <a:xfrm>
            <a:off x="1656003" y="1182547"/>
            <a:ext cx="9008533" cy="584775"/>
          </a:xfrm>
          <a:prstGeom prst="rect">
            <a:avLst/>
          </a:prstGeom>
          <a:noFill/>
          <a:ln>
            <a:solidFill>
              <a:schemeClr val="tx1"/>
            </a:solidFill>
          </a:ln>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Renin-Angiotensin-Aldosterone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System</a:t>
            </a:r>
          </a:p>
        </p:txBody>
      </p:sp>
      <p:pic>
        <p:nvPicPr>
          <p:cNvPr id="6" name="Picture 2" descr="C:\Users\Toshiba\Desktop\page_3.jpg"/>
          <p:cNvPicPr>
            <a:picLocks noGrp="1" noChangeAspect="1" noChangeArrowheads="1"/>
          </p:cNvPicPr>
          <p:nvPr>
            <p:ph sz="half" idx="2"/>
          </p:nvPr>
        </p:nvPicPr>
        <p:blipFill>
          <a:blip r:embed="rId2"/>
          <a:srcRect/>
          <a:stretch>
            <a:fillRect/>
          </a:stretch>
        </p:blipFill>
        <p:spPr bwMode="auto">
          <a:xfrm>
            <a:off x="5847390" y="2016704"/>
            <a:ext cx="5495511" cy="4356338"/>
          </a:xfrm>
          <a:prstGeom prst="rect">
            <a:avLst/>
          </a:prstGeom>
          <a:noFill/>
        </p:spPr>
      </p:pic>
    </p:spTree>
    <p:extLst>
      <p:ext uri="{BB962C8B-B14F-4D97-AF65-F5344CB8AC3E}">
        <p14:creationId xmlns:p14="http://schemas.microsoft.com/office/powerpoint/2010/main" val="137109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11728" y="1695260"/>
            <a:ext cx="11627427" cy="5006878"/>
          </a:xfrm>
        </p:spPr>
        <p:txBody>
          <a:bodyPr>
            <a:normAutofit/>
          </a:bodyPr>
          <a:lstStyle/>
          <a:p>
            <a:r>
              <a:rPr lang="en" sz="2400" i="1" dirty="0" smtClean="0">
                <a:latin typeface="Cambria" panose="02040503050406030204" pitchFamily="18" charset="0"/>
                <a:ea typeface="Cambria" panose="02040503050406030204" pitchFamily="18" charset="0"/>
              </a:rPr>
              <a:t>Various stimuli </a:t>
            </a:r>
            <a:r>
              <a:rPr lang="en" sz="2400" i="1" dirty="0">
                <a:latin typeface="Cambria" panose="02040503050406030204" pitchFamily="18" charset="0"/>
                <a:ea typeface="Cambria" panose="02040503050406030204" pitchFamily="18" charset="0"/>
              </a:rPr>
              <a:t>can trigger this </a:t>
            </a:r>
            <a:r>
              <a:rPr lang="en" sz="2400" i="1" dirty="0" smtClean="0">
                <a:latin typeface="Cambria" panose="02040503050406030204" pitchFamily="18" charset="0"/>
                <a:ea typeface="Cambria" panose="02040503050406030204" pitchFamily="18" charset="0"/>
              </a:rPr>
              <a:t>system </a:t>
            </a:r>
            <a:r>
              <a:rPr lang="en" sz="2400" i="1" dirty="0">
                <a:latin typeface="Cambria" panose="02040503050406030204" pitchFamily="18" charset="0"/>
                <a:ea typeface="Cambria" panose="02040503050406030204" pitchFamily="18" charset="0"/>
              </a:rPr>
              <a:t>:</a:t>
            </a:r>
          </a:p>
          <a:p>
            <a:pPr lvl="1"/>
            <a:r>
              <a:rPr lang="en" sz="2400" i="1" dirty="0" smtClean="0">
                <a:latin typeface="Cambria" panose="02040503050406030204" pitchFamily="18" charset="0"/>
                <a:ea typeface="Cambria" panose="02040503050406030204" pitchFamily="18" charset="0"/>
              </a:rPr>
              <a:t>A decrease </a:t>
            </a:r>
            <a:r>
              <a:rPr lang="en" sz="2400" i="1" dirty="0">
                <a:latin typeface="Cambria" panose="02040503050406030204" pitchFamily="18" charset="0"/>
                <a:ea typeface="Cambria" panose="02040503050406030204" pitchFamily="18" charset="0"/>
              </a:rPr>
              <a:t>in blood pressure leads to a reduction in the stretching of the afferent arteriolar wall, and </a:t>
            </a:r>
            <a:r>
              <a:rPr lang="en" sz="2400" b="1" i="1" dirty="0">
                <a:latin typeface="Cambria" panose="02040503050406030204" pitchFamily="18" charset="0"/>
                <a:ea typeface="Cambria" panose="02040503050406030204" pitchFamily="18" charset="0"/>
              </a:rPr>
              <a:t>baroreceptors </a:t>
            </a:r>
            <a:r>
              <a:rPr lang="en" sz="2400" i="1" dirty="0">
                <a:latin typeface="Cambria" panose="02040503050406030204" pitchFamily="18" charset="0"/>
                <a:ea typeface="Cambria" panose="02040503050406030204" pitchFamily="18" charset="0"/>
              </a:rPr>
              <a:t>trigger renin secretion. Conversely, </a:t>
            </a:r>
            <a:r>
              <a:rPr lang="en" sz="2400" i="1" dirty="0" smtClean="0">
                <a:latin typeface="Cambria" panose="02040503050406030204" pitchFamily="18" charset="0"/>
                <a:ea typeface="Cambria" panose="02040503050406030204" pitchFamily="18" charset="0"/>
              </a:rPr>
              <a:t>an increase </a:t>
            </a:r>
            <a:r>
              <a:rPr lang="en" sz="2400" i="1" dirty="0">
                <a:latin typeface="Cambria" panose="02040503050406030204" pitchFamily="18" charset="0"/>
                <a:ea typeface="Cambria" panose="02040503050406030204" pitchFamily="18" charset="0"/>
              </a:rPr>
              <a:t>in renal perfusion pressure inhibits renin release.</a:t>
            </a:r>
          </a:p>
          <a:p>
            <a:pPr lvl="1"/>
            <a:r>
              <a:rPr lang="en" sz="2400" i="1" dirty="0">
                <a:latin typeface="Cambria" panose="02040503050406030204" pitchFamily="18" charset="0"/>
                <a:ea typeface="Cambria" panose="02040503050406030204" pitchFamily="18" charset="0"/>
              </a:rPr>
              <a:t>The </a:t>
            </a:r>
            <a:r>
              <a:rPr lang="en" sz="2400" i="1" dirty="0" smtClean="0">
                <a:latin typeface="Cambria" panose="02040503050406030204" pitchFamily="18" charset="0"/>
                <a:ea typeface="Cambria" panose="02040503050406030204" pitchFamily="18" charset="0"/>
              </a:rPr>
              <a:t>decrease </a:t>
            </a:r>
            <a:r>
              <a:rPr lang="en" sz="2400" i="1" dirty="0">
                <a:latin typeface="Cambria" panose="02040503050406030204" pitchFamily="18" charset="0"/>
                <a:ea typeface="Cambria" panose="02040503050406030204" pitchFamily="18" charset="0"/>
              </a:rPr>
              <a:t>in GFR that accompanies the drop in blood pressure leads to a decrease in tubular </a:t>
            </a:r>
            <a:r>
              <a:rPr lang="en" sz="2400" i="1" dirty="0" err="1">
                <a:latin typeface="Cambria" panose="02040503050406030204" pitchFamily="18" charset="0"/>
                <a:ea typeface="Cambria" panose="02040503050406030204" pitchFamily="18" charset="0"/>
              </a:rPr>
              <a:t>NaCl concentration </a:t>
            </a:r>
            <a:r>
              <a:rPr lang="en" sz="2400" i="1" dirty="0">
                <a:latin typeface="Cambria" panose="02040503050406030204" pitchFamily="18" charset="0"/>
                <a:ea typeface="Cambria" panose="02040503050406030204" pitchFamily="18" charset="0"/>
              </a:rPr>
              <a:t>; the cells of the macula </a:t>
            </a:r>
            <a:r>
              <a:rPr lang="en" sz="2400" i="1" dirty="0" err="1">
                <a:latin typeface="Cambria" panose="02040503050406030204" pitchFamily="18" charset="0"/>
                <a:ea typeface="Cambria" panose="02040503050406030204" pitchFamily="18" charset="0"/>
              </a:rPr>
              <a:t>densa </a:t>
            </a:r>
            <a:r>
              <a:rPr lang="en" sz="2400" i="1" dirty="0">
                <a:latin typeface="Cambria" panose="02040503050406030204" pitchFamily="18" charset="0"/>
                <a:ea typeface="Cambria" panose="02040503050406030204" pitchFamily="18" charset="0"/>
              </a:rPr>
              <a:t>( </a:t>
            </a:r>
            <a:r>
              <a:rPr lang="en" sz="2400" b="1" i="1" dirty="0">
                <a:latin typeface="Cambria" panose="02040503050406030204" pitchFamily="18" charset="0"/>
                <a:ea typeface="Cambria" panose="02040503050406030204" pitchFamily="18" charset="0"/>
              </a:rPr>
              <a:t>chemoreceptors) </a:t>
            </a:r>
            <a:r>
              <a:rPr lang="en" sz="2400" i="1" dirty="0">
                <a:latin typeface="Cambria" panose="02040503050406030204" pitchFamily="18" charset="0"/>
                <a:ea typeface="Cambria" panose="02040503050406030204" pitchFamily="18" charset="0"/>
              </a:rPr>
              <a:t>detect this decrease and stimulate the juxtaglomerular cells for the release of renin.</a:t>
            </a:r>
          </a:p>
          <a:p>
            <a:pPr lvl="1"/>
            <a:r>
              <a:rPr lang="en" sz="2400" i="1" dirty="0">
                <a:latin typeface="Cambria" panose="02040503050406030204" pitchFamily="18" charset="0"/>
                <a:ea typeface="Cambria" panose="02040503050406030204" pitchFamily="18" charset="0"/>
              </a:rPr>
              <a:t>The </a:t>
            </a:r>
            <a:r>
              <a:rPr lang="en" sz="2400" b="1" i="1" dirty="0">
                <a:latin typeface="Cambria" panose="02040503050406030204" pitchFamily="18" charset="0"/>
                <a:ea typeface="Cambria" panose="02040503050406030204" pitchFamily="18" charset="0"/>
              </a:rPr>
              <a:t>sympathetic nervous system directly stimulates the release </a:t>
            </a:r>
            <a:r>
              <a:rPr lang="en" sz="2400" i="1" dirty="0" smtClean="0">
                <a:latin typeface="Cambria" panose="02040503050406030204" pitchFamily="18" charset="0"/>
                <a:ea typeface="Cambria" panose="02040503050406030204" pitchFamily="18" charset="0"/>
              </a:rPr>
              <a:t>of </a:t>
            </a:r>
            <a:r>
              <a:rPr lang="en" sz="2400" i="1" dirty="0">
                <a:latin typeface="Cambria" panose="02040503050406030204" pitchFamily="18" charset="0"/>
                <a:ea typeface="Cambria" panose="02040503050406030204" pitchFamily="18" charset="0"/>
              </a:rPr>
              <a:t>renin by juxtaglomerular cells via </a:t>
            </a:r>
            <a:r>
              <a:rPr lang="en" sz="2400" b="1" i="1" dirty="0">
                <a:latin typeface="Cambria" panose="02040503050406030204" pitchFamily="18" charset="0"/>
                <a:ea typeface="Cambria" panose="02040503050406030204" pitchFamily="18" charset="0"/>
              </a:rPr>
              <a:t>β1 adrenergic receptors </a:t>
            </a:r>
            <a:r>
              <a:rPr lang="en" sz="2400" i="1" dirty="0" smtClean="0">
                <a:latin typeface="Cambria" panose="02040503050406030204" pitchFamily="18" charset="0"/>
                <a:ea typeface="Cambria" panose="02040503050406030204" pitchFamily="18" charset="0"/>
              </a:rPr>
              <a:t>.</a:t>
            </a:r>
            <a:endParaRPr lang="fr-FR" sz="2400" i="1" dirty="0">
              <a:latin typeface="Cambria" panose="02040503050406030204" pitchFamily="18" charset="0"/>
              <a:ea typeface="Cambria" panose="02040503050406030204" pitchFamily="18" charset="0"/>
            </a:endParaRPr>
          </a:p>
        </p:txBody>
      </p:sp>
      <p:sp>
        <p:nvSpPr>
          <p:cNvPr id="4" name="ZoneTexte 3"/>
          <p:cNvSpPr txBox="1"/>
          <p:nvPr/>
        </p:nvSpPr>
        <p:spPr>
          <a:xfrm>
            <a:off x="1707957" y="1016965"/>
            <a:ext cx="9008533" cy="584775"/>
          </a:xfrm>
          <a:prstGeom prst="rect">
            <a:avLst/>
          </a:prstGeom>
          <a:noFill/>
          <a:ln>
            <a:solidFill>
              <a:schemeClr val="tx1"/>
            </a:solidFill>
          </a:ln>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Renin-Angiotensin-Aldosterone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System</a:t>
            </a:r>
          </a:p>
        </p:txBody>
      </p:sp>
    </p:spTree>
    <p:extLst>
      <p:ext uri="{BB962C8B-B14F-4D97-AF65-F5344CB8AC3E}">
        <p14:creationId xmlns:p14="http://schemas.microsoft.com/office/powerpoint/2010/main" val="52461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270164" y="1839191"/>
            <a:ext cx="6683808" cy="4894118"/>
          </a:xfrm>
        </p:spPr>
        <p:txBody>
          <a:bodyPr>
            <a:noAutofit/>
          </a:bodyPr>
          <a:lstStyle/>
          <a:p>
            <a:r>
              <a:rPr lang="en" sz="2800" b="1" i="1" dirty="0">
                <a:latin typeface="Cambria" panose="02040503050406030204" pitchFamily="18" charset="0"/>
                <a:ea typeface="Cambria" panose="02040503050406030204" pitchFamily="18" charset="0"/>
              </a:rPr>
              <a:t>Angiotensin II </a:t>
            </a:r>
            <a:r>
              <a:rPr lang="en" sz="2800" i="1" dirty="0" smtClean="0">
                <a:latin typeface="Cambria" panose="02040503050406030204" pitchFamily="18" charset="0"/>
                <a:ea typeface="Cambria" panose="02040503050406030204" pitchFamily="18" charset="0"/>
              </a:rPr>
              <a:t>performs several functions:</a:t>
            </a:r>
            <a:endParaRPr lang="fr-FR" sz="2800" i="1" dirty="0">
              <a:latin typeface="Cambria" panose="02040503050406030204" pitchFamily="18" charset="0"/>
              <a:ea typeface="Cambria" panose="02040503050406030204" pitchFamily="18" charset="0"/>
            </a:endParaRPr>
          </a:p>
          <a:p>
            <a:pPr lvl="1"/>
            <a:r>
              <a:rPr lang="en" sz="2800" i="1" dirty="0">
                <a:latin typeface="Cambria" panose="02040503050406030204" pitchFamily="18" charset="0"/>
                <a:ea typeface="Cambria" panose="02040503050406030204" pitchFamily="18" charset="0"/>
              </a:rPr>
              <a:t>Vasoconstriction </a:t>
            </a:r>
            <a:r>
              <a:rPr lang="en" sz="2800" i="1" dirty="0" smtClean="0">
                <a:latin typeface="Cambria" panose="02040503050406030204" pitchFamily="18" charset="0"/>
                <a:ea typeface="Cambria" panose="02040503050406030204" pitchFamily="18" charset="0"/>
              </a:rPr>
              <a:t>of the efferent arteriole</a:t>
            </a:r>
            <a:endParaRPr lang="fr-FR" sz="2800" i="1" dirty="0">
              <a:latin typeface="Cambria" panose="02040503050406030204" pitchFamily="18" charset="0"/>
              <a:ea typeface="Cambria" panose="02040503050406030204" pitchFamily="18" charset="0"/>
            </a:endParaRPr>
          </a:p>
          <a:p>
            <a:pPr lvl="1"/>
            <a:r>
              <a:rPr lang="en" sz="2800" i="1" dirty="0" smtClean="0">
                <a:latin typeface="Cambria" panose="02040503050406030204" pitchFamily="18" charset="0"/>
                <a:ea typeface="Cambria" panose="02040503050406030204" pitchFamily="18" charset="0"/>
              </a:rPr>
              <a:t>Stimulation </a:t>
            </a:r>
            <a:r>
              <a:rPr lang="en" sz="2800" i="1" dirty="0">
                <a:latin typeface="Cambria" panose="02040503050406030204" pitchFamily="18" charset="0"/>
                <a:ea typeface="Cambria" panose="02040503050406030204" pitchFamily="18" charset="0"/>
              </a:rPr>
              <a:t>of the thirst center and release </a:t>
            </a:r>
            <a:r>
              <a:rPr lang="en" sz="2800" i="1" dirty="0" smtClean="0">
                <a:latin typeface="Cambria" panose="02040503050406030204" pitchFamily="18" charset="0"/>
                <a:ea typeface="Cambria" panose="02040503050406030204" pitchFamily="18" charset="0"/>
              </a:rPr>
              <a:t>of ADH</a:t>
            </a:r>
            <a:endParaRPr lang="fr-FR" sz="2800" i="1" dirty="0">
              <a:latin typeface="Cambria" panose="02040503050406030204" pitchFamily="18" charset="0"/>
              <a:ea typeface="Cambria" panose="02040503050406030204" pitchFamily="18" charset="0"/>
            </a:endParaRPr>
          </a:p>
          <a:p>
            <a:pPr lvl="1"/>
            <a:r>
              <a:rPr lang="en" sz="2800" i="1" dirty="0" smtClean="0">
                <a:latin typeface="Cambria" panose="02040503050406030204" pitchFamily="18" charset="0"/>
                <a:ea typeface="Cambria" panose="02040503050406030204" pitchFamily="18" charset="0"/>
              </a:rPr>
              <a:t>Release </a:t>
            </a:r>
            <a:r>
              <a:rPr lang="en" sz="2800" i="1" dirty="0">
                <a:latin typeface="Cambria" panose="02040503050406030204" pitchFamily="18" charset="0"/>
                <a:ea typeface="Cambria" panose="02040503050406030204" pitchFamily="18" charset="0"/>
              </a:rPr>
              <a:t>of aldosterone from the zona </a:t>
            </a:r>
            <a:r>
              <a:rPr lang="en" sz="2800" i="1" dirty="0" err="1">
                <a:latin typeface="Cambria" panose="02040503050406030204" pitchFamily="18" charset="0"/>
                <a:ea typeface="Cambria" panose="02040503050406030204" pitchFamily="18" charset="0"/>
              </a:rPr>
              <a:t>glomerulosa </a:t>
            </a:r>
            <a:r>
              <a:rPr lang="en" sz="2800" i="1" dirty="0">
                <a:latin typeface="Cambria" panose="02040503050406030204" pitchFamily="18" charset="0"/>
                <a:ea typeface="Cambria" panose="02040503050406030204" pitchFamily="18" charset="0"/>
              </a:rPr>
              <a:t>of the </a:t>
            </a:r>
            <a:r>
              <a:rPr lang="en" sz="2800" i="1" dirty="0" smtClean="0">
                <a:latin typeface="Cambria" panose="02040503050406030204" pitchFamily="18" charset="0"/>
                <a:ea typeface="Cambria" panose="02040503050406030204" pitchFamily="18" charset="0"/>
              </a:rPr>
              <a:t>adrenal cortex </a:t>
            </a:r>
            <a:r>
              <a:rPr lang="en" sz="2800" i="1" dirty="0">
                <a:latin typeface="Cambria" panose="02040503050406030204" pitchFamily="18" charset="0"/>
                <a:ea typeface="Cambria" panose="02040503050406030204" pitchFamily="18" charset="0"/>
              </a:rPr>
              <a:t>.</a:t>
            </a:r>
          </a:p>
        </p:txBody>
      </p:sp>
      <p:sp>
        <p:nvSpPr>
          <p:cNvPr id="4" name="ZoneTexte 3"/>
          <p:cNvSpPr txBox="1"/>
          <p:nvPr/>
        </p:nvSpPr>
        <p:spPr>
          <a:xfrm>
            <a:off x="1832648" y="1048809"/>
            <a:ext cx="9008533" cy="584775"/>
          </a:xfrm>
          <a:prstGeom prst="rect">
            <a:avLst/>
          </a:prstGeom>
          <a:noFill/>
          <a:ln>
            <a:solidFill>
              <a:schemeClr val="tx1"/>
            </a:solidFill>
          </a:ln>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Renin-Angiotensin-Aldosterone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System</a:t>
            </a:r>
          </a:p>
        </p:txBody>
      </p:sp>
      <p:pic>
        <p:nvPicPr>
          <p:cNvPr id="6"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3818" y="2255499"/>
            <a:ext cx="5621098" cy="3792010"/>
          </a:xfrm>
        </p:spPr>
      </p:pic>
    </p:spTree>
    <p:extLst>
      <p:ext uri="{BB962C8B-B14F-4D97-AF65-F5344CB8AC3E}">
        <p14:creationId xmlns:p14="http://schemas.microsoft.com/office/powerpoint/2010/main" val="22093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124691" y="1797627"/>
            <a:ext cx="6683808" cy="4894118"/>
          </a:xfrm>
        </p:spPr>
        <p:txBody>
          <a:bodyPr>
            <a:noAutofit/>
          </a:bodyPr>
          <a:lstStyle/>
          <a:p>
            <a:pPr marL="285750" lvl="1"/>
            <a:r>
              <a:rPr lang="en" sz="2800" i="1" dirty="0" smtClean="0">
                <a:latin typeface="Cambria" panose="02040503050406030204" pitchFamily="18" charset="0"/>
                <a:ea typeface="Cambria" panose="02040503050406030204" pitchFamily="18" charset="0"/>
              </a:rPr>
              <a:t>It </a:t>
            </a:r>
            <a:r>
              <a:rPr lang="en" sz="2800" i="1" dirty="0">
                <a:latin typeface="Cambria" panose="02040503050406030204" pitchFamily="18" charset="0"/>
                <a:ea typeface="Cambria" panose="02040503050406030204" pitchFamily="18" charset="0"/>
              </a:rPr>
              <a:t>should be noted </a:t>
            </a:r>
            <a:r>
              <a:rPr lang="en" sz="2800" i="1" dirty="0" smtClean="0">
                <a:latin typeface="Cambria" panose="02040503050406030204" pitchFamily="18" charset="0"/>
                <a:ea typeface="Cambria" panose="02040503050406030204" pitchFamily="18" charset="0"/>
              </a:rPr>
              <a:t>that despite the reduction in renal blood flow due to the vasoconstrictive action of angiotensin II, the GFR remains unchanged.</a:t>
            </a:r>
          </a:p>
          <a:p>
            <a:pPr marL="285750" lvl="1"/>
            <a:r>
              <a:rPr lang="en" sz="2800" i="1" dirty="0" smtClean="0">
                <a:latin typeface="Cambria" panose="02040503050406030204" pitchFamily="18" charset="0"/>
                <a:ea typeface="Cambria" panose="02040503050406030204" pitchFamily="18" charset="0"/>
              </a:rPr>
              <a:t>This is explained by the </a:t>
            </a:r>
            <a:r>
              <a:rPr lang="en" sz="2800" i="1" dirty="0">
                <a:latin typeface="Cambria" panose="02040503050406030204" pitchFamily="18" charset="0"/>
                <a:ea typeface="Cambria" panose="02040503050406030204" pitchFamily="18" charset="0"/>
              </a:rPr>
              <a:t>vasoconstriction of the </a:t>
            </a:r>
            <a:r>
              <a:rPr lang="en" sz="2800" i="1" dirty="0" smtClean="0">
                <a:latin typeface="Cambria" panose="02040503050406030204" pitchFamily="18" charset="0"/>
                <a:ea typeface="Cambria" panose="02040503050406030204" pitchFamily="18" charset="0"/>
              </a:rPr>
              <a:t>efferent arteriole which brings the GFR back to its physiological value.</a:t>
            </a:r>
            <a:endParaRPr lang="fr-FR" sz="2800" dirty="0"/>
          </a:p>
        </p:txBody>
      </p:sp>
      <p:sp>
        <p:nvSpPr>
          <p:cNvPr id="4" name="ZoneTexte 3"/>
          <p:cNvSpPr txBox="1"/>
          <p:nvPr/>
        </p:nvSpPr>
        <p:spPr>
          <a:xfrm>
            <a:off x="1832648" y="1048809"/>
            <a:ext cx="9008533" cy="584775"/>
          </a:xfrm>
          <a:prstGeom prst="rect">
            <a:avLst/>
          </a:prstGeom>
          <a:noFill/>
          <a:ln>
            <a:solidFill>
              <a:schemeClr val="tx1"/>
            </a:solidFill>
          </a:ln>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Renin-Angiotensin-Aldosterone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System</a:t>
            </a:r>
          </a:p>
        </p:txBody>
      </p:sp>
      <p:pic>
        <p:nvPicPr>
          <p:cNvPr id="6"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3818" y="2255499"/>
            <a:ext cx="5621098" cy="3792010"/>
          </a:xfrm>
        </p:spPr>
      </p:pic>
    </p:spTree>
    <p:extLst>
      <p:ext uri="{BB962C8B-B14F-4D97-AF65-F5344CB8AC3E}">
        <p14:creationId xmlns:p14="http://schemas.microsoft.com/office/powerpoint/2010/main" val="211380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5183"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187036" y="1849582"/>
            <a:ext cx="6305620" cy="4842163"/>
          </a:xfrm>
        </p:spPr>
        <p:txBody>
          <a:bodyPr>
            <a:noAutofit/>
          </a:bodyPr>
          <a:lstStyle/>
          <a:p>
            <a:r>
              <a:rPr lang="en" sz="2800" b="1" i="1" dirty="0" smtClean="0">
                <a:latin typeface="Cambria" panose="02040503050406030204" pitchFamily="18" charset="0"/>
                <a:ea typeface="Cambria" panose="02040503050406030204" pitchFamily="18" charset="0"/>
              </a:rPr>
              <a:t>Aldosterone </a:t>
            </a:r>
            <a:r>
              <a:rPr lang="en" sz="2800" i="1" dirty="0" smtClean="0">
                <a:latin typeface="Cambria" panose="02040503050406030204" pitchFamily="18" charset="0"/>
                <a:ea typeface="Cambria" panose="02040503050406030204" pitchFamily="18" charset="0"/>
              </a:rPr>
              <a:t>acts</a:t>
            </a:r>
            <a:r>
              <a:rPr lang="en" sz="2800" i="1" dirty="0">
                <a:latin typeface="Cambria" panose="02040503050406030204" pitchFamily="18" charset="0"/>
                <a:ea typeface="Cambria" panose="02040503050406030204" pitchFamily="18" charset="0"/>
              </a:rPr>
              <a:t> at the level of the distal convoluted </a:t>
            </a:r>
            <a:r>
              <a:rPr lang="en" sz="2800" i="1" dirty="0" smtClean="0">
                <a:latin typeface="Cambria" panose="02040503050406030204" pitchFamily="18" charset="0"/>
                <a:ea typeface="Cambria" panose="02040503050406030204" pitchFamily="18" charset="0"/>
              </a:rPr>
              <a:t>tube :</a:t>
            </a:r>
            <a:endParaRPr lang="fr-FR" sz="2800" i="1" dirty="0">
              <a:latin typeface="Cambria" panose="02040503050406030204" pitchFamily="18" charset="0"/>
              <a:ea typeface="Cambria" panose="02040503050406030204" pitchFamily="18" charset="0"/>
            </a:endParaRPr>
          </a:p>
          <a:p>
            <a:pPr lvl="1"/>
            <a:r>
              <a:rPr lang="en" sz="2800" i="1" dirty="0" smtClean="0">
                <a:latin typeface="Cambria" panose="02040503050406030204" pitchFamily="18" charset="0"/>
                <a:ea typeface="Cambria" panose="02040503050406030204" pitchFamily="18" charset="0"/>
              </a:rPr>
              <a:t>Na+ </a:t>
            </a:r>
            <a:r>
              <a:rPr lang="en" sz="2800" i="1" dirty="0">
                <a:latin typeface="Cambria" panose="02040503050406030204" pitchFamily="18" charset="0"/>
                <a:ea typeface="Cambria" panose="02040503050406030204" pitchFamily="18" charset="0"/>
              </a:rPr>
              <a:t>reabsorption by the principal cells of the distal tubule.</a:t>
            </a:r>
          </a:p>
          <a:p>
            <a:pPr lvl="1"/>
            <a:r>
              <a:rPr lang="en" sz="2800" i="1" dirty="0" smtClean="0">
                <a:latin typeface="Cambria" panose="02040503050406030204" pitchFamily="18" charset="0"/>
                <a:ea typeface="Cambria" panose="02040503050406030204" pitchFamily="18" charset="0"/>
              </a:rPr>
              <a:t>K+ </a:t>
            </a:r>
            <a:r>
              <a:rPr lang="en" sz="2800" i="1" dirty="0">
                <a:latin typeface="Cambria" panose="02040503050406030204" pitchFamily="18" charset="0"/>
                <a:ea typeface="Cambria" panose="02040503050406030204" pitchFamily="18" charset="0"/>
              </a:rPr>
              <a:t>secretion by the principal cells of the distal tubule.</a:t>
            </a:r>
          </a:p>
          <a:p>
            <a:pPr lvl="1"/>
            <a:r>
              <a:rPr lang="en" sz="2800" i="1" dirty="0">
                <a:latin typeface="Cambria" panose="02040503050406030204" pitchFamily="18" charset="0"/>
                <a:ea typeface="Cambria" panose="02040503050406030204" pitchFamily="18" charset="0"/>
              </a:rPr>
              <a:t>Increases H+ secretion by intercalated cells of the </a:t>
            </a:r>
            <a:r>
              <a:rPr lang="en" sz="2800" i="1" dirty="0" smtClean="0">
                <a:latin typeface="Cambria" pitchFamily="18" charset="0"/>
                <a:ea typeface="Cambria" panose="02040503050406030204" pitchFamily="18" charset="0"/>
              </a:rPr>
              <a:t>distal tubule.</a:t>
            </a:r>
            <a:endParaRPr lang="fr-FR" sz="2800" dirty="0" smtClean="0"/>
          </a:p>
        </p:txBody>
      </p:sp>
      <p:sp>
        <p:nvSpPr>
          <p:cNvPr id="4" name="ZoneTexte 3"/>
          <p:cNvSpPr txBox="1"/>
          <p:nvPr/>
        </p:nvSpPr>
        <p:spPr>
          <a:xfrm>
            <a:off x="1808694" y="1048139"/>
            <a:ext cx="9008533" cy="584775"/>
          </a:xfrm>
          <a:prstGeom prst="rect">
            <a:avLst/>
          </a:prstGeom>
          <a:noFill/>
          <a:ln>
            <a:solidFill>
              <a:schemeClr val="tx1"/>
            </a:solidFill>
          </a:ln>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Renin-Angiotensin-Aldosterone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System</a:t>
            </a:r>
          </a:p>
        </p:txBody>
      </p:sp>
      <p:pic>
        <p:nvPicPr>
          <p:cNvPr id="6" name="Picture 2" descr="C:\Users\Toshiba\Desktop\Nouveau dossier\Sans titrejjkno.png"/>
          <p:cNvPicPr>
            <a:picLocks noGrp="1" noChangeAspect="1" noChangeArrowheads="1"/>
          </p:cNvPicPr>
          <p:nvPr>
            <p:ph sz="half" idx="2"/>
          </p:nvPr>
        </p:nvPicPr>
        <p:blipFill>
          <a:blip r:embed="rId2"/>
          <a:stretch>
            <a:fillRect/>
          </a:stretch>
        </p:blipFill>
        <p:spPr bwMode="auto">
          <a:xfrm>
            <a:off x="6492656" y="2045581"/>
            <a:ext cx="5542901" cy="4043491"/>
          </a:xfrm>
          <a:prstGeom prst="rect">
            <a:avLst/>
          </a:prstGeom>
          <a:noFill/>
        </p:spPr>
      </p:pic>
    </p:spTree>
    <p:extLst>
      <p:ext uri="{BB962C8B-B14F-4D97-AF65-F5344CB8AC3E}">
        <p14:creationId xmlns:p14="http://schemas.microsoft.com/office/powerpoint/2010/main" val="25543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11728" y="1508221"/>
            <a:ext cx="11627427" cy="5006878"/>
          </a:xfrm>
        </p:spPr>
        <p:txBody>
          <a:bodyPr>
            <a:normAutofit/>
          </a:bodyPr>
          <a:lstStyle/>
          <a:p>
            <a:endParaRPr lang="fr-FR" dirty="0"/>
          </a:p>
          <a:p>
            <a:endParaRPr lang="fr-FR" sz="2800" i="1" dirty="0" smtClean="0">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The </a:t>
            </a:r>
            <a:r>
              <a:rPr lang="en" sz="2800" i="1" dirty="0" err="1">
                <a:latin typeface="Cambria" panose="02040503050406030204" pitchFamily="18" charset="0"/>
                <a:ea typeface="Cambria" panose="02040503050406030204" pitchFamily="18" charset="0"/>
              </a:rPr>
              <a:t>myocytes </a:t>
            </a:r>
            <a:r>
              <a:rPr lang="en" sz="2800" i="1" dirty="0">
                <a:latin typeface="Cambria" panose="02040503050406030204" pitchFamily="18" charset="0"/>
                <a:ea typeface="Cambria" panose="02040503050406030204" pitchFamily="18" charset="0"/>
              </a:rPr>
              <a:t>in the walls of the heart's atrial chambers produce a peptide hormone </a:t>
            </a:r>
            <a:r>
              <a:rPr lang="en" sz="2800" i="1" dirty="0" smtClean="0">
                <a:latin typeface="Cambria" panose="02040503050406030204" pitchFamily="18" charset="0"/>
                <a:ea typeface="Cambria" panose="02040503050406030204" pitchFamily="18" charset="0"/>
              </a:rPr>
              <a:t>made </a:t>
            </a:r>
            <a:r>
              <a:rPr lang="en" sz="2800" i="1" dirty="0">
                <a:latin typeface="Cambria" panose="02040503050406030204" pitchFamily="18" charset="0"/>
                <a:ea typeface="Cambria" panose="02040503050406030204" pitchFamily="18" charset="0"/>
              </a:rPr>
              <a:t>of 28 amino acids </a:t>
            </a:r>
            <a:r>
              <a:rPr lang="en" sz="2800" i="1" dirty="0" smtClean="0">
                <a:latin typeface="Cambria" panose="02040503050406030204" pitchFamily="18" charset="0"/>
                <a:ea typeface="Cambria" panose="02040503050406030204" pitchFamily="18" charset="0"/>
              </a:rPr>
              <a:t>called </a:t>
            </a:r>
            <a:r>
              <a:rPr lang="en" sz="2800" i="1" dirty="0">
                <a:latin typeface="Cambria" panose="02040503050406030204" pitchFamily="18" charset="0"/>
                <a:ea typeface="Cambria" panose="02040503050406030204" pitchFamily="18" charset="0"/>
              </a:rPr>
              <a:t>peptide</a:t>
            </a:r>
            <a:r>
              <a:rPr lang="en" sz="2800" b="1" i="1" dirty="0">
                <a:latin typeface="Cambria" panose="02040503050406030204" pitchFamily="18" charset="0"/>
                <a:ea typeface="Cambria" panose="02040503050406030204" pitchFamily="18" charset="0"/>
              </a:rPr>
              <a:t> atrial </a:t>
            </a:r>
            <a:r>
              <a:rPr lang="en" sz="2800" i="1" dirty="0" err="1">
                <a:latin typeface="Cambria" panose="02040503050406030204" pitchFamily="18" charset="0"/>
                <a:ea typeface="Cambria" panose="02040503050406030204" pitchFamily="18" charset="0"/>
              </a:rPr>
              <a:t>natriuretic </a:t>
            </a:r>
            <a:r>
              <a:rPr lang="en" sz="2800" i="1" dirty="0">
                <a:latin typeface="Cambria" panose="02040503050406030204" pitchFamily="18" charset="0"/>
                <a:ea typeface="Cambria" panose="02040503050406030204" pitchFamily="18" charset="0"/>
              </a:rPr>
              <a:t>( </a:t>
            </a:r>
            <a:r>
              <a:rPr lang="en" sz="2800" i="1" dirty="0" smtClean="0">
                <a:latin typeface="Cambria" panose="02040503050406030204" pitchFamily="18" charset="0"/>
                <a:ea typeface="Cambria" panose="02040503050406030204" pitchFamily="18" charset="0"/>
              </a:rPr>
              <a:t>ANP).</a:t>
            </a:r>
            <a:endParaRPr lang="fr-FR" sz="2800" i="1" dirty="0">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ANP </a:t>
            </a:r>
            <a:r>
              <a:rPr lang="en" sz="2800" i="1" dirty="0">
                <a:latin typeface="Cambria" panose="02040503050406030204" pitchFamily="18" charset="0"/>
                <a:ea typeface="Cambria" panose="02040503050406030204" pitchFamily="18" charset="0"/>
              </a:rPr>
              <a:t>is released </a:t>
            </a:r>
            <a:r>
              <a:rPr lang="en" sz="2800" i="1" dirty="0" smtClean="0">
                <a:latin typeface="Cambria" panose="02040503050406030204" pitchFamily="18" charset="0"/>
                <a:ea typeface="Cambria" panose="02040503050406030204" pitchFamily="18" charset="0"/>
              </a:rPr>
              <a:t>following </a:t>
            </a:r>
            <a:r>
              <a:rPr lang="en" sz="2800" i="1" dirty="0">
                <a:latin typeface="Cambria" panose="02040503050406030204" pitchFamily="18" charset="0"/>
                <a:ea typeface="Cambria" panose="02040503050406030204" pitchFamily="18" charset="0"/>
              </a:rPr>
              <a:t>the stretching of the atrial wall when </a:t>
            </a:r>
            <a:r>
              <a:rPr lang="en" sz="2800" i="1" dirty="0" smtClean="0">
                <a:latin typeface="Cambria" panose="02040503050406030204" pitchFamily="18" charset="0"/>
                <a:ea typeface="Cambria" panose="02040503050406030204" pitchFamily="18" charset="0"/>
              </a:rPr>
              <a:t>blood volume is increased.</a:t>
            </a:r>
          </a:p>
          <a:p>
            <a:r>
              <a:rPr lang="en" sz="2800" i="1" dirty="0" smtClean="0">
                <a:latin typeface="Cambria" panose="02040503050406030204" pitchFamily="18" charset="0"/>
                <a:ea typeface="Cambria" panose="02040503050406030204" pitchFamily="18" charset="0"/>
              </a:rPr>
              <a:t>ANP is a vasodilator and it causes </a:t>
            </a:r>
            <a:r>
              <a:rPr lang="en" sz="2800" i="1" dirty="0">
                <a:latin typeface="Cambria" panose="02040503050406030204" pitchFamily="18" charset="0"/>
                <a:ea typeface="Cambria" panose="02040503050406030204" pitchFamily="18" charset="0"/>
              </a:rPr>
              <a:t>the excretion of water and Na+ by the kidney.</a:t>
            </a:r>
          </a:p>
          <a:p>
            <a:endParaRPr lang="fr-FR" sz="2800" i="1" dirty="0">
              <a:latin typeface="Cambria" panose="02040503050406030204" pitchFamily="18" charset="0"/>
              <a:ea typeface="Cambria" panose="02040503050406030204" pitchFamily="18" charset="0"/>
            </a:endParaRPr>
          </a:p>
          <a:p>
            <a:endParaRPr lang="fr-FR" dirty="0"/>
          </a:p>
        </p:txBody>
      </p:sp>
      <p:sp>
        <p:nvSpPr>
          <p:cNvPr id="4" name="ZoneTexte 3"/>
          <p:cNvSpPr txBox="1"/>
          <p:nvPr/>
        </p:nvSpPr>
        <p:spPr>
          <a:xfrm>
            <a:off x="2391833" y="1163879"/>
            <a:ext cx="7718522" cy="584775"/>
          </a:xfrm>
          <a:prstGeom prst="rect">
            <a:avLst/>
          </a:prstGeom>
          <a:noFill/>
          <a:ln>
            <a:solidFill>
              <a:schemeClr val="tx1"/>
            </a:solidFill>
          </a:ln>
        </p:spPr>
        <p:txBody>
          <a:bodyPr wrap="square" rtlCol="0">
            <a:spAutoFit/>
          </a:bodyPr>
          <a:lstStyle/>
          <a:p>
            <a:pPr algn="ctr"/>
            <a:r>
              <a:rPr lang="en" sz="3200" b="1" dirty="0" err="1">
                <a:solidFill>
                  <a:schemeClr val="accent1">
                    <a:lumMod val="60000"/>
                    <a:lumOff val="40000"/>
                  </a:schemeClr>
                </a:solidFill>
                <a:latin typeface="Cambria" panose="02040503050406030204" pitchFamily="18" charset="0"/>
                <a:ea typeface="Cambria" panose="02040503050406030204" pitchFamily="18" charset="0"/>
              </a:rPr>
              <a:t>natriuretic </a:t>
            </a:r>
            <a:r>
              <a:rPr lang="en" sz="3200" b="1" dirty="0">
                <a:solidFill>
                  <a:schemeClr val="accent1">
                    <a:lumMod val="60000"/>
                    <a:lumOff val="40000"/>
                  </a:schemeClr>
                </a:solidFill>
                <a:latin typeface="Cambria" panose="02040503050406030204" pitchFamily="18" charset="0"/>
                <a:ea typeface="Cambria" panose="02040503050406030204" pitchFamily="18" charset="0"/>
              </a:rPr>
              <a:t>peptide (ANP)</a:t>
            </a:r>
          </a:p>
        </p:txBody>
      </p:sp>
    </p:spTree>
    <p:extLst>
      <p:ext uri="{BB962C8B-B14F-4D97-AF65-F5344CB8AC3E}">
        <p14:creationId xmlns:p14="http://schemas.microsoft.com/office/powerpoint/2010/main" val="265462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11728" y="1456267"/>
            <a:ext cx="11627427" cy="5006878"/>
          </a:xfrm>
        </p:spPr>
        <p:txBody>
          <a:bodyPr>
            <a:normAutofit/>
          </a:bodyPr>
          <a:lstStyle/>
          <a:p>
            <a:endParaRPr lang="fr-FR" sz="2800" i="1" dirty="0" smtClean="0">
              <a:latin typeface="Cambria" panose="02040503050406030204" pitchFamily="18" charset="0"/>
              <a:ea typeface="Cambria" panose="02040503050406030204" pitchFamily="18" charset="0"/>
            </a:endParaRPr>
          </a:p>
          <a:p>
            <a:r>
              <a:rPr lang="en" sz="2800" i="1" dirty="0">
                <a:latin typeface="Cambria" panose="02040503050406030204" pitchFamily="18" charset="0"/>
                <a:ea typeface="Cambria" panose="02040503050406030204" pitchFamily="18" charset="0"/>
              </a:rPr>
              <a:t>Atrial </a:t>
            </a:r>
            <a:r>
              <a:rPr lang="en" sz="2800" i="1" dirty="0" err="1">
                <a:latin typeface="Cambria" panose="02040503050406030204" pitchFamily="18" charset="0"/>
                <a:ea typeface="Cambria" panose="02040503050406030204" pitchFamily="18" charset="0"/>
              </a:rPr>
              <a:t>Natriuretic </a:t>
            </a:r>
            <a:r>
              <a:rPr lang="en" sz="2800" i="1" dirty="0" smtClean="0">
                <a:latin typeface="Cambria" panose="02040503050406030204" pitchFamily="18" charset="0"/>
                <a:ea typeface="Cambria" panose="02040503050406030204" pitchFamily="18" charset="0"/>
              </a:rPr>
              <a:t>Peptide </a:t>
            </a:r>
            <a:r>
              <a:rPr lang="en" sz="2800" i="1" dirty="0">
                <a:latin typeface="Cambria" panose="02040503050406030204" pitchFamily="18" charset="0"/>
                <a:ea typeface="Cambria" panose="02040503050406030204" pitchFamily="18" charset="0"/>
              </a:rPr>
              <a:t>:</a:t>
            </a:r>
          </a:p>
          <a:p>
            <a:pPr lvl="1"/>
            <a:r>
              <a:rPr lang="en" sz="2800" i="1" dirty="0" smtClean="0">
                <a:latin typeface="Cambria" panose="02040503050406030204" pitchFamily="18" charset="0"/>
                <a:ea typeface="Cambria" panose="02040503050406030204" pitchFamily="18" charset="0"/>
              </a:rPr>
              <a:t>dilates </a:t>
            </a:r>
            <a:r>
              <a:rPr lang="en" sz="2800" i="1" dirty="0">
                <a:latin typeface="Cambria" panose="02040503050406030204" pitchFamily="18" charset="0"/>
                <a:ea typeface="Cambria" panose="02040503050406030204" pitchFamily="18" charset="0"/>
              </a:rPr>
              <a:t>the afferent and efferent arterioles.</a:t>
            </a:r>
          </a:p>
          <a:p>
            <a:pPr lvl="1"/>
            <a:r>
              <a:rPr lang="en" sz="2800" i="1" dirty="0" smtClean="0">
                <a:latin typeface="Cambria" panose="02040503050406030204" pitchFamily="18" charset="0"/>
                <a:ea typeface="Cambria" panose="02040503050406030204" pitchFamily="18" charset="0"/>
              </a:rPr>
              <a:t>increases </a:t>
            </a:r>
            <a:r>
              <a:rPr lang="en" sz="2800" i="1" dirty="0">
                <a:latin typeface="Cambria" panose="02040503050406030204" pitchFamily="18" charset="0"/>
                <a:ea typeface="Cambria" panose="02040503050406030204" pitchFamily="18" charset="0"/>
              </a:rPr>
              <a:t>the glomerular filtration </a:t>
            </a:r>
            <a:r>
              <a:rPr lang="en" sz="2800" i="1" dirty="0" smtClean="0">
                <a:latin typeface="Cambria" panose="02040503050406030204" pitchFamily="18" charset="0"/>
                <a:ea typeface="Cambria" panose="02040503050406030204" pitchFamily="18" charset="0"/>
              </a:rPr>
              <a:t>rate .</a:t>
            </a:r>
          </a:p>
          <a:p>
            <a:pPr lvl="1"/>
            <a:r>
              <a:rPr lang="en" sz="2800" i="1" dirty="0" smtClean="0">
                <a:latin typeface="Cambria" panose="02040503050406030204" pitchFamily="18" charset="0"/>
                <a:ea typeface="Cambria" panose="02040503050406030204" pitchFamily="18" charset="0"/>
              </a:rPr>
              <a:t>reduces </a:t>
            </a:r>
            <a:r>
              <a:rPr lang="en" sz="2800" i="1" dirty="0">
                <a:latin typeface="Cambria" panose="02040503050406030204" pitchFamily="18" charset="0"/>
                <a:ea typeface="Cambria" panose="02040503050406030204" pitchFamily="18" charset="0"/>
              </a:rPr>
              <a:t>Na+ reabsorption by the distal convoluted tubule.</a:t>
            </a:r>
          </a:p>
          <a:p>
            <a:pPr lvl="1"/>
            <a:r>
              <a:rPr lang="en" sz="2800" i="1" dirty="0" smtClean="0">
                <a:latin typeface="Cambria" panose="02040503050406030204" pitchFamily="18" charset="0"/>
                <a:ea typeface="Cambria" panose="02040503050406030204" pitchFamily="18" charset="0"/>
              </a:rPr>
              <a:t>inhibits </a:t>
            </a:r>
            <a:r>
              <a:rPr lang="en" sz="2800" i="1" dirty="0">
                <a:latin typeface="Cambria" panose="02040503050406030204" pitchFamily="18" charset="0"/>
                <a:ea typeface="Cambria" panose="02040503050406030204" pitchFamily="18" charset="0"/>
              </a:rPr>
              <a:t>renin release and aldosterone secretion, thereby further </a:t>
            </a:r>
            <a:r>
              <a:rPr lang="en" sz="2800" i="1" dirty="0" smtClean="0">
                <a:latin typeface="Cambria" panose="02040503050406030204" pitchFamily="18" charset="0"/>
                <a:ea typeface="Cambria" panose="02040503050406030204" pitchFamily="18" charset="0"/>
              </a:rPr>
              <a:t>decreasing </a:t>
            </a:r>
            <a:r>
              <a:rPr lang="en" sz="2800" i="1" dirty="0">
                <a:latin typeface="Cambria" panose="02040503050406030204" pitchFamily="18" charset="0"/>
                <a:ea typeface="Cambria" panose="02040503050406030204" pitchFamily="18" charset="0"/>
              </a:rPr>
              <a:t>sodium reabsorption.</a:t>
            </a:r>
          </a:p>
          <a:p>
            <a:pPr lvl="1"/>
            <a:endParaRPr lang="fr-FR" sz="2600" i="1" dirty="0">
              <a:latin typeface="Cambria" panose="02040503050406030204" pitchFamily="18" charset="0"/>
              <a:ea typeface="Cambria" panose="02040503050406030204" pitchFamily="18" charset="0"/>
            </a:endParaRPr>
          </a:p>
          <a:p>
            <a:endParaRPr lang="fr-FR" dirty="0"/>
          </a:p>
        </p:txBody>
      </p:sp>
      <p:sp>
        <p:nvSpPr>
          <p:cNvPr id="4" name="ZoneTexte 3"/>
          <p:cNvSpPr txBox="1"/>
          <p:nvPr/>
        </p:nvSpPr>
        <p:spPr>
          <a:xfrm>
            <a:off x="2391833" y="1006574"/>
            <a:ext cx="7718522" cy="584775"/>
          </a:xfrm>
          <a:prstGeom prst="rect">
            <a:avLst/>
          </a:prstGeom>
          <a:noFill/>
          <a:ln>
            <a:solidFill>
              <a:schemeClr val="tx1"/>
            </a:solidFill>
          </a:ln>
        </p:spPr>
        <p:txBody>
          <a:bodyPr wrap="square" rtlCol="0">
            <a:spAutoFit/>
          </a:bodyPr>
          <a:lstStyle/>
          <a:p>
            <a:pPr algn="ctr"/>
            <a:r>
              <a:rPr lang="en" sz="3200" b="1" dirty="0" err="1">
                <a:solidFill>
                  <a:schemeClr val="accent1">
                    <a:lumMod val="60000"/>
                    <a:lumOff val="40000"/>
                  </a:schemeClr>
                </a:solidFill>
                <a:latin typeface="Cambria" panose="02040503050406030204" pitchFamily="18" charset="0"/>
                <a:ea typeface="Cambria" panose="02040503050406030204" pitchFamily="18" charset="0"/>
              </a:rPr>
              <a:t>natriuretic </a:t>
            </a:r>
            <a:r>
              <a:rPr lang="en" sz="3200" b="1" dirty="0">
                <a:solidFill>
                  <a:schemeClr val="accent1">
                    <a:lumMod val="60000"/>
                    <a:lumOff val="40000"/>
                  </a:schemeClr>
                </a:solidFill>
                <a:latin typeface="Cambria" panose="02040503050406030204" pitchFamily="18" charset="0"/>
                <a:ea typeface="Cambria" panose="02040503050406030204" pitchFamily="18" charset="0"/>
              </a:rPr>
              <a:t>peptide (ANP)</a:t>
            </a:r>
          </a:p>
        </p:txBody>
      </p:sp>
    </p:spTree>
    <p:extLst>
      <p:ext uri="{BB962C8B-B14F-4D97-AF65-F5344CB8AC3E}">
        <p14:creationId xmlns:p14="http://schemas.microsoft.com/office/powerpoint/2010/main" val="10606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60785" y="2083777"/>
            <a:ext cx="6497515" cy="2123658"/>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lang="en" sz="6600" b="1" dirty="0" smtClean="0">
                <a:solidFill>
                  <a:schemeClr val="accent1"/>
                </a:solidFill>
                <a:latin typeface="Cambria" panose="02040503050406030204" pitchFamily="18" charset="0"/>
                <a:ea typeface="Cambria" panose="02040503050406030204" pitchFamily="18" charset="0"/>
              </a:rPr>
              <a:t>SUMMARY OF THE</a:t>
            </a:r>
          </a:p>
          <a:p>
            <a:pPr algn="ctr"/>
            <a:r>
              <a:rPr lang="en" sz="6600" b="1" dirty="0" smtClean="0">
                <a:solidFill>
                  <a:schemeClr val="accent1"/>
                </a:solidFill>
                <a:latin typeface="Cambria" panose="02040503050406030204" pitchFamily="18" charset="0"/>
                <a:ea typeface="Cambria" panose="02040503050406030204" pitchFamily="18" charset="0"/>
              </a:rPr>
              <a:t>SODIUM</a:t>
            </a:r>
            <a:endParaRPr lang="fr-FR" sz="6600" b="1" dirty="0">
              <a:solidFill>
                <a:schemeClr val="accent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71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1187" y="20778"/>
            <a:ext cx="10131425" cy="1456267"/>
          </a:xfrm>
        </p:spPr>
        <p:txBody>
          <a:bodyPr/>
          <a:lstStyle/>
          <a:p>
            <a:pPr algn="ctr"/>
            <a:r>
              <a:rPr lang="en" b="1" dirty="0" smtClean="0">
                <a:latin typeface="Cambria" panose="02040503050406030204" pitchFamily="18" charset="0"/>
                <a:ea typeface="Cambria" panose="02040503050406030204" pitchFamily="18" charset="0"/>
              </a:rPr>
              <a:t>SODIUM </a:t>
            </a:r>
            <a:endParaRPr lang="fr-FR" dirty="0"/>
          </a:p>
        </p:txBody>
      </p:sp>
      <p:sp>
        <p:nvSpPr>
          <p:cNvPr id="3" name="Espace réservé du contenu 2"/>
          <p:cNvSpPr>
            <a:spLocks noGrp="1"/>
          </p:cNvSpPr>
          <p:nvPr>
            <p:ph idx="1"/>
          </p:nvPr>
        </p:nvSpPr>
        <p:spPr>
          <a:xfrm>
            <a:off x="307731" y="1184565"/>
            <a:ext cx="11588261" cy="5330536"/>
          </a:xfrm>
        </p:spPr>
        <p:txBody>
          <a:bodyPr>
            <a:normAutofit/>
          </a:bodyPr>
          <a:lstStyle/>
          <a:p>
            <a:endParaRPr lang="fr-FR" sz="2800" i="1" dirty="0">
              <a:latin typeface="Cambria" panose="02040503050406030204" pitchFamily="18" charset="0"/>
              <a:ea typeface="Cambria" panose="02040503050406030204" pitchFamily="18" charset="0"/>
            </a:endParaRPr>
          </a:p>
          <a:p>
            <a:endParaRPr lang="fr-FR" sz="2800" i="1" dirty="0" smtClean="0">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Na + is the main extracellular </a:t>
            </a:r>
            <a:r>
              <a:rPr lang="en" sz="2800" i="1" dirty="0">
                <a:latin typeface="Cambria" panose="02040503050406030204" pitchFamily="18" charset="0"/>
                <a:ea typeface="Cambria" panose="02040503050406030204" pitchFamily="18" charset="0"/>
              </a:rPr>
              <a:t>cation ; </a:t>
            </a:r>
            <a:r>
              <a:rPr lang="en" sz="2800" i="1" dirty="0" smtClean="0">
                <a:latin typeface="Cambria" panose="02040503050406030204" pitchFamily="18" charset="0"/>
                <a:ea typeface="Cambria" panose="02040503050406030204" pitchFamily="18" charset="0"/>
              </a:rPr>
              <a:t>it plays an essential role in maintaining extracellular </a:t>
            </a:r>
            <a:r>
              <a:rPr lang="en" sz="2800" i="1" dirty="0">
                <a:latin typeface="Cambria" panose="02040503050406030204" pitchFamily="18" charset="0"/>
                <a:ea typeface="Cambria" panose="02040503050406030204" pitchFamily="18" charset="0"/>
              </a:rPr>
              <a:t>osmolarity and in controlling blood volume.</a:t>
            </a:r>
          </a:p>
          <a:p>
            <a:r>
              <a:rPr lang="en" sz="2800" i="1" dirty="0" smtClean="0">
                <a:latin typeface="Cambria" panose="02040503050406030204" pitchFamily="18" charset="0"/>
                <a:ea typeface="Cambria" panose="02040503050406030204" pitchFamily="18" charset="0"/>
              </a:rPr>
              <a:t>The </a:t>
            </a:r>
            <a:r>
              <a:rPr lang="en" sz="2800" i="1" dirty="0">
                <a:latin typeface="Cambria" panose="02040503050406030204" pitchFamily="18" charset="0"/>
                <a:ea typeface="Cambria" panose="02040503050406030204" pitchFamily="18" charset="0"/>
              </a:rPr>
              <a:t>consistency of its </a:t>
            </a:r>
            <a:r>
              <a:rPr lang="en" sz="2800" i="1" dirty="0" smtClean="0">
                <a:latin typeface="Cambria" panose="02040503050406030204" pitchFamily="18" charset="0"/>
                <a:ea typeface="Cambria" panose="02040503050406030204" pitchFamily="18" charset="0"/>
              </a:rPr>
              <a:t>intra- and extracellular distribution is </a:t>
            </a:r>
            <a:r>
              <a:rPr lang="en" sz="2800" i="1" dirty="0">
                <a:latin typeface="Cambria" panose="02040503050406030204" pitchFamily="18" charset="0"/>
                <a:ea typeface="Cambria" panose="02040503050406030204" pitchFamily="18" charset="0"/>
              </a:rPr>
              <a:t>ensured by the properties of the cell membrane.</a:t>
            </a:r>
          </a:p>
          <a:p>
            <a:r>
              <a:rPr lang="en" sz="2800" i="1" dirty="0" smtClean="0">
                <a:latin typeface="Cambria" panose="02040503050406030204" pitchFamily="18" charset="0"/>
                <a:ea typeface="Cambria" panose="02040503050406030204" pitchFamily="18" charset="0"/>
              </a:rPr>
              <a:t>The </a:t>
            </a:r>
            <a:r>
              <a:rPr lang="en" sz="2800" i="1" dirty="0">
                <a:latin typeface="Cambria" panose="02040503050406030204" pitchFamily="18" charset="0"/>
                <a:ea typeface="Cambria" panose="02040503050406030204" pitchFamily="18" charset="0"/>
              </a:rPr>
              <a:t>regulation of the body's </a:t>
            </a:r>
            <a:r>
              <a:rPr lang="en" sz="2800" i="1" dirty="0" smtClean="0">
                <a:latin typeface="Cambria" panose="02040503050406030204" pitchFamily="18" charset="0"/>
                <a:ea typeface="Cambria" panose="02040503050406030204" pitchFamily="18" charset="0"/>
              </a:rPr>
              <a:t>sodium levels </a:t>
            </a:r>
            <a:r>
              <a:rPr lang="en" sz="2800" i="1" dirty="0">
                <a:latin typeface="Cambria" panose="02040503050406030204" pitchFamily="18" charset="0"/>
                <a:ea typeface="Cambria" panose="02040503050406030204" pitchFamily="18" charset="0"/>
              </a:rPr>
              <a:t>is ensured by the kidney and its hormonal effectors.</a:t>
            </a:r>
            <a:endParaRPr lang="fr-FR" sz="2800" i="1" dirty="0" smtClean="0">
              <a:latin typeface="Cambria" panose="02040503050406030204" pitchFamily="18" charset="0"/>
              <a:ea typeface="Cambria" panose="02040503050406030204" pitchFamily="18" charset="0"/>
            </a:endParaRPr>
          </a:p>
          <a:p>
            <a:endParaRPr lang="fr-FR" sz="2800" i="1" dirty="0">
              <a:latin typeface="Cambria" panose="02040503050406030204" pitchFamily="18" charset="0"/>
              <a:ea typeface="Cambria" panose="02040503050406030204" pitchFamily="18" charset="0"/>
            </a:endParaRPr>
          </a:p>
          <a:p>
            <a:endParaRPr lang="fr-FR"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4345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6671" y="0"/>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pic>
        <p:nvPicPr>
          <p:cNvPr id="4" name="Picture 2" descr="C:\Users\Toshiba\Desktop\Sans titre.png"/>
          <p:cNvPicPr>
            <a:picLocks noGrp="1" noChangeAspect="1" noChangeArrowheads="1"/>
          </p:cNvPicPr>
          <p:nvPr>
            <p:ph idx="1"/>
          </p:nvPr>
        </p:nvPicPr>
        <p:blipFill>
          <a:blip r:embed="rId3"/>
          <a:stretch>
            <a:fillRect/>
          </a:stretch>
        </p:blipFill>
        <p:spPr bwMode="auto">
          <a:xfrm>
            <a:off x="1487185" y="1188557"/>
            <a:ext cx="9248869" cy="5527431"/>
          </a:xfrm>
          <a:prstGeom prst="rect">
            <a:avLst/>
          </a:prstGeom>
          <a:noFill/>
        </p:spPr>
      </p:pic>
    </p:spTree>
    <p:extLst>
      <p:ext uri="{BB962C8B-B14F-4D97-AF65-F5344CB8AC3E}">
        <p14:creationId xmlns:p14="http://schemas.microsoft.com/office/powerpoint/2010/main" val="9818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56" y="0"/>
            <a:ext cx="10131425" cy="1456267"/>
          </a:xfrm>
        </p:spPr>
        <p:txBody>
          <a:bodyPr/>
          <a:lstStyle/>
          <a:p>
            <a:pPr algn="ctr"/>
            <a:r>
              <a:rPr lang="en" b="1" dirty="0" smtClean="0">
                <a:latin typeface="Cambria" panose="02040503050406030204" pitchFamily="18" charset="0"/>
                <a:ea typeface="Cambria" panose="02040503050406030204" pitchFamily="18" charset="0"/>
              </a:rPr>
              <a:t>SODIUM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26027" y="1309255"/>
            <a:ext cx="11471564" cy="5195454"/>
          </a:xfrm>
        </p:spPr>
        <p:txBody>
          <a:bodyPr>
            <a:noAutofit/>
          </a:bodyPr>
          <a:lstStyle/>
          <a:p>
            <a:r>
              <a:rPr lang="en" sz="2800" i="1" dirty="0" smtClean="0">
                <a:latin typeface="Cambria" panose="02040503050406030204" pitchFamily="18" charset="0"/>
                <a:ea typeface="Cambria" panose="02040503050406030204" pitchFamily="18" charset="0"/>
              </a:rPr>
              <a:t>99 </a:t>
            </a:r>
            <a:r>
              <a:rPr lang="en" sz="2800" i="1" dirty="0">
                <a:latin typeface="Cambria" panose="02040503050406030204" pitchFamily="18" charset="0"/>
                <a:ea typeface="Cambria" panose="02040503050406030204" pitchFamily="18" charset="0"/>
              </a:rPr>
              <a:t>% of the filtered Na+ is reabsorbed and only 1% will be excreted in the </a:t>
            </a:r>
            <a:r>
              <a:rPr lang="en" sz="2800" i="1" dirty="0" smtClean="0">
                <a:latin typeface="Cambria" panose="02040503050406030204" pitchFamily="18" charset="0"/>
                <a:ea typeface="Cambria" panose="02040503050406030204" pitchFamily="18" charset="0"/>
              </a:rPr>
              <a:t>urine.</a:t>
            </a:r>
            <a:endParaRPr lang="fr-FR" sz="2800" i="1" dirty="0">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Most sodium reabsorption occurs in </a:t>
            </a:r>
            <a:r>
              <a:rPr lang="en" sz="2800" i="1" dirty="0">
                <a:latin typeface="Cambria" panose="02040503050406030204" pitchFamily="18" charset="0"/>
                <a:ea typeface="Cambria" panose="02040503050406030204" pitchFamily="18" charset="0"/>
              </a:rPr>
              <a:t>the proximal convoluted </a:t>
            </a:r>
            <a:r>
              <a:rPr lang="en" sz="2800" i="1" dirty="0" smtClean="0">
                <a:latin typeface="Cambria" panose="02040503050406030204" pitchFamily="18" charset="0"/>
                <a:ea typeface="Cambria" panose="02040503050406030204" pitchFamily="18" charset="0"/>
              </a:rPr>
              <a:t>tubule (PCT) </a:t>
            </a:r>
            <a:r>
              <a:rPr lang="en" sz="2800" i="1" dirty="0">
                <a:latin typeface="Cambria" panose="02040503050406030204" pitchFamily="18" charset="0"/>
                <a:ea typeface="Cambria" panose="02040503050406030204" pitchFamily="18" charset="0"/>
              </a:rPr>
              <a:t>and the loop of </a:t>
            </a:r>
            <a:r>
              <a:rPr lang="en" sz="2800" i="1" dirty="0" err="1">
                <a:latin typeface="Cambria" panose="02040503050406030204" pitchFamily="18" charset="0"/>
                <a:ea typeface="Cambria" panose="02040503050406030204" pitchFamily="18" charset="0"/>
              </a:rPr>
              <a:t>Henle </a:t>
            </a:r>
            <a:r>
              <a:rPr lang="en" sz="2800" i="1" dirty="0">
                <a:latin typeface="Cambria" panose="02040503050406030204" pitchFamily="18" charset="0"/>
                <a:ea typeface="Cambria" panose="02040503050406030204" pitchFamily="18" charset="0"/>
              </a:rPr>
              <a:t>, such </a:t>
            </a:r>
            <a:r>
              <a:rPr lang="en" sz="2800" i="1" dirty="0" smtClean="0">
                <a:latin typeface="Cambria" panose="02040503050406030204" pitchFamily="18" charset="0"/>
                <a:ea typeface="Cambria" panose="02040503050406030204" pitchFamily="18" charset="0"/>
              </a:rPr>
              <a:t>that only 10% of </a:t>
            </a:r>
            <a:r>
              <a:rPr lang="en" sz="2800" i="1" dirty="0">
                <a:latin typeface="Cambria" panose="02040503050406030204" pitchFamily="18" charset="0"/>
                <a:ea typeface="Cambria" panose="02040503050406030204" pitchFamily="18" charset="0"/>
              </a:rPr>
              <a:t>the filtered amount </a:t>
            </a:r>
            <a:r>
              <a:rPr lang="en" sz="2800" i="1" dirty="0" smtClean="0">
                <a:latin typeface="Cambria" panose="02040503050406030204" pitchFamily="18" charset="0"/>
                <a:ea typeface="Cambria" panose="02040503050406030204" pitchFamily="18" charset="0"/>
              </a:rPr>
              <a:t>reaches </a:t>
            </a:r>
            <a:r>
              <a:rPr lang="en" sz="2800" i="1" dirty="0">
                <a:latin typeface="Cambria" panose="02040503050406030204" pitchFamily="18" charset="0"/>
                <a:ea typeface="Cambria" panose="02040503050406030204" pitchFamily="18" charset="0"/>
              </a:rPr>
              <a:t>the </a:t>
            </a:r>
            <a:r>
              <a:rPr lang="en" sz="2800" i="1" dirty="0" smtClean="0">
                <a:latin typeface="Cambria" panose="02040503050406030204" pitchFamily="18" charset="0"/>
                <a:ea typeface="Cambria" panose="02040503050406030204" pitchFamily="18" charset="0"/>
              </a:rPr>
              <a:t>distal convoluted tubule (DCT) </a:t>
            </a:r>
            <a:r>
              <a:rPr lang="en" sz="2800" i="1" dirty="0">
                <a:latin typeface="Cambria" panose="02040503050406030204" pitchFamily="18" charset="0"/>
                <a:ea typeface="Cambria" panose="02040503050406030204" pitchFamily="18" charset="0"/>
              </a:rPr>
              <a:t>fairly consistently. </a:t>
            </a:r>
            <a:r>
              <a:rPr lang="en" sz="2800" i="1" dirty="0" smtClean="0">
                <a:latin typeface="Cambria" panose="02040503050406030204" pitchFamily="18" charset="0"/>
                <a:ea typeface="Cambria" panose="02040503050406030204" pitchFamily="18" charset="0"/>
              </a:rPr>
              <a:t>This </a:t>
            </a:r>
            <a:r>
              <a:rPr lang="en" sz="2800" i="1" dirty="0">
                <a:latin typeface="Cambria" panose="02040503050406030204" pitchFamily="18" charset="0"/>
                <a:ea typeface="Cambria" panose="02040503050406030204" pitchFamily="18" charset="0"/>
              </a:rPr>
              <a:t>maintenance is due to </a:t>
            </a:r>
            <a:r>
              <a:rPr lang="en" sz="2800" i="1" dirty="0" smtClean="0">
                <a:latin typeface="Cambria" panose="02040503050406030204" pitchFamily="18" charset="0"/>
                <a:ea typeface="Cambria" panose="02040503050406030204" pitchFamily="18" charset="0"/>
              </a:rPr>
              <a:t>:</a:t>
            </a:r>
            <a:endParaRPr lang="fr-FR" sz="2800" i="1" dirty="0">
              <a:latin typeface="Cambria" panose="02040503050406030204" pitchFamily="18" charset="0"/>
              <a:ea typeface="Cambria" panose="02040503050406030204" pitchFamily="18" charset="0"/>
            </a:endParaRPr>
          </a:p>
          <a:p>
            <a:pPr lvl="1"/>
            <a:r>
              <a:rPr lang="en" sz="2800" b="1" i="1" dirty="0" err="1">
                <a:latin typeface="Cambria" panose="02040503050406030204" pitchFamily="18" charset="0"/>
                <a:ea typeface="Cambria" panose="02040503050406030204" pitchFamily="18" charset="0"/>
              </a:rPr>
              <a:t>Intrarenal </a:t>
            </a:r>
            <a:r>
              <a:rPr lang="en" sz="2800" b="1" i="1" dirty="0" smtClean="0">
                <a:latin typeface="Cambria" panose="02040503050406030204" pitchFamily="18" charset="0"/>
                <a:ea typeface="Cambria" panose="02040503050406030204" pitchFamily="18" charset="0"/>
              </a:rPr>
              <a:t>autoregulation</a:t>
            </a:r>
            <a:r>
              <a:rPr lang="en" sz="2800" b="1" i="1" dirty="0">
                <a:latin typeface="Cambria" panose="02040503050406030204" pitchFamily="18" charset="0"/>
                <a:ea typeface="Cambria" panose="02040503050406030204" pitchFamily="18" charset="0"/>
              </a:rPr>
              <a:t> </a:t>
            </a:r>
            <a:r>
              <a:rPr lang="en" sz="2800" i="1" dirty="0">
                <a:latin typeface="Cambria" panose="02040503050406030204" pitchFamily="18" charset="0"/>
                <a:ea typeface="Cambria" panose="02040503050406030204" pitchFamily="18" charset="0"/>
              </a:rPr>
              <a:t>which stabilizes </a:t>
            </a:r>
            <a:r>
              <a:rPr lang="en" sz="2800" i="1" dirty="0" smtClean="0">
                <a:latin typeface="Cambria" panose="02040503050406030204" pitchFamily="18" charset="0"/>
                <a:ea typeface="Cambria" panose="02040503050406030204" pitchFamily="18" charset="0"/>
              </a:rPr>
              <a:t>the </a:t>
            </a:r>
            <a:r>
              <a:rPr lang="en" sz="2800" b="1" i="1" dirty="0" smtClean="0">
                <a:latin typeface="Cambria" panose="02040503050406030204" pitchFamily="18" charset="0"/>
                <a:ea typeface="Cambria" panose="02040503050406030204" pitchFamily="18" charset="0"/>
              </a:rPr>
              <a:t>GFR</a:t>
            </a:r>
            <a:endParaRPr lang="fr-FR" sz="2800" b="1" i="1" dirty="0">
              <a:latin typeface="Cambria" panose="02040503050406030204" pitchFamily="18" charset="0"/>
              <a:ea typeface="Cambria" panose="02040503050406030204" pitchFamily="18" charset="0"/>
            </a:endParaRPr>
          </a:p>
          <a:p>
            <a:pPr lvl="1"/>
            <a:r>
              <a:rPr lang="en" sz="2800" i="1" dirty="0" smtClean="0">
                <a:latin typeface="Cambria" panose="02040503050406030204" pitchFamily="18" charset="0"/>
                <a:ea typeface="Cambria" panose="02040503050406030204" pitchFamily="18" charset="0"/>
              </a:rPr>
              <a:t>The </a:t>
            </a:r>
            <a:r>
              <a:rPr lang="en" sz="2800" b="1" i="1" dirty="0" err="1" smtClean="0">
                <a:latin typeface="Cambria" panose="02040503050406030204" pitchFamily="18" charset="0"/>
                <a:ea typeface="Cambria" panose="02040503050406030204" pitchFamily="18" charset="0"/>
              </a:rPr>
              <a:t>tubuloglomerular </a:t>
            </a:r>
            <a:r>
              <a:rPr lang="en" sz="2800" b="1" i="1" dirty="0">
                <a:latin typeface="Cambria" panose="02040503050406030204" pitchFamily="18" charset="0"/>
                <a:ea typeface="Cambria" panose="02040503050406030204" pitchFamily="18" charset="0"/>
              </a:rPr>
              <a:t>balance </a:t>
            </a:r>
            <a:r>
              <a:rPr lang="en" sz="2800" i="1" dirty="0">
                <a:latin typeface="Cambria" panose="02040503050406030204" pitchFamily="18" charset="0"/>
                <a:ea typeface="Cambria" panose="02040503050406030204" pitchFamily="18" charset="0"/>
              </a:rPr>
              <a:t>which adjusts the reabsorption of the proximal convoluted tubule to the </a:t>
            </a:r>
            <a:r>
              <a:rPr lang="en" sz="2800" b="1" i="1" dirty="0" smtClean="0">
                <a:latin typeface="Cambria" panose="02040503050406030204" pitchFamily="18" charset="0"/>
                <a:ea typeface="Cambria" panose="02040503050406030204" pitchFamily="18" charset="0"/>
              </a:rPr>
              <a:t>GFR </a:t>
            </a:r>
            <a:r>
              <a:rPr lang="en" sz="2800" i="1" dirty="0" smtClean="0">
                <a:latin typeface="Cambria" panose="02040503050406030204" pitchFamily="18" charset="0"/>
                <a:ea typeface="Cambria" panose="02040503050406030204" pitchFamily="18" charset="0"/>
              </a:rPr>
              <a:t>.</a:t>
            </a:r>
            <a:endParaRPr lang="fr-FR" sz="2800" i="1" dirty="0">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The 10% </a:t>
            </a:r>
            <a:r>
              <a:rPr lang="en" sz="2800" i="1" dirty="0">
                <a:latin typeface="Cambria" panose="02040503050406030204" pitchFamily="18" charset="0"/>
                <a:ea typeface="Cambria" panose="02040503050406030204" pitchFamily="18" charset="0"/>
              </a:rPr>
              <a:t>that </a:t>
            </a:r>
            <a:r>
              <a:rPr lang="en" sz="2800" i="1" dirty="0" smtClean="0">
                <a:latin typeface="Cambria" panose="02040503050406030204" pitchFamily="18" charset="0"/>
                <a:ea typeface="Cambria" panose="02040503050406030204" pitchFamily="18" charset="0"/>
              </a:rPr>
              <a:t>reach </a:t>
            </a:r>
            <a:r>
              <a:rPr lang="en" sz="2800" i="1" dirty="0">
                <a:latin typeface="Cambria" panose="02040503050406030204" pitchFamily="18" charset="0"/>
                <a:ea typeface="Cambria" panose="02040503050406030204" pitchFamily="18" charset="0"/>
              </a:rPr>
              <a:t>the distal convoluted tubule </a:t>
            </a:r>
            <a:r>
              <a:rPr lang="en" sz="2800" i="1" dirty="0" smtClean="0">
                <a:latin typeface="Cambria" panose="02040503050406030204" pitchFamily="18" charset="0"/>
                <a:ea typeface="Cambria" panose="02040503050406030204" pitchFamily="18" charset="0"/>
              </a:rPr>
              <a:t>will </a:t>
            </a:r>
            <a:r>
              <a:rPr lang="en" sz="2800" i="1" dirty="0">
                <a:latin typeface="Cambria" panose="02040503050406030204" pitchFamily="18" charset="0"/>
                <a:ea typeface="Cambria" panose="02040503050406030204" pitchFamily="18" charset="0"/>
              </a:rPr>
              <a:t>be </a:t>
            </a:r>
            <a:r>
              <a:rPr lang="en" sz="2800" i="1" dirty="0" smtClean="0">
                <a:latin typeface="Cambria" panose="02040503050406030204" pitchFamily="18" charset="0"/>
                <a:ea typeface="Cambria" panose="02040503050406030204" pitchFamily="18" charset="0"/>
              </a:rPr>
              <a:t>subject </a:t>
            </a:r>
            <a:r>
              <a:rPr lang="en" sz="2800" i="1" dirty="0">
                <a:latin typeface="Cambria" panose="02040503050406030204" pitchFamily="18" charset="0"/>
                <a:ea typeface="Cambria" panose="02040503050406030204" pitchFamily="18" charset="0"/>
              </a:rPr>
              <a:t>to cellular reabsorption, which is </a:t>
            </a:r>
            <a:r>
              <a:rPr lang="en" sz="2800" i="1" dirty="0" err="1" smtClean="0">
                <a:latin typeface="Cambria" panose="02040503050406030204" pitchFamily="18" charset="0"/>
                <a:ea typeface="Cambria" panose="02040503050406030204" pitchFamily="18" charset="0"/>
              </a:rPr>
              <a:t>primarily controlled</a:t>
            </a:r>
            <a:r>
              <a:rPr lang="en" sz="2800" i="1" dirty="0" smtClean="0">
                <a:latin typeface="Cambria" panose="02040503050406030204" pitchFamily="18" charset="0"/>
                <a:ea typeface="Cambria" panose="02040503050406030204" pitchFamily="18" charset="0"/>
              </a:rPr>
              <a:t> </a:t>
            </a:r>
            <a:r>
              <a:rPr lang="en" sz="2800" i="1" dirty="0">
                <a:latin typeface="Cambria" panose="02040503050406030204" pitchFamily="18" charset="0"/>
                <a:ea typeface="Cambria" panose="02040503050406030204" pitchFamily="18" charset="0"/>
              </a:rPr>
              <a:t>by </a:t>
            </a:r>
            <a:r>
              <a:rPr lang="en" sz="2800" b="1" i="1" dirty="0">
                <a:latin typeface="Cambria" panose="02040503050406030204" pitchFamily="18" charset="0"/>
                <a:ea typeface="Cambria" panose="02040503050406030204" pitchFamily="18" charset="0"/>
              </a:rPr>
              <a:t>aldosterone </a:t>
            </a:r>
            <a:r>
              <a:rPr lang="en" sz="2800" i="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8827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56" y="0"/>
            <a:ext cx="10131425" cy="1456267"/>
          </a:xfrm>
        </p:spPr>
        <p:txBody>
          <a:bodyPr/>
          <a:lstStyle/>
          <a:p>
            <a:pPr algn="ctr"/>
            <a:r>
              <a:rPr lang="en" b="1" dirty="0" smtClean="0">
                <a:latin typeface="Cambria" panose="02040503050406030204" pitchFamily="18" charset="0"/>
                <a:ea typeface="Cambria" panose="02040503050406030204" pitchFamily="18" charset="0"/>
              </a:rPr>
              <a:t>SODIUM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26027" y="1309255"/>
            <a:ext cx="11471564" cy="5195454"/>
          </a:xfrm>
        </p:spPr>
        <p:txBody>
          <a:bodyPr>
            <a:noAutofit/>
          </a:bodyPr>
          <a:lstStyle/>
          <a:p>
            <a:r>
              <a:rPr lang="en" sz="2800" i="1" dirty="0">
                <a:latin typeface="Cambria" panose="02040503050406030204" pitchFamily="18" charset="0"/>
                <a:ea typeface="Cambria" panose="02040503050406030204" pitchFamily="18" charset="0"/>
              </a:rPr>
              <a:t>Small changes in sodium reabsorption lead to large changes in extracellular volume.</a:t>
            </a:r>
          </a:p>
          <a:p>
            <a:r>
              <a:rPr lang="en" sz="2800" i="1" dirty="0">
                <a:latin typeface="Cambria" panose="02040503050406030204" pitchFamily="18" charset="0"/>
                <a:ea typeface="Cambria" panose="02040503050406030204" pitchFamily="18" charset="0"/>
              </a:rPr>
              <a:t>Variations in sodium levels alter blood sodium levels:</a:t>
            </a:r>
            <a:endParaRPr lang="fr-FR" sz="2800" i="1" dirty="0" smtClean="0">
              <a:latin typeface="Cambria" panose="02040503050406030204" pitchFamily="18" charset="0"/>
              <a:ea typeface="Cambria" panose="02040503050406030204" pitchFamily="18" charset="0"/>
            </a:endParaRPr>
          </a:p>
          <a:p>
            <a:pPr lvl="1"/>
            <a:r>
              <a:rPr lang="en" sz="2800" i="1" dirty="0" smtClean="0">
                <a:latin typeface="Cambria" panose="02040503050406030204" pitchFamily="18" charset="0"/>
                <a:ea typeface="Cambria" panose="02040503050406030204" pitchFamily="18" charset="0"/>
              </a:rPr>
              <a:t>overload </a:t>
            </a:r>
            <a:r>
              <a:rPr lang="en" sz="2800" i="1" dirty="0">
                <a:latin typeface="Cambria" panose="02040503050406030204" pitchFamily="18" charset="0"/>
                <a:ea typeface="Cambria" panose="02040503050406030204" pitchFamily="18" charset="0"/>
              </a:rPr>
              <a:t>induces </a:t>
            </a:r>
            <a:r>
              <a:rPr lang="en" sz="2800" b="1" i="1" dirty="0" err="1">
                <a:latin typeface="Cambria" panose="02040503050406030204" pitchFamily="18" charset="0"/>
                <a:ea typeface="Cambria" panose="02040503050406030204" pitchFamily="18" charset="0"/>
              </a:rPr>
              <a:t>hypernatremia </a:t>
            </a:r>
            <a:r>
              <a:rPr lang="en" sz="2800" i="1" dirty="0" err="1">
                <a:latin typeface="Cambria" panose="02040503050406030204" pitchFamily="18" charset="0"/>
                <a:ea typeface="Cambria" panose="02040503050406030204" pitchFamily="18" charset="0"/>
              </a:rPr>
              <a:t>.</a:t>
            </a:r>
            <a:r>
              <a:rPr lang="en" sz="2800" i="1" dirty="0">
                <a:latin typeface="Cambria" panose="02040503050406030204" pitchFamily="18" charset="0"/>
                <a:ea typeface="Cambria" panose="02040503050406030204" pitchFamily="18" charset="0"/>
              </a:rPr>
              <a:t> </a:t>
            </a:r>
            <a:endParaRPr lang="fr-FR" sz="2800" i="1" dirty="0" smtClean="0">
              <a:latin typeface="Cambria" panose="02040503050406030204" pitchFamily="18" charset="0"/>
              <a:ea typeface="Cambria" panose="02040503050406030204" pitchFamily="18" charset="0"/>
            </a:endParaRPr>
          </a:p>
          <a:p>
            <a:pPr lvl="1"/>
            <a:r>
              <a:rPr lang="en" sz="2800" i="1" dirty="0" smtClean="0">
                <a:latin typeface="Cambria" panose="02040503050406030204" pitchFamily="18" charset="0"/>
                <a:ea typeface="Cambria" panose="02040503050406030204" pitchFamily="18" charset="0"/>
              </a:rPr>
              <a:t>depletion </a:t>
            </a:r>
            <a:r>
              <a:rPr lang="en" sz="2800" i="1" dirty="0">
                <a:latin typeface="Cambria" panose="02040503050406030204" pitchFamily="18" charset="0"/>
                <a:ea typeface="Cambria" panose="02040503050406030204" pitchFamily="18" charset="0"/>
              </a:rPr>
              <a:t>induces </a:t>
            </a:r>
            <a:r>
              <a:rPr lang="en" sz="2800" b="1" i="1" dirty="0">
                <a:latin typeface="Cambria" panose="02040503050406030204" pitchFamily="18" charset="0"/>
                <a:ea typeface="Cambria" panose="02040503050406030204" pitchFamily="18" charset="0"/>
              </a:rPr>
              <a:t>hyponatremia.</a:t>
            </a:r>
            <a:endParaRPr lang="fr-FR" sz="2800" i="1" dirty="0">
              <a:latin typeface="Cambria" panose="02040503050406030204" pitchFamily="18" charset="0"/>
              <a:ea typeface="Cambria" panose="02040503050406030204" pitchFamily="18" charset="0"/>
            </a:endParaRPr>
          </a:p>
          <a:p>
            <a:endParaRPr lang="fr-FR"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430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1" y="0"/>
            <a:ext cx="10131425" cy="1456267"/>
          </a:xfrm>
        </p:spPr>
        <p:txBody>
          <a:bodyPr/>
          <a:lstStyle/>
          <a:p>
            <a:pPr algn="ctr"/>
            <a:r>
              <a:rPr lang="en" b="1" dirty="0">
                <a:latin typeface="Cambria" panose="02040503050406030204" pitchFamily="18" charset="0"/>
                <a:ea typeface="Cambria" panose="02040503050406030204" pitchFamily="18" charset="0"/>
              </a:rPr>
              <a:t>SODIUM balance</a:t>
            </a:r>
            <a:endParaRPr lang="fr-FR" dirty="0"/>
          </a:p>
        </p:txBody>
      </p:sp>
      <p:sp>
        <p:nvSpPr>
          <p:cNvPr id="3" name="Espace réservé du contenu 2"/>
          <p:cNvSpPr>
            <a:spLocks noGrp="1"/>
          </p:cNvSpPr>
          <p:nvPr>
            <p:ph idx="1"/>
          </p:nvPr>
        </p:nvSpPr>
        <p:spPr/>
        <p:txBody>
          <a:bodyPr/>
          <a:lstStyle/>
          <a:p>
            <a:r>
              <a:rPr lang="en" sz="3200" i="1" dirty="0" smtClean="0">
                <a:latin typeface="Cambria" panose="02040503050406030204" pitchFamily="18" charset="0"/>
                <a:ea typeface="Cambria" panose="02040503050406030204" pitchFamily="18" charset="0"/>
              </a:rPr>
              <a:t>Distribution </a:t>
            </a:r>
            <a:r>
              <a:rPr lang="en" sz="3200" i="1" dirty="0">
                <a:latin typeface="Cambria" panose="02040503050406030204" pitchFamily="18" charset="0"/>
                <a:ea typeface="Cambria" panose="02040503050406030204" pitchFamily="18" charset="0"/>
              </a:rPr>
              <a:t>of Na+</a:t>
            </a:r>
          </a:p>
          <a:p>
            <a:r>
              <a:rPr lang="en" sz="3200" i="1" dirty="0" smtClean="0">
                <a:latin typeface="Cambria" panose="02040503050406030204" pitchFamily="18" charset="0"/>
                <a:ea typeface="Cambria" panose="02040503050406030204" pitchFamily="18" charset="0"/>
              </a:rPr>
              <a:t>Regulation </a:t>
            </a:r>
            <a:r>
              <a:rPr lang="en" sz="3200" i="1" dirty="0">
                <a:latin typeface="Cambria" panose="02040503050406030204" pitchFamily="18" charset="0"/>
                <a:ea typeface="Cambria" panose="02040503050406030204" pitchFamily="18" charset="0"/>
              </a:rPr>
              <a:t>of </a:t>
            </a:r>
            <a:r>
              <a:rPr lang="en" sz="3200" i="1" dirty="0" smtClean="0">
                <a:latin typeface="Cambria" panose="02040503050406030204" pitchFamily="18" charset="0"/>
                <a:ea typeface="Cambria" panose="02040503050406030204" pitchFamily="18" charset="0"/>
              </a:rPr>
              <a:t>sodium balance</a:t>
            </a:r>
            <a:endParaRPr lang="fr-FR" sz="3200" i="1" dirty="0">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160761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036148" y="-40553"/>
            <a:ext cx="10131425" cy="1455738"/>
          </a:xfrm>
        </p:spPr>
        <p:txBody>
          <a:bodyPr/>
          <a:lstStyle/>
          <a:p>
            <a:pPr algn="ctr"/>
            <a:r>
              <a:rPr lang="en" b="1" dirty="0" smtClean="0">
                <a:latin typeface="Cambria" panose="02040503050406030204" pitchFamily="18" charset="0"/>
                <a:ea typeface="Cambria" panose="02040503050406030204" pitchFamily="18" charset="0"/>
              </a:rPr>
              <a:t>SODIUM </a:t>
            </a:r>
            <a:endParaRPr lang="fr-FR" dirty="0"/>
          </a:p>
        </p:txBody>
      </p:sp>
      <p:sp>
        <p:nvSpPr>
          <p:cNvPr id="4" name="ZoneTexte 3"/>
          <p:cNvSpPr txBox="1"/>
          <p:nvPr/>
        </p:nvSpPr>
        <p:spPr>
          <a:xfrm>
            <a:off x="3649606" y="1018309"/>
            <a:ext cx="4904510"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DISTRIBUTION OF Na+</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
        <p:nvSpPr>
          <p:cNvPr id="5" name="Rectangle à coins arrondis 4"/>
          <p:cNvSpPr/>
          <p:nvPr/>
        </p:nvSpPr>
        <p:spPr>
          <a:xfrm>
            <a:off x="4353791" y="1756064"/>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415636" y="1932709"/>
            <a:ext cx="3460172" cy="47694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800" b="1" dirty="0" smtClean="0">
                <a:solidFill>
                  <a:schemeClr val="accent1"/>
                </a:solidFill>
                <a:latin typeface="Cambria" panose="02040503050406030204" pitchFamily="18" charset="0"/>
                <a:ea typeface="Cambria" panose="02040503050406030204" pitchFamily="18" charset="0"/>
              </a:rPr>
              <a:t>Total Na+</a:t>
            </a:r>
          </a:p>
          <a:p>
            <a:pPr algn="ctr"/>
            <a:endParaRPr lang="fr-FR" sz="2800" b="1" dirty="0">
              <a:solidFill>
                <a:schemeClr val="accent1"/>
              </a:solidFill>
              <a:latin typeface="Cambria" panose="02040503050406030204" pitchFamily="18" charset="0"/>
              <a:ea typeface="Cambria" panose="02040503050406030204" pitchFamily="18" charset="0"/>
            </a:endParaRPr>
          </a:p>
          <a:p>
            <a:pPr algn="ctr"/>
            <a:endParaRPr lang="fr-FR" sz="2800" b="1" dirty="0" smtClean="0">
              <a:solidFill>
                <a:schemeClr val="accent1"/>
              </a:solidFill>
              <a:latin typeface="Cambria" panose="02040503050406030204" pitchFamily="18" charset="0"/>
              <a:ea typeface="Cambria" panose="02040503050406030204" pitchFamily="18" charset="0"/>
            </a:endParaRPr>
          </a:p>
          <a:p>
            <a:pPr algn="ctr"/>
            <a:endParaRPr lang="fr-FR" sz="2800" b="1" dirty="0">
              <a:solidFill>
                <a:schemeClr val="accent1"/>
              </a:solidFill>
              <a:latin typeface="Cambria" panose="02040503050406030204" pitchFamily="18" charset="0"/>
              <a:ea typeface="Cambria" panose="02040503050406030204" pitchFamily="18" charset="0"/>
            </a:endParaRPr>
          </a:p>
          <a:p>
            <a:pPr algn="ctr"/>
            <a:endParaRPr lang="fr-FR" sz="2800" b="1" dirty="0" smtClean="0">
              <a:solidFill>
                <a:schemeClr val="accent1"/>
              </a:solidFill>
              <a:latin typeface="Cambria" panose="02040503050406030204" pitchFamily="18" charset="0"/>
              <a:ea typeface="Cambria" panose="02040503050406030204" pitchFamily="18" charset="0"/>
            </a:endParaRPr>
          </a:p>
          <a:p>
            <a:pPr algn="ctr"/>
            <a:r>
              <a:rPr lang="en" sz="2800" dirty="0" smtClean="0">
                <a:solidFill>
                  <a:schemeClr val="bg1"/>
                </a:solidFill>
                <a:latin typeface="Cambria" panose="02040503050406030204" pitchFamily="18" charset="0"/>
                <a:ea typeface="Cambria" panose="02040503050406030204" pitchFamily="18" charset="0"/>
              </a:rPr>
              <a:t>This represents </a:t>
            </a:r>
            <a:r>
              <a:rPr lang="en" sz="2800" dirty="0">
                <a:solidFill>
                  <a:schemeClr val="bg1"/>
                </a:solidFill>
                <a:latin typeface="Cambria" panose="02040503050406030204" pitchFamily="18" charset="0"/>
                <a:ea typeface="Cambria" panose="02040503050406030204" pitchFamily="18" charset="0"/>
              </a:rPr>
              <a:t>60 </a:t>
            </a:r>
            <a:r>
              <a:rPr lang="en" sz="2800" dirty="0" err="1">
                <a:solidFill>
                  <a:schemeClr val="bg1"/>
                </a:solidFill>
                <a:latin typeface="Cambria" panose="02040503050406030204" pitchFamily="18" charset="0"/>
                <a:ea typeface="Cambria" panose="02040503050406030204" pitchFamily="18" charset="0"/>
              </a:rPr>
              <a:t>meq </a:t>
            </a:r>
            <a:r>
              <a:rPr lang="en" sz="2800" dirty="0">
                <a:solidFill>
                  <a:schemeClr val="bg1"/>
                </a:solidFill>
                <a:latin typeface="Cambria" panose="02040503050406030204" pitchFamily="18" charset="0"/>
                <a:ea typeface="Cambria" panose="02040503050406030204" pitchFamily="18" charset="0"/>
              </a:rPr>
              <a:t>/kg of body weight, </a:t>
            </a:r>
            <a:r>
              <a:rPr lang="en" sz="2800" dirty="0" smtClean="0">
                <a:solidFill>
                  <a:schemeClr val="bg1"/>
                </a:solidFill>
                <a:latin typeface="Cambria" panose="02040503050406030204" pitchFamily="18" charset="0"/>
                <a:ea typeface="Cambria" panose="02040503050406030204" pitchFamily="18" charset="0"/>
              </a:rPr>
              <a:t>or </a:t>
            </a:r>
            <a:r>
              <a:rPr lang="en" sz="2800" dirty="0">
                <a:solidFill>
                  <a:schemeClr val="bg1"/>
                </a:solidFill>
                <a:latin typeface="Cambria" panose="02040503050406030204" pitchFamily="18" charset="0"/>
                <a:ea typeface="Cambria" panose="02040503050406030204" pitchFamily="18" charset="0"/>
              </a:rPr>
              <a:t>4200 </a:t>
            </a:r>
            <a:r>
              <a:rPr lang="en" sz="2800" dirty="0" err="1">
                <a:solidFill>
                  <a:schemeClr val="bg1"/>
                </a:solidFill>
                <a:latin typeface="Cambria" panose="02040503050406030204" pitchFamily="18" charset="0"/>
                <a:ea typeface="Cambria" panose="02040503050406030204" pitchFamily="18" charset="0"/>
              </a:rPr>
              <a:t>meq </a:t>
            </a:r>
            <a:r>
              <a:rPr lang="en" sz="2800" dirty="0">
                <a:solidFill>
                  <a:schemeClr val="bg1"/>
                </a:solidFill>
                <a:latin typeface="Cambria" panose="02040503050406030204" pitchFamily="18" charset="0"/>
                <a:ea typeface="Cambria" panose="02040503050406030204" pitchFamily="18" charset="0"/>
              </a:rPr>
              <a:t>in a 70kg adult.</a:t>
            </a:r>
          </a:p>
          <a:p>
            <a:pPr algn="ctr"/>
            <a:r>
              <a:rPr lang="en" sz="2800" b="1" dirty="0" smtClean="0">
                <a:solidFill>
                  <a:schemeClr val="accent1"/>
                </a:solidFill>
                <a:latin typeface="Cambria" panose="02040503050406030204" pitchFamily="18" charset="0"/>
                <a:ea typeface="Cambria" panose="02040503050406030204" pitchFamily="18" charset="0"/>
              </a:rPr>
              <a:t> </a:t>
            </a:r>
            <a:endParaRPr lang="fr-FR" sz="2800" b="1" dirty="0">
              <a:solidFill>
                <a:schemeClr val="accent1"/>
              </a:solidFill>
              <a:latin typeface="Cambria" panose="02040503050406030204" pitchFamily="18" charset="0"/>
              <a:ea typeface="Cambria" panose="02040503050406030204" pitchFamily="18" charset="0"/>
            </a:endParaRPr>
          </a:p>
        </p:txBody>
      </p:sp>
      <p:sp>
        <p:nvSpPr>
          <p:cNvPr id="7" name="Rectangle à coins arrondis 6"/>
          <p:cNvSpPr/>
          <p:nvPr/>
        </p:nvSpPr>
        <p:spPr>
          <a:xfrm>
            <a:off x="4017815" y="1932708"/>
            <a:ext cx="3827318" cy="47694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 sz="2800" b="1" dirty="0" smtClean="0">
                <a:solidFill>
                  <a:schemeClr val="accent1"/>
                </a:solidFill>
                <a:latin typeface="Cambria" panose="02040503050406030204" pitchFamily="18" charset="0"/>
                <a:ea typeface="Cambria" panose="02040503050406030204" pitchFamily="18" charset="0"/>
              </a:rPr>
              <a:t>Intracellular Na </a:t>
            </a:r>
            <a:r>
              <a:rPr lang="en" sz="2800" b="1" dirty="0">
                <a:solidFill>
                  <a:schemeClr val="accent1"/>
                </a:solidFill>
                <a:latin typeface="Cambria" panose="02040503050406030204" pitchFamily="18" charset="0"/>
                <a:ea typeface="Cambria" panose="02040503050406030204" pitchFamily="18" charset="0"/>
              </a:rPr>
              <a:t>+</a:t>
            </a:r>
          </a:p>
          <a:p>
            <a:pPr algn="ctr">
              <a:buNone/>
            </a:pPr>
            <a:endParaRPr lang="fr-FR" sz="2800" b="1" dirty="0">
              <a:solidFill>
                <a:schemeClr val="accent1"/>
              </a:solidFill>
              <a:latin typeface="Cambria" panose="02040503050406030204" pitchFamily="18" charset="0"/>
              <a:ea typeface="Cambria" panose="02040503050406030204" pitchFamily="18" charset="0"/>
            </a:endParaRPr>
          </a:p>
          <a:p>
            <a:pPr algn="ctr">
              <a:buNone/>
            </a:pPr>
            <a:endParaRPr lang="fr-FR" sz="2800" b="1" dirty="0" smtClean="0">
              <a:solidFill>
                <a:schemeClr val="accent1"/>
              </a:solidFill>
              <a:latin typeface="Cambria" panose="02040503050406030204" pitchFamily="18" charset="0"/>
              <a:ea typeface="Cambria" panose="02040503050406030204" pitchFamily="18" charset="0"/>
            </a:endParaRPr>
          </a:p>
          <a:p>
            <a:pPr algn="ctr">
              <a:buNone/>
            </a:pPr>
            <a:endParaRPr lang="fr-FR" sz="2800" b="1" dirty="0" smtClean="0">
              <a:solidFill>
                <a:schemeClr val="accent1"/>
              </a:solidFill>
              <a:latin typeface="Cambria" panose="02040503050406030204" pitchFamily="18" charset="0"/>
              <a:ea typeface="Cambria" panose="02040503050406030204" pitchFamily="18" charset="0"/>
            </a:endParaRPr>
          </a:p>
          <a:p>
            <a:pPr algn="ctr">
              <a:buNone/>
            </a:pPr>
            <a:endParaRPr lang="fr-FR" sz="2800" b="1" dirty="0">
              <a:solidFill>
                <a:schemeClr val="accent1"/>
              </a:solidFill>
              <a:latin typeface="Cambria" panose="02040503050406030204" pitchFamily="18" charset="0"/>
              <a:ea typeface="Cambria" panose="02040503050406030204" pitchFamily="18" charset="0"/>
            </a:endParaRPr>
          </a:p>
          <a:p>
            <a:pPr>
              <a:buNone/>
            </a:pPr>
            <a:r>
              <a:rPr lang="en" sz="2800" dirty="0" smtClean="0">
                <a:solidFill>
                  <a:schemeClr val="bg1"/>
                </a:solidFill>
                <a:latin typeface="Cambria" panose="02040503050406030204" pitchFamily="18" charset="0"/>
                <a:ea typeface="Cambria" panose="02040503050406030204" pitchFamily="18" charset="0"/>
              </a:rPr>
              <a:t>-Represents 5 to 10 </a:t>
            </a:r>
            <a:r>
              <a:rPr lang="en" sz="2800" dirty="0">
                <a:solidFill>
                  <a:schemeClr val="bg1"/>
                </a:solidFill>
                <a:latin typeface="Cambria" panose="02040503050406030204" pitchFamily="18" charset="0"/>
                <a:ea typeface="Cambria" panose="02040503050406030204" pitchFamily="18" charset="0"/>
              </a:rPr>
              <a:t>% of total Na </a:t>
            </a:r>
            <a:r>
              <a:rPr lang="en" sz="2800" baseline="30000" dirty="0">
                <a:solidFill>
                  <a:schemeClr val="bg1"/>
                </a:solidFill>
                <a:latin typeface="Cambria" panose="02040503050406030204" pitchFamily="18" charset="0"/>
                <a:ea typeface="Cambria" panose="02040503050406030204" pitchFamily="18" charset="0"/>
              </a:rPr>
              <a:t>+</a:t>
            </a:r>
          </a:p>
          <a:p>
            <a:r>
              <a:rPr lang="en" sz="2800" dirty="0" smtClean="0">
                <a:solidFill>
                  <a:schemeClr val="bg1"/>
                </a:solidFill>
                <a:latin typeface="Cambria" panose="02040503050406030204" pitchFamily="18" charset="0"/>
                <a:ea typeface="Cambria" panose="02040503050406030204" pitchFamily="18" charset="0"/>
              </a:rPr>
              <a:t>-low concentration: </a:t>
            </a:r>
            <a:r>
              <a:rPr lang="en" sz="2800" dirty="0">
                <a:solidFill>
                  <a:schemeClr val="bg1"/>
                </a:solidFill>
                <a:latin typeface="Cambria" panose="02040503050406030204" pitchFamily="18" charset="0"/>
                <a:ea typeface="Cambria" panose="02040503050406030204" pitchFamily="18" charset="0"/>
              </a:rPr>
              <a:t>15 </a:t>
            </a:r>
            <a:r>
              <a:rPr lang="en" sz="2800" dirty="0" err="1" smtClean="0">
                <a:solidFill>
                  <a:schemeClr val="bg1"/>
                </a:solidFill>
                <a:latin typeface="Cambria" panose="02040503050406030204" pitchFamily="18" charset="0"/>
                <a:ea typeface="Cambria" panose="02040503050406030204" pitchFamily="18" charset="0"/>
              </a:rPr>
              <a:t>meq </a:t>
            </a:r>
            <a:r>
              <a:rPr lang="en" sz="2800" dirty="0" smtClean="0">
                <a:solidFill>
                  <a:schemeClr val="bg1"/>
                </a:solidFill>
                <a:latin typeface="Cambria" panose="02040503050406030204" pitchFamily="18" charset="0"/>
                <a:ea typeface="Cambria" panose="02040503050406030204" pitchFamily="18" charset="0"/>
              </a:rPr>
              <a:t>/L</a:t>
            </a:r>
            <a:endParaRPr lang="fr-FR" sz="2800" dirty="0">
              <a:solidFill>
                <a:schemeClr val="bg1"/>
              </a:solidFill>
              <a:latin typeface="Cambria" panose="02040503050406030204" pitchFamily="18" charset="0"/>
              <a:ea typeface="Cambria" panose="02040503050406030204" pitchFamily="18" charset="0"/>
            </a:endParaRPr>
          </a:p>
          <a:p>
            <a:pPr algn="ctr"/>
            <a:endParaRPr lang="fr-FR" dirty="0"/>
          </a:p>
        </p:txBody>
      </p:sp>
      <p:sp>
        <p:nvSpPr>
          <p:cNvPr id="8" name="Rectangle à coins arrondis 7"/>
          <p:cNvSpPr/>
          <p:nvPr/>
        </p:nvSpPr>
        <p:spPr>
          <a:xfrm>
            <a:off x="7987140" y="1932709"/>
            <a:ext cx="3820396" cy="47694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800" b="1" dirty="0" smtClean="0">
                <a:solidFill>
                  <a:schemeClr val="accent1"/>
                </a:solidFill>
                <a:latin typeface="Cambria" panose="02040503050406030204" pitchFamily="18" charset="0"/>
                <a:ea typeface="Cambria" panose="02040503050406030204" pitchFamily="18" charset="0"/>
              </a:rPr>
              <a:t>Extracellular Na+</a:t>
            </a:r>
          </a:p>
          <a:p>
            <a:pPr algn="ctr"/>
            <a:endParaRPr lang="fr-FR" sz="2800" b="1" dirty="0">
              <a:solidFill>
                <a:schemeClr val="accent1"/>
              </a:solidFill>
              <a:latin typeface="Cambria" panose="02040503050406030204" pitchFamily="18" charset="0"/>
              <a:ea typeface="Cambria" panose="02040503050406030204" pitchFamily="18" charset="0"/>
            </a:endParaRPr>
          </a:p>
          <a:p>
            <a:pPr algn="ctr"/>
            <a:endParaRPr lang="fr-FR" sz="2800" b="1" dirty="0" smtClean="0">
              <a:solidFill>
                <a:schemeClr val="accent1"/>
              </a:solidFill>
              <a:latin typeface="Cambria" panose="02040503050406030204" pitchFamily="18" charset="0"/>
              <a:ea typeface="Cambria" panose="02040503050406030204" pitchFamily="18" charset="0"/>
            </a:endParaRPr>
          </a:p>
          <a:p>
            <a:pPr algn="ctr"/>
            <a:endParaRPr lang="fr-FR" sz="2800" b="1" dirty="0">
              <a:solidFill>
                <a:schemeClr val="accent1"/>
              </a:solidFill>
              <a:latin typeface="Cambria" panose="02040503050406030204" pitchFamily="18" charset="0"/>
              <a:ea typeface="Cambria" panose="02040503050406030204" pitchFamily="18" charset="0"/>
            </a:endParaRPr>
          </a:p>
          <a:p>
            <a:pPr algn="ctr"/>
            <a:endParaRPr lang="fr-FR" sz="2800" b="1" dirty="0" smtClean="0">
              <a:solidFill>
                <a:schemeClr val="accent1"/>
              </a:solidFill>
              <a:latin typeface="Cambria" panose="02040503050406030204" pitchFamily="18" charset="0"/>
              <a:ea typeface="Cambria" panose="02040503050406030204" pitchFamily="18" charset="0"/>
            </a:endParaRPr>
          </a:p>
          <a:p>
            <a:pPr algn="ctr"/>
            <a:r>
              <a:rPr lang="en" sz="2800" b="1" dirty="0" smtClean="0">
                <a:solidFill>
                  <a:schemeClr val="bg1"/>
                </a:solidFill>
                <a:latin typeface="Cambria" panose="02040503050406030204" pitchFamily="18" charset="0"/>
                <a:ea typeface="Cambria" panose="02040503050406030204" pitchFamily="18" charset="0"/>
              </a:rPr>
              <a:t>40 </a:t>
            </a:r>
            <a:r>
              <a:rPr lang="en" sz="2800" b="1" dirty="0">
                <a:solidFill>
                  <a:schemeClr val="bg1"/>
                </a:solidFill>
                <a:latin typeface="Cambria" panose="02040503050406030204" pitchFamily="18" charset="0"/>
                <a:ea typeface="Cambria" panose="02040503050406030204" pitchFamily="18" charset="0"/>
              </a:rPr>
              <a:t>% </a:t>
            </a:r>
            <a:r>
              <a:rPr lang="en" sz="2800" dirty="0">
                <a:solidFill>
                  <a:schemeClr val="bg1"/>
                </a:solidFill>
                <a:latin typeface="Cambria" panose="02040503050406030204" pitchFamily="18" charset="0"/>
                <a:ea typeface="Cambria" panose="02040503050406030204" pitchFamily="18" charset="0"/>
              </a:rPr>
              <a:t>of total Na </a:t>
            </a:r>
            <a:r>
              <a:rPr lang="en" sz="2800" baseline="30000" dirty="0">
                <a:solidFill>
                  <a:schemeClr val="bg1"/>
                </a:solidFill>
                <a:latin typeface="Cambria" panose="02040503050406030204" pitchFamily="18" charset="0"/>
                <a:ea typeface="Cambria" panose="02040503050406030204" pitchFamily="18" charset="0"/>
              </a:rPr>
              <a:t>+ </a:t>
            </a:r>
            <a:r>
              <a:rPr lang="en" sz="2800" dirty="0">
                <a:solidFill>
                  <a:schemeClr val="bg1"/>
                </a:solidFill>
                <a:latin typeface="Cambria" panose="02040503050406030204" pitchFamily="18" charset="0"/>
                <a:ea typeface="Cambria" panose="02040503050406030204" pitchFamily="18" charset="0"/>
              </a:rPr>
              <a:t>for plasma and interstitial compartments</a:t>
            </a:r>
          </a:p>
          <a:p>
            <a:pPr algn="ctr"/>
            <a:endParaRPr lang="fr-FR" dirty="0"/>
          </a:p>
        </p:txBody>
      </p:sp>
    </p:spTree>
    <p:extLst>
      <p:ext uri="{BB962C8B-B14F-4D97-AF65-F5344CB8AC3E}">
        <p14:creationId xmlns:p14="http://schemas.microsoft.com/office/powerpoint/2010/main" val="311306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5964" y="117038"/>
            <a:ext cx="10131425" cy="1456267"/>
          </a:xfrm>
        </p:spPr>
        <p:txBody>
          <a:bodyPr/>
          <a:lstStyle/>
          <a:p>
            <a:pPr algn="ctr"/>
            <a:r>
              <a:rPr lang="en" b="1" dirty="0" smtClean="0">
                <a:latin typeface="Cambria" panose="02040503050406030204" pitchFamily="18" charset="0"/>
                <a:ea typeface="Cambria" panose="02040503050406030204" pitchFamily="18" charset="0"/>
              </a:rPr>
              <a:t>SODIUM </a:t>
            </a:r>
            <a:endParaRPr lang="fr-FR"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207949602"/>
              </p:ext>
            </p:extLst>
          </p:nvPr>
        </p:nvGraphicFramePr>
        <p:xfrm>
          <a:off x="1039092" y="2099974"/>
          <a:ext cx="10131425" cy="1983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3659996" y="1199147"/>
            <a:ext cx="4904510"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DISTRIBUTION OF Na+</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
        <p:nvSpPr>
          <p:cNvPr id="5" name="Rectangle à coins arrondis 4"/>
          <p:cNvSpPr/>
          <p:nvPr/>
        </p:nvSpPr>
        <p:spPr>
          <a:xfrm>
            <a:off x="4353791" y="1756064"/>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Diagramme 12"/>
          <p:cNvGraphicFramePr/>
          <p:nvPr>
            <p:extLst>
              <p:ext uri="{D42A27DB-BD31-4B8C-83A1-F6EECF244321}">
                <p14:modId xmlns:p14="http://schemas.microsoft.com/office/powerpoint/2010/main" val="620520425"/>
              </p:ext>
            </p:extLst>
          </p:nvPr>
        </p:nvGraphicFramePr>
        <p:xfrm>
          <a:off x="1007918" y="4218707"/>
          <a:ext cx="10193481" cy="20677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3256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6747" y="-51955"/>
            <a:ext cx="10131425" cy="1456267"/>
          </a:xfrm>
        </p:spPr>
        <p:txBody>
          <a:bodyPr/>
          <a:lstStyle/>
          <a:p>
            <a:pPr algn="ctr"/>
            <a:r>
              <a:rPr lang="en" b="1" dirty="0" smtClean="0">
                <a:latin typeface="Cambria" panose="02040503050406030204" pitchFamily="18" charset="0"/>
                <a:ea typeface="Cambria" panose="02040503050406030204" pitchFamily="18" charset="0"/>
              </a:rPr>
              <a:t>SODIUM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36419" y="1923858"/>
            <a:ext cx="11409217" cy="4684760"/>
          </a:xfrm>
        </p:spPr>
        <p:txBody>
          <a:bodyPr/>
          <a:lstStyle/>
          <a:p>
            <a:pPr marL="0" indent="0">
              <a:buNone/>
            </a:pPr>
            <a:endParaRPr lang="fr-FR" dirty="0"/>
          </a:p>
          <a:p>
            <a:r>
              <a:rPr lang="en" sz="3200" i="1" dirty="0">
                <a:latin typeface="Cambria" panose="02040503050406030204" pitchFamily="18" charset="0"/>
                <a:ea typeface="Cambria" panose="02040503050406030204" pitchFamily="18" charset="0"/>
              </a:rPr>
              <a:t>The regulation of intake </a:t>
            </a:r>
            <a:r>
              <a:rPr lang="en" sz="3200" i="1" dirty="0" smtClean="0">
                <a:latin typeface="Cambria" panose="02040503050406030204" pitchFamily="18" charset="0"/>
                <a:ea typeface="Cambria" panose="02040503050406030204" pitchFamily="18" charset="0"/>
              </a:rPr>
              <a:t>is </a:t>
            </a:r>
            <a:r>
              <a:rPr lang="en" sz="3200" i="1" dirty="0">
                <a:latin typeface="Cambria" panose="02040503050406030204" pitchFamily="18" charset="0"/>
                <a:ea typeface="Cambria" panose="02040503050406030204" pitchFamily="18" charset="0"/>
              </a:rPr>
              <a:t>dependent on salt requirements, which adapts intake to the body's needs.</a:t>
            </a:r>
            <a:endParaRPr lang="fr-FR" sz="3200" i="1" dirty="0" smtClean="0">
              <a:latin typeface="Cambria" panose="02040503050406030204" pitchFamily="18" charset="0"/>
              <a:ea typeface="Cambria" panose="02040503050406030204" pitchFamily="18" charset="0"/>
            </a:endParaRPr>
          </a:p>
          <a:p>
            <a:endParaRPr lang="fr-FR" sz="3200" i="1" dirty="0">
              <a:latin typeface="Cambria" panose="02040503050406030204" pitchFamily="18" charset="0"/>
              <a:ea typeface="Cambria" panose="02040503050406030204" pitchFamily="18" charset="0"/>
            </a:endParaRPr>
          </a:p>
          <a:p>
            <a:r>
              <a:rPr lang="en" sz="3200" i="1" dirty="0" smtClean="0">
                <a:latin typeface="Cambria" panose="02040503050406030204" pitchFamily="18" charset="0"/>
                <a:ea typeface="Cambria" panose="02040503050406030204" pitchFamily="18" charset="0"/>
              </a:rPr>
              <a:t>The </a:t>
            </a:r>
            <a:r>
              <a:rPr lang="en" sz="3200" i="1" dirty="0">
                <a:latin typeface="Cambria" panose="02040503050406030204" pitchFamily="18" charset="0"/>
                <a:ea typeface="Cambria" panose="02040503050406030204" pitchFamily="18" charset="0"/>
              </a:rPr>
              <a:t>regulation of output </a:t>
            </a:r>
            <a:r>
              <a:rPr lang="en" sz="3200" i="1" dirty="0" smtClean="0">
                <a:latin typeface="Cambria" panose="02040503050406030204" pitchFamily="18" charset="0"/>
                <a:ea typeface="Cambria" panose="02040503050406030204" pitchFamily="18" charset="0"/>
              </a:rPr>
              <a:t>is rapid and is </a:t>
            </a:r>
            <a:r>
              <a:rPr lang="en" sz="3200" i="1" dirty="0">
                <a:latin typeface="Cambria" panose="02040503050406030204" pitchFamily="18" charset="0"/>
                <a:ea typeface="Cambria" panose="02040503050406030204" pitchFamily="18" charset="0"/>
              </a:rPr>
              <a:t>dependent on the kidney, </a:t>
            </a:r>
            <a:r>
              <a:rPr lang="en" sz="3200" i="1" dirty="0" smtClean="0">
                <a:latin typeface="Cambria" panose="02040503050406030204" pitchFamily="18" charset="0"/>
                <a:ea typeface="Cambria" panose="02040503050406030204" pitchFamily="18" charset="0"/>
              </a:rPr>
              <a:t>which can </a:t>
            </a:r>
            <a:r>
              <a:rPr lang="en" sz="3200" i="1" dirty="0">
                <a:latin typeface="Cambria" panose="02040503050406030204" pitchFamily="18" charset="0"/>
                <a:ea typeface="Cambria" panose="02040503050406030204" pitchFamily="18" charset="0"/>
              </a:rPr>
              <a:t>adapt Na+ excretion to intake.</a:t>
            </a:r>
            <a:endParaRPr lang="fr-FR" sz="3200" i="1" dirty="0" smtClean="0">
              <a:latin typeface="Cambria" panose="02040503050406030204" pitchFamily="18" charset="0"/>
              <a:ea typeface="Cambria" panose="02040503050406030204" pitchFamily="18" charset="0"/>
            </a:endParaRPr>
          </a:p>
          <a:p>
            <a:endParaRPr lang="fr-FR" sz="2800" i="1" dirty="0">
              <a:latin typeface="Cambria" panose="02040503050406030204" pitchFamily="18" charset="0"/>
              <a:ea typeface="Cambria" panose="02040503050406030204" pitchFamily="18" charset="0"/>
            </a:endParaRPr>
          </a:p>
          <a:p>
            <a:endParaRPr lang="fr-FR" sz="2800" i="1" dirty="0" smtClean="0">
              <a:latin typeface="Cambria" panose="02040503050406030204" pitchFamily="18" charset="0"/>
              <a:ea typeface="Cambria" panose="02040503050406030204" pitchFamily="18" charset="0"/>
            </a:endParaRPr>
          </a:p>
          <a:p>
            <a:endParaRPr lang="fr-FR" sz="2800" i="1" dirty="0">
              <a:latin typeface="Cambria" panose="02040503050406030204" pitchFamily="18" charset="0"/>
              <a:ea typeface="Cambria" panose="02040503050406030204" pitchFamily="18" charset="0"/>
            </a:endParaRPr>
          </a:p>
        </p:txBody>
      </p:sp>
      <p:sp>
        <p:nvSpPr>
          <p:cNvPr id="4" name="ZoneTexte 3"/>
          <p:cNvSpPr txBox="1"/>
          <p:nvPr/>
        </p:nvSpPr>
        <p:spPr>
          <a:xfrm>
            <a:off x="3579885" y="1111924"/>
            <a:ext cx="4925147" cy="584775"/>
          </a:xfrm>
          <a:prstGeom prst="rect">
            <a:avLst/>
          </a:prstGeom>
          <a:noFill/>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SODIUM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0796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56" y="0"/>
            <a:ext cx="10131425" cy="1456267"/>
          </a:xfrm>
        </p:spPr>
        <p:txBody>
          <a:bodyPr/>
          <a:lstStyle/>
          <a:p>
            <a:pPr algn="ctr"/>
            <a:r>
              <a:rPr lang="en" b="1" dirty="0" smtClean="0">
                <a:latin typeface="Cambria" panose="02040503050406030204" pitchFamily="18" charset="0"/>
                <a:ea typeface="Cambria" panose="02040503050406030204" pitchFamily="18" charset="0"/>
              </a:rPr>
              <a:t>SODIUM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26027" y="1309255"/>
            <a:ext cx="11471564" cy="5195454"/>
          </a:xfrm>
        </p:spPr>
        <p:txBody>
          <a:bodyPr>
            <a:normAutofit/>
          </a:bodyPr>
          <a:lstStyle/>
          <a:p>
            <a:endParaRPr lang="fr-FR" dirty="0"/>
          </a:p>
          <a:p>
            <a:r>
              <a:rPr lang="en" sz="2800" i="1" dirty="0">
                <a:latin typeface="Cambria" panose="02040503050406030204" pitchFamily="18" charset="0"/>
                <a:ea typeface="Cambria" panose="02040503050406030204" pitchFamily="18" charset="0"/>
              </a:rPr>
              <a:t>The factors regulating Na+ excretion are:</a:t>
            </a:r>
          </a:p>
          <a:p>
            <a:pPr lvl="1"/>
            <a:r>
              <a:rPr lang="en" sz="2800" b="1" i="1" dirty="0" smtClean="0">
                <a:latin typeface="Cambria" panose="02040503050406030204" pitchFamily="18" charset="0"/>
                <a:ea typeface="Cambria" panose="02040503050406030204" pitchFamily="18" charset="0"/>
              </a:rPr>
              <a:t>The </a:t>
            </a:r>
            <a:r>
              <a:rPr lang="en" sz="2800" b="1" i="1" dirty="0" err="1">
                <a:latin typeface="Cambria" panose="02040503050406030204" pitchFamily="18" charset="0"/>
                <a:ea typeface="Cambria" panose="02040503050406030204" pitchFamily="18" charset="0"/>
              </a:rPr>
              <a:t>glomerulotubular </a:t>
            </a:r>
            <a:r>
              <a:rPr lang="en" sz="2800" b="1" i="1" dirty="0">
                <a:latin typeface="Cambria" panose="02040503050406030204" pitchFamily="18" charset="0"/>
                <a:ea typeface="Cambria" panose="02040503050406030204" pitchFamily="18" charset="0"/>
              </a:rPr>
              <a:t>balance​</a:t>
            </a:r>
            <a:r>
              <a:rPr lang="en" sz="2800" b="1" i="1" dirty="0" smtClean="0">
                <a:latin typeface="Cambria" panose="02040503050406030204" pitchFamily="18" charset="0"/>
                <a:ea typeface="Cambria" panose="02040503050406030204" pitchFamily="18" charset="0"/>
              </a:rPr>
              <a:t> </a:t>
            </a:r>
            <a:endParaRPr lang="fr-FR" sz="2800" i="1" dirty="0">
              <a:latin typeface="Cambria" panose="02040503050406030204" pitchFamily="18" charset="0"/>
              <a:ea typeface="Cambria" panose="02040503050406030204" pitchFamily="18" charset="0"/>
            </a:endParaRPr>
          </a:p>
          <a:p>
            <a:pPr lvl="1"/>
            <a:r>
              <a:rPr lang="en" sz="2800" b="1" i="1" dirty="0">
                <a:latin typeface="Cambria" panose="02040503050406030204" pitchFamily="18" charset="0"/>
                <a:ea typeface="Cambria" panose="02040503050406030204" pitchFamily="18" charset="0"/>
              </a:rPr>
              <a:t>Peritubular </a:t>
            </a:r>
            <a:endParaRPr lang="fr-FR" sz="2800" i="1" dirty="0">
              <a:latin typeface="Cambria" panose="02040503050406030204" pitchFamily="18" charset="0"/>
              <a:ea typeface="Cambria" panose="02040503050406030204" pitchFamily="18" charset="0"/>
            </a:endParaRPr>
          </a:p>
          <a:p>
            <a:pPr lvl="1"/>
            <a:r>
              <a:rPr lang="en" sz="2800" b="1" i="1" dirty="0" smtClean="0">
                <a:latin typeface="Cambria" panose="02040503050406030204" pitchFamily="18" charset="0"/>
                <a:ea typeface="Cambria" panose="02040503050406030204" pitchFamily="18" charset="0"/>
              </a:rPr>
              <a:t>The </a:t>
            </a:r>
            <a:r>
              <a:rPr lang="en" sz="2800" b="1" i="1" dirty="0">
                <a:latin typeface="Cambria" panose="02040503050406030204" pitchFamily="18" charset="0"/>
                <a:ea typeface="Cambria" panose="02040503050406030204" pitchFamily="18" charset="0"/>
              </a:rPr>
              <a:t>intrarenal distribution of </a:t>
            </a:r>
            <a:r>
              <a:rPr lang="en" sz="2800" b="1" i="1" dirty="0" smtClean="0">
                <a:latin typeface="Cambria" panose="02040503050406030204" pitchFamily="18" charset="0"/>
                <a:ea typeface="Cambria" panose="02040503050406030204" pitchFamily="18" charset="0"/>
              </a:rPr>
              <a:t>glomerular filtration</a:t>
            </a:r>
            <a:endParaRPr lang="fr-FR" sz="2800" i="1" dirty="0">
              <a:latin typeface="Cambria" panose="02040503050406030204" pitchFamily="18" charset="0"/>
              <a:ea typeface="Cambria" panose="02040503050406030204" pitchFamily="18" charset="0"/>
            </a:endParaRPr>
          </a:p>
          <a:p>
            <a:pPr lvl="1"/>
            <a:r>
              <a:rPr lang="en" sz="2800" b="1" i="1" dirty="0" smtClean="0">
                <a:latin typeface="Cambria" panose="02040503050406030204" pitchFamily="18" charset="0"/>
                <a:ea typeface="Cambria" panose="02040503050406030204" pitchFamily="18" charset="0"/>
              </a:rPr>
              <a:t>Aldosterone</a:t>
            </a:r>
          </a:p>
          <a:p>
            <a:pPr lvl="1"/>
            <a:r>
              <a:rPr lang="en" sz="2800" b="1" i="1" dirty="0" smtClean="0">
                <a:latin typeface="Cambria" panose="02040503050406030204" pitchFamily="18" charset="0"/>
                <a:ea typeface="Cambria" panose="02040503050406030204" pitchFamily="18" charset="0"/>
              </a:rPr>
              <a:t>Atrial </a:t>
            </a:r>
            <a:endParaRPr lang="fr-FR" sz="2800" i="1" dirty="0">
              <a:latin typeface="Cambria" panose="02040503050406030204" pitchFamily="18" charset="0"/>
              <a:ea typeface="Cambria" panose="02040503050406030204" pitchFamily="18" charset="0"/>
            </a:endParaRPr>
          </a:p>
          <a:p>
            <a:pPr lvl="1"/>
            <a:endParaRPr lang="fr-FR" sz="2800" i="1" dirty="0">
              <a:latin typeface="Cambria" panose="02040503050406030204" pitchFamily="18" charset="0"/>
              <a:ea typeface="Cambria" panose="02040503050406030204" pitchFamily="18" charset="0"/>
            </a:endParaRPr>
          </a:p>
          <a:p>
            <a:pPr lvl="1"/>
            <a:endParaRPr lang="fr-FR" dirty="0"/>
          </a:p>
        </p:txBody>
      </p:sp>
      <p:sp>
        <p:nvSpPr>
          <p:cNvPr id="4" name="ZoneTexte 3"/>
          <p:cNvSpPr txBox="1"/>
          <p:nvPr/>
        </p:nvSpPr>
        <p:spPr>
          <a:xfrm>
            <a:off x="3720087" y="1097326"/>
            <a:ext cx="4644591" cy="523220"/>
          </a:xfrm>
          <a:prstGeom prst="rect">
            <a:avLst/>
          </a:prstGeom>
          <a:noFill/>
        </p:spPr>
        <p:txBody>
          <a:bodyPr wrap="square" rtlCol="0">
            <a:spAutoFit/>
          </a:bodyPr>
          <a:lstStyle/>
          <a:p>
            <a:pPr algn="ctr"/>
            <a:r>
              <a:rPr lang="en" sz="2800" b="1" dirty="0">
                <a:solidFill>
                  <a:schemeClr val="accent1">
                    <a:lumMod val="60000"/>
                    <a:lumOff val="40000"/>
                  </a:schemeClr>
                </a:solidFill>
                <a:latin typeface="Cambria" panose="02040503050406030204" pitchFamily="18" charset="0"/>
                <a:ea typeface="Cambria" panose="02040503050406030204" pitchFamily="18" charset="0"/>
              </a:rPr>
              <a:t>SODIUM </a:t>
            </a:r>
            <a:r>
              <a:rPr lang="en" sz="28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2800"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803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56" y="0"/>
            <a:ext cx="10131425" cy="1456267"/>
          </a:xfrm>
        </p:spPr>
        <p:txBody>
          <a:bodyPr/>
          <a:lstStyle/>
          <a:p>
            <a:pPr algn="ctr"/>
            <a:r>
              <a:rPr lang="en" b="1" dirty="0" smtClean="0">
                <a:latin typeface="Cambria" panose="02040503050406030204" pitchFamily="18" charset="0"/>
                <a:ea typeface="Cambria" panose="02040503050406030204" pitchFamily="18" charset="0"/>
              </a:rPr>
              <a:t>SODIUM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26027" y="1309255"/>
            <a:ext cx="11471564" cy="5195454"/>
          </a:xfrm>
        </p:spPr>
        <p:txBody>
          <a:bodyPr>
            <a:normAutofit/>
          </a:bodyPr>
          <a:lstStyle/>
          <a:p>
            <a:endParaRPr lang="fr-FR" dirty="0"/>
          </a:p>
          <a:p>
            <a:r>
              <a:rPr lang="en" sz="2800" b="1" i="1" dirty="0" smtClean="0">
                <a:solidFill>
                  <a:schemeClr val="accent1">
                    <a:lumMod val="60000"/>
                    <a:lumOff val="40000"/>
                  </a:schemeClr>
                </a:solidFill>
                <a:latin typeface="Cambria" panose="02040503050406030204" pitchFamily="18" charset="0"/>
                <a:ea typeface="Cambria" panose="02040503050406030204" pitchFamily="18" charset="0"/>
              </a:rPr>
              <a:t>The </a:t>
            </a:r>
            <a:r>
              <a:rPr lang="en" sz="2800" b="1" i="1" dirty="0" err="1">
                <a:solidFill>
                  <a:schemeClr val="accent1">
                    <a:lumMod val="60000"/>
                    <a:lumOff val="40000"/>
                  </a:schemeClr>
                </a:solidFill>
                <a:latin typeface="Cambria" panose="02040503050406030204" pitchFamily="18" charset="0"/>
                <a:ea typeface="Cambria" panose="02040503050406030204" pitchFamily="18" charset="0"/>
              </a:rPr>
              <a:t>glomerulotubular </a:t>
            </a:r>
            <a:r>
              <a:rPr lang="en" sz="2800" b="1" i="1" dirty="0">
                <a:solidFill>
                  <a:schemeClr val="accent1">
                    <a:lumMod val="60000"/>
                    <a:lumOff val="40000"/>
                  </a:schemeClr>
                </a:solidFill>
                <a:latin typeface="Cambria" panose="02040503050406030204" pitchFamily="18" charset="0"/>
                <a:ea typeface="Cambria" panose="02040503050406030204" pitchFamily="18" charset="0"/>
              </a:rPr>
              <a:t>balance :</a:t>
            </a:r>
            <a:endParaRPr lang="fr-FR" sz="2800" i="1" dirty="0">
              <a:solidFill>
                <a:schemeClr val="accent1">
                  <a:lumMod val="60000"/>
                  <a:lumOff val="40000"/>
                </a:schemeClr>
              </a:solidFill>
              <a:latin typeface="Cambria" panose="02040503050406030204" pitchFamily="18" charset="0"/>
              <a:ea typeface="Cambria" panose="02040503050406030204" pitchFamily="18" charset="0"/>
            </a:endParaRPr>
          </a:p>
          <a:p>
            <a:pPr lvl="1"/>
            <a:r>
              <a:rPr lang="en" sz="2800" i="1" dirty="0" smtClean="0">
                <a:latin typeface="Cambria" panose="02040503050406030204" pitchFamily="18" charset="0"/>
                <a:ea typeface="Cambria" panose="02040503050406030204" pitchFamily="18" charset="0"/>
              </a:rPr>
              <a:t>There </a:t>
            </a:r>
            <a:r>
              <a:rPr lang="en" sz="2800" i="1" dirty="0">
                <a:latin typeface="Cambria" panose="02040503050406030204" pitchFamily="18" charset="0"/>
                <a:ea typeface="Cambria" panose="02040503050406030204" pitchFamily="18" charset="0"/>
              </a:rPr>
              <a:t>is a permanent balance between proximal Na+ reabsorption and filtered mass.</a:t>
            </a:r>
          </a:p>
          <a:p>
            <a:pPr lvl="1"/>
            <a:r>
              <a:rPr lang="en" sz="2800" i="1" dirty="0" smtClean="0">
                <a:latin typeface="Cambria" panose="02040503050406030204" pitchFamily="18" charset="0"/>
                <a:ea typeface="Cambria" panose="02040503050406030204" pitchFamily="18" charset="0"/>
              </a:rPr>
              <a:t>This </a:t>
            </a:r>
            <a:r>
              <a:rPr lang="en" sz="2800" i="1" dirty="0">
                <a:latin typeface="Cambria" panose="02040503050406030204" pitchFamily="18" charset="0"/>
                <a:ea typeface="Cambria" panose="02040503050406030204" pitchFamily="18" charset="0"/>
              </a:rPr>
              <a:t>balance limits the consequences of the variation in filtered Na+.</a:t>
            </a:r>
          </a:p>
          <a:p>
            <a:r>
              <a:rPr lang="en" sz="2800" b="1" i="1" dirty="0">
                <a:solidFill>
                  <a:schemeClr val="accent1">
                    <a:lumMod val="60000"/>
                    <a:lumOff val="40000"/>
                  </a:schemeClr>
                </a:solidFill>
                <a:latin typeface="Cambria" panose="02040503050406030204" pitchFamily="18" charset="0"/>
                <a:ea typeface="Cambria" panose="02040503050406030204" pitchFamily="18" charset="0"/>
              </a:rPr>
              <a:t>Peritubular factors </a:t>
            </a:r>
            <a:endParaRPr lang="fr-FR" sz="2800" i="1" dirty="0">
              <a:solidFill>
                <a:schemeClr val="accent1">
                  <a:lumMod val="60000"/>
                  <a:lumOff val="40000"/>
                </a:schemeClr>
              </a:solidFill>
              <a:latin typeface="Cambria" panose="02040503050406030204" pitchFamily="18" charset="0"/>
              <a:ea typeface="Cambria" panose="02040503050406030204" pitchFamily="18" charset="0"/>
            </a:endParaRPr>
          </a:p>
          <a:p>
            <a:pPr lvl="1"/>
            <a:r>
              <a:rPr lang="en" sz="2800" i="1" dirty="0" smtClean="0">
                <a:latin typeface="Cambria" panose="02040503050406030204" pitchFamily="18" charset="0"/>
                <a:ea typeface="Cambria" panose="02040503050406030204" pitchFamily="18" charset="0"/>
              </a:rPr>
              <a:t>A </a:t>
            </a:r>
            <a:r>
              <a:rPr lang="en" sz="2800" i="1" dirty="0">
                <a:latin typeface="Cambria" panose="02040503050406030204" pitchFamily="18" charset="0"/>
                <a:ea typeface="Cambria" panose="02040503050406030204" pitchFamily="18" charset="0"/>
              </a:rPr>
              <a:t>decrease in oncotic pressure </a:t>
            </a:r>
            <a:r>
              <a:rPr lang="en" sz="2800" i="1" dirty="0" smtClean="0">
                <a:latin typeface="Cambria" panose="02040503050406030204" pitchFamily="18" charset="0"/>
                <a:ea typeface="Cambria" panose="02040503050406030204" pitchFamily="18" charset="0"/>
              </a:rPr>
              <a:t>in the </a:t>
            </a:r>
            <a:r>
              <a:rPr lang="en" sz="2800" i="1" dirty="0" err="1" smtClean="0">
                <a:latin typeface="Cambria" panose="02040503050406030204" pitchFamily="18" charset="0"/>
                <a:ea typeface="Cambria" panose="02040503050406030204" pitchFamily="18" charset="0"/>
              </a:rPr>
              <a:t>peritubular capillaries </a:t>
            </a:r>
            <a:r>
              <a:rPr lang="en" sz="2800" i="1" dirty="0" smtClean="0">
                <a:latin typeface="Cambria" panose="02040503050406030204" pitchFamily="18" charset="0"/>
                <a:ea typeface="Cambria" panose="02040503050406030204" pitchFamily="18" charset="0"/>
              </a:rPr>
              <a:t>and an increase in hydrostatic </a:t>
            </a:r>
            <a:r>
              <a:rPr lang="en" sz="2800" i="1" dirty="0">
                <a:latin typeface="Cambria" panose="02040503050406030204" pitchFamily="18" charset="0"/>
                <a:ea typeface="Cambria" panose="02040503050406030204" pitchFamily="18" charset="0"/>
              </a:rPr>
              <a:t>pressure in the </a:t>
            </a:r>
            <a:r>
              <a:rPr lang="en" sz="2800" i="1" dirty="0" err="1">
                <a:latin typeface="Cambria" panose="02040503050406030204" pitchFamily="18" charset="0"/>
                <a:ea typeface="Cambria" panose="02040503050406030204" pitchFamily="18" charset="0"/>
              </a:rPr>
              <a:t>peritubular capillaries</a:t>
            </a:r>
            <a:r>
              <a:rPr lang="en" sz="2800" i="1" dirty="0">
                <a:latin typeface="Cambria" panose="02040503050406030204" pitchFamily="18" charset="0"/>
                <a:ea typeface="Cambria" panose="02040503050406030204" pitchFamily="18" charset="0"/>
              </a:rPr>
              <a:t> </a:t>
            </a:r>
            <a:r>
              <a:rPr lang="en" sz="2800" i="1" dirty="0" smtClean="0">
                <a:latin typeface="Cambria" panose="02040503050406030204" pitchFamily="18" charset="0"/>
                <a:ea typeface="Cambria" panose="02040503050406030204" pitchFamily="18" charset="0"/>
              </a:rPr>
              <a:t>leads to </a:t>
            </a:r>
            <a:r>
              <a:rPr lang="en" sz="2800" i="1" dirty="0">
                <a:latin typeface="Cambria" panose="02040503050406030204" pitchFamily="18" charset="0"/>
                <a:ea typeface="Cambria" panose="02040503050406030204" pitchFamily="18" charset="0"/>
              </a:rPr>
              <a:t>a decrease in the reabsorption of Na+ and water in the </a:t>
            </a:r>
            <a:r>
              <a:rPr lang="en" sz="2800" i="1" dirty="0" smtClean="0">
                <a:latin typeface="Cambria" panose="02040503050406030204" pitchFamily="18" charset="0"/>
                <a:ea typeface="Cambria" panose="02040503050406030204" pitchFamily="18" charset="0"/>
              </a:rPr>
              <a:t>proximal convoluted tubule </a:t>
            </a:r>
            <a:r>
              <a:rPr lang="en" sz="2800" i="1" dirty="0">
                <a:latin typeface="Cambria" panose="02040503050406030204" pitchFamily="18" charset="0"/>
                <a:ea typeface="Cambria" panose="02040503050406030204" pitchFamily="18" charset="0"/>
              </a:rPr>
              <a:t>and vice versa.</a:t>
            </a:r>
          </a:p>
          <a:p>
            <a:endParaRPr lang="fr-FR" dirty="0"/>
          </a:p>
        </p:txBody>
      </p:sp>
      <p:sp>
        <p:nvSpPr>
          <p:cNvPr id="5" name="ZoneTexte 4"/>
          <p:cNvSpPr txBox="1"/>
          <p:nvPr/>
        </p:nvSpPr>
        <p:spPr>
          <a:xfrm>
            <a:off x="3579885" y="1111924"/>
            <a:ext cx="4925147" cy="584775"/>
          </a:xfrm>
          <a:prstGeom prst="rect">
            <a:avLst/>
          </a:prstGeom>
          <a:noFill/>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SODIUM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551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56" y="0"/>
            <a:ext cx="10131425" cy="1456267"/>
          </a:xfrm>
        </p:spPr>
        <p:txBody>
          <a:bodyPr/>
          <a:lstStyle/>
          <a:p>
            <a:pPr algn="ctr"/>
            <a:r>
              <a:rPr lang="en" b="1" dirty="0" smtClean="0">
                <a:latin typeface="Cambria" panose="02040503050406030204" pitchFamily="18" charset="0"/>
                <a:ea typeface="Cambria" panose="02040503050406030204" pitchFamily="18" charset="0"/>
              </a:rPr>
              <a:t>SODIUM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26027" y="1309255"/>
            <a:ext cx="11471564" cy="5195454"/>
          </a:xfrm>
        </p:spPr>
        <p:txBody>
          <a:bodyPr>
            <a:normAutofit fontScale="85000" lnSpcReduction="20000"/>
          </a:bodyPr>
          <a:lstStyle/>
          <a:p>
            <a:endParaRPr lang="fr-FR" dirty="0"/>
          </a:p>
          <a:p>
            <a:r>
              <a:rPr lang="en" sz="3100" b="1" i="1" dirty="0" smtClean="0">
                <a:solidFill>
                  <a:schemeClr val="accent1">
                    <a:lumMod val="60000"/>
                    <a:lumOff val="40000"/>
                  </a:schemeClr>
                </a:solidFill>
                <a:latin typeface="Cambria" panose="02040503050406030204" pitchFamily="18" charset="0"/>
                <a:ea typeface="Cambria" panose="02040503050406030204" pitchFamily="18" charset="0"/>
              </a:rPr>
              <a:t>The </a:t>
            </a:r>
            <a:r>
              <a:rPr lang="en" sz="3100" b="1" i="1" dirty="0">
                <a:solidFill>
                  <a:schemeClr val="accent1">
                    <a:lumMod val="60000"/>
                    <a:lumOff val="40000"/>
                  </a:schemeClr>
                </a:solidFill>
                <a:latin typeface="Cambria" panose="02040503050406030204" pitchFamily="18" charset="0"/>
                <a:ea typeface="Cambria" panose="02040503050406030204" pitchFamily="18" charset="0"/>
              </a:rPr>
              <a:t>intrarenal distribution of </a:t>
            </a:r>
            <a:r>
              <a:rPr lang="en" sz="3100" b="1" i="1" dirty="0" smtClean="0">
                <a:solidFill>
                  <a:schemeClr val="accent1">
                    <a:lumMod val="60000"/>
                    <a:lumOff val="40000"/>
                  </a:schemeClr>
                </a:solidFill>
                <a:latin typeface="Cambria" panose="02040503050406030204" pitchFamily="18" charset="0"/>
                <a:ea typeface="Cambria" panose="02040503050406030204" pitchFamily="18" charset="0"/>
              </a:rPr>
              <a:t>glomerular filtration:</a:t>
            </a:r>
            <a:endParaRPr lang="fr-FR" sz="3100" i="1" dirty="0">
              <a:solidFill>
                <a:schemeClr val="accent1">
                  <a:lumMod val="60000"/>
                  <a:lumOff val="40000"/>
                </a:schemeClr>
              </a:solidFill>
              <a:latin typeface="Cambria" panose="02040503050406030204" pitchFamily="18" charset="0"/>
              <a:ea typeface="Cambria" panose="02040503050406030204" pitchFamily="18" charset="0"/>
            </a:endParaRPr>
          </a:p>
          <a:p>
            <a:pPr lvl="1"/>
            <a:r>
              <a:rPr lang="en" sz="3100" i="1" dirty="0" smtClean="0">
                <a:latin typeface="Cambria" panose="02040503050406030204" pitchFamily="18" charset="0"/>
                <a:ea typeface="Cambria" panose="02040503050406030204" pitchFamily="18" charset="0"/>
              </a:rPr>
              <a:t>Towards </a:t>
            </a:r>
            <a:r>
              <a:rPr lang="en" sz="3100" i="1" dirty="0">
                <a:latin typeface="Cambria" panose="02040503050406030204" pitchFamily="18" charset="0"/>
                <a:ea typeface="Cambria" panose="02040503050406030204" pitchFamily="18" charset="0"/>
              </a:rPr>
              <a:t>the short (cortical) nephrons </a:t>
            </a:r>
            <a:r>
              <a:rPr lang="en" sz="3100" i="1" dirty="0" smtClean="0">
                <a:latin typeface="Cambria" panose="02040503050406030204" pitchFamily="18" charset="0"/>
                <a:ea typeface="Cambria" panose="02040503050406030204" pitchFamily="18" charset="0"/>
              </a:rPr>
              <a:t>which reabsorb </a:t>
            </a:r>
            <a:r>
              <a:rPr lang="en" sz="3100" i="1" dirty="0">
                <a:latin typeface="Cambria" panose="02040503050406030204" pitchFamily="18" charset="0"/>
                <a:ea typeface="Cambria" panose="02040503050406030204" pitchFamily="18" charset="0"/>
              </a:rPr>
              <a:t>less Na </a:t>
            </a:r>
            <a:r>
              <a:rPr lang="en" sz="3100" i="1" dirty="0" smtClean="0">
                <a:latin typeface="Cambria" panose="02040503050406030204" pitchFamily="18" charset="0"/>
                <a:ea typeface="Cambria" panose="02040503050406030204" pitchFamily="18" charset="0"/>
              </a:rPr>
              <a:t>+ </a:t>
            </a:r>
            <a:r>
              <a:rPr lang="en" sz="3100" i="1" dirty="0">
                <a:latin typeface="Cambria" panose="02040503050406030204" pitchFamily="18" charset="0"/>
                <a:ea typeface="Cambria" panose="02040503050406030204" pitchFamily="18" charset="0"/>
              </a:rPr>
              <a:t>in case of salt overload.</a:t>
            </a:r>
          </a:p>
          <a:p>
            <a:pPr lvl="1"/>
            <a:r>
              <a:rPr lang="en" sz="3100" i="1" dirty="0" smtClean="0">
                <a:latin typeface="Cambria" panose="02040503050406030204" pitchFamily="18" charset="0"/>
                <a:ea typeface="Cambria" panose="02040503050406030204" pitchFamily="18" charset="0"/>
              </a:rPr>
              <a:t>Towards </a:t>
            </a:r>
            <a:r>
              <a:rPr lang="en" sz="3100" i="1" dirty="0">
                <a:latin typeface="Cambria" panose="02040503050406030204" pitchFamily="18" charset="0"/>
                <a:ea typeface="Cambria" panose="02040503050406030204" pitchFamily="18" charset="0"/>
              </a:rPr>
              <a:t>the long juxtamedullary nephrons (which have a </a:t>
            </a:r>
            <a:r>
              <a:rPr lang="en" sz="3100" i="1" dirty="0" smtClean="0">
                <a:latin typeface="Cambria" panose="02040503050406030204" pitchFamily="18" charset="0"/>
                <a:ea typeface="Cambria" panose="02040503050406030204" pitchFamily="18" charset="0"/>
              </a:rPr>
              <a:t>long loop of </a:t>
            </a:r>
            <a:r>
              <a:rPr lang="en" sz="3100" i="1" dirty="0" err="1" smtClean="0">
                <a:latin typeface="Cambria" panose="02040503050406030204" pitchFamily="18" charset="0"/>
                <a:ea typeface="Cambria" panose="02040503050406030204" pitchFamily="18" charset="0"/>
              </a:rPr>
              <a:t>Henle ) in </a:t>
            </a:r>
            <a:r>
              <a:rPr lang="en" sz="3100" i="1" dirty="0">
                <a:latin typeface="Cambria" panose="02040503050406030204" pitchFamily="18" charset="0"/>
                <a:ea typeface="Cambria" panose="02040503050406030204" pitchFamily="18" charset="0"/>
              </a:rPr>
              <a:t>case of depletion.</a:t>
            </a:r>
          </a:p>
          <a:p>
            <a:r>
              <a:rPr lang="en" sz="3100" b="1" i="1" dirty="0" smtClean="0">
                <a:solidFill>
                  <a:schemeClr val="accent1">
                    <a:lumMod val="60000"/>
                    <a:lumOff val="40000"/>
                  </a:schemeClr>
                </a:solidFill>
                <a:latin typeface="Cambria" panose="02040503050406030204" pitchFamily="18" charset="0"/>
                <a:ea typeface="Cambria" panose="02040503050406030204" pitchFamily="18" charset="0"/>
              </a:rPr>
              <a:t>Aldosterone </a:t>
            </a:r>
            <a:r>
              <a:rPr lang="en" sz="3100" b="1" i="1" dirty="0">
                <a:solidFill>
                  <a:schemeClr val="accent1">
                    <a:lumMod val="60000"/>
                    <a:lumOff val="40000"/>
                  </a:schemeClr>
                </a:solidFill>
                <a:latin typeface="Cambria" panose="02040503050406030204" pitchFamily="18" charset="0"/>
                <a:ea typeface="Cambria" panose="02040503050406030204" pitchFamily="18" charset="0"/>
              </a:rPr>
              <a:t>:</a:t>
            </a:r>
            <a:endParaRPr lang="fr-FR" sz="3100" i="1" dirty="0">
              <a:solidFill>
                <a:schemeClr val="accent1">
                  <a:lumMod val="60000"/>
                  <a:lumOff val="40000"/>
                </a:schemeClr>
              </a:solidFill>
              <a:latin typeface="Cambria" panose="02040503050406030204" pitchFamily="18" charset="0"/>
              <a:ea typeface="Cambria" panose="02040503050406030204" pitchFamily="18" charset="0"/>
            </a:endParaRPr>
          </a:p>
          <a:p>
            <a:pPr lvl="1"/>
            <a:r>
              <a:rPr lang="en" sz="3100" i="1" dirty="0" smtClean="0">
                <a:latin typeface="Cambria" panose="02040503050406030204" pitchFamily="18" charset="0"/>
                <a:ea typeface="Cambria" panose="02040503050406030204" pitchFamily="18" charset="0"/>
              </a:rPr>
              <a:t>Controls distal sodium </a:t>
            </a:r>
            <a:r>
              <a:rPr lang="en" sz="3100" i="1" dirty="0">
                <a:latin typeface="Cambria" panose="02040503050406030204" pitchFamily="18" charset="0"/>
                <a:ea typeface="Cambria" panose="02040503050406030204" pitchFamily="18" charset="0"/>
              </a:rPr>
              <a:t>reabsorption , where </a:t>
            </a:r>
            <a:r>
              <a:rPr lang="en" sz="3100" i="1" dirty="0" smtClean="0">
                <a:latin typeface="Cambria" panose="02040503050406030204" pitchFamily="18" charset="0"/>
                <a:ea typeface="Cambria" panose="02040503050406030204" pitchFamily="18" charset="0"/>
              </a:rPr>
              <a:t>it is </a:t>
            </a:r>
            <a:r>
              <a:rPr lang="en" sz="3100" i="1" dirty="0">
                <a:latin typeface="Cambria" panose="02040503050406030204" pitchFamily="18" charset="0"/>
                <a:ea typeface="Cambria" panose="02040503050406030204" pitchFamily="18" charset="0"/>
              </a:rPr>
              <a:t>exchanged for H+ or K+.</a:t>
            </a:r>
            <a:endParaRPr lang="fr-FR" sz="3100" i="1" dirty="0" smtClean="0">
              <a:latin typeface="Cambria" panose="02040503050406030204" pitchFamily="18" charset="0"/>
              <a:ea typeface="Cambria" panose="02040503050406030204" pitchFamily="18" charset="0"/>
            </a:endParaRPr>
          </a:p>
          <a:p>
            <a:pPr lvl="1"/>
            <a:r>
              <a:rPr lang="en" sz="3100" i="1" dirty="0" smtClean="0">
                <a:latin typeface="Cambria" panose="02040503050406030204" pitchFamily="18" charset="0"/>
                <a:ea typeface="Cambria" panose="02040503050406030204" pitchFamily="18" charset="0"/>
              </a:rPr>
              <a:t>Its secretion is triggered by the Renin-Angiotensin-Aldosterone System (RAAS).</a:t>
            </a:r>
          </a:p>
          <a:p>
            <a:pPr marL="285750" lvl="1"/>
            <a:r>
              <a:rPr lang="en" sz="3100" b="1" i="1" dirty="0">
                <a:solidFill>
                  <a:schemeClr val="accent1">
                    <a:lumMod val="60000"/>
                    <a:lumOff val="40000"/>
                  </a:schemeClr>
                </a:solidFill>
                <a:latin typeface="Cambria" panose="02040503050406030204" pitchFamily="18" charset="0"/>
                <a:ea typeface="Cambria" panose="02040503050406030204" pitchFamily="18" charset="0"/>
              </a:rPr>
              <a:t>Atrial </a:t>
            </a:r>
            <a:endParaRPr lang="fr-FR" sz="3100" dirty="0">
              <a:solidFill>
                <a:schemeClr val="accent1">
                  <a:lumMod val="60000"/>
                  <a:lumOff val="40000"/>
                </a:schemeClr>
              </a:solidFill>
            </a:endParaRPr>
          </a:p>
          <a:p>
            <a:pPr lvl="1"/>
            <a:r>
              <a:rPr lang="en" sz="3100" i="1" dirty="0" smtClean="0">
                <a:latin typeface="Cambria" panose="02040503050406030204" pitchFamily="18" charset="0"/>
                <a:ea typeface="Cambria" panose="02040503050406030204" pitchFamily="18" charset="0"/>
              </a:rPr>
              <a:t>Decreases </a:t>
            </a:r>
            <a:r>
              <a:rPr lang="en" sz="3100" i="1" dirty="0">
                <a:latin typeface="Cambria" panose="02040503050406030204" pitchFamily="18" charset="0"/>
                <a:ea typeface="Cambria" panose="02040503050406030204" pitchFamily="18" charset="0"/>
              </a:rPr>
              <a:t>Na+ reabsorption by </a:t>
            </a:r>
            <a:r>
              <a:rPr lang="en" sz="3100" i="1" dirty="0" smtClean="0">
                <a:latin typeface="Cambria" panose="02040503050406030204" pitchFamily="18" charset="0"/>
                <a:ea typeface="Cambria" panose="02040503050406030204" pitchFamily="18" charset="0"/>
              </a:rPr>
              <a:t>decreasing </a:t>
            </a:r>
            <a:r>
              <a:rPr lang="en" sz="3100" i="1" dirty="0">
                <a:latin typeface="Cambria" panose="02040503050406030204" pitchFamily="18" charset="0"/>
                <a:ea typeface="Cambria" panose="02040503050406030204" pitchFamily="18" charset="0"/>
              </a:rPr>
              <a:t>Na+ K+ ATPase activity.</a:t>
            </a:r>
            <a:endParaRPr lang="fr-FR" sz="3100" b="1" i="1" dirty="0" smtClean="0">
              <a:latin typeface="Cambria" panose="02040503050406030204" pitchFamily="18" charset="0"/>
              <a:ea typeface="Cambria" panose="02040503050406030204" pitchFamily="18" charset="0"/>
            </a:endParaRPr>
          </a:p>
          <a:p>
            <a:pPr lvl="1"/>
            <a:endParaRPr lang="fr-FR" sz="2800" i="1" dirty="0" smtClean="0">
              <a:latin typeface="Cambria" panose="02040503050406030204" pitchFamily="18" charset="0"/>
              <a:ea typeface="Cambria" panose="02040503050406030204" pitchFamily="18" charset="0"/>
            </a:endParaRPr>
          </a:p>
        </p:txBody>
      </p:sp>
      <p:sp>
        <p:nvSpPr>
          <p:cNvPr id="5" name="ZoneTexte 4"/>
          <p:cNvSpPr txBox="1"/>
          <p:nvPr/>
        </p:nvSpPr>
        <p:spPr>
          <a:xfrm>
            <a:off x="3579885" y="1111924"/>
            <a:ext cx="4925147" cy="584775"/>
          </a:xfrm>
          <a:prstGeom prst="rect">
            <a:avLst/>
          </a:prstGeom>
          <a:noFill/>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SODIUM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1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356" y="0"/>
            <a:ext cx="10131425" cy="1456267"/>
          </a:xfrm>
        </p:spPr>
        <p:txBody>
          <a:bodyPr/>
          <a:lstStyle/>
          <a:p>
            <a:pPr algn="ctr"/>
            <a:r>
              <a:rPr lang="en" b="1" dirty="0" smtClean="0">
                <a:latin typeface="Cambria" panose="02040503050406030204" pitchFamily="18" charset="0"/>
                <a:ea typeface="Cambria" panose="02040503050406030204" pitchFamily="18" charset="0"/>
              </a:rPr>
              <a:t>SODIUM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26027" y="1309255"/>
            <a:ext cx="11471564" cy="5195454"/>
          </a:xfrm>
        </p:spPr>
        <p:txBody>
          <a:bodyPr>
            <a:normAutofit/>
          </a:bodyPr>
          <a:lstStyle/>
          <a:p>
            <a:r>
              <a:rPr lang="en" sz="2800" i="1" dirty="0">
                <a:latin typeface="Cambria" panose="02040503050406030204" pitchFamily="18" charset="0"/>
                <a:ea typeface="Cambria" panose="02040503050406030204" pitchFamily="18" charset="0"/>
              </a:rPr>
              <a:t>We must distinguish between:</a:t>
            </a:r>
          </a:p>
          <a:p>
            <a:r>
              <a:rPr lang="en" sz="2800" b="1" i="1" dirty="0" smtClean="0">
                <a:solidFill>
                  <a:schemeClr val="accent1">
                    <a:lumMod val="60000"/>
                    <a:lumOff val="40000"/>
                  </a:schemeClr>
                </a:solidFill>
                <a:latin typeface="Cambria" panose="02040503050406030204" pitchFamily="18" charset="0"/>
                <a:ea typeface="Cambria" panose="02040503050406030204" pitchFamily="18" charset="0"/>
              </a:rPr>
              <a:t>Regulation </a:t>
            </a:r>
            <a:r>
              <a:rPr lang="en" sz="2800" b="1" i="1" dirty="0">
                <a:solidFill>
                  <a:schemeClr val="accent1">
                    <a:lumMod val="60000"/>
                    <a:lumOff val="40000"/>
                  </a:schemeClr>
                </a:solidFill>
                <a:latin typeface="Cambria" panose="02040503050406030204" pitchFamily="18" charset="0"/>
                <a:ea typeface="Cambria" panose="02040503050406030204" pitchFamily="18" charset="0"/>
              </a:rPr>
              <a:t>of sodium balance </a:t>
            </a:r>
            <a:r>
              <a:rPr lang="en" sz="2800" b="1" i="1" dirty="0">
                <a:latin typeface="Cambria" panose="02040503050406030204" pitchFamily="18" charset="0"/>
                <a:ea typeface="Cambria" panose="02040503050406030204" pitchFamily="18" charset="0"/>
              </a:rPr>
              <a:t>: </a:t>
            </a:r>
            <a:r>
              <a:rPr lang="en" sz="2800" i="1" dirty="0">
                <a:latin typeface="Cambria" panose="02040503050406030204" pitchFamily="18" charset="0"/>
                <a:ea typeface="Cambria" panose="02040503050406030204" pitchFamily="18" charset="0"/>
              </a:rPr>
              <a:t>Which is dependent on the kidney which adapts </a:t>
            </a:r>
            <a:r>
              <a:rPr lang="en" sz="2800" i="1" dirty="0" smtClean="0">
                <a:latin typeface="Cambria" panose="02040503050406030204" pitchFamily="18" charset="0"/>
                <a:ea typeface="Cambria" panose="02040503050406030204" pitchFamily="18" charset="0"/>
              </a:rPr>
              <a:t>Na+ outputs to </a:t>
            </a:r>
            <a:r>
              <a:rPr lang="en" sz="2800" i="1" dirty="0">
                <a:latin typeface="Cambria" panose="02040503050406030204" pitchFamily="18" charset="0"/>
                <a:ea typeface="Cambria" panose="02040503050406030204" pitchFamily="18" charset="0"/>
              </a:rPr>
              <a:t>inputs via Aldosterone </a:t>
            </a:r>
            <a:r>
              <a:rPr lang="en" sz="2800" b="1" i="1" dirty="0">
                <a:latin typeface="Cambria" panose="02040503050406030204" pitchFamily="18" charset="0"/>
                <a:ea typeface="Cambria" panose="02040503050406030204" pitchFamily="18" charset="0"/>
              </a:rPr>
              <a:t>essentially </a:t>
            </a:r>
            <a:r>
              <a:rPr lang="en" sz="2800" i="1" dirty="0">
                <a:latin typeface="Cambria" panose="02040503050406030204" pitchFamily="18" charset="0"/>
                <a:ea typeface="Cambria" panose="02040503050406030204" pitchFamily="18" charset="0"/>
              </a:rPr>
              <a:t>.</a:t>
            </a:r>
          </a:p>
          <a:p>
            <a:r>
              <a:rPr lang="en" sz="2800" b="1" i="1" dirty="0" smtClean="0">
                <a:solidFill>
                  <a:schemeClr val="accent1">
                    <a:lumMod val="60000"/>
                    <a:lumOff val="40000"/>
                  </a:schemeClr>
                </a:solidFill>
                <a:latin typeface="Cambria" panose="02040503050406030204" pitchFamily="18" charset="0"/>
                <a:ea typeface="Cambria" panose="02040503050406030204" pitchFamily="18" charset="0"/>
              </a:rPr>
              <a:t>Regulation </a:t>
            </a:r>
            <a:r>
              <a:rPr lang="en" sz="2800" b="1" i="1" dirty="0">
                <a:solidFill>
                  <a:schemeClr val="accent1">
                    <a:lumMod val="60000"/>
                    <a:lumOff val="40000"/>
                  </a:schemeClr>
                </a:solidFill>
                <a:latin typeface="Cambria" panose="02040503050406030204" pitchFamily="18" charset="0"/>
                <a:ea typeface="Cambria" panose="02040503050406030204" pitchFamily="18" charset="0"/>
              </a:rPr>
              <a:t>of sodium levels </a:t>
            </a:r>
            <a:r>
              <a:rPr lang="en" sz="2800" b="1" i="1" dirty="0">
                <a:latin typeface="Cambria" panose="02040503050406030204" pitchFamily="18" charset="0"/>
                <a:ea typeface="Cambria" panose="02040503050406030204" pitchFamily="18" charset="0"/>
              </a:rPr>
              <a:t>: </a:t>
            </a:r>
            <a:r>
              <a:rPr lang="en" sz="2800" i="1" dirty="0">
                <a:latin typeface="Cambria" panose="02040503050406030204" pitchFamily="18" charset="0"/>
                <a:ea typeface="Cambria" panose="02040503050406030204" pitchFamily="18" charset="0"/>
              </a:rPr>
              <a:t>Which is dependent on the laws of osmosis and ADH secretion.</a:t>
            </a:r>
          </a:p>
          <a:p>
            <a:endParaRPr lang="fr-FR" sz="2800" i="1" dirty="0">
              <a:latin typeface="Cambria" panose="02040503050406030204" pitchFamily="18" charset="0"/>
              <a:ea typeface="Cambria" panose="02040503050406030204" pitchFamily="18" charset="0"/>
            </a:endParaRPr>
          </a:p>
        </p:txBody>
      </p:sp>
      <p:sp>
        <p:nvSpPr>
          <p:cNvPr id="5" name="ZoneTexte 4"/>
          <p:cNvSpPr txBox="1"/>
          <p:nvPr/>
        </p:nvSpPr>
        <p:spPr>
          <a:xfrm>
            <a:off x="3579885" y="1111924"/>
            <a:ext cx="4925147" cy="584775"/>
          </a:xfrm>
          <a:prstGeom prst="rect">
            <a:avLst/>
          </a:prstGeom>
          <a:noFill/>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SODIUM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377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770" y="82061"/>
            <a:ext cx="10131425" cy="1456267"/>
          </a:xfrm>
        </p:spPr>
        <p:txBody>
          <a:bodyPr/>
          <a:lstStyle/>
          <a:p>
            <a:pPr algn="ctr"/>
            <a:r>
              <a:rPr lang="en" b="1" dirty="0">
                <a:latin typeface="Cambria" panose="02040503050406030204" pitchFamily="18" charset="0"/>
                <a:ea typeface="Cambria" panose="02040503050406030204" pitchFamily="18" charset="0"/>
              </a:rPr>
              <a:t>Water balance</a:t>
            </a:r>
            <a:endParaRPr lang="fr-FR" dirty="0"/>
          </a:p>
        </p:txBody>
      </p:sp>
      <p:sp>
        <p:nvSpPr>
          <p:cNvPr id="6" name="Espace réservé du texte 5"/>
          <p:cNvSpPr>
            <a:spLocks noGrp="1"/>
          </p:cNvSpPr>
          <p:nvPr>
            <p:ph type="body" idx="1"/>
          </p:nvPr>
        </p:nvSpPr>
        <p:spPr>
          <a:xfrm>
            <a:off x="973670" y="1210271"/>
            <a:ext cx="4709054" cy="576262"/>
          </a:xfrm>
          <a:ln>
            <a:solidFill>
              <a:schemeClr val="accent1"/>
            </a:solidFill>
          </a:ln>
        </p:spPr>
        <p:txBody>
          <a:bodyPr/>
          <a:lstStyle/>
          <a:p>
            <a:pPr algn="ctr"/>
            <a:r>
              <a:rPr lang="en" b="1" dirty="0" smtClean="0">
                <a:solidFill>
                  <a:schemeClr val="accent1">
                    <a:lumMod val="60000"/>
                    <a:lumOff val="40000"/>
                  </a:schemeClr>
                </a:solidFill>
                <a:latin typeface="Cambria" panose="02040503050406030204" pitchFamily="18" charset="0"/>
                <a:ea typeface="Cambria" panose="02040503050406030204" pitchFamily="18" charset="0"/>
              </a:rPr>
              <a:t>WATER SAVINGS</a:t>
            </a:r>
            <a:endParaRPr lang="fr-FR" dirty="0">
              <a:solidFill>
                <a:schemeClr val="accent1">
                  <a:lumMod val="60000"/>
                  <a:lumOff val="40000"/>
                </a:schemeClr>
              </a:solidFill>
              <a:latin typeface="Cambria" panose="02040503050406030204" pitchFamily="18" charset="0"/>
              <a:ea typeface="Cambria" panose="02040503050406030204" pitchFamily="18" charset="0"/>
            </a:endParaRPr>
          </a:p>
        </p:txBody>
      </p:sp>
      <p:sp>
        <p:nvSpPr>
          <p:cNvPr id="7" name="Espace réservé du contenu 6"/>
          <p:cNvSpPr>
            <a:spLocks noGrp="1"/>
          </p:cNvSpPr>
          <p:nvPr>
            <p:ph sz="half" idx="2"/>
          </p:nvPr>
        </p:nvSpPr>
        <p:spPr>
          <a:xfrm>
            <a:off x="685801" y="1826459"/>
            <a:ext cx="5238752" cy="4706226"/>
          </a:xfrm>
          <a:ln>
            <a:solidFill>
              <a:schemeClr val="tx1"/>
            </a:solidFill>
          </a:ln>
        </p:spPr>
        <p:txBody>
          <a:bodyPr/>
          <a:lstStyle/>
          <a:p>
            <a:endParaRPr lang="fr-FR" dirty="0"/>
          </a:p>
          <a:p>
            <a:r>
              <a:rPr lang="en" sz="2800" i="1" dirty="0">
                <a:latin typeface="Cambria" panose="02040503050406030204" pitchFamily="18" charset="0"/>
                <a:ea typeface="Cambria" panose="02040503050406030204" pitchFamily="18" charset="0"/>
              </a:rPr>
              <a:t>Drinking water</a:t>
            </a:r>
          </a:p>
          <a:p>
            <a:r>
              <a:rPr lang="en" sz="2800" i="1" dirty="0">
                <a:latin typeface="Cambria" panose="02040503050406030204" pitchFamily="18" charset="0"/>
                <a:ea typeface="Cambria" panose="02040503050406030204" pitchFamily="18" charset="0"/>
              </a:rPr>
              <a:t>Metabolic </a:t>
            </a:r>
            <a:endParaRPr lang="fr-FR" sz="2800" i="1" dirty="0" smtClean="0">
              <a:latin typeface="Cambria" panose="02040503050406030204" pitchFamily="18" charset="0"/>
              <a:ea typeface="Cambria" panose="02040503050406030204" pitchFamily="18" charset="0"/>
            </a:endParaRPr>
          </a:p>
          <a:p>
            <a:endParaRPr lang="fr-FR" sz="2800" i="1" dirty="0">
              <a:latin typeface="Cambria" panose="02040503050406030204" pitchFamily="18" charset="0"/>
              <a:ea typeface="Cambria" panose="02040503050406030204" pitchFamily="18" charset="0"/>
            </a:endParaRPr>
          </a:p>
          <a:p>
            <a:pPr>
              <a:buFont typeface="Wingdings" panose="05000000000000000000" pitchFamily="2" charset="2"/>
              <a:buChar char="Ø"/>
            </a:pPr>
            <a:r>
              <a:rPr lang="en" sz="2800" b="1" i="1" dirty="0" smtClean="0">
                <a:latin typeface="Cambria" panose="02040503050406030204" pitchFamily="18" charset="0"/>
                <a:ea typeface="Cambria" panose="02040503050406030204" pitchFamily="18" charset="0"/>
              </a:rPr>
              <a:t>The </a:t>
            </a:r>
            <a:r>
              <a:rPr lang="en" sz="2800" b="1" i="1" dirty="0">
                <a:latin typeface="Cambria" panose="02040503050406030204" pitchFamily="18" charset="0"/>
                <a:ea typeface="Cambria" panose="02040503050406030204" pitchFamily="18" charset="0"/>
              </a:rPr>
              <a:t>thirst center regulates entry</a:t>
            </a:r>
            <a:endParaRPr lang="fr-FR" sz="2800" i="1" dirty="0">
              <a:latin typeface="Cambria" panose="02040503050406030204" pitchFamily="18" charset="0"/>
              <a:ea typeface="Cambria" panose="02040503050406030204" pitchFamily="18" charset="0"/>
            </a:endParaRPr>
          </a:p>
          <a:p>
            <a:endParaRPr lang="fr-FR" dirty="0"/>
          </a:p>
        </p:txBody>
      </p:sp>
      <p:sp>
        <p:nvSpPr>
          <p:cNvPr id="8" name="Espace réservé du texte 7"/>
          <p:cNvSpPr>
            <a:spLocks noGrp="1"/>
          </p:cNvSpPr>
          <p:nvPr>
            <p:ph type="body" sz="quarter" idx="3"/>
          </p:nvPr>
        </p:nvSpPr>
        <p:spPr>
          <a:xfrm>
            <a:off x="6487262" y="1215029"/>
            <a:ext cx="4722813" cy="576262"/>
          </a:xfrm>
          <a:ln>
            <a:solidFill>
              <a:schemeClr val="accent1"/>
            </a:solidFill>
          </a:ln>
        </p:spPr>
        <p:txBody>
          <a:bodyPr/>
          <a:lstStyle/>
          <a:p>
            <a:pPr algn="ctr"/>
            <a:r>
              <a:rPr lang="en" b="1" dirty="0" smtClean="0">
                <a:solidFill>
                  <a:schemeClr val="accent1">
                    <a:lumMod val="60000"/>
                    <a:lumOff val="40000"/>
                  </a:schemeClr>
                </a:solidFill>
                <a:latin typeface="Cambria" panose="02040503050406030204" pitchFamily="18" charset="0"/>
                <a:ea typeface="Cambria" panose="02040503050406030204" pitchFamily="18" charset="0"/>
              </a:rPr>
              <a:t>WATER LOSS</a:t>
            </a:r>
            <a:endParaRPr lang="fr-FR" b="1" dirty="0">
              <a:solidFill>
                <a:schemeClr val="accent1">
                  <a:lumMod val="60000"/>
                  <a:lumOff val="40000"/>
                </a:schemeClr>
              </a:solidFill>
              <a:latin typeface="Cambria" panose="02040503050406030204" pitchFamily="18" charset="0"/>
              <a:ea typeface="Cambria" panose="02040503050406030204" pitchFamily="18" charset="0"/>
            </a:endParaRPr>
          </a:p>
        </p:txBody>
      </p:sp>
      <p:sp>
        <p:nvSpPr>
          <p:cNvPr id="9" name="Espace réservé du contenu 8"/>
          <p:cNvSpPr>
            <a:spLocks noGrp="1"/>
          </p:cNvSpPr>
          <p:nvPr>
            <p:ph sz="quarter" idx="4"/>
          </p:nvPr>
        </p:nvSpPr>
        <p:spPr>
          <a:xfrm>
            <a:off x="6128237" y="1826459"/>
            <a:ext cx="5451231" cy="4706226"/>
          </a:xfrm>
          <a:ln>
            <a:solidFill>
              <a:schemeClr val="tx1"/>
            </a:solidFill>
          </a:ln>
        </p:spPr>
        <p:txBody>
          <a:bodyPr>
            <a:normAutofit/>
          </a:bodyPr>
          <a:lstStyle/>
          <a:p>
            <a:endParaRPr lang="fr-FR" dirty="0"/>
          </a:p>
          <a:p>
            <a:r>
              <a:rPr lang="en" sz="2800" i="1" dirty="0" smtClean="0">
                <a:latin typeface="Cambria" panose="02040503050406030204" pitchFamily="18" charset="0"/>
                <a:ea typeface="Cambria" panose="02040503050406030204" pitchFamily="18" charset="0"/>
              </a:rPr>
              <a:t>Insensible perspiration</a:t>
            </a:r>
            <a:endParaRPr lang="fr-FR" sz="2800" i="1" dirty="0">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Water </a:t>
            </a:r>
            <a:r>
              <a:rPr lang="en" sz="2800" i="1" dirty="0">
                <a:latin typeface="Cambria" panose="02040503050406030204" pitchFamily="18" charset="0"/>
                <a:ea typeface="Cambria" panose="02040503050406030204" pitchFamily="18" charset="0"/>
              </a:rPr>
              <a:t>excreted in </a:t>
            </a:r>
            <a:r>
              <a:rPr lang="en" sz="2800" i="1" dirty="0" smtClean="0">
                <a:latin typeface="Cambria" panose="02040503050406030204" pitchFamily="18" charset="0"/>
                <a:ea typeface="Cambria" panose="02040503050406030204" pitchFamily="18" charset="0"/>
              </a:rPr>
              <a:t>feces</a:t>
            </a:r>
            <a:endParaRPr lang="fr-FR" sz="2800" i="1" dirty="0">
              <a:latin typeface="Cambria" panose="02040503050406030204" pitchFamily="18" charset="0"/>
              <a:ea typeface="Cambria" panose="02040503050406030204" pitchFamily="18" charset="0"/>
            </a:endParaRPr>
          </a:p>
          <a:p>
            <a:r>
              <a:rPr lang="en" sz="2800" i="1" dirty="0">
                <a:latin typeface="Cambria" panose="02040503050406030204" pitchFamily="18" charset="0"/>
                <a:ea typeface="Cambria" panose="02040503050406030204" pitchFamily="18" charset="0"/>
              </a:rPr>
              <a:t>Urine </a:t>
            </a:r>
            <a:r>
              <a:rPr lang="en" sz="2800" i="1" dirty="0" smtClean="0">
                <a:latin typeface="Cambria" panose="02040503050406030204" pitchFamily="18" charset="0"/>
                <a:ea typeface="Cambria" panose="02040503050406030204" pitchFamily="18" charset="0"/>
              </a:rPr>
              <a:t>production ;</a:t>
            </a:r>
          </a:p>
          <a:p>
            <a:r>
              <a:rPr lang="en" sz="2800" i="1" dirty="0" smtClean="0">
                <a:latin typeface="Cambria" panose="02040503050406030204" pitchFamily="18" charset="0"/>
                <a:ea typeface="Cambria" panose="02040503050406030204" pitchFamily="18" charset="0"/>
              </a:rPr>
              <a:t>Thermal </a:t>
            </a:r>
            <a:endParaRPr lang="fr-FR" sz="2800" i="1" dirty="0">
              <a:latin typeface="Cambria" panose="02040503050406030204" pitchFamily="18" charset="0"/>
              <a:ea typeface="Cambria" panose="02040503050406030204" pitchFamily="18" charset="0"/>
            </a:endParaRPr>
          </a:p>
          <a:p>
            <a:endParaRPr lang="fr-FR" sz="2800" i="1" dirty="0" smtClean="0">
              <a:latin typeface="Cambria" panose="02040503050406030204" pitchFamily="18" charset="0"/>
              <a:ea typeface="Cambria" panose="02040503050406030204" pitchFamily="18" charset="0"/>
            </a:endParaRPr>
          </a:p>
          <a:p>
            <a:pPr>
              <a:buFont typeface="Wingdings" panose="05000000000000000000" pitchFamily="2" charset="2"/>
              <a:buChar char="Ø"/>
            </a:pPr>
            <a:r>
              <a:rPr lang="en" sz="2800" b="1" i="1" dirty="0">
                <a:latin typeface="Cambria" panose="02040503050406030204" pitchFamily="18" charset="0"/>
                <a:ea typeface="Cambria" panose="02040503050406030204" pitchFamily="18" charset="0"/>
              </a:rPr>
              <a:t>Variations </a:t>
            </a:r>
            <a:r>
              <a:rPr lang="en" sz="2800" b="1" i="1" dirty="0" smtClean="0">
                <a:latin typeface="Cambria" panose="02040503050406030204" pitchFamily="18" charset="0"/>
                <a:ea typeface="Cambria" panose="02040503050406030204" pitchFamily="18" charset="0"/>
              </a:rPr>
              <a:t>in </a:t>
            </a:r>
            <a:r>
              <a:rPr lang="en" sz="2800" b="1" i="1" dirty="0">
                <a:latin typeface="Cambria" panose="02040503050406030204" pitchFamily="18" charset="0"/>
                <a:ea typeface="Cambria" panose="02040503050406030204" pitchFamily="18" charset="0"/>
              </a:rPr>
              <a:t>urine volume </a:t>
            </a:r>
            <a:r>
              <a:rPr lang="en" sz="2800" b="1" i="1" dirty="0" smtClean="0">
                <a:latin typeface="Cambria" panose="02040503050406030204" pitchFamily="18" charset="0"/>
                <a:ea typeface="Cambria" panose="02040503050406030204" pitchFamily="18" charset="0"/>
              </a:rPr>
              <a:t>are </a:t>
            </a:r>
            <a:r>
              <a:rPr lang="en" sz="2800" b="1" i="1" dirty="0">
                <a:latin typeface="Cambria" panose="02040503050406030204" pitchFamily="18" charset="0"/>
                <a:ea typeface="Cambria" panose="02040503050406030204" pitchFamily="18" charset="0"/>
              </a:rPr>
              <a:t>the only modifiable pathway for water </a:t>
            </a:r>
            <a:endParaRPr lang="fr-FR" sz="2800" i="1" dirty="0">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91841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9232" y="0"/>
            <a:ext cx="10131425" cy="1456267"/>
          </a:xfrm>
        </p:spPr>
        <p:txBody>
          <a:bodyPr/>
          <a:lstStyle/>
          <a:p>
            <a:pPr algn="ctr"/>
            <a:r>
              <a:rPr lang="en" b="1" dirty="0" smtClean="0">
                <a:latin typeface="Cambria" panose="02040503050406030204" pitchFamily="18" charset="0"/>
                <a:ea typeface="Cambria" panose="02040503050406030204" pitchFamily="18" charset="0"/>
              </a:rPr>
              <a:t>SODIUM </a:t>
            </a:r>
            <a:endParaRPr lang="fr-FR" dirty="0"/>
          </a:p>
        </p:txBody>
      </p:sp>
      <p:sp>
        <p:nvSpPr>
          <p:cNvPr id="3" name="Espace réservé du contenu 2"/>
          <p:cNvSpPr>
            <a:spLocks noGrp="1"/>
          </p:cNvSpPr>
          <p:nvPr>
            <p:ph idx="1"/>
          </p:nvPr>
        </p:nvSpPr>
        <p:spPr>
          <a:xfrm>
            <a:off x="307731" y="1456267"/>
            <a:ext cx="11588261" cy="5058833"/>
          </a:xfrm>
        </p:spPr>
        <p:txBody>
          <a:bodyPr/>
          <a:lstStyle/>
          <a:p>
            <a:endParaRPr lang="fr-FR" dirty="0"/>
          </a:p>
          <a:p>
            <a:r>
              <a:rPr lang="en" sz="2800" i="1" dirty="0" smtClean="0">
                <a:latin typeface="Cambria" panose="02040503050406030204" pitchFamily="18" charset="0"/>
                <a:ea typeface="Cambria" panose="02040503050406030204" pitchFamily="18" charset="0"/>
              </a:rPr>
              <a:t>Changes in blood sodium levels are </a:t>
            </a:r>
            <a:r>
              <a:rPr lang="en" sz="2800" i="1" dirty="0">
                <a:latin typeface="Cambria" panose="02040503050406030204" pitchFamily="18" charset="0"/>
                <a:ea typeface="Cambria" panose="02040503050406030204" pitchFamily="18" charset="0"/>
              </a:rPr>
              <a:t>rapidly corrected by </a:t>
            </a:r>
            <a:r>
              <a:rPr lang="en" sz="2800" i="1" dirty="0" smtClean="0">
                <a:latin typeface="Cambria" panose="02040503050406030204" pitchFamily="18" charset="0"/>
                <a:ea typeface="Cambria" panose="02040503050406030204" pitchFamily="18" charset="0"/>
              </a:rPr>
              <a:t>water movements, as follows </a:t>
            </a:r>
            <a:r>
              <a:rPr lang="en" sz="2800" i="1" dirty="0">
                <a:latin typeface="Cambria" panose="02040503050406030204" pitchFamily="18" charset="0"/>
                <a:ea typeface="Cambria" panose="02040503050406030204" pitchFamily="18" charset="0"/>
              </a:rPr>
              <a:t>:</a:t>
            </a:r>
          </a:p>
          <a:p>
            <a:pPr lvl="1"/>
            <a:r>
              <a:rPr lang="en" sz="2800" i="1" dirty="0" smtClean="0">
                <a:latin typeface="Cambria" panose="02040503050406030204" pitchFamily="18" charset="0"/>
                <a:ea typeface="Cambria" panose="02040503050406030204" pitchFamily="18" charset="0"/>
              </a:rPr>
              <a:t>The </a:t>
            </a:r>
            <a:r>
              <a:rPr lang="en" sz="2800" i="1" dirty="0">
                <a:latin typeface="Cambria" panose="02040503050406030204" pitchFamily="18" charset="0"/>
                <a:ea typeface="Cambria" panose="02040503050406030204" pitchFamily="18" charset="0"/>
              </a:rPr>
              <a:t>maintenance of sodium levels is achieved at the expense of fluid movements, which are corrected by the variation in </a:t>
            </a:r>
            <a:r>
              <a:rPr lang="en" sz="2800" b="1" i="1" dirty="0">
                <a:latin typeface="Cambria" panose="02040503050406030204" pitchFamily="18" charset="0"/>
                <a:ea typeface="Cambria" panose="02040503050406030204" pitchFamily="18" charset="0"/>
              </a:rPr>
              <a:t>aldosterone secretion </a:t>
            </a:r>
            <a:r>
              <a:rPr lang="en" sz="2800" i="1" dirty="0">
                <a:latin typeface="Cambria" panose="02040503050406030204" pitchFamily="18" charset="0"/>
                <a:ea typeface="Cambria" panose="02040503050406030204" pitchFamily="18" charset="0"/>
              </a:rPr>
              <a:t>.</a:t>
            </a:r>
          </a:p>
          <a:p>
            <a:pPr lvl="1"/>
            <a:r>
              <a:rPr lang="en" sz="2800" i="1" dirty="0" smtClean="0">
                <a:latin typeface="Cambria" panose="02040503050406030204" pitchFamily="18" charset="0"/>
                <a:ea typeface="Cambria" panose="02040503050406030204" pitchFamily="18" charset="0"/>
              </a:rPr>
              <a:t>Changes in sodium levels </a:t>
            </a:r>
            <a:r>
              <a:rPr lang="en" sz="2800" i="1" dirty="0">
                <a:latin typeface="Cambria" panose="02040503050406030204" pitchFamily="18" charset="0"/>
                <a:ea typeface="Cambria" panose="02040503050406030204" pitchFamily="18" charset="0"/>
              </a:rPr>
              <a:t>and therefore </a:t>
            </a:r>
            <a:r>
              <a:rPr lang="en" sz="2800" i="1" dirty="0" smtClean="0">
                <a:latin typeface="Cambria" panose="02040503050406030204" pitchFamily="18" charset="0"/>
                <a:ea typeface="Cambria" panose="02040503050406030204" pitchFamily="18" charset="0"/>
              </a:rPr>
              <a:t>osmolarity </a:t>
            </a:r>
            <a:r>
              <a:rPr lang="en" sz="2800" i="1" dirty="0">
                <a:latin typeface="Cambria" panose="02040503050406030204" pitchFamily="18" charset="0"/>
                <a:ea typeface="Cambria" panose="02040503050406030204" pitchFamily="18" charset="0"/>
              </a:rPr>
              <a:t>involve the </a:t>
            </a:r>
            <a:r>
              <a:rPr lang="en" sz="2800" b="1" i="1" dirty="0">
                <a:latin typeface="Cambria" panose="02040503050406030204" pitchFamily="18" charset="0"/>
                <a:ea typeface="Cambria" panose="02040503050406030204" pitchFamily="18" charset="0"/>
              </a:rPr>
              <a:t>secretion of ADH </a:t>
            </a:r>
            <a:r>
              <a:rPr lang="en" sz="2800" i="1" dirty="0">
                <a:latin typeface="Cambria" panose="02040503050406030204" pitchFamily="18" charset="0"/>
                <a:ea typeface="Cambria" panose="02040503050406030204" pitchFamily="18" charset="0"/>
              </a:rPr>
              <a:t>, which acts by allowing the reabsorption of pure water in the collecting </a:t>
            </a:r>
            <a:r>
              <a:rPr lang="en" sz="2800" i="1" dirty="0" smtClean="0">
                <a:latin typeface="Cambria" panose="02040503050406030204" pitchFamily="18" charset="0"/>
                <a:ea typeface="Cambria" panose="02040503050406030204" pitchFamily="18" charset="0"/>
              </a:rPr>
              <a:t>duct .</a:t>
            </a:r>
          </a:p>
          <a:p>
            <a:endParaRPr lang="fr-FR" dirty="0"/>
          </a:p>
        </p:txBody>
      </p:sp>
      <p:sp>
        <p:nvSpPr>
          <p:cNvPr id="5" name="ZoneTexte 4"/>
          <p:cNvSpPr txBox="1"/>
          <p:nvPr/>
        </p:nvSpPr>
        <p:spPr>
          <a:xfrm>
            <a:off x="3579885" y="1111924"/>
            <a:ext cx="4925147" cy="584775"/>
          </a:xfrm>
          <a:prstGeom prst="rect">
            <a:avLst/>
          </a:prstGeom>
          <a:noFill/>
        </p:spPr>
        <p:txBody>
          <a:bodyPr wrap="square" rtlCol="0">
            <a:spAutoFit/>
          </a:bodyPr>
          <a:lstStyle/>
          <a:p>
            <a:pPr algn="ctr"/>
            <a:r>
              <a:rPr lang="en" sz="3200" b="1" dirty="0">
                <a:solidFill>
                  <a:schemeClr val="accent1">
                    <a:lumMod val="60000"/>
                    <a:lumOff val="40000"/>
                  </a:schemeClr>
                </a:solidFill>
                <a:latin typeface="Cambria" panose="02040503050406030204" pitchFamily="18" charset="0"/>
                <a:ea typeface="Cambria" panose="02040503050406030204" pitchFamily="18" charset="0"/>
              </a:rPr>
              <a:t>SODIUM </a:t>
            </a: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057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60785" y="2083777"/>
            <a:ext cx="6497515" cy="2123658"/>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lang="en" sz="6600" b="1" dirty="0" smtClean="0">
                <a:solidFill>
                  <a:schemeClr val="accent1"/>
                </a:solidFill>
                <a:latin typeface="Cambria" panose="02040503050406030204" pitchFamily="18" charset="0"/>
                <a:ea typeface="Cambria" panose="02040503050406030204" pitchFamily="18" charset="0"/>
              </a:rPr>
              <a:t>SUMMARY OF THE</a:t>
            </a:r>
          </a:p>
          <a:p>
            <a:pPr algn="ctr"/>
            <a:r>
              <a:rPr lang="en" sz="6600" b="1" dirty="0" smtClean="0">
                <a:solidFill>
                  <a:schemeClr val="accent1"/>
                </a:solidFill>
                <a:latin typeface="Cambria" panose="02040503050406030204" pitchFamily="18" charset="0"/>
                <a:ea typeface="Cambria" panose="02040503050406030204" pitchFamily="18" charset="0"/>
              </a:rPr>
              <a:t>POTASSIUM</a:t>
            </a:r>
            <a:endParaRPr lang="fr-FR" sz="6600" b="1" dirty="0">
              <a:solidFill>
                <a:schemeClr val="accent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80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74074" y="1520152"/>
            <a:ext cx="11419608" cy="4932603"/>
          </a:xfrm>
        </p:spPr>
        <p:txBody>
          <a:bodyPr/>
          <a:lstStyle/>
          <a:p>
            <a:r>
              <a:rPr lang="en" sz="2800" i="1" dirty="0" smtClean="0">
                <a:latin typeface="Cambria" panose="02040503050406030204" pitchFamily="18" charset="0"/>
                <a:ea typeface="Cambria" panose="02040503050406030204" pitchFamily="18" charset="0"/>
              </a:rPr>
              <a:t>90 </a:t>
            </a:r>
            <a:r>
              <a:rPr lang="en" sz="2800" i="1" dirty="0">
                <a:latin typeface="Cambria" panose="02040503050406030204" pitchFamily="18" charset="0"/>
                <a:ea typeface="Cambria" panose="02040503050406030204" pitchFamily="18" charset="0"/>
              </a:rPr>
              <a:t>% of potassium is </a:t>
            </a:r>
            <a:r>
              <a:rPr lang="en" sz="2800" i="1" dirty="0" smtClean="0">
                <a:latin typeface="Cambria" panose="02040503050406030204" pitchFamily="18" charset="0"/>
                <a:ea typeface="Cambria" panose="02040503050406030204" pitchFamily="18" charset="0"/>
              </a:rPr>
              <a:t>intracellular </a:t>
            </a:r>
            <a:r>
              <a:rPr lang="en" sz="2800" i="1" dirty="0">
                <a:latin typeface="Cambria" panose="02040503050406030204" pitchFamily="18" charset="0"/>
                <a:ea typeface="Cambria" panose="02040503050406030204" pitchFamily="18" charset="0"/>
              </a:rPr>
              <a:t>.</a:t>
            </a:r>
          </a:p>
          <a:p>
            <a:r>
              <a:rPr lang="en" sz="2800" i="1" dirty="0" smtClean="0">
                <a:latin typeface="Cambria" panose="02040503050406030204" pitchFamily="18" charset="0"/>
                <a:ea typeface="Cambria" panose="02040503050406030204" pitchFamily="18" charset="0"/>
              </a:rPr>
              <a:t>Potassium </a:t>
            </a:r>
            <a:r>
              <a:rPr lang="en" sz="2800" i="1" dirty="0">
                <a:latin typeface="Cambria" panose="02040503050406030204" pitchFamily="18" charset="0"/>
                <a:ea typeface="Cambria" panose="02040503050406030204" pitchFamily="18" charset="0"/>
              </a:rPr>
              <a:t>in ionized form </a:t>
            </a:r>
            <a:r>
              <a:rPr lang="en" sz="2800" i="1" dirty="0" smtClean="0">
                <a:latin typeface="Cambria" panose="02040503050406030204" pitchFamily="18" charset="0"/>
                <a:ea typeface="Cambria" panose="02040503050406030204" pitchFamily="18" charset="0"/>
              </a:rPr>
              <a:t>(K+) plays </a:t>
            </a:r>
            <a:r>
              <a:rPr lang="en" sz="2800" i="1" dirty="0">
                <a:latin typeface="Cambria" panose="02040503050406030204" pitchFamily="18" charset="0"/>
                <a:ea typeface="Cambria" panose="02040503050406030204" pitchFamily="18" charset="0"/>
              </a:rPr>
              <a:t>a fundamental role in many enzymatic systems and in neuromuscular excitability.</a:t>
            </a:r>
          </a:p>
          <a:p>
            <a:r>
              <a:rPr lang="en" sz="2800" i="1" dirty="0" smtClean="0">
                <a:latin typeface="Cambria" panose="02040503050406030204" pitchFamily="18" charset="0"/>
                <a:ea typeface="Cambria" panose="02040503050406030204" pitchFamily="18" charset="0"/>
              </a:rPr>
              <a:t>Its </a:t>
            </a:r>
            <a:r>
              <a:rPr lang="en" sz="2800" i="1" dirty="0">
                <a:latin typeface="Cambria" panose="02040503050406030204" pitchFamily="18" charset="0"/>
                <a:ea typeface="Cambria" panose="02040503050406030204" pitchFamily="18" charset="0"/>
              </a:rPr>
              <a:t>regulation and distribution are governed by precise physiological laws.</a:t>
            </a:r>
          </a:p>
          <a:p>
            <a:endParaRPr lang="fr-FR" dirty="0"/>
          </a:p>
        </p:txBody>
      </p:sp>
    </p:spTree>
    <p:extLst>
      <p:ext uri="{BB962C8B-B14F-4D97-AF65-F5344CB8AC3E}">
        <p14:creationId xmlns:p14="http://schemas.microsoft.com/office/powerpoint/2010/main" val="39450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51954"/>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84465" y="2234045"/>
            <a:ext cx="5704608" cy="4301837"/>
          </a:xfrm>
          <a:ln>
            <a:solidFill>
              <a:schemeClr val="accent1"/>
            </a:solidFill>
          </a:ln>
        </p:spPr>
        <p:txBody>
          <a:bodyPr>
            <a:normAutofit/>
          </a:bodyPr>
          <a:lstStyle/>
          <a:p>
            <a:endParaRPr lang="fr-FR" dirty="0"/>
          </a:p>
          <a:p>
            <a:r>
              <a:rPr lang="en" sz="2800" b="1" i="1" dirty="0" smtClean="0">
                <a:solidFill>
                  <a:schemeClr val="accent1">
                    <a:lumMod val="60000"/>
                    <a:lumOff val="40000"/>
                  </a:schemeClr>
                </a:solidFill>
                <a:latin typeface="Cambria" panose="02040503050406030204" pitchFamily="18" charset="0"/>
                <a:ea typeface="Cambria" panose="02040503050406030204" pitchFamily="18" charset="0"/>
              </a:rPr>
              <a:t>Intracellular potassium </a:t>
            </a:r>
            <a:r>
              <a:rPr lang="en" sz="2800" b="1" i="1" dirty="0">
                <a:solidFill>
                  <a:schemeClr val="accent1">
                    <a:lumMod val="60000"/>
                    <a:lumOff val="40000"/>
                  </a:schemeClr>
                </a:solidFill>
                <a:latin typeface="Cambria" panose="02040503050406030204" pitchFamily="18" charset="0"/>
                <a:ea typeface="Cambria" panose="02040503050406030204" pitchFamily="18" charset="0"/>
              </a:rPr>
              <a:t>:​</a:t>
            </a:r>
          </a:p>
          <a:p>
            <a:pPr lvl="1"/>
            <a:r>
              <a:rPr lang="en" sz="2600" i="1" dirty="0" smtClean="0">
                <a:latin typeface="Cambria" panose="02040503050406030204" pitchFamily="18" charset="0"/>
                <a:ea typeface="Cambria" panose="02040503050406030204" pitchFamily="18" charset="0"/>
              </a:rPr>
              <a:t>Represents </a:t>
            </a:r>
            <a:r>
              <a:rPr lang="en" sz="2600" i="1" dirty="0">
                <a:latin typeface="Cambria" panose="02040503050406030204" pitchFamily="18" charset="0"/>
                <a:ea typeface="Cambria" panose="02040503050406030204" pitchFamily="18" charset="0"/>
              </a:rPr>
              <a:t>90% of the total K+.</a:t>
            </a:r>
          </a:p>
          <a:p>
            <a:pPr lvl="1"/>
            <a:r>
              <a:rPr lang="en" sz="2600" i="1" dirty="0" smtClean="0">
                <a:latin typeface="Cambria" panose="02040503050406030204" pitchFamily="18" charset="0"/>
                <a:ea typeface="Cambria" panose="02040503050406030204" pitchFamily="18" charset="0"/>
              </a:rPr>
              <a:t>Its intracellular concentration </a:t>
            </a:r>
            <a:r>
              <a:rPr lang="en" sz="2600" i="1" dirty="0">
                <a:latin typeface="Cambria" panose="02040503050406030204" pitchFamily="18" charset="0"/>
                <a:ea typeface="Cambria" panose="02040503050406030204" pitchFamily="18" charset="0"/>
              </a:rPr>
              <a:t>is high, ranging from </a:t>
            </a:r>
            <a:r>
              <a:rPr lang="en" sz="2600" b="1" i="1" dirty="0">
                <a:latin typeface="Cambria" panose="02040503050406030204" pitchFamily="18" charset="0"/>
                <a:ea typeface="Cambria" panose="02040503050406030204" pitchFamily="18" charset="0"/>
              </a:rPr>
              <a:t>100 to 160 meq </a:t>
            </a:r>
            <a:r>
              <a:rPr lang="en" sz="2600" i="1" dirty="0">
                <a:latin typeface="Cambria" panose="02040503050406030204" pitchFamily="18" charset="0"/>
                <a:ea typeface="Cambria" panose="02040503050406030204" pitchFamily="18" charset="0"/>
              </a:rPr>
              <a:t>.</a:t>
            </a:r>
          </a:p>
          <a:p>
            <a:pPr lvl="1"/>
            <a:r>
              <a:rPr lang="en" sz="2600" i="1" dirty="0" smtClean="0">
                <a:latin typeface="Cambria" panose="02040503050406030204" pitchFamily="18" charset="0"/>
                <a:ea typeface="Cambria" panose="02040503050406030204" pitchFamily="18" charset="0"/>
              </a:rPr>
              <a:t>It is </a:t>
            </a:r>
            <a:r>
              <a:rPr lang="en" sz="2600" i="1" dirty="0">
                <a:latin typeface="Cambria" panose="02040503050406030204" pitchFamily="18" charset="0"/>
                <a:ea typeface="Cambria" panose="02040503050406030204" pitchFamily="18" charset="0"/>
              </a:rPr>
              <a:t>found primarily in muscle, myocardium, and red blood cells.</a:t>
            </a:r>
          </a:p>
          <a:p>
            <a:endParaRPr lang="fr-FR" dirty="0"/>
          </a:p>
          <a:p>
            <a:pPr marL="0" indent="0">
              <a:buNone/>
            </a:pPr>
            <a:endParaRPr lang="fr-FR" dirty="0"/>
          </a:p>
          <a:p>
            <a:endParaRPr lang="fr-FR" dirty="0"/>
          </a:p>
        </p:txBody>
      </p:sp>
      <p:sp>
        <p:nvSpPr>
          <p:cNvPr id="5" name="Espace réservé du contenu 4"/>
          <p:cNvSpPr>
            <a:spLocks noGrp="1"/>
          </p:cNvSpPr>
          <p:nvPr>
            <p:ph sz="half" idx="2"/>
          </p:nvPr>
        </p:nvSpPr>
        <p:spPr>
          <a:xfrm>
            <a:off x="6276109" y="2234045"/>
            <a:ext cx="5559427" cy="4353792"/>
          </a:xfrm>
          <a:ln>
            <a:solidFill>
              <a:schemeClr val="accent1"/>
            </a:solidFill>
          </a:ln>
        </p:spPr>
        <p:txBody>
          <a:bodyPr>
            <a:normAutofit/>
          </a:bodyPr>
          <a:lstStyle/>
          <a:p>
            <a:r>
              <a:rPr lang="en" sz="2800" i="1" dirty="0">
                <a:latin typeface="Cambria" panose="02040503050406030204" pitchFamily="18" charset="0"/>
                <a:ea typeface="Cambria" panose="02040503050406030204" pitchFamily="18" charset="0"/>
              </a:rPr>
              <a:t>It plays an important role in </a:t>
            </a:r>
            <a:r>
              <a:rPr lang="en" sz="2800" i="1" dirty="0" smtClean="0">
                <a:latin typeface="Cambria" panose="02040503050406030204" pitchFamily="18" charset="0"/>
                <a:ea typeface="Cambria" panose="02040503050406030204" pitchFamily="18" charset="0"/>
              </a:rPr>
              <a:t>:</a:t>
            </a:r>
          </a:p>
          <a:p>
            <a:endParaRPr lang="fr-FR" sz="2800" i="1" dirty="0" smtClean="0">
              <a:latin typeface="Cambria" panose="02040503050406030204" pitchFamily="18" charset="0"/>
              <a:ea typeface="Cambria" panose="02040503050406030204" pitchFamily="18" charset="0"/>
            </a:endParaRPr>
          </a:p>
          <a:p>
            <a:pPr lvl="1"/>
            <a:r>
              <a:rPr lang="en" sz="2600" i="1" dirty="0" smtClean="0">
                <a:latin typeface="Cambria" panose="02040503050406030204" pitchFamily="18" charset="0"/>
                <a:ea typeface="Cambria" panose="02040503050406030204" pitchFamily="18" charset="0"/>
              </a:rPr>
              <a:t>respiration </a:t>
            </a:r>
            <a:r>
              <a:rPr lang="en" sz="2600" i="1" dirty="0">
                <a:latin typeface="Cambria" panose="02040503050406030204" pitchFamily="18" charset="0"/>
                <a:ea typeface="Cambria" panose="02040503050406030204" pitchFamily="18" charset="0"/>
              </a:rPr>
              <a:t>.</a:t>
            </a:r>
          </a:p>
          <a:p>
            <a:pPr lvl="1"/>
            <a:r>
              <a:rPr lang="en" sz="2600" i="1" dirty="0">
                <a:latin typeface="Cambria" panose="02040503050406030204" pitchFamily="18" charset="0"/>
                <a:ea typeface="Cambria" panose="02040503050406030204" pitchFamily="18" charset="0"/>
              </a:rPr>
              <a:t>Enzymatic activities.</a:t>
            </a:r>
          </a:p>
          <a:p>
            <a:pPr lvl="1"/>
            <a:r>
              <a:rPr lang="en" sz="2600" i="1" dirty="0">
                <a:latin typeface="Cambria" panose="02040503050406030204" pitchFamily="18" charset="0"/>
                <a:ea typeface="Cambria" panose="02040503050406030204" pitchFamily="18" charset="0"/>
              </a:rPr>
              <a:t>Protein synthesis</a:t>
            </a:r>
          </a:p>
          <a:p>
            <a:endParaRPr lang="fr-FR" dirty="0"/>
          </a:p>
          <a:p>
            <a:endParaRPr lang="fr-FR" dirty="0"/>
          </a:p>
        </p:txBody>
      </p:sp>
      <p:sp>
        <p:nvSpPr>
          <p:cNvPr id="4" name="ZoneTexte 3"/>
          <p:cNvSpPr txBox="1"/>
          <p:nvPr/>
        </p:nvSpPr>
        <p:spPr>
          <a:xfrm>
            <a:off x="3377190" y="933047"/>
            <a:ext cx="5392881" cy="523220"/>
          </a:xfrm>
          <a:prstGeom prst="rect">
            <a:avLst/>
          </a:prstGeom>
          <a:noFill/>
        </p:spPr>
        <p:txBody>
          <a:bodyPr wrap="square" rtlCol="0">
            <a:spAutoFit/>
          </a:bodyPr>
          <a:lstStyle/>
          <a:p>
            <a:pPr algn="ctr"/>
            <a:r>
              <a:rPr lang="en" sz="2800" b="1" dirty="0" smtClean="0">
                <a:solidFill>
                  <a:schemeClr val="accent1">
                    <a:lumMod val="60000"/>
                    <a:lumOff val="40000"/>
                  </a:schemeClr>
                </a:solidFill>
                <a:latin typeface="Cambria" panose="02040503050406030204" pitchFamily="18" charset="0"/>
                <a:ea typeface="Cambria" panose="02040503050406030204" pitchFamily="18" charset="0"/>
              </a:rPr>
              <a:t>POTASSIUM </a:t>
            </a:r>
            <a:endParaRPr lang="fr-FR" sz="2800" dirty="0">
              <a:solidFill>
                <a:schemeClr val="accent1">
                  <a:lumMod val="60000"/>
                  <a:lumOff val="40000"/>
                </a:schemeClr>
              </a:solidFill>
              <a:latin typeface="Cambria" panose="02040503050406030204" pitchFamily="18" charset="0"/>
              <a:ea typeface="Cambria" panose="02040503050406030204" pitchFamily="18" charset="0"/>
            </a:endParaRPr>
          </a:p>
        </p:txBody>
      </p:sp>
      <p:sp>
        <p:nvSpPr>
          <p:cNvPr id="6" name="ZoneTexte 5"/>
          <p:cNvSpPr txBox="1"/>
          <p:nvPr/>
        </p:nvSpPr>
        <p:spPr>
          <a:xfrm>
            <a:off x="376742" y="1377704"/>
            <a:ext cx="11393775" cy="830997"/>
          </a:xfrm>
          <a:prstGeom prst="rect">
            <a:avLst/>
          </a:prstGeom>
          <a:noFill/>
        </p:spPr>
        <p:txBody>
          <a:bodyPr wrap="square" rtlCol="0">
            <a:spAutoFit/>
          </a:bodyPr>
          <a:lstStyle/>
          <a:p>
            <a:r>
              <a:rPr lang="en" sz="2400" i="1" dirty="0">
                <a:latin typeface="Cambria" panose="02040503050406030204" pitchFamily="18" charset="0"/>
                <a:ea typeface="Cambria" panose="02040503050406030204" pitchFamily="18" charset="0"/>
              </a:rPr>
              <a:t>The </a:t>
            </a:r>
            <a:r>
              <a:rPr lang="en" sz="2400" i="1" dirty="0" smtClean="0">
                <a:latin typeface="Cambria" panose="02040503050406030204" pitchFamily="18" charset="0"/>
                <a:ea typeface="Cambria" panose="02040503050406030204" pitchFamily="18" charset="0"/>
              </a:rPr>
              <a:t>total body quantity </a:t>
            </a:r>
            <a:r>
              <a:rPr lang="en" sz="2400" i="1" dirty="0">
                <a:latin typeface="Cambria" panose="02040503050406030204" pitchFamily="18" charset="0"/>
                <a:ea typeface="Cambria" panose="02040503050406030204" pitchFamily="18" charset="0"/>
              </a:rPr>
              <a:t>is 3200 </a:t>
            </a:r>
            <a:r>
              <a:rPr lang="en" sz="2400" i="1" dirty="0" err="1">
                <a:latin typeface="Cambria" panose="02040503050406030204" pitchFamily="18" charset="0"/>
                <a:ea typeface="Cambria" panose="02040503050406030204" pitchFamily="18" charset="0"/>
              </a:rPr>
              <a:t>meq </a:t>
            </a:r>
            <a:r>
              <a:rPr lang="en" sz="2400" i="1" dirty="0">
                <a:latin typeface="Cambria" panose="02040503050406030204" pitchFamily="18" charset="0"/>
                <a:ea typeface="Cambria" panose="02040503050406030204" pitchFamily="18" charset="0"/>
              </a:rPr>
              <a:t>, of which 90% is exchangeable and 10% is non-exchangeable and located in the bone.</a:t>
            </a:r>
          </a:p>
        </p:txBody>
      </p:sp>
    </p:spTree>
    <p:extLst>
      <p:ext uri="{BB962C8B-B14F-4D97-AF65-F5344CB8AC3E}">
        <p14:creationId xmlns:p14="http://schemas.microsoft.com/office/powerpoint/2010/main" val="38206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1828" y="0"/>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57200" y="1631373"/>
            <a:ext cx="11388435" cy="4800600"/>
          </a:xfrm>
          <a:ln>
            <a:noFill/>
          </a:ln>
        </p:spPr>
        <p:txBody>
          <a:bodyPr>
            <a:normAutofit/>
          </a:bodyPr>
          <a:lstStyle/>
          <a:p>
            <a:endParaRPr lang="fr-FR" dirty="0"/>
          </a:p>
          <a:p>
            <a:r>
              <a:rPr lang="en" sz="2800" b="1" i="1" dirty="0" smtClean="0">
                <a:solidFill>
                  <a:schemeClr val="accent1">
                    <a:lumMod val="60000"/>
                    <a:lumOff val="40000"/>
                  </a:schemeClr>
                </a:solidFill>
                <a:latin typeface="Cambria" panose="02040503050406030204" pitchFamily="18" charset="0"/>
                <a:ea typeface="Cambria" panose="02040503050406030204" pitchFamily="18" charset="0"/>
              </a:rPr>
              <a:t>Extracellular </a:t>
            </a:r>
            <a:r>
              <a:rPr lang="en" sz="2800" b="1" i="1" dirty="0">
                <a:solidFill>
                  <a:schemeClr val="accent1">
                    <a:lumMod val="60000"/>
                    <a:lumOff val="40000"/>
                  </a:schemeClr>
                </a:solidFill>
                <a:latin typeface="Cambria" panose="02040503050406030204" pitchFamily="18" charset="0"/>
                <a:ea typeface="Cambria" panose="02040503050406030204" pitchFamily="18" charset="0"/>
              </a:rPr>
              <a:t>potassium :</a:t>
            </a:r>
            <a:endParaRPr lang="fr-FR" sz="2800" dirty="0"/>
          </a:p>
          <a:p>
            <a:pPr lvl="1"/>
            <a:r>
              <a:rPr lang="en" sz="2800" i="1" dirty="0">
                <a:latin typeface="Cambria" panose="02040503050406030204" pitchFamily="18" charset="0"/>
                <a:ea typeface="Cambria" panose="02040503050406030204" pitchFamily="18" charset="0"/>
              </a:rPr>
              <a:t>2% of total potassium.</a:t>
            </a:r>
          </a:p>
          <a:p>
            <a:pPr lvl="1"/>
            <a:r>
              <a:rPr lang="en" sz="2800" i="1" dirty="0" smtClean="0">
                <a:latin typeface="Cambria" panose="02040503050406030204" pitchFamily="18" charset="0"/>
                <a:ea typeface="Cambria" panose="02040503050406030204" pitchFamily="18" charset="0"/>
              </a:rPr>
              <a:t>K </a:t>
            </a:r>
            <a:r>
              <a:rPr lang="en" sz="2800" i="1" dirty="0">
                <a:latin typeface="Cambria" panose="02040503050406030204" pitchFamily="18" charset="0"/>
                <a:ea typeface="Cambria" panose="02040503050406030204" pitchFamily="18" charset="0"/>
              </a:rPr>
              <a:t>+: serum potassium varies within narrow limits between </a:t>
            </a:r>
            <a:r>
              <a:rPr lang="en" sz="2800" b="1" i="1" dirty="0">
                <a:latin typeface="Cambria" panose="02040503050406030204" pitchFamily="18" charset="0"/>
                <a:ea typeface="Cambria" panose="02040503050406030204" pitchFamily="18" charset="0"/>
              </a:rPr>
              <a:t>3.5 and 5 </a:t>
            </a:r>
            <a:r>
              <a:rPr lang="en" sz="2800" b="1" i="1" dirty="0" err="1">
                <a:latin typeface="Cambria" panose="02040503050406030204" pitchFamily="18" charset="0"/>
                <a:ea typeface="Cambria" panose="02040503050406030204" pitchFamily="18" charset="0"/>
              </a:rPr>
              <a:t>meq </a:t>
            </a:r>
            <a:r>
              <a:rPr lang="en" sz="2800" b="1" i="1" dirty="0">
                <a:latin typeface="Cambria" panose="02040503050406030204" pitchFamily="18" charset="0"/>
                <a:ea typeface="Cambria" panose="02040503050406030204" pitchFamily="18" charset="0"/>
              </a:rPr>
              <a:t>/l </a:t>
            </a:r>
            <a:r>
              <a:rPr lang="en" sz="2800" i="1" dirty="0">
                <a:latin typeface="Cambria" panose="02040503050406030204" pitchFamily="18" charset="0"/>
                <a:ea typeface="Cambria" panose="02040503050406030204" pitchFamily="18" charset="0"/>
              </a:rPr>
              <a:t>.</a:t>
            </a:r>
          </a:p>
          <a:p>
            <a:pPr lvl="1"/>
            <a:r>
              <a:rPr lang="en" sz="2800" i="1" dirty="0" smtClean="0">
                <a:latin typeface="Cambria" panose="02040503050406030204" pitchFamily="18" charset="0"/>
                <a:ea typeface="Cambria" panose="02040503050406030204" pitchFamily="18" charset="0"/>
              </a:rPr>
              <a:t>Potassium </a:t>
            </a:r>
            <a:r>
              <a:rPr lang="en" sz="2800" i="1" dirty="0">
                <a:latin typeface="Cambria" panose="02040503050406030204" pitchFamily="18" charset="0"/>
                <a:ea typeface="Cambria" panose="02040503050406030204" pitchFamily="18" charset="0"/>
              </a:rPr>
              <a:t>levels are a poor </a:t>
            </a:r>
            <a:r>
              <a:rPr lang="en" sz="2800" i="1" dirty="0" smtClean="0">
                <a:latin typeface="Cambria" panose="02040503050406030204" pitchFamily="18" charset="0"/>
                <a:ea typeface="Cambria" panose="02040503050406030204" pitchFamily="18" charset="0"/>
              </a:rPr>
              <a:t>indicator of </a:t>
            </a:r>
            <a:r>
              <a:rPr lang="en" sz="2800" i="1" dirty="0">
                <a:latin typeface="Cambria" panose="02040503050406030204" pitchFamily="18" charset="0"/>
                <a:ea typeface="Cambria" panose="02040503050406030204" pitchFamily="18" charset="0"/>
              </a:rPr>
              <a:t>potassium levels due to the deficiency of K+ in the extracellular sector.</a:t>
            </a:r>
          </a:p>
          <a:p>
            <a:pPr lvl="1"/>
            <a:r>
              <a:rPr lang="en" sz="2800" i="1" dirty="0" smtClean="0">
                <a:latin typeface="Cambria" panose="02040503050406030204" pitchFamily="18" charset="0"/>
                <a:ea typeface="Cambria" panose="02040503050406030204" pitchFamily="18" charset="0"/>
              </a:rPr>
              <a:t>However </a:t>
            </a:r>
            <a:r>
              <a:rPr lang="en" sz="2800" i="1" dirty="0">
                <a:latin typeface="Cambria" panose="02040503050406030204" pitchFamily="18" charset="0"/>
                <a:ea typeface="Cambria" panose="02040503050406030204" pitchFamily="18" charset="0"/>
              </a:rPr>
              <a:t>, </a:t>
            </a:r>
            <a:r>
              <a:rPr lang="en" sz="2800" b="1" i="1" dirty="0">
                <a:latin typeface="Cambria" panose="02040503050406030204" pitchFamily="18" charset="0"/>
                <a:ea typeface="Cambria" panose="02040503050406030204" pitchFamily="18" charset="0"/>
              </a:rPr>
              <a:t>hypokalemia is often </a:t>
            </a:r>
            <a:r>
              <a:rPr lang="en" sz="2800" i="1" dirty="0">
                <a:latin typeface="Cambria" panose="02040503050406030204" pitchFamily="18" charset="0"/>
                <a:ea typeface="Cambria" panose="02040503050406030204" pitchFamily="18" charset="0"/>
              </a:rPr>
              <a:t>accompanied by </a:t>
            </a:r>
            <a:r>
              <a:rPr lang="en" sz="2800" b="1" i="1" dirty="0">
                <a:latin typeface="Cambria" panose="02040503050406030204" pitchFamily="18" charset="0"/>
                <a:ea typeface="Cambria" panose="02040503050406030204" pitchFamily="18" charset="0"/>
              </a:rPr>
              <a:t>potassium depletion </a:t>
            </a:r>
            <a:r>
              <a:rPr lang="en" sz="2800" i="1" dirty="0">
                <a:latin typeface="Cambria" panose="02040503050406030204" pitchFamily="18" charset="0"/>
                <a:ea typeface="Cambria" panose="02040503050406030204" pitchFamily="18" charset="0"/>
              </a:rPr>
              <a:t>and </a:t>
            </a:r>
            <a:r>
              <a:rPr lang="en" sz="2800" b="1" i="1" dirty="0">
                <a:latin typeface="Cambria" panose="02040503050406030204" pitchFamily="18" charset="0"/>
                <a:ea typeface="Cambria" panose="02040503050406030204" pitchFamily="18" charset="0"/>
              </a:rPr>
              <a:t>hyperkalemia by potassium overload.</a:t>
            </a:r>
            <a:endParaRPr lang="fr-FR" sz="2800" i="1" dirty="0">
              <a:latin typeface="Cambria" panose="02040503050406030204" pitchFamily="18" charset="0"/>
              <a:ea typeface="Cambria" panose="02040503050406030204" pitchFamily="18" charset="0"/>
            </a:endParaRPr>
          </a:p>
          <a:p>
            <a:endParaRPr lang="fr-FR" dirty="0"/>
          </a:p>
          <a:p>
            <a:pPr marL="0" indent="0">
              <a:buNone/>
            </a:pPr>
            <a:endParaRPr lang="fr-FR" dirty="0"/>
          </a:p>
          <a:p>
            <a:endParaRPr lang="fr-FR" dirty="0"/>
          </a:p>
        </p:txBody>
      </p:sp>
      <p:sp>
        <p:nvSpPr>
          <p:cNvPr id="4" name="ZoneTexte 3"/>
          <p:cNvSpPr txBox="1"/>
          <p:nvPr/>
        </p:nvSpPr>
        <p:spPr>
          <a:xfrm>
            <a:off x="3647353" y="943140"/>
            <a:ext cx="5392881" cy="523220"/>
          </a:xfrm>
          <a:prstGeom prst="rect">
            <a:avLst/>
          </a:prstGeom>
          <a:noFill/>
        </p:spPr>
        <p:txBody>
          <a:bodyPr wrap="square" rtlCol="0">
            <a:spAutoFit/>
          </a:bodyPr>
          <a:lstStyle/>
          <a:p>
            <a:pPr algn="ctr"/>
            <a:r>
              <a:rPr lang="en" sz="2800" b="1" dirty="0" smtClean="0">
                <a:solidFill>
                  <a:schemeClr val="accent1">
                    <a:lumMod val="60000"/>
                    <a:lumOff val="40000"/>
                  </a:schemeClr>
                </a:solidFill>
                <a:latin typeface="Cambria" panose="02040503050406030204" pitchFamily="18" charset="0"/>
                <a:ea typeface="Cambria" panose="02040503050406030204" pitchFamily="18" charset="0"/>
              </a:rPr>
              <a:t>POTASSIUM </a:t>
            </a:r>
            <a:endParaRPr lang="fr-FR" sz="2800"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332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9092" y="0"/>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42899" y="1797627"/>
            <a:ext cx="5548745" cy="4655128"/>
          </a:xfrm>
          <a:ln>
            <a:solidFill>
              <a:schemeClr val="accent1"/>
            </a:solidFill>
          </a:ln>
        </p:spPr>
        <p:txBody>
          <a:bodyPr>
            <a:normAutofit fontScale="77500" lnSpcReduction="20000"/>
          </a:bodyPr>
          <a:lstStyle/>
          <a:p>
            <a:endParaRPr lang="fr-FR" dirty="0"/>
          </a:p>
          <a:p>
            <a:r>
              <a:rPr lang="en" sz="3300" b="1" i="1" dirty="0">
                <a:solidFill>
                  <a:schemeClr val="accent1">
                    <a:lumMod val="60000"/>
                    <a:lumOff val="40000"/>
                  </a:schemeClr>
                </a:solidFill>
                <a:latin typeface="Cambria" panose="02040503050406030204" pitchFamily="18" charset="0"/>
                <a:ea typeface="Cambria" panose="02040503050406030204" pitchFamily="18" charset="0"/>
              </a:rPr>
              <a:t>The entrances:</a:t>
            </a:r>
            <a:endParaRPr lang="fr-FR" sz="3300" i="1" dirty="0">
              <a:solidFill>
                <a:schemeClr val="accent1">
                  <a:lumMod val="60000"/>
                  <a:lumOff val="40000"/>
                </a:schemeClr>
              </a:solidFill>
              <a:latin typeface="Cambria" panose="02040503050406030204" pitchFamily="18" charset="0"/>
              <a:ea typeface="Cambria" panose="02040503050406030204" pitchFamily="18" charset="0"/>
            </a:endParaRPr>
          </a:p>
          <a:p>
            <a:pPr lvl="1"/>
            <a:r>
              <a:rPr lang="en" sz="2800" i="1" dirty="0">
                <a:latin typeface="Cambria" panose="02040503050406030204" pitchFamily="18" charset="0"/>
                <a:ea typeface="Cambria" panose="02040503050406030204" pitchFamily="18" charset="0"/>
              </a:rPr>
              <a:t>Primarily </a:t>
            </a:r>
            <a:r>
              <a:rPr lang="en" sz="2800" i="1" dirty="0" smtClean="0">
                <a:latin typeface="Cambria" panose="02040503050406030204" pitchFamily="18" charset="0"/>
                <a:ea typeface="Cambria" panose="02040503050406030204" pitchFamily="18" charset="0"/>
              </a:rPr>
              <a:t>food-related </a:t>
            </a:r>
            <a:r>
              <a:rPr lang="en" sz="2800" i="1" dirty="0">
                <a:latin typeface="Cambria" panose="02040503050406030204" pitchFamily="18" charset="0"/>
                <a:ea typeface="Cambria" panose="02040503050406030204" pitchFamily="18" charset="0"/>
              </a:rPr>
              <a:t>.</a:t>
            </a:r>
          </a:p>
          <a:p>
            <a:pPr lvl="1"/>
            <a:r>
              <a:rPr lang="en" sz="2800" i="1" dirty="0" smtClean="0">
                <a:latin typeface="Cambria" panose="02040503050406030204" pitchFamily="18" charset="0"/>
                <a:ea typeface="Cambria" panose="02040503050406030204" pitchFamily="18" charset="0"/>
              </a:rPr>
              <a:t>They </a:t>
            </a:r>
            <a:r>
              <a:rPr lang="en" sz="2800" i="1" dirty="0">
                <a:latin typeface="Cambria" panose="02040503050406030204" pitchFamily="18" charset="0"/>
                <a:ea typeface="Cambria" panose="02040503050406030204" pitchFamily="18" charset="0"/>
              </a:rPr>
              <a:t>are 50 to 100 </a:t>
            </a:r>
            <a:r>
              <a:rPr lang="en" sz="2800" i="1" dirty="0" err="1">
                <a:latin typeface="Cambria" panose="02040503050406030204" pitchFamily="18" charset="0"/>
                <a:ea typeface="Cambria" panose="02040503050406030204" pitchFamily="18" charset="0"/>
              </a:rPr>
              <a:t>meq </a:t>
            </a:r>
            <a:r>
              <a:rPr lang="en" sz="2800" i="1" dirty="0">
                <a:latin typeface="Cambria" panose="02040503050406030204" pitchFamily="18" charset="0"/>
                <a:ea typeface="Cambria" panose="02040503050406030204" pitchFamily="18" charset="0"/>
              </a:rPr>
              <a:t>= 2 – 4 g/24h,</a:t>
            </a:r>
          </a:p>
          <a:p>
            <a:pPr lvl="1"/>
            <a:r>
              <a:rPr lang="en" sz="2800" i="1" dirty="0" smtClean="0">
                <a:latin typeface="Cambria" panose="02040503050406030204" pitchFamily="18" charset="0"/>
                <a:ea typeface="Cambria" panose="02040503050406030204" pitchFamily="18" charset="0"/>
              </a:rPr>
              <a:t>The </a:t>
            </a:r>
            <a:r>
              <a:rPr lang="en" sz="2800" i="1" dirty="0">
                <a:latin typeface="Cambria" panose="02040503050406030204" pitchFamily="18" charset="0"/>
                <a:ea typeface="Cambria" panose="02040503050406030204" pitchFamily="18" charset="0"/>
              </a:rPr>
              <a:t>minimum requirements are 12 </a:t>
            </a:r>
            <a:r>
              <a:rPr lang="en" sz="2800" i="1" dirty="0" err="1">
                <a:latin typeface="Cambria" panose="02040503050406030204" pitchFamily="18" charset="0"/>
                <a:ea typeface="Cambria" panose="02040503050406030204" pitchFamily="18" charset="0"/>
              </a:rPr>
              <a:t>meq </a:t>
            </a:r>
            <a:r>
              <a:rPr lang="en" sz="2800" i="1" dirty="0">
                <a:latin typeface="Cambria" panose="02040503050406030204" pitchFamily="18" charset="0"/>
                <a:ea typeface="Cambria" panose="02040503050406030204" pitchFamily="18" charset="0"/>
              </a:rPr>
              <a:t>/24h = 1g of </a:t>
            </a:r>
            <a:r>
              <a:rPr lang="en" sz="2800" i="1" dirty="0" err="1">
                <a:latin typeface="Cambria" panose="02040503050406030204" pitchFamily="18" charset="0"/>
                <a:ea typeface="Cambria" panose="02040503050406030204" pitchFamily="18" charset="0"/>
              </a:rPr>
              <a:t>KCl </a:t>
            </a:r>
            <a:r>
              <a:rPr lang="en" sz="2800" i="1" dirty="0">
                <a:latin typeface="Cambria" panose="02040503050406030204" pitchFamily="18" charset="0"/>
                <a:ea typeface="Cambria" panose="02040503050406030204" pitchFamily="18" charset="0"/>
              </a:rPr>
              <a:t>.</a:t>
            </a:r>
          </a:p>
          <a:p>
            <a:pPr lvl="1"/>
            <a:r>
              <a:rPr lang="en" sz="2800" i="1" dirty="0">
                <a:latin typeface="Cambria" panose="02040503050406030204" pitchFamily="18" charset="0"/>
                <a:ea typeface="Cambria" panose="02040503050406030204" pitchFamily="18" charset="0"/>
              </a:rPr>
              <a:t>Therefore, there is no deficiency in K+, which is widely supplied in fruits and vegetables.</a:t>
            </a:r>
          </a:p>
          <a:p>
            <a:pPr lvl="1"/>
            <a:r>
              <a:rPr lang="en" sz="2800" i="1" dirty="0" smtClean="0">
                <a:latin typeface="Cambria" panose="02040503050406030204" pitchFamily="18" charset="0"/>
                <a:ea typeface="Cambria" panose="02040503050406030204" pitchFamily="18" charset="0"/>
              </a:rPr>
              <a:t>Its </a:t>
            </a:r>
            <a:r>
              <a:rPr lang="en" sz="2800" i="1" dirty="0">
                <a:latin typeface="Cambria" panose="02040503050406030204" pitchFamily="18" charset="0"/>
                <a:ea typeface="Cambria" panose="02040503050406030204" pitchFamily="18" charset="0"/>
              </a:rPr>
              <a:t>intestinal absorption is complete.</a:t>
            </a:r>
          </a:p>
          <a:p>
            <a:endParaRPr lang="fr-FR" dirty="0"/>
          </a:p>
          <a:p>
            <a:endParaRPr lang="fr-FR" dirty="0"/>
          </a:p>
        </p:txBody>
      </p:sp>
      <p:sp>
        <p:nvSpPr>
          <p:cNvPr id="5" name="Espace réservé du contenu 4"/>
          <p:cNvSpPr>
            <a:spLocks noGrp="1"/>
          </p:cNvSpPr>
          <p:nvPr>
            <p:ph sz="half" idx="2"/>
          </p:nvPr>
        </p:nvSpPr>
        <p:spPr>
          <a:xfrm>
            <a:off x="6161810" y="1797627"/>
            <a:ext cx="5611382" cy="4655128"/>
          </a:xfrm>
          <a:ln>
            <a:solidFill>
              <a:schemeClr val="accent1"/>
            </a:solidFill>
          </a:ln>
        </p:spPr>
        <p:txBody>
          <a:bodyPr>
            <a:normAutofit fontScale="77500" lnSpcReduction="20000"/>
          </a:bodyPr>
          <a:lstStyle/>
          <a:p>
            <a:endParaRPr lang="fr-FR" dirty="0"/>
          </a:p>
          <a:p>
            <a:r>
              <a:rPr lang="en" sz="3300" b="1" i="1" dirty="0">
                <a:solidFill>
                  <a:schemeClr val="accent1">
                    <a:lumMod val="60000"/>
                    <a:lumOff val="40000"/>
                  </a:schemeClr>
                </a:solidFill>
                <a:latin typeface="Cambria" panose="02040503050406030204" pitchFamily="18" charset="0"/>
                <a:ea typeface="Cambria" panose="02040503050406030204" pitchFamily="18" charset="0"/>
              </a:rPr>
              <a:t>The outings:</a:t>
            </a:r>
            <a:endParaRPr lang="fr-FR" sz="3300" b="1" i="1" dirty="0" smtClean="0">
              <a:solidFill>
                <a:schemeClr val="accent1">
                  <a:lumMod val="60000"/>
                  <a:lumOff val="40000"/>
                </a:schemeClr>
              </a:solidFill>
              <a:latin typeface="Cambria" panose="02040503050406030204" pitchFamily="18" charset="0"/>
              <a:ea typeface="Cambria" panose="02040503050406030204" pitchFamily="18" charset="0"/>
            </a:endParaRPr>
          </a:p>
          <a:p>
            <a:endParaRPr lang="fr-FR" sz="3300" i="1" dirty="0">
              <a:solidFill>
                <a:schemeClr val="accent1">
                  <a:lumMod val="60000"/>
                  <a:lumOff val="40000"/>
                </a:schemeClr>
              </a:solidFill>
              <a:latin typeface="Cambria" panose="02040503050406030204" pitchFamily="18" charset="0"/>
              <a:ea typeface="Cambria" panose="02040503050406030204" pitchFamily="18" charset="0"/>
            </a:endParaRPr>
          </a:p>
          <a:p>
            <a:pPr lvl="1"/>
            <a:r>
              <a:rPr lang="en" sz="3000" b="1" i="1" dirty="0" smtClean="0">
                <a:latin typeface="Cambria" panose="02040503050406030204" pitchFamily="18" charset="0"/>
                <a:ea typeface="Cambria" panose="02040503050406030204" pitchFamily="18" charset="0"/>
              </a:rPr>
              <a:t>Kidneys</a:t>
            </a:r>
            <a:r>
              <a:rPr lang="en" sz="3000" i="1" dirty="0" smtClean="0">
                <a:latin typeface="Cambria" panose="02040503050406030204" pitchFamily="18" charset="0"/>
                <a:ea typeface="Cambria" panose="02040503050406030204" pitchFamily="18" charset="0"/>
              </a:rPr>
              <a:t> </a:t>
            </a:r>
            <a:r>
              <a:rPr lang="en" sz="3000" i="1" dirty="0">
                <a:latin typeface="Cambria" panose="02040503050406030204" pitchFamily="18" charset="0"/>
                <a:ea typeface="Cambria" panose="02040503050406030204" pitchFamily="18" charset="0"/>
              </a:rPr>
              <a:t>Most importantly, </a:t>
            </a:r>
            <a:r>
              <a:rPr lang="en" sz="3000" i="1" dirty="0" smtClean="0">
                <a:latin typeface="Cambria" panose="02040503050406030204" pitchFamily="18" charset="0"/>
                <a:ea typeface="Cambria" panose="02040503050406030204" pitchFamily="18" charset="0"/>
              </a:rPr>
              <a:t>it is </a:t>
            </a:r>
            <a:r>
              <a:rPr lang="en" sz="3000" i="1" dirty="0">
                <a:latin typeface="Cambria" panose="02040503050406030204" pitchFamily="18" charset="0"/>
                <a:ea typeface="Cambria" panose="02040503050406030204" pitchFamily="18" charset="0"/>
              </a:rPr>
              <a:t>the kidney that </a:t>
            </a:r>
            <a:r>
              <a:rPr lang="en" sz="3000" i="1" dirty="0" smtClean="0">
                <a:latin typeface="Cambria" panose="02040503050406030204" pitchFamily="18" charset="0"/>
                <a:ea typeface="Cambria" panose="02040503050406030204" pitchFamily="18" charset="0"/>
              </a:rPr>
              <a:t>regulates potassium </a:t>
            </a:r>
            <a:r>
              <a:rPr lang="en" sz="3000" i="1" dirty="0">
                <a:latin typeface="Cambria" panose="02040503050406030204" pitchFamily="18" charset="0"/>
                <a:ea typeface="Cambria" panose="02040503050406030204" pitchFamily="18" charset="0"/>
              </a:rPr>
              <a:t>balance by adjusting the excretion </a:t>
            </a:r>
            <a:r>
              <a:rPr lang="en" sz="3000" i="1" dirty="0" smtClean="0">
                <a:latin typeface="Cambria" panose="02040503050406030204" pitchFamily="18" charset="0"/>
                <a:ea typeface="Cambria" panose="02040503050406030204" pitchFamily="18" charset="0"/>
              </a:rPr>
              <a:t>of K+. This </a:t>
            </a:r>
            <a:r>
              <a:rPr lang="en" sz="3000" i="1" dirty="0">
                <a:latin typeface="Cambria" panose="02040503050406030204" pitchFamily="18" charset="0"/>
                <a:ea typeface="Cambria" panose="02040503050406030204" pitchFamily="18" charset="0"/>
              </a:rPr>
              <a:t>accounts for 90% of the K+ absorbed in the intestine.</a:t>
            </a:r>
          </a:p>
          <a:p>
            <a:pPr lvl="1"/>
            <a:r>
              <a:rPr lang="en" sz="3000" i="1" dirty="0" smtClean="0">
                <a:latin typeface="Cambria" panose="02040503050406030204" pitchFamily="18" charset="0"/>
                <a:ea typeface="Cambria" panose="02040503050406030204" pitchFamily="18" charset="0"/>
              </a:rPr>
              <a:t>Fecal matter </a:t>
            </a:r>
            <a:r>
              <a:rPr lang="en" sz="3000" i="1" dirty="0">
                <a:latin typeface="Cambria" panose="02040503050406030204" pitchFamily="18" charset="0"/>
                <a:ea typeface="Cambria" panose="02040503050406030204" pitchFamily="18" charset="0"/>
              </a:rPr>
              <a:t>: low unless diarrhea, vomiting or excessive laxatives.</a:t>
            </a:r>
          </a:p>
          <a:p>
            <a:pPr lvl="1"/>
            <a:r>
              <a:rPr lang="en" sz="3000" i="1" dirty="0" smtClean="0">
                <a:latin typeface="Cambria" panose="02040503050406030204" pitchFamily="18" charset="0"/>
                <a:ea typeface="Cambria" panose="02040503050406030204" pitchFamily="18" charset="0"/>
              </a:rPr>
              <a:t>Sweat </a:t>
            </a:r>
            <a:r>
              <a:rPr lang="en" sz="3000" i="1" dirty="0">
                <a:latin typeface="Cambria" panose="02040503050406030204" pitchFamily="18" charset="0"/>
                <a:ea typeface="Cambria" panose="02040503050406030204" pitchFamily="18" charset="0"/>
              </a:rPr>
              <a:t>: minimal.</a:t>
            </a:r>
          </a:p>
          <a:p>
            <a:endParaRPr lang="fr-FR" dirty="0"/>
          </a:p>
        </p:txBody>
      </p:sp>
      <p:sp>
        <p:nvSpPr>
          <p:cNvPr id="4" name="ZoneTexte 3"/>
          <p:cNvSpPr txBox="1"/>
          <p:nvPr/>
        </p:nvSpPr>
        <p:spPr>
          <a:xfrm>
            <a:off x="3177409" y="1040035"/>
            <a:ext cx="5288972"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361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8165" y="-8851"/>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74073" y="1770284"/>
            <a:ext cx="11419608" cy="4932603"/>
          </a:xfrm>
        </p:spPr>
        <p:txBody>
          <a:bodyPr>
            <a:normAutofit fontScale="92500" lnSpcReduction="10000"/>
          </a:bodyPr>
          <a:lstStyle/>
          <a:p>
            <a:r>
              <a:rPr lang="en" sz="2600" i="1" dirty="0" smtClean="0">
                <a:latin typeface="Cambria" pitchFamily="18" charset="0"/>
              </a:rPr>
              <a:t>balance </a:t>
            </a:r>
            <a:r>
              <a:rPr lang="en" sz="2600" i="1" dirty="0">
                <a:latin typeface="Cambria" pitchFamily="18" charset="0"/>
              </a:rPr>
              <a:t>is achieved when urinary excretion is exactly equal to dietary intake.</a:t>
            </a:r>
          </a:p>
          <a:p>
            <a:r>
              <a:rPr lang="en" sz="2600" i="1" dirty="0">
                <a:latin typeface="Cambria" pitchFamily="18" charset="0"/>
              </a:rPr>
              <a:t>K+ is </a:t>
            </a:r>
            <a:r>
              <a:rPr lang="en" sz="2600" i="1" dirty="0" smtClean="0">
                <a:latin typeface="Cambria" pitchFamily="18" charset="0"/>
              </a:rPr>
              <a:t>filtered, reabsorbed and secreted by </a:t>
            </a:r>
            <a:r>
              <a:rPr lang="en" sz="2600" i="1" dirty="0">
                <a:latin typeface="Cambria" pitchFamily="18" charset="0"/>
              </a:rPr>
              <a:t>the nephron </a:t>
            </a:r>
            <a:r>
              <a:rPr lang="en" sz="2600" i="1" dirty="0" smtClean="0">
                <a:latin typeface="Cambria" pitchFamily="18" charset="0"/>
              </a:rPr>
              <a:t>.</a:t>
            </a:r>
            <a:endParaRPr lang="fr-FR" sz="2600" dirty="0"/>
          </a:p>
          <a:p>
            <a:r>
              <a:rPr lang="en" sz="2600" i="1" dirty="0">
                <a:latin typeface="Cambria" panose="02040503050406030204" pitchFamily="18" charset="0"/>
                <a:ea typeface="Cambria" panose="02040503050406030204" pitchFamily="18" charset="0"/>
              </a:rPr>
              <a:t>80% of K+ is actively reabsorbed at the level of the </a:t>
            </a:r>
            <a:r>
              <a:rPr lang="en" sz="2600" i="1" dirty="0" smtClean="0">
                <a:latin typeface="Cambria" panose="02040503050406030204" pitchFamily="18" charset="0"/>
                <a:ea typeface="Cambria" panose="02040503050406030204" pitchFamily="18" charset="0"/>
              </a:rPr>
              <a:t>proximal convoluted tubule and the loop of </a:t>
            </a:r>
            <a:r>
              <a:rPr lang="en" sz="2600" i="1" dirty="0" err="1" smtClean="0">
                <a:latin typeface="Cambria" panose="02040503050406030204" pitchFamily="18" charset="0"/>
                <a:ea typeface="Cambria" panose="02040503050406030204" pitchFamily="18" charset="0"/>
              </a:rPr>
              <a:t>Henle.</a:t>
            </a:r>
            <a:r>
              <a:rPr lang="en" sz="2600" i="1" dirty="0" smtClean="0">
                <a:latin typeface="Cambria" panose="02040503050406030204" pitchFamily="18" charset="0"/>
                <a:ea typeface="Cambria" panose="02040503050406030204" pitchFamily="18" charset="0"/>
              </a:rPr>
              <a:t> </a:t>
            </a:r>
            <a:endParaRPr lang="fr-FR" sz="2600" i="1" dirty="0">
              <a:latin typeface="Cambria" pitchFamily="18" charset="0"/>
            </a:endParaRPr>
          </a:p>
          <a:p>
            <a:r>
              <a:rPr lang="en" sz="2600" i="1" dirty="0">
                <a:latin typeface="Cambria" pitchFamily="18" charset="0"/>
              </a:rPr>
              <a:t>K+ excretion </a:t>
            </a:r>
            <a:r>
              <a:rPr lang="en" sz="2600" i="1" dirty="0" smtClean="0">
                <a:latin typeface="Cambria" pitchFamily="18" charset="0"/>
              </a:rPr>
              <a:t>is primarily distal, varies </a:t>
            </a:r>
            <a:r>
              <a:rPr lang="en" sz="2600" i="1" dirty="0">
                <a:latin typeface="Cambria" pitchFamily="18" charset="0"/>
              </a:rPr>
              <a:t>considerably from 1% to 110% of the </a:t>
            </a:r>
            <a:r>
              <a:rPr lang="en" sz="2600" i="1" dirty="0" smtClean="0">
                <a:latin typeface="Cambria" pitchFamily="18" charset="0"/>
              </a:rPr>
              <a:t>filtered amount, and depends </a:t>
            </a:r>
            <a:r>
              <a:rPr lang="en" sz="2600" i="1" dirty="0">
                <a:latin typeface="Cambria" pitchFamily="18" charset="0"/>
              </a:rPr>
              <a:t>on:</a:t>
            </a:r>
          </a:p>
          <a:p>
            <a:pPr lvl="1"/>
            <a:r>
              <a:rPr lang="en" sz="2600" i="1" dirty="0" smtClean="0">
                <a:latin typeface="Cambria" pitchFamily="18" charset="0"/>
              </a:rPr>
              <a:t>Dietary </a:t>
            </a:r>
            <a:r>
              <a:rPr lang="en" sz="2600" i="1" dirty="0">
                <a:latin typeface="Cambria" pitchFamily="18" charset="0"/>
              </a:rPr>
              <a:t>intake ,</a:t>
            </a:r>
          </a:p>
          <a:p>
            <a:pPr lvl="1"/>
            <a:r>
              <a:rPr lang="en" sz="2600" i="1" dirty="0">
                <a:latin typeface="Cambria" pitchFamily="18" charset="0"/>
              </a:rPr>
              <a:t>Aldosterone levels</a:t>
            </a:r>
            <a:r>
              <a:rPr lang="en" sz="2600" i="1" dirty="0" smtClean="0">
                <a:latin typeface="Cambria" pitchFamily="18" charset="0"/>
              </a:rPr>
              <a:t>​ </a:t>
            </a:r>
            <a:endParaRPr lang="fr-FR" sz="2600" i="1" dirty="0">
              <a:latin typeface="Cambria" pitchFamily="18" charset="0"/>
            </a:endParaRPr>
          </a:p>
          <a:p>
            <a:pPr lvl="1"/>
            <a:r>
              <a:rPr lang="en" sz="2600" i="1" dirty="0">
                <a:latin typeface="Cambria" panose="02040503050406030204" pitchFamily="18" charset="0"/>
                <a:ea typeface="Cambria" panose="02040503050406030204" pitchFamily="18" charset="0"/>
              </a:rPr>
              <a:t>The acid-base </a:t>
            </a:r>
            <a:r>
              <a:rPr lang="en" sz="2600" i="1" dirty="0" smtClean="0">
                <a:latin typeface="Cambria" panose="02040503050406030204" pitchFamily="18" charset="0"/>
                <a:ea typeface="Cambria" panose="02040503050406030204" pitchFamily="18" charset="0"/>
              </a:rPr>
              <a:t>state .</a:t>
            </a:r>
            <a:endParaRPr lang="fr-FR" sz="2600" i="1" dirty="0">
              <a:latin typeface="Cambria" panose="02040503050406030204" pitchFamily="18" charset="0"/>
              <a:ea typeface="Cambria" panose="02040503050406030204" pitchFamily="18" charset="0"/>
            </a:endParaRPr>
          </a:p>
          <a:p>
            <a:pPr lvl="1"/>
            <a:r>
              <a:rPr lang="en" sz="2600" i="1" dirty="0">
                <a:latin typeface="Cambria" panose="02040503050406030204" pitchFamily="18" charset="0"/>
                <a:ea typeface="Cambria" panose="02040503050406030204" pitchFamily="18" charset="0"/>
              </a:rPr>
              <a:t>The sodium content of the tubule</a:t>
            </a:r>
          </a:p>
          <a:p>
            <a:pPr lvl="1"/>
            <a:r>
              <a:rPr lang="en" sz="2600" i="1" dirty="0">
                <a:latin typeface="Cambria" panose="02040503050406030204" pitchFamily="18" charset="0"/>
                <a:ea typeface="Cambria" panose="02040503050406030204" pitchFamily="18" charset="0"/>
              </a:rPr>
              <a:t>Chlorine </a:t>
            </a:r>
            <a:endParaRPr lang="fr-FR" sz="2600" i="1" dirty="0">
              <a:latin typeface="Cambria" pitchFamily="18" charset="0"/>
            </a:endParaRPr>
          </a:p>
          <a:p>
            <a:endParaRPr lang="fr-FR" dirty="0"/>
          </a:p>
        </p:txBody>
      </p:sp>
      <p:sp>
        <p:nvSpPr>
          <p:cNvPr id="4" name="ZoneTexte 3"/>
          <p:cNvSpPr txBox="1"/>
          <p:nvPr/>
        </p:nvSpPr>
        <p:spPr>
          <a:xfrm>
            <a:off x="3447575" y="1040035"/>
            <a:ext cx="5288972"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356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74074" y="1520152"/>
            <a:ext cx="11419608" cy="4932603"/>
          </a:xfrm>
        </p:spPr>
        <p:txBody>
          <a:bodyPr>
            <a:normAutofit/>
          </a:bodyPr>
          <a:lstStyle/>
          <a:p>
            <a:endParaRPr lang="fr-FR" dirty="0"/>
          </a:p>
          <a:p>
            <a:pPr marL="0" indent="0">
              <a:buNone/>
            </a:pPr>
            <a:r>
              <a:rPr lang="en" sz="2800" b="1" i="1" dirty="0">
                <a:solidFill>
                  <a:schemeClr val="accent6">
                    <a:lumMod val="60000"/>
                    <a:lumOff val="40000"/>
                  </a:schemeClr>
                </a:solidFill>
                <a:latin typeface="Cambria" panose="02040503050406030204" pitchFamily="18" charset="0"/>
                <a:ea typeface="Cambria" panose="02040503050406030204" pitchFamily="18" charset="0"/>
              </a:rPr>
              <a:t>Potassium content of distal cells </a:t>
            </a:r>
            <a:r>
              <a:rPr lang="en" sz="2800" i="1" dirty="0">
                <a:solidFill>
                  <a:schemeClr val="accent6">
                    <a:lumMod val="60000"/>
                    <a:lumOff val="40000"/>
                  </a:schemeClr>
                </a:solidFill>
                <a:latin typeface="Cambria" panose="02040503050406030204" pitchFamily="18" charset="0"/>
                <a:ea typeface="Cambria" panose="02040503050406030204" pitchFamily="18" charset="0"/>
              </a:rPr>
              <a:t>:</a:t>
            </a:r>
          </a:p>
          <a:p>
            <a:pPr lvl="1"/>
            <a:r>
              <a:rPr lang="en" sz="2800" i="1" dirty="0" smtClean="0">
                <a:latin typeface="Cambria" panose="02040503050406030204" pitchFamily="18" charset="0"/>
                <a:ea typeface="Cambria" panose="02040503050406030204" pitchFamily="18" charset="0"/>
              </a:rPr>
              <a:t>In </a:t>
            </a:r>
            <a:r>
              <a:rPr lang="en" sz="2800" i="1" dirty="0">
                <a:latin typeface="Cambria" panose="02040503050406030204" pitchFamily="18" charset="0"/>
                <a:ea typeface="Cambria" panose="02040503050406030204" pitchFamily="18" charset="0"/>
              </a:rPr>
              <a:t>case of </a:t>
            </a:r>
            <a:r>
              <a:rPr lang="en" sz="2800" i="1" dirty="0" smtClean="0">
                <a:latin typeface="Cambria" panose="02040503050406030204" pitchFamily="18" charset="0"/>
                <a:ea typeface="Cambria" panose="02040503050406030204" pitchFamily="18" charset="0"/>
              </a:rPr>
              <a:t>potassium deficiency, the </a:t>
            </a:r>
            <a:r>
              <a:rPr lang="en" sz="2800" i="1" dirty="0">
                <a:latin typeface="Cambria" panose="02040503050406030204" pitchFamily="18" charset="0"/>
                <a:ea typeface="Cambria" panose="02040503050406030204" pitchFamily="18" charset="0"/>
              </a:rPr>
              <a:t>K+ content of the cell decreases.</a:t>
            </a:r>
          </a:p>
          <a:p>
            <a:pPr lvl="1"/>
            <a:r>
              <a:rPr lang="en" sz="2800" i="1" dirty="0" smtClean="0">
                <a:latin typeface="Cambria" panose="02040503050406030204" pitchFamily="18" charset="0"/>
                <a:ea typeface="Cambria" panose="02040503050406030204" pitchFamily="18" charset="0"/>
              </a:rPr>
              <a:t>ions </a:t>
            </a:r>
            <a:r>
              <a:rPr lang="en" sz="2800" i="1" dirty="0">
                <a:latin typeface="Cambria" panose="02040503050406030204" pitchFamily="18" charset="0"/>
                <a:ea typeface="Cambria" panose="02040503050406030204" pitchFamily="18" charset="0"/>
              </a:rPr>
              <a:t>are preferentially secreted, leading to alkalosis accompanying hypokalemia with </a:t>
            </a:r>
            <a:r>
              <a:rPr lang="en" sz="2800" i="1" dirty="0" err="1">
                <a:latin typeface="Cambria" panose="02040503050406030204" pitchFamily="18" charset="0"/>
                <a:ea typeface="Cambria" panose="02040503050406030204" pitchFamily="18" charset="0"/>
              </a:rPr>
              <a:t>aciduria </a:t>
            </a:r>
            <a:r>
              <a:rPr lang="en" sz="2800" i="1" dirty="0">
                <a:latin typeface="Cambria" panose="02040503050406030204" pitchFamily="18" charset="0"/>
                <a:ea typeface="Cambria" panose="02040503050406030204" pitchFamily="18" charset="0"/>
              </a:rPr>
              <a:t>.</a:t>
            </a:r>
          </a:p>
          <a:p>
            <a:pPr lvl="1"/>
            <a:r>
              <a:rPr lang="en" sz="2800" i="1" dirty="0" smtClean="0">
                <a:latin typeface="Cambria" panose="02040503050406030204" pitchFamily="18" charset="0"/>
                <a:ea typeface="Cambria" panose="02040503050406030204" pitchFamily="18" charset="0"/>
              </a:rPr>
              <a:t>In </a:t>
            </a:r>
            <a:r>
              <a:rPr lang="en" sz="2800" i="1" dirty="0">
                <a:latin typeface="Cambria" panose="02040503050406030204" pitchFamily="18" charset="0"/>
                <a:ea typeface="Cambria" panose="02040503050406030204" pitchFamily="18" charset="0"/>
              </a:rPr>
              <a:t>cases of </a:t>
            </a:r>
            <a:r>
              <a:rPr lang="en" sz="2800" i="1" dirty="0" smtClean="0">
                <a:latin typeface="Cambria" panose="02040503050406030204" pitchFamily="18" charset="0"/>
                <a:ea typeface="Cambria" panose="02040503050406030204" pitchFamily="18" charset="0"/>
              </a:rPr>
              <a:t>potassium overload, there </a:t>
            </a:r>
            <a:r>
              <a:rPr lang="en" sz="2800" i="1" dirty="0">
                <a:latin typeface="Cambria" panose="02040503050406030204" pitchFamily="18" charset="0"/>
                <a:ea typeface="Cambria" panose="02040503050406030204" pitchFamily="18" charset="0"/>
              </a:rPr>
              <a:t>is excretion of K+ ions, with retention of H+ ions, which exacerbates the acidosis accompanying hyperkalemia.</a:t>
            </a:r>
          </a:p>
          <a:p>
            <a:endParaRPr lang="fr-FR" dirty="0"/>
          </a:p>
        </p:txBody>
      </p:sp>
      <p:sp>
        <p:nvSpPr>
          <p:cNvPr id="4" name="ZoneTexte 3"/>
          <p:cNvSpPr txBox="1"/>
          <p:nvPr/>
        </p:nvSpPr>
        <p:spPr>
          <a:xfrm>
            <a:off x="3177409" y="1040035"/>
            <a:ext cx="5288972"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549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74074" y="1520152"/>
            <a:ext cx="11419608" cy="4932603"/>
          </a:xfrm>
        </p:spPr>
        <p:txBody>
          <a:bodyPr>
            <a:normAutofit/>
          </a:bodyPr>
          <a:lstStyle/>
          <a:p>
            <a:endParaRPr lang="fr-FR" dirty="0">
              <a:solidFill>
                <a:schemeClr val="accent1">
                  <a:lumMod val="60000"/>
                  <a:lumOff val="40000"/>
                </a:schemeClr>
              </a:solidFill>
            </a:endParaRPr>
          </a:p>
          <a:p>
            <a:pPr marL="0" indent="0">
              <a:buNone/>
            </a:pPr>
            <a:r>
              <a:rPr lang="en" sz="2800" b="1" i="1" dirty="0">
                <a:solidFill>
                  <a:schemeClr val="accent6">
                    <a:lumMod val="60000"/>
                    <a:lumOff val="40000"/>
                  </a:schemeClr>
                </a:solidFill>
                <a:latin typeface="Cambria" panose="02040503050406030204" pitchFamily="18" charset="0"/>
                <a:ea typeface="Cambria" panose="02040503050406030204" pitchFamily="18" charset="0"/>
              </a:rPr>
              <a:t>Aldosterone:</a:t>
            </a:r>
            <a:endParaRPr lang="fr-FR" sz="2800" i="1" dirty="0">
              <a:solidFill>
                <a:schemeClr val="accent6">
                  <a:lumMod val="60000"/>
                  <a:lumOff val="40000"/>
                </a:schemeClr>
              </a:solidFill>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Its activation depends more on the RAAS activated </a:t>
            </a:r>
            <a:r>
              <a:rPr lang="en" sz="2800" i="1" dirty="0">
                <a:latin typeface="Cambria" panose="02040503050406030204" pitchFamily="18" charset="0"/>
                <a:ea typeface="Cambria" panose="02040503050406030204" pitchFamily="18" charset="0"/>
              </a:rPr>
              <a:t>by </a:t>
            </a:r>
            <a:r>
              <a:rPr lang="en" sz="2800" b="1" i="1" dirty="0">
                <a:latin typeface="Cambria" panose="02040503050406030204" pitchFamily="18" charset="0"/>
                <a:ea typeface="Cambria" panose="02040503050406030204" pitchFamily="18" charset="0"/>
              </a:rPr>
              <a:t>hypovolemia </a:t>
            </a:r>
            <a:r>
              <a:rPr lang="en" sz="2800" i="1" dirty="0">
                <a:latin typeface="Cambria" panose="02040503050406030204" pitchFamily="18" charset="0"/>
                <a:ea typeface="Cambria" panose="02040503050406030204" pitchFamily="18" charset="0"/>
              </a:rPr>
              <a:t>than on </a:t>
            </a:r>
            <a:r>
              <a:rPr lang="en" sz="2800" b="1" i="1" dirty="0">
                <a:latin typeface="Cambria" panose="02040503050406030204" pitchFamily="18" charset="0"/>
                <a:ea typeface="Cambria" panose="02040503050406030204" pitchFamily="18" charset="0"/>
              </a:rPr>
              <a:t>ionic variations of Na+ and K+ </a:t>
            </a:r>
            <a:r>
              <a:rPr lang="en" sz="2800" i="1" dirty="0">
                <a:latin typeface="Cambria" panose="02040503050406030204" pitchFamily="18" charset="0"/>
                <a:ea typeface="Cambria" panose="02040503050406030204" pitchFamily="18" charset="0"/>
              </a:rPr>
              <a:t>.</a:t>
            </a:r>
          </a:p>
          <a:p>
            <a:r>
              <a:rPr lang="en" sz="2800" i="1" dirty="0" smtClean="0">
                <a:latin typeface="Cambria" panose="02040503050406030204" pitchFamily="18" charset="0"/>
                <a:ea typeface="Cambria" panose="02040503050406030204" pitchFamily="18" charset="0"/>
              </a:rPr>
              <a:t>Indeed </a:t>
            </a:r>
            <a:r>
              <a:rPr lang="en" sz="2800" i="1" dirty="0">
                <a:latin typeface="Cambria" panose="02040503050406030204" pitchFamily="18" charset="0"/>
                <a:ea typeface="Cambria" panose="02040503050406030204" pitchFamily="18" charset="0"/>
              </a:rPr>
              <a:t>, a decrease in the </a:t>
            </a:r>
            <a:r>
              <a:rPr lang="en" sz="2800" b="1" i="1" dirty="0">
                <a:latin typeface="Cambria" panose="02040503050406030204" pitchFamily="18" charset="0"/>
                <a:ea typeface="Cambria" panose="02040503050406030204" pitchFamily="18" charset="0"/>
              </a:rPr>
              <a:t>plasma Na+/K+ ratio </a:t>
            </a:r>
            <a:r>
              <a:rPr lang="en" sz="2800" i="1" dirty="0">
                <a:latin typeface="Cambria" panose="02040503050406030204" pitchFamily="18" charset="0"/>
                <a:ea typeface="Cambria" panose="02040503050406030204" pitchFamily="18" charset="0"/>
              </a:rPr>
              <a:t>can directly stimulate the zona </a:t>
            </a:r>
            <a:r>
              <a:rPr lang="en" sz="2800" i="1" dirty="0" err="1">
                <a:latin typeface="Cambria" panose="02040503050406030204" pitchFamily="18" charset="0"/>
                <a:ea typeface="Cambria" panose="02040503050406030204" pitchFamily="18" charset="0"/>
              </a:rPr>
              <a:t>glomerulosa </a:t>
            </a:r>
            <a:r>
              <a:rPr lang="en" sz="2800" i="1" dirty="0">
                <a:latin typeface="Cambria" panose="02040503050406030204" pitchFamily="18" charset="0"/>
                <a:ea typeface="Cambria" panose="02040503050406030204" pitchFamily="18" charset="0"/>
              </a:rPr>
              <a:t>of the </a:t>
            </a:r>
            <a:r>
              <a:rPr lang="en" sz="2800" i="1" dirty="0" smtClean="0">
                <a:latin typeface="Cambria" panose="02040503050406030204" pitchFamily="18" charset="0"/>
                <a:ea typeface="Cambria" panose="02040503050406030204" pitchFamily="18" charset="0"/>
              </a:rPr>
              <a:t>adrenal cortex for the secretion of aldosterone.</a:t>
            </a:r>
            <a:endParaRPr lang="fr-FR" sz="2800" i="1" dirty="0">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Aldosterone </a:t>
            </a:r>
            <a:r>
              <a:rPr lang="en" sz="2800" i="1" dirty="0">
                <a:latin typeface="Cambria" panose="02040503050406030204" pitchFamily="18" charset="0"/>
                <a:ea typeface="Cambria" panose="02040503050406030204" pitchFamily="18" charset="0"/>
              </a:rPr>
              <a:t>: increases the reabsorption of Na+ at the </a:t>
            </a:r>
            <a:r>
              <a:rPr lang="en" sz="2800" i="1" dirty="0" smtClean="0">
                <a:latin typeface="Cambria" panose="02040503050406030204" pitchFamily="18" charset="0"/>
                <a:ea typeface="Cambria" panose="02040503050406030204" pitchFamily="18" charset="0"/>
              </a:rPr>
              <a:t>CDT </a:t>
            </a:r>
            <a:r>
              <a:rPr lang="en" sz="2800" i="1" dirty="0">
                <a:latin typeface="Cambria" panose="02040503050406030204" pitchFamily="18" charset="0"/>
                <a:ea typeface="Cambria" panose="02040503050406030204" pitchFamily="18" charset="0"/>
              </a:rPr>
              <a:t>, while increasing the elimination of H+ and K+ ions.</a:t>
            </a:r>
          </a:p>
          <a:p>
            <a:endParaRPr lang="fr-FR" dirty="0"/>
          </a:p>
        </p:txBody>
      </p:sp>
      <p:sp>
        <p:nvSpPr>
          <p:cNvPr id="4" name="ZoneTexte 3"/>
          <p:cNvSpPr txBox="1"/>
          <p:nvPr/>
        </p:nvSpPr>
        <p:spPr>
          <a:xfrm>
            <a:off x="3177409" y="1040035"/>
            <a:ext cx="5288972"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257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74074" y="1520152"/>
            <a:ext cx="11419608" cy="4932603"/>
          </a:xfrm>
        </p:spPr>
        <p:txBody>
          <a:bodyPr>
            <a:normAutofit/>
          </a:bodyPr>
          <a:lstStyle/>
          <a:p>
            <a:endParaRPr lang="fr-FR" dirty="0">
              <a:solidFill>
                <a:schemeClr val="accent1">
                  <a:lumMod val="60000"/>
                  <a:lumOff val="40000"/>
                </a:schemeClr>
              </a:solidFill>
            </a:endParaRPr>
          </a:p>
          <a:p>
            <a:pPr marL="0" indent="0">
              <a:buNone/>
            </a:pPr>
            <a:r>
              <a:rPr lang="en" sz="2800" b="1" i="1" dirty="0">
                <a:solidFill>
                  <a:schemeClr val="accent6">
                    <a:lumMod val="60000"/>
                    <a:lumOff val="40000"/>
                  </a:schemeClr>
                </a:solidFill>
                <a:latin typeface="Cambria" panose="02040503050406030204" pitchFamily="18" charset="0"/>
                <a:ea typeface="Cambria" panose="02040503050406030204" pitchFamily="18" charset="0"/>
              </a:rPr>
              <a:t>Acid-base balance:</a:t>
            </a:r>
            <a:endParaRPr lang="fr-FR" sz="2800" i="1" dirty="0">
              <a:solidFill>
                <a:schemeClr val="accent6">
                  <a:lumMod val="60000"/>
                  <a:lumOff val="40000"/>
                </a:schemeClr>
              </a:solidFill>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In the </a:t>
            </a:r>
            <a:r>
              <a:rPr lang="en" sz="2800" i="1" dirty="0">
                <a:latin typeface="Cambria" panose="02040503050406030204" pitchFamily="18" charset="0"/>
                <a:ea typeface="Cambria" panose="02040503050406030204" pitchFamily="18" charset="0"/>
              </a:rPr>
              <a:t>distal convoluted tubules and collecting ducts, there are two types of intercalated cells: type A and type B</a:t>
            </a:r>
          </a:p>
          <a:p>
            <a:r>
              <a:rPr lang="en" sz="2800" i="1" dirty="0">
                <a:latin typeface="Cambria" panose="02040503050406030204" pitchFamily="18" charset="0"/>
                <a:ea typeface="Cambria" panose="02040503050406030204" pitchFamily="18" charset="0"/>
              </a:rPr>
              <a:t>These two cell types are rich in carbonic </a:t>
            </a:r>
            <a:r>
              <a:rPr lang="en" sz="2800" i="1" dirty="0" err="1">
                <a:latin typeface="Cambria" panose="02040503050406030204" pitchFamily="18" charset="0"/>
                <a:ea typeface="Cambria" panose="02040503050406030204" pitchFamily="18" charset="0"/>
              </a:rPr>
              <a:t>anhydrase </a:t>
            </a:r>
            <a:r>
              <a:rPr lang="en" sz="2800" i="1" dirty="0">
                <a:latin typeface="Cambria" panose="02040503050406030204" pitchFamily="18" charset="0"/>
                <a:ea typeface="Cambria" panose="02040503050406030204" pitchFamily="18" charset="0"/>
              </a:rPr>
              <a:t>and contain </a:t>
            </a:r>
            <a:r>
              <a:rPr lang="en" sz="2800" i="1" dirty="0" err="1">
                <a:latin typeface="Cambria" panose="02040503050406030204" pitchFamily="18" charset="0"/>
                <a:ea typeface="Cambria" panose="02040503050406030204" pitchFamily="18" charset="0"/>
              </a:rPr>
              <a:t>H+ ATPases </a:t>
            </a:r>
            <a:r>
              <a:rPr lang="en" sz="2800" i="1" dirty="0">
                <a:latin typeface="Cambria" panose="02040503050406030204" pitchFamily="18" charset="0"/>
                <a:ea typeface="Cambria" panose="02040503050406030204" pitchFamily="18" charset="0"/>
              </a:rPr>
              <a:t>, H+/K+ exchangers, and </a:t>
            </a:r>
            <a:r>
              <a:rPr lang="en" sz="2800" i="1" dirty="0" smtClean="0">
                <a:latin typeface="Cambria" panose="02040503050406030204" pitchFamily="18" charset="0"/>
                <a:ea typeface="Cambria" panose="02040503050406030204" pitchFamily="18" charset="0"/>
              </a:rPr>
              <a:t>HCO3-Cl</a:t>
            </a:r>
            <a:endParaRPr lang="fr-FR" sz="2800" i="1" dirty="0">
              <a:latin typeface="Cambria" panose="02040503050406030204" pitchFamily="18" charset="0"/>
              <a:ea typeface="Cambria" panose="02040503050406030204" pitchFamily="18" charset="0"/>
            </a:endParaRPr>
          </a:p>
          <a:p>
            <a:r>
              <a:rPr lang="en" sz="2800" i="1" dirty="0">
                <a:latin typeface="Cambria" panose="02040503050406030204" pitchFamily="18" charset="0"/>
                <a:ea typeface="Cambria" panose="02040503050406030204" pitchFamily="18" charset="0"/>
              </a:rPr>
              <a:t>Type A cells are involved in cases of acidosis, while type B cells are activated in cases of alkalosis.</a:t>
            </a:r>
          </a:p>
          <a:p>
            <a:pPr marL="0" indent="0">
              <a:buNone/>
            </a:pPr>
            <a:r>
              <a:rPr lang="en" sz="2800" b="1" i="1" dirty="0" smtClean="0">
                <a:solidFill>
                  <a:schemeClr val="accent6">
                    <a:lumMod val="60000"/>
                    <a:lumOff val="40000"/>
                  </a:schemeClr>
                </a:solidFill>
                <a:latin typeface="Cambria" panose="02040503050406030204" pitchFamily="18" charset="0"/>
                <a:ea typeface="Cambria" panose="02040503050406030204" pitchFamily="18" charset="0"/>
              </a:rPr>
              <a:t> </a:t>
            </a:r>
            <a:endParaRPr lang="fr-FR" sz="2800" i="1" dirty="0">
              <a:solidFill>
                <a:schemeClr val="accent6">
                  <a:lumMod val="60000"/>
                  <a:lumOff val="40000"/>
                </a:schemeClr>
              </a:solidFill>
              <a:latin typeface="Cambria" panose="02040503050406030204" pitchFamily="18" charset="0"/>
              <a:ea typeface="Cambria" panose="02040503050406030204" pitchFamily="18" charset="0"/>
            </a:endParaRPr>
          </a:p>
          <a:p>
            <a:endParaRPr lang="fr-FR" dirty="0"/>
          </a:p>
        </p:txBody>
      </p:sp>
      <p:sp>
        <p:nvSpPr>
          <p:cNvPr id="4" name="ZoneTexte 3"/>
          <p:cNvSpPr txBox="1"/>
          <p:nvPr/>
        </p:nvSpPr>
        <p:spPr>
          <a:xfrm>
            <a:off x="3177409" y="1040035"/>
            <a:ext cx="5288972"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89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452794" y="1357298"/>
            <a:ext cx="1928826" cy="914400"/>
          </a:xfrm>
          <a:prstGeom prst="roundRect">
            <a:avLst/>
          </a:prstGeom>
          <a:solidFill>
            <a:schemeClr val="accent1">
              <a:lumMod val="40000"/>
              <a:lumOff val="60000"/>
            </a:schemeClr>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 sz="2400" b="1" i="1" dirty="0">
                <a:latin typeface="Cambria" pitchFamily="18" charset="0"/>
              </a:rPr>
              <a:t>Body</a:t>
            </a:r>
          </a:p>
        </p:txBody>
      </p:sp>
      <p:sp>
        <p:nvSpPr>
          <p:cNvPr id="8" name="Rectangle à coins arrondis 7"/>
          <p:cNvSpPr/>
          <p:nvPr/>
        </p:nvSpPr>
        <p:spPr>
          <a:xfrm>
            <a:off x="1881158" y="2714620"/>
            <a:ext cx="1928826" cy="914400"/>
          </a:xfrm>
          <a:prstGeom prst="roundRect">
            <a:avLst/>
          </a:prstGeom>
          <a:solidFill>
            <a:schemeClr val="accent2">
              <a:lumMod val="20000"/>
              <a:lumOff val="8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 sz="2400" b="1" i="1" dirty="0">
                <a:latin typeface="Cambria" pitchFamily="18" charset="0"/>
              </a:rPr>
              <a:t>Dry matter 40%</a:t>
            </a:r>
          </a:p>
        </p:txBody>
      </p:sp>
      <p:sp>
        <p:nvSpPr>
          <p:cNvPr id="9" name="Rectangle à coins arrondis 8"/>
          <p:cNvSpPr/>
          <p:nvPr/>
        </p:nvSpPr>
        <p:spPr>
          <a:xfrm>
            <a:off x="5095868" y="2714620"/>
            <a:ext cx="2286016" cy="914400"/>
          </a:xfrm>
          <a:prstGeom prst="roundRect">
            <a:avLst/>
          </a:prstGeom>
          <a:solidFill>
            <a:schemeClr val="accent2">
              <a:lumMod val="20000"/>
              <a:lumOff val="8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 sz="2400" b="1" i="1" dirty="0">
                <a:latin typeface="Cambria" pitchFamily="18" charset="0"/>
              </a:rPr>
              <a:t>Total water</a:t>
            </a:r>
          </a:p>
          <a:p>
            <a:pPr algn="ctr"/>
            <a:r>
              <a:rPr lang="en" sz="2400" b="1" i="1" dirty="0">
                <a:latin typeface="Cambria" pitchFamily="18" charset="0"/>
              </a:rPr>
              <a:t>60% of the body</a:t>
            </a:r>
          </a:p>
        </p:txBody>
      </p:sp>
      <p:sp>
        <p:nvSpPr>
          <p:cNvPr id="10" name="Rectangle à coins arrondis 9"/>
          <p:cNvSpPr/>
          <p:nvPr/>
        </p:nvSpPr>
        <p:spPr>
          <a:xfrm>
            <a:off x="3667108" y="4357694"/>
            <a:ext cx="1928826" cy="914400"/>
          </a:xfrm>
          <a:prstGeom prst="roundRect">
            <a:avLst/>
          </a:prstGeom>
          <a:solidFill>
            <a:schemeClr val="accent1">
              <a:lumMod val="40000"/>
              <a:lumOff val="6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 sz="2000" b="1" i="1" dirty="0" smtClean="0">
                <a:latin typeface="Cambria" pitchFamily="18" charset="0"/>
              </a:rPr>
              <a:t>Intracellular sector</a:t>
            </a:r>
            <a:endParaRPr lang="fr-FR" sz="2000" b="1" i="1" dirty="0">
              <a:latin typeface="Cambria" pitchFamily="18" charset="0"/>
            </a:endParaRPr>
          </a:p>
          <a:p>
            <a:pPr algn="ctr"/>
            <a:r>
              <a:rPr lang="en" sz="2000" b="1" i="1" dirty="0">
                <a:latin typeface="Cambria" pitchFamily="18" charset="0"/>
              </a:rPr>
              <a:t>40% LIC</a:t>
            </a:r>
          </a:p>
        </p:txBody>
      </p:sp>
      <p:sp>
        <p:nvSpPr>
          <p:cNvPr id="11" name="Rectangle à coins arrondis 10"/>
          <p:cNvSpPr/>
          <p:nvPr/>
        </p:nvSpPr>
        <p:spPr>
          <a:xfrm>
            <a:off x="6953256" y="4357694"/>
            <a:ext cx="2071702" cy="914400"/>
          </a:xfrm>
          <a:prstGeom prst="roundRect">
            <a:avLst/>
          </a:prstGeom>
          <a:solidFill>
            <a:schemeClr val="accent1">
              <a:lumMod val="40000"/>
              <a:lumOff val="6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 sz="2000" b="1" i="1" dirty="0" smtClean="0">
                <a:latin typeface="Cambria" pitchFamily="18" charset="0"/>
              </a:rPr>
              <a:t>Extracellular sector</a:t>
            </a:r>
            <a:endParaRPr lang="fr-FR" sz="2000" b="1" i="1" dirty="0">
              <a:latin typeface="Cambria" pitchFamily="18" charset="0"/>
            </a:endParaRPr>
          </a:p>
          <a:p>
            <a:pPr algn="ctr"/>
            <a:r>
              <a:rPr lang="en" sz="2000" b="1" i="1" dirty="0">
                <a:latin typeface="Cambria" pitchFamily="18" charset="0"/>
              </a:rPr>
              <a:t>LEC 20%</a:t>
            </a:r>
          </a:p>
        </p:txBody>
      </p:sp>
      <p:sp>
        <p:nvSpPr>
          <p:cNvPr id="12" name="Rectangle à coins arrondis 11"/>
          <p:cNvSpPr/>
          <p:nvPr/>
        </p:nvSpPr>
        <p:spPr>
          <a:xfrm>
            <a:off x="5595934" y="5643578"/>
            <a:ext cx="1928826" cy="914400"/>
          </a:xfrm>
          <a:prstGeom prst="roundRect">
            <a:avLst/>
          </a:prstGeom>
          <a:solidFill>
            <a:schemeClr val="accent2">
              <a:lumMod val="20000"/>
              <a:lumOff val="80000"/>
            </a:schemeClr>
          </a:solid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 sz="2400" b="1" i="1" dirty="0">
                <a:latin typeface="Cambria" pitchFamily="18" charset="0"/>
              </a:rPr>
              <a:t>Plasma 5%</a:t>
            </a:r>
            <a:r>
              <a:rPr lang="en" dirty="0"/>
              <a:t> </a:t>
            </a:r>
          </a:p>
        </p:txBody>
      </p:sp>
      <p:sp>
        <p:nvSpPr>
          <p:cNvPr id="13" name="Rectangle à coins arrondis 12"/>
          <p:cNvSpPr/>
          <p:nvPr/>
        </p:nvSpPr>
        <p:spPr>
          <a:xfrm>
            <a:off x="8310578" y="5643578"/>
            <a:ext cx="2214578" cy="914400"/>
          </a:xfrm>
          <a:prstGeom prst="roundRect">
            <a:avLst/>
          </a:prstGeom>
          <a:solidFill>
            <a:schemeClr val="accent2">
              <a:lumMod val="20000"/>
              <a:lumOff val="80000"/>
            </a:schemeClr>
          </a:solidFill>
          <a:ln>
            <a:solidFill>
              <a:schemeClr val="accent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 sz="2000" b="1" i="1" dirty="0" smtClean="0">
                <a:latin typeface="Cambria" pitchFamily="18" charset="0"/>
              </a:rPr>
              <a:t>Interstitial sector </a:t>
            </a:r>
            <a:r>
              <a:rPr lang="en" sz="2000" b="1" i="1" dirty="0">
                <a:latin typeface="Cambria" pitchFamily="18" charset="0"/>
              </a:rPr>
              <a:t>15%</a:t>
            </a:r>
          </a:p>
        </p:txBody>
      </p:sp>
      <p:cxnSp>
        <p:nvCxnSpPr>
          <p:cNvPr id="29" name="Connecteur droit 28"/>
          <p:cNvCxnSpPr>
            <a:stCxn id="10" idx="3"/>
            <a:endCxn id="11" idx="1"/>
          </p:cNvCxnSpPr>
          <p:nvPr/>
        </p:nvCxnSpPr>
        <p:spPr>
          <a:xfrm>
            <a:off x="5595934" y="4814894"/>
            <a:ext cx="135732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9" idx="2"/>
          </p:cNvCxnSpPr>
          <p:nvPr/>
        </p:nvCxnSpPr>
        <p:spPr>
          <a:xfrm rot="5400000">
            <a:off x="5660225" y="4207671"/>
            <a:ext cx="1157302"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4025092" y="2713826"/>
            <a:ext cx="857256"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8" idx="3"/>
            <a:endCxn id="9" idx="1"/>
          </p:cNvCxnSpPr>
          <p:nvPr/>
        </p:nvCxnSpPr>
        <p:spPr>
          <a:xfrm>
            <a:off x="3809984" y="3171820"/>
            <a:ext cx="1285884"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7524760" y="6100778"/>
            <a:ext cx="785818"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5400000">
            <a:off x="7524760" y="5715016"/>
            <a:ext cx="857256"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re 1"/>
          <p:cNvSpPr txBox="1">
            <a:spLocks/>
          </p:cNvSpPr>
          <p:nvPr/>
        </p:nvSpPr>
        <p:spPr>
          <a:xfrm>
            <a:off x="959993" y="358231"/>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 b="1" dirty="0" smtClean="0">
                <a:latin typeface="Cambria" panose="02040503050406030204" pitchFamily="18" charset="0"/>
                <a:ea typeface="Cambria" panose="02040503050406030204" pitchFamily="18" charset="0"/>
              </a:rPr>
              <a:t>Water balance</a:t>
            </a:r>
            <a:endParaRPr lang="fr-FR" dirty="0"/>
          </a:p>
        </p:txBody>
      </p:sp>
    </p:spTree>
    <p:extLst>
      <p:ext uri="{BB962C8B-B14F-4D97-AF65-F5344CB8AC3E}">
        <p14:creationId xmlns:p14="http://schemas.microsoft.com/office/powerpoint/2010/main" val="5400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ox(out)">
                                      <p:cBhvr>
                                        <p:cTn id="11" dur="500"/>
                                        <p:tgtEl>
                                          <p:spTgt spid="33"/>
                                        </p:tgtEl>
                                      </p:cBhvr>
                                    </p:animEffect>
                                  </p:childTnLst>
                                </p:cTn>
                              </p:par>
                              <p:par>
                                <p:cTn id="12" presetID="4" presetClass="entr" presetSubtype="32"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ox(out)">
                                      <p:cBhvr>
                                        <p:cTn id="14" dur="500"/>
                                        <p:tgtEl>
                                          <p:spTgt spid="37"/>
                                        </p:tgtEl>
                                      </p:cBhvr>
                                    </p:animEffect>
                                  </p:childTnLst>
                                </p:cTn>
                              </p:par>
                              <p:par>
                                <p:cTn id="15" presetID="4" presetClass="entr" presetSubtype="3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ou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ox(out)">
                                      <p:cBhvr>
                                        <p:cTn id="25" dur="500"/>
                                        <p:tgtEl>
                                          <p:spTgt spid="29"/>
                                        </p:tgtEl>
                                      </p:cBhvr>
                                    </p:animEffect>
                                  </p:childTnLst>
                                </p:cTn>
                              </p:par>
                              <p:par>
                                <p:cTn id="26" presetID="4" presetClass="entr" presetSubtype="32"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ox(out)">
                                      <p:cBhvr>
                                        <p:cTn id="28" dur="500"/>
                                        <p:tgtEl>
                                          <p:spTgt spid="31"/>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out)">
                                      <p:cBhvr>
                                        <p:cTn id="31" dur="500"/>
                                        <p:tgtEl>
                                          <p:spTgt spid="10"/>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ou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ox(out)">
                                      <p:cBhvr>
                                        <p:cTn id="39" dur="500"/>
                                        <p:tgtEl>
                                          <p:spTgt spid="39"/>
                                        </p:tgtEl>
                                      </p:cBhvr>
                                    </p:animEffect>
                                  </p:childTnLst>
                                </p:cTn>
                              </p:par>
                              <p:par>
                                <p:cTn id="40" presetID="4" presetClass="entr" presetSubtype="32"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out)">
                                      <p:cBhvr>
                                        <p:cTn id="42" dur="500"/>
                                        <p:tgtEl>
                                          <p:spTgt spid="12"/>
                                        </p:tgtEl>
                                      </p:cBhvr>
                                    </p:animEffect>
                                  </p:childTnLst>
                                </p:cTn>
                              </p:par>
                              <p:par>
                                <p:cTn id="43" presetID="4" presetClass="entr" presetSubtype="32"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ox(out)">
                                      <p:cBhvr>
                                        <p:cTn id="45" dur="500"/>
                                        <p:tgtEl>
                                          <p:spTgt spid="40"/>
                                        </p:tgtEl>
                                      </p:cBhvr>
                                    </p:animEffect>
                                  </p:childTnLst>
                                </p:cTn>
                              </p:par>
                              <p:par>
                                <p:cTn id="46" presetID="4" presetClass="entr" presetSubtype="32"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ou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1" y="0"/>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20773" y="1880755"/>
            <a:ext cx="5995555" cy="4683958"/>
          </a:xfrm>
        </p:spPr>
        <p:txBody>
          <a:bodyPr>
            <a:normAutofit/>
          </a:bodyPr>
          <a:lstStyle/>
          <a:p>
            <a:endParaRPr lang="fr-FR" dirty="0"/>
          </a:p>
          <a:p>
            <a:pPr marL="0" indent="0">
              <a:buNone/>
            </a:pPr>
            <a:r>
              <a:rPr lang="en" sz="3000" b="1" i="1" dirty="0">
                <a:solidFill>
                  <a:schemeClr val="accent6">
                    <a:lumMod val="60000"/>
                    <a:lumOff val="40000"/>
                  </a:schemeClr>
                </a:solidFill>
                <a:latin typeface="Cambria" panose="02040503050406030204" pitchFamily="18" charset="0"/>
                <a:ea typeface="Cambria" panose="02040503050406030204" pitchFamily="18" charset="0"/>
              </a:rPr>
              <a:t>Acid-base balance:</a:t>
            </a:r>
            <a:endParaRPr lang="fr-FR" sz="3000" i="1" dirty="0">
              <a:solidFill>
                <a:schemeClr val="accent6">
                  <a:lumMod val="60000"/>
                  <a:lumOff val="40000"/>
                </a:schemeClr>
              </a:solidFill>
              <a:latin typeface="Cambria" panose="02040503050406030204" pitchFamily="18" charset="0"/>
              <a:ea typeface="Cambria" panose="02040503050406030204" pitchFamily="18" charset="0"/>
            </a:endParaRPr>
          </a:p>
          <a:p>
            <a:r>
              <a:rPr lang="en" sz="3000" b="1" i="1" dirty="0" smtClean="0">
                <a:latin typeface="Cambria" panose="02040503050406030204" pitchFamily="18" charset="0"/>
                <a:ea typeface="Cambria" panose="02040503050406030204" pitchFamily="18" charset="0"/>
              </a:rPr>
              <a:t>In </a:t>
            </a:r>
            <a:r>
              <a:rPr lang="en" sz="3000" b="1" i="1" dirty="0">
                <a:latin typeface="Cambria" panose="02040503050406030204" pitchFamily="18" charset="0"/>
                <a:ea typeface="Cambria" panose="02040503050406030204" pitchFamily="18" charset="0"/>
              </a:rPr>
              <a:t>case of acidosis </a:t>
            </a:r>
            <a:r>
              <a:rPr lang="en" sz="3000" i="1" dirty="0" smtClean="0">
                <a:latin typeface="Cambria" panose="02040503050406030204" pitchFamily="18" charset="0"/>
                <a:ea typeface="Cambria" panose="02040503050406030204" pitchFamily="18" charset="0"/>
              </a:rPr>
              <a:t>: the A intercalated cells excrete H+ and reabsorb bicarbonate and K+.</a:t>
            </a:r>
            <a:endParaRPr lang="fr-FR" sz="3000" i="1" dirty="0">
              <a:latin typeface="Cambria" panose="02040503050406030204" pitchFamily="18" charset="0"/>
              <a:ea typeface="Cambria" panose="02040503050406030204" pitchFamily="18" charset="0"/>
            </a:endParaRPr>
          </a:p>
          <a:p>
            <a:r>
              <a:rPr lang="en" sz="3000" i="1" dirty="0">
                <a:latin typeface="Cambria" panose="02040503050406030204" pitchFamily="18" charset="0"/>
                <a:ea typeface="Cambria" panose="02040503050406030204" pitchFamily="18" charset="0"/>
              </a:rPr>
              <a:t>This </a:t>
            </a:r>
            <a:r>
              <a:rPr lang="en" sz="3000" i="1" dirty="0" smtClean="0">
                <a:latin typeface="Cambria" panose="02040503050406030204" pitchFamily="18" charset="0"/>
                <a:ea typeface="Cambria" panose="02040503050406030204" pitchFamily="18" charset="0"/>
              </a:rPr>
              <a:t>increase </a:t>
            </a:r>
            <a:r>
              <a:rPr lang="en" sz="3000" i="1" dirty="0">
                <a:latin typeface="Cambria" panose="02040503050406030204" pitchFamily="18" charset="0"/>
                <a:ea typeface="Cambria" panose="02040503050406030204" pitchFamily="18" charset="0"/>
              </a:rPr>
              <a:t>in potassium levels worsens the hyperkalemia associated with acidosis (due to intracellular buffering of H+).</a:t>
            </a:r>
          </a:p>
        </p:txBody>
      </p:sp>
      <p:sp>
        <p:nvSpPr>
          <p:cNvPr id="4" name="ZoneTexte 3"/>
          <p:cNvSpPr txBox="1"/>
          <p:nvPr/>
        </p:nvSpPr>
        <p:spPr>
          <a:xfrm>
            <a:off x="3318551" y="1163879"/>
            <a:ext cx="5288972"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pic>
        <p:nvPicPr>
          <p:cNvPr id="7" name="Espace réservé du contenu 1"/>
          <p:cNvPicPr>
            <a:picLocks noGrp="1" noChangeAspect="1"/>
          </p:cNvPicPr>
          <p:nvPr>
            <p:ph sz="half" idx="2"/>
          </p:nvPr>
        </p:nvPicPr>
        <p:blipFill>
          <a:blip r:embed="rId2"/>
          <a:stretch>
            <a:fillRect/>
          </a:stretch>
        </p:blipFill>
        <p:spPr>
          <a:xfrm>
            <a:off x="6712528" y="1748654"/>
            <a:ext cx="4798422" cy="4816059"/>
          </a:xfrm>
          <a:prstGeom prst="rect">
            <a:avLst/>
          </a:prstGeom>
        </p:spPr>
      </p:pic>
    </p:spTree>
    <p:extLst>
      <p:ext uri="{BB962C8B-B14F-4D97-AF65-F5344CB8AC3E}">
        <p14:creationId xmlns:p14="http://schemas.microsoft.com/office/powerpoint/2010/main" val="217031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1" y="0"/>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290945" y="1880755"/>
            <a:ext cx="5995555" cy="4683958"/>
          </a:xfrm>
        </p:spPr>
        <p:txBody>
          <a:bodyPr>
            <a:normAutofit lnSpcReduction="10000"/>
          </a:bodyPr>
          <a:lstStyle/>
          <a:p>
            <a:endParaRPr lang="fr-FR" dirty="0"/>
          </a:p>
          <a:p>
            <a:pPr marL="0" indent="0">
              <a:buNone/>
            </a:pPr>
            <a:r>
              <a:rPr lang="en" sz="3200" b="1" i="1" dirty="0">
                <a:solidFill>
                  <a:schemeClr val="accent6">
                    <a:lumMod val="60000"/>
                    <a:lumOff val="40000"/>
                  </a:schemeClr>
                </a:solidFill>
                <a:latin typeface="Cambria" panose="02040503050406030204" pitchFamily="18" charset="0"/>
                <a:ea typeface="Cambria" panose="02040503050406030204" pitchFamily="18" charset="0"/>
              </a:rPr>
              <a:t>Acid-base balance:</a:t>
            </a:r>
            <a:endParaRPr lang="fr-FR" sz="3200" i="1" dirty="0">
              <a:solidFill>
                <a:schemeClr val="accent6">
                  <a:lumMod val="60000"/>
                  <a:lumOff val="40000"/>
                </a:schemeClr>
              </a:solidFill>
              <a:latin typeface="Cambria" panose="02040503050406030204" pitchFamily="18" charset="0"/>
              <a:ea typeface="Cambria" panose="02040503050406030204" pitchFamily="18" charset="0"/>
            </a:endParaRPr>
          </a:p>
          <a:p>
            <a:r>
              <a:rPr lang="en" sz="3200" b="1" i="1" dirty="0">
                <a:latin typeface="Cambria" panose="02040503050406030204" pitchFamily="18" charset="0"/>
                <a:ea typeface="Cambria" panose="02040503050406030204" pitchFamily="18" charset="0"/>
              </a:rPr>
              <a:t>In the case of alkalosis </a:t>
            </a:r>
            <a:r>
              <a:rPr lang="en" sz="3200" i="1" dirty="0">
                <a:latin typeface="Cambria" panose="02040503050406030204" pitchFamily="18" charset="0"/>
                <a:ea typeface="Cambria" panose="02040503050406030204" pitchFamily="18" charset="0"/>
              </a:rPr>
              <a:t>: the B intercalated cells </a:t>
            </a:r>
            <a:r>
              <a:rPr lang="en" sz="3200" i="1" dirty="0" smtClean="0">
                <a:latin typeface="Cambria" panose="02040503050406030204" pitchFamily="18" charset="0"/>
                <a:ea typeface="Cambria" panose="02040503050406030204" pitchFamily="18" charset="0"/>
              </a:rPr>
              <a:t>excrete bicarbonate </a:t>
            </a:r>
            <a:r>
              <a:rPr lang="en" sz="3200" i="1" dirty="0">
                <a:latin typeface="Cambria" panose="02040503050406030204" pitchFamily="18" charset="0"/>
                <a:ea typeface="Cambria" panose="02040503050406030204" pitchFamily="18" charset="0"/>
              </a:rPr>
              <a:t>and K </a:t>
            </a:r>
            <a:r>
              <a:rPr lang="en" sz="3200" i="1" dirty="0" smtClean="0">
                <a:latin typeface="Cambria" panose="02040503050406030204" pitchFamily="18" charset="0"/>
                <a:ea typeface="Cambria" panose="02040503050406030204" pitchFamily="18" charset="0"/>
              </a:rPr>
              <a:t>+ and reabsorb H+.</a:t>
            </a:r>
            <a:endParaRPr lang="fr-FR" sz="3200" i="1" dirty="0">
              <a:latin typeface="Cambria" panose="02040503050406030204" pitchFamily="18" charset="0"/>
              <a:ea typeface="Cambria" panose="02040503050406030204" pitchFamily="18" charset="0"/>
            </a:endParaRPr>
          </a:p>
          <a:p>
            <a:r>
              <a:rPr lang="en" sz="3200" i="1" dirty="0" smtClean="0">
                <a:latin typeface="Cambria" panose="02040503050406030204" pitchFamily="18" charset="0"/>
                <a:ea typeface="Cambria" panose="02040503050406030204" pitchFamily="18" charset="0"/>
              </a:rPr>
              <a:t>This </a:t>
            </a:r>
            <a:r>
              <a:rPr lang="en" sz="3200" i="1" dirty="0">
                <a:latin typeface="Cambria" panose="02040503050406030204" pitchFamily="18" charset="0"/>
                <a:ea typeface="Cambria" panose="02040503050406030204" pitchFamily="18" charset="0"/>
              </a:rPr>
              <a:t>leads to a decrease in potassium levels, worsening the hypokalemia secondary to alkalosis.</a:t>
            </a:r>
          </a:p>
        </p:txBody>
      </p:sp>
      <p:sp>
        <p:nvSpPr>
          <p:cNvPr id="4" name="ZoneTexte 3"/>
          <p:cNvSpPr txBox="1"/>
          <p:nvPr/>
        </p:nvSpPr>
        <p:spPr>
          <a:xfrm>
            <a:off x="3318551" y="1163879"/>
            <a:ext cx="5288972"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pic>
        <p:nvPicPr>
          <p:cNvPr id="8" name="Espace réservé du contenu 3"/>
          <p:cNvPicPr>
            <a:picLocks noGrp="1" noChangeAspect="1"/>
          </p:cNvPicPr>
          <p:nvPr>
            <p:ph sz="half" idx="2"/>
          </p:nvPr>
        </p:nvPicPr>
        <p:blipFill>
          <a:blip r:embed="rId2"/>
          <a:stretch>
            <a:fillRect/>
          </a:stretch>
        </p:blipFill>
        <p:spPr>
          <a:xfrm>
            <a:off x="6767386" y="1754144"/>
            <a:ext cx="4641832" cy="4937179"/>
          </a:xfrm>
          <a:prstGeom prst="rect">
            <a:avLst/>
          </a:prstGeom>
        </p:spPr>
      </p:pic>
    </p:spTree>
    <p:extLst>
      <p:ext uri="{BB962C8B-B14F-4D97-AF65-F5344CB8AC3E}">
        <p14:creationId xmlns:p14="http://schemas.microsoft.com/office/powerpoint/2010/main" val="152140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9486" y="0"/>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179631" y="2194022"/>
            <a:ext cx="6026728" cy="4539288"/>
          </a:xfrm>
        </p:spPr>
        <p:txBody>
          <a:bodyPr>
            <a:normAutofit/>
          </a:bodyPr>
          <a:lstStyle/>
          <a:p>
            <a:pPr marL="0" indent="0">
              <a:buNone/>
            </a:pPr>
            <a:r>
              <a:rPr lang="en" sz="2800" b="1" i="1" dirty="0" smtClean="0">
                <a:solidFill>
                  <a:schemeClr val="accent6">
                    <a:lumMod val="60000"/>
                    <a:lumOff val="40000"/>
                  </a:schemeClr>
                </a:solidFill>
                <a:latin typeface="Cambria" panose="02040503050406030204" pitchFamily="18" charset="0"/>
                <a:ea typeface="Cambria" panose="02040503050406030204" pitchFamily="18" charset="0"/>
              </a:rPr>
              <a:t>The </a:t>
            </a:r>
            <a:r>
              <a:rPr lang="en" sz="2800" b="1" i="1" dirty="0">
                <a:solidFill>
                  <a:schemeClr val="accent6">
                    <a:lumMod val="60000"/>
                    <a:lumOff val="40000"/>
                  </a:schemeClr>
                </a:solidFill>
                <a:latin typeface="Cambria" panose="02040503050406030204" pitchFamily="18" charset="0"/>
                <a:ea typeface="Cambria" panose="02040503050406030204" pitchFamily="18" charset="0"/>
              </a:rPr>
              <a:t>sodium content of the tubule:</a:t>
            </a:r>
            <a:endParaRPr lang="fr-FR" sz="2800" i="1" dirty="0">
              <a:solidFill>
                <a:schemeClr val="accent6">
                  <a:lumMod val="60000"/>
                  <a:lumOff val="40000"/>
                </a:schemeClr>
              </a:solidFill>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depletion </a:t>
            </a:r>
            <a:r>
              <a:rPr lang="en" sz="2800" i="1" dirty="0">
                <a:latin typeface="Cambria" panose="02040503050406030204" pitchFamily="18" charset="0"/>
                <a:ea typeface="Cambria" panose="02040503050406030204" pitchFamily="18" charset="0"/>
              </a:rPr>
              <a:t>is accompanied by a decrease in K+ excretion due to a decrease in the </a:t>
            </a:r>
            <a:r>
              <a:rPr lang="en" sz="2800" i="1" dirty="0" smtClean="0">
                <a:latin typeface="Cambria" panose="02040503050406030204" pitchFamily="18" charset="0"/>
                <a:ea typeface="Cambria" panose="02040503050406030204" pitchFamily="18" charset="0"/>
              </a:rPr>
              <a:t>transmembrane electrochemical gradient </a:t>
            </a:r>
            <a:r>
              <a:rPr lang="en" sz="2800" i="1" dirty="0">
                <a:latin typeface="Cambria" panose="02040503050406030204" pitchFamily="18" charset="0"/>
                <a:ea typeface="Cambria" panose="02040503050406030204" pitchFamily="18" charset="0"/>
              </a:rPr>
              <a:t>.</a:t>
            </a:r>
          </a:p>
          <a:p>
            <a:r>
              <a:rPr lang="en" sz="2800" i="1" dirty="0">
                <a:latin typeface="Cambria" panose="02040503050406030204" pitchFamily="18" charset="0"/>
                <a:ea typeface="Cambria" panose="02040503050406030204" pitchFamily="18" charset="0"/>
              </a:rPr>
              <a:t>Sodium </a:t>
            </a:r>
            <a:r>
              <a:rPr lang="en" sz="2800" i="1" dirty="0" smtClean="0">
                <a:latin typeface="Cambria" panose="02040503050406030204" pitchFamily="18" charset="0"/>
                <a:ea typeface="Cambria" panose="02040503050406030204" pitchFamily="18" charset="0"/>
              </a:rPr>
              <a:t>overload has the </a:t>
            </a:r>
            <a:r>
              <a:rPr lang="en" sz="2800" i="1" dirty="0">
                <a:latin typeface="Cambria" panose="02040503050406030204" pitchFamily="18" charset="0"/>
                <a:ea typeface="Cambria" panose="02040503050406030204" pitchFamily="18" charset="0"/>
              </a:rPr>
              <a:t>opposite effect: increased excretion of K+.</a:t>
            </a:r>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65199" y="2618510"/>
            <a:ext cx="5946981" cy="3452762"/>
          </a:xfrm>
        </p:spPr>
      </p:pic>
      <p:sp>
        <p:nvSpPr>
          <p:cNvPr id="4" name="ZoneTexte 3"/>
          <p:cNvSpPr txBox="1"/>
          <p:nvPr/>
        </p:nvSpPr>
        <p:spPr>
          <a:xfrm>
            <a:off x="3561873" y="1160226"/>
            <a:ext cx="5288972"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649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19" y="0"/>
            <a:ext cx="10131425" cy="1456267"/>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74074" y="1520152"/>
            <a:ext cx="11419608" cy="4932603"/>
          </a:xfrm>
        </p:spPr>
        <p:txBody>
          <a:bodyPr>
            <a:normAutofit/>
          </a:bodyPr>
          <a:lstStyle/>
          <a:p>
            <a:endParaRPr lang="fr-FR" dirty="0"/>
          </a:p>
          <a:p>
            <a:pPr marL="0" indent="0">
              <a:buNone/>
            </a:pPr>
            <a:r>
              <a:rPr lang="en" sz="2800" b="1" i="1" dirty="0">
                <a:solidFill>
                  <a:schemeClr val="accent6">
                    <a:lumMod val="60000"/>
                    <a:lumOff val="40000"/>
                  </a:schemeClr>
                </a:solidFill>
                <a:latin typeface="Cambria" panose="02040503050406030204" pitchFamily="18" charset="0"/>
                <a:ea typeface="Cambria" panose="02040503050406030204" pitchFamily="18" charset="0"/>
              </a:rPr>
              <a:t>Chlorine content:</a:t>
            </a:r>
            <a:endParaRPr lang="fr-FR" sz="2800" i="1" dirty="0">
              <a:solidFill>
                <a:schemeClr val="accent6">
                  <a:lumMod val="60000"/>
                  <a:lumOff val="40000"/>
                </a:schemeClr>
              </a:solidFill>
              <a:latin typeface="Cambria" panose="02040503050406030204" pitchFamily="18" charset="0"/>
              <a:ea typeface="Cambria" panose="02040503050406030204" pitchFamily="18" charset="0"/>
            </a:endParaRPr>
          </a:p>
          <a:p>
            <a:r>
              <a:rPr lang="en" sz="2800" i="1" dirty="0" smtClean="0">
                <a:latin typeface="Cambria" panose="02040503050406030204" pitchFamily="18" charset="0"/>
                <a:ea typeface="Cambria" panose="02040503050406030204" pitchFamily="18" charset="0"/>
              </a:rPr>
              <a:t>Hypochloremia</a:t>
            </a:r>
            <a:r>
              <a:rPr lang="en" sz="2800" i="1" dirty="0" err="1" smtClean="0">
                <a:latin typeface="Cambria" panose="02040503050406030204" pitchFamily="18" charset="0"/>
                <a:ea typeface="Cambria" panose="02040503050406030204" pitchFamily="18" charset="0"/>
              </a:rPr>
              <a:t>​</a:t>
            </a:r>
            <a:r>
              <a:rPr lang="en" sz="2800" i="1" dirty="0" smtClean="0">
                <a:latin typeface="Cambria" panose="02040503050406030204" pitchFamily="18" charset="0"/>
                <a:ea typeface="Cambria" panose="02040503050406030204" pitchFamily="18" charset="0"/>
              </a:rPr>
              <a:t> </a:t>
            </a:r>
            <a:r>
              <a:rPr lang="en" sz="2800" i="1" dirty="0">
                <a:latin typeface="Cambria" panose="02040503050406030204" pitchFamily="18" charset="0"/>
                <a:ea typeface="Cambria" panose="02040503050406030204" pitchFamily="18" charset="0"/>
              </a:rPr>
              <a:t>This is accompanied by a decrease in [Cl-] in the distal convoluted tubule, with an increase </a:t>
            </a:r>
            <a:r>
              <a:rPr lang="en" sz="2800" i="1" dirty="0" smtClean="0">
                <a:latin typeface="Cambria" panose="02040503050406030204" pitchFamily="18" charset="0"/>
                <a:ea typeface="Cambria" panose="02040503050406030204" pitchFamily="18" charset="0"/>
              </a:rPr>
              <a:t>in the electrochemical </a:t>
            </a:r>
            <a:r>
              <a:rPr lang="en" sz="2800" i="1" dirty="0">
                <a:latin typeface="Cambria" panose="02040503050406030204" pitchFamily="18" charset="0"/>
                <a:ea typeface="Cambria" panose="02040503050406030204" pitchFamily="18" charset="0"/>
              </a:rPr>
              <a:t>gradient and increased K+ elimination. " </a:t>
            </a:r>
            <a:r>
              <a:rPr lang="en" sz="2800" i="1" dirty="0" err="1">
                <a:latin typeface="Cambria" panose="02040503050406030204" pitchFamily="18" charset="0"/>
                <a:ea typeface="Cambria" panose="02040503050406030204" pitchFamily="18" charset="0"/>
              </a:rPr>
              <a:t>Hypokalemic alkalosis pattern"</a:t>
            </a:r>
            <a:r>
              <a:rPr lang="en" sz="2800" i="1" dirty="0">
                <a:latin typeface="Cambria" panose="02040503050406030204" pitchFamily="18" charset="0"/>
                <a:ea typeface="Cambria" panose="02040503050406030204" pitchFamily="18" charset="0"/>
              </a:rPr>
              <a:t> </a:t>
            </a:r>
            <a:r>
              <a:rPr lang="en" sz="2800" i="1" dirty="0" err="1">
                <a:latin typeface="Cambria" panose="02040503050406030204" pitchFamily="18" charset="0"/>
                <a:ea typeface="Cambria" panose="02040503050406030204" pitchFamily="18" charset="0"/>
              </a:rPr>
              <a:t>hypochloremic</a:t>
            </a:r>
            <a:r>
              <a:rPr lang="en" sz="2800" i="1" dirty="0">
                <a:latin typeface="Cambria" panose="02040503050406030204" pitchFamily="18" charset="0"/>
                <a:ea typeface="Cambria" panose="02040503050406030204" pitchFamily="18" charset="0"/>
              </a:rPr>
              <a:t>​</a:t>
            </a:r>
          </a:p>
          <a:p>
            <a:r>
              <a:rPr lang="en" sz="2800" i="1" dirty="0" smtClean="0">
                <a:latin typeface="Cambria" panose="02040503050406030204" pitchFamily="18" charset="0"/>
                <a:ea typeface="Cambria" panose="02040503050406030204" pitchFamily="18" charset="0"/>
              </a:rPr>
              <a:t>The increase </a:t>
            </a:r>
            <a:r>
              <a:rPr lang="en" sz="2800" i="1" dirty="0">
                <a:latin typeface="Cambria" panose="02040503050406030204" pitchFamily="18" charset="0"/>
                <a:ea typeface="Cambria" panose="02040503050406030204" pitchFamily="18" charset="0"/>
              </a:rPr>
              <a:t>in Cl- in the tubule has the opposite effect, with </a:t>
            </a:r>
            <a:r>
              <a:rPr lang="en" sz="2800" i="1" dirty="0" smtClean="0">
                <a:latin typeface="Cambria" panose="02040503050406030204" pitchFamily="18" charset="0"/>
                <a:ea typeface="Cambria" panose="02040503050406030204" pitchFamily="18" charset="0"/>
              </a:rPr>
              <a:t>potassium retention (" </a:t>
            </a:r>
            <a:r>
              <a:rPr lang="en" sz="2800" i="1" dirty="0" err="1" smtClean="0">
                <a:latin typeface="Cambria" panose="02040503050406030204" pitchFamily="18" charset="0"/>
                <a:ea typeface="Cambria" panose="02040503050406030204" pitchFamily="18" charset="0"/>
              </a:rPr>
              <a:t>Hyperkalemic </a:t>
            </a:r>
            <a:r>
              <a:rPr lang="en" sz="2800" i="1" dirty="0" smtClean="0">
                <a:latin typeface="Cambria" panose="02040503050406030204" pitchFamily="18" charset="0"/>
                <a:ea typeface="Cambria" panose="02040503050406030204" pitchFamily="18" charset="0"/>
              </a:rPr>
              <a:t>acidosis </a:t>
            </a:r>
            <a:r>
              <a:rPr lang="en" sz="2800" i="1" dirty="0">
                <a:latin typeface="Cambria" panose="02040503050406030204" pitchFamily="18" charset="0"/>
                <a:ea typeface="Cambria" panose="02040503050406030204" pitchFamily="18" charset="0"/>
              </a:rPr>
              <a:t>picture ")</a:t>
            </a:r>
            <a:r>
              <a:rPr lang="en" sz="2800" i="1" dirty="0" smtClean="0">
                <a:latin typeface="Cambria" panose="02040503050406030204" pitchFamily="18" charset="0"/>
                <a:ea typeface="Cambria" panose="02040503050406030204" pitchFamily="18" charset="0"/>
              </a:rPr>
              <a:t> </a:t>
            </a:r>
            <a:r>
              <a:rPr lang="en" sz="2800" i="1" dirty="0" err="1" smtClean="0">
                <a:latin typeface="Cambria" panose="02040503050406030204" pitchFamily="18" charset="0"/>
                <a:ea typeface="Cambria" panose="02040503050406030204" pitchFamily="18" charset="0"/>
              </a:rPr>
              <a:t>hyperchloremic</a:t>
            </a:r>
            <a:r>
              <a:rPr lang="en" sz="2800" i="1" dirty="0" smtClean="0">
                <a:latin typeface="Cambria" panose="02040503050406030204" pitchFamily="18" charset="0"/>
                <a:ea typeface="Cambria" panose="02040503050406030204" pitchFamily="18" charset="0"/>
              </a:rPr>
              <a:t> </a:t>
            </a:r>
            <a:r>
              <a:rPr lang="en" sz="2800" i="1" dirty="0">
                <a:latin typeface="Cambria" panose="02040503050406030204" pitchFamily="18" charset="0"/>
                <a:ea typeface="Cambria" panose="02040503050406030204" pitchFamily="18" charset="0"/>
              </a:rPr>
              <a:t>»</a:t>
            </a:r>
          </a:p>
          <a:p>
            <a:endParaRPr lang="fr-FR" sz="2800" i="1" dirty="0">
              <a:latin typeface="Cambria" panose="02040503050406030204" pitchFamily="18" charset="0"/>
              <a:ea typeface="Cambria" panose="02040503050406030204" pitchFamily="18" charset="0"/>
            </a:endParaRPr>
          </a:p>
          <a:p>
            <a:endParaRPr lang="fr-FR" dirty="0"/>
          </a:p>
        </p:txBody>
      </p:sp>
      <p:sp>
        <p:nvSpPr>
          <p:cNvPr id="4" name="ZoneTexte 3"/>
          <p:cNvSpPr txBox="1"/>
          <p:nvPr/>
        </p:nvSpPr>
        <p:spPr>
          <a:xfrm>
            <a:off x="3177409" y="1040035"/>
            <a:ext cx="5288972" cy="584775"/>
          </a:xfrm>
          <a:prstGeom prst="rect">
            <a:avLst/>
          </a:prstGeom>
          <a:noFill/>
        </p:spPr>
        <p:txBody>
          <a:bodyPr wrap="square" rtlCol="0">
            <a:spAutoFit/>
          </a:bodyPr>
          <a:lstStyle/>
          <a:p>
            <a:pPr algn="ctr"/>
            <a:r>
              <a:rPr lang="en" sz="3200" b="1" dirty="0" smtClean="0">
                <a:solidFill>
                  <a:schemeClr val="accent1">
                    <a:lumMod val="60000"/>
                    <a:lumOff val="40000"/>
                  </a:schemeClr>
                </a:solidFill>
                <a:latin typeface="Cambria" panose="02040503050406030204" pitchFamily="18" charset="0"/>
                <a:ea typeface="Cambria" panose="02040503050406030204" pitchFamily="18" charset="0"/>
              </a:rPr>
              <a:t>REGULATION</a:t>
            </a:r>
            <a:endParaRPr lang="fr-FR" sz="3200" b="1" dirty="0">
              <a:solidFill>
                <a:schemeClr val="accent1">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52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028195" y="0"/>
            <a:ext cx="10131425" cy="1455738"/>
          </a:xfrm>
        </p:spPr>
        <p:txBody>
          <a:bodyPr/>
          <a:lstStyle/>
          <a:p>
            <a:pPr algn="ctr"/>
            <a:r>
              <a:rPr lang="en" b="1" dirty="0" smtClean="0">
                <a:latin typeface="Cambria" panose="02040503050406030204" pitchFamily="18" charset="0"/>
                <a:ea typeface="Cambria" panose="02040503050406030204" pitchFamily="18" charset="0"/>
              </a:rPr>
              <a:t>Potassium balance</a:t>
            </a:r>
            <a:endParaRPr lang="fr-FR" b="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4294967295"/>
          </p:nvPr>
        </p:nvSpPr>
        <p:spPr>
          <a:xfrm>
            <a:off x="384464" y="1603952"/>
            <a:ext cx="11418888" cy="4932363"/>
          </a:xfrm>
        </p:spPr>
        <p:txBody>
          <a:bodyPr>
            <a:normAutofit/>
          </a:bodyPr>
          <a:lstStyle/>
          <a:p>
            <a:endParaRPr lang="fr-FR" dirty="0"/>
          </a:p>
          <a:p>
            <a:r>
              <a:rPr lang="en" sz="2400" i="1" dirty="0">
                <a:latin typeface="Cambria" panose="02040503050406030204" pitchFamily="18" charset="0"/>
                <a:ea typeface="Cambria" panose="02040503050406030204" pitchFamily="18" charset="0"/>
              </a:rPr>
              <a:t>It turns out that </a:t>
            </a:r>
            <a:r>
              <a:rPr lang="en" sz="2400" b="1" i="1" dirty="0">
                <a:latin typeface="Cambria" panose="02040503050406030204" pitchFamily="18" charset="0"/>
                <a:ea typeface="Cambria" panose="02040503050406030204" pitchFamily="18" charset="0"/>
              </a:rPr>
              <a:t>potassium levels </a:t>
            </a:r>
            <a:r>
              <a:rPr lang="en" sz="2400" i="1" dirty="0">
                <a:latin typeface="Cambria" panose="02040503050406030204" pitchFamily="18" charset="0"/>
                <a:ea typeface="Cambria" panose="02040503050406030204" pitchFamily="18" charset="0"/>
              </a:rPr>
              <a:t>are a poor </a:t>
            </a:r>
            <a:r>
              <a:rPr lang="en" sz="2400" i="1" dirty="0" smtClean="0">
                <a:latin typeface="Cambria" panose="02040503050406030204" pitchFamily="18" charset="0"/>
                <a:ea typeface="Cambria" panose="02040503050406030204" pitchFamily="18" charset="0"/>
              </a:rPr>
              <a:t>indicator </a:t>
            </a:r>
            <a:r>
              <a:rPr lang="en" sz="2400" i="1" dirty="0">
                <a:latin typeface="Cambria" panose="02040503050406030204" pitchFamily="18" charset="0"/>
                <a:ea typeface="Cambria" panose="02040503050406030204" pitchFamily="18" charset="0"/>
              </a:rPr>
              <a:t>of potassium levels because the </a:t>
            </a:r>
            <a:r>
              <a:rPr lang="en" sz="2400" b="1" i="1" dirty="0" err="1" smtClean="0">
                <a:latin typeface="Cambria" panose="02040503050406030204" pitchFamily="18" charset="0"/>
                <a:ea typeface="Cambria" panose="02040503050406030204" pitchFamily="18" charset="0"/>
              </a:rPr>
              <a:t>extra sector</a:t>
            </a:r>
            <a:r>
              <a:rPr lang="en" sz="2400" b="1" i="1" dirty="0" smtClean="0">
                <a:latin typeface="Cambria" panose="02040503050406030204" pitchFamily="18" charset="0"/>
                <a:ea typeface="Cambria" panose="02040503050406030204" pitchFamily="18" charset="0"/>
              </a:rPr>
              <a:t> </a:t>
            </a:r>
            <a:r>
              <a:rPr lang="en" sz="2400" b="1" i="1" dirty="0">
                <a:latin typeface="Cambria" panose="02040503050406030204" pitchFamily="18" charset="0"/>
                <a:ea typeface="Cambria" panose="02040503050406030204" pitchFamily="18" charset="0"/>
              </a:rPr>
              <a:t>The cell is poor in K+.</a:t>
            </a:r>
            <a:endParaRPr lang="fr-FR" sz="2400" i="1" dirty="0">
              <a:latin typeface="Cambria" panose="02040503050406030204" pitchFamily="18" charset="0"/>
              <a:ea typeface="Cambria" panose="02040503050406030204" pitchFamily="18" charset="0"/>
            </a:endParaRPr>
          </a:p>
          <a:p>
            <a:r>
              <a:rPr lang="en" sz="2400" i="1" dirty="0" smtClean="0">
                <a:latin typeface="Cambria" panose="02040503050406030204" pitchFamily="18" charset="0"/>
                <a:ea typeface="Cambria" panose="02040503050406030204" pitchFamily="18" charset="0"/>
              </a:rPr>
              <a:t>However , it must vary within narrow margins, otherwise </a:t>
            </a:r>
            <a:r>
              <a:rPr lang="en" sz="2400" b="1" i="1" dirty="0">
                <a:latin typeface="Cambria" panose="02040503050406030204" pitchFamily="18" charset="0"/>
                <a:ea typeface="Cambria" panose="02040503050406030204" pitchFamily="18" charset="0"/>
              </a:rPr>
              <a:t>neuromuscular </a:t>
            </a:r>
            <a:r>
              <a:rPr lang="en" sz="2400" i="1" dirty="0">
                <a:latin typeface="Cambria" panose="02040503050406030204" pitchFamily="18" charset="0"/>
                <a:ea typeface="Cambria" panose="02040503050406030204" pitchFamily="18" charset="0"/>
              </a:rPr>
              <a:t>and especially </a:t>
            </a:r>
            <a:r>
              <a:rPr lang="en" sz="2400" b="1" i="1" dirty="0">
                <a:latin typeface="Cambria" panose="02040503050406030204" pitchFamily="18" charset="0"/>
                <a:ea typeface="Cambria" panose="02040503050406030204" pitchFamily="18" charset="0"/>
              </a:rPr>
              <a:t>cardiac </a:t>
            </a:r>
            <a:r>
              <a:rPr lang="en" sz="2400" i="1" dirty="0">
                <a:latin typeface="Cambria" panose="02040503050406030204" pitchFamily="18" charset="0"/>
                <a:ea typeface="Cambria" panose="02040503050406030204" pitchFamily="18" charset="0"/>
              </a:rPr>
              <a:t>disorders can occur , which can be </a:t>
            </a:r>
            <a:r>
              <a:rPr lang="en" sz="2400" b="1" i="1" dirty="0">
                <a:latin typeface="Cambria" panose="02040503050406030204" pitchFamily="18" charset="0"/>
                <a:ea typeface="Cambria" panose="02040503050406030204" pitchFamily="18" charset="0"/>
              </a:rPr>
              <a:t>fatal </a:t>
            </a:r>
            <a:r>
              <a:rPr lang="en" sz="2400" i="1" dirty="0">
                <a:latin typeface="Cambria" panose="02040503050406030204" pitchFamily="18" charset="0"/>
                <a:ea typeface="Cambria" panose="02040503050406030204" pitchFamily="18" charset="0"/>
              </a:rPr>
              <a:t>.</a:t>
            </a:r>
          </a:p>
          <a:p>
            <a:r>
              <a:rPr lang="en" sz="2400" i="1" dirty="0" smtClean="0">
                <a:latin typeface="Cambria" panose="02040503050406030204" pitchFamily="18" charset="0"/>
                <a:ea typeface="Cambria" panose="02040503050406030204" pitchFamily="18" charset="0"/>
              </a:rPr>
              <a:t>The kidney is the key organ in the regulation of potassium </a:t>
            </a:r>
            <a:r>
              <a:rPr lang="en" sz="2400" i="1" dirty="0">
                <a:latin typeface="Cambria" panose="02040503050406030204" pitchFamily="18" charset="0"/>
                <a:ea typeface="Cambria" panose="02040503050406030204" pitchFamily="18" charset="0"/>
              </a:rPr>
              <a:t>excretion, which is influenced by aldosterone.</a:t>
            </a:r>
          </a:p>
          <a:p>
            <a:r>
              <a:rPr lang="en" sz="2400" i="1" dirty="0" smtClean="0">
                <a:latin typeface="Cambria" panose="02040503050406030204" pitchFamily="18" charset="0"/>
                <a:ea typeface="Cambria" panose="02040503050406030204" pitchFamily="18" charset="0"/>
              </a:rPr>
              <a:t>Similarly </a:t>
            </a:r>
            <a:r>
              <a:rPr lang="en" sz="2400" i="1" dirty="0">
                <a:latin typeface="Cambria" panose="02040503050406030204" pitchFamily="18" charset="0"/>
                <a:ea typeface="Cambria" panose="02040503050406030204" pitchFamily="18" charset="0"/>
              </a:rPr>
              <a:t>, potassium levels and potassium balance are closely linked to acid-base balance.</a:t>
            </a:r>
            <a:endParaRPr lang="fr-FR" sz="2400" dirty="0"/>
          </a:p>
          <a:p>
            <a:r>
              <a:rPr lang="en" sz="2400" i="1" dirty="0">
                <a:latin typeface="Cambria" panose="02040503050406030204" pitchFamily="18" charset="0"/>
                <a:ea typeface="Cambria" panose="02040503050406030204" pitchFamily="18" charset="0"/>
              </a:rPr>
              <a:t>All these concepts are fundamental in pathology for understanding and treating K+ disorders.</a:t>
            </a:r>
          </a:p>
          <a:p>
            <a:endParaRPr lang="fr-FR"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58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237" y="1388804"/>
            <a:ext cx="5925264" cy="3964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ZoneTexte 2"/>
          <p:cNvSpPr txBox="1"/>
          <p:nvPr/>
        </p:nvSpPr>
        <p:spPr>
          <a:xfrm>
            <a:off x="9053946" y="5507181"/>
            <a:ext cx="2961409" cy="923330"/>
          </a:xfrm>
          <a:prstGeom prst="rect">
            <a:avLst/>
          </a:prstGeom>
          <a:noFill/>
        </p:spPr>
        <p:txBody>
          <a:bodyPr wrap="square" rtlCol="0">
            <a:spAutoFit/>
          </a:bodyPr>
          <a:lstStyle/>
          <a:p>
            <a:pPr algn="ctr"/>
            <a:r>
              <a:rPr lang="en" sz="5400" b="1" i="1" dirty="0" smtClean="0">
                <a:latin typeface="Cambria" panose="02040503050406030204" pitchFamily="18" charset="0"/>
                <a:ea typeface="Cambria" panose="02040503050406030204" pitchFamily="18" charset="0"/>
              </a:rPr>
              <a:t>END…</a:t>
            </a:r>
            <a:endParaRPr lang="fr-FR" sz="54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028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4294967295"/>
            <p:extLst>
              <p:ext uri="{D42A27DB-BD31-4B8C-83A1-F6EECF244321}">
                <p14:modId xmlns:p14="http://schemas.microsoft.com/office/powerpoint/2010/main" val="2131935005"/>
              </p:ext>
            </p:extLst>
          </p:nvPr>
        </p:nvGraphicFramePr>
        <p:xfrm>
          <a:off x="1361209" y="1398875"/>
          <a:ext cx="9446605" cy="5459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llipse 11"/>
          <p:cNvSpPr/>
          <p:nvPr/>
        </p:nvSpPr>
        <p:spPr>
          <a:xfrm>
            <a:off x="4952992" y="3571876"/>
            <a:ext cx="2000264" cy="428628"/>
          </a:xfrm>
          <a:prstGeom prst="ellipse">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 sz="2000" b="1" i="1" dirty="0">
                <a:latin typeface="Cambria" pitchFamily="18" charset="0"/>
              </a:rPr>
              <a:t>Plasma</a:t>
            </a:r>
          </a:p>
        </p:txBody>
      </p:sp>
      <p:sp>
        <p:nvSpPr>
          <p:cNvPr id="13" name="Ellipse 12"/>
          <p:cNvSpPr/>
          <p:nvPr/>
        </p:nvSpPr>
        <p:spPr>
          <a:xfrm>
            <a:off x="8039114" y="3612142"/>
            <a:ext cx="2286016" cy="500066"/>
          </a:xfrm>
          <a:prstGeom prst="ellipse">
            <a:avLst/>
          </a:prstGeom>
          <a:solidFill>
            <a:schemeClr val="accent1">
              <a:lumMod val="20000"/>
              <a:lumOff val="80000"/>
            </a:schemeClr>
          </a:solidFill>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 sz="2000" b="1" i="1" dirty="0" err="1">
                <a:solidFill>
                  <a:schemeClr val="bg1"/>
                </a:solidFill>
                <a:latin typeface="Cambria" pitchFamily="18" charset="0"/>
              </a:rPr>
              <a:t>Interstitium</a:t>
            </a:r>
            <a:endParaRPr lang="fr-FR" sz="2000" b="1" i="1" dirty="0">
              <a:solidFill>
                <a:schemeClr val="bg1"/>
              </a:solidFill>
              <a:latin typeface="Cambria" pitchFamily="18" charset="0"/>
            </a:endParaRPr>
          </a:p>
        </p:txBody>
      </p:sp>
      <p:sp>
        <p:nvSpPr>
          <p:cNvPr id="7" name="Titre 1"/>
          <p:cNvSpPr txBox="1">
            <a:spLocks/>
          </p:cNvSpPr>
          <p:nvPr/>
        </p:nvSpPr>
        <p:spPr>
          <a:xfrm>
            <a:off x="757770" y="9324"/>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b="1" dirty="0" smtClean="0">
              <a:latin typeface="Cambria" panose="02040503050406030204" pitchFamily="18" charset="0"/>
              <a:ea typeface="Cambria" panose="02040503050406030204" pitchFamily="18" charset="0"/>
            </a:endParaRPr>
          </a:p>
          <a:p>
            <a:pPr algn="ctr"/>
            <a:r>
              <a:rPr lang="en" b="1" dirty="0" smtClean="0">
                <a:latin typeface="Cambria" panose="02040503050406030204" pitchFamily="18" charset="0"/>
                <a:ea typeface="Cambria" panose="02040503050406030204" pitchFamily="18" charset="0"/>
              </a:rPr>
              <a:t>Water balance</a:t>
            </a:r>
            <a:endParaRPr lang="fr-FR" dirty="0"/>
          </a:p>
        </p:txBody>
      </p:sp>
    </p:spTree>
    <p:extLst>
      <p:ext uri="{BB962C8B-B14F-4D97-AF65-F5344CB8AC3E}">
        <p14:creationId xmlns:p14="http://schemas.microsoft.com/office/powerpoint/2010/main" val="383303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jlm.png"/>
          <p:cNvPicPr>
            <a:picLocks noGrp="1" noChangeAspect="1"/>
          </p:cNvPicPr>
          <p:nvPr>
            <p:ph idx="4294967295"/>
          </p:nvPr>
        </p:nvPicPr>
        <p:blipFill>
          <a:blip r:embed="rId2"/>
          <a:stretch>
            <a:fillRect/>
          </a:stretch>
        </p:blipFill>
        <p:spPr>
          <a:xfrm>
            <a:off x="2389909" y="1282288"/>
            <a:ext cx="7222137" cy="5424913"/>
          </a:xfrm>
        </p:spPr>
      </p:pic>
      <p:sp>
        <p:nvSpPr>
          <p:cNvPr id="5" name="Titre 1"/>
          <p:cNvSpPr txBox="1">
            <a:spLocks/>
          </p:cNvSpPr>
          <p:nvPr/>
        </p:nvSpPr>
        <p:spPr>
          <a:xfrm>
            <a:off x="757770" y="82061"/>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b="1" dirty="0" smtClean="0">
              <a:latin typeface="Cambria" panose="02040503050406030204" pitchFamily="18" charset="0"/>
              <a:ea typeface="Cambria" panose="02040503050406030204" pitchFamily="18" charset="0"/>
            </a:endParaRPr>
          </a:p>
          <a:p>
            <a:pPr algn="ctr"/>
            <a:r>
              <a:rPr lang="en" b="1" dirty="0" smtClean="0">
                <a:latin typeface="Cambria" panose="02040503050406030204" pitchFamily="18" charset="0"/>
                <a:ea typeface="Cambria" panose="02040503050406030204" pitchFamily="18" charset="0"/>
              </a:rPr>
              <a:t>Water balance</a:t>
            </a:r>
            <a:endParaRPr lang="fr-FR" dirty="0"/>
          </a:p>
        </p:txBody>
      </p:sp>
    </p:spTree>
    <p:extLst>
      <p:ext uri="{BB962C8B-B14F-4D97-AF65-F5344CB8AC3E}">
        <p14:creationId xmlns:p14="http://schemas.microsoft.com/office/powerpoint/2010/main" val="21342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jkil.png"/>
          <p:cNvPicPr>
            <a:picLocks noGrp="1" noChangeAspect="1"/>
          </p:cNvPicPr>
          <p:nvPr>
            <p:ph sz="half" idx="1"/>
          </p:nvPr>
        </p:nvPicPr>
        <p:blipFill>
          <a:blip r:embed="rId3"/>
          <a:stretch>
            <a:fillRect/>
          </a:stretch>
        </p:blipFill>
        <p:spPr>
          <a:xfrm>
            <a:off x="6714631" y="1500174"/>
            <a:ext cx="5204205" cy="4746712"/>
          </a:xfrm>
        </p:spPr>
      </p:pic>
      <p:sp>
        <p:nvSpPr>
          <p:cNvPr id="5" name="Espace réservé du contenu 4"/>
          <p:cNvSpPr>
            <a:spLocks noGrp="1"/>
          </p:cNvSpPr>
          <p:nvPr>
            <p:ph sz="half" idx="2"/>
          </p:nvPr>
        </p:nvSpPr>
        <p:spPr>
          <a:xfrm>
            <a:off x="187036" y="1500174"/>
            <a:ext cx="6194716" cy="4746712"/>
          </a:xfrm>
        </p:spPr>
        <p:txBody>
          <a:bodyPr>
            <a:normAutofit/>
          </a:bodyPr>
          <a:lstStyle/>
          <a:p>
            <a:r>
              <a:rPr lang="en" sz="2400" i="1" dirty="0">
                <a:latin typeface="Cambria" pitchFamily="18" charset="0"/>
              </a:rPr>
              <a:t>The </a:t>
            </a:r>
            <a:r>
              <a:rPr lang="en" sz="2400" i="1" dirty="0" smtClean="0">
                <a:latin typeface="Cambria" pitchFamily="18" charset="0"/>
              </a:rPr>
              <a:t>exchange </a:t>
            </a:r>
            <a:r>
              <a:rPr lang="en" sz="2400" i="1" dirty="0">
                <a:latin typeface="Cambria" pitchFamily="18" charset="0"/>
              </a:rPr>
              <a:t>of fluids and electrolytes between the different fluid compartments of the body is governed by three forces </a:t>
            </a:r>
            <a:r>
              <a:rPr lang="en" sz="2400" i="1" dirty="0" smtClean="0">
                <a:latin typeface="Cambria" pitchFamily="18" charset="0"/>
              </a:rPr>
              <a:t>:</a:t>
            </a:r>
            <a:endParaRPr lang="fr-FR" sz="2400" b="1" i="1" dirty="0">
              <a:latin typeface="Cambria" pitchFamily="18" charset="0"/>
            </a:endParaRPr>
          </a:p>
          <a:p>
            <a:pPr lvl="1"/>
            <a:r>
              <a:rPr lang="en" sz="2400" b="1" i="1" dirty="0">
                <a:solidFill>
                  <a:schemeClr val="accent1">
                    <a:lumMod val="60000"/>
                    <a:lumOff val="40000"/>
                  </a:schemeClr>
                </a:solidFill>
                <a:latin typeface="Cambria" pitchFamily="18" charset="0"/>
              </a:rPr>
              <a:t>Osmotic pressure </a:t>
            </a:r>
            <a:r>
              <a:rPr lang="en" sz="2400" b="1" i="1" dirty="0">
                <a:latin typeface="Cambria" pitchFamily="18" charset="0"/>
              </a:rPr>
              <a:t>: </a:t>
            </a:r>
            <a:r>
              <a:rPr lang="en" sz="2400" i="1" dirty="0">
                <a:latin typeface="Cambria" pitchFamily="18" charset="0"/>
              </a:rPr>
              <a:t>is the pressure exerted by particles in solution, and is responsible for osmosis </a:t>
            </a:r>
            <a:r>
              <a:rPr lang="en" sz="2400" b="1" i="1" dirty="0" smtClean="0">
                <a:solidFill>
                  <a:schemeClr val="accent1">
                    <a:lumMod val="60000"/>
                    <a:lumOff val="40000"/>
                  </a:schemeClr>
                </a:solidFill>
                <a:latin typeface="Cambria" pitchFamily="18" charset="0"/>
              </a:rPr>
              <a:t>.</a:t>
            </a:r>
          </a:p>
          <a:p>
            <a:pPr lvl="1"/>
            <a:r>
              <a:rPr lang="en" sz="2400" b="1" i="1" dirty="0">
                <a:solidFill>
                  <a:schemeClr val="accent1">
                    <a:lumMod val="60000"/>
                    <a:lumOff val="40000"/>
                  </a:schemeClr>
                </a:solidFill>
                <a:latin typeface="Cambria" pitchFamily="18" charset="0"/>
              </a:rPr>
              <a:t>Oncotic pressure </a:t>
            </a:r>
            <a:r>
              <a:rPr lang="en" sz="2400" b="1" i="1" dirty="0">
                <a:latin typeface="Cambria" pitchFamily="18" charset="0"/>
              </a:rPr>
              <a:t>: </a:t>
            </a:r>
            <a:r>
              <a:rPr lang="en" sz="2400" i="1" dirty="0">
                <a:latin typeface="Cambria" pitchFamily="18" charset="0"/>
              </a:rPr>
              <a:t>generated by proteins in solution. It is the pressure that attracts water towards the proteins </a:t>
            </a:r>
            <a:r>
              <a:rPr lang="en" sz="2400" b="1" i="1" dirty="0" smtClean="0">
                <a:solidFill>
                  <a:schemeClr val="accent1">
                    <a:lumMod val="60000"/>
                    <a:lumOff val="40000"/>
                  </a:schemeClr>
                </a:solidFill>
                <a:latin typeface="Cambria" pitchFamily="18" charset="0"/>
              </a:rPr>
              <a:t>.</a:t>
            </a:r>
          </a:p>
          <a:p>
            <a:pPr lvl="1"/>
            <a:r>
              <a:rPr lang="en" sz="2400" b="1" i="1" dirty="0">
                <a:solidFill>
                  <a:schemeClr val="accent1">
                    <a:lumMod val="60000"/>
                    <a:lumOff val="40000"/>
                  </a:schemeClr>
                </a:solidFill>
                <a:latin typeface="Cambria" pitchFamily="18" charset="0"/>
              </a:rPr>
              <a:t>Hydrostatic pressure </a:t>
            </a:r>
            <a:r>
              <a:rPr lang="en" sz="2400" b="1" i="1" dirty="0">
                <a:latin typeface="Cambria" pitchFamily="18" charset="0"/>
              </a:rPr>
              <a:t>: </a:t>
            </a:r>
            <a:r>
              <a:rPr lang="en" sz="2400" i="1" dirty="0">
                <a:latin typeface="Cambria" pitchFamily="18" charset="0"/>
              </a:rPr>
              <a:t>generated by the cardiovascular system</a:t>
            </a:r>
          </a:p>
          <a:p>
            <a:endParaRPr lang="fr-FR" dirty="0"/>
          </a:p>
        </p:txBody>
      </p:sp>
      <p:sp>
        <p:nvSpPr>
          <p:cNvPr id="3" name="Titre 2"/>
          <p:cNvSpPr>
            <a:spLocks noGrp="1"/>
          </p:cNvSpPr>
          <p:nvPr>
            <p:ph type="title"/>
          </p:nvPr>
        </p:nvSpPr>
        <p:spPr>
          <a:xfrm>
            <a:off x="883228" y="12734"/>
            <a:ext cx="10131425" cy="1456267"/>
          </a:xfrm>
        </p:spPr>
        <p:txBody>
          <a:bodyPr/>
          <a:lstStyle/>
          <a:p>
            <a:pPr algn="ctr"/>
            <a:r>
              <a:rPr lang="en" b="1" dirty="0" smtClean="0">
                <a:latin typeface="Cambria" panose="02040503050406030204" pitchFamily="18" charset="0"/>
                <a:ea typeface="Cambria" panose="02040503050406030204" pitchFamily="18" charset="0"/>
              </a:rPr>
              <a:t>Water balance</a:t>
            </a:r>
            <a:endParaRPr lang="fr-FR"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77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TM03457452[[fn=Céleste]]</Template>
  <TotalTime>1239</TotalTime>
  <Words>3982</Words>
  <Application>Microsoft Office PowerPoint</Application>
  <PresentationFormat>Grand écran</PresentationFormat>
  <Paragraphs>509</Paragraphs>
  <Slides>65</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65</vt:i4>
      </vt:variant>
    </vt:vector>
  </HeadingPairs>
  <TitlesOfParts>
    <vt:vector size="71" baseType="lpstr">
      <vt:lpstr>Arial</vt:lpstr>
      <vt:lpstr>Calibri</vt:lpstr>
      <vt:lpstr>Calibri Light</vt:lpstr>
      <vt:lpstr>Cambria</vt:lpstr>
      <vt:lpstr>Wingdings</vt:lpstr>
      <vt:lpstr>Céleste</vt:lpstr>
      <vt:lpstr>Présentation PowerPoint</vt:lpstr>
      <vt:lpstr>Course outline</vt:lpstr>
      <vt:lpstr>Présentation PowerPoint</vt:lpstr>
      <vt:lpstr>Water balance</vt:lpstr>
      <vt:lpstr>Water balance</vt:lpstr>
      <vt:lpstr>Présentation PowerPoint</vt:lpstr>
      <vt:lpstr>Présentation PowerPoint</vt:lpstr>
      <vt:lpstr>Présentation PowerPoint</vt:lpstr>
      <vt:lpstr>Water balance</vt:lpstr>
      <vt:lpstr>Water balance</vt:lpstr>
      <vt:lpstr>Présentation PowerPoint</vt:lpstr>
      <vt:lpstr>Présentation PowerPoint</vt:lpstr>
      <vt:lpstr>Présentation PowerPoint</vt:lpstr>
      <vt:lpstr>Présentation PowerPoint</vt:lpstr>
      <vt:lpstr>Présentation PowerPoint</vt:lpstr>
      <vt:lpstr>Water balance</vt:lpstr>
      <vt:lpstr>Water balance</vt:lpstr>
      <vt:lpstr>Water balance</vt:lpstr>
      <vt:lpstr>Water balance</vt:lpstr>
      <vt:lpstr>Water balance</vt:lpstr>
      <vt:lpstr>Présentation PowerPoint</vt:lpstr>
      <vt:lpstr>Water balance</vt:lpstr>
      <vt:lpstr>Water balance</vt:lpstr>
      <vt:lpstr>Water balance</vt:lpstr>
      <vt:lpstr>Water balance</vt:lpstr>
      <vt:lpstr>Water balance</vt:lpstr>
      <vt:lpstr>Water balance</vt:lpstr>
      <vt:lpstr>Water balance</vt:lpstr>
      <vt:lpstr>Water balance</vt:lpstr>
      <vt:lpstr>Water balance</vt:lpstr>
      <vt:lpstr>Water balance</vt:lpstr>
      <vt:lpstr>Water balance</vt:lpstr>
      <vt:lpstr>Water balance</vt:lpstr>
      <vt:lpstr>Water balance</vt:lpstr>
      <vt:lpstr>Water balance</vt:lpstr>
      <vt:lpstr>Water balance</vt:lpstr>
      <vt:lpstr>Water balance</vt:lpstr>
      <vt:lpstr>Présentation PowerPoint</vt:lpstr>
      <vt:lpstr>SODIUM </vt:lpstr>
      <vt:lpstr>SODIUM BALANCE</vt:lpstr>
      <vt:lpstr>SODIUM BALANCE</vt:lpstr>
      <vt:lpstr>SODIUM balance</vt:lpstr>
      <vt:lpstr>SODIUM </vt:lpstr>
      <vt:lpstr>SODIUM </vt:lpstr>
      <vt:lpstr>SODIUM balance</vt:lpstr>
      <vt:lpstr>SODIUM BALANCE</vt:lpstr>
      <vt:lpstr>SODIUM BALANCE</vt:lpstr>
      <vt:lpstr>SODIUM BALANCE</vt:lpstr>
      <vt:lpstr>SODIUM BALANCE</vt:lpstr>
      <vt:lpstr>SODIUM </vt:lpstr>
      <vt:lpstr>Présentation PowerPoint</vt:lpstr>
      <vt:lpstr>Potassium balance</vt:lpstr>
      <vt:lpstr>Potassium balance</vt:lpstr>
      <vt:lpstr>Potassium balance</vt:lpstr>
      <vt:lpstr>Potassium balance</vt:lpstr>
      <vt:lpstr>Potassium balance</vt:lpstr>
      <vt:lpstr>Potassium balance</vt:lpstr>
      <vt:lpstr>Potassium balance</vt:lpstr>
      <vt:lpstr>Potassium balance</vt:lpstr>
      <vt:lpstr>Potassium balance</vt:lpstr>
      <vt:lpstr>Potassium balance</vt:lpstr>
      <vt:lpstr>Potassium balance</vt:lpstr>
      <vt:lpstr>Potassium balance</vt:lpstr>
      <vt:lpstr>Potassium balance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Kellali Narimane</cp:lastModifiedBy>
  <cp:revision>216</cp:revision>
  <dcterms:created xsi:type="dcterms:W3CDTF">2025-09-16T09:40:46Z</dcterms:created>
  <dcterms:modified xsi:type="dcterms:W3CDTF">2026-04-12T08:05:28Z</dcterms:modified>
</cp:coreProperties>
</file>