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57"/>
  </p:notesMasterIdLst>
  <p:sldIdLst>
    <p:sldId id="512" r:id="rId2"/>
    <p:sldId id="394" r:id="rId3"/>
    <p:sldId id="552" r:id="rId4"/>
    <p:sldId id="553" r:id="rId5"/>
    <p:sldId id="554" r:id="rId6"/>
    <p:sldId id="555" r:id="rId7"/>
    <p:sldId id="506" r:id="rId8"/>
    <p:sldId id="543" r:id="rId9"/>
    <p:sldId id="544" r:id="rId10"/>
    <p:sldId id="545" r:id="rId11"/>
    <p:sldId id="547" r:id="rId12"/>
    <p:sldId id="549" r:id="rId13"/>
    <p:sldId id="548" r:id="rId14"/>
    <p:sldId id="550" r:id="rId15"/>
    <p:sldId id="546" r:id="rId16"/>
    <p:sldId id="551" r:id="rId17"/>
    <p:sldId id="556" r:id="rId18"/>
    <p:sldId id="558" r:id="rId19"/>
    <p:sldId id="559" r:id="rId20"/>
    <p:sldId id="560" r:id="rId21"/>
    <p:sldId id="561" r:id="rId22"/>
    <p:sldId id="562" r:id="rId23"/>
    <p:sldId id="563" r:id="rId24"/>
    <p:sldId id="564" r:id="rId25"/>
    <p:sldId id="565" r:id="rId26"/>
    <p:sldId id="566" r:id="rId27"/>
    <p:sldId id="568" r:id="rId28"/>
    <p:sldId id="569" r:id="rId29"/>
    <p:sldId id="570" r:id="rId30"/>
    <p:sldId id="571" r:id="rId31"/>
    <p:sldId id="572" r:id="rId32"/>
    <p:sldId id="573" r:id="rId33"/>
    <p:sldId id="574" r:id="rId34"/>
    <p:sldId id="575" r:id="rId35"/>
    <p:sldId id="576" r:id="rId36"/>
    <p:sldId id="577" r:id="rId37"/>
    <p:sldId id="578" r:id="rId38"/>
    <p:sldId id="579" r:id="rId39"/>
    <p:sldId id="580" r:id="rId40"/>
    <p:sldId id="594" r:id="rId41"/>
    <p:sldId id="581" r:id="rId42"/>
    <p:sldId id="582" r:id="rId43"/>
    <p:sldId id="587" r:id="rId44"/>
    <p:sldId id="595" r:id="rId45"/>
    <p:sldId id="583" r:id="rId46"/>
    <p:sldId id="584" r:id="rId47"/>
    <p:sldId id="596" r:id="rId48"/>
    <p:sldId id="597" r:id="rId49"/>
    <p:sldId id="585" r:id="rId50"/>
    <p:sldId id="588" r:id="rId51"/>
    <p:sldId id="589" r:id="rId52"/>
    <p:sldId id="590" r:id="rId53"/>
    <p:sldId id="591" r:id="rId54"/>
    <p:sldId id="592" r:id="rId55"/>
    <p:sldId id="593" r:id="rId56"/>
  </p:sldIdLst>
  <p:sldSz cx="9144000" cy="6858000" type="screen4x3"/>
  <p:notesSz cx="6858000" cy="9144000"/>
  <p:defaultTextStyle>
    <a:defPPr>
      <a:defRPr lang="e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8E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53" autoAdjust="0"/>
    <p:restoredTop sz="85572" autoAdjust="0"/>
  </p:normalViewPr>
  <p:slideViewPr>
    <p:cSldViewPr>
      <p:cViewPr varScale="1">
        <p:scale>
          <a:sx n="62" d="100"/>
          <a:sy n="62" d="100"/>
        </p:scale>
        <p:origin x="1428" y="28"/>
      </p:cViewPr>
      <p:guideLst>
        <p:guide orient="horz" pos="2160"/>
        <p:guide pos="2880"/>
      </p:guideLst>
    </p:cSldViewPr>
  </p:slideViewPr>
  <p:outlineViewPr>
    <p:cViewPr>
      <p:scale>
        <a:sx n="33" d="100"/>
        <a:sy n="33" d="100"/>
      </p:scale>
      <p:origin x="0" y="3228"/>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1A765E-00CB-4DFA-A8F7-C3818D1ACB2A}" type="datetimeFigureOut">
              <a:rPr lang="fr-FR" smtClean="0"/>
              <a:pPr/>
              <a:t>16/11/2025</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A41289-BA7F-4969-8214-6B1D9799E2C9}" type="slidenum">
              <a:rPr lang="fr-FR" smtClean="0"/>
              <a:pPr/>
              <a:t>‹N°›</a:t>
            </a:fld>
            <a:endParaRPr lang="fr-FR" dirty="0"/>
          </a:p>
        </p:txBody>
      </p:sp>
    </p:spTree>
    <p:extLst>
      <p:ext uri="{BB962C8B-B14F-4D97-AF65-F5344CB8AC3E}">
        <p14:creationId xmlns:p14="http://schemas.microsoft.com/office/powerpoint/2010/main" val="10578989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xmlns:a="http://schemas.openxmlformats.org/drawingml/2006/main">
              <a:rPr lang="en" sz="1200" b="0" i="0" u="none" strike="noStrike" kern="1200" baseline="0" dirty="0" smtClean="0">
                <a:solidFill>
                  <a:schemeClr val="tx1"/>
                </a:solidFill>
                <a:latin typeface="+mn-lt"/>
                <a:ea typeface="+mn-ea"/>
                <a:cs typeface="+mn-cs"/>
              </a:rPr>
              <a:t>Hydrostatic capillary pressure is relatively insensitive to variations in arterial pressure. The stability of capillary pressure is linked to variations in the resistance of the precapillary sphincters, which determine the fraction of arterial pressure transmitted into the capillary.</a:t>
            </a:r>
          </a:p>
          <a:p>
            <a:endParaRPr lang="fr-FR" sz="1200" b="0" i="0" u="none" strike="noStrike" kern="1200" baseline="0" dirty="0" smtClean="0">
              <a:solidFill>
                <a:schemeClr val="tx1"/>
              </a:solidFill>
              <a:latin typeface="+mn-lt"/>
              <a:ea typeface="+mn-ea"/>
              <a:cs typeface="+mn-cs"/>
            </a:endParaRPr>
          </a:p>
          <a:p>
            <a:endParaRPr lang="fr-FR" sz="1200" b="0" i="0" u="none" strike="noStrike" kern="1200" baseline="0" dirty="0" smtClean="0">
              <a:solidFill>
                <a:schemeClr val="tx1"/>
              </a:solidFill>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68A41289-BA7F-4969-8214-6B1D9799E2C9}" type="slidenum">
              <a:rPr lang="fr-FR" smtClean="0"/>
              <a:pPr/>
              <a:t>8</a:t>
            </a:fld>
            <a:endParaRPr lang="fr-FR" dirty="0"/>
          </a:p>
        </p:txBody>
      </p:sp>
    </p:spTree>
    <p:extLst>
      <p:ext uri="{BB962C8B-B14F-4D97-AF65-F5344CB8AC3E}">
        <p14:creationId xmlns:p14="http://schemas.microsoft.com/office/powerpoint/2010/main" val="17172522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8A41289-BA7F-4969-8214-6B1D9799E2C9}" type="slidenum">
              <a:rPr lang="fr-FR" smtClean="0"/>
              <a:pPr/>
              <a:t>54</a:t>
            </a:fld>
            <a:endParaRPr lang="fr-FR" dirty="0"/>
          </a:p>
        </p:txBody>
      </p:sp>
    </p:spTree>
    <p:extLst>
      <p:ext uri="{BB962C8B-B14F-4D97-AF65-F5344CB8AC3E}">
        <p14:creationId xmlns:p14="http://schemas.microsoft.com/office/powerpoint/2010/main" val="108977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xmlns:a="http://schemas.openxmlformats.org/drawingml/2006/main">
              <a:rPr lang="en" sz="1200" b="0" i="0" u="none" strike="noStrike" kern="1200" baseline="0" dirty="0" smtClean="0">
                <a:solidFill>
                  <a:schemeClr val="tx1"/>
                </a:solidFill>
                <a:latin typeface="+mn-lt"/>
                <a:ea typeface="+mn-ea"/>
                <a:cs typeface="+mn-cs"/>
              </a:rPr>
              <a:t>Interstitial oncotic pressure is determined by the main interstitial solutes, which are </a:t>
            </a:r>
            <a:r xmlns:a="http://schemas.openxmlformats.org/drawingml/2006/main">
              <a:rPr lang="en" sz="1200" b="0" i="0" u="none" strike="noStrike" kern="1200" baseline="0" dirty="0" err="1" smtClean="0">
                <a:solidFill>
                  <a:schemeClr val="tx1"/>
                </a:solidFill>
                <a:latin typeface="+mn-lt"/>
                <a:ea typeface="+mn-ea"/>
                <a:cs typeface="+mn-cs"/>
              </a:rPr>
              <a:t>mucopolysaccharides </a:t>
            </a:r>
            <a:r xmlns:a="http://schemas.openxmlformats.org/drawingml/2006/main">
              <a:rPr lang="en" sz="1200" b="0" i="0" u="none" strike="noStrike" kern="1200" baseline="0" dirty="0" smtClean="0">
                <a:solidFill>
                  <a:schemeClr val="tx1"/>
                </a:solidFill>
                <a:latin typeface="+mn-lt"/>
                <a:ea typeface="+mn-ea"/>
                <a:cs typeface="+mn-cs"/>
              </a:rPr>
              <a:t>and, above all, filtered proteins, particularly </a:t>
            </a:r>
            <a:r xmlns:a="http://schemas.openxmlformats.org/drawingml/2006/main">
              <a:rPr lang="en" sz="1200" b="1" i="0" u="none" strike="noStrike" kern="1200" baseline="0" dirty="0" smtClean="0">
                <a:solidFill>
                  <a:schemeClr val="tx1"/>
                </a:solidFill>
                <a:latin typeface="+mn-lt"/>
                <a:ea typeface="+mn-ea"/>
                <a:cs typeface="+mn-cs"/>
              </a:rPr>
              <a:t>albumin </a:t>
            </a:r>
            <a:r xmlns:a="http://schemas.openxmlformats.org/drawingml/2006/main">
              <a:rPr lang="en" sz="1200" b="0" i="0" u="none" strike="noStrike" kern="1200" baseline="0" dirty="0" smtClean="0">
                <a:solidFill>
                  <a:schemeClr val="tx1"/>
                </a:solidFill>
                <a:latin typeface="+mn-lt"/>
                <a:ea typeface="+mn-ea"/>
                <a:cs typeface="+mn-cs"/>
              </a:rPr>
              <a:t>. The degree of accumulation of filtered proteins is determined by two factors:</a:t>
            </a:r>
          </a:p>
          <a:p>
            <a:r xmlns:a="http://schemas.openxmlformats.org/drawingml/2006/main">
              <a:rPr lang="en" sz="1200" b="0" i="0" u="none" strike="noStrike" kern="1200" baseline="0" dirty="0" smtClean="0">
                <a:solidFill>
                  <a:schemeClr val="tx1"/>
                </a:solidFill>
                <a:latin typeface="+mn-lt"/>
                <a:ea typeface="+mn-ea"/>
                <a:cs typeface="+mn-cs"/>
              </a:rPr>
              <a:t>– The permeability of the capillary wall,</a:t>
            </a:r>
          </a:p>
          <a:p>
            <a:r xmlns:a="http://schemas.openxmlformats.org/drawingml/2006/main">
              <a:rPr lang="en" sz="1200" b="0" i="0" u="none" strike="noStrike" kern="1200" baseline="0" dirty="0" smtClean="0">
                <a:solidFill>
                  <a:schemeClr val="tx1"/>
                </a:solidFill>
                <a:latin typeface="+mn-lt"/>
                <a:ea typeface="+mn-ea"/>
                <a:cs typeface="+mn-cs"/>
              </a:rPr>
              <a:t>– The rate of elimination by the lymphatic vessels.</a:t>
            </a:r>
          </a:p>
          <a:p>
            <a:endParaRPr lang="fr-FR" sz="1200" b="0" i="0" u="none" strike="noStrike" kern="1200" baseline="0" dirty="0" smtClean="0">
              <a:solidFill>
                <a:schemeClr val="tx1"/>
              </a:solidFill>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68A41289-BA7F-4969-8214-6B1D9799E2C9}" type="slidenum">
              <a:rPr lang="fr-FR" smtClean="0"/>
              <a:pPr/>
              <a:t>9</a:t>
            </a:fld>
            <a:endParaRPr lang="fr-FR" dirty="0"/>
          </a:p>
        </p:txBody>
      </p:sp>
    </p:spTree>
    <p:extLst>
      <p:ext uri="{BB962C8B-B14F-4D97-AF65-F5344CB8AC3E}">
        <p14:creationId xmlns:p14="http://schemas.microsoft.com/office/powerpoint/2010/main" val="6260738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8A41289-BA7F-4969-8214-6B1D9799E2C9}" type="slidenum">
              <a:rPr lang="fr-FR" smtClean="0"/>
              <a:pPr/>
              <a:t>10</a:t>
            </a:fld>
            <a:endParaRPr lang="fr-FR" dirty="0"/>
          </a:p>
        </p:txBody>
      </p:sp>
    </p:spTree>
    <p:extLst>
      <p:ext uri="{BB962C8B-B14F-4D97-AF65-F5344CB8AC3E}">
        <p14:creationId xmlns:p14="http://schemas.microsoft.com/office/powerpoint/2010/main" val="3322425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200" b="0" i="0" u="none" strike="noStrike" kern="1200" baseline="0" dirty="0" smtClean="0">
              <a:solidFill>
                <a:schemeClr val="tx1"/>
              </a:solidFill>
              <a:latin typeface="+mn-lt"/>
              <a:ea typeface="+mn-ea"/>
              <a:cs typeface="+mn-cs"/>
            </a:endParaRPr>
          </a:p>
          <a:p>
            <a:r xmlns:a="http://schemas.openxmlformats.org/drawingml/2006/main">
              <a:rPr lang="en" sz="1200" b="0" i="0" u="none" strike="noStrike" kern="1200" baseline="0" dirty="0" smtClean="0">
                <a:solidFill>
                  <a:schemeClr val="tx1"/>
                </a:solidFill>
                <a:latin typeface="+mn-lt"/>
                <a:ea typeface="+mn-ea"/>
                <a:cs typeface="+mn-cs"/>
              </a:rPr>
              <a:t>Often associated with an increase in interstitial hydrostatic pressure</a:t>
            </a:r>
          </a:p>
          <a:p>
            <a:endParaRPr lang="fr-FR" dirty="0"/>
          </a:p>
        </p:txBody>
      </p:sp>
      <p:sp>
        <p:nvSpPr>
          <p:cNvPr id="4" name="Espace réservé du numéro de diapositive 3"/>
          <p:cNvSpPr>
            <a:spLocks noGrp="1"/>
          </p:cNvSpPr>
          <p:nvPr>
            <p:ph type="sldNum" sz="quarter" idx="10"/>
          </p:nvPr>
        </p:nvSpPr>
        <p:spPr/>
        <p:txBody>
          <a:bodyPr/>
          <a:lstStyle/>
          <a:p>
            <a:fld id="{68A41289-BA7F-4969-8214-6B1D9799E2C9}" type="slidenum">
              <a:rPr lang="fr-FR" smtClean="0"/>
              <a:pPr/>
              <a:t>14</a:t>
            </a:fld>
            <a:endParaRPr lang="fr-FR" dirty="0"/>
          </a:p>
        </p:txBody>
      </p:sp>
    </p:spTree>
    <p:extLst>
      <p:ext uri="{BB962C8B-B14F-4D97-AF65-F5344CB8AC3E}">
        <p14:creationId xmlns:p14="http://schemas.microsoft.com/office/powerpoint/2010/main" val="8323805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8A41289-BA7F-4969-8214-6B1D9799E2C9}" type="slidenum">
              <a:rPr lang="fr-FR" smtClean="0"/>
              <a:pPr/>
              <a:t>19</a:t>
            </a:fld>
            <a:endParaRPr lang="fr-FR" dirty="0"/>
          </a:p>
        </p:txBody>
      </p:sp>
    </p:spTree>
    <p:extLst>
      <p:ext uri="{BB962C8B-B14F-4D97-AF65-F5344CB8AC3E}">
        <p14:creationId xmlns:p14="http://schemas.microsoft.com/office/powerpoint/2010/main" val="31391895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8A41289-BA7F-4969-8214-6B1D9799E2C9}" type="slidenum">
              <a:rPr lang="fr-FR" smtClean="0"/>
              <a:pPr/>
              <a:t>22</a:t>
            </a:fld>
            <a:endParaRPr lang="fr-FR" dirty="0"/>
          </a:p>
        </p:txBody>
      </p:sp>
    </p:spTree>
    <p:extLst>
      <p:ext uri="{BB962C8B-B14F-4D97-AF65-F5344CB8AC3E}">
        <p14:creationId xmlns:p14="http://schemas.microsoft.com/office/powerpoint/2010/main" val="24580110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8A41289-BA7F-4969-8214-6B1D9799E2C9}" type="slidenum">
              <a:rPr lang="fr-FR" smtClean="0"/>
              <a:pPr/>
              <a:t>23</a:t>
            </a:fld>
            <a:endParaRPr lang="fr-FR" dirty="0"/>
          </a:p>
        </p:txBody>
      </p:sp>
    </p:spTree>
    <p:extLst>
      <p:ext uri="{BB962C8B-B14F-4D97-AF65-F5344CB8AC3E}">
        <p14:creationId xmlns:p14="http://schemas.microsoft.com/office/powerpoint/2010/main" val="41398357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xmlns:a="http://schemas.openxmlformats.org/drawingml/2006/main">
              <a:rPr lang="en" b="1" i="0" dirty="0" smtClean="0">
                <a:latin typeface="Cambria" panose="02040503050406030204" pitchFamily="18" charset="0"/>
                <a:ea typeface="Cambria" panose="02040503050406030204" pitchFamily="18" charset="0"/>
              </a:rPr>
              <a:t>Glomerulonephritis </a:t>
            </a:r>
            <a:r xmlns:a="http://schemas.openxmlformats.org/drawingml/2006/main">
              <a:rPr lang="en" b="1" i="0" dirty="0" smtClean="0"/>
              <a:t>:</a:t>
            </a:r>
          </a:p>
          <a:p>
            <a:r xmlns:a="http://schemas.openxmlformats.org/drawingml/2006/main">
              <a:rPr lang="en" b="1" dirty="0" smtClean="0"/>
              <a:t>GFR ↓ → decreased </a:t>
            </a:r>
            <a:r xmlns:a="http://schemas.openxmlformats.org/drawingml/2006/main">
              <a:rPr lang="en" b="1" baseline="0" dirty="0" smtClean="0"/>
              <a:t>filtered Na+ </a:t>
            </a:r>
            <a:r xmlns:a="http://schemas.openxmlformats.org/drawingml/2006/main">
              <a:rPr kumimoji="0" lang="en" sz="1200" b="1" i="0" u="none" strike="noStrike" kern="1200" cap="none" spc="0" normalizeH="0" baseline="0" noProof="0" dirty="0" smtClean="0">
                <a:ln>
                  <a:noFill/>
                </a:ln>
                <a:solidFill>
                  <a:prstClr val="black"/>
                </a:solidFill>
                <a:effectLst/>
                <a:uLnTx/>
                <a:uFillTx/>
                <a:latin typeface="+mn-lt"/>
              </a:rPr>
              <a:t>→ perceived as hypovolemia </a:t>
            </a:r>
            <a:r xmlns:a="http://schemas.openxmlformats.org/drawingml/2006/main">
              <a:rPr lang="en" b="1" dirty="0" smtClean="0"/>
              <a:t>→ increased RAAS activation → increased Na⁺ reabsorption → increased water retention</a:t>
            </a:r>
          </a:p>
          <a:p>
            <a:endParaRPr lang="fr-FR" b="1" dirty="0" smtClean="0"/>
          </a:p>
          <a:p>
            <a:r xmlns:a="http://schemas.openxmlformats.org/drawingml/2006/main">
              <a:rPr lang="en" b="1" dirty="0" smtClean="0"/>
              <a:t>Nephrotic syndrome:</a:t>
            </a:r>
          </a:p>
          <a:p>
            <a:r xmlns:a="http://schemas.openxmlformats.org/drawingml/2006/main">
              <a:rPr lang="en" b="1" dirty="0" smtClean="0"/>
              <a:t>Main mechanism: </a:t>
            </a:r>
            <a:r xmlns:a="http://schemas.openxmlformats.org/drawingml/2006/main">
              <a:rPr lang="en" b="1" dirty="0" err="1" smtClean="0"/>
              <a:t>hypoalbuminemia </a:t>
            </a:r>
            <a:r xmlns:a="http://schemas.openxmlformats.org/drawingml/2006/main">
              <a:rPr lang="en" b="1" dirty="0" smtClean="0"/>
              <a:t>→ decrease in oncotic pressure → leakage of water into the interstitial space</a:t>
            </a:r>
          </a:p>
          <a:p>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68A41289-BA7F-4969-8214-6B1D9799E2C9}" type="slidenum">
              <a:rPr lang="fr-FR" smtClean="0"/>
              <a:pPr/>
              <a:t>25</a:t>
            </a:fld>
            <a:endParaRPr lang="fr-FR" dirty="0"/>
          </a:p>
        </p:txBody>
      </p:sp>
    </p:spTree>
    <p:extLst>
      <p:ext uri="{BB962C8B-B14F-4D97-AF65-F5344CB8AC3E}">
        <p14:creationId xmlns:p14="http://schemas.microsoft.com/office/powerpoint/2010/main" val="25529083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xmlns:a="http://schemas.openxmlformats.org/drawingml/2006/main">
              <a:rPr lang="en" dirty="0" smtClean="0"/>
              <a:t>The </a:t>
            </a:r>
            <a:r xmlns:a="http://schemas.openxmlformats.org/drawingml/2006/main">
              <a:rPr lang="en" b="1" dirty="0" smtClean="0"/>
              <a:t>filtered fraction </a:t>
            </a:r>
            <a:r xmlns:a="http://schemas.openxmlformats.org/drawingml/2006/main">
              <a:rPr lang="en" dirty="0" smtClean="0"/>
              <a:t>is </a:t>
            </a:r>
            <a:r xmlns:a="http://schemas.openxmlformats.org/drawingml/2006/main">
              <a:rPr lang="en" b="1" dirty="0" smtClean="0"/>
              <a:t>the proportion of renal plasma that is actually filtered by the glomeruli </a:t>
            </a:r>
            <a:r xmlns:a="http://schemas.openxmlformats.org/drawingml/2006/main">
              <a:rPr lang="en" dirty="0" smtClean="0"/>
              <a:t>.</a:t>
            </a:r>
          </a:p>
          <a:p>
            <a:r xmlns:a="http://schemas.openxmlformats.org/drawingml/2006/main">
              <a:rPr lang="en" dirty="0" smtClean="0"/>
              <a:t>In other words:</a:t>
            </a:r>
          </a:p>
          <a:p>
            <a:r xmlns:a="http://schemas.openxmlformats.org/drawingml/2006/main">
              <a:rPr lang="en" b="1" dirty="0" smtClean="0"/>
              <a:t>FF = (Glomerular filtration rate) / (Renal blood flow)</a:t>
            </a:r>
            <a:endParaRPr xmlns:a="http://schemas.openxmlformats.org/drawingml/2006/main" lang="fr-FR" dirty="0" smtClean="0"/>
          </a:p>
          <a:p>
            <a:r xmlns:a="http://schemas.openxmlformats.org/drawingml/2006/main">
              <a:rPr lang="en" dirty="0" smtClean="0"/>
              <a:t>FF=DFG/DSR</a:t>
            </a:r>
            <a:endParaRPr xmlns:a="http://schemas.openxmlformats.org/drawingml/2006/main" lang="fr-FR" dirty="0" smtClean="0"/>
          </a:p>
          <a:p>
            <a:endParaRPr lang="fr-FR" dirty="0"/>
          </a:p>
        </p:txBody>
      </p:sp>
      <p:sp>
        <p:nvSpPr>
          <p:cNvPr id="4" name="Espace réservé du numéro de diapositive 3"/>
          <p:cNvSpPr>
            <a:spLocks noGrp="1"/>
          </p:cNvSpPr>
          <p:nvPr>
            <p:ph type="sldNum" sz="quarter" idx="10"/>
          </p:nvPr>
        </p:nvSpPr>
        <p:spPr/>
        <p:txBody>
          <a:bodyPr/>
          <a:lstStyle/>
          <a:p>
            <a:fld id="{68A41289-BA7F-4969-8214-6B1D9799E2C9}" type="slidenum">
              <a:rPr lang="fr-FR" smtClean="0"/>
              <a:pPr/>
              <a:t>26</a:t>
            </a:fld>
            <a:endParaRPr lang="fr-FR" dirty="0"/>
          </a:p>
        </p:txBody>
      </p:sp>
    </p:spTree>
    <p:extLst>
      <p:ext uri="{BB962C8B-B14F-4D97-AF65-F5344CB8AC3E}">
        <p14:creationId xmlns:p14="http://schemas.microsoft.com/office/powerpoint/2010/main" val="33758842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8" name="Espace réservé de la date 27"/>
          <p:cNvSpPr>
            <a:spLocks noGrp="1"/>
          </p:cNvSpPr>
          <p:nvPr>
            <p:ph type="dt" sz="half" idx="10"/>
          </p:nvPr>
        </p:nvSpPr>
        <p:spPr/>
        <p:txBody>
          <a:bodyPr/>
          <a:lstStyle>
            <a:extLst/>
          </a:lstStyle>
          <a:p>
            <a:fld id="{9EEE335D-F572-4B5C-9FA5-AA59997D0C7F}" type="datetime1">
              <a:rPr lang="fr-FR" smtClean="0"/>
              <a:t>16/11/2025</a:t>
            </a:fld>
            <a:endParaRPr lang="fr-BE" dirty="0"/>
          </a:p>
        </p:txBody>
      </p:sp>
      <p:sp>
        <p:nvSpPr>
          <p:cNvPr id="17" name="Espace réservé du pied de page 16"/>
          <p:cNvSpPr>
            <a:spLocks noGrp="1"/>
          </p:cNvSpPr>
          <p:nvPr>
            <p:ph type="ftr" sz="quarter" idx="11"/>
          </p:nvPr>
        </p:nvSpPr>
        <p:spPr/>
        <p:txBody>
          <a:bodyPr/>
          <a:lstStyle>
            <a:extLst/>
          </a:lstStyle>
          <a:p>
            <a:endParaRPr lang="fr-BE" dirty="0"/>
          </a:p>
        </p:txBody>
      </p:sp>
      <p:sp>
        <p:nvSpPr>
          <p:cNvPr id="29" name="Espace réservé du numéro de diapositive 28"/>
          <p:cNvSpPr>
            <a:spLocks noGrp="1"/>
          </p:cNvSpPr>
          <p:nvPr>
            <p:ph type="sldNum" sz="quarter" idx="12"/>
          </p:nvPr>
        </p:nvSpPr>
        <p:spPr/>
        <p:txBody>
          <a:bodyPr/>
          <a:lstStyle>
            <a:extLst/>
          </a:lstStyle>
          <a:p>
            <a:fld id="{CF4668DC-857F-487D-BFFA-8C0CA5037977}" type="slidenum">
              <a:rPr lang="fr-BE" smtClean="0"/>
              <a:pPr/>
              <a:t>‹N°›</a:t>
            </a:fld>
            <a:endParaRPr lang="fr-BE" dirty="0"/>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r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fr-FR" smtClean="0"/>
              <a:t>Cliquez pour modifier le style du titre</a:t>
            </a:r>
            <a:endParaRPr kumimoji="0" lang="en-US"/>
          </a:p>
        </p:txBody>
      </p:sp>
      <p:sp>
        <p:nvSpPr>
          <p:cNvPr id="9" name="Sous-titr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356DE5E4-1069-44D6-9EF8-815FE0189AEE}" type="datetime1">
              <a:rPr lang="fr-FR" smtClean="0"/>
              <a:t>16/11/2025</a:t>
            </a:fld>
            <a:endParaRPr lang="fr-BE" dirty="0"/>
          </a:p>
        </p:txBody>
      </p:sp>
      <p:sp>
        <p:nvSpPr>
          <p:cNvPr id="5" name="Espace réservé du pied de page 4"/>
          <p:cNvSpPr>
            <a:spLocks noGrp="1"/>
          </p:cNvSpPr>
          <p:nvPr>
            <p:ph type="ftr" sz="quarter" idx="11"/>
          </p:nvPr>
        </p:nvSpPr>
        <p:spPr/>
        <p:txBody>
          <a:bodyPr/>
          <a:lstStyle>
            <a:extLst/>
          </a:lstStyle>
          <a:p>
            <a:endParaRPr lang="fr-BE" dirty="0"/>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981200" cy="5851525"/>
          </a:xfrm>
        </p:spPr>
        <p:txBody>
          <a:bodyPr vert="eaVert" anchor="ct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600" y="274639"/>
            <a:ext cx="58674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94FF7BED-71AF-4EB5-9A8F-1544134AF018}" type="datetime1">
              <a:rPr lang="fr-FR" smtClean="0"/>
              <a:t>16/11/2025</a:t>
            </a:fld>
            <a:endParaRPr lang="fr-BE" dirty="0"/>
          </a:p>
        </p:txBody>
      </p:sp>
      <p:sp>
        <p:nvSpPr>
          <p:cNvPr id="5" name="Espace réservé du pied de page 4"/>
          <p:cNvSpPr>
            <a:spLocks noGrp="1"/>
          </p:cNvSpPr>
          <p:nvPr>
            <p:ph type="ftr" sz="quarter" idx="11"/>
          </p:nvPr>
        </p:nvSpPr>
        <p:spPr/>
        <p:txBody>
          <a:bodyPr/>
          <a:lstStyle>
            <a:extLst/>
          </a:lstStyle>
          <a:p>
            <a:endParaRPr lang="fr-BE" dirty="0"/>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265ECA2-8FAD-4B79-AF36-3E040F70475D}" type="datetime1">
              <a:rPr lang="fr-FR" smtClean="0"/>
              <a:t>16/11/2025</a:t>
            </a:fld>
            <a:endParaRPr lang="fr-BE" dirty="0"/>
          </a:p>
        </p:txBody>
      </p:sp>
      <p:sp>
        <p:nvSpPr>
          <p:cNvPr id="5" name="Espace réservé du pied de page 4"/>
          <p:cNvSpPr>
            <a:spLocks noGrp="1"/>
          </p:cNvSpPr>
          <p:nvPr>
            <p:ph type="ftr" sz="quarter" idx="11"/>
          </p:nvPr>
        </p:nvSpPr>
        <p:spPr/>
        <p:txBody>
          <a:bodyPr/>
          <a:lstStyle>
            <a:extLst/>
          </a:lstStyle>
          <a:p>
            <a:endParaRPr lang="fr-BE" dirty="0"/>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4" name="Forme libre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orme libre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orme libre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orme libre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orme libre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orme libre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orme libre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orme libre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orme libre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orme libre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orme libre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orme libre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orme libre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orme libre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orme libre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Espace réservé du texte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A18B3B54-015F-4B3A-9E03-BB6149D0251A}" type="datetime1">
              <a:rPr lang="fr-FR" smtClean="0"/>
              <a:t>16/11/2025</a:t>
            </a:fld>
            <a:endParaRPr lang="fr-BE" dirty="0"/>
          </a:p>
        </p:txBody>
      </p:sp>
      <p:sp>
        <p:nvSpPr>
          <p:cNvPr id="5" name="Espace réservé du pied de page 4"/>
          <p:cNvSpPr>
            <a:spLocks noGrp="1"/>
          </p:cNvSpPr>
          <p:nvPr>
            <p:ph type="ftr" sz="quarter" idx="11"/>
          </p:nvPr>
        </p:nvSpPr>
        <p:spPr/>
        <p:txBody>
          <a:bodyPr/>
          <a:lstStyle>
            <a:extLst/>
          </a:lstStyle>
          <a:p>
            <a:endParaRPr lang="fr-BE" dirty="0"/>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dirty="0"/>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fr-FR" smtClean="0"/>
              <a:t>Cliquez pour modifier le style du titre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512064"/>
            <a:ext cx="8229600" cy="9144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39B9C6AB-6206-439E-8507-B84E91426253}" type="datetime1">
              <a:rPr lang="fr-FR" smtClean="0"/>
              <a:t>16/11/2025</a:t>
            </a:fld>
            <a:endParaRPr lang="fr-BE" dirty="0"/>
          </a:p>
        </p:txBody>
      </p:sp>
      <p:sp>
        <p:nvSpPr>
          <p:cNvPr id="6" name="Espace réservé du pied de page 5"/>
          <p:cNvSpPr>
            <a:spLocks noGrp="1"/>
          </p:cNvSpPr>
          <p:nvPr>
            <p:ph type="ftr" sz="quarter" idx="11"/>
          </p:nvPr>
        </p:nvSpPr>
        <p:spPr/>
        <p:txBody>
          <a:bodyPr/>
          <a:lstStyle>
            <a:extLst/>
          </a:lstStyle>
          <a:p>
            <a:endParaRPr lang="fr-BE" dirty="0"/>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504824" y="512064"/>
            <a:ext cx="7772400" cy="914400"/>
          </a:xfrm>
        </p:spPr>
        <p:txBody>
          <a:bodyPr anchor="t"/>
          <a:lstStyle>
            <a:lvl1pPr>
              <a:defRPr sz="400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D14977DE-F524-4C3C-BD8F-1890F68CEBE8}" type="datetime1">
              <a:rPr lang="fr-FR" smtClean="0"/>
              <a:t>16/11/2025</a:t>
            </a:fld>
            <a:endParaRPr lang="fr-BE" dirty="0"/>
          </a:p>
        </p:txBody>
      </p:sp>
      <p:sp>
        <p:nvSpPr>
          <p:cNvPr id="8" name="Espace réservé du pied de page 7"/>
          <p:cNvSpPr>
            <a:spLocks noGrp="1"/>
          </p:cNvSpPr>
          <p:nvPr>
            <p:ph type="ftr" sz="quarter" idx="11"/>
          </p:nvPr>
        </p:nvSpPr>
        <p:spPr/>
        <p:txBody>
          <a:bodyPr/>
          <a:lstStyle>
            <a:extLst/>
          </a:lstStyle>
          <a:p>
            <a:endParaRPr lang="fr-BE" dirty="0"/>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‹N°›</a:t>
            </a:fld>
            <a:endParaRPr lang="fr-BE" dirty="0"/>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914400" y="512064"/>
            <a:ext cx="7772400" cy="914400"/>
          </a:xfrm>
        </p:spPr>
        <p:txBody>
          <a:bodyPr/>
          <a:lstStyle>
            <a:lvl1pPr>
              <a:defRPr sz="4000" cap="none" baseline="0"/>
            </a:lvl1pPr>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404345E7-A0CF-4830-B4E4-2DE6763E8E4D}" type="datetime1">
              <a:rPr lang="fr-FR" smtClean="0"/>
              <a:t>16/11/2025</a:t>
            </a:fld>
            <a:endParaRPr lang="fr-BE" dirty="0"/>
          </a:p>
        </p:txBody>
      </p:sp>
      <p:sp>
        <p:nvSpPr>
          <p:cNvPr id="4" name="Espace réservé du pied de page 3"/>
          <p:cNvSpPr>
            <a:spLocks noGrp="1"/>
          </p:cNvSpPr>
          <p:nvPr>
            <p:ph type="ftr" sz="quarter" idx="11"/>
          </p:nvPr>
        </p:nvSpPr>
        <p:spPr/>
        <p:txBody>
          <a:bodyPr/>
          <a:lstStyle>
            <a:extLst/>
          </a:lstStyle>
          <a:p>
            <a:endParaRPr lang="fr-BE" dirty="0"/>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‹N°›</a:t>
            </a:fld>
            <a:endParaRPr lang="fr-B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E64B392C-4AD7-4397-B55F-546C55A4C8BB}" type="datetime1">
              <a:rPr lang="fr-FR" smtClean="0"/>
              <a:t>16/11/2025</a:t>
            </a:fld>
            <a:endParaRPr lang="fr-BE" dirty="0"/>
          </a:p>
        </p:txBody>
      </p:sp>
      <p:sp>
        <p:nvSpPr>
          <p:cNvPr id="3" name="Espace réservé du pied de page 2"/>
          <p:cNvSpPr>
            <a:spLocks noGrp="1"/>
          </p:cNvSpPr>
          <p:nvPr>
            <p:ph type="ftr" sz="quarter" idx="11"/>
          </p:nvPr>
        </p:nvSpPr>
        <p:spPr/>
        <p:txBody>
          <a:bodyPr/>
          <a:lstStyle>
            <a:extLst/>
          </a:lstStyle>
          <a:p>
            <a:endParaRPr lang="fr-BE" dirty="0"/>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‹N°›</a:t>
            </a:fld>
            <a:endParaRPr lang="fr-B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273050"/>
            <a:ext cx="8229600" cy="1162050"/>
          </a:xfrm>
        </p:spPr>
        <p:txBody>
          <a:bodyPr anchor="ctr"/>
          <a:lstStyle>
            <a:lvl1pPr algn="l">
              <a:buNone/>
              <a:defRPr sz="3600" b="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5CCE26C2-A886-4741-A942-CFC6DD1D1965}" type="datetime1">
              <a:rPr lang="fr-FR" smtClean="0"/>
              <a:t>16/11/2025</a:t>
            </a:fld>
            <a:endParaRPr lang="fr-BE" dirty="0"/>
          </a:p>
        </p:txBody>
      </p:sp>
      <p:sp>
        <p:nvSpPr>
          <p:cNvPr id="6" name="Espace réservé du pied de page 5"/>
          <p:cNvSpPr>
            <a:spLocks noGrp="1"/>
          </p:cNvSpPr>
          <p:nvPr>
            <p:ph type="ftr" sz="quarter" idx="11"/>
          </p:nvPr>
        </p:nvSpPr>
        <p:spPr/>
        <p:txBody>
          <a:bodyPr/>
          <a:lstStyle>
            <a:extLst/>
          </a:lstStyle>
          <a:p>
            <a:endParaRPr lang="fr-BE" dirty="0"/>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Connecteur droit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e 9"/>
          <p:cNvGrpSpPr/>
          <p:nvPr/>
        </p:nvGrpSpPr>
        <p:grpSpPr>
          <a:xfrm rot="5400000">
            <a:off x="8514581" y="1219200"/>
            <a:ext cx="132763" cy="128466"/>
            <a:chOff x="6668087" y="1297746"/>
            <a:chExt cx="161840" cy="156602"/>
          </a:xfrm>
        </p:grpSpPr>
        <p:cxnSp>
          <p:nvCxnSpPr>
            <p:cNvPr id="15" name="Connecteur droit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Connecteur droit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r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grpSp>
        <p:nvGrpSpPr>
          <p:cNvPr id="14" name="Groupe 13"/>
          <p:cNvGrpSpPr/>
          <p:nvPr/>
        </p:nvGrpSpPr>
        <p:grpSpPr>
          <a:xfrm rot="5400000">
            <a:off x="8666981" y="1371600"/>
            <a:ext cx="132763" cy="128466"/>
            <a:chOff x="6668087" y="1297746"/>
            <a:chExt cx="161840" cy="156602"/>
          </a:xfrm>
        </p:grpSpPr>
        <p:cxnSp>
          <p:nvCxnSpPr>
            <p:cNvPr id="11" name="Connecteur droit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Connecteur droit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Connecteur droit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e 17"/>
          <p:cNvGrpSpPr/>
          <p:nvPr/>
        </p:nvGrpSpPr>
        <p:grpSpPr>
          <a:xfrm rot="5400000">
            <a:off x="8320088" y="1474763"/>
            <a:ext cx="132763" cy="128466"/>
            <a:chOff x="6668087" y="1297746"/>
            <a:chExt cx="161840" cy="156602"/>
          </a:xfrm>
        </p:grpSpPr>
        <p:cxnSp>
          <p:nvCxnSpPr>
            <p:cNvPr id="19" name="Connecteur droit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Connecteur droit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Connecteur droit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Espace réservé de la date 4"/>
          <p:cNvSpPr>
            <a:spLocks noGrp="1"/>
          </p:cNvSpPr>
          <p:nvPr>
            <p:ph type="dt" sz="half" idx="10"/>
          </p:nvPr>
        </p:nvSpPr>
        <p:spPr>
          <a:xfrm>
            <a:off x="6477000" y="55499"/>
            <a:ext cx="2133600" cy="365125"/>
          </a:xfrm>
        </p:spPr>
        <p:txBody>
          <a:bodyPr/>
          <a:lstStyle>
            <a:extLst/>
          </a:lstStyle>
          <a:p>
            <a:fld id="{187AB0D0-A958-4CC2-ABA6-4FBB96D8E5BE}" type="datetime1">
              <a:rPr lang="fr-FR" smtClean="0"/>
              <a:t>16/11/2025</a:t>
            </a:fld>
            <a:endParaRPr lang="fr-BE" dirty="0"/>
          </a:p>
        </p:txBody>
      </p:sp>
      <p:sp>
        <p:nvSpPr>
          <p:cNvPr id="6" name="Espace réservé du pied de page 5"/>
          <p:cNvSpPr>
            <a:spLocks noGrp="1"/>
          </p:cNvSpPr>
          <p:nvPr>
            <p:ph type="ftr" sz="quarter" idx="11"/>
          </p:nvPr>
        </p:nvSpPr>
        <p:spPr>
          <a:xfrm>
            <a:off x="914400" y="55499"/>
            <a:ext cx="5562600" cy="365125"/>
          </a:xfrm>
        </p:spPr>
        <p:txBody>
          <a:bodyPr/>
          <a:lstStyle>
            <a:extLst/>
          </a:lstStyle>
          <a:p>
            <a:endParaRPr lang="fr-BE" dirty="0"/>
          </a:p>
        </p:txBody>
      </p:sp>
      <p:sp>
        <p:nvSpPr>
          <p:cNvPr id="7" name="Espace réservé du numéro de diapositive 6"/>
          <p:cNvSpPr>
            <a:spLocks noGrp="1"/>
          </p:cNvSpPr>
          <p:nvPr>
            <p:ph type="sldNum" sz="quarter" idx="12"/>
          </p:nvPr>
        </p:nvSpPr>
        <p:spPr>
          <a:xfrm>
            <a:off x="8610600" y="55499"/>
            <a:ext cx="457200" cy="365125"/>
          </a:xfrm>
        </p:spPr>
        <p:txBody>
          <a:bodyPr/>
          <a:lstStyle>
            <a:extLst/>
          </a:lstStyle>
          <a:p>
            <a:fld id="{CF4668DC-857F-487D-BFFA-8C0CA5037977}" type="slidenum">
              <a:rPr lang="fr-BE" smtClean="0"/>
              <a:pPr/>
              <a:t>‹N°›</a:t>
            </a:fld>
            <a:endParaRPr lang="fr-BE"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Espace réservé du titre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6C0EB0E6-8C57-46C8-881A-16A4869B4A0C}" type="datetime1">
              <a:rPr lang="fr-FR" smtClean="0"/>
              <a:t>16/11/2025</a:t>
            </a:fld>
            <a:endParaRPr lang="fr-BE" dirty="0"/>
          </a:p>
        </p:txBody>
      </p:sp>
      <p:sp>
        <p:nvSpPr>
          <p:cNvPr id="3" name="Espace réservé du pied de page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fr-BE" dirty="0"/>
          </a:p>
        </p:txBody>
      </p:sp>
      <p:sp>
        <p:nvSpPr>
          <p:cNvPr id="23" name="Espace réservé du numéro de diapositive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CF4668DC-857F-487D-BFFA-8C0CA5037977}" type="slidenum">
              <a:rPr lang="fr-BE" smtClean="0"/>
              <a:pPr/>
              <a:t>‹N°›</a:t>
            </a:fld>
            <a:endParaRPr lang="fr-BE" dirty="0"/>
          </a:p>
        </p:txBody>
      </p:sp>
    </p:spTree>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ftr="0" dt="0"/>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fif"/><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5101" y="1480916"/>
            <a:ext cx="8156448" cy="2988374"/>
          </a:xfrm>
        </p:spPr>
        <p:txBody>
          <a:bodyPr>
            <a:noAutofit/>
          </a:bodyPr>
          <a:lstStyle/>
          <a:p>
            <a:pPr xmlns:a="http://schemas.openxmlformats.org/drawingml/2006/main" algn="ctr"/>
            <a:r xmlns:a="http://schemas.openxmlformats.org/drawingml/2006/main">
              <a:rPr lang="en" sz="6600" b="1" i="1" dirty="0" smtClean="0">
                <a:solidFill>
                  <a:schemeClr val="tx2">
                    <a:lumMod val="90000"/>
                  </a:schemeClr>
                </a:solidFill>
                <a:effectLst>
                  <a:outerShdw blurRad="38100" dist="38100" dir="2700000" algn="tl">
                    <a:srgbClr val="000000">
                      <a:alpha val="43137"/>
                    </a:srgbClr>
                  </a:outerShdw>
                </a:effectLst>
                <a:latin typeface="Cambria" pitchFamily="18" charset="0"/>
              </a:rPr>
              <a:t>PATHOPHYSIOLOGY </a:t>
            </a:r>
            <a:br xmlns:a="http://schemas.openxmlformats.org/drawingml/2006/main">
              <a:rPr lang="fr-FR" sz="6600" b="1" i="1" dirty="0" smtClean="0">
                <a:solidFill>
                  <a:schemeClr val="tx2">
                    <a:lumMod val="90000"/>
                  </a:schemeClr>
                </a:solidFill>
                <a:effectLst>
                  <a:outerShdw blurRad="38100" dist="38100" dir="2700000" algn="tl">
                    <a:srgbClr val="000000">
                      <a:alpha val="43137"/>
                    </a:srgbClr>
                  </a:outerShdw>
                </a:effectLst>
                <a:latin typeface="Cambria" pitchFamily="18" charset="0"/>
              </a:rPr>
            </a:br>
            <a:r xmlns:a="http://schemas.openxmlformats.org/drawingml/2006/main">
              <a:rPr lang="en" sz="6600" b="1" i="1" dirty="0" smtClean="0">
                <a:solidFill>
                  <a:schemeClr val="tx2">
                    <a:lumMod val="90000"/>
                  </a:schemeClr>
                </a:solidFill>
                <a:effectLst>
                  <a:outerShdw blurRad="38100" dist="38100" dir="2700000" algn="tl">
                    <a:srgbClr val="000000">
                      <a:alpha val="43137"/>
                    </a:srgbClr>
                  </a:outerShdw>
                </a:effectLst>
                <a:latin typeface="Cambria" pitchFamily="18" charset="0"/>
              </a:rPr>
              <a:t>OF EDEMA</a:t>
            </a:r>
            <a:endParaRPr xmlns:a="http://schemas.openxmlformats.org/drawingml/2006/main" lang="fr-FR" sz="6600" b="1" i="1" dirty="0">
              <a:solidFill>
                <a:schemeClr val="tx2">
                  <a:lumMod val="90000"/>
                </a:schemeClr>
              </a:solidFill>
              <a:effectLst>
                <a:outerShdw blurRad="38100" dist="38100" dir="2700000" algn="tl">
                  <a:srgbClr val="000000">
                    <a:alpha val="43137"/>
                  </a:srgbClr>
                </a:outerShdw>
              </a:effectLst>
              <a:latin typeface="Cambria" pitchFamily="18" charset="0"/>
            </a:endParaRPr>
          </a:p>
        </p:txBody>
      </p:sp>
      <p:sp>
        <p:nvSpPr>
          <p:cNvPr id="4" name="ZoneTexte 3"/>
          <p:cNvSpPr txBox="1"/>
          <p:nvPr/>
        </p:nvSpPr>
        <p:spPr>
          <a:xfrm>
            <a:off x="4000496" y="3786190"/>
            <a:ext cx="4572032" cy="830997"/>
          </a:xfrm>
          <a:prstGeom prst="rect">
            <a:avLst/>
          </a:prstGeom>
          <a:noFill/>
        </p:spPr>
        <p:txBody>
          <a:bodyPr wrap="square" rtlCol="0">
            <a:spAutoFit/>
          </a:bodyPr>
          <a:lstStyle/>
          <a:p>
            <a:r xmlns:a="http://schemas.openxmlformats.org/drawingml/2006/main">
              <a:rPr lang="en" sz="2800" b="1" i="1" dirty="0" smtClean="0">
                <a:solidFill>
                  <a:schemeClr val="accent2">
                    <a:lumMod val="75000"/>
                  </a:schemeClr>
                </a:solidFill>
                <a:effectLst>
                  <a:outerShdw blurRad="38100" dist="38100" dir="2700000" algn="tl">
                    <a:srgbClr val="000000">
                      <a:alpha val="43137"/>
                    </a:srgbClr>
                  </a:outerShdw>
                </a:effectLst>
                <a:latin typeface="Cambria" pitchFamily="18" charset="0"/>
              </a:rPr>
              <a:t>Dr. KELLALI </a:t>
            </a:r>
            <a:r xmlns:a="http://schemas.openxmlformats.org/drawingml/2006/main">
              <a:rPr lang="en" sz="2800" b="1" i="1" dirty="0" err="1" smtClean="0">
                <a:solidFill>
                  <a:schemeClr val="accent2">
                    <a:lumMod val="75000"/>
                  </a:schemeClr>
                </a:solidFill>
                <a:effectLst>
                  <a:outerShdw blurRad="38100" dist="38100" dir="2700000" algn="tl">
                    <a:srgbClr val="000000">
                      <a:alpha val="43137"/>
                    </a:srgbClr>
                  </a:outerShdw>
                </a:effectLst>
                <a:latin typeface="Cambria" pitchFamily="18" charset="0"/>
              </a:rPr>
              <a:t>Narimane</a:t>
            </a:r>
            <a:r xmlns:a="http://schemas.openxmlformats.org/drawingml/2006/main">
              <a:rPr lang="en" sz="2800" b="1" i="1" dirty="0" smtClean="0">
                <a:solidFill>
                  <a:schemeClr val="accent2">
                    <a:lumMod val="75000"/>
                  </a:schemeClr>
                </a:solidFill>
                <a:effectLst>
                  <a:outerShdw blurRad="38100" dist="38100" dir="2700000" algn="tl">
                    <a:srgbClr val="000000">
                      <a:alpha val="43137"/>
                    </a:srgbClr>
                  </a:outerShdw>
                </a:effectLst>
                <a:latin typeface="Cambria" pitchFamily="18" charset="0"/>
              </a:rPr>
              <a:t> </a:t>
            </a:r>
          </a:p>
          <a:p>
            <a:r xmlns:a="http://schemas.openxmlformats.org/drawingml/2006/main">
              <a:rPr lang="en" sz="2000" b="1" i="1" dirty="0" smtClean="0">
                <a:solidFill>
                  <a:schemeClr val="accent2">
                    <a:lumMod val="75000"/>
                  </a:schemeClr>
                </a:solidFill>
                <a:effectLst>
                  <a:outerShdw blurRad="38100" dist="38100" dir="2700000" algn="tl">
                    <a:srgbClr val="000000">
                      <a:alpha val="43137"/>
                    </a:srgbClr>
                  </a:outerShdw>
                </a:effectLst>
                <a:latin typeface="Cambria" pitchFamily="18" charset="0"/>
              </a:rPr>
              <a:t>         </a:t>
            </a:r>
            <a:r xmlns:a="http://schemas.openxmlformats.org/drawingml/2006/main">
              <a:rPr lang="en" sz="2000" b="1" i="1" dirty="0" smtClean="0">
                <a:effectLst>
                  <a:outerShdw blurRad="38100" dist="38100" dir="2700000" algn="tl">
                    <a:srgbClr val="000000">
                      <a:alpha val="43137"/>
                    </a:srgbClr>
                  </a:outerShdw>
                </a:effectLst>
                <a:latin typeface="Cambria" pitchFamily="18" charset="0"/>
              </a:rPr>
              <a:t>Assistant Professor "A"</a:t>
            </a:r>
            <a:endParaRPr xmlns:a="http://schemas.openxmlformats.org/drawingml/2006/main" lang="fr-FR" sz="2000" b="1" i="1" dirty="0">
              <a:effectLst>
                <a:outerShdw blurRad="38100" dist="38100" dir="2700000" algn="tl">
                  <a:srgbClr val="000000">
                    <a:alpha val="43137"/>
                  </a:srgbClr>
                </a:outerShdw>
              </a:effectLst>
              <a:latin typeface="Cambria" pitchFamily="18" charset="0"/>
            </a:endParaRPr>
          </a:p>
        </p:txBody>
      </p:sp>
      <p:cxnSp>
        <p:nvCxnSpPr>
          <p:cNvPr id="6" name="Connecteur droit 5"/>
          <p:cNvCxnSpPr/>
          <p:nvPr/>
        </p:nvCxnSpPr>
        <p:spPr>
          <a:xfrm>
            <a:off x="714348" y="5072074"/>
            <a:ext cx="8072494" cy="1588"/>
          </a:xfrm>
          <a:prstGeom prst="line">
            <a:avLst/>
          </a:prstGeom>
          <a:ln w="381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9" name="ZoneTexte 8"/>
          <p:cNvSpPr txBox="1"/>
          <p:nvPr/>
        </p:nvSpPr>
        <p:spPr>
          <a:xfrm>
            <a:off x="928662" y="5357826"/>
            <a:ext cx="7715304" cy="1477328"/>
          </a:xfrm>
          <a:prstGeom prst="rect">
            <a:avLst/>
          </a:prstGeom>
          <a:noFill/>
        </p:spPr>
        <p:txBody>
          <a:bodyPr wrap="square" rtlCol="0">
            <a:spAutoFit/>
          </a:bodyPr>
          <a:lstStyle/>
          <a:p>
            <a:pPr xmlns:a="http://schemas.openxmlformats.org/drawingml/2006/main" algn="ctr"/>
            <a:r xmlns:a="http://schemas.openxmlformats.org/drawingml/2006/main">
              <a:rPr lang="en" sz="2400" b="1" i="1" dirty="0" smtClean="0">
                <a:latin typeface="Cambria" pitchFamily="18" charset="0"/>
              </a:rPr>
              <a:t>Institute of Veterinary Sciences of Constantine</a:t>
            </a:r>
          </a:p>
          <a:p>
            <a:pPr xmlns:a="http://schemas.openxmlformats.org/drawingml/2006/main" algn="ctr"/>
            <a:r xmlns:a="http://schemas.openxmlformats.org/drawingml/2006/main">
              <a:rPr lang="en" sz="2400" b="1" i="1" dirty="0" err="1" smtClean="0">
                <a:latin typeface="Cambria" pitchFamily="18" charset="0"/>
              </a:rPr>
              <a:t>Montouri </a:t>
            </a:r>
            <a:r xmlns:a="http://schemas.openxmlformats.org/drawingml/2006/main">
              <a:rPr lang="en" sz="2400" b="1" i="1" dirty="0" smtClean="0">
                <a:latin typeface="Cambria" pitchFamily="18" charset="0"/>
              </a:rPr>
              <a:t>Brothers University </a:t>
            </a:r>
            <a:r xmlns:a="http://schemas.openxmlformats.org/drawingml/2006/main">
              <a:rPr lang="en" sz="2400" b="1" i="1" dirty="0" smtClean="0">
                <a:latin typeface="Cambria" pitchFamily="18" charset="0"/>
              </a:rPr>
              <a:t>Constantine I</a:t>
            </a:r>
          </a:p>
          <a:p>
            <a:pPr algn="ctr"/>
            <a:endParaRPr lang="fr-FR" sz="2400" b="1" i="1" dirty="0" smtClean="0">
              <a:latin typeface="Cambria" pitchFamily="18" charset="0"/>
            </a:endParaRPr>
          </a:p>
          <a:p>
            <a:pPr xmlns:a="http://schemas.openxmlformats.org/drawingml/2006/main" algn="ctr"/>
            <a:r xmlns:a="http://schemas.openxmlformats.org/drawingml/2006/main">
              <a:rPr lang="en" b="1" i="1" dirty="0" smtClean="0">
                <a:latin typeface="Cambria" pitchFamily="18" charset="0"/>
              </a:rPr>
              <a:t>Academic year 2025-2026</a:t>
            </a:r>
            <a:endParaRPr xmlns:a="http://schemas.openxmlformats.org/drawingml/2006/main" lang="fr-FR" b="1" i="1" dirty="0">
              <a:latin typeface="Cambria" pitchFamily="18" charset="0"/>
            </a:endParaRPr>
          </a:p>
        </p:txBody>
      </p:sp>
      <p:sp>
        <p:nvSpPr>
          <p:cNvPr id="7" name="ZoneTexte 6"/>
          <p:cNvSpPr txBox="1"/>
          <p:nvPr/>
        </p:nvSpPr>
        <p:spPr>
          <a:xfrm>
            <a:off x="5357818" y="500042"/>
            <a:ext cx="3429024" cy="707886"/>
          </a:xfrm>
          <a:prstGeom prst="rect">
            <a:avLst/>
          </a:prstGeom>
          <a:noFill/>
          <a:ln>
            <a:noFill/>
          </a:ln>
        </p:spPr>
        <p:txBody>
          <a:bodyPr wrap="square" rtlCol="0">
            <a:spAutoFit/>
          </a:bodyPr>
          <a:lstStyle/>
          <a:p>
            <a:pPr xmlns:a="http://schemas.openxmlformats.org/drawingml/2006/main" algn="ctr"/>
            <a:r xmlns:a="http://schemas.openxmlformats.org/drawingml/2006/main">
              <a:rPr lang="en" sz="2000" b="1" i="1" dirty="0" smtClean="0">
                <a:latin typeface="Cambria" pitchFamily="18" charset="0"/>
              </a:rPr>
              <a:t>Course in Pathophysiology</a:t>
            </a:r>
          </a:p>
          <a:p>
            <a:r xmlns:a="http://schemas.openxmlformats.org/drawingml/2006/main">
              <a:rPr lang="en" sz="2000" b="1" i="1" dirty="0">
                <a:latin typeface="Cambria" pitchFamily="18" charset="0"/>
              </a:rPr>
              <a:t>3rd </a:t>
            </a:r>
            <a:r xmlns:a="http://schemas.openxmlformats.org/drawingml/2006/main">
              <a:rPr lang="en" sz="2000" b="1" i="1" dirty="0" smtClean="0">
                <a:latin typeface="Cambria" pitchFamily="18" charset="0"/>
              </a:rPr>
              <a:t>year Veterinary Doctor</a:t>
            </a:r>
            <a:endParaRPr xmlns:a="http://schemas.openxmlformats.org/drawingml/2006/main" lang="fr-FR" sz="2000" b="1" i="1" dirty="0">
              <a:latin typeface="Cambria" pitchFamily="18" charset="0"/>
            </a:endParaRPr>
          </a:p>
        </p:txBody>
      </p:sp>
      <p:pic>
        <p:nvPicPr>
          <p:cNvPr id="11" name="Image 10"/>
          <p:cNvPicPr/>
          <p:nvPr/>
        </p:nvPicPr>
        <p:blipFill>
          <a:blip r:embed="rId2">
            <a:extLst>
              <a:ext uri="{28A0092B-C50C-407E-A947-70E740481C1C}">
                <a14:useLocalDpi xmlns:a14="http://schemas.microsoft.com/office/drawing/2010/main" val="0"/>
              </a:ext>
            </a:extLst>
          </a:blip>
          <a:srcRect/>
          <a:stretch>
            <a:fillRect/>
          </a:stretch>
        </p:blipFill>
        <p:spPr bwMode="auto">
          <a:xfrm>
            <a:off x="467544" y="121606"/>
            <a:ext cx="1179795" cy="1075146"/>
          </a:xfrm>
          <a:prstGeom prst="rect">
            <a:avLst/>
          </a:prstGeom>
          <a:noFill/>
        </p:spPr>
      </p:pic>
      <p:sp>
        <p:nvSpPr>
          <p:cNvPr id="3" name="Espace réservé du numéro de diapositive 2"/>
          <p:cNvSpPr>
            <a:spLocks noGrp="1"/>
          </p:cNvSpPr>
          <p:nvPr>
            <p:ph type="sldNum" sz="quarter" idx="12"/>
          </p:nvPr>
        </p:nvSpPr>
        <p:spPr/>
        <p:txBody>
          <a:bodyPr/>
          <a:lstStyle/>
          <a:p>
            <a:fld id="{CF4668DC-857F-487D-BFFA-8C0CA5037977}" type="slidenum">
              <a:rPr lang="fr-BE" smtClean="0"/>
              <a:pPr/>
              <a:t>1</a:t>
            </a:fld>
            <a:endParaRPr lang="fr-BE"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539552" y="548680"/>
            <a:ext cx="8136904" cy="914400"/>
          </a:xfrm>
        </p:spPr>
        <p:txBody>
          <a:bodyPr/>
          <a:lstStyle/>
          <a:p>
            <a:pPr xmlns:a="http://schemas.openxmlformats.org/drawingml/2006/main" algn="ctr"/>
            <a:r xmlns:a="http://schemas.openxmlformats.org/drawingml/2006/main">
              <a:rPr lang="en" sz="3600" b="1" i="1" dirty="0" smtClean="0">
                <a:latin typeface="Cambria" panose="02040503050406030204" pitchFamily="18" charset="0"/>
                <a:ea typeface="Cambria" panose="02040503050406030204" pitchFamily="18" charset="0"/>
              </a:rPr>
              <a:t>HEMODYNAMIC ALTERATION</a:t>
            </a:r>
            <a:endParaRPr xmlns:a="http://schemas.openxmlformats.org/drawingml/2006/main" lang="fr-FR" sz="3600" b="1" i="1" dirty="0">
              <a:latin typeface="Cambria" panose="02040503050406030204" pitchFamily="18" charset="0"/>
              <a:ea typeface="Cambria" panose="02040503050406030204" pitchFamily="18" charset="0"/>
            </a:endParaRPr>
          </a:p>
        </p:txBody>
      </p:sp>
      <p:sp>
        <p:nvSpPr>
          <p:cNvPr id="3" name="Espace réservé du contenu 2"/>
          <p:cNvSpPr>
            <a:spLocks noGrp="1"/>
          </p:cNvSpPr>
          <p:nvPr>
            <p:ph idx="4294967295"/>
          </p:nvPr>
        </p:nvSpPr>
        <p:spPr>
          <a:xfrm>
            <a:off x="539552" y="1628800"/>
            <a:ext cx="8208912" cy="4824536"/>
          </a:xfrm>
        </p:spPr>
        <p:txBody>
          <a:bodyPr>
            <a:normAutofit/>
          </a:bodyPr>
          <a:lstStyle/>
          <a:p>
            <a:endParaRPr lang="fr-FR" sz="2800" i="1" dirty="0" smtClean="0">
              <a:latin typeface="Cambria" panose="02040503050406030204" pitchFamily="18" charset="0"/>
              <a:ea typeface="Cambria" panose="02040503050406030204" pitchFamily="18" charset="0"/>
            </a:endParaRPr>
          </a:p>
          <a:p>
            <a:r xmlns:a="http://schemas.openxmlformats.org/drawingml/2006/main">
              <a:rPr lang="en" sz="2800" i="1" dirty="0" smtClean="0">
                <a:latin typeface="Cambria" panose="02040503050406030204" pitchFamily="18" charset="0"/>
                <a:ea typeface="Cambria" panose="02040503050406030204" pitchFamily="18" charset="0"/>
              </a:rPr>
              <a:t>The </a:t>
            </a:r>
            <a:r xmlns:a="http://schemas.openxmlformats.org/drawingml/2006/main">
              <a:rPr lang="en" sz="2800" i="1" dirty="0">
                <a:latin typeface="Cambria" panose="02040503050406030204" pitchFamily="18" charset="0"/>
                <a:ea typeface="Cambria" panose="02040503050406030204" pitchFamily="18" charset="0"/>
              </a:rPr>
              <a:t>development of </a:t>
            </a:r>
            <a:r xmlns:a="http://schemas.openxmlformats.org/drawingml/2006/main">
              <a:rPr lang="en" sz="2800" i="1" dirty="0" smtClean="0">
                <a:latin typeface="Cambria" panose="02040503050406030204" pitchFamily="18" charset="0"/>
                <a:ea typeface="Cambria" panose="02040503050406030204" pitchFamily="18" charset="0"/>
              </a:rPr>
              <a:t>edema </a:t>
            </a:r>
            <a:r xmlns:a="http://schemas.openxmlformats.org/drawingml/2006/main">
              <a:rPr lang="en" sz="2800" i="1" dirty="0">
                <a:latin typeface="Cambria" panose="02040503050406030204" pitchFamily="18" charset="0"/>
                <a:ea typeface="Cambria" panose="02040503050406030204" pitchFamily="18" charset="0"/>
              </a:rPr>
              <a:t>requires the alteration </a:t>
            </a:r>
            <a:r xmlns:a="http://schemas.openxmlformats.org/drawingml/2006/main">
              <a:rPr lang="en" sz="2800" b="1" i="1" dirty="0" smtClean="0">
                <a:latin typeface="Cambria" panose="02040503050406030204" pitchFamily="18" charset="0"/>
                <a:ea typeface="Cambria" panose="02040503050406030204" pitchFamily="18" charset="0"/>
              </a:rPr>
              <a:t>of </a:t>
            </a:r>
            <a:r xmlns:a="http://schemas.openxmlformats.org/drawingml/2006/main">
              <a:rPr lang="en" sz="2800" i="1" dirty="0" smtClean="0">
                <a:latin typeface="Cambria" panose="02040503050406030204" pitchFamily="18" charset="0"/>
                <a:ea typeface="Cambria" panose="02040503050406030204" pitchFamily="18" charset="0"/>
              </a:rPr>
              <a:t>one </a:t>
            </a:r>
            <a:r xmlns:a="http://schemas.openxmlformats.org/drawingml/2006/main">
              <a:rPr lang="en" sz="2800" i="1" dirty="0">
                <a:latin typeface="Cambria" panose="02040503050406030204" pitchFamily="18" charset="0"/>
                <a:ea typeface="Cambria" panose="02040503050406030204" pitchFamily="18" charset="0"/>
              </a:rPr>
              <a:t>or </a:t>
            </a:r>
            <a:r xmlns:a="http://schemas.openxmlformats.org/drawingml/2006/main">
              <a:rPr lang="en" sz="2800" i="1" dirty="0" smtClean="0">
                <a:latin typeface="Cambria" panose="02040503050406030204" pitchFamily="18" charset="0"/>
                <a:ea typeface="Cambria" panose="02040503050406030204" pitchFamily="18" charset="0"/>
              </a:rPr>
              <a:t>more </a:t>
            </a:r>
            <a:r xmlns:a="http://schemas.openxmlformats.org/drawingml/2006/main">
              <a:rPr lang="en" sz="2800" i="1" dirty="0">
                <a:latin typeface="Cambria" panose="02040503050406030204" pitchFamily="18" charset="0"/>
                <a:ea typeface="Cambria" panose="02040503050406030204" pitchFamily="18" charset="0"/>
              </a:rPr>
              <a:t>STARLING forces</a:t>
            </a:r>
            <a:r xmlns:a="http://schemas.openxmlformats.org/drawingml/2006/main">
              <a:rPr lang="en" sz="2800" i="1" dirty="0" smtClean="0">
                <a:latin typeface="Cambria" panose="02040503050406030204" pitchFamily="18" charset="0"/>
                <a:ea typeface="Cambria" panose="02040503050406030204" pitchFamily="18" charset="0"/>
              </a:rPr>
              <a:t> </a:t>
            </a:r>
            <a:r xmlns:a="http://schemas.openxmlformats.org/drawingml/2006/main">
              <a:rPr lang="en" sz="2800" i="1" dirty="0">
                <a:latin typeface="Cambria" panose="02040503050406030204" pitchFamily="18" charset="0"/>
                <a:ea typeface="Cambria" panose="02040503050406030204" pitchFamily="18" charset="0"/>
              </a:rPr>
              <a:t>in a direction that favors an increase in </a:t>
            </a:r>
            <a:r xmlns:a="http://schemas.openxmlformats.org/drawingml/2006/main">
              <a:rPr lang="en" sz="2800" i="1" dirty="0" smtClean="0">
                <a:latin typeface="Cambria" panose="02040503050406030204" pitchFamily="18" charset="0"/>
                <a:ea typeface="Cambria" panose="02040503050406030204" pitchFamily="18" charset="0"/>
              </a:rPr>
              <a:t>net filtration pressure:</a:t>
            </a:r>
          </a:p>
          <a:p>
            <a:endParaRPr lang="fr-FR" sz="2800" i="1" dirty="0">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800" i="1" dirty="0">
                <a:latin typeface="Cambria" panose="02040503050406030204" pitchFamily="18" charset="0"/>
                <a:ea typeface="Cambria" panose="02040503050406030204" pitchFamily="18" charset="0"/>
              </a:rPr>
              <a:t>Increase in </a:t>
            </a:r>
            <a:r xmlns:a="http://schemas.openxmlformats.org/drawingml/2006/main">
              <a:rPr lang="en" sz="2800" i="1" dirty="0" smtClean="0">
                <a:latin typeface="Cambria" panose="02040503050406030204" pitchFamily="18" charset="0"/>
                <a:ea typeface="Cambria" panose="02040503050406030204" pitchFamily="18" charset="0"/>
              </a:rPr>
              <a:t>PC </a:t>
            </a:r>
            <a:r xmlns:a="http://schemas.openxmlformats.org/drawingml/2006/main">
              <a:rPr lang="en" sz="2800" i="1" dirty="0">
                <a:latin typeface="Cambria" panose="02040503050406030204" pitchFamily="18" charset="0"/>
                <a:ea typeface="Cambria" panose="02040503050406030204" pitchFamily="18" charset="0"/>
              </a:rPr>
              <a:t>(venous side)</a:t>
            </a: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Decrease in </a:t>
            </a:r>
            <a:r xmlns:a="http://schemas.openxmlformats.org/drawingml/2006/main">
              <a:rPr lang="en" sz="2800" i="1" dirty="0" smtClean="0">
                <a:latin typeface="Cambria" panose="02040503050406030204" pitchFamily="18" charset="0"/>
                <a:ea typeface="Cambria" panose="02040503050406030204" pitchFamily="18" charset="0"/>
              </a:rPr>
              <a:t>plasma </a:t>
            </a:r>
            <a:endParaRPr xmlns:a="http://schemas.openxmlformats.org/drawingml/2006/main" lang="fr-FR" sz="2800" i="1" dirty="0">
              <a:latin typeface="Cambria" panose="02040503050406030204" pitchFamily="18" charset="0"/>
              <a:ea typeface="Cambria" panose="02040503050406030204" pitchFamily="18" charset="0"/>
            </a:endParaRPr>
            <a:r xmlns:a="http://schemas.openxmlformats.org/drawingml/2006/main">
              <a:rPr lang="en" sz="2800" i="1" dirty="0">
                <a:latin typeface="Cambria" panose="02040503050406030204" pitchFamily="18" charset="0"/>
                <a:ea typeface="Cambria" panose="02040503050406030204" pitchFamily="18" charset="0"/>
              </a:rPr>
              <a:t>oncotic pressure</a:t>
            </a: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Increased </a:t>
            </a:r>
            <a:r xmlns:a="http://schemas.openxmlformats.org/drawingml/2006/main">
              <a:rPr lang="en" sz="2800" i="1" dirty="0" smtClean="0">
                <a:latin typeface="Cambria" panose="02040503050406030204" pitchFamily="18" charset="0"/>
                <a:ea typeface="Cambria" panose="02040503050406030204" pitchFamily="18" charset="0"/>
              </a:rPr>
              <a:t>capillary </a:t>
            </a:r>
            <a:r xmlns:a="http://schemas.openxmlformats.org/drawingml/2006/main">
              <a:rPr lang="en" sz="2800" i="1" dirty="0">
                <a:latin typeface="Cambria" panose="02040503050406030204" pitchFamily="18" charset="0"/>
                <a:ea typeface="Cambria" panose="02040503050406030204" pitchFamily="18" charset="0"/>
              </a:rPr>
              <a:t>permeability</a:t>
            </a:r>
          </a:p>
          <a:p>
            <a:pPr lvl="1"/>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10</a:t>
            </a:fld>
            <a:endParaRPr lang="fr-BE" dirty="0"/>
          </a:p>
        </p:txBody>
      </p:sp>
    </p:spTree>
    <p:extLst>
      <p:ext uri="{BB962C8B-B14F-4D97-AF65-F5344CB8AC3E}">
        <p14:creationId xmlns:p14="http://schemas.microsoft.com/office/powerpoint/2010/main" val="177432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539552" y="159765"/>
            <a:ext cx="8136904" cy="914400"/>
          </a:xfrm>
        </p:spPr>
        <p:txBody>
          <a:bodyPr/>
          <a:lstStyle/>
          <a:p>
            <a:pPr xmlns:a="http://schemas.openxmlformats.org/drawingml/2006/main" algn="ctr"/>
            <a:r xmlns:a="http://schemas.openxmlformats.org/drawingml/2006/main">
              <a:rPr lang="en" b="1" i="1" dirty="0">
                <a:latin typeface="Cambria" panose="02040503050406030204" pitchFamily="18" charset="0"/>
                <a:ea typeface="Cambria" panose="02040503050406030204" pitchFamily="18" charset="0"/>
              </a:rPr>
              <a:t>HEMODYNAMIC ALTERATION</a:t>
            </a:r>
          </a:p>
        </p:txBody>
      </p:sp>
      <p:sp>
        <p:nvSpPr>
          <p:cNvPr id="3" name="Espace réservé du contenu 2"/>
          <p:cNvSpPr>
            <a:spLocks noGrp="1"/>
          </p:cNvSpPr>
          <p:nvPr>
            <p:ph idx="4294967295"/>
          </p:nvPr>
        </p:nvSpPr>
        <p:spPr>
          <a:xfrm>
            <a:off x="107504" y="1196752"/>
            <a:ext cx="8960296" cy="5256584"/>
          </a:xfrm>
        </p:spPr>
        <p:txBody>
          <a:bodyPr>
            <a:normAutofit/>
          </a:bodyPr>
          <a:lstStyle/>
          <a:p>
            <a:r xmlns:a="http://schemas.openxmlformats.org/drawingml/2006/main">
              <a:rPr lang="en" sz="2800" b="1" i="1" dirty="0" smtClean="0">
                <a:solidFill>
                  <a:schemeClr val="accent2">
                    <a:lumMod val="60000"/>
                    <a:lumOff val="40000"/>
                  </a:schemeClr>
                </a:solidFill>
                <a:latin typeface="Cambria" panose="02040503050406030204" pitchFamily="18" charset="0"/>
                <a:ea typeface="Cambria" panose="02040503050406030204" pitchFamily="18" charset="0"/>
              </a:rPr>
              <a:t>Increase </a:t>
            </a:r>
            <a:r xmlns:a="http://schemas.openxmlformats.org/drawingml/2006/main">
              <a:rPr lang="en" sz="2800" b="1" i="1" dirty="0">
                <a:solidFill>
                  <a:schemeClr val="accent2">
                    <a:lumMod val="60000"/>
                    <a:lumOff val="40000"/>
                  </a:schemeClr>
                </a:solidFill>
                <a:latin typeface="Cambria" panose="02040503050406030204" pitchFamily="18" charset="0"/>
                <a:ea typeface="Cambria" panose="02040503050406030204" pitchFamily="18" charset="0"/>
              </a:rPr>
              <a:t>in capillary hydrostatic pressure:</a:t>
            </a:r>
            <a:endParaRPr xmlns:a="http://schemas.openxmlformats.org/drawingml/2006/main" lang="fr-FR" sz="2800" i="1" dirty="0">
              <a:solidFill>
                <a:schemeClr val="accent2">
                  <a:lumMod val="60000"/>
                  <a:lumOff val="40000"/>
                </a:schemeClr>
              </a:solidFill>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An </a:t>
            </a:r>
            <a:r xmlns:a="http://schemas.openxmlformats.org/drawingml/2006/main">
              <a:rPr lang="en" sz="2800" i="1" dirty="0">
                <a:latin typeface="Cambria" panose="02040503050406030204" pitchFamily="18" charset="0"/>
                <a:ea typeface="Cambria" panose="02040503050406030204" pitchFamily="18" charset="0"/>
              </a:rPr>
              <a:t>increase in </a:t>
            </a:r>
            <a:r xmlns:a="http://schemas.openxmlformats.org/drawingml/2006/main">
              <a:rPr lang="en" sz="2800" i="1" dirty="0" smtClean="0">
                <a:latin typeface="Cambria" panose="02040503050406030204" pitchFamily="18" charset="0"/>
                <a:ea typeface="Cambria" panose="02040503050406030204" pitchFamily="18" charset="0"/>
              </a:rPr>
              <a:t>Pc is </a:t>
            </a:r>
            <a:r xmlns:a="http://schemas.openxmlformats.org/drawingml/2006/main">
              <a:rPr lang="en" sz="2800" i="1" dirty="0">
                <a:latin typeface="Cambria" panose="02040503050406030204" pitchFamily="18" charset="0"/>
                <a:ea typeface="Cambria" panose="02040503050406030204" pitchFamily="18" charset="0"/>
              </a:rPr>
              <a:t>usually induced by a </a:t>
            </a:r>
            <a:r xmlns:a="http://schemas.openxmlformats.org/drawingml/2006/main">
              <a:rPr lang="en" sz="2800" i="1" u="sng" dirty="0" smtClean="0">
                <a:latin typeface="Cambria" panose="02040503050406030204" pitchFamily="18" charset="0"/>
                <a:ea typeface="Cambria" panose="02040503050406030204" pitchFamily="18" charset="0"/>
              </a:rPr>
              <a:t>persistent increase </a:t>
            </a:r>
            <a:r xmlns:a="http://schemas.openxmlformats.org/drawingml/2006/main">
              <a:rPr lang="en" sz="2800" i="1" dirty="0" smtClean="0">
                <a:latin typeface="Cambria" panose="02040503050406030204" pitchFamily="18" charset="0"/>
                <a:ea typeface="Cambria" panose="02040503050406030204" pitchFamily="18" charset="0"/>
              </a:rPr>
              <a:t>in </a:t>
            </a:r>
            <a:r xmlns:a="http://schemas.openxmlformats.org/drawingml/2006/main">
              <a:rPr lang="en" sz="2800" i="1" dirty="0">
                <a:latin typeface="Cambria" panose="02040503050406030204" pitchFamily="18" charset="0"/>
                <a:ea typeface="Cambria" panose="02040503050406030204" pitchFamily="18" charset="0"/>
              </a:rPr>
              <a:t>venous pressure.</a:t>
            </a: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This can </a:t>
            </a:r>
            <a:r xmlns:a="http://schemas.openxmlformats.org/drawingml/2006/main">
              <a:rPr lang="en" sz="2800" i="1" dirty="0">
                <a:latin typeface="Cambria" panose="02040503050406030204" pitchFamily="18" charset="0"/>
                <a:ea typeface="Cambria" panose="02040503050406030204" pitchFamily="18" charset="0"/>
              </a:rPr>
              <a:t>occur </a:t>
            </a:r>
            <a:r xmlns:a="http://schemas.openxmlformats.org/drawingml/2006/main">
              <a:rPr lang="en" sz="2800" i="1" dirty="0" smtClean="0">
                <a:latin typeface="Cambria" panose="02040503050406030204" pitchFamily="18" charset="0"/>
                <a:ea typeface="Cambria" panose="02040503050406030204" pitchFamily="18" charset="0"/>
              </a:rPr>
              <a:t>following an increase in blood </a:t>
            </a:r>
            <a:r xmlns:a="http://schemas.openxmlformats.org/drawingml/2006/main">
              <a:rPr lang="en" sz="2800" i="1" dirty="0">
                <a:latin typeface="Cambria" panose="02040503050406030204" pitchFamily="18" charset="0"/>
                <a:ea typeface="Cambria" panose="02040503050406030204" pitchFamily="18" charset="0"/>
              </a:rPr>
              <a:t>volume </a:t>
            </a:r>
            <a:r xmlns:a="http://schemas.openxmlformats.org/drawingml/2006/main">
              <a:rPr lang="en" sz="2800" i="1" dirty="0" smtClean="0">
                <a:latin typeface="Cambria" panose="02040503050406030204" pitchFamily="18" charset="0"/>
                <a:ea typeface="Cambria" panose="02040503050406030204" pitchFamily="18" charset="0"/>
              </a:rPr>
              <a:t>, </a:t>
            </a:r>
            <a:r xmlns:a="http://schemas.openxmlformats.org/drawingml/2006/main">
              <a:rPr lang="en" sz="2800" i="1" dirty="0">
                <a:latin typeface="Cambria" panose="02040503050406030204" pitchFamily="18" charset="0"/>
                <a:ea typeface="Cambria" panose="02040503050406030204" pitchFamily="18" charset="0"/>
              </a:rPr>
              <a:t>which increases the volume on the venous </a:t>
            </a:r>
            <a:r xmlns:a="http://schemas.openxmlformats.org/drawingml/2006/main">
              <a:rPr lang="en" sz="2800" i="1" dirty="0" smtClean="0">
                <a:latin typeface="Cambria" panose="02040503050406030204" pitchFamily="18" charset="0"/>
                <a:ea typeface="Cambria" panose="02040503050406030204" pitchFamily="18" charset="0"/>
              </a:rPr>
              <a:t>side </a:t>
            </a:r>
            <a:r xmlns:a="http://schemas.openxmlformats.org/drawingml/2006/main">
              <a:rPr lang="en" sz="2800" i="1" dirty="0">
                <a:latin typeface="Cambria" panose="02040503050406030204" pitchFamily="18" charset="0"/>
                <a:ea typeface="Cambria" panose="02040503050406030204" pitchFamily="18" charset="0"/>
              </a:rPr>
              <a:t>, </a:t>
            </a:r>
            <a:r xmlns:a="http://schemas.openxmlformats.org/drawingml/2006/main">
              <a:rPr lang="en" sz="2800" i="1" dirty="0" smtClean="0">
                <a:latin typeface="Cambria" panose="02040503050406030204" pitchFamily="18" charset="0"/>
                <a:ea typeface="Cambria" panose="02040503050406030204" pitchFamily="18" charset="0"/>
              </a:rPr>
              <a:t>or following </a:t>
            </a:r>
            <a:r xmlns:a="http://schemas.openxmlformats.org/drawingml/2006/main">
              <a:rPr lang="en" sz="2800" i="1" dirty="0">
                <a:latin typeface="Cambria" panose="02040503050406030204" pitchFamily="18" charset="0"/>
                <a:ea typeface="Cambria" panose="02040503050406030204" pitchFamily="18" charset="0"/>
              </a:rPr>
              <a:t>a venous obstruction.</a:t>
            </a:r>
            <a:endParaRPr xmlns:a="http://schemas.openxmlformats.org/drawingml/2006/main" lang="fr-FR" sz="2800" dirty="0"/>
          </a:p>
          <a:p>
            <a:r xmlns:a="http://schemas.openxmlformats.org/drawingml/2006/main">
              <a:rPr lang="en" sz="2800" i="1" dirty="0" smtClean="0">
                <a:latin typeface="Cambria" panose="02040503050406030204" pitchFamily="18" charset="0"/>
                <a:ea typeface="Cambria" panose="02040503050406030204" pitchFamily="18" charset="0"/>
              </a:rPr>
              <a:t>This can be observed in cases of </a:t>
            </a:r>
            <a:r xmlns:a="http://schemas.openxmlformats.org/drawingml/2006/main">
              <a:rPr lang="en" sz="2800" i="1" dirty="0">
                <a:latin typeface="Cambria" panose="02040503050406030204" pitchFamily="18" charset="0"/>
                <a:ea typeface="Cambria" panose="02040503050406030204" pitchFamily="18" charset="0"/>
              </a:rPr>
              <a:t>heart failure, thrombosis, compression,</a:t>
            </a:r>
            <a:r xmlns:a="http://schemas.openxmlformats.org/drawingml/2006/main">
              <a:rPr lang="en" sz="2800" i="1" dirty="0" smtClean="0">
                <a:latin typeface="Cambria" panose="02040503050406030204" pitchFamily="18" charset="0"/>
                <a:ea typeface="Cambria" panose="02040503050406030204" pitchFamily="18" charset="0"/>
              </a:rPr>
              <a:t> </a:t>
            </a:r>
            <a:r xmlns:a="http://schemas.openxmlformats.org/drawingml/2006/main">
              <a:rPr lang="en" sz="2800" i="1" dirty="0">
                <a:latin typeface="Cambria" panose="02040503050406030204" pitchFamily="18" charset="0"/>
                <a:ea typeface="Cambria" panose="02040503050406030204" pitchFamily="18" charset="0"/>
              </a:rPr>
              <a:t>Functional </a:t>
            </a:r>
            <a:r xmlns:a="http://schemas.openxmlformats.org/drawingml/2006/main">
              <a:rPr lang="en" sz="2800" i="1" dirty="0">
                <a:latin typeface="Cambria" panose="02040503050406030204" pitchFamily="18" charset="0"/>
                <a:ea typeface="Cambria" panose="02040503050406030204" pitchFamily="18" charset="0"/>
              </a:rPr>
              <a:t>venous </a:t>
            </a:r>
            <a:r xmlns:a="http://schemas.openxmlformats.org/drawingml/2006/main">
              <a:rPr lang="en" sz="2800" i="1" dirty="0">
                <a:latin typeface="Cambria" panose="02040503050406030204" pitchFamily="18" charset="0"/>
                <a:ea typeface="Cambria" panose="02040503050406030204" pitchFamily="18" charset="0"/>
              </a:rPr>
              <a:t>insufficiency </a:t>
            </a:r>
            <a:r xmlns:a="http://schemas.openxmlformats.org/drawingml/2006/main">
              <a:rPr lang="en" sz="2800" i="1" dirty="0" smtClean="0">
                <a:latin typeface="Cambria" panose="02040503050406030204" pitchFamily="18" charset="0"/>
                <a:ea typeface="Cambria" panose="02040503050406030204" pitchFamily="18" charset="0"/>
              </a:rPr>
              <a:t>, </a:t>
            </a:r>
            <a:r xmlns:a="http://schemas.openxmlformats.org/drawingml/2006/main">
              <a:rPr lang="en" sz="2800" i="1" dirty="0" smtClean="0">
                <a:latin typeface="Cambria" panose="02040503050406030204" pitchFamily="18" charset="0"/>
                <a:ea typeface="Cambria" panose="02040503050406030204" pitchFamily="18" charset="0"/>
              </a:rPr>
              <a:t>portal </a:t>
            </a:r>
            <a:r xmlns:a="http://schemas.openxmlformats.org/drawingml/2006/main">
              <a:rPr lang="en" sz="2800" i="1" dirty="0">
                <a:latin typeface="Cambria" panose="02040503050406030204" pitchFamily="18" charset="0"/>
                <a:ea typeface="Cambria" panose="02040503050406030204" pitchFamily="18" charset="0"/>
              </a:rPr>
              <a:t>hypertension </a:t>
            </a:r>
            <a:r xmlns:a="http://schemas.openxmlformats.org/drawingml/2006/main">
              <a:rPr lang="en" sz="2800" i="1" dirty="0" smtClean="0">
                <a:latin typeface="Cambria" panose="02040503050406030204" pitchFamily="18" charset="0"/>
                <a:ea typeface="Cambria" panose="02040503050406030204" pitchFamily="18" charset="0"/>
              </a:rPr>
              <a:t>...</a:t>
            </a:r>
          </a:p>
          <a:p>
            <a:pPr lvl="1"/>
            <a:endParaRPr lang="fr-FR" sz="2800" i="1" dirty="0">
              <a:latin typeface="Cambria" panose="02040503050406030204" pitchFamily="18" charset="0"/>
              <a:ea typeface="Cambria" panose="02040503050406030204" pitchFamily="18" charset="0"/>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11</a:t>
            </a:fld>
            <a:endParaRPr lang="fr-BE" dirty="0"/>
          </a:p>
        </p:txBody>
      </p:sp>
    </p:spTree>
    <p:extLst>
      <p:ext uri="{BB962C8B-B14F-4D97-AF65-F5344CB8AC3E}">
        <p14:creationId xmlns:p14="http://schemas.microsoft.com/office/powerpoint/2010/main" val="1731115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539552" y="159765"/>
            <a:ext cx="8136904" cy="914400"/>
          </a:xfrm>
        </p:spPr>
        <p:txBody>
          <a:bodyPr/>
          <a:lstStyle/>
          <a:p>
            <a:pPr xmlns:a="http://schemas.openxmlformats.org/drawingml/2006/main" algn="ctr"/>
            <a:r xmlns:a="http://schemas.openxmlformats.org/drawingml/2006/main">
              <a:rPr lang="en" b="1" i="1" dirty="0">
                <a:latin typeface="Cambria" panose="02040503050406030204" pitchFamily="18" charset="0"/>
                <a:ea typeface="Cambria" panose="02040503050406030204" pitchFamily="18" charset="0"/>
              </a:rPr>
              <a:t>HEMODYNAMIC ALTERATION</a:t>
            </a:r>
          </a:p>
        </p:txBody>
      </p:sp>
      <p:sp>
        <p:nvSpPr>
          <p:cNvPr id="3" name="Espace réservé du contenu 2"/>
          <p:cNvSpPr>
            <a:spLocks noGrp="1"/>
          </p:cNvSpPr>
          <p:nvPr>
            <p:ph idx="4294967295"/>
          </p:nvPr>
        </p:nvSpPr>
        <p:spPr>
          <a:xfrm>
            <a:off x="251520" y="1196752"/>
            <a:ext cx="8712968" cy="5256584"/>
          </a:xfrm>
        </p:spPr>
        <p:txBody>
          <a:bodyPr>
            <a:normAutofit/>
          </a:bodyPr>
          <a:lstStyle/>
          <a:p>
            <a:pPr lvl="1"/>
            <a:endParaRPr lang="fr-FR" sz="2800" i="1" dirty="0">
              <a:latin typeface="Cambria" panose="02040503050406030204" pitchFamily="18" charset="0"/>
              <a:ea typeface="Cambria" panose="02040503050406030204" pitchFamily="18" charset="0"/>
            </a:endParaRPr>
          </a:p>
          <a:p>
            <a:r xmlns:a="http://schemas.openxmlformats.org/drawingml/2006/main">
              <a:rPr lang="en" sz="2800" b="1" i="1" dirty="0" smtClean="0">
                <a:solidFill>
                  <a:schemeClr val="accent2">
                    <a:lumMod val="60000"/>
                    <a:lumOff val="40000"/>
                  </a:schemeClr>
                </a:solidFill>
                <a:latin typeface="Cambria" panose="02040503050406030204" pitchFamily="18" charset="0"/>
                <a:ea typeface="Cambria" panose="02040503050406030204" pitchFamily="18" charset="0"/>
              </a:rPr>
              <a:t>Decrease </a:t>
            </a:r>
            <a:r xmlns:a="http://schemas.openxmlformats.org/drawingml/2006/main">
              <a:rPr lang="en" sz="2800" b="1" i="1" dirty="0">
                <a:solidFill>
                  <a:schemeClr val="accent2">
                    <a:lumMod val="60000"/>
                    <a:lumOff val="40000"/>
                  </a:schemeClr>
                </a:solidFill>
                <a:latin typeface="Cambria" panose="02040503050406030204" pitchFamily="18" charset="0"/>
                <a:ea typeface="Cambria" panose="02040503050406030204" pitchFamily="18" charset="0"/>
              </a:rPr>
              <a:t>in capillary oncotic pressure:</a:t>
            </a:r>
            <a:endParaRPr xmlns:a="http://schemas.openxmlformats.org/drawingml/2006/main" lang="fr-FR" sz="2800" i="1" dirty="0">
              <a:solidFill>
                <a:schemeClr val="accent2">
                  <a:lumMod val="60000"/>
                  <a:lumOff val="40000"/>
                </a:schemeClr>
              </a:solidFill>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800" b="1" i="1" dirty="0" smtClean="0">
                <a:latin typeface="Cambria" panose="02040503050406030204" pitchFamily="18" charset="0"/>
                <a:ea typeface="Cambria" panose="02040503050406030204" pitchFamily="18" charset="0"/>
              </a:rPr>
              <a:t>Hypoalbuminemia </a:t>
            </a:r>
            <a:r xmlns:a="http://schemas.openxmlformats.org/drawingml/2006/main">
              <a:rPr lang="en" sz="2800" i="1" dirty="0">
                <a:latin typeface="Cambria" panose="02040503050406030204" pitchFamily="18" charset="0"/>
                <a:ea typeface="Cambria" panose="02040503050406030204" pitchFamily="18" charset="0"/>
              </a:rPr>
              <a:t>due to renal loss </a:t>
            </a:r>
            <a:r xmlns:a="http://schemas.openxmlformats.org/drawingml/2006/main">
              <a:rPr lang="en" sz="2800" b="1" i="1" dirty="0">
                <a:latin typeface="Cambria" panose="02040503050406030204" pitchFamily="18" charset="0"/>
                <a:ea typeface="Cambria" panose="02040503050406030204" pitchFamily="18" charset="0"/>
              </a:rPr>
              <a:t>of </a:t>
            </a:r>
            <a:r xmlns:a="http://schemas.openxmlformats.org/drawingml/2006/main">
              <a:rPr lang="en" sz="2800" i="1" dirty="0" smtClean="0">
                <a:latin typeface="Cambria" panose="02040503050406030204" pitchFamily="18" charset="0"/>
                <a:ea typeface="Cambria" panose="02040503050406030204" pitchFamily="18" charset="0"/>
              </a:rPr>
              <a:t>albumin or </a:t>
            </a:r>
            <a:r xmlns:a="http://schemas.openxmlformats.org/drawingml/2006/main">
              <a:rPr lang="en" sz="2800" i="1" dirty="0">
                <a:latin typeface="Cambria" panose="02040503050406030204" pitchFamily="18" charset="0"/>
                <a:ea typeface="Cambria" panose="02040503050406030204" pitchFamily="18" charset="0"/>
              </a:rPr>
              <a:t>decreased hepatic synthesis of albumin is a potential cause </a:t>
            </a:r>
            <a:r xmlns:a="http://schemas.openxmlformats.org/drawingml/2006/main">
              <a:rPr lang="en" sz="2800" i="1" dirty="0" smtClean="0">
                <a:latin typeface="Cambria" panose="02040503050406030204" pitchFamily="18" charset="0"/>
                <a:ea typeface="Cambria" panose="02040503050406030204" pitchFamily="18" charset="0"/>
              </a:rPr>
              <a:t>of edema.</a:t>
            </a:r>
            <a:endParaRPr xmlns:a="http://schemas.openxmlformats.org/drawingml/2006/main" lang="fr-FR" sz="2800" i="1" dirty="0">
              <a:latin typeface="Cambria" panose="02040503050406030204" pitchFamily="18" charset="0"/>
              <a:ea typeface="Cambria" panose="02040503050406030204" pitchFamily="18" charset="0"/>
            </a:endParaRPr>
          </a:p>
          <a:p>
            <a:endParaRPr lang="fr-FR" sz="2800" dirty="0"/>
          </a:p>
          <a:p>
            <a:r xmlns:a="http://schemas.openxmlformats.org/drawingml/2006/main">
              <a:rPr lang="en" sz="2800" b="1" i="1" dirty="0" smtClean="0">
                <a:latin typeface="Cambria" panose="02040503050406030204" pitchFamily="18" charset="0"/>
                <a:ea typeface="Cambria" panose="02040503050406030204" pitchFamily="18" charset="0"/>
              </a:rPr>
              <a:t>EX: </a:t>
            </a:r>
            <a:r xmlns:a="http://schemas.openxmlformats.org/drawingml/2006/main">
              <a:rPr lang="en" sz="2800" i="1" dirty="0" smtClean="0">
                <a:latin typeface="Cambria" panose="02040503050406030204" pitchFamily="18" charset="0"/>
                <a:ea typeface="Cambria" panose="02040503050406030204" pitchFamily="18" charset="0"/>
              </a:rPr>
              <a:t>malnutrition </a:t>
            </a:r>
            <a:r xmlns:a="http://schemas.openxmlformats.org/drawingml/2006/main">
              <a:rPr lang="en" sz="2800" i="1" dirty="0">
                <a:latin typeface="Cambria" panose="02040503050406030204" pitchFamily="18" charset="0"/>
                <a:ea typeface="Cambria" panose="02040503050406030204" pitchFamily="18" charset="0"/>
              </a:rPr>
              <a:t>, </a:t>
            </a:r>
            <a:r xmlns:a="http://schemas.openxmlformats.org/drawingml/2006/main">
              <a:rPr lang="en" sz="2800" i="1" dirty="0" smtClean="0">
                <a:latin typeface="Cambria" panose="02040503050406030204" pitchFamily="18" charset="0"/>
                <a:ea typeface="Cambria" panose="02040503050406030204" pitchFamily="18" charset="0"/>
              </a:rPr>
              <a:t>malabsorption, </a:t>
            </a:r>
            <a:r xmlns:a="http://schemas.openxmlformats.org/drawingml/2006/main">
              <a:rPr lang="en" sz="2800" i="1" dirty="0">
                <a:latin typeface="Cambria" panose="02040503050406030204" pitchFamily="18" charset="0"/>
                <a:ea typeface="Cambria" panose="02040503050406030204" pitchFamily="18" charset="0"/>
              </a:rPr>
              <a:t>hepatocellular insufficiency, </a:t>
            </a:r>
            <a:r xmlns:a="http://schemas.openxmlformats.org/drawingml/2006/main">
              <a:rPr lang="en" sz="2800" i="1" dirty="0">
                <a:latin typeface="Cambria" panose="02040503050406030204" pitchFamily="18" charset="0"/>
                <a:ea typeface="Cambria" panose="02040503050406030204" pitchFamily="18" charset="0"/>
              </a:rPr>
              <a:t>nephrotic </a:t>
            </a:r>
            <a:r xmlns:a="http://schemas.openxmlformats.org/drawingml/2006/main">
              <a:rPr lang="en" sz="2800" i="1" dirty="0" smtClean="0">
                <a:latin typeface="Cambria" panose="02040503050406030204" pitchFamily="18" charset="0"/>
                <a:ea typeface="Cambria" panose="02040503050406030204" pitchFamily="18" charset="0"/>
              </a:rPr>
              <a:t>syndrome</a:t>
            </a:r>
          </a:p>
          <a:p>
            <a:endParaRPr lang="fr-FR" sz="2800" i="1" dirty="0" smtClean="0">
              <a:latin typeface="Cambria" panose="02040503050406030204" pitchFamily="18" charset="0"/>
              <a:ea typeface="Cambria" panose="02040503050406030204" pitchFamily="18" charset="0"/>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12</a:t>
            </a:fld>
            <a:endParaRPr lang="fr-BE" dirty="0"/>
          </a:p>
        </p:txBody>
      </p:sp>
    </p:spTree>
    <p:extLst>
      <p:ext uri="{BB962C8B-B14F-4D97-AF65-F5344CB8AC3E}">
        <p14:creationId xmlns:p14="http://schemas.microsoft.com/office/powerpoint/2010/main" val="1052636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539552" y="139216"/>
            <a:ext cx="8136904" cy="914400"/>
          </a:xfrm>
        </p:spPr>
        <p:txBody>
          <a:bodyPr/>
          <a:lstStyle/>
          <a:p>
            <a:pPr xmlns:a="http://schemas.openxmlformats.org/drawingml/2006/main" algn="ctr"/>
            <a:r xmlns:a="http://schemas.openxmlformats.org/drawingml/2006/main">
              <a:rPr lang="en" b="1" i="1" dirty="0">
                <a:latin typeface="Cambria" panose="02040503050406030204" pitchFamily="18" charset="0"/>
                <a:ea typeface="Cambria" panose="02040503050406030204" pitchFamily="18" charset="0"/>
              </a:rPr>
              <a:t>HEMODYNAMIC ALTERATION</a:t>
            </a:r>
          </a:p>
        </p:txBody>
      </p:sp>
      <p:sp>
        <p:nvSpPr>
          <p:cNvPr id="3" name="Espace réservé du contenu 2"/>
          <p:cNvSpPr>
            <a:spLocks noGrp="1"/>
          </p:cNvSpPr>
          <p:nvPr>
            <p:ph idx="4294967295"/>
          </p:nvPr>
        </p:nvSpPr>
        <p:spPr>
          <a:xfrm>
            <a:off x="251520" y="1196752"/>
            <a:ext cx="8712968" cy="5256584"/>
          </a:xfrm>
        </p:spPr>
        <p:txBody>
          <a:bodyPr>
            <a:noAutofit/>
          </a:bodyPr>
          <a:lstStyle/>
          <a:p>
            <a:endParaRPr lang="fr-FR" sz="2800" b="1" i="1" dirty="0" smtClean="0">
              <a:solidFill>
                <a:schemeClr val="accent2">
                  <a:lumMod val="60000"/>
                  <a:lumOff val="40000"/>
                </a:schemeClr>
              </a:solidFill>
              <a:latin typeface="Cambria" panose="02040503050406030204" pitchFamily="18" charset="0"/>
              <a:ea typeface="Cambria" panose="02040503050406030204" pitchFamily="18" charset="0"/>
            </a:endParaRPr>
          </a:p>
          <a:p>
            <a:r xmlns:a="http://schemas.openxmlformats.org/drawingml/2006/main">
              <a:rPr lang="en" sz="2800" b="1" i="1" dirty="0" smtClean="0">
                <a:solidFill>
                  <a:schemeClr val="accent2">
                    <a:lumMod val="60000"/>
                    <a:lumOff val="40000"/>
                  </a:schemeClr>
                </a:solidFill>
                <a:latin typeface="Cambria" panose="02040503050406030204" pitchFamily="18" charset="0"/>
                <a:ea typeface="Cambria" panose="02040503050406030204" pitchFamily="18" charset="0"/>
              </a:rPr>
              <a:t>Increased </a:t>
            </a:r>
            <a:r xmlns:a="http://schemas.openxmlformats.org/drawingml/2006/main">
              <a:rPr lang="en" sz="2800" b="1" i="1" dirty="0">
                <a:solidFill>
                  <a:schemeClr val="accent2">
                    <a:lumMod val="60000"/>
                    <a:lumOff val="40000"/>
                  </a:schemeClr>
                </a:solidFill>
                <a:latin typeface="Cambria" panose="02040503050406030204" pitchFamily="18" charset="0"/>
                <a:ea typeface="Cambria" panose="02040503050406030204" pitchFamily="18" charset="0"/>
              </a:rPr>
              <a:t>capillary permeability:</a:t>
            </a:r>
            <a:endParaRPr xmlns:a="http://schemas.openxmlformats.org/drawingml/2006/main" lang="fr-FR" sz="2800" i="1" dirty="0">
              <a:solidFill>
                <a:schemeClr val="accent2">
                  <a:lumMod val="60000"/>
                  <a:lumOff val="40000"/>
                </a:schemeClr>
              </a:solidFill>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The increased capillary </a:t>
            </a:r>
            <a:r xmlns:a="http://schemas.openxmlformats.org/drawingml/2006/main">
              <a:rPr lang="en" sz="2800" i="1" dirty="0">
                <a:latin typeface="Cambria" panose="02040503050406030204" pitchFamily="18" charset="0"/>
                <a:ea typeface="Cambria" panose="02040503050406030204" pitchFamily="18" charset="0"/>
              </a:rPr>
              <a:t>permeability </a:t>
            </a:r>
            <a:r xmlns:a="http://schemas.openxmlformats.org/drawingml/2006/main">
              <a:rPr lang="en" sz="2800" i="1" dirty="0" smtClean="0">
                <a:latin typeface="Cambria" panose="02040503050406030204" pitchFamily="18" charset="0"/>
                <a:ea typeface="Cambria" panose="02040503050406030204" pitchFamily="18" charset="0"/>
              </a:rPr>
              <a:t>observed in inflammatory states or by </a:t>
            </a:r>
            <a:r xmlns:a="http://schemas.openxmlformats.org/drawingml/2006/main">
              <a:rPr lang="en" sz="2800" i="1" dirty="0">
                <a:latin typeface="Cambria" panose="02040503050406030204" pitchFamily="18" charset="0"/>
                <a:ea typeface="Cambria" panose="02040503050406030204" pitchFamily="18" charset="0"/>
              </a:rPr>
              <a:t>vascular injury can promote the development of </a:t>
            </a:r>
            <a:r xmlns:a="http://schemas.openxmlformats.org/drawingml/2006/main">
              <a:rPr lang="en" sz="2800" i="1" dirty="0" smtClean="0">
                <a:latin typeface="Cambria" panose="02040503050406030204" pitchFamily="18" charset="0"/>
                <a:ea typeface="Cambria" panose="02040503050406030204" pitchFamily="18" charset="0"/>
              </a:rPr>
              <a:t>edema </a:t>
            </a:r>
            <a:r xmlns:a="http://schemas.openxmlformats.org/drawingml/2006/main">
              <a:rPr lang="en" sz="2800" i="1" dirty="0">
                <a:latin typeface="Cambria" panose="02040503050406030204" pitchFamily="18" charset="0"/>
                <a:ea typeface="Cambria" panose="02040503050406030204" pitchFamily="18" charset="0"/>
              </a:rPr>
              <a:t>both directly by fluid leakage </a:t>
            </a:r>
            <a:r xmlns:a="http://schemas.openxmlformats.org/drawingml/2006/main">
              <a:rPr lang="en" sz="2800" i="1" dirty="0" smtClean="0">
                <a:latin typeface="Cambria" panose="02040503050406030204" pitchFamily="18" charset="0"/>
                <a:ea typeface="Cambria" panose="02040503050406030204" pitchFamily="18" charset="0"/>
              </a:rPr>
              <a:t>and also </a:t>
            </a:r>
            <a:r xmlns:a="http://schemas.openxmlformats.org/drawingml/2006/main">
              <a:rPr lang="en" sz="2800" i="1" dirty="0">
                <a:latin typeface="Cambria" panose="02040503050406030204" pitchFamily="18" charset="0"/>
                <a:ea typeface="Cambria" panose="02040503050406030204" pitchFamily="18" charset="0"/>
              </a:rPr>
              <a:t>by allowing </a:t>
            </a:r>
            <a:r xmlns:a="http://schemas.openxmlformats.org/drawingml/2006/main">
              <a:rPr lang="en" sz="2800" i="1" dirty="0" smtClean="0">
                <a:latin typeface="Cambria" panose="02040503050406030204" pitchFamily="18" charset="0"/>
                <a:ea typeface="Cambria" panose="02040503050406030204" pitchFamily="18" charset="0"/>
              </a:rPr>
              <a:t>the </a:t>
            </a:r>
            <a:r xmlns:a="http://schemas.openxmlformats.org/drawingml/2006/main">
              <a:rPr lang="en" sz="2800" i="1" dirty="0">
                <a:latin typeface="Cambria" panose="02040503050406030204" pitchFamily="18" charset="0"/>
                <a:ea typeface="Cambria" panose="02040503050406030204" pitchFamily="18" charset="0"/>
              </a:rPr>
              <a:t>transfer of albumin to </a:t>
            </a:r>
            <a:r xmlns:a="http://schemas.openxmlformats.org/drawingml/2006/main">
              <a:rPr lang="en" sz="2800" i="1" dirty="0" smtClean="0">
                <a:latin typeface="Cambria" panose="02040503050406030204" pitchFamily="18" charset="0"/>
                <a:ea typeface="Cambria" panose="02040503050406030204" pitchFamily="18" charset="0"/>
              </a:rPr>
              <a:t>the </a:t>
            </a:r>
            <a:r xmlns:a="http://schemas.openxmlformats.org/drawingml/2006/main">
              <a:rPr lang="en" sz="2800" i="1" dirty="0" err="1" smtClean="0">
                <a:latin typeface="Cambria" panose="02040503050406030204" pitchFamily="18" charset="0"/>
                <a:ea typeface="Cambria" panose="02040503050406030204" pitchFamily="18" charset="0"/>
              </a:rPr>
              <a:t>interstitium </a:t>
            </a:r>
            <a:r xmlns:a="http://schemas.openxmlformats.org/drawingml/2006/main">
              <a:rPr lang="en" sz="2800" i="1" dirty="0" smtClean="0">
                <a:latin typeface="Cambria" panose="02040503050406030204" pitchFamily="18" charset="0"/>
                <a:ea typeface="Cambria" panose="02040503050406030204" pitchFamily="18" charset="0"/>
              </a:rPr>
              <a:t>, which </a:t>
            </a:r>
            <a:r xmlns:a="http://schemas.openxmlformats.org/drawingml/2006/main">
              <a:rPr lang="en" sz="2800" i="1" dirty="0">
                <a:latin typeface="Cambria" panose="02040503050406030204" pitchFamily="18" charset="0"/>
                <a:ea typeface="Cambria" panose="02040503050406030204" pitchFamily="18" charset="0"/>
              </a:rPr>
              <a:t>decreases the oncotic pressure gradient </a:t>
            </a:r>
            <a:r xmlns:a="http://schemas.openxmlformats.org/drawingml/2006/main">
              <a:rPr lang="en" sz="2800" i="1" dirty="0" smtClean="0">
                <a:latin typeface="Cambria" panose="02040503050406030204" pitchFamily="18" charset="0"/>
                <a:ea typeface="Cambria" panose="02040503050406030204" pitchFamily="18" charset="0"/>
              </a:rPr>
              <a:t>.</a:t>
            </a:r>
          </a:p>
          <a:p>
            <a:pPr xmlns:a="http://schemas.openxmlformats.org/drawingml/2006/main" lvl="1"/>
            <a:r xmlns:a="http://schemas.openxmlformats.org/drawingml/2006/main">
              <a:rPr lang="en" sz="2800" b="1" i="1" dirty="0" smtClean="0">
                <a:latin typeface="Cambria" panose="02040503050406030204" pitchFamily="18" charset="0"/>
                <a:ea typeface="Cambria" panose="02040503050406030204" pitchFamily="18" charset="0"/>
              </a:rPr>
              <a:t>EX </a:t>
            </a:r>
            <a:r xmlns:a="http://schemas.openxmlformats.org/drawingml/2006/main">
              <a:rPr lang="en" sz="2800" i="1" dirty="0" smtClean="0">
                <a:latin typeface="Cambria" panose="02040503050406030204" pitchFamily="18" charset="0"/>
                <a:ea typeface="Cambria" panose="02040503050406030204" pitchFamily="18" charset="0"/>
              </a:rPr>
              <a:t>: inflammatory reaction, </a:t>
            </a:r>
            <a:r xmlns:a="http://schemas.openxmlformats.org/drawingml/2006/main">
              <a:rPr lang="en" sz="2800" i="1" dirty="0">
                <a:latin typeface="Cambria" panose="02040503050406030204" pitchFamily="18" charset="0"/>
                <a:ea typeface="Cambria" panose="02040503050406030204" pitchFamily="18" charset="0"/>
              </a:rPr>
              <a:t>insect bites, </a:t>
            </a:r>
            <a:r xmlns:a="http://schemas.openxmlformats.org/drawingml/2006/main">
              <a:rPr lang="en" sz="2800" i="1" dirty="0" smtClean="0">
                <a:latin typeface="Cambria" panose="02040503050406030204" pitchFamily="18" charset="0"/>
                <a:ea typeface="Cambria" panose="02040503050406030204" pitchFamily="18" charset="0"/>
              </a:rPr>
              <a:t>medications….</a:t>
            </a:r>
            <a:endParaRPr xmlns:a="http://schemas.openxmlformats.org/drawingml/2006/main" lang="fr-FR" sz="2800" i="1" dirty="0">
              <a:latin typeface="Cambria" panose="02040503050406030204" pitchFamily="18" charset="0"/>
              <a:ea typeface="Cambria" panose="02040503050406030204" pitchFamily="18" charset="0"/>
            </a:endParaRPr>
          </a:p>
          <a:p>
            <a:endParaRPr lang="fr-FR" sz="2000" i="1" dirty="0">
              <a:latin typeface="Cambria" panose="02040503050406030204" pitchFamily="18" charset="0"/>
              <a:ea typeface="Cambria" panose="02040503050406030204" pitchFamily="18" charset="0"/>
            </a:endParaRPr>
          </a:p>
          <a:p>
            <a:pPr lvl="1"/>
            <a:endParaRPr lang="fr-FR" sz="2000" i="1" dirty="0">
              <a:latin typeface="Cambria" panose="02040503050406030204" pitchFamily="18" charset="0"/>
              <a:ea typeface="Cambria" panose="02040503050406030204" pitchFamily="18" charset="0"/>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13</a:t>
            </a:fld>
            <a:endParaRPr lang="fr-BE" dirty="0"/>
          </a:p>
        </p:txBody>
      </p:sp>
    </p:spTree>
    <p:extLst>
      <p:ext uri="{BB962C8B-B14F-4D97-AF65-F5344CB8AC3E}">
        <p14:creationId xmlns:p14="http://schemas.microsoft.com/office/powerpoint/2010/main" val="24835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539552" y="159765"/>
            <a:ext cx="8136904" cy="914400"/>
          </a:xfrm>
        </p:spPr>
        <p:txBody>
          <a:bodyPr/>
          <a:lstStyle/>
          <a:p>
            <a:pPr xmlns:a="http://schemas.openxmlformats.org/drawingml/2006/main" algn="ctr"/>
            <a:r xmlns:a="http://schemas.openxmlformats.org/drawingml/2006/main">
              <a:rPr lang="en" b="1" i="1" dirty="0">
                <a:latin typeface="Cambria" panose="02040503050406030204" pitchFamily="18" charset="0"/>
                <a:ea typeface="Cambria" panose="02040503050406030204" pitchFamily="18" charset="0"/>
              </a:rPr>
              <a:t>ALTERATION OF </a:t>
            </a:r>
            <a:r xmlns:a="http://schemas.openxmlformats.org/drawingml/2006/main">
              <a:rPr lang="en" b="1" i="1" dirty="0" smtClean="0">
                <a:latin typeface="Cambria" panose="02040503050406030204" pitchFamily="18" charset="0"/>
                <a:ea typeface="Cambria" panose="02040503050406030204" pitchFamily="18" charset="0"/>
              </a:rPr>
              <a:t>HEMODYNAMIC</a:t>
            </a:r>
            <a:endParaRPr xmlns:a="http://schemas.openxmlformats.org/drawingml/2006/main" lang="fr-FR" b="1" i="1" dirty="0">
              <a:latin typeface="Cambria" panose="02040503050406030204" pitchFamily="18" charset="0"/>
              <a:ea typeface="Cambria" panose="02040503050406030204" pitchFamily="18" charset="0"/>
            </a:endParaRPr>
          </a:p>
        </p:txBody>
      </p:sp>
      <p:sp>
        <p:nvSpPr>
          <p:cNvPr id="3" name="Espace réservé du contenu 2"/>
          <p:cNvSpPr>
            <a:spLocks noGrp="1"/>
          </p:cNvSpPr>
          <p:nvPr>
            <p:ph idx="4294967295"/>
          </p:nvPr>
        </p:nvSpPr>
        <p:spPr>
          <a:xfrm>
            <a:off x="251520" y="1196752"/>
            <a:ext cx="8712968" cy="5256584"/>
          </a:xfrm>
        </p:spPr>
        <p:txBody>
          <a:bodyPr>
            <a:noAutofit/>
          </a:bodyPr>
          <a:lstStyle/>
          <a:p>
            <a:r xmlns:a="http://schemas.openxmlformats.org/drawingml/2006/main">
              <a:rPr lang="en" sz="2400" b="1" i="1" dirty="0">
                <a:solidFill>
                  <a:schemeClr val="accent2">
                    <a:lumMod val="60000"/>
                    <a:lumOff val="40000"/>
                  </a:schemeClr>
                </a:solidFill>
                <a:latin typeface="Cambria" panose="02040503050406030204" pitchFamily="18" charset="0"/>
                <a:ea typeface="Cambria" panose="02040503050406030204" pitchFamily="18" charset="0"/>
              </a:rPr>
              <a:t>Lymphatic </a:t>
            </a:r>
            <a:r xmlns:a="http://schemas.openxmlformats.org/drawingml/2006/main">
              <a:rPr lang="en" sz="2400" b="1" i="1" dirty="0" smtClean="0">
                <a:solidFill>
                  <a:schemeClr val="accent2">
                    <a:lumMod val="60000"/>
                    <a:lumOff val="40000"/>
                  </a:schemeClr>
                </a:solidFill>
                <a:latin typeface="Cambria" panose="02040503050406030204" pitchFamily="18" charset="0"/>
                <a:ea typeface="Cambria" panose="02040503050406030204" pitchFamily="18" charset="0"/>
              </a:rPr>
              <a:t>obstruction </a:t>
            </a:r>
            <a:r xmlns:a="http://schemas.openxmlformats.org/drawingml/2006/main">
              <a:rPr lang="en" sz="2400" b="1" i="1" dirty="0" smtClean="0">
                <a:solidFill>
                  <a:schemeClr val="accent2">
                    <a:lumMod val="60000"/>
                    <a:lumOff val="40000"/>
                  </a:schemeClr>
                </a:solidFill>
                <a:latin typeface="Cambria" panose="02040503050406030204" pitchFamily="18" charset="0"/>
                <a:ea typeface="Cambria" panose="02040503050406030204" pitchFamily="18" charset="0"/>
              </a:rPr>
              <a:t>and/</a:t>
            </a:r>
            <a:r xmlns:a="http://schemas.openxmlformats.org/drawingml/2006/main">
              <a:rPr lang="en" sz="2400" b="1" i="1" dirty="0">
                <a:solidFill>
                  <a:schemeClr val="accent2">
                    <a:lumMod val="60000"/>
                    <a:lumOff val="40000"/>
                  </a:schemeClr>
                </a:solidFill>
                <a:latin typeface="Cambria" panose="02040503050406030204" pitchFamily="18" charset="0"/>
                <a:ea typeface="Cambria" panose="02040503050406030204" pitchFamily="18" charset="0"/>
              </a:rPr>
              <a:t> </a:t>
            </a:r>
            <a:r xmlns:a="http://schemas.openxmlformats.org/drawingml/2006/main">
              <a:rPr lang="en" sz="2400" b="1" i="1" dirty="0" smtClean="0">
                <a:solidFill>
                  <a:schemeClr val="accent2">
                    <a:lumMod val="60000"/>
                    <a:lumOff val="40000"/>
                  </a:schemeClr>
                </a:solidFill>
                <a:latin typeface="Cambria" panose="02040503050406030204" pitchFamily="18" charset="0"/>
                <a:ea typeface="Cambria" panose="02040503050406030204" pitchFamily="18" charset="0"/>
              </a:rPr>
              <a:t>or an increase </a:t>
            </a:r>
            <a:r xmlns:a="http://schemas.openxmlformats.org/drawingml/2006/main">
              <a:rPr lang="en" sz="2400" b="1" i="1" dirty="0">
                <a:solidFill>
                  <a:schemeClr val="accent2">
                    <a:lumMod val="60000"/>
                    <a:lumOff val="40000"/>
                  </a:schemeClr>
                </a:solidFill>
                <a:latin typeface="Cambria" panose="02040503050406030204" pitchFamily="18" charset="0"/>
                <a:ea typeface="Cambria" panose="02040503050406030204" pitchFamily="18" charset="0"/>
              </a:rPr>
              <a:t>in interstitial oncotic pressure:</a:t>
            </a:r>
            <a:endParaRPr xmlns:a="http://schemas.openxmlformats.org/drawingml/2006/main" lang="fr-FR" sz="2400" i="1" dirty="0">
              <a:solidFill>
                <a:schemeClr val="accent2">
                  <a:lumMod val="60000"/>
                  <a:lumOff val="40000"/>
                </a:schemeClr>
              </a:solidFill>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400" i="1" dirty="0" smtClean="0">
                <a:latin typeface="Cambria" panose="02040503050406030204" pitchFamily="18" charset="0"/>
                <a:ea typeface="Cambria" panose="02040503050406030204" pitchFamily="18" charset="0"/>
              </a:rPr>
              <a:t>obstruction is an unusual cause of </a:t>
            </a:r>
            <a:r xmlns:a="http://schemas.openxmlformats.org/drawingml/2006/main">
              <a:rPr lang="en" sz="2400" i="1" dirty="0" smtClean="0">
                <a:latin typeface="Cambria" panose="02040503050406030204" pitchFamily="18" charset="0"/>
                <a:ea typeface="Cambria" panose="02040503050406030204" pitchFamily="18" charset="0"/>
              </a:rPr>
              <a:t>edema </a:t>
            </a:r>
            <a:r xmlns:a="http://schemas.openxmlformats.org/drawingml/2006/main">
              <a:rPr lang="en" sz="2400" i="1" dirty="0">
                <a:latin typeface="Cambria" panose="02040503050406030204" pitchFamily="18" charset="0"/>
                <a:ea typeface="Cambria" panose="02040503050406030204" pitchFamily="18" charset="0"/>
              </a:rPr>
              <a:t>formation ; it is </a:t>
            </a:r>
            <a:r xmlns:a="http://schemas.openxmlformats.org/drawingml/2006/main">
              <a:rPr lang="en" sz="2400" i="1" dirty="0">
                <a:latin typeface="Cambria" panose="02040503050406030204" pitchFamily="18" charset="0"/>
                <a:ea typeface="Cambria" panose="02040503050406030204" pitchFamily="18" charset="0"/>
              </a:rPr>
              <a:t>most often secondary to malignant lymphadenopathy.</a:t>
            </a:r>
          </a:p>
          <a:p>
            <a:pPr xmlns:a="http://schemas.openxmlformats.org/drawingml/2006/main" lvl="1"/>
            <a:r xmlns:a="http://schemas.openxmlformats.org/drawingml/2006/main">
              <a:rPr lang="en" sz="2400" i="1" dirty="0" smtClean="0">
                <a:latin typeface="Cambria" panose="02040503050406030204" pitchFamily="18" charset="0"/>
                <a:ea typeface="Cambria" panose="02040503050406030204" pitchFamily="18" charset="0"/>
              </a:rPr>
              <a:t>During </a:t>
            </a:r>
            <a:r xmlns:a="http://schemas.openxmlformats.org/drawingml/2006/main">
              <a:rPr lang="en" sz="2400" i="1" dirty="0">
                <a:latin typeface="Cambria" panose="02040503050406030204" pitchFamily="18" charset="0"/>
                <a:ea typeface="Cambria" panose="02040503050406030204" pitchFamily="18" charset="0"/>
              </a:rPr>
              <a:t>hypothyroidism </a:t>
            </a:r>
            <a:r xmlns:a="http://schemas.openxmlformats.org/drawingml/2006/main">
              <a:rPr lang="en" sz="2400" i="1" dirty="0" smtClean="0">
                <a:latin typeface="Cambria" panose="02040503050406030204" pitchFamily="18" charset="0"/>
                <a:ea typeface="Cambria" panose="02040503050406030204" pitchFamily="18" charset="0"/>
              </a:rPr>
              <a:t>there </a:t>
            </a:r>
            <a:r xmlns:a="http://schemas.openxmlformats.org/drawingml/2006/main">
              <a:rPr lang="en" sz="2400" i="1" dirty="0">
                <a:latin typeface="Cambria" panose="02040503050406030204" pitchFamily="18" charset="0"/>
                <a:ea typeface="Cambria" panose="02040503050406030204" pitchFamily="18" charset="0"/>
              </a:rPr>
              <a:t>is a significant </a:t>
            </a:r>
            <a:r xmlns:a="http://schemas.openxmlformats.org/drawingml/2006/main">
              <a:rPr lang="en" sz="2400" i="1" dirty="0" smtClean="0">
                <a:latin typeface="Cambria" panose="02040503050406030204" pitchFamily="18" charset="0"/>
                <a:ea typeface="Cambria" panose="02040503050406030204" pitchFamily="18" charset="0"/>
              </a:rPr>
              <a:t>increase </a:t>
            </a:r>
            <a:r xmlns:a="http://schemas.openxmlformats.org/drawingml/2006/main">
              <a:rPr lang="en" sz="2400" i="1" dirty="0">
                <a:latin typeface="Cambria" panose="02040503050406030204" pitchFamily="18" charset="0"/>
                <a:ea typeface="Cambria" panose="02040503050406030204" pitchFamily="18" charset="0"/>
              </a:rPr>
              <a:t>in the interstitial accumulation of albumin and other </a:t>
            </a:r>
            <a:r xmlns:a="http://schemas.openxmlformats.org/drawingml/2006/main">
              <a:rPr lang="en" sz="2400" i="1" dirty="0" smtClean="0">
                <a:latin typeface="Cambria" panose="02040503050406030204" pitchFamily="18" charset="0"/>
                <a:ea typeface="Cambria" panose="02040503050406030204" pitchFamily="18" charset="0"/>
              </a:rPr>
              <a:t>proteins </a:t>
            </a:r>
            <a:r xmlns:a="http://schemas.openxmlformats.org/drawingml/2006/main">
              <a:rPr lang="en" sz="2400" i="1" dirty="0">
                <a:latin typeface="Cambria" panose="02040503050406030204" pitchFamily="18" charset="0"/>
                <a:ea typeface="Cambria" panose="02040503050406030204" pitchFamily="18" charset="0"/>
              </a:rPr>
              <a:t>(myxedema </a:t>
            </a:r>
            <a:r xmlns:a="http://schemas.openxmlformats.org/drawingml/2006/main">
              <a:rPr lang="en" sz="2400" i="1" dirty="0" smtClean="0">
                <a:latin typeface="Cambria" panose="02040503050406030204" pitchFamily="18" charset="0"/>
                <a:ea typeface="Cambria" panose="02040503050406030204" pitchFamily="18" charset="0"/>
              </a:rPr>
              <a:t>).</a:t>
            </a:r>
            <a:endParaRPr xmlns:a="http://schemas.openxmlformats.org/drawingml/2006/main" lang="fr-FR" sz="2400" i="1" dirty="0">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400" i="1" dirty="0">
                <a:latin typeface="Cambria" panose="02040503050406030204" pitchFamily="18" charset="0"/>
                <a:ea typeface="Cambria" panose="02040503050406030204" pitchFamily="18" charset="0"/>
              </a:rPr>
              <a:t>In this case, </a:t>
            </a:r>
            <a:r xmlns:a="http://schemas.openxmlformats.org/drawingml/2006/main">
              <a:rPr lang="en" sz="2400" i="1" dirty="0" smtClean="0">
                <a:latin typeface="Cambria" panose="02040503050406030204" pitchFamily="18" charset="0"/>
                <a:ea typeface="Cambria" panose="02040503050406030204" pitchFamily="18" charset="0"/>
              </a:rPr>
              <a:t>lymphatic drainage is abnormally </a:t>
            </a:r>
            <a:r xmlns:a="http://schemas.openxmlformats.org/drawingml/2006/main">
              <a:rPr lang="en" sz="2400" i="1" dirty="0" smtClean="0">
                <a:latin typeface="Cambria" panose="02040503050406030204" pitchFamily="18" charset="0"/>
                <a:ea typeface="Cambria" panose="02040503050406030204" pitchFamily="18" charset="0"/>
              </a:rPr>
              <a:t>normal </a:t>
            </a:r>
            <a:r xmlns:a="http://schemas.openxmlformats.org/drawingml/2006/main">
              <a:rPr lang="en" sz="2400" i="1" dirty="0">
                <a:latin typeface="Cambria" panose="02040503050406030204" pitchFamily="18" charset="0"/>
                <a:ea typeface="Cambria" panose="02040503050406030204" pitchFamily="18" charset="0"/>
              </a:rPr>
              <a:t>or </a:t>
            </a:r>
            <a:r xmlns:a="http://schemas.openxmlformats.org/drawingml/2006/main">
              <a:rPr lang="en" sz="2400" i="1" dirty="0" smtClean="0">
                <a:latin typeface="Cambria" panose="02040503050406030204" pitchFamily="18" charset="0"/>
                <a:ea typeface="Cambria" panose="02040503050406030204" pitchFamily="18" charset="0"/>
              </a:rPr>
              <a:t>low; </a:t>
            </a:r>
            <a:r xmlns:a="http://schemas.openxmlformats.org/drawingml/2006/main">
              <a:rPr lang="en" sz="2400" i="1" dirty="0">
                <a:latin typeface="Cambria" panose="02040503050406030204" pitchFamily="18" charset="0"/>
                <a:ea typeface="Cambria" panose="02040503050406030204" pitchFamily="18" charset="0"/>
              </a:rPr>
              <a:t>perhaps the excess filtered proteins are binding to interstitial </a:t>
            </a:r>
            <a:r xmlns:a="http://schemas.openxmlformats.org/drawingml/2006/main">
              <a:rPr lang="en" sz="2400" i="1" dirty="0" err="1">
                <a:latin typeface="Cambria" panose="02040503050406030204" pitchFamily="18" charset="0"/>
                <a:ea typeface="Cambria" panose="02040503050406030204" pitchFamily="18" charset="0"/>
              </a:rPr>
              <a:t>mucopolysaccharides, </a:t>
            </a:r>
            <a:r xmlns:a="http://schemas.openxmlformats.org/drawingml/2006/main">
              <a:rPr lang="en" sz="2400" i="1" dirty="0">
                <a:latin typeface="Cambria" panose="02040503050406030204" pitchFamily="18" charset="0"/>
                <a:ea typeface="Cambria" panose="02040503050406030204" pitchFamily="18" charset="0"/>
              </a:rPr>
              <a:t>preventing lymphatic drainage.</a:t>
            </a:r>
          </a:p>
          <a:p>
            <a:pPr lvl="1"/>
            <a:endParaRPr lang="fr-FR" sz="2400" i="1" dirty="0">
              <a:latin typeface="Cambria" panose="02040503050406030204" pitchFamily="18" charset="0"/>
              <a:ea typeface="Cambria" panose="02040503050406030204" pitchFamily="18" charset="0"/>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14</a:t>
            </a:fld>
            <a:endParaRPr lang="fr-BE" dirty="0"/>
          </a:p>
        </p:txBody>
      </p:sp>
    </p:spTree>
    <p:extLst>
      <p:ext uri="{BB962C8B-B14F-4D97-AF65-F5344CB8AC3E}">
        <p14:creationId xmlns:p14="http://schemas.microsoft.com/office/powerpoint/2010/main" val="61120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683568" y="260648"/>
            <a:ext cx="7772400" cy="914400"/>
          </a:xfrm>
        </p:spPr>
        <p:txBody>
          <a:bodyPr/>
          <a:lstStyle/>
          <a:p>
            <a:pPr xmlns:a="http://schemas.openxmlformats.org/drawingml/2006/main" algn="ctr"/>
            <a:r xmlns:a="http://schemas.openxmlformats.org/drawingml/2006/main">
              <a:rPr lang="en" sz="3200" b="1" i="1" dirty="0" smtClean="0">
                <a:latin typeface="Cambria" panose="02040503050406030204" pitchFamily="18" charset="0"/>
                <a:ea typeface="Cambria" panose="02040503050406030204" pitchFamily="18" charset="0"/>
              </a:rPr>
              <a:t>DEFENSIVE FACTORS AGAINST </a:t>
            </a:r>
            <a:r xmlns:a="http://schemas.openxmlformats.org/drawingml/2006/main">
              <a:rPr lang="en" sz="3200" b="1" i="1" dirty="0" smtClean="0">
                <a:latin typeface="Cambria" panose="02040503050406030204" pitchFamily="18" charset="0"/>
                <a:ea typeface="Cambria" panose="02040503050406030204" pitchFamily="18" charset="0"/>
              </a:rPr>
              <a:t>HEMODYNAMIC </a:t>
            </a:r>
            <a:endParaRPr xmlns:a="http://schemas.openxmlformats.org/drawingml/2006/main" lang="fr-FR" sz="3200" i="1" dirty="0">
              <a:latin typeface="Cambria" panose="02040503050406030204" pitchFamily="18" charset="0"/>
              <a:ea typeface="Cambria" panose="02040503050406030204" pitchFamily="18" charset="0"/>
            </a:endParaRPr>
            <a:r xmlns:a="http://schemas.openxmlformats.org/drawingml/2006/main">
              <a:rPr lang="en" sz="3200" b="1" i="1" dirty="0">
                <a:latin typeface="Cambria" panose="02040503050406030204" pitchFamily="18" charset="0"/>
                <a:ea typeface="Cambria" panose="02040503050406030204" pitchFamily="18" charset="0"/>
              </a:rPr>
              <a:t>ALTERATIONS</a:t>
            </a:r>
          </a:p>
        </p:txBody>
      </p:sp>
      <p:sp>
        <p:nvSpPr>
          <p:cNvPr id="3" name="Espace réservé du contenu 2"/>
          <p:cNvSpPr>
            <a:spLocks noGrp="1"/>
          </p:cNvSpPr>
          <p:nvPr>
            <p:ph idx="4294967295"/>
          </p:nvPr>
        </p:nvSpPr>
        <p:spPr>
          <a:xfrm>
            <a:off x="179512" y="1412776"/>
            <a:ext cx="8784976" cy="5184576"/>
          </a:xfrm>
        </p:spPr>
        <p:txBody>
          <a:bodyPr>
            <a:normAutofit/>
          </a:bodyPr>
          <a:lstStyle/>
          <a:p>
            <a:endParaRPr lang="fr-FR" sz="2800" i="1" dirty="0" smtClean="0">
              <a:latin typeface="Cambria" panose="02040503050406030204" pitchFamily="18" charset="0"/>
              <a:ea typeface="Cambria" panose="02040503050406030204" pitchFamily="18" charset="0"/>
            </a:endParaRPr>
          </a:p>
          <a:p>
            <a:r xmlns:a="http://schemas.openxmlformats.org/drawingml/2006/main">
              <a:rPr lang="en" sz="2800" i="1" dirty="0" smtClean="0">
                <a:latin typeface="Cambria" panose="02040503050406030204" pitchFamily="18" charset="0"/>
                <a:ea typeface="Cambria" panose="02040503050406030204" pitchFamily="18" charset="0"/>
              </a:rPr>
              <a:t>Since </a:t>
            </a:r>
            <a:r xmlns:a="http://schemas.openxmlformats.org/drawingml/2006/main">
              <a:rPr lang="en" sz="2800" i="1" dirty="0">
                <a:latin typeface="Cambria" panose="02040503050406030204" pitchFamily="18" charset="0"/>
                <a:ea typeface="Cambria" panose="02040503050406030204" pitchFamily="18" charset="0"/>
              </a:rPr>
              <a:t>the </a:t>
            </a:r>
            <a:r xmlns:a="http://schemas.openxmlformats.org/drawingml/2006/main">
              <a:rPr lang="en" sz="2800" i="1" dirty="0" smtClean="0">
                <a:latin typeface="Cambria" panose="02040503050406030204" pitchFamily="18" charset="0"/>
                <a:ea typeface="Cambria" panose="02040503050406030204" pitchFamily="18" charset="0"/>
              </a:rPr>
              <a:t>existence of a </a:t>
            </a:r>
            <a:r xmlns:a="http://schemas.openxmlformats.org/drawingml/2006/main">
              <a:rPr lang="en" sz="2800" i="1" dirty="0">
                <a:latin typeface="Cambria" panose="02040503050406030204" pitchFamily="18" charset="0"/>
                <a:ea typeface="Cambria" panose="02040503050406030204" pitchFamily="18" charset="0"/>
              </a:rPr>
              <a:t>low gradient </a:t>
            </a:r>
            <a:r xmlns:a="http://schemas.openxmlformats.org/drawingml/2006/main">
              <a:rPr lang="en" sz="2800" i="1" dirty="0" smtClean="0">
                <a:latin typeface="Cambria" panose="02040503050406030204" pitchFamily="18" charset="0"/>
                <a:ea typeface="Cambria" panose="02040503050406030204" pitchFamily="18" charset="0"/>
              </a:rPr>
              <a:t>favors </a:t>
            </a:r>
            <a:r xmlns:a="http://schemas.openxmlformats.org/drawingml/2006/main">
              <a:rPr lang="en" sz="2800" i="1" dirty="0">
                <a:latin typeface="Cambria" panose="02040503050406030204" pitchFamily="18" charset="0"/>
                <a:ea typeface="Cambria" panose="02040503050406030204" pitchFamily="18" charset="0"/>
              </a:rPr>
              <a:t>filtration, one might expect that small changes in hemodynamic forces at the capillary level would lead to the formation </a:t>
            </a:r>
            <a:r xmlns:a="http://schemas.openxmlformats.org/drawingml/2006/main">
              <a:rPr lang="en" sz="2800" i="1" dirty="0" smtClean="0">
                <a:latin typeface="Cambria" panose="02040503050406030204" pitchFamily="18" charset="0"/>
                <a:ea typeface="Cambria" panose="02040503050406030204" pitchFamily="18" charset="0"/>
              </a:rPr>
              <a:t>of edema.</a:t>
            </a:r>
          </a:p>
          <a:p>
            <a:endParaRPr lang="fr-FR" sz="2800" i="1" dirty="0">
              <a:latin typeface="Cambria" panose="02040503050406030204" pitchFamily="18" charset="0"/>
              <a:ea typeface="Cambria" panose="02040503050406030204" pitchFamily="18" charset="0"/>
            </a:endParaRPr>
          </a:p>
          <a:p>
            <a:r xmlns:a="http://schemas.openxmlformats.org/drawingml/2006/main">
              <a:rPr lang="en" sz="2800" i="1" dirty="0" smtClean="0">
                <a:latin typeface="Cambria" panose="02040503050406030204" pitchFamily="18" charset="0"/>
                <a:ea typeface="Cambria" panose="02040503050406030204" pitchFamily="18" charset="0"/>
              </a:rPr>
              <a:t>However </a:t>
            </a:r>
            <a:r xmlns:a="http://schemas.openxmlformats.org/drawingml/2006/main">
              <a:rPr lang="en" sz="2800" i="1" dirty="0">
                <a:latin typeface="Cambria" panose="02040503050406030204" pitchFamily="18" charset="0"/>
                <a:ea typeface="Cambria" panose="02040503050406030204" pitchFamily="18" charset="0"/>
              </a:rPr>
              <a:t>, experimental and clinical data show that an increase in the gradient of 15 mm Hg </a:t>
            </a:r>
            <a:r xmlns:a="http://schemas.openxmlformats.org/drawingml/2006/main">
              <a:rPr lang="en" sz="2800" i="1" dirty="0" smtClean="0">
                <a:latin typeface="Cambria" panose="02040503050406030204" pitchFamily="18" charset="0"/>
                <a:ea typeface="Cambria" panose="02040503050406030204" pitchFamily="18" charset="0"/>
              </a:rPr>
              <a:t>favoring </a:t>
            </a:r>
            <a:r xmlns:a="http://schemas.openxmlformats.org/drawingml/2006/main">
              <a:rPr lang="en" sz="2800" i="1" dirty="0">
                <a:latin typeface="Cambria" panose="02040503050406030204" pitchFamily="18" charset="0"/>
                <a:ea typeface="Cambria" panose="02040503050406030204" pitchFamily="18" charset="0"/>
              </a:rPr>
              <a:t>filtration is required before </a:t>
            </a:r>
            <a:r xmlns:a="http://schemas.openxmlformats.org/drawingml/2006/main">
              <a:rPr lang="en" sz="2800" i="1" dirty="0" smtClean="0">
                <a:latin typeface="Cambria" panose="02040503050406030204" pitchFamily="18" charset="0"/>
                <a:ea typeface="Cambria" panose="02040503050406030204" pitchFamily="18" charset="0"/>
              </a:rPr>
              <a:t>edema </a:t>
            </a:r>
            <a:r xmlns:a="http://schemas.openxmlformats.org/drawingml/2006/main">
              <a:rPr lang="en" sz="2800" i="1" dirty="0">
                <a:latin typeface="Cambria" panose="02040503050406030204" pitchFamily="18" charset="0"/>
                <a:ea typeface="Cambria" panose="02040503050406030204" pitchFamily="18" charset="0"/>
              </a:rPr>
              <a:t>is detectable.</a:t>
            </a:r>
          </a:p>
          <a:p>
            <a:endParaRPr lang="fr-FR" sz="2800" i="1" dirty="0">
              <a:latin typeface="Cambria" panose="02040503050406030204" pitchFamily="18" charset="0"/>
              <a:ea typeface="Cambria" panose="02040503050406030204" pitchFamily="18" charset="0"/>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15</a:t>
            </a:fld>
            <a:endParaRPr lang="fr-BE" dirty="0"/>
          </a:p>
        </p:txBody>
      </p:sp>
    </p:spTree>
    <p:extLst>
      <p:ext uri="{BB962C8B-B14F-4D97-AF65-F5344CB8AC3E}">
        <p14:creationId xmlns:p14="http://schemas.microsoft.com/office/powerpoint/2010/main" val="3397758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683568" y="260648"/>
            <a:ext cx="7772400" cy="914400"/>
          </a:xfrm>
        </p:spPr>
        <p:txBody>
          <a:bodyPr/>
          <a:lstStyle/>
          <a:p>
            <a:pPr xmlns:a="http://schemas.openxmlformats.org/drawingml/2006/main" algn="ctr"/>
            <a:r xmlns:a="http://schemas.openxmlformats.org/drawingml/2006/main">
              <a:rPr lang="en" sz="3200" b="1" i="1" dirty="0">
                <a:latin typeface="Cambria" panose="02040503050406030204" pitchFamily="18" charset="0"/>
                <a:ea typeface="Cambria" panose="02040503050406030204" pitchFamily="18" charset="0"/>
              </a:rPr>
              <a:t>DEFENSIVE FACTORS AGAINST HEMODYNAMIC ALTERATIONS</a:t>
            </a:r>
            <a:r xmlns:a="http://schemas.openxmlformats.org/drawingml/2006/main">
              <a:rPr lang="en" sz="3200" i="1" dirty="0" smtClean="0">
                <a:latin typeface="Cambria" panose="02040503050406030204" pitchFamily="18" charset="0"/>
                <a:ea typeface="Cambria" panose="02040503050406030204" pitchFamily="18" charset="0"/>
              </a:rPr>
              <a:t/>
            </a:r>
            <a:br xmlns:a="http://schemas.openxmlformats.org/drawingml/2006/main">
              <a:rPr lang="fr-FR" sz="3200" i="1" dirty="0" smtClean="0">
                <a:latin typeface="Cambria" panose="02040503050406030204" pitchFamily="18" charset="0"/>
                <a:ea typeface="Cambria" panose="02040503050406030204" pitchFamily="18" charset="0"/>
              </a:rPr>
            </a:br>
            <a:endParaRPr xmlns:a="http://schemas.openxmlformats.org/drawingml/2006/main" lang="fr-FR" sz="3200" i="1" dirty="0">
              <a:latin typeface="Cambria" panose="02040503050406030204" pitchFamily="18" charset="0"/>
              <a:ea typeface="Cambria" panose="02040503050406030204" pitchFamily="18" charset="0"/>
            </a:endParaRPr>
          </a:p>
        </p:txBody>
      </p:sp>
      <p:sp>
        <p:nvSpPr>
          <p:cNvPr id="3" name="Espace réservé du contenu 2"/>
          <p:cNvSpPr>
            <a:spLocks noGrp="1"/>
          </p:cNvSpPr>
          <p:nvPr>
            <p:ph idx="4294967295"/>
          </p:nvPr>
        </p:nvSpPr>
        <p:spPr>
          <a:xfrm>
            <a:off x="179512" y="1412776"/>
            <a:ext cx="8784976" cy="5184576"/>
          </a:xfrm>
        </p:spPr>
        <p:txBody>
          <a:bodyPr>
            <a:normAutofit/>
          </a:bodyPr>
          <a:lstStyle/>
          <a:p>
            <a:r xmlns:a="http://schemas.openxmlformats.org/drawingml/2006/main">
              <a:rPr lang="en" sz="2800" i="1" dirty="0" smtClean="0">
                <a:latin typeface="Cambria" panose="02040503050406030204" pitchFamily="18" charset="0"/>
                <a:ea typeface="Cambria" panose="02040503050406030204" pitchFamily="18" charset="0"/>
              </a:rPr>
              <a:t>Three </a:t>
            </a:r>
            <a:r xmlns:a="http://schemas.openxmlformats.org/drawingml/2006/main">
              <a:rPr lang="en" sz="2800" i="1" dirty="0">
                <a:latin typeface="Cambria" panose="02040503050406030204" pitchFamily="18" charset="0"/>
                <a:ea typeface="Cambria" panose="02040503050406030204" pitchFamily="18" charset="0"/>
              </a:rPr>
              <a:t>factors contribute to </a:t>
            </a:r>
            <a:r xmlns:a="http://schemas.openxmlformats.org/drawingml/2006/main">
              <a:rPr lang="en" sz="2800" i="1" dirty="0" smtClean="0">
                <a:latin typeface="Cambria" panose="02040503050406030204" pitchFamily="18" charset="0"/>
                <a:ea typeface="Cambria" panose="02040503050406030204" pitchFamily="18" charset="0"/>
              </a:rPr>
              <a:t>protection </a:t>
            </a:r>
            <a:r xmlns:a="http://schemas.openxmlformats.org/drawingml/2006/main">
              <a:rPr lang="en" sz="2800" i="1" dirty="0">
                <a:latin typeface="Cambria" panose="02040503050406030204" pitchFamily="18" charset="0"/>
                <a:ea typeface="Cambria" panose="02040503050406030204" pitchFamily="18" charset="0"/>
              </a:rPr>
              <a:t>against the formation of </a:t>
            </a:r>
            <a:r xmlns:a="http://schemas.openxmlformats.org/drawingml/2006/main">
              <a:rPr lang="en" sz="2800" i="1" dirty="0" smtClean="0">
                <a:latin typeface="Cambria" panose="02040503050406030204" pitchFamily="18" charset="0"/>
                <a:ea typeface="Cambria" panose="02040503050406030204" pitchFamily="18" charset="0"/>
              </a:rPr>
              <a:t>edema:</a:t>
            </a:r>
            <a:endParaRPr xmlns:a="http://schemas.openxmlformats.org/drawingml/2006/main" lang="fr-FR" sz="2800" i="1" dirty="0">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The increase </a:t>
            </a:r>
            <a:r xmlns:a="http://schemas.openxmlformats.org/drawingml/2006/main">
              <a:rPr lang="en" sz="2800" i="1" dirty="0">
                <a:latin typeface="Cambria" panose="02040503050406030204" pitchFamily="18" charset="0"/>
                <a:ea typeface="Cambria" panose="02040503050406030204" pitchFamily="18" charset="0"/>
              </a:rPr>
              <a:t>in lymphatic </a:t>
            </a:r>
            <a:r xmlns:a="http://schemas.openxmlformats.org/drawingml/2006/main">
              <a:rPr lang="en" sz="2800" i="1" dirty="0" smtClean="0">
                <a:latin typeface="Cambria" panose="02040503050406030204" pitchFamily="18" charset="0"/>
                <a:ea typeface="Cambria" panose="02040503050406030204" pitchFamily="18" charset="0"/>
              </a:rPr>
              <a:t>drainage </a:t>
            </a:r>
            <a:r xmlns:a="http://schemas.openxmlformats.org/drawingml/2006/main">
              <a:rPr lang="en" sz="2800" i="1" dirty="0">
                <a:latin typeface="Cambria" panose="02040503050406030204" pitchFamily="18" charset="0"/>
                <a:ea typeface="Cambria" panose="02040503050406030204" pitchFamily="18" charset="0"/>
              </a:rPr>
              <a:t>initially removes the </a:t>
            </a:r>
            <a:r xmlns:a="http://schemas.openxmlformats.org/drawingml/2006/main">
              <a:rPr lang="en" sz="2800" i="1" dirty="0" smtClean="0">
                <a:latin typeface="Cambria" panose="02040503050406030204" pitchFamily="18" charset="0"/>
                <a:ea typeface="Cambria" panose="02040503050406030204" pitchFamily="18" charset="0"/>
              </a:rPr>
              <a:t>excess filtrate.</a:t>
            </a:r>
            <a:endParaRPr xmlns:a="http://schemas.openxmlformats.org/drawingml/2006/main" lang="fr-FR" sz="2800" i="1" dirty="0">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The entry </a:t>
            </a:r>
            <a:r xmlns:a="http://schemas.openxmlformats.org/drawingml/2006/main">
              <a:rPr lang="en" sz="2800" i="1" dirty="0">
                <a:latin typeface="Cambria" panose="02040503050406030204" pitchFamily="18" charset="0"/>
                <a:ea typeface="Cambria" panose="02040503050406030204" pitchFamily="18" charset="0"/>
              </a:rPr>
              <a:t>of fluids into the </a:t>
            </a:r>
            <a:r xmlns:a="http://schemas.openxmlformats.org/drawingml/2006/main">
              <a:rPr lang="en" sz="2800" i="1" dirty="0" err="1">
                <a:latin typeface="Cambria" panose="02040503050406030204" pitchFamily="18" charset="0"/>
                <a:ea typeface="Cambria" panose="02040503050406030204" pitchFamily="18" charset="0"/>
              </a:rPr>
              <a:t>interstitium </a:t>
            </a:r>
            <a:r xmlns:a="http://schemas.openxmlformats.org/drawingml/2006/main">
              <a:rPr lang="en" sz="2800" i="1" dirty="0">
                <a:latin typeface="Cambria" panose="02040503050406030204" pitchFamily="18" charset="0"/>
                <a:ea typeface="Cambria" panose="02040503050406030204" pitchFamily="18" charset="0"/>
              </a:rPr>
              <a:t>will gradually increase the </a:t>
            </a:r>
            <a:r xmlns:a="http://schemas.openxmlformats.org/drawingml/2006/main">
              <a:rPr lang="en" sz="2800" i="1" dirty="0" smtClean="0">
                <a:latin typeface="Cambria" panose="02040503050406030204" pitchFamily="18" charset="0"/>
                <a:ea typeface="Cambria" panose="02040503050406030204" pitchFamily="18" charset="0"/>
              </a:rPr>
              <a:t>interstitial hydrostatic pressure </a:t>
            </a:r>
            <a:r xmlns:a="http://schemas.openxmlformats.org/drawingml/2006/main">
              <a:rPr lang="en" sz="2800" i="1" dirty="0">
                <a:latin typeface="Cambria" panose="02040503050406030204" pitchFamily="18" charset="0"/>
                <a:ea typeface="Cambria" panose="02040503050406030204" pitchFamily="18" charset="0"/>
              </a:rPr>
              <a:t>.</a:t>
            </a: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The entry </a:t>
            </a:r>
            <a:r xmlns:a="http://schemas.openxmlformats.org/drawingml/2006/main">
              <a:rPr lang="en" sz="2800" i="1" dirty="0">
                <a:latin typeface="Cambria" panose="02040503050406030204" pitchFamily="18" charset="0"/>
                <a:ea typeface="Cambria" panose="02040503050406030204" pitchFamily="18" charset="0"/>
              </a:rPr>
              <a:t>of fluids into the </a:t>
            </a:r>
            <a:r xmlns:a="http://schemas.openxmlformats.org/drawingml/2006/main">
              <a:rPr lang="en" sz="2800" i="1" dirty="0" err="1">
                <a:latin typeface="Cambria" panose="02040503050406030204" pitchFamily="18" charset="0"/>
                <a:ea typeface="Cambria" panose="02040503050406030204" pitchFamily="18" charset="0"/>
              </a:rPr>
              <a:t>interstitium </a:t>
            </a:r>
            <a:r xmlns:a="http://schemas.openxmlformats.org/drawingml/2006/main">
              <a:rPr lang="en" sz="2800" i="1" dirty="0">
                <a:latin typeface="Cambria" panose="02040503050406030204" pitchFamily="18" charset="0"/>
                <a:ea typeface="Cambria" panose="02040503050406030204" pitchFamily="18" charset="0"/>
              </a:rPr>
              <a:t>also decreases oncotic pressure </a:t>
            </a:r>
            <a:r xmlns:a="http://schemas.openxmlformats.org/drawingml/2006/main">
              <a:rPr lang="en" sz="2800" i="1" dirty="0" smtClean="0">
                <a:latin typeface="Cambria" panose="02040503050406030204" pitchFamily="18" charset="0"/>
                <a:ea typeface="Cambria" panose="02040503050406030204" pitchFamily="18" charset="0"/>
              </a:rPr>
              <a:t>by </a:t>
            </a:r>
            <a:r xmlns:a="http://schemas.openxmlformats.org/drawingml/2006/main">
              <a:rPr lang="en" sz="2800" i="1" smtClean="0">
                <a:latin typeface="Cambria" panose="02040503050406030204" pitchFamily="18" charset="0"/>
                <a:ea typeface="Cambria" panose="02040503050406030204" pitchFamily="18" charset="0"/>
              </a:rPr>
              <a:t>diluting </a:t>
            </a:r>
            <a:r xmlns:a="http://schemas.openxmlformats.org/drawingml/2006/main">
              <a:rPr lang="en" sz="2800" i="1" dirty="0" smtClean="0">
                <a:latin typeface="Cambria" panose="02040503050406030204" pitchFamily="18" charset="0"/>
                <a:ea typeface="Cambria" panose="02040503050406030204" pitchFamily="18" charset="0"/>
              </a:rPr>
              <a:t>interstitial </a:t>
            </a:r>
            <a:endParaRPr xmlns:a="http://schemas.openxmlformats.org/drawingml/2006/main" lang="fr-FR" sz="2800" i="1" dirty="0">
              <a:latin typeface="Cambria" panose="02040503050406030204" pitchFamily="18" charset="0"/>
              <a:ea typeface="Cambria" panose="02040503050406030204" pitchFamily="18" charset="0"/>
            </a:endParaRPr>
            <a:r xmlns:a="http://schemas.openxmlformats.org/drawingml/2006/main">
              <a:rPr lang="en" sz="2800" i="1" dirty="0">
                <a:latin typeface="Cambria" panose="02040503050406030204" pitchFamily="18" charset="0"/>
                <a:ea typeface="Cambria" panose="02040503050406030204" pitchFamily="18" charset="0"/>
              </a:rPr>
              <a:t>proteins .</a:t>
            </a:r>
          </a:p>
          <a:p>
            <a:endParaRPr lang="fr-FR" sz="2800" i="1" dirty="0" smtClean="0">
              <a:latin typeface="Cambria" panose="02040503050406030204" pitchFamily="18" charset="0"/>
              <a:ea typeface="Cambria" panose="02040503050406030204" pitchFamily="18" charset="0"/>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16</a:t>
            </a:fld>
            <a:endParaRPr lang="fr-BE" dirty="0"/>
          </a:p>
        </p:txBody>
      </p:sp>
    </p:spTree>
    <p:extLst>
      <p:ext uri="{BB962C8B-B14F-4D97-AF65-F5344CB8AC3E}">
        <p14:creationId xmlns:p14="http://schemas.microsoft.com/office/powerpoint/2010/main" val="2135942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691680" y="2708920"/>
            <a:ext cx="5760640" cy="1446550"/>
          </a:xfrm>
          <a:prstGeom prst="rect">
            <a:avLst/>
          </a:prstGeom>
          <a:noFill/>
          <a:ln w="38100">
            <a:solidFill>
              <a:schemeClr val="accent2">
                <a:lumMod val="75000"/>
              </a:schemeClr>
            </a:solidFill>
          </a:ln>
        </p:spPr>
        <p:txBody>
          <a:bodyPr wrap="square" rtlCol="0">
            <a:spAutoFit/>
          </a:bodyPr>
          <a:lstStyle/>
          <a:p>
            <a:pPr xmlns:a="http://schemas.openxmlformats.org/drawingml/2006/main" algn="ctr"/>
            <a:r xmlns:a="http://schemas.openxmlformats.org/drawingml/2006/main">
              <a:rPr lang="en" sz="4400" b="1" i="1" dirty="0" smtClean="0">
                <a:solidFill>
                  <a:schemeClr val="accent4">
                    <a:lumMod val="20000"/>
                    <a:lumOff val="80000"/>
                  </a:schemeClr>
                </a:solidFill>
                <a:latin typeface="Cambria" panose="02040503050406030204" pitchFamily="18" charset="0"/>
                <a:ea typeface="Cambria" panose="02040503050406030204" pitchFamily="18" charset="0"/>
              </a:rPr>
              <a:t>KIDNEY RETENTION</a:t>
            </a:r>
          </a:p>
          <a:p>
            <a:pPr xmlns:a="http://schemas.openxmlformats.org/drawingml/2006/main" algn="ctr"/>
            <a:r xmlns:a="http://schemas.openxmlformats.org/drawingml/2006/main">
              <a:rPr lang="en" sz="4400" b="1" i="1" dirty="0" smtClean="0">
                <a:solidFill>
                  <a:schemeClr val="accent4">
                    <a:lumMod val="20000"/>
                    <a:lumOff val="80000"/>
                  </a:schemeClr>
                </a:solidFill>
                <a:latin typeface="Cambria" panose="02040503050406030204" pitchFamily="18" charset="0"/>
                <a:ea typeface="Cambria" panose="02040503050406030204" pitchFamily="18" charset="0"/>
              </a:rPr>
              <a:t>OF SODIUM</a:t>
            </a:r>
            <a:endParaRPr xmlns:a="http://schemas.openxmlformats.org/drawingml/2006/main" lang="fr-FR" sz="4400" i="1" dirty="0">
              <a:solidFill>
                <a:schemeClr val="accent4">
                  <a:lumMod val="20000"/>
                  <a:lumOff val="80000"/>
                </a:schemeClr>
              </a:solidFill>
              <a:latin typeface="Cambria" panose="02040503050406030204" pitchFamily="18" charset="0"/>
              <a:ea typeface="Cambria" panose="02040503050406030204" pitchFamily="18" charset="0"/>
            </a:endParaRPr>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17</a:t>
            </a:fld>
            <a:endParaRPr lang="fr-BE" dirty="0"/>
          </a:p>
        </p:txBody>
      </p:sp>
    </p:spTree>
    <p:extLst>
      <p:ext uri="{BB962C8B-B14F-4D97-AF65-F5344CB8AC3E}">
        <p14:creationId xmlns:p14="http://schemas.microsoft.com/office/powerpoint/2010/main" val="260296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683568" y="332656"/>
            <a:ext cx="7772400" cy="914400"/>
          </a:xfrm>
        </p:spPr>
        <p:txBody>
          <a:bodyPr/>
          <a:lstStyle/>
          <a:p>
            <a:pPr xmlns:a="http://schemas.openxmlformats.org/drawingml/2006/main" algn="ctr"/>
            <a:r xmlns:a="http://schemas.openxmlformats.org/drawingml/2006/main">
              <a:rPr lang="en" b="1" i="1" dirty="0">
                <a:solidFill>
                  <a:schemeClr val="accent4">
                    <a:lumMod val="20000"/>
                    <a:lumOff val="80000"/>
                  </a:schemeClr>
                </a:solidFill>
                <a:latin typeface="Cambria" panose="02040503050406030204" pitchFamily="18" charset="0"/>
                <a:ea typeface="Cambria" panose="02040503050406030204" pitchFamily="18" charset="0"/>
              </a:rPr>
              <a:t>RENAL </a:t>
            </a:r>
            <a:r xmlns:a="http://schemas.openxmlformats.org/drawingml/2006/main">
              <a:rPr lang="en" b="1" i="1" dirty="0" smtClean="0">
                <a:solidFill>
                  <a:schemeClr val="accent4">
                    <a:lumMod val="20000"/>
                    <a:lumOff val="80000"/>
                  </a:schemeClr>
                </a:solidFill>
                <a:latin typeface="Cambria" panose="02040503050406030204" pitchFamily="18" charset="0"/>
                <a:ea typeface="Cambria" panose="02040503050406030204" pitchFamily="18" charset="0"/>
              </a:rPr>
              <a:t>SODIUM </a:t>
            </a:r>
            <a:r xmlns:a="http://schemas.openxmlformats.org/drawingml/2006/main">
              <a:rPr lang="en" b="1" i="1" dirty="0">
                <a:solidFill>
                  <a:schemeClr val="accent4">
                    <a:lumMod val="20000"/>
                    <a:lumOff val="80000"/>
                  </a:schemeClr>
                </a:solidFill>
                <a:latin typeface="Cambria" panose="02040503050406030204" pitchFamily="18" charset="0"/>
                <a:ea typeface="Cambria" panose="02040503050406030204" pitchFamily="18" charset="0"/>
              </a:rPr>
              <a:t>RETENTION</a:t>
            </a:r>
            <a:r xmlns:a="http://schemas.openxmlformats.org/drawingml/2006/main">
              <a:rPr lang="en" i="1" dirty="0">
                <a:solidFill>
                  <a:schemeClr val="accent4">
                    <a:lumMod val="20000"/>
                    <a:lumOff val="80000"/>
                  </a:schemeClr>
                </a:solidFill>
                <a:latin typeface="Cambria" panose="02040503050406030204" pitchFamily="18" charset="0"/>
                <a:ea typeface="Cambria" panose="02040503050406030204" pitchFamily="18" charset="0"/>
              </a:rPr>
              <a:t/>
            </a:r>
            <a:br xmlns:a="http://schemas.openxmlformats.org/drawingml/2006/main">
              <a:rPr lang="fr-FR" i="1" dirty="0">
                <a:solidFill>
                  <a:schemeClr val="accent4">
                    <a:lumMod val="20000"/>
                    <a:lumOff val="80000"/>
                  </a:schemeClr>
                </a:solidFill>
                <a:latin typeface="Cambria" panose="02040503050406030204" pitchFamily="18" charset="0"/>
                <a:ea typeface="Cambria" panose="02040503050406030204" pitchFamily="18" charset="0"/>
              </a:rPr>
            </a:br>
            <a:endParaRPr xmlns:a="http://schemas.openxmlformats.org/drawingml/2006/main" lang="fr-FR" dirty="0"/>
          </a:p>
        </p:txBody>
      </p:sp>
      <p:sp>
        <p:nvSpPr>
          <p:cNvPr id="3" name="Espace réservé du contenu 2"/>
          <p:cNvSpPr>
            <a:spLocks noGrp="1"/>
          </p:cNvSpPr>
          <p:nvPr>
            <p:ph idx="4294967295"/>
          </p:nvPr>
        </p:nvSpPr>
        <p:spPr>
          <a:xfrm>
            <a:off x="429308" y="1412776"/>
            <a:ext cx="8280920" cy="5112568"/>
          </a:xfrm>
        </p:spPr>
        <p:txBody>
          <a:bodyPr/>
          <a:lstStyle/>
          <a:p>
            <a:r xmlns:a="http://schemas.openxmlformats.org/drawingml/2006/main">
              <a:rPr lang="en" i="1" dirty="0" smtClean="0">
                <a:latin typeface="Cambria" panose="02040503050406030204" pitchFamily="18" charset="0"/>
                <a:ea typeface="Cambria" panose="02040503050406030204" pitchFamily="18" charset="0"/>
              </a:rPr>
              <a:t>The </a:t>
            </a:r>
            <a:r xmlns:a="http://schemas.openxmlformats.org/drawingml/2006/main">
              <a:rPr lang="en" i="1" dirty="0">
                <a:latin typeface="Cambria" panose="02040503050406030204" pitchFamily="18" charset="0"/>
                <a:ea typeface="Cambria" panose="02040503050406030204" pitchFamily="18" charset="0"/>
              </a:rPr>
              <a:t>second stage in the formation of </a:t>
            </a:r>
            <a:r xmlns:a="http://schemas.openxmlformats.org/drawingml/2006/main">
              <a:rPr lang="en" i="1" dirty="0" smtClean="0">
                <a:latin typeface="Cambria" panose="02040503050406030204" pitchFamily="18" charset="0"/>
                <a:ea typeface="Cambria" panose="02040503050406030204" pitchFamily="18" charset="0"/>
              </a:rPr>
              <a:t>edema </a:t>
            </a:r>
            <a:r xmlns:a="http://schemas.openxmlformats.org/drawingml/2006/main">
              <a:rPr lang="en" i="1" dirty="0">
                <a:latin typeface="Cambria" panose="02040503050406030204" pitchFamily="18" charset="0"/>
                <a:ea typeface="Cambria" panose="02040503050406030204" pitchFamily="18" charset="0"/>
              </a:rPr>
              <a:t>is the expansion </a:t>
            </a:r>
            <a:r xmlns:a="http://schemas.openxmlformats.org/drawingml/2006/main">
              <a:rPr lang="en" i="1" dirty="0" smtClean="0">
                <a:latin typeface="Cambria" panose="02040503050406030204" pitchFamily="18" charset="0"/>
                <a:ea typeface="Cambria" panose="02040503050406030204" pitchFamily="18" charset="0"/>
              </a:rPr>
              <a:t>of extracellular volume </a:t>
            </a:r>
            <a:r xmlns:a="http://schemas.openxmlformats.org/drawingml/2006/main">
              <a:rPr lang="en" i="1" dirty="0">
                <a:latin typeface="Cambria" panose="02040503050406030204" pitchFamily="18" charset="0"/>
                <a:ea typeface="Cambria" panose="02040503050406030204" pitchFamily="18" charset="0"/>
              </a:rPr>
              <a:t>by renal sodium retention.</a:t>
            </a:r>
            <a:endParaRPr xmlns:a="http://schemas.openxmlformats.org/drawingml/2006/main" lang="fr-FR" i="1" dirty="0" smtClean="0">
              <a:latin typeface="Cambria" panose="02040503050406030204" pitchFamily="18" charset="0"/>
              <a:ea typeface="Cambria" panose="02040503050406030204" pitchFamily="18" charset="0"/>
            </a:endParaRPr>
          </a:p>
          <a:p>
            <a:r xmlns:a="http://schemas.openxmlformats.org/drawingml/2006/main">
              <a:rPr lang="en" i="1" dirty="0" smtClean="0">
                <a:latin typeface="Cambria" panose="02040503050406030204" pitchFamily="18" charset="0"/>
                <a:ea typeface="Cambria" panose="02040503050406030204" pitchFamily="18" charset="0"/>
              </a:rPr>
              <a:t>This </a:t>
            </a:r>
            <a:r xmlns:a="http://schemas.openxmlformats.org/drawingml/2006/main">
              <a:rPr lang="en" i="1" dirty="0">
                <a:latin typeface="Cambria" panose="02040503050406030204" pitchFamily="18" charset="0"/>
                <a:ea typeface="Cambria" panose="02040503050406030204" pitchFamily="18" charset="0"/>
              </a:rPr>
              <a:t>process results from one of the </a:t>
            </a:r>
            <a:r xmlns:a="http://schemas.openxmlformats.org/drawingml/2006/main">
              <a:rPr lang="en" i="1" dirty="0" smtClean="0">
                <a:latin typeface="Cambria" panose="02040503050406030204" pitchFamily="18" charset="0"/>
                <a:ea typeface="Cambria" panose="02040503050406030204" pitchFamily="18" charset="0"/>
              </a:rPr>
              <a:t>following two mechanisms:</a:t>
            </a:r>
          </a:p>
          <a:p>
            <a:endParaRPr lang="fr-FR" i="1" dirty="0" smtClean="0">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b="1" i="1" dirty="0" smtClean="0">
                <a:solidFill>
                  <a:schemeClr val="accent2">
                    <a:lumMod val="60000"/>
                    <a:lumOff val="40000"/>
                  </a:schemeClr>
                </a:solidFill>
                <a:latin typeface="Cambria" panose="02040503050406030204" pitchFamily="18" charset="0"/>
                <a:ea typeface="Cambria" panose="02040503050406030204" pitchFamily="18" charset="0"/>
              </a:rPr>
              <a:t>Decrease in </a:t>
            </a:r>
            <a:r xmlns:a="http://schemas.openxmlformats.org/drawingml/2006/main">
              <a:rPr lang="en" b="1" i="1" dirty="0" smtClean="0">
                <a:solidFill>
                  <a:schemeClr val="accent2">
                    <a:lumMod val="60000"/>
                    <a:lumOff val="40000"/>
                  </a:schemeClr>
                </a:solidFill>
                <a:latin typeface="Cambria" panose="02040503050406030204" pitchFamily="18" charset="0"/>
                <a:ea typeface="Cambria" panose="02040503050406030204" pitchFamily="18" charset="0"/>
              </a:rPr>
              <a:t>effective </a:t>
            </a:r>
            <a:endParaRPr xmlns:a="http://schemas.openxmlformats.org/drawingml/2006/main" lang="fr-FR" i="1" dirty="0">
              <a:solidFill>
                <a:schemeClr val="accent2">
                  <a:lumMod val="60000"/>
                  <a:lumOff val="40000"/>
                </a:schemeClr>
              </a:solidFill>
              <a:latin typeface="Cambria" panose="02040503050406030204" pitchFamily="18" charset="0"/>
              <a:ea typeface="Cambria" panose="02040503050406030204" pitchFamily="18" charset="0"/>
            </a:endParaRPr>
            <a:r xmlns:a="http://schemas.openxmlformats.org/drawingml/2006/main">
              <a:rPr lang="en" b="1" i="1" dirty="0">
                <a:solidFill>
                  <a:schemeClr val="accent2">
                    <a:lumMod val="60000"/>
                    <a:lumOff val="40000"/>
                  </a:schemeClr>
                </a:solidFill>
                <a:latin typeface="Cambria" panose="02040503050406030204" pitchFamily="18" charset="0"/>
                <a:ea typeface="Cambria" panose="02040503050406030204" pitchFamily="18" charset="0"/>
              </a:rPr>
              <a:t>circulating volume</a:t>
            </a:r>
          </a:p>
          <a:p>
            <a:pPr xmlns:a="http://schemas.openxmlformats.org/drawingml/2006/main" lvl="1"/>
            <a:r xmlns:a="http://schemas.openxmlformats.org/drawingml/2006/main">
              <a:rPr lang="en" b="1" i="1" dirty="0" smtClean="0">
                <a:solidFill>
                  <a:schemeClr val="accent2">
                    <a:lumMod val="60000"/>
                    <a:lumOff val="40000"/>
                  </a:schemeClr>
                </a:solidFill>
                <a:latin typeface="Cambria" panose="02040503050406030204" pitchFamily="18" charset="0"/>
                <a:ea typeface="Cambria" panose="02040503050406030204" pitchFamily="18" charset="0"/>
              </a:rPr>
              <a:t>renal </a:t>
            </a:r>
            <a:r xmlns:a="http://schemas.openxmlformats.org/drawingml/2006/main">
              <a:rPr lang="en" b="1" i="1" dirty="0">
                <a:solidFill>
                  <a:schemeClr val="accent2">
                    <a:lumMod val="60000"/>
                    <a:lumOff val="40000"/>
                  </a:schemeClr>
                </a:solidFill>
                <a:latin typeface="Cambria" panose="02040503050406030204" pitchFamily="18" charset="0"/>
                <a:ea typeface="Cambria" panose="02040503050406030204" pitchFamily="18" charset="0"/>
              </a:rPr>
              <a:t>sodium </a:t>
            </a:r>
            <a:endParaRPr xmlns:a="http://schemas.openxmlformats.org/drawingml/2006/main" lang="fr-FR" i="1" dirty="0">
              <a:solidFill>
                <a:schemeClr val="accent2">
                  <a:lumMod val="60000"/>
                  <a:lumOff val="40000"/>
                </a:schemeClr>
              </a:solidFill>
              <a:latin typeface="Cambria" panose="02040503050406030204" pitchFamily="18" charset="0"/>
              <a:ea typeface="Cambria" panose="02040503050406030204" pitchFamily="18" charset="0"/>
            </a:endParaRPr>
            <a:r xmlns:a="http://schemas.openxmlformats.org/drawingml/2006/main">
              <a:rPr lang="en" b="1" i="1" dirty="0">
                <a:solidFill>
                  <a:schemeClr val="accent2">
                    <a:lumMod val="60000"/>
                    <a:lumOff val="40000"/>
                  </a:schemeClr>
                </a:solidFill>
                <a:latin typeface="Cambria" panose="02040503050406030204" pitchFamily="18" charset="0"/>
                <a:ea typeface="Cambria" panose="02040503050406030204" pitchFamily="18" charset="0"/>
              </a:rPr>
              <a:t>retention .</a:t>
            </a:r>
          </a:p>
          <a:p>
            <a:pPr lvl="1"/>
            <a:endParaRPr lang="fr-FR" i="1" dirty="0">
              <a:solidFill>
                <a:schemeClr val="accent2">
                  <a:lumMod val="60000"/>
                  <a:lumOff val="40000"/>
                </a:schemeClr>
              </a:solidFill>
              <a:latin typeface="Cambria" panose="02040503050406030204" pitchFamily="18" charset="0"/>
              <a:ea typeface="Cambria" panose="02040503050406030204" pitchFamily="18" charset="0"/>
            </a:endParaRPr>
          </a:p>
          <a:p>
            <a:endParaRPr lang="fr-FR" i="1" dirty="0">
              <a:latin typeface="Cambria" panose="02040503050406030204" pitchFamily="18" charset="0"/>
              <a:ea typeface="Cambria" panose="02040503050406030204" pitchFamily="18" charset="0"/>
            </a:endParaRPr>
          </a:p>
          <a:p>
            <a:endParaRPr lang="fr-FR" i="1" dirty="0">
              <a:latin typeface="Cambria" panose="02040503050406030204" pitchFamily="18" charset="0"/>
              <a:ea typeface="Cambria" panose="02040503050406030204" pitchFamily="18" charset="0"/>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18</a:t>
            </a:fld>
            <a:endParaRPr lang="fr-BE" dirty="0"/>
          </a:p>
        </p:txBody>
      </p:sp>
    </p:spTree>
    <p:extLst>
      <p:ext uri="{BB962C8B-B14F-4D97-AF65-F5344CB8AC3E}">
        <p14:creationId xmlns:p14="http://schemas.microsoft.com/office/powerpoint/2010/main" val="2023161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683568" y="168092"/>
            <a:ext cx="7772400" cy="914400"/>
          </a:xfrm>
        </p:spPr>
        <p:txBody>
          <a:bodyPr/>
          <a:lstStyle/>
          <a:p>
            <a:pPr xmlns:a="http://schemas.openxmlformats.org/drawingml/2006/main" lvl="1" algn="ctr" rtl="0">
              <a:spcBef>
                <a:spcPct val="0"/>
              </a:spcBef>
            </a:pPr>
            <a:r xmlns:a="http://schemas.openxmlformats.org/drawingml/2006/main">
              <a:rPr lang="en" sz="3600" b="1" i="1" dirty="0" smtClean="0">
                <a:solidFill>
                  <a:schemeClr val="accent4">
                    <a:lumMod val="20000"/>
                    <a:lumOff val="80000"/>
                  </a:schemeClr>
                </a:solidFill>
                <a:latin typeface="Cambria" panose="02040503050406030204" pitchFamily="18" charset="0"/>
                <a:ea typeface="Cambria" panose="02040503050406030204" pitchFamily="18" charset="0"/>
              </a:rPr>
              <a:t>RENAL SODIUM RETENTION.</a:t>
            </a:r>
            <a:r xmlns:a="http://schemas.openxmlformats.org/drawingml/2006/main">
              <a:rPr lang="en" sz="3600" i="1" dirty="0" smtClean="0">
                <a:solidFill>
                  <a:schemeClr val="accent4">
                    <a:lumMod val="20000"/>
                    <a:lumOff val="80000"/>
                  </a:schemeClr>
                </a:solidFill>
                <a:latin typeface="Cambria" panose="02040503050406030204" pitchFamily="18" charset="0"/>
                <a:ea typeface="Cambria" panose="02040503050406030204" pitchFamily="18" charset="0"/>
              </a:rPr>
              <a:t/>
            </a:r>
            <a:br xmlns:a="http://schemas.openxmlformats.org/drawingml/2006/main">
              <a:rPr lang="fr-FR" sz="3600" i="1" dirty="0" smtClean="0">
                <a:solidFill>
                  <a:schemeClr val="accent4">
                    <a:lumMod val="20000"/>
                    <a:lumOff val="80000"/>
                  </a:schemeClr>
                </a:solidFill>
                <a:latin typeface="Cambria" panose="02040503050406030204" pitchFamily="18" charset="0"/>
                <a:ea typeface="Cambria" panose="02040503050406030204" pitchFamily="18" charset="0"/>
              </a:rPr>
            </a:br>
            <a:endParaRPr xmlns:a="http://schemas.openxmlformats.org/drawingml/2006/main" lang="fr-FR" sz="3600" dirty="0">
              <a:solidFill>
                <a:schemeClr val="accent4">
                  <a:lumMod val="20000"/>
                  <a:lumOff val="80000"/>
                </a:schemeClr>
              </a:solidFill>
            </a:endParaRPr>
          </a:p>
        </p:txBody>
      </p:sp>
      <p:sp>
        <p:nvSpPr>
          <p:cNvPr id="3" name="Espace réservé du contenu 2"/>
          <p:cNvSpPr>
            <a:spLocks noGrp="1"/>
          </p:cNvSpPr>
          <p:nvPr>
            <p:ph idx="4294967295"/>
          </p:nvPr>
        </p:nvSpPr>
        <p:spPr>
          <a:xfrm>
            <a:off x="159532" y="1601416"/>
            <a:ext cx="8820472" cy="5256584"/>
          </a:xfrm>
        </p:spPr>
        <p:txBody>
          <a:bodyPr>
            <a:normAutofit/>
          </a:bodyPr>
          <a:lstStyle/>
          <a:p>
            <a:r xmlns:a="http://schemas.openxmlformats.org/drawingml/2006/main">
              <a:rPr lang="en" i="1" dirty="0" smtClean="0">
                <a:latin typeface="Cambria" panose="02040503050406030204" pitchFamily="18" charset="0"/>
                <a:ea typeface="Cambria" panose="02040503050406030204" pitchFamily="18" charset="0"/>
              </a:rPr>
              <a:t>Effective </a:t>
            </a:r>
            <a:r xmlns:a="http://schemas.openxmlformats.org/drawingml/2006/main">
              <a:rPr lang="en" i="1" dirty="0">
                <a:latin typeface="Cambria" panose="02040503050406030204" pitchFamily="18" charset="0"/>
                <a:ea typeface="Cambria" panose="02040503050406030204" pitchFamily="18" charset="0"/>
              </a:rPr>
              <a:t>circulating volume </a:t>
            </a:r>
            <a:r xmlns:a="http://schemas.openxmlformats.org/drawingml/2006/main">
              <a:rPr lang="en" i="1" dirty="0" smtClean="0">
                <a:latin typeface="Cambria" panose="02040503050406030204" pitchFamily="18" charset="0"/>
                <a:ea typeface="Cambria" panose="02040503050406030204" pitchFamily="18" charset="0"/>
              </a:rPr>
              <a:t>is </a:t>
            </a:r>
            <a:r xmlns:a="http://schemas.openxmlformats.org/drawingml/2006/main">
              <a:rPr lang="en" i="1" dirty="0">
                <a:latin typeface="Cambria" panose="02040503050406030204" pitchFamily="18" charset="0"/>
                <a:ea typeface="Cambria" panose="02040503050406030204" pitchFamily="18" charset="0"/>
              </a:rPr>
              <a:t>a non-measurable entity that </a:t>
            </a:r>
            <a:r xmlns:a="http://schemas.openxmlformats.org/drawingml/2006/main">
              <a:rPr lang="en" i="1" dirty="0" smtClean="0">
                <a:latin typeface="Cambria" panose="02040503050406030204" pitchFamily="18" charset="0"/>
                <a:ea typeface="Cambria" panose="02040503050406030204" pitchFamily="18" charset="0"/>
              </a:rPr>
              <a:t>corresponds to the </a:t>
            </a:r>
            <a:r xmlns:a="http://schemas.openxmlformats.org/drawingml/2006/main">
              <a:rPr lang="en" i="1" dirty="0">
                <a:latin typeface="Cambria" panose="02040503050406030204" pitchFamily="18" charset="0"/>
                <a:ea typeface="Cambria" panose="02040503050406030204" pitchFamily="18" charset="0"/>
              </a:rPr>
              <a:t>arterial volume, or about 15% of the total </a:t>
            </a:r>
            <a:r xmlns:a="http://schemas.openxmlformats.org/drawingml/2006/main">
              <a:rPr lang="en" i="1" dirty="0" smtClean="0">
                <a:latin typeface="Cambria" panose="02040503050406030204" pitchFamily="18" charset="0"/>
                <a:ea typeface="Cambria" panose="02040503050406030204" pitchFamily="18" charset="0"/>
              </a:rPr>
              <a:t>blood volume </a:t>
            </a:r>
            <a:r xmlns:a="http://schemas.openxmlformats.org/drawingml/2006/main">
              <a:rPr lang="en" i="1" dirty="0">
                <a:latin typeface="Cambria" panose="02040503050406030204" pitchFamily="18" charset="0"/>
                <a:ea typeface="Cambria" panose="02040503050406030204" pitchFamily="18" charset="0"/>
              </a:rPr>
              <a:t>that effectively perfuses the tissues.</a:t>
            </a:r>
          </a:p>
          <a:p>
            <a:r xmlns:a="http://schemas.openxmlformats.org/drawingml/2006/main">
              <a:rPr lang="en" i="1" dirty="0" smtClean="0">
                <a:latin typeface="Cambria" panose="02040503050406030204" pitchFamily="18" charset="0"/>
                <a:ea typeface="Cambria" panose="02040503050406030204" pitchFamily="18" charset="0"/>
              </a:rPr>
              <a:t>Heart </a:t>
            </a:r>
            <a:r xmlns:a="http://schemas.openxmlformats.org/drawingml/2006/main">
              <a:rPr lang="en" b="1" i="1" dirty="0" smtClean="0">
                <a:latin typeface="Cambria" panose="02040503050406030204" pitchFamily="18" charset="0"/>
                <a:ea typeface="Cambria" panose="02040503050406030204" pitchFamily="18" charset="0"/>
              </a:rPr>
              <a:t>failure is a common </a:t>
            </a:r>
            <a:r xmlns:a="http://schemas.openxmlformats.org/drawingml/2006/main">
              <a:rPr lang="en" b="1" i="1" dirty="0">
                <a:latin typeface="Cambria" panose="02040503050406030204" pitchFamily="18" charset="0"/>
                <a:ea typeface="Cambria" panose="02040503050406030204" pitchFamily="18" charset="0"/>
              </a:rPr>
              <a:t>clinical </a:t>
            </a:r>
            <a:r xmlns:a="http://schemas.openxmlformats.org/drawingml/2006/main">
              <a:rPr lang="en" i="1" dirty="0">
                <a:latin typeface="Cambria" panose="02040503050406030204" pitchFamily="18" charset="0"/>
                <a:ea typeface="Cambria" panose="02040503050406030204" pitchFamily="18" charset="0"/>
              </a:rPr>
              <a:t>example </a:t>
            </a:r>
            <a:r xmlns:a="http://schemas.openxmlformats.org/drawingml/2006/main">
              <a:rPr lang="en" i="1" dirty="0" smtClean="0">
                <a:latin typeface="Cambria" panose="02040503050406030204" pitchFamily="18" charset="0"/>
                <a:ea typeface="Cambria" panose="02040503050406030204" pitchFamily="18" charset="0"/>
              </a:rPr>
              <a:t>of reduced </a:t>
            </a:r>
            <a:r xmlns:a="http://schemas.openxmlformats.org/drawingml/2006/main">
              <a:rPr lang="en" i="1" dirty="0" smtClean="0">
                <a:latin typeface="Cambria" panose="02040503050406030204" pitchFamily="18" charset="0"/>
                <a:ea typeface="Cambria" panose="02040503050406030204" pitchFamily="18" charset="0"/>
              </a:rPr>
              <a:t>effective </a:t>
            </a:r>
            <a:endParaRPr xmlns:a="http://schemas.openxmlformats.org/drawingml/2006/main" lang="fr-FR" i="1" dirty="0">
              <a:latin typeface="Cambria" panose="02040503050406030204" pitchFamily="18" charset="0"/>
              <a:ea typeface="Cambria" panose="02040503050406030204" pitchFamily="18" charset="0"/>
            </a:endParaRPr>
            <a:r xmlns:a="http://schemas.openxmlformats.org/drawingml/2006/main">
              <a:rPr lang="en" i="1" dirty="0">
                <a:latin typeface="Cambria" panose="02040503050406030204" pitchFamily="18" charset="0"/>
                <a:ea typeface="Cambria" panose="02040503050406030204" pitchFamily="18" charset="0"/>
              </a:rPr>
              <a:t>circulating volume .</a:t>
            </a:r>
          </a:p>
          <a:p>
            <a:r xmlns:a="http://schemas.openxmlformats.org/drawingml/2006/main">
              <a:rPr lang="en" i="1" dirty="0" smtClean="0">
                <a:latin typeface="Cambria" panose="02040503050406030204" pitchFamily="18" charset="0"/>
                <a:ea typeface="Cambria" panose="02040503050406030204" pitchFamily="18" charset="0"/>
              </a:rPr>
              <a:t>In this case, the </a:t>
            </a:r>
            <a:r xmlns:a="http://schemas.openxmlformats.org/drawingml/2006/main">
              <a:rPr lang="en" i="1" dirty="0">
                <a:latin typeface="Cambria" panose="02040503050406030204" pitchFamily="18" charset="0"/>
                <a:ea typeface="Cambria" panose="02040503050406030204" pitchFamily="18" charset="0"/>
              </a:rPr>
              <a:t>retention of Na and water leading to the formation of edema represents an appropriate compensatory response </a:t>
            </a:r>
            <a:r xmlns:a="http://schemas.openxmlformats.org/drawingml/2006/main">
              <a:rPr lang="en" i="1" dirty="0" smtClean="0">
                <a:latin typeface="Cambria" panose="02040503050406030204" pitchFamily="18" charset="0"/>
                <a:ea typeface="Cambria" panose="02040503050406030204" pitchFamily="18" charset="0"/>
              </a:rPr>
              <a:t>with </a:t>
            </a:r>
            <a:r xmlns:a="http://schemas.openxmlformats.org/drawingml/2006/main">
              <a:rPr lang="en" i="1" dirty="0">
                <a:latin typeface="Cambria" panose="02040503050406030204" pitchFamily="18" charset="0"/>
                <a:ea typeface="Cambria" panose="02040503050406030204" pitchFamily="18" charset="0"/>
              </a:rPr>
              <a:t>a urinary Na concentration often less than 15 </a:t>
            </a:r>
            <a:r xmlns:a="http://schemas.openxmlformats.org/drawingml/2006/main">
              <a:rPr lang="en" i="1" dirty="0" err="1" smtClean="0">
                <a:latin typeface="Cambria" panose="02040503050406030204" pitchFamily="18" charset="0"/>
                <a:ea typeface="Cambria" panose="02040503050406030204" pitchFamily="18" charset="0"/>
              </a:rPr>
              <a:t>mmol </a:t>
            </a:r>
            <a:r xmlns:a="http://schemas.openxmlformats.org/drawingml/2006/main">
              <a:rPr lang="en" i="1" dirty="0" smtClean="0">
                <a:latin typeface="Cambria" panose="02040503050406030204" pitchFamily="18" charset="0"/>
                <a:ea typeface="Cambria" panose="02040503050406030204" pitchFamily="18" charset="0"/>
              </a:rPr>
              <a:t>/l.</a:t>
            </a:r>
            <a:endParaRPr xmlns:a="http://schemas.openxmlformats.org/drawingml/2006/main" lang="fr-FR" i="1" dirty="0">
              <a:latin typeface="Cambria" panose="02040503050406030204" pitchFamily="18" charset="0"/>
              <a:ea typeface="Cambria" panose="02040503050406030204" pitchFamily="18" charset="0"/>
            </a:endParaRPr>
          </a:p>
          <a:p>
            <a:endParaRPr lang="fr-FR" i="1" dirty="0">
              <a:latin typeface="Cambria" panose="02040503050406030204" pitchFamily="18" charset="0"/>
              <a:ea typeface="Cambria" panose="02040503050406030204" pitchFamily="18" charset="0"/>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19</a:t>
            </a:fld>
            <a:endParaRPr lang="fr-BE" dirty="0"/>
          </a:p>
        </p:txBody>
      </p:sp>
      <p:sp>
        <p:nvSpPr>
          <p:cNvPr id="5" name="ZoneTexte 4"/>
          <p:cNvSpPr txBox="1"/>
          <p:nvPr/>
        </p:nvSpPr>
        <p:spPr>
          <a:xfrm>
            <a:off x="827584" y="841430"/>
            <a:ext cx="7200800" cy="523220"/>
          </a:xfrm>
          <a:prstGeom prst="rect">
            <a:avLst/>
          </a:prstGeom>
          <a:noFill/>
        </p:spPr>
        <p:txBody>
          <a:bodyPr wrap="square" rtlCol="0">
            <a:spAutoFit/>
          </a:bodyPr>
          <a:lstStyle/>
          <a:p>
            <a:pPr xmlns:a="http://schemas.openxmlformats.org/drawingml/2006/main" lvl="1" algn="ctr"/>
            <a:r xmlns:a="http://schemas.openxmlformats.org/drawingml/2006/main">
              <a:rPr lang="en" sz="2800" b="1" i="1" dirty="0" smtClean="0">
                <a:solidFill>
                  <a:schemeClr val="accent2">
                    <a:lumMod val="60000"/>
                    <a:lumOff val="40000"/>
                  </a:schemeClr>
                </a:solidFill>
                <a:latin typeface="Cambria" panose="02040503050406030204" pitchFamily="18" charset="0"/>
                <a:ea typeface="Cambria" panose="02040503050406030204" pitchFamily="18" charset="0"/>
              </a:rPr>
              <a:t>effective </a:t>
            </a:r>
            <a:endParaRPr xmlns:a="http://schemas.openxmlformats.org/drawingml/2006/main" lang="fr-FR" sz="2800" i="1" dirty="0">
              <a:solidFill>
                <a:schemeClr val="accent2">
                  <a:lumMod val="60000"/>
                  <a:lumOff val="40000"/>
                </a:schemeClr>
              </a:solidFill>
              <a:latin typeface="Cambria" panose="02040503050406030204" pitchFamily="18" charset="0"/>
              <a:ea typeface="Cambria" panose="02040503050406030204" pitchFamily="18" charset="0"/>
            </a:endParaRPr>
            <a:r xmlns:a="http://schemas.openxmlformats.org/drawingml/2006/main">
              <a:rPr lang="en" sz="2800" b="1" i="1" dirty="0">
                <a:solidFill>
                  <a:schemeClr val="accent2">
                    <a:lumMod val="60000"/>
                    <a:lumOff val="40000"/>
                  </a:schemeClr>
                </a:solidFill>
                <a:latin typeface="Cambria" panose="02040503050406030204" pitchFamily="18" charset="0"/>
                <a:ea typeface="Cambria" panose="02040503050406030204" pitchFamily="18" charset="0"/>
              </a:rPr>
              <a:t>circulating volume</a:t>
            </a:r>
          </a:p>
        </p:txBody>
      </p:sp>
    </p:spTree>
    <p:extLst>
      <p:ext uri="{BB962C8B-B14F-4D97-AF65-F5344CB8AC3E}">
        <p14:creationId xmlns:p14="http://schemas.microsoft.com/office/powerpoint/2010/main" val="2558837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idx="4294967295"/>
          </p:nvPr>
        </p:nvSpPr>
        <p:spPr>
          <a:xfrm>
            <a:off x="714348" y="285728"/>
            <a:ext cx="7772400" cy="914400"/>
          </a:xfrm>
        </p:spPr>
        <p:txBody>
          <a:bodyPr/>
          <a:lstStyle/>
          <a:p>
            <a:pPr xmlns:a="http://schemas.openxmlformats.org/drawingml/2006/main" algn="ctr"/>
            <a:r xmlns:a="http://schemas.openxmlformats.org/drawingml/2006/main">
              <a:rPr lang="en" b="1" i="1" dirty="0" smtClean="0">
                <a:latin typeface="Cambria" pitchFamily="18" charset="0"/>
              </a:rPr>
              <a:t>COURSE OUTLINE</a:t>
            </a:r>
            <a:endParaRPr xmlns:a="http://schemas.openxmlformats.org/drawingml/2006/main" lang="fr-FR" b="1" i="1" dirty="0">
              <a:latin typeface="Cambria" pitchFamily="18" charset="0"/>
            </a:endParaRPr>
          </a:p>
        </p:txBody>
      </p:sp>
      <p:sp>
        <p:nvSpPr>
          <p:cNvPr id="6" name="Espace réservé du contenu 5"/>
          <p:cNvSpPr>
            <a:spLocks noGrp="1"/>
          </p:cNvSpPr>
          <p:nvPr>
            <p:ph idx="4294967295"/>
          </p:nvPr>
        </p:nvSpPr>
        <p:spPr>
          <a:xfrm>
            <a:off x="357158" y="1643050"/>
            <a:ext cx="8429684" cy="4572032"/>
          </a:xfrm>
        </p:spPr>
        <p:txBody>
          <a:bodyPr>
            <a:normAutofit lnSpcReduction="10000"/>
          </a:bodyPr>
          <a:lstStyle/>
          <a:p>
            <a:r xmlns:a="http://schemas.openxmlformats.org/drawingml/2006/main">
              <a:rPr lang="en" sz="2800" i="1" dirty="0" smtClean="0">
                <a:latin typeface="Cambria" panose="02040503050406030204" pitchFamily="18" charset="0"/>
                <a:ea typeface="Cambria" panose="02040503050406030204" pitchFamily="18" charset="0"/>
              </a:rPr>
              <a:t>Generalities</a:t>
            </a:r>
            <a:endParaRPr xmlns:a="http://schemas.openxmlformats.org/drawingml/2006/main" lang="fr-FR" sz="2800" i="1" dirty="0">
              <a:latin typeface="Cambria" panose="02040503050406030204" pitchFamily="18" charset="0"/>
              <a:ea typeface="Cambria" panose="02040503050406030204" pitchFamily="18" charset="0"/>
            </a:endParaRPr>
          </a:p>
          <a:p>
            <a:r xmlns:a="http://schemas.openxmlformats.org/drawingml/2006/main">
              <a:rPr lang="en" sz="2800" i="1" dirty="0" smtClean="0">
                <a:latin typeface="Cambria" panose="02040503050406030204" pitchFamily="18" charset="0"/>
                <a:ea typeface="Cambria" panose="02040503050406030204" pitchFamily="18" charset="0"/>
              </a:rPr>
              <a:t>Pathophysiology </a:t>
            </a:r>
            <a:r xmlns:a="http://schemas.openxmlformats.org/drawingml/2006/main">
              <a:rPr lang="en" sz="2800" i="1" dirty="0">
                <a:latin typeface="Cambria" panose="02040503050406030204" pitchFamily="18" charset="0"/>
                <a:ea typeface="Cambria" panose="02040503050406030204" pitchFamily="18" charset="0"/>
              </a:rPr>
              <a:t>of </a:t>
            </a:r>
            <a:r xmlns:a="http://schemas.openxmlformats.org/drawingml/2006/main">
              <a:rPr lang="en" sz="2800" i="1" dirty="0" smtClean="0">
                <a:latin typeface="Cambria" panose="02040503050406030204" pitchFamily="18" charset="0"/>
                <a:ea typeface="Cambria" panose="02040503050406030204" pitchFamily="18" charset="0"/>
              </a:rPr>
              <a:t>edema formation</a:t>
            </a:r>
            <a:endParaRPr xmlns:a="http://schemas.openxmlformats.org/drawingml/2006/main" lang="fr-FR" sz="2800" i="1" dirty="0">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Alteration of capillary hemodynamics</a:t>
            </a: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Renal retention of sodium and water</a:t>
            </a:r>
          </a:p>
          <a:p>
            <a:r xmlns:a="http://schemas.openxmlformats.org/drawingml/2006/main">
              <a:rPr lang="en" sz="2800" i="1" dirty="0" smtClean="0">
                <a:latin typeface="Cambria" panose="02040503050406030204" pitchFamily="18" charset="0"/>
                <a:ea typeface="Cambria" panose="02040503050406030204" pitchFamily="18" charset="0"/>
              </a:rPr>
              <a:t>Pathophysiology </a:t>
            </a:r>
            <a:r xmlns:a="http://schemas.openxmlformats.org/drawingml/2006/main">
              <a:rPr lang="en" sz="2800" i="1" dirty="0">
                <a:latin typeface="Cambria" panose="02040503050406030204" pitchFamily="18" charset="0"/>
                <a:ea typeface="Cambria" panose="02040503050406030204" pitchFamily="18" charset="0"/>
              </a:rPr>
              <a:t>according to etiology</a:t>
            </a: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Edema in </a:t>
            </a:r>
            <a:r xmlns:a="http://schemas.openxmlformats.org/drawingml/2006/main">
              <a:rPr lang="en" sz="2800" i="1" dirty="0">
                <a:latin typeface="Cambria" panose="02040503050406030204" pitchFamily="18" charset="0"/>
                <a:ea typeface="Cambria" panose="02040503050406030204" pitchFamily="18" charset="0"/>
              </a:rPr>
              <a:t>heart failure</a:t>
            </a: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Edema </a:t>
            </a:r>
            <a:r xmlns:a="http://schemas.openxmlformats.org/drawingml/2006/main">
              <a:rPr lang="en" sz="2800" i="1" dirty="0">
                <a:latin typeface="Cambria" panose="02040503050406030204" pitchFamily="18" charset="0"/>
                <a:ea typeface="Cambria" panose="02040503050406030204" pitchFamily="18" charset="0"/>
              </a:rPr>
              <a:t>associated with nephrotic syndrome</a:t>
            </a: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Edema </a:t>
            </a:r>
            <a:r xmlns:a="http://schemas.openxmlformats.org/drawingml/2006/main">
              <a:rPr lang="en" sz="2800" i="1" dirty="0">
                <a:latin typeface="Cambria" panose="02040503050406030204" pitchFamily="18" charset="0"/>
                <a:ea typeface="Cambria" panose="02040503050406030204" pitchFamily="18" charset="0"/>
              </a:rPr>
              <a:t>of liver cirrhosis</a:t>
            </a:r>
          </a:p>
          <a:p>
            <a:pPr xmlns:a="http://schemas.openxmlformats.org/drawingml/2006/main" lvl="1"/>
            <a:r xmlns:a="http://schemas.openxmlformats.org/drawingml/2006/main">
              <a:rPr lang="en" sz="2800" i="1" dirty="0">
                <a:latin typeface="Cambria" panose="02040503050406030204" pitchFamily="18" charset="0"/>
                <a:ea typeface="Cambria" panose="02040503050406030204" pitchFamily="18" charset="0"/>
              </a:rPr>
              <a:t>Idiopathic </a:t>
            </a:r>
            <a:r xmlns:a="http://schemas.openxmlformats.org/drawingml/2006/main">
              <a:rPr lang="en" sz="2800" i="1" dirty="0" smtClean="0">
                <a:latin typeface="Cambria" panose="02040503050406030204" pitchFamily="18" charset="0"/>
                <a:ea typeface="Cambria" panose="02040503050406030204" pitchFamily="18" charset="0"/>
              </a:rPr>
              <a:t>edema</a:t>
            </a:r>
          </a:p>
          <a:p>
            <a:pPr marL="68580" indent="0">
              <a:buNone/>
            </a:pPr>
            <a:endParaRPr lang="fr-FR" dirty="0"/>
          </a:p>
        </p:txBody>
      </p:sp>
      <p:sp>
        <p:nvSpPr>
          <p:cNvPr id="2" name="Espace réservé du numéro de diapositive 1"/>
          <p:cNvSpPr>
            <a:spLocks noGrp="1"/>
          </p:cNvSpPr>
          <p:nvPr>
            <p:ph type="sldNum" sz="quarter" idx="12"/>
          </p:nvPr>
        </p:nvSpPr>
        <p:spPr/>
        <p:txBody>
          <a:bodyPr/>
          <a:lstStyle/>
          <a:p>
            <a:fld id="{CF4668DC-857F-487D-BFFA-8C0CA5037977}" type="slidenum">
              <a:rPr lang="fr-BE" smtClean="0"/>
              <a:pPr/>
              <a:t>2</a:t>
            </a:fld>
            <a:endParaRPr lang="fr-BE"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0" y="1412776"/>
            <a:ext cx="9144000" cy="5256584"/>
          </a:xfrm>
        </p:spPr>
        <p:txBody>
          <a:bodyPr>
            <a:normAutofit/>
          </a:bodyPr>
          <a:lstStyle/>
          <a:p>
            <a:endParaRPr lang="fr-FR" dirty="0"/>
          </a:p>
          <a:p>
            <a:r xmlns:a="http://schemas.openxmlformats.org/drawingml/2006/main">
              <a:rPr lang="en" sz="2800" i="1" dirty="0">
                <a:latin typeface="Cambria" panose="02040503050406030204" pitchFamily="18" charset="0"/>
                <a:ea typeface="Cambria" panose="02040503050406030204" pitchFamily="18" charset="0"/>
              </a:rPr>
              <a:t>Myocardial dysfunction initially decreases cardiac output, leading to </a:t>
            </a:r>
            <a:r xmlns:a="http://schemas.openxmlformats.org/drawingml/2006/main">
              <a:rPr lang="en" sz="2800" i="1" dirty="0" smtClean="0">
                <a:latin typeface="Cambria" panose="02040503050406030204" pitchFamily="18" charset="0"/>
                <a:ea typeface="Cambria" panose="02040503050406030204" pitchFamily="18" charset="0"/>
              </a:rPr>
              <a:t>the release </a:t>
            </a:r>
            <a:r xmlns:a="http://schemas.openxmlformats.org/drawingml/2006/main">
              <a:rPr lang="en" sz="2800" i="1" dirty="0">
                <a:latin typeface="Cambria" panose="02040503050406030204" pitchFamily="18" charset="0"/>
                <a:ea typeface="Cambria" panose="02040503050406030204" pitchFamily="18" charset="0"/>
              </a:rPr>
              <a:t>of hypovolemic hormones:</a:t>
            </a:r>
            <a:endParaRPr xmlns:a="http://schemas.openxmlformats.org/drawingml/2006/main" lang="fr-FR" sz="2800" i="1" dirty="0" smtClean="0">
              <a:latin typeface="Cambria" panose="02040503050406030204" pitchFamily="18" charset="0"/>
              <a:ea typeface="Cambria" panose="02040503050406030204" pitchFamily="18" charset="0"/>
            </a:endParaRPr>
          </a:p>
          <a:p>
            <a:endParaRPr lang="fr-FR" sz="2800" i="1" dirty="0">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Norepinephrine </a:t>
            </a:r>
            <a:r xmlns:a="http://schemas.openxmlformats.org/drawingml/2006/main">
              <a:rPr lang="en" sz="2800" i="1" dirty="0">
                <a:latin typeface="Cambria" panose="02040503050406030204" pitchFamily="18" charset="0"/>
                <a:ea typeface="Cambria" panose="02040503050406030204" pitchFamily="18" charset="0"/>
              </a:rPr>
              <a:t>,</a:t>
            </a:r>
            <a:r xmlns:a="http://schemas.openxmlformats.org/drawingml/2006/main">
              <a:rPr lang="en" sz="2800" b="1" i="1" dirty="0">
                <a:latin typeface="Cambria" panose="02040503050406030204" pitchFamily="18" charset="0"/>
                <a:ea typeface="Cambria" panose="02040503050406030204" pitchFamily="18" charset="0"/>
              </a:rPr>
              <a:t>​</a:t>
            </a: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The </a:t>
            </a:r>
            <a:r xmlns:a="http://schemas.openxmlformats.org/drawingml/2006/main">
              <a:rPr lang="en" sz="2800" b="1" i="1" dirty="0" smtClean="0">
                <a:latin typeface="Cambria" panose="02040503050406030204" pitchFamily="18" charset="0"/>
                <a:ea typeface="Cambria" panose="02040503050406030204" pitchFamily="18" charset="0"/>
              </a:rPr>
              <a:t>SRAA</a:t>
            </a:r>
            <a:endParaRPr xmlns:a="http://schemas.openxmlformats.org/drawingml/2006/main" lang="fr-FR" sz="2800" b="1" i="1" dirty="0">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800" b="1" i="1" dirty="0">
                <a:latin typeface="Cambria" panose="02040503050406030204" pitchFamily="18" charset="0"/>
                <a:ea typeface="Cambria" panose="02040503050406030204" pitchFamily="18" charset="0"/>
              </a:rPr>
              <a:t>Antidiuretic </a:t>
            </a:r>
            <a:r xmlns:a="http://schemas.openxmlformats.org/drawingml/2006/main">
              <a:rPr lang="en" sz="2800" i="1" dirty="0" smtClean="0">
                <a:latin typeface="Cambria" panose="02040503050406030204" pitchFamily="18" charset="0"/>
                <a:ea typeface="Cambria" panose="02040503050406030204" pitchFamily="18" charset="0"/>
              </a:rPr>
              <a:t>hormone </a:t>
            </a:r>
            <a:r xmlns:a="http://schemas.openxmlformats.org/drawingml/2006/main">
              <a:rPr lang="en" sz="2800" i="1" dirty="0">
                <a:latin typeface="Cambria" panose="02040503050406030204" pitchFamily="18" charset="0"/>
                <a:ea typeface="Cambria" panose="02040503050406030204" pitchFamily="18" charset="0"/>
              </a:rPr>
              <a:t>( </a:t>
            </a:r>
            <a:r xmlns:a="http://schemas.openxmlformats.org/drawingml/2006/main">
              <a:rPr lang="en" sz="2800" b="1" i="1" dirty="0">
                <a:latin typeface="Cambria" panose="02040503050406030204" pitchFamily="18" charset="0"/>
                <a:ea typeface="Cambria" panose="02040503050406030204" pitchFamily="18" charset="0"/>
              </a:rPr>
              <a:t>ADH </a:t>
            </a:r>
            <a:r xmlns:a="http://schemas.openxmlformats.org/drawingml/2006/main">
              <a:rPr lang="en" sz="2800" i="1" dirty="0">
                <a:latin typeface="Cambria" panose="02040503050406030204" pitchFamily="18" charset="0"/>
                <a:ea typeface="Cambria" panose="02040503050406030204" pitchFamily="18" charset="0"/>
              </a:rPr>
              <a:t>) </a:t>
            </a:r>
            <a:r xmlns:a="http://schemas.openxmlformats.org/drawingml/2006/main">
              <a:rPr lang="en" sz="2800" b="1" i="1" dirty="0" smtClean="0">
                <a:latin typeface="Cambria" panose="02040503050406030204" pitchFamily="18" charset="0"/>
                <a:ea typeface="Cambria" panose="02040503050406030204" pitchFamily="18" charset="0"/>
              </a:rPr>
              <a:t>.</a:t>
            </a:r>
          </a:p>
          <a:p>
            <a:endParaRPr lang="fr-FR" i="1" dirty="0">
              <a:latin typeface="Cambria" panose="02040503050406030204" pitchFamily="18" charset="0"/>
              <a:ea typeface="Cambria" panose="02040503050406030204" pitchFamily="18" charset="0"/>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20</a:t>
            </a:fld>
            <a:endParaRPr lang="fr-BE" dirty="0"/>
          </a:p>
        </p:txBody>
      </p:sp>
      <p:sp>
        <p:nvSpPr>
          <p:cNvPr id="5" name="Titre 1"/>
          <p:cNvSpPr txBox="1">
            <a:spLocks/>
          </p:cNvSpPr>
          <p:nvPr/>
        </p:nvSpPr>
        <p:spPr>
          <a:xfrm>
            <a:off x="683568" y="168092"/>
            <a:ext cx="7772400" cy="914400"/>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a:lstStyle>
          <a:p>
            <a:pPr xmlns:a="http://schemas.openxmlformats.org/drawingml/2006/main" marL="0" lvl="1" algn="ctr" rtl="0">
              <a:spcBef>
                <a:spcPct val="0"/>
              </a:spcBef>
            </a:pPr>
            <a:r xmlns:a="http://schemas.openxmlformats.org/drawingml/2006/main">
              <a:rPr lang="en" sz="3600" b="1" i="1" kern="0" dirty="0" smtClean="0">
                <a:solidFill>
                  <a:schemeClr val="accent4">
                    <a:lumMod val="20000"/>
                    <a:lumOff val="80000"/>
                  </a:schemeClr>
                </a:solidFill>
                <a:latin typeface="Cambria" panose="02040503050406030204" pitchFamily="18" charset="0"/>
                <a:ea typeface="Cambria" panose="02040503050406030204" pitchFamily="18" charset="0"/>
              </a:rPr>
              <a:t>RENAL SODIUM RETENTION.</a:t>
            </a:r>
            <a:r xmlns:a="http://schemas.openxmlformats.org/drawingml/2006/main">
              <a:rPr lang="en" sz="3600" i="1" kern="0" dirty="0" smtClean="0">
                <a:solidFill>
                  <a:schemeClr val="accent4">
                    <a:lumMod val="20000"/>
                    <a:lumOff val="80000"/>
                  </a:schemeClr>
                </a:solidFill>
                <a:latin typeface="Cambria" panose="02040503050406030204" pitchFamily="18" charset="0"/>
                <a:ea typeface="Cambria" panose="02040503050406030204" pitchFamily="18" charset="0"/>
              </a:rPr>
              <a:t/>
            </a:r>
            <a:br xmlns:a="http://schemas.openxmlformats.org/drawingml/2006/main">
              <a:rPr lang="fr-FR" sz="3600" i="1" kern="0" dirty="0" smtClean="0">
                <a:solidFill>
                  <a:schemeClr val="accent4">
                    <a:lumMod val="20000"/>
                    <a:lumOff val="80000"/>
                  </a:schemeClr>
                </a:solidFill>
                <a:latin typeface="Cambria" panose="02040503050406030204" pitchFamily="18" charset="0"/>
                <a:ea typeface="Cambria" panose="02040503050406030204" pitchFamily="18" charset="0"/>
              </a:rPr>
            </a:br>
            <a:endParaRPr xmlns:a="http://schemas.openxmlformats.org/drawingml/2006/main" lang="fr-FR" sz="3600" kern="0" dirty="0">
              <a:solidFill>
                <a:schemeClr val="accent4">
                  <a:lumMod val="20000"/>
                  <a:lumOff val="80000"/>
                </a:schemeClr>
              </a:solidFill>
            </a:endParaRPr>
          </a:p>
        </p:txBody>
      </p:sp>
      <p:sp>
        <p:nvSpPr>
          <p:cNvPr id="6" name="ZoneTexte 5"/>
          <p:cNvSpPr txBox="1"/>
          <p:nvPr/>
        </p:nvSpPr>
        <p:spPr>
          <a:xfrm>
            <a:off x="827584" y="841430"/>
            <a:ext cx="7200800" cy="523220"/>
          </a:xfrm>
          <a:prstGeom prst="rect">
            <a:avLst/>
          </a:prstGeom>
          <a:noFill/>
        </p:spPr>
        <p:txBody>
          <a:bodyPr wrap="square" rtlCol="0">
            <a:spAutoFit/>
          </a:bodyPr>
          <a:lstStyle/>
          <a:p>
            <a:pPr xmlns:a="http://schemas.openxmlformats.org/drawingml/2006/main" lvl="1" algn="ctr"/>
            <a:r xmlns:a="http://schemas.openxmlformats.org/drawingml/2006/main">
              <a:rPr lang="en" sz="2800" b="1" i="1" dirty="0">
                <a:solidFill>
                  <a:schemeClr val="accent2">
                    <a:lumMod val="60000"/>
                    <a:lumOff val="40000"/>
                  </a:schemeClr>
                </a:solidFill>
                <a:latin typeface="Cambria" panose="02040503050406030204" pitchFamily="18" charset="0"/>
                <a:ea typeface="Cambria" panose="02040503050406030204" pitchFamily="18" charset="0"/>
              </a:rPr>
              <a:t>Decrease in effective circulating volume.</a:t>
            </a:r>
            <a:endParaRPr xmlns:a="http://schemas.openxmlformats.org/drawingml/2006/main" lang="fr-FR" sz="2800" i="1" dirty="0">
              <a:solidFill>
                <a:schemeClr val="accent2">
                  <a:lumMod val="60000"/>
                  <a:lumOff val="4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618144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159532" y="1412776"/>
            <a:ext cx="8820472" cy="5256584"/>
          </a:xfrm>
        </p:spPr>
        <p:txBody>
          <a:bodyPr>
            <a:normAutofit lnSpcReduction="10000"/>
          </a:bodyPr>
          <a:lstStyle/>
          <a:p>
            <a:endParaRPr lang="fr-FR" sz="2800" i="1" dirty="0" smtClean="0">
              <a:latin typeface="Cambria" panose="02040503050406030204" pitchFamily="18" charset="0"/>
              <a:ea typeface="Cambria" panose="02040503050406030204" pitchFamily="18" charset="0"/>
            </a:endParaRPr>
          </a:p>
          <a:p>
            <a:r xmlns:a="http://schemas.openxmlformats.org/drawingml/2006/main">
              <a:rPr lang="en" sz="2800" i="1" dirty="0" smtClean="0">
                <a:latin typeface="Cambria" panose="02040503050406030204" pitchFamily="18" charset="0"/>
                <a:ea typeface="Cambria" panose="02040503050406030204" pitchFamily="18" charset="0"/>
              </a:rPr>
              <a:t>These </a:t>
            </a:r>
            <a:r xmlns:a="http://schemas.openxmlformats.org/drawingml/2006/main">
              <a:rPr lang="en" sz="2800" i="1" dirty="0">
                <a:latin typeface="Cambria" panose="02040503050406030204" pitchFamily="18" charset="0"/>
                <a:ea typeface="Cambria" panose="02040503050406030204" pitchFamily="18" charset="0"/>
              </a:rPr>
              <a:t>hormones exert various effects, </a:t>
            </a:r>
            <a:r xmlns:a="http://schemas.openxmlformats.org/drawingml/2006/main">
              <a:rPr lang="en" sz="2800" i="1" dirty="0" smtClean="0">
                <a:latin typeface="Cambria" panose="02040503050406030204" pitchFamily="18" charset="0"/>
                <a:ea typeface="Cambria" panose="02040503050406030204" pitchFamily="18" charset="0"/>
              </a:rPr>
              <a:t>increasing the reabsorption </a:t>
            </a:r>
            <a:r xmlns:a="http://schemas.openxmlformats.org/drawingml/2006/main">
              <a:rPr lang="en" sz="2800" i="1" dirty="0">
                <a:latin typeface="Cambria" panose="02040503050406030204" pitchFamily="18" charset="0"/>
                <a:ea typeface="Cambria" panose="02040503050406030204" pitchFamily="18" charset="0"/>
              </a:rPr>
              <a:t>of sodium </a:t>
            </a:r>
            <a:r xmlns:a="http://schemas.openxmlformats.org/drawingml/2006/main">
              <a:rPr lang="en" sz="2800" i="1" dirty="0" smtClean="0">
                <a:latin typeface="Cambria" panose="02040503050406030204" pitchFamily="18" charset="0"/>
                <a:ea typeface="Cambria" panose="02040503050406030204" pitchFamily="18" charset="0"/>
              </a:rPr>
              <a:t>and water and </a:t>
            </a:r>
            <a:r xmlns:a="http://schemas.openxmlformats.org/drawingml/2006/main">
              <a:rPr lang="en" sz="2800" i="1" dirty="0">
                <a:latin typeface="Cambria" panose="02040503050406030204" pitchFamily="18" charset="0"/>
                <a:ea typeface="Cambria" panose="02040503050406030204" pitchFamily="18" charset="0"/>
              </a:rPr>
              <a:t>promoting the formation </a:t>
            </a:r>
            <a:r xmlns:a="http://schemas.openxmlformats.org/drawingml/2006/main">
              <a:rPr lang="en" sz="2800" i="1" dirty="0" smtClean="0">
                <a:latin typeface="Cambria" panose="02040503050406030204" pitchFamily="18" charset="0"/>
                <a:ea typeface="Cambria" panose="02040503050406030204" pitchFamily="18" charset="0"/>
              </a:rPr>
              <a:t>of edema </a:t>
            </a:r>
            <a:r xmlns:a="http://schemas.openxmlformats.org/drawingml/2006/main">
              <a:rPr lang="en" sz="2800" i="1" dirty="0">
                <a:latin typeface="Cambria" panose="02040503050406030204" pitchFamily="18" charset="0"/>
                <a:ea typeface="Cambria" panose="02040503050406030204" pitchFamily="18" charset="0"/>
              </a:rPr>
              <a:t>:</a:t>
            </a:r>
            <a:endParaRPr xmlns:a="http://schemas.openxmlformats.org/drawingml/2006/main" lang="fr-FR" sz="2800" i="1" dirty="0" smtClean="0">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A </a:t>
            </a:r>
            <a:r xmlns:a="http://schemas.openxmlformats.org/drawingml/2006/main">
              <a:rPr lang="en" sz="2800" i="1" dirty="0">
                <a:latin typeface="Cambria" panose="02040503050406030204" pitchFamily="18" charset="0"/>
                <a:ea typeface="Cambria" panose="02040503050406030204" pitchFamily="18" charset="0"/>
              </a:rPr>
              <a:t>reduction in glomerular filtration rate due to renal vasoconstriction,</a:t>
            </a: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An </a:t>
            </a:r>
            <a:r xmlns:a="http://schemas.openxmlformats.org/drawingml/2006/main">
              <a:rPr lang="en" sz="2800" i="1" dirty="0">
                <a:latin typeface="Cambria" panose="02040503050406030204" pitchFamily="18" charset="0"/>
                <a:ea typeface="Cambria" panose="02040503050406030204" pitchFamily="18" charset="0"/>
              </a:rPr>
              <a:t>increase in proximal Na reabsorption </a:t>
            </a:r>
            <a:r xmlns:a="http://schemas.openxmlformats.org/drawingml/2006/main">
              <a:rPr lang="en" sz="2800" i="1" dirty="0" err="1">
                <a:latin typeface="Cambria" panose="02040503050406030204" pitchFamily="18" charset="0"/>
                <a:ea typeface="Cambria" panose="02040503050406030204" pitchFamily="18" charset="0"/>
              </a:rPr>
              <a:t>mediated </a:t>
            </a:r>
            <a:r xmlns:a="http://schemas.openxmlformats.org/drawingml/2006/main">
              <a:rPr lang="en" sz="2800" i="1" dirty="0">
                <a:latin typeface="Cambria" panose="02040503050406030204" pitchFamily="18" charset="0"/>
                <a:ea typeface="Cambria" panose="02040503050406030204" pitchFamily="18" charset="0"/>
              </a:rPr>
              <a:t>by angiotensin II and norepinephrine,</a:t>
            </a: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An </a:t>
            </a:r>
            <a:r xmlns:a="http://schemas.openxmlformats.org/drawingml/2006/main">
              <a:rPr lang="en" sz="2800" i="1" dirty="0">
                <a:latin typeface="Cambria" panose="02040503050406030204" pitchFamily="18" charset="0"/>
                <a:ea typeface="Cambria" panose="02040503050406030204" pitchFamily="18" charset="0"/>
              </a:rPr>
              <a:t>increase in water reabsorption in the collecting duct related to ADH and of Na </a:t>
            </a:r>
            <a:r xmlns:a="http://schemas.openxmlformats.org/drawingml/2006/main">
              <a:rPr lang="en" sz="2800" i="1" dirty="0" smtClean="0">
                <a:latin typeface="Cambria" panose="02040503050406030204" pitchFamily="18" charset="0"/>
                <a:ea typeface="Cambria" panose="02040503050406030204" pitchFamily="18" charset="0"/>
              </a:rPr>
              <a:t>and water in </a:t>
            </a:r>
            <a:r xmlns:a="http://schemas.openxmlformats.org/drawingml/2006/main">
              <a:rPr lang="en" sz="2800" i="1" dirty="0">
                <a:latin typeface="Cambria" panose="02040503050406030204" pitchFamily="18" charset="0"/>
                <a:ea typeface="Cambria" panose="02040503050406030204" pitchFamily="18" charset="0"/>
              </a:rPr>
              <a:t>the distal convoluted tubule related to aldosterone.</a:t>
            </a:r>
          </a:p>
          <a:p>
            <a:endParaRPr lang="fr-FR" i="1" dirty="0">
              <a:latin typeface="Cambria" panose="02040503050406030204" pitchFamily="18" charset="0"/>
              <a:ea typeface="Cambria" panose="02040503050406030204" pitchFamily="18" charset="0"/>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21</a:t>
            </a:fld>
            <a:endParaRPr lang="fr-BE" dirty="0"/>
          </a:p>
        </p:txBody>
      </p:sp>
      <p:sp>
        <p:nvSpPr>
          <p:cNvPr id="5" name="Titre 1"/>
          <p:cNvSpPr txBox="1">
            <a:spLocks/>
          </p:cNvSpPr>
          <p:nvPr/>
        </p:nvSpPr>
        <p:spPr>
          <a:xfrm>
            <a:off x="683568" y="168092"/>
            <a:ext cx="7772400" cy="914400"/>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a:lstStyle>
          <a:p>
            <a:pPr xmlns:a="http://schemas.openxmlformats.org/drawingml/2006/main" marL="0" lvl="1" algn="ctr" rtl="0">
              <a:spcBef>
                <a:spcPct val="0"/>
              </a:spcBef>
            </a:pPr>
            <a:r xmlns:a="http://schemas.openxmlformats.org/drawingml/2006/main">
              <a:rPr lang="en" sz="3600" b="1" i="1" kern="0" smtClean="0">
                <a:solidFill>
                  <a:schemeClr val="accent4">
                    <a:lumMod val="20000"/>
                    <a:lumOff val="80000"/>
                  </a:schemeClr>
                </a:solidFill>
                <a:latin typeface="Cambria" panose="02040503050406030204" pitchFamily="18" charset="0"/>
                <a:ea typeface="Cambria" panose="02040503050406030204" pitchFamily="18" charset="0"/>
              </a:rPr>
              <a:t>RENAL SODIUM RETENTION.</a:t>
            </a:r>
            <a:r xmlns:a="http://schemas.openxmlformats.org/drawingml/2006/main">
              <a:rPr lang="en" sz="3600" i="1" kern="0" smtClean="0">
                <a:solidFill>
                  <a:schemeClr val="accent4">
                    <a:lumMod val="20000"/>
                    <a:lumOff val="80000"/>
                  </a:schemeClr>
                </a:solidFill>
                <a:latin typeface="Cambria" panose="02040503050406030204" pitchFamily="18" charset="0"/>
                <a:ea typeface="Cambria" panose="02040503050406030204" pitchFamily="18" charset="0"/>
              </a:rPr>
              <a:t/>
            </a:r>
            <a:br xmlns:a="http://schemas.openxmlformats.org/drawingml/2006/main">
              <a:rPr lang="fr-FR" sz="3600" i="1" kern="0" smtClean="0">
                <a:solidFill>
                  <a:schemeClr val="accent4">
                    <a:lumMod val="20000"/>
                    <a:lumOff val="80000"/>
                  </a:schemeClr>
                </a:solidFill>
                <a:latin typeface="Cambria" panose="02040503050406030204" pitchFamily="18" charset="0"/>
                <a:ea typeface="Cambria" panose="02040503050406030204" pitchFamily="18" charset="0"/>
              </a:rPr>
            </a:br>
            <a:endParaRPr xmlns:a="http://schemas.openxmlformats.org/drawingml/2006/main" lang="fr-FR" sz="3600" kern="0" dirty="0">
              <a:solidFill>
                <a:schemeClr val="accent4">
                  <a:lumMod val="20000"/>
                  <a:lumOff val="80000"/>
                </a:schemeClr>
              </a:solidFill>
            </a:endParaRPr>
          </a:p>
        </p:txBody>
      </p:sp>
      <p:sp>
        <p:nvSpPr>
          <p:cNvPr id="6" name="ZoneTexte 5"/>
          <p:cNvSpPr txBox="1"/>
          <p:nvPr/>
        </p:nvSpPr>
        <p:spPr>
          <a:xfrm>
            <a:off x="827584" y="841430"/>
            <a:ext cx="7200800" cy="523220"/>
          </a:xfrm>
          <a:prstGeom prst="rect">
            <a:avLst/>
          </a:prstGeom>
          <a:noFill/>
        </p:spPr>
        <p:txBody>
          <a:bodyPr wrap="square" rtlCol="0">
            <a:spAutoFit/>
          </a:bodyPr>
          <a:lstStyle/>
          <a:p>
            <a:pPr xmlns:a="http://schemas.openxmlformats.org/drawingml/2006/main" lvl="1" algn="ctr"/>
            <a:r xmlns:a="http://schemas.openxmlformats.org/drawingml/2006/main">
              <a:rPr lang="en" sz="2800" b="1" i="1" dirty="0">
                <a:solidFill>
                  <a:schemeClr val="accent2">
                    <a:lumMod val="60000"/>
                    <a:lumOff val="40000"/>
                  </a:schemeClr>
                </a:solidFill>
                <a:latin typeface="Cambria" panose="02040503050406030204" pitchFamily="18" charset="0"/>
                <a:ea typeface="Cambria" panose="02040503050406030204" pitchFamily="18" charset="0"/>
              </a:rPr>
              <a:t>Decrease in effective circulating volume.</a:t>
            </a:r>
            <a:endParaRPr xmlns:a="http://schemas.openxmlformats.org/drawingml/2006/main" lang="fr-FR" sz="2800" i="1" dirty="0">
              <a:solidFill>
                <a:schemeClr val="accent2">
                  <a:lumMod val="60000"/>
                  <a:lumOff val="4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59918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159532" y="1412776"/>
            <a:ext cx="8820472" cy="5256584"/>
          </a:xfrm>
        </p:spPr>
        <p:txBody>
          <a:bodyPr>
            <a:normAutofit fontScale="92500" lnSpcReduction="10000"/>
          </a:bodyPr>
          <a:lstStyle/>
          <a:p>
            <a:r xmlns:a="http://schemas.openxmlformats.org/drawingml/2006/main">
              <a:rPr lang="en" i="1" dirty="0" smtClean="0">
                <a:latin typeface="Cambria" panose="02040503050406030204" pitchFamily="18" charset="0"/>
                <a:ea typeface="Cambria" panose="02040503050406030204" pitchFamily="18" charset="0"/>
              </a:rPr>
              <a:t>The </a:t>
            </a:r>
            <a:r xmlns:a="http://schemas.openxmlformats.org/drawingml/2006/main">
              <a:rPr lang="en" i="1" dirty="0">
                <a:latin typeface="Cambria" panose="02040503050406030204" pitchFamily="18" charset="0"/>
                <a:ea typeface="Cambria" panose="02040503050406030204" pitchFamily="18" charset="0"/>
              </a:rPr>
              <a:t>creation of an </a:t>
            </a:r>
            <a:r xmlns:a="http://schemas.openxmlformats.org/drawingml/2006/main">
              <a:rPr lang="en" b="1" i="1" dirty="0" err="1" smtClean="0">
                <a:latin typeface="Cambria" panose="02040503050406030204" pitchFamily="18" charset="0"/>
                <a:ea typeface="Cambria" panose="02040503050406030204" pitchFamily="18" charset="0"/>
              </a:rPr>
              <a:t>arteriovenous </a:t>
            </a:r>
            <a:r xmlns:a="http://schemas.openxmlformats.org/drawingml/2006/main">
              <a:rPr lang="en" b="1" i="1" dirty="0">
                <a:latin typeface="Cambria" panose="02040503050406030204" pitchFamily="18" charset="0"/>
                <a:ea typeface="Cambria" panose="02040503050406030204" pitchFamily="18" charset="0"/>
              </a:rPr>
              <a:t>fistula </a:t>
            </a:r>
            <a:r xmlns:a="http://schemas.openxmlformats.org/drawingml/2006/main">
              <a:rPr lang="en" b="1" i="1" dirty="0" smtClean="0">
                <a:latin typeface="Cambria" panose="02040503050406030204" pitchFamily="18" charset="0"/>
                <a:ea typeface="Cambria" panose="02040503050406030204" pitchFamily="18" charset="0"/>
              </a:rPr>
              <a:t>(AVF) </a:t>
            </a:r>
            <a:r xmlns:a="http://schemas.openxmlformats.org/drawingml/2006/main">
              <a:rPr lang="en" i="1" dirty="0" smtClean="0">
                <a:latin typeface="Cambria" panose="02040503050406030204" pitchFamily="18" charset="0"/>
                <a:ea typeface="Cambria" panose="02040503050406030204" pitchFamily="18" charset="0"/>
              </a:rPr>
              <a:t>does not initially affect cardiac output, </a:t>
            </a:r>
            <a:r xmlns:a="http://schemas.openxmlformats.org/drawingml/2006/main">
              <a:rPr lang="en" i="1" dirty="0">
                <a:latin typeface="Cambria" panose="02040503050406030204" pitchFamily="18" charset="0"/>
                <a:ea typeface="Cambria" panose="02040503050406030204" pitchFamily="18" charset="0"/>
              </a:rPr>
              <a:t>although tissue perfusion is </a:t>
            </a:r>
            <a:r xmlns:a="http://schemas.openxmlformats.org/drawingml/2006/main">
              <a:rPr lang="en" i="1" dirty="0" smtClean="0">
                <a:latin typeface="Cambria" panose="02040503050406030204" pitchFamily="18" charset="0"/>
                <a:ea typeface="Cambria" panose="02040503050406030204" pitchFamily="18" charset="0"/>
              </a:rPr>
              <a:t>decreased since some </a:t>
            </a:r>
            <a:r xmlns:a="http://schemas.openxmlformats.org/drawingml/2006/main">
              <a:rPr lang="en" i="1" dirty="0">
                <a:latin typeface="Cambria" panose="02040503050406030204" pitchFamily="18" charset="0"/>
                <a:ea typeface="Cambria" panose="02040503050406030204" pitchFamily="18" charset="0"/>
              </a:rPr>
              <a:t>of the blood flowing through the fistula bypasses capillary circulation.</a:t>
            </a:r>
          </a:p>
          <a:p>
            <a:r xmlns:a="http://schemas.openxmlformats.org/drawingml/2006/main">
              <a:rPr lang="en" i="1" dirty="0" smtClean="0">
                <a:latin typeface="Cambria" panose="02040503050406030204" pitchFamily="18" charset="0"/>
                <a:ea typeface="Cambria" panose="02040503050406030204" pitchFamily="18" charset="0"/>
              </a:rPr>
              <a:t>In </a:t>
            </a:r>
            <a:r xmlns:a="http://schemas.openxmlformats.org/drawingml/2006/main">
              <a:rPr lang="en" i="1" dirty="0">
                <a:latin typeface="Cambria" panose="02040503050406030204" pitchFamily="18" charset="0"/>
                <a:ea typeface="Cambria" panose="02040503050406030204" pitchFamily="18" charset="0"/>
              </a:rPr>
              <a:t>response to this peripheral </a:t>
            </a:r>
            <a:r xmlns:a="http://schemas.openxmlformats.org/drawingml/2006/main">
              <a:rPr lang="en" i="1" dirty="0" err="1">
                <a:latin typeface="Cambria" panose="02040503050406030204" pitchFamily="18" charset="0"/>
                <a:ea typeface="Cambria" panose="02040503050406030204" pitchFamily="18" charset="0"/>
              </a:rPr>
              <a:t>hypoperfusion </a:t>
            </a:r>
            <a:r xmlns:a="http://schemas.openxmlformats.org/drawingml/2006/main">
              <a:rPr lang="en" i="1" dirty="0">
                <a:latin typeface="Cambria" panose="02040503050406030204" pitchFamily="18" charset="0"/>
                <a:ea typeface="Cambria" panose="02040503050406030204" pitchFamily="18" charset="0"/>
              </a:rPr>
              <a:t>, the kidney retains sodium and water, which helps to increase circulating volume and cardiac output.</a:t>
            </a:r>
            <a:endParaRPr xmlns:a="http://schemas.openxmlformats.org/drawingml/2006/main" lang="fr-FR" dirty="0"/>
          </a:p>
          <a:p>
            <a:r xmlns:a="http://schemas.openxmlformats.org/drawingml/2006/main">
              <a:rPr lang="en" i="1" dirty="0" smtClean="0">
                <a:latin typeface="Cambria" panose="02040503050406030204" pitchFamily="18" charset="0"/>
                <a:ea typeface="Cambria" panose="02040503050406030204" pitchFamily="18" charset="0"/>
              </a:rPr>
              <a:t>A </a:t>
            </a:r>
            <a:r xmlns:a="http://schemas.openxmlformats.org/drawingml/2006/main">
              <a:rPr lang="en" i="1" dirty="0">
                <a:latin typeface="Cambria" panose="02040503050406030204" pitchFamily="18" charset="0"/>
                <a:ea typeface="Cambria" panose="02040503050406030204" pitchFamily="18" charset="0"/>
              </a:rPr>
              <a:t>new equilibrium state is reached </a:t>
            </a:r>
            <a:r xmlns:a="http://schemas.openxmlformats.org/drawingml/2006/main">
              <a:rPr lang="en" i="1" dirty="0" smtClean="0">
                <a:latin typeface="Cambria" panose="02040503050406030204" pitchFamily="18" charset="0"/>
                <a:ea typeface="Cambria" panose="02040503050406030204" pitchFamily="18" charset="0"/>
              </a:rPr>
              <a:t>and is characterized </a:t>
            </a:r>
            <a:r xmlns:a="http://schemas.openxmlformats.org/drawingml/2006/main">
              <a:rPr lang="en" i="1" dirty="0">
                <a:latin typeface="Cambria" panose="02040503050406030204" pitchFamily="18" charset="0"/>
                <a:ea typeface="Cambria" panose="02040503050406030204" pitchFamily="18" charset="0"/>
              </a:rPr>
              <a:t>by an increased cardiac output, exceeding the initial cardiac output level by an amount equivalent to the fistula output.</a:t>
            </a:r>
          </a:p>
          <a:p>
            <a:endParaRPr lang="fr-FR" i="1" dirty="0">
              <a:latin typeface="Cambria" panose="02040503050406030204" pitchFamily="18" charset="0"/>
              <a:ea typeface="Cambria" panose="02040503050406030204" pitchFamily="18" charset="0"/>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22</a:t>
            </a:fld>
            <a:endParaRPr lang="fr-BE" dirty="0"/>
          </a:p>
        </p:txBody>
      </p:sp>
      <p:sp>
        <p:nvSpPr>
          <p:cNvPr id="5" name="Titre 1"/>
          <p:cNvSpPr txBox="1">
            <a:spLocks/>
          </p:cNvSpPr>
          <p:nvPr/>
        </p:nvSpPr>
        <p:spPr>
          <a:xfrm>
            <a:off x="683568" y="168092"/>
            <a:ext cx="7772400" cy="914400"/>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a:lstStyle>
          <a:p>
            <a:pPr xmlns:a="http://schemas.openxmlformats.org/drawingml/2006/main" marL="0" lvl="1" algn="ctr" rtl="0">
              <a:spcBef>
                <a:spcPct val="0"/>
              </a:spcBef>
            </a:pPr>
            <a:r xmlns:a="http://schemas.openxmlformats.org/drawingml/2006/main">
              <a:rPr lang="en" sz="3600" b="1" i="1" kern="0" smtClean="0">
                <a:solidFill>
                  <a:schemeClr val="accent4">
                    <a:lumMod val="20000"/>
                    <a:lumOff val="80000"/>
                  </a:schemeClr>
                </a:solidFill>
                <a:latin typeface="Cambria" panose="02040503050406030204" pitchFamily="18" charset="0"/>
                <a:ea typeface="Cambria" panose="02040503050406030204" pitchFamily="18" charset="0"/>
              </a:rPr>
              <a:t>RENAL SODIUM RETENTION.</a:t>
            </a:r>
            <a:r xmlns:a="http://schemas.openxmlformats.org/drawingml/2006/main">
              <a:rPr lang="en" sz="3600" i="1" kern="0" smtClean="0">
                <a:solidFill>
                  <a:schemeClr val="accent4">
                    <a:lumMod val="20000"/>
                    <a:lumOff val="80000"/>
                  </a:schemeClr>
                </a:solidFill>
                <a:latin typeface="Cambria" panose="02040503050406030204" pitchFamily="18" charset="0"/>
                <a:ea typeface="Cambria" panose="02040503050406030204" pitchFamily="18" charset="0"/>
              </a:rPr>
              <a:t/>
            </a:r>
            <a:br xmlns:a="http://schemas.openxmlformats.org/drawingml/2006/main">
              <a:rPr lang="fr-FR" sz="3600" i="1" kern="0" smtClean="0">
                <a:solidFill>
                  <a:schemeClr val="accent4">
                    <a:lumMod val="20000"/>
                    <a:lumOff val="80000"/>
                  </a:schemeClr>
                </a:solidFill>
                <a:latin typeface="Cambria" panose="02040503050406030204" pitchFamily="18" charset="0"/>
                <a:ea typeface="Cambria" panose="02040503050406030204" pitchFamily="18" charset="0"/>
              </a:rPr>
            </a:br>
            <a:endParaRPr xmlns:a="http://schemas.openxmlformats.org/drawingml/2006/main" lang="fr-FR" sz="3600" kern="0" dirty="0">
              <a:solidFill>
                <a:schemeClr val="accent4">
                  <a:lumMod val="20000"/>
                  <a:lumOff val="80000"/>
                </a:schemeClr>
              </a:solidFill>
            </a:endParaRPr>
          </a:p>
        </p:txBody>
      </p:sp>
      <p:sp>
        <p:nvSpPr>
          <p:cNvPr id="6" name="ZoneTexte 5"/>
          <p:cNvSpPr txBox="1"/>
          <p:nvPr/>
        </p:nvSpPr>
        <p:spPr>
          <a:xfrm>
            <a:off x="827584" y="841430"/>
            <a:ext cx="7200800" cy="523220"/>
          </a:xfrm>
          <a:prstGeom prst="rect">
            <a:avLst/>
          </a:prstGeom>
          <a:noFill/>
        </p:spPr>
        <p:txBody>
          <a:bodyPr wrap="square" rtlCol="0">
            <a:spAutoFit/>
          </a:bodyPr>
          <a:lstStyle/>
          <a:p>
            <a:pPr xmlns:a="http://schemas.openxmlformats.org/drawingml/2006/main" lvl="1" algn="ctr"/>
            <a:r xmlns:a="http://schemas.openxmlformats.org/drawingml/2006/main">
              <a:rPr lang="en" sz="2800" b="1" i="1" dirty="0">
                <a:solidFill>
                  <a:schemeClr val="accent2">
                    <a:lumMod val="60000"/>
                    <a:lumOff val="40000"/>
                  </a:schemeClr>
                </a:solidFill>
                <a:latin typeface="Cambria" panose="02040503050406030204" pitchFamily="18" charset="0"/>
                <a:ea typeface="Cambria" panose="02040503050406030204" pitchFamily="18" charset="0"/>
              </a:rPr>
              <a:t>Decrease in effective circulating volume.</a:t>
            </a:r>
            <a:endParaRPr xmlns:a="http://schemas.openxmlformats.org/drawingml/2006/main" lang="fr-FR" sz="2800" i="1" dirty="0">
              <a:solidFill>
                <a:schemeClr val="accent2">
                  <a:lumMod val="60000"/>
                  <a:lumOff val="4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814870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159532" y="1412776"/>
            <a:ext cx="8820472" cy="5256584"/>
          </a:xfrm>
        </p:spPr>
        <p:txBody>
          <a:bodyPr>
            <a:normAutofit fontScale="85000" lnSpcReduction="20000"/>
          </a:bodyPr>
          <a:lstStyle/>
          <a:p>
            <a:r xmlns:a="http://schemas.openxmlformats.org/drawingml/2006/main">
              <a:rPr lang="en" i="1" dirty="0" smtClean="0">
                <a:latin typeface="Cambria" panose="02040503050406030204" pitchFamily="18" charset="0"/>
                <a:ea typeface="Cambria" panose="02040503050406030204" pitchFamily="18" charset="0"/>
              </a:rPr>
              <a:t>A </a:t>
            </a:r>
            <a:r xmlns:a="http://schemas.openxmlformats.org/drawingml/2006/main">
              <a:rPr lang="en" i="1" dirty="0">
                <a:latin typeface="Cambria" panose="02040503050406030204" pitchFamily="18" charset="0"/>
                <a:ea typeface="Cambria" panose="02040503050406030204" pitchFamily="18" charset="0"/>
              </a:rPr>
              <a:t>similar situation is represented by </a:t>
            </a:r>
            <a:r xmlns:a="http://schemas.openxmlformats.org/drawingml/2006/main">
              <a:rPr lang="en" b="1" i="1" dirty="0">
                <a:latin typeface="Cambria" panose="02040503050406030204" pitchFamily="18" charset="0"/>
                <a:ea typeface="Cambria" panose="02040503050406030204" pitchFamily="18" charset="0"/>
              </a:rPr>
              <a:t>hepatic cirrhosis with ascites.</a:t>
            </a:r>
            <a:endParaRPr xmlns:a="http://schemas.openxmlformats.org/drawingml/2006/main" lang="fr-FR" i="1" dirty="0">
              <a:latin typeface="Cambria" panose="02040503050406030204" pitchFamily="18" charset="0"/>
              <a:ea typeface="Cambria" panose="02040503050406030204" pitchFamily="18" charset="0"/>
            </a:endParaRPr>
          </a:p>
          <a:p>
            <a:r xmlns:a="http://schemas.openxmlformats.org/drawingml/2006/main">
              <a:rPr lang="en" i="1" dirty="0" smtClean="0">
                <a:latin typeface="Cambria" panose="02040503050406030204" pitchFamily="18" charset="0"/>
                <a:ea typeface="Cambria" panose="02040503050406030204" pitchFamily="18" charset="0"/>
              </a:rPr>
              <a:t>These </a:t>
            </a:r>
            <a:r xmlns:a="http://schemas.openxmlformats.org/drawingml/2006/main">
              <a:rPr lang="en" i="1" dirty="0">
                <a:latin typeface="Cambria" panose="02040503050406030204" pitchFamily="18" charset="0"/>
                <a:ea typeface="Cambria" panose="02040503050406030204" pitchFamily="18" charset="0"/>
              </a:rPr>
              <a:t>patients often have high cardiac output but </a:t>
            </a:r>
            <a:r xmlns:a="http://schemas.openxmlformats.org/drawingml/2006/main">
              <a:rPr lang="en" i="1" dirty="0" smtClean="0">
                <a:latin typeface="Cambria" panose="02040503050406030204" pitchFamily="18" charset="0"/>
                <a:ea typeface="Cambria" panose="02040503050406030204" pitchFamily="18" charset="0"/>
              </a:rPr>
              <a:t>behave </a:t>
            </a:r>
            <a:r xmlns:a="http://schemas.openxmlformats.org/drawingml/2006/main">
              <a:rPr lang="en" i="1" dirty="0">
                <a:latin typeface="Cambria" panose="02040503050406030204" pitchFamily="18" charset="0"/>
                <a:ea typeface="Cambria" panose="02040503050406030204" pitchFamily="18" charset="0"/>
              </a:rPr>
              <a:t>as if they were in effective hypovolemia, with </a:t>
            </a:r>
            <a:r xmlns:a="http://schemas.openxmlformats.org/drawingml/2006/main">
              <a:rPr lang="en" i="1" dirty="0" smtClean="0">
                <a:latin typeface="Cambria" panose="02040503050406030204" pitchFamily="18" charset="0"/>
                <a:ea typeface="Cambria" panose="02040503050406030204" pitchFamily="18" charset="0"/>
              </a:rPr>
              <a:t>a </a:t>
            </a:r>
            <a:r xmlns:a="http://schemas.openxmlformats.org/drawingml/2006/main">
              <a:rPr lang="en" i="1" dirty="0">
                <a:latin typeface="Cambria" panose="02040503050406030204" pitchFamily="18" charset="0"/>
                <a:ea typeface="Cambria" panose="02040503050406030204" pitchFamily="18" charset="0"/>
              </a:rPr>
              <a:t>progressive increase in hypovolemic hormones and </a:t>
            </a:r>
            <a:r xmlns:a="http://schemas.openxmlformats.org/drawingml/2006/main">
              <a:rPr lang="en" i="1" dirty="0">
                <a:latin typeface="Cambria" panose="02040503050406030204" pitchFamily="18" charset="0"/>
                <a:ea typeface="Cambria" panose="02040503050406030204" pitchFamily="18" charset="0"/>
              </a:rPr>
              <a:t>renal </a:t>
            </a:r>
            <a:r xmlns:a="http://schemas.openxmlformats.org/drawingml/2006/main">
              <a:rPr lang="en" i="1" dirty="0" smtClean="0">
                <a:latin typeface="Cambria" panose="02040503050406030204" pitchFamily="18" charset="0"/>
                <a:ea typeface="Cambria" panose="02040503050406030204" pitchFamily="18" charset="0"/>
              </a:rPr>
              <a:t>sodium </a:t>
            </a:r>
            <a:r xmlns:a="http://schemas.openxmlformats.org/drawingml/2006/main">
              <a:rPr lang="en" i="1" dirty="0" smtClean="0">
                <a:latin typeface="Cambria" panose="02040503050406030204" pitchFamily="18" charset="0"/>
                <a:ea typeface="Cambria" panose="02040503050406030204" pitchFamily="18" charset="0"/>
              </a:rPr>
              <a:t>retention</a:t>
            </a:r>
          </a:p>
          <a:p>
            <a:r xmlns:a="http://schemas.openxmlformats.org/drawingml/2006/main">
              <a:rPr lang="en" i="1" dirty="0" smtClean="0">
                <a:latin typeface="Cambria" panose="02040503050406030204" pitchFamily="18" charset="0"/>
                <a:ea typeface="Cambria" panose="02040503050406030204" pitchFamily="18" charset="0"/>
              </a:rPr>
              <a:t>This </a:t>
            </a:r>
            <a:r xmlns:a="http://schemas.openxmlformats.org/drawingml/2006/main">
              <a:rPr lang="en" i="1" dirty="0">
                <a:latin typeface="Cambria" panose="02040503050406030204" pitchFamily="18" charset="0"/>
                <a:ea typeface="Cambria" panose="02040503050406030204" pitchFamily="18" charset="0"/>
              </a:rPr>
              <a:t>discrepancy between high cardiac output and renal and neuroendocrine response is related to splanchnic vasodilation and the presence of multiple arteriovenous fistulas.</a:t>
            </a:r>
          </a:p>
          <a:p>
            <a:r xmlns:a="http://schemas.openxmlformats.org/drawingml/2006/main">
              <a:rPr lang="en" i="1" dirty="0" smtClean="0">
                <a:latin typeface="Cambria" panose="02040503050406030204" pitchFamily="18" charset="0"/>
                <a:ea typeface="Cambria" panose="02040503050406030204" pitchFamily="18" charset="0"/>
              </a:rPr>
              <a:t>The </a:t>
            </a:r>
            <a:r xmlns:a="http://schemas.openxmlformats.org/drawingml/2006/main">
              <a:rPr lang="en" i="1" dirty="0">
                <a:latin typeface="Cambria" panose="02040503050406030204" pitchFamily="18" charset="0"/>
                <a:ea typeface="Cambria" panose="02040503050406030204" pitchFamily="18" charset="0"/>
              </a:rPr>
              <a:t>net result is a </a:t>
            </a:r>
            <a:r xmlns:a="http://schemas.openxmlformats.org/drawingml/2006/main">
              <a:rPr lang="en" b="1" i="1" dirty="0">
                <a:latin typeface="Cambria" panose="02040503050406030204" pitchFamily="18" charset="0"/>
                <a:ea typeface="Cambria" panose="02040503050406030204" pitchFamily="18" charset="0"/>
              </a:rPr>
              <a:t>marked decrease </a:t>
            </a:r>
            <a:r xmlns:a="http://schemas.openxmlformats.org/drawingml/2006/main">
              <a:rPr lang="en" i="1" dirty="0">
                <a:latin typeface="Cambria" panose="02040503050406030204" pitchFamily="18" charset="0"/>
                <a:ea typeface="Cambria" panose="02040503050406030204" pitchFamily="18" charset="0"/>
              </a:rPr>
              <a:t>in </a:t>
            </a:r>
            <a:r xmlns:a="http://schemas.openxmlformats.org/drawingml/2006/main">
              <a:rPr lang="en" b="1" i="1" dirty="0">
                <a:latin typeface="Cambria" panose="02040503050406030204" pitchFamily="18" charset="0"/>
                <a:ea typeface="Cambria" panose="02040503050406030204" pitchFamily="18" charset="0"/>
              </a:rPr>
              <a:t>systemic vascular resistance and a </a:t>
            </a:r>
            <a:r xmlns:a="http://schemas.openxmlformats.org/drawingml/2006/main">
              <a:rPr lang="en" b="1" i="1" dirty="0" smtClean="0">
                <a:latin typeface="Cambria" panose="02040503050406030204" pitchFamily="18" charset="0"/>
                <a:ea typeface="Cambria" panose="02040503050406030204" pitchFamily="18" charset="0"/>
              </a:rPr>
              <a:t>drop </a:t>
            </a:r>
            <a:r xmlns:a="http://schemas.openxmlformats.org/drawingml/2006/main">
              <a:rPr lang="en" b="1" i="1" dirty="0">
                <a:latin typeface="Cambria" panose="02040503050406030204" pitchFamily="18" charset="0"/>
                <a:ea typeface="Cambria" panose="02040503050406030204" pitchFamily="18" charset="0"/>
              </a:rPr>
              <a:t>in blood pressure </a:t>
            </a:r>
            <a:r xmlns:a="http://schemas.openxmlformats.org/drawingml/2006/main">
              <a:rPr lang="en" i="1" dirty="0">
                <a:latin typeface="Cambria" panose="02040503050406030204" pitchFamily="18" charset="0"/>
                <a:ea typeface="Cambria" panose="02040503050406030204" pitchFamily="18" charset="0"/>
              </a:rPr>
              <a:t>.</a:t>
            </a:r>
          </a:p>
          <a:p>
            <a:r xmlns:a="http://schemas.openxmlformats.org/drawingml/2006/main">
              <a:rPr lang="en" i="1" dirty="0" smtClean="0">
                <a:latin typeface="Cambria" panose="02040503050406030204" pitchFamily="18" charset="0"/>
                <a:ea typeface="Cambria" panose="02040503050406030204" pitchFamily="18" charset="0"/>
              </a:rPr>
              <a:t>Most </a:t>
            </a:r>
            <a:r xmlns:a="http://schemas.openxmlformats.org/drawingml/2006/main">
              <a:rPr lang="en" i="1" dirty="0">
                <a:latin typeface="Cambria" panose="02040503050406030204" pitchFamily="18" charset="0"/>
                <a:ea typeface="Cambria" panose="02040503050406030204" pitchFamily="18" charset="0"/>
              </a:rPr>
              <a:t>of the cardiac output circulates inefficiently for tissue perfusion.</a:t>
            </a:r>
          </a:p>
          <a:p>
            <a:endParaRPr lang="fr-FR" i="1" dirty="0">
              <a:latin typeface="Cambria" panose="02040503050406030204" pitchFamily="18" charset="0"/>
              <a:ea typeface="Cambria" panose="02040503050406030204" pitchFamily="18" charset="0"/>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23</a:t>
            </a:fld>
            <a:endParaRPr lang="fr-BE" dirty="0"/>
          </a:p>
        </p:txBody>
      </p:sp>
      <p:sp>
        <p:nvSpPr>
          <p:cNvPr id="5" name="Titre 1"/>
          <p:cNvSpPr txBox="1">
            <a:spLocks/>
          </p:cNvSpPr>
          <p:nvPr/>
        </p:nvSpPr>
        <p:spPr>
          <a:xfrm>
            <a:off x="683568" y="168092"/>
            <a:ext cx="7772400" cy="914400"/>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a:lstStyle>
          <a:p>
            <a:pPr xmlns:a="http://schemas.openxmlformats.org/drawingml/2006/main" marL="0" lvl="1" algn="ctr" rtl="0">
              <a:spcBef>
                <a:spcPct val="0"/>
              </a:spcBef>
            </a:pPr>
            <a:r xmlns:a="http://schemas.openxmlformats.org/drawingml/2006/main">
              <a:rPr lang="en" sz="3600" b="1" i="1" kern="0" smtClean="0">
                <a:solidFill>
                  <a:schemeClr val="accent4">
                    <a:lumMod val="20000"/>
                    <a:lumOff val="80000"/>
                  </a:schemeClr>
                </a:solidFill>
                <a:latin typeface="Cambria" panose="02040503050406030204" pitchFamily="18" charset="0"/>
                <a:ea typeface="Cambria" panose="02040503050406030204" pitchFamily="18" charset="0"/>
              </a:rPr>
              <a:t>RENAL SODIUM RETENTION.</a:t>
            </a:r>
            <a:r xmlns:a="http://schemas.openxmlformats.org/drawingml/2006/main">
              <a:rPr lang="en" sz="3600" i="1" kern="0" smtClean="0">
                <a:solidFill>
                  <a:schemeClr val="accent4">
                    <a:lumMod val="20000"/>
                    <a:lumOff val="80000"/>
                  </a:schemeClr>
                </a:solidFill>
                <a:latin typeface="Cambria" panose="02040503050406030204" pitchFamily="18" charset="0"/>
                <a:ea typeface="Cambria" panose="02040503050406030204" pitchFamily="18" charset="0"/>
              </a:rPr>
              <a:t/>
            </a:r>
            <a:br xmlns:a="http://schemas.openxmlformats.org/drawingml/2006/main">
              <a:rPr lang="fr-FR" sz="3600" i="1" kern="0" smtClean="0">
                <a:solidFill>
                  <a:schemeClr val="accent4">
                    <a:lumMod val="20000"/>
                    <a:lumOff val="80000"/>
                  </a:schemeClr>
                </a:solidFill>
                <a:latin typeface="Cambria" panose="02040503050406030204" pitchFamily="18" charset="0"/>
                <a:ea typeface="Cambria" panose="02040503050406030204" pitchFamily="18" charset="0"/>
              </a:rPr>
            </a:br>
            <a:endParaRPr xmlns:a="http://schemas.openxmlformats.org/drawingml/2006/main" lang="fr-FR" sz="3600" kern="0" dirty="0">
              <a:solidFill>
                <a:schemeClr val="accent4">
                  <a:lumMod val="20000"/>
                  <a:lumOff val="80000"/>
                </a:schemeClr>
              </a:solidFill>
            </a:endParaRPr>
          </a:p>
        </p:txBody>
      </p:sp>
      <p:sp>
        <p:nvSpPr>
          <p:cNvPr id="6" name="ZoneTexte 5"/>
          <p:cNvSpPr txBox="1"/>
          <p:nvPr/>
        </p:nvSpPr>
        <p:spPr>
          <a:xfrm>
            <a:off x="827584" y="841430"/>
            <a:ext cx="7200800" cy="523220"/>
          </a:xfrm>
          <a:prstGeom prst="rect">
            <a:avLst/>
          </a:prstGeom>
          <a:noFill/>
        </p:spPr>
        <p:txBody>
          <a:bodyPr wrap="square" rtlCol="0">
            <a:spAutoFit/>
          </a:bodyPr>
          <a:lstStyle/>
          <a:p>
            <a:pPr xmlns:a="http://schemas.openxmlformats.org/drawingml/2006/main" lvl="1" algn="ctr"/>
            <a:r xmlns:a="http://schemas.openxmlformats.org/drawingml/2006/main">
              <a:rPr lang="en" sz="2800" b="1" i="1" dirty="0">
                <a:solidFill>
                  <a:schemeClr val="accent2">
                    <a:lumMod val="60000"/>
                    <a:lumOff val="40000"/>
                  </a:schemeClr>
                </a:solidFill>
                <a:latin typeface="Cambria" panose="02040503050406030204" pitchFamily="18" charset="0"/>
                <a:ea typeface="Cambria" panose="02040503050406030204" pitchFamily="18" charset="0"/>
              </a:rPr>
              <a:t>Decrease in effective circulating volume.</a:t>
            </a:r>
            <a:endParaRPr xmlns:a="http://schemas.openxmlformats.org/drawingml/2006/main" lang="fr-FR" sz="2800" i="1" dirty="0">
              <a:solidFill>
                <a:schemeClr val="accent2">
                  <a:lumMod val="60000"/>
                  <a:lumOff val="4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597200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179512" y="1484784"/>
            <a:ext cx="8784976" cy="5112568"/>
          </a:xfrm>
        </p:spPr>
        <p:txBody>
          <a:bodyPr>
            <a:normAutofit/>
          </a:bodyPr>
          <a:lstStyle/>
          <a:p>
            <a:pPr marL="68580" indent="0">
              <a:buNone/>
            </a:pPr>
            <a:endParaRPr lang="fr-FR" i="1" dirty="0">
              <a:latin typeface="Cambria" panose="02040503050406030204" pitchFamily="18" charset="0"/>
              <a:ea typeface="Cambria" panose="02040503050406030204" pitchFamily="18" charset="0"/>
            </a:endParaRPr>
          </a:p>
          <a:p>
            <a:r xmlns:a="http://schemas.openxmlformats.org/drawingml/2006/main">
              <a:rPr lang="en" i="1" dirty="0" smtClean="0">
                <a:latin typeface="Cambria" panose="02040503050406030204" pitchFamily="18" charset="0"/>
                <a:ea typeface="Cambria" panose="02040503050406030204" pitchFamily="18" charset="0"/>
              </a:rPr>
              <a:t>retention </a:t>
            </a:r>
            <a:r xmlns:a="http://schemas.openxmlformats.org/drawingml/2006/main">
              <a:rPr lang="en" i="1" dirty="0" smtClean="0">
                <a:latin typeface="Cambria" panose="02040503050406030204" pitchFamily="18" charset="0"/>
                <a:ea typeface="Cambria" panose="02040503050406030204" pitchFamily="18" charset="0"/>
              </a:rPr>
              <a:t>of </a:t>
            </a:r>
            <a:r xmlns:a="http://schemas.openxmlformats.org/drawingml/2006/main">
              <a:rPr lang="en" i="1" dirty="0">
                <a:latin typeface="Cambria" panose="02040503050406030204" pitchFamily="18" charset="0"/>
                <a:ea typeface="Cambria" panose="02040503050406030204" pitchFamily="18" charset="0"/>
              </a:rPr>
              <a:t>sodium and water </a:t>
            </a:r>
            <a:r xmlns:a="http://schemas.openxmlformats.org/drawingml/2006/main">
              <a:rPr lang="en" i="1" dirty="0">
                <a:latin typeface="Cambria" panose="02040503050406030204" pitchFamily="18" charset="0"/>
                <a:ea typeface="Cambria" panose="02040503050406030204" pitchFamily="18" charset="0"/>
              </a:rPr>
              <a:t>observed </a:t>
            </a:r>
            <a:r xmlns:a="http://schemas.openxmlformats.org/drawingml/2006/main">
              <a:rPr lang="en" i="1" dirty="0">
                <a:latin typeface="Cambria" panose="02040503050406030204" pitchFamily="18" charset="0"/>
                <a:ea typeface="Cambria" panose="02040503050406030204" pitchFamily="18" charset="0"/>
              </a:rPr>
              <a:t>in heart failure and </a:t>
            </a:r>
            <a:r xmlns:a="http://schemas.openxmlformats.org/drawingml/2006/main">
              <a:rPr lang="en" i="1" dirty="0" smtClean="0">
                <a:latin typeface="Cambria" panose="02040503050406030204" pitchFamily="18" charset="0"/>
                <a:ea typeface="Cambria" panose="02040503050406030204" pitchFamily="18" charset="0"/>
              </a:rPr>
              <a:t>liver cirrhosis results </a:t>
            </a:r>
            <a:r xmlns:a="http://schemas.openxmlformats.org/drawingml/2006/main">
              <a:rPr lang="en" i="1" dirty="0" smtClean="0">
                <a:latin typeface="Cambria" panose="02040503050406030204" pitchFamily="18" charset="0"/>
                <a:ea typeface="Cambria" panose="02040503050406030204" pitchFamily="18" charset="0"/>
              </a:rPr>
              <a:t>from </a:t>
            </a:r>
            <a:endParaRPr xmlns:a="http://schemas.openxmlformats.org/drawingml/2006/main" lang="fr-FR" i="1" dirty="0">
              <a:latin typeface="Cambria" panose="02040503050406030204" pitchFamily="18" charset="0"/>
              <a:ea typeface="Cambria" panose="02040503050406030204" pitchFamily="18" charset="0"/>
            </a:endParaRPr>
            <a:r xmlns:a="http://schemas.openxmlformats.org/drawingml/2006/main">
              <a:rPr lang="en" i="1" dirty="0">
                <a:latin typeface="Cambria" panose="02040503050406030204" pitchFamily="18" charset="0"/>
                <a:ea typeface="Cambria" panose="02040503050406030204" pitchFamily="18" charset="0"/>
              </a:rPr>
              <a:t>both </a:t>
            </a:r>
            <a:r xmlns:a="http://schemas.openxmlformats.org/drawingml/2006/main">
              <a:rPr lang="en" i="1" dirty="0" smtClean="0">
                <a:latin typeface="Cambria" panose="02040503050406030204" pitchFamily="18" charset="0"/>
                <a:ea typeface="Cambria" panose="02040503050406030204" pitchFamily="18" charset="0"/>
              </a:rPr>
              <a:t>:</a:t>
            </a:r>
          </a:p>
          <a:p>
            <a:pPr xmlns:a="http://schemas.openxmlformats.org/drawingml/2006/main" lvl="1"/>
            <a:r xmlns:a="http://schemas.openxmlformats.org/drawingml/2006/main">
              <a:rPr lang="en" i="1" dirty="0">
                <a:latin typeface="Cambria" panose="02040503050406030204" pitchFamily="18" charset="0"/>
                <a:ea typeface="Cambria" panose="02040503050406030204" pitchFamily="18" charset="0"/>
              </a:rPr>
              <a:t>A </a:t>
            </a:r>
            <a:r xmlns:a="http://schemas.openxmlformats.org/drawingml/2006/main">
              <a:rPr lang="en" i="1" dirty="0" smtClean="0">
                <a:latin typeface="Cambria" panose="02040503050406030204" pitchFamily="18" charset="0"/>
                <a:ea typeface="Cambria" panose="02040503050406030204" pitchFamily="18" charset="0"/>
              </a:rPr>
              <a:t>decrease </a:t>
            </a:r>
            <a:r xmlns:a="http://schemas.openxmlformats.org/drawingml/2006/main">
              <a:rPr lang="en" i="1" dirty="0">
                <a:latin typeface="Cambria" panose="02040503050406030204" pitchFamily="18" charset="0"/>
                <a:ea typeface="Cambria" panose="02040503050406030204" pitchFamily="18" charset="0"/>
              </a:rPr>
              <a:t>in glomerular filtration linked to hypovolemia,</a:t>
            </a:r>
          </a:p>
          <a:p>
            <a:pPr xmlns:a="http://schemas.openxmlformats.org/drawingml/2006/main" lvl="1"/>
            <a:r xmlns:a="http://schemas.openxmlformats.org/drawingml/2006/main">
              <a:rPr lang="en" i="1" dirty="0">
                <a:latin typeface="Cambria" panose="02040503050406030204" pitchFamily="18" charset="0"/>
                <a:ea typeface="Cambria" panose="02040503050406030204" pitchFamily="18" charset="0"/>
              </a:rPr>
              <a:t>An </a:t>
            </a:r>
            <a:r xmlns:a="http://schemas.openxmlformats.org/drawingml/2006/main">
              <a:rPr lang="en" i="1" dirty="0" smtClean="0">
                <a:latin typeface="Cambria" panose="02040503050406030204" pitchFamily="18" charset="0"/>
                <a:ea typeface="Cambria" panose="02040503050406030204" pitchFamily="18" charset="0"/>
              </a:rPr>
              <a:t>increase in </a:t>
            </a:r>
            <a:r xmlns:a="http://schemas.openxmlformats.org/drawingml/2006/main">
              <a:rPr lang="en" i="1" dirty="0" err="1" smtClean="0">
                <a:latin typeface="Cambria" panose="02040503050406030204" pitchFamily="18" charset="0"/>
                <a:ea typeface="Cambria" panose="02040503050406030204" pitchFamily="18" charset="0"/>
              </a:rPr>
              <a:t>mediated </a:t>
            </a:r>
            <a:r xmlns:a="http://schemas.openxmlformats.org/drawingml/2006/main">
              <a:rPr lang="en" i="1" dirty="0" smtClean="0">
                <a:latin typeface="Cambria" panose="02040503050406030204" pitchFamily="18" charset="0"/>
                <a:ea typeface="Cambria" panose="02040503050406030204" pitchFamily="18" charset="0"/>
              </a:rPr>
              <a:t>tubular </a:t>
            </a:r>
            <a:r xmlns:a="http://schemas.openxmlformats.org/drawingml/2006/main">
              <a:rPr lang="en" i="1" dirty="0">
                <a:latin typeface="Cambria" panose="02040503050406030204" pitchFamily="18" charset="0"/>
                <a:ea typeface="Cambria" panose="02040503050406030204" pitchFamily="18" charset="0"/>
              </a:rPr>
              <a:t>reabsorption</a:t>
            </a:r>
            <a:r xmlns:a="http://schemas.openxmlformats.org/drawingml/2006/main">
              <a:rPr lang="en" i="1" dirty="0" smtClean="0">
                <a:latin typeface="Cambria" panose="02040503050406030204" pitchFamily="18" charset="0"/>
                <a:ea typeface="Cambria" panose="02040503050406030204" pitchFamily="18" charset="0"/>
              </a:rPr>
              <a:t> </a:t>
            </a:r>
            <a:r xmlns:a="http://schemas.openxmlformats.org/drawingml/2006/main">
              <a:rPr lang="en" i="1" dirty="0">
                <a:latin typeface="Cambria" panose="02040503050406030204" pitchFamily="18" charset="0"/>
                <a:ea typeface="Cambria" panose="02040503050406030204" pitchFamily="18" charset="0"/>
              </a:rPr>
              <a:t>by increasing the activity of the renin-angiotensin-aldosterone system, </a:t>
            </a:r>
            <a:r xmlns:a="http://schemas.openxmlformats.org/drawingml/2006/main">
              <a:rPr lang="en" i="1" dirty="0" smtClean="0">
                <a:latin typeface="Cambria" panose="02040503050406030204" pitchFamily="18" charset="0"/>
                <a:ea typeface="Cambria" panose="02040503050406030204" pitchFamily="18" charset="0"/>
              </a:rPr>
              <a:t>ADH and the </a:t>
            </a:r>
            <a:r xmlns:a="http://schemas.openxmlformats.org/drawingml/2006/main">
              <a:rPr lang="en" i="1" dirty="0" smtClean="0">
                <a:latin typeface="Cambria" panose="02040503050406030204" pitchFamily="18" charset="0"/>
                <a:ea typeface="Cambria" panose="02040503050406030204" pitchFamily="18" charset="0"/>
              </a:rPr>
              <a:t>sympathetic </a:t>
            </a:r>
            <a:endParaRPr xmlns:a="http://schemas.openxmlformats.org/drawingml/2006/main" lang="fr-FR" i="1" dirty="0">
              <a:latin typeface="Cambria" panose="02040503050406030204" pitchFamily="18" charset="0"/>
              <a:ea typeface="Cambria" panose="02040503050406030204" pitchFamily="18" charset="0"/>
            </a:endParaRPr>
            <a:r xmlns:a="http://schemas.openxmlformats.org/drawingml/2006/main">
              <a:rPr lang="en" i="1" dirty="0">
                <a:latin typeface="Cambria" panose="02040503050406030204" pitchFamily="18" charset="0"/>
                <a:ea typeface="Cambria" panose="02040503050406030204" pitchFamily="18" charset="0"/>
              </a:rPr>
              <a:t>nervous system.</a:t>
            </a:r>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24</a:t>
            </a:fld>
            <a:endParaRPr lang="fr-BE" dirty="0"/>
          </a:p>
        </p:txBody>
      </p:sp>
      <p:sp>
        <p:nvSpPr>
          <p:cNvPr id="5" name="Titre 1"/>
          <p:cNvSpPr txBox="1">
            <a:spLocks/>
          </p:cNvSpPr>
          <p:nvPr/>
        </p:nvSpPr>
        <p:spPr>
          <a:xfrm>
            <a:off x="683568" y="168092"/>
            <a:ext cx="7772400" cy="914400"/>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a:lstStyle>
          <a:p>
            <a:pPr xmlns:a="http://schemas.openxmlformats.org/drawingml/2006/main" marL="0" lvl="1" algn="ctr" rtl="0">
              <a:spcBef>
                <a:spcPct val="0"/>
              </a:spcBef>
            </a:pPr>
            <a:r xmlns:a="http://schemas.openxmlformats.org/drawingml/2006/main">
              <a:rPr lang="en" sz="3600" b="1" i="1" kern="0" smtClean="0">
                <a:solidFill>
                  <a:schemeClr val="accent4">
                    <a:lumMod val="20000"/>
                    <a:lumOff val="80000"/>
                  </a:schemeClr>
                </a:solidFill>
                <a:latin typeface="Cambria" panose="02040503050406030204" pitchFamily="18" charset="0"/>
                <a:ea typeface="Cambria" panose="02040503050406030204" pitchFamily="18" charset="0"/>
              </a:rPr>
              <a:t>RENAL SODIUM RETENTION.</a:t>
            </a:r>
            <a:r xmlns:a="http://schemas.openxmlformats.org/drawingml/2006/main">
              <a:rPr lang="en" sz="3600" i="1" kern="0" smtClean="0">
                <a:solidFill>
                  <a:schemeClr val="accent4">
                    <a:lumMod val="20000"/>
                    <a:lumOff val="80000"/>
                  </a:schemeClr>
                </a:solidFill>
                <a:latin typeface="Cambria" panose="02040503050406030204" pitchFamily="18" charset="0"/>
                <a:ea typeface="Cambria" panose="02040503050406030204" pitchFamily="18" charset="0"/>
              </a:rPr>
              <a:t/>
            </a:r>
            <a:br xmlns:a="http://schemas.openxmlformats.org/drawingml/2006/main">
              <a:rPr lang="fr-FR" sz="3600" i="1" kern="0" smtClean="0">
                <a:solidFill>
                  <a:schemeClr val="accent4">
                    <a:lumMod val="20000"/>
                    <a:lumOff val="80000"/>
                  </a:schemeClr>
                </a:solidFill>
                <a:latin typeface="Cambria" panose="02040503050406030204" pitchFamily="18" charset="0"/>
                <a:ea typeface="Cambria" panose="02040503050406030204" pitchFamily="18" charset="0"/>
              </a:rPr>
            </a:br>
            <a:endParaRPr xmlns:a="http://schemas.openxmlformats.org/drawingml/2006/main" lang="fr-FR" sz="3600" kern="0" dirty="0">
              <a:solidFill>
                <a:schemeClr val="accent4">
                  <a:lumMod val="20000"/>
                  <a:lumOff val="80000"/>
                </a:schemeClr>
              </a:solidFill>
            </a:endParaRPr>
          </a:p>
        </p:txBody>
      </p:sp>
      <p:sp>
        <p:nvSpPr>
          <p:cNvPr id="6" name="ZoneTexte 5"/>
          <p:cNvSpPr txBox="1"/>
          <p:nvPr/>
        </p:nvSpPr>
        <p:spPr>
          <a:xfrm>
            <a:off x="827584" y="841430"/>
            <a:ext cx="7200800" cy="523220"/>
          </a:xfrm>
          <a:prstGeom prst="rect">
            <a:avLst/>
          </a:prstGeom>
          <a:noFill/>
        </p:spPr>
        <p:txBody>
          <a:bodyPr wrap="square" rtlCol="0">
            <a:spAutoFit/>
          </a:bodyPr>
          <a:lstStyle/>
          <a:p>
            <a:pPr xmlns:a="http://schemas.openxmlformats.org/drawingml/2006/main" lvl="1" algn="ctr"/>
            <a:r xmlns:a="http://schemas.openxmlformats.org/drawingml/2006/main">
              <a:rPr lang="en" sz="2800" b="1" i="1" dirty="0">
                <a:solidFill>
                  <a:schemeClr val="accent2">
                    <a:lumMod val="60000"/>
                    <a:lumOff val="40000"/>
                  </a:schemeClr>
                </a:solidFill>
                <a:latin typeface="Cambria" panose="02040503050406030204" pitchFamily="18" charset="0"/>
                <a:ea typeface="Cambria" panose="02040503050406030204" pitchFamily="18" charset="0"/>
              </a:rPr>
              <a:t>Decrease in effective circulating volume.</a:t>
            </a:r>
            <a:endParaRPr xmlns:a="http://schemas.openxmlformats.org/drawingml/2006/main" lang="fr-FR" sz="2800" i="1" dirty="0">
              <a:solidFill>
                <a:schemeClr val="accent2">
                  <a:lumMod val="60000"/>
                  <a:lumOff val="4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586230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683568" y="260648"/>
            <a:ext cx="7772400" cy="914400"/>
          </a:xfrm>
        </p:spPr>
        <p:txBody>
          <a:bodyPr/>
          <a:lstStyle/>
          <a:p>
            <a:pPr xmlns:a="http://schemas.openxmlformats.org/drawingml/2006/main" algn="ctr"/>
            <a:r xmlns:a="http://schemas.openxmlformats.org/drawingml/2006/main">
              <a:rPr lang="en" sz="3200" b="1" i="1" dirty="0" smtClean="0">
                <a:latin typeface="Cambria" panose="02040503050406030204" pitchFamily="18" charset="0"/>
                <a:ea typeface="Cambria" panose="02040503050406030204" pitchFamily="18" charset="0"/>
              </a:rPr>
              <a:t>A DETENTION</a:t>
            </a:r>
            <a:r xmlns:a="http://schemas.openxmlformats.org/drawingml/2006/main">
              <a:rPr lang="en" sz="3200" b="1" i="1" dirty="0">
                <a:latin typeface="Cambria" panose="02040503050406030204" pitchFamily="18" charset="0"/>
                <a:ea typeface="Cambria" panose="02040503050406030204" pitchFamily="18" charset="0"/>
              </a:rPr>
              <a:t> </a:t>
            </a:r>
            <a:r xmlns:a="http://schemas.openxmlformats.org/drawingml/2006/main">
              <a:rPr lang="en" sz="3200" b="1" i="1" dirty="0" smtClean="0">
                <a:latin typeface="Cambria" panose="02040503050406030204" pitchFamily="18" charset="0"/>
                <a:ea typeface="Cambria" panose="02040503050406030204" pitchFamily="18" charset="0"/>
              </a:rPr>
              <a:t>PRIMARY </a:t>
            </a:r>
            <a:r xmlns:a="http://schemas.openxmlformats.org/drawingml/2006/main">
              <a:rPr lang="en" sz="3200" b="1" i="1" dirty="0">
                <a:latin typeface="Cambria" panose="02040503050406030204" pitchFamily="18" charset="0"/>
                <a:ea typeface="Cambria" panose="02040503050406030204" pitchFamily="18" charset="0"/>
              </a:rPr>
              <a:t>SODIUM </a:t>
            </a:r>
            <a:r xmlns:a="http://schemas.openxmlformats.org/drawingml/2006/main">
              <a:rPr lang="en" sz="3200" b="1" i="1" dirty="0" smtClean="0">
                <a:latin typeface="Cambria" panose="02040503050406030204" pitchFamily="18" charset="0"/>
                <a:ea typeface="Cambria" panose="02040503050406030204" pitchFamily="18" charset="0"/>
              </a:rPr>
              <a:t>KIDNEY</a:t>
            </a:r>
            <a:br xmlns:a="http://schemas.openxmlformats.org/drawingml/2006/main">
              <a:rPr lang="fr-FR" sz="3200" b="1" i="1" dirty="0" smtClean="0">
                <a:latin typeface="Cambria" panose="02040503050406030204" pitchFamily="18" charset="0"/>
                <a:ea typeface="Cambria" panose="02040503050406030204" pitchFamily="18" charset="0"/>
              </a:rPr>
            </a:br>
            <a:r xmlns:a="http://schemas.openxmlformats.org/drawingml/2006/main">
              <a:rPr lang="en" sz="3200" b="1" i="1" dirty="0" smtClean="0">
                <a:latin typeface="Cambria" panose="02040503050406030204" pitchFamily="18" charset="0"/>
                <a:ea typeface="Cambria" panose="02040503050406030204" pitchFamily="18" charset="0"/>
              </a:rPr>
              <a:t>​</a:t>
            </a:r>
            <a:r xmlns:a="http://schemas.openxmlformats.org/drawingml/2006/main">
              <a:rPr lang="en" sz="3200" i="1" dirty="0" smtClean="0">
                <a:latin typeface="Cambria" panose="02040503050406030204" pitchFamily="18" charset="0"/>
                <a:ea typeface="Cambria" panose="02040503050406030204" pitchFamily="18" charset="0"/>
              </a:rPr>
              <a:t> </a:t>
            </a:r>
            <a:r xmlns:a="http://schemas.openxmlformats.org/drawingml/2006/main">
              <a:rPr lang="en" dirty="0"/>
              <a:t/>
            </a:r>
            <a:br xmlns:a="http://schemas.openxmlformats.org/drawingml/2006/main">
              <a:rPr lang="fr-FR" dirty="0"/>
            </a:br>
            <a:endParaRPr xmlns:a="http://schemas.openxmlformats.org/drawingml/2006/main" lang="fr-FR" dirty="0"/>
          </a:p>
        </p:txBody>
      </p:sp>
      <p:sp>
        <p:nvSpPr>
          <p:cNvPr id="3" name="Espace réservé du contenu 2"/>
          <p:cNvSpPr>
            <a:spLocks noGrp="1"/>
          </p:cNvSpPr>
          <p:nvPr>
            <p:ph idx="4294967295"/>
          </p:nvPr>
        </p:nvSpPr>
        <p:spPr>
          <a:xfrm>
            <a:off x="251520" y="1556792"/>
            <a:ext cx="8712968" cy="5040560"/>
          </a:xfrm>
        </p:spPr>
        <p:txBody>
          <a:bodyPr>
            <a:normAutofit lnSpcReduction="10000"/>
          </a:bodyPr>
          <a:lstStyle/>
          <a:p>
            <a:r xmlns:a="http://schemas.openxmlformats.org/drawingml/2006/main">
              <a:rPr lang="en" i="1" dirty="0" smtClean="0">
                <a:latin typeface="Cambria" panose="02040503050406030204" pitchFamily="18" charset="0"/>
                <a:ea typeface="Cambria" panose="02040503050406030204" pitchFamily="18" charset="0"/>
              </a:rPr>
              <a:t>A </a:t>
            </a:r>
            <a:r xmlns:a="http://schemas.openxmlformats.org/drawingml/2006/main">
              <a:rPr lang="en" i="1" dirty="0">
                <a:latin typeface="Cambria" panose="02040503050406030204" pitchFamily="18" charset="0"/>
                <a:ea typeface="Cambria" panose="02040503050406030204" pitchFamily="18" charset="0"/>
              </a:rPr>
              <a:t>primary defect in renal sodium excretion can occur during advanced renal failure or during glomerular diseases (acute glomerulonephritis or nephrotic syndrome).</a:t>
            </a:r>
          </a:p>
          <a:p>
            <a:r xmlns:a="http://schemas.openxmlformats.org/drawingml/2006/main">
              <a:rPr lang="en" i="1" dirty="0" smtClean="0">
                <a:latin typeface="Cambria" panose="02040503050406030204" pitchFamily="18" charset="0"/>
                <a:ea typeface="Cambria" panose="02040503050406030204" pitchFamily="18" charset="0"/>
              </a:rPr>
              <a:t>The </a:t>
            </a:r>
            <a:r xmlns:a="http://schemas.openxmlformats.org/drawingml/2006/main">
              <a:rPr lang="en" i="1" dirty="0">
                <a:latin typeface="Cambria" panose="02040503050406030204" pitchFamily="18" charset="0"/>
                <a:ea typeface="Cambria" panose="02040503050406030204" pitchFamily="18" charset="0"/>
              </a:rPr>
              <a:t>decrease in sodium excretion probably results from an increase in </a:t>
            </a:r>
            <a:r xmlns:a="http://schemas.openxmlformats.org/drawingml/2006/main">
              <a:rPr lang="en" i="1" dirty="0" smtClean="0">
                <a:latin typeface="Cambria" panose="02040503050406030204" pitchFamily="18" charset="0"/>
                <a:ea typeface="Cambria" panose="02040503050406030204" pitchFamily="18" charset="0"/>
              </a:rPr>
              <a:t>its </a:t>
            </a:r>
            <a:r xmlns:a="http://schemas.openxmlformats.org/drawingml/2006/main">
              <a:rPr lang="en" i="1" dirty="0" smtClean="0">
                <a:latin typeface="Cambria" panose="02040503050406030204" pitchFamily="18" charset="0"/>
                <a:ea typeface="Cambria" panose="02040503050406030204" pitchFamily="18" charset="0"/>
              </a:rPr>
              <a:t>distal </a:t>
            </a:r>
            <a:endParaRPr xmlns:a="http://schemas.openxmlformats.org/drawingml/2006/main" lang="fr-FR" i="1" dirty="0">
              <a:latin typeface="Cambria" panose="02040503050406030204" pitchFamily="18" charset="0"/>
              <a:ea typeface="Cambria" panose="02040503050406030204" pitchFamily="18" charset="0"/>
            </a:endParaRPr>
            <a:r xmlns:a="http://schemas.openxmlformats.org/drawingml/2006/main">
              <a:rPr lang="en" i="1" dirty="0">
                <a:latin typeface="Cambria" panose="02040503050406030204" pitchFamily="18" charset="0"/>
                <a:ea typeface="Cambria" panose="02040503050406030204" pitchFamily="18" charset="0"/>
              </a:rPr>
              <a:t>reabsorption .</a:t>
            </a:r>
          </a:p>
          <a:p>
            <a:r xmlns:a="http://schemas.openxmlformats.org/drawingml/2006/main">
              <a:rPr lang="en" i="1" dirty="0" smtClean="0">
                <a:latin typeface="Cambria" panose="02040503050406030204" pitchFamily="18" charset="0"/>
                <a:ea typeface="Cambria" panose="02040503050406030204" pitchFamily="18" charset="0"/>
              </a:rPr>
              <a:t>In </a:t>
            </a:r>
            <a:r xmlns:a="http://schemas.openxmlformats.org/drawingml/2006/main">
              <a:rPr lang="en" i="1" dirty="0">
                <a:latin typeface="Cambria" panose="02040503050406030204" pitchFamily="18" charset="0"/>
                <a:ea typeface="Cambria" panose="02040503050406030204" pitchFamily="18" charset="0"/>
              </a:rPr>
              <a:t>all cases, the renal response is the same as that </a:t>
            </a:r>
            <a:r xmlns:a="http://schemas.openxmlformats.org/drawingml/2006/main">
              <a:rPr lang="en" i="1" dirty="0" smtClean="0">
                <a:latin typeface="Cambria" panose="02040503050406030204" pitchFamily="18" charset="0"/>
                <a:ea typeface="Cambria" panose="02040503050406030204" pitchFamily="18" charset="0"/>
              </a:rPr>
              <a:t>which </a:t>
            </a:r>
            <a:r xmlns:a="http://schemas.openxmlformats.org/drawingml/2006/main">
              <a:rPr lang="en" i="1" dirty="0">
                <a:latin typeface="Cambria" panose="02040503050406030204" pitchFamily="18" charset="0"/>
                <a:ea typeface="Cambria" panose="02040503050406030204" pitchFamily="18" charset="0"/>
              </a:rPr>
              <a:t>occurs in the event of volume depletion.</a:t>
            </a:r>
            <a:r xmlns:a="http://schemas.openxmlformats.org/drawingml/2006/main">
              <a:rPr lang="en" i="1" dirty="0" smtClean="0">
                <a:latin typeface="Cambria" panose="02040503050406030204" pitchFamily="18" charset="0"/>
                <a:ea typeface="Cambria" panose="02040503050406030204" pitchFamily="18" charset="0"/>
              </a:rPr>
              <a:t> </a:t>
            </a:r>
            <a:r xmlns:a="http://schemas.openxmlformats.org/drawingml/2006/main">
              <a:rPr lang="en" i="1" dirty="0" err="1" smtClean="0">
                <a:latin typeface="Cambria" panose="02040503050406030204" pitchFamily="18" charset="0"/>
                <a:ea typeface="Cambria" panose="02040503050406030204" pitchFamily="18" charset="0"/>
              </a:rPr>
              <a:t>i.e. </a:t>
            </a:r>
            <a:r xmlns:a="http://schemas.openxmlformats.org/drawingml/2006/main">
              <a:rPr lang="en" i="1" dirty="0" err="1">
                <a:latin typeface="Cambria" panose="02040503050406030204" pitchFamily="18" charset="0"/>
                <a:ea typeface="Cambria" panose="02040503050406030204" pitchFamily="18" charset="0"/>
              </a:rPr>
              <a:t>- </a:t>
            </a:r>
            <a:r xmlns:a="http://schemas.openxmlformats.org/drawingml/2006/main">
              <a:rPr lang="en" i="1" dirty="0" err="1" smtClean="0">
                <a:latin typeface="Cambria" panose="02040503050406030204" pitchFamily="18" charset="0"/>
                <a:ea typeface="Cambria" panose="02040503050406030204" pitchFamily="18" charset="0"/>
              </a:rPr>
              <a:t>d</a:t>
            </a:r>
            <a:r xmlns:a="http://schemas.openxmlformats.org/drawingml/2006/main">
              <a:rPr lang="en" i="1" dirty="0" smtClean="0">
                <a:latin typeface="Cambria" panose="02040503050406030204" pitchFamily="18" charset="0"/>
                <a:ea typeface="Cambria" panose="02040503050406030204" pitchFamily="18" charset="0"/>
              </a:rPr>
              <a:t> </a:t>
            </a:r>
            <a:r xmlns:a="http://schemas.openxmlformats.org/drawingml/2006/main">
              <a:rPr lang="en" b="1" i="1" dirty="0" err="1" smtClean="0">
                <a:latin typeface="Cambria" panose="02040503050406030204" pitchFamily="18" charset="0"/>
                <a:ea typeface="Cambria" panose="02040503050406030204" pitchFamily="18" charset="0"/>
              </a:rPr>
              <a:t>sodium and water </a:t>
            </a:r>
            <a:r xmlns:a="http://schemas.openxmlformats.org/drawingml/2006/main">
              <a:rPr lang="en" b="1" i="1" dirty="0">
                <a:latin typeface="Cambria" panose="02040503050406030204" pitchFamily="18" charset="0"/>
                <a:ea typeface="Cambria" panose="02040503050406030204" pitchFamily="18" charset="0"/>
              </a:rPr>
              <a:t>retention </a:t>
            </a:r>
            <a:r xmlns:a="http://schemas.openxmlformats.org/drawingml/2006/main">
              <a:rPr lang="en" b="1" i="1" dirty="0">
                <a:latin typeface="Cambria" panose="02040503050406030204" pitchFamily="18" charset="0"/>
                <a:ea typeface="Cambria" panose="02040503050406030204" pitchFamily="18" charset="0"/>
              </a:rPr>
              <a:t>.</a:t>
            </a:r>
            <a:endParaRPr xmlns:a="http://schemas.openxmlformats.org/drawingml/2006/main" lang="fr-FR" i="1" dirty="0">
              <a:latin typeface="Cambria" panose="02040503050406030204" pitchFamily="18" charset="0"/>
              <a:ea typeface="Cambria" panose="02040503050406030204" pitchFamily="18" charset="0"/>
            </a:endParaRPr>
          </a:p>
          <a:p>
            <a:endParaRPr lang="fr-FR" dirty="0"/>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25</a:t>
            </a:fld>
            <a:endParaRPr lang="fr-BE" dirty="0"/>
          </a:p>
        </p:txBody>
      </p:sp>
    </p:spTree>
    <p:extLst>
      <p:ext uri="{BB962C8B-B14F-4D97-AF65-F5344CB8AC3E}">
        <p14:creationId xmlns:p14="http://schemas.microsoft.com/office/powerpoint/2010/main" val="2033828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683568" y="260648"/>
            <a:ext cx="7772400" cy="914400"/>
          </a:xfrm>
        </p:spPr>
        <p:txBody>
          <a:bodyPr/>
          <a:lstStyle/>
          <a:p>
            <a:pPr xmlns:a="http://schemas.openxmlformats.org/drawingml/2006/main" algn="ctr"/>
            <a:r xmlns:a="http://schemas.openxmlformats.org/drawingml/2006/main">
              <a:rPr lang="en" sz="3200" b="1" i="1" dirty="0" smtClean="0">
                <a:latin typeface="Cambria" panose="02040503050406030204" pitchFamily="18" charset="0"/>
                <a:ea typeface="Cambria" panose="02040503050406030204" pitchFamily="18" charset="0"/>
              </a:rPr>
              <a:t>A DETENTION</a:t>
            </a:r>
            <a:r xmlns:a="http://schemas.openxmlformats.org/drawingml/2006/main">
              <a:rPr lang="en" sz="3200" b="1" i="1" dirty="0">
                <a:latin typeface="Cambria" panose="02040503050406030204" pitchFamily="18" charset="0"/>
                <a:ea typeface="Cambria" panose="02040503050406030204" pitchFamily="18" charset="0"/>
              </a:rPr>
              <a:t> </a:t>
            </a:r>
            <a:r xmlns:a="http://schemas.openxmlformats.org/drawingml/2006/main">
              <a:rPr lang="en" sz="3200" b="1" i="1" dirty="0" smtClean="0">
                <a:latin typeface="Cambria" panose="02040503050406030204" pitchFamily="18" charset="0"/>
                <a:ea typeface="Cambria" panose="02040503050406030204" pitchFamily="18" charset="0"/>
              </a:rPr>
              <a:t>PRIMARY SODIUM </a:t>
            </a:r>
            <a:r xmlns:a="http://schemas.openxmlformats.org/drawingml/2006/main">
              <a:rPr lang="en" sz="3200" b="1" i="1" dirty="0" smtClean="0">
                <a:latin typeface="Cambria" panose="02040503050406030204" pitchFamily="18" charset="0"/>
                <a:ea typeface="Cambria" panose="02040503050406030204" pitchFamily="18" charset="0"/>
              </a:rPr>
              <a:t>KIDNEY</a:t>
            </a:r>
            <a:br xmlns:a="http://schemas.openxmlformats.org/drawingml/2006/main">
              <a:rPr lang="fr-FR" sz="3200" b="1" i="1" dirty="0" smtClean="0">
                <a:latin typeface="Cambria" panose="02040503050406030204" pitchFamily="18" charset="0"/>
                <a:ea typeface="Cambria" panose="02040503050406030204" pitchFamily="18" charset="0"/>
              </a:rPr>
            </a:br>
            <a:r xmlns:a="http://schemas.openxmlformats.org/drawingml/2006/main">
              <a:rPr lang="en" sz="3200" i="1" dirty="0" smtClean="0">
                <a:latin typeface="Cambria" panose="02040503050406030204" pitchFamily="18" charset="0"/>
                <a:ea typeface="Cambria" panose="02040503050406030204" pitchFamily="18" charset="0"/>
              </a:rPr>
              <a:t> </a:t>
            </a:r>
            <a:r xmlns:a="http://schemas.openxmlformats.org/drawingml/2006/main">
              <a:rPr lang="en" dirty="0"/>
              <a:t/>
            </a:r>
            <a:br xmlns:a="http://schemas.openxmlformats.org/drawingml/2006/main">
              <a:rPr lang="fr-FR" dirty="0"/>
            </a:br>
            <a:endParaRPr xmlns:a="http://schemas.openxmlformats.org/drawingml/2006/main" lang="fr-FR" dirty="0"/>
          </a:p>
        </p:txBody>
      </p:sp>
      <p:sp>
        <p:nvSpPr>
          <p:cNvPr id="3" name="Espace réservé du contenu 2"/>
          <p:cNvSpPr>
            <a:spLocks noGrp="1"/>
          </p:cNvSpPr>
          <p:nvPr>
            <p:ph idx="4294967295"/>
          </p:nvPr>
        </p:nvSpPr>
        <p:spPr>
          <a:xfrm>
            <a:off x="251520" y="1412776"/>
            <a:ext cx="8640960" cy="5184576"/>
          </a:xfrm>
        </p:spPr>
        <p:txBody>
          <a:bodyPr>
            <a:normAutofit fontScale="92500" lnSpcReduction="10000"/>
          </a:bodyPr>
          <a:lstStyle/>
          <a:p>
            <a:r xmlns:a="http://schemas.openxmlformats.org/drawingml/2006/main">
              <a:rPr lang="en" sz="2600" i="1" dirty="0" smtClean="0">
                <a:latin typeface="Cambria" panose="02040503050406030204" pitchFamily="18" charset="0"/>
                <a:ea typeface="Cambria" panose="02040503050406030204" pitchFamily="18" charset="0"/>
              </a:rPr>
              <a:t>The </a:t>
            </a:r>
            <a:r xmlns:a="http://schemas.openxmlformats.org/drawingml/2006/main">
              <a:rPr lang="en" sz="2600" i="1" dirty="0">
                <a:latin typeface="Cambria" panose="02040503050406030204" pitchFamily="18" charset="0"/>
                <a:ea typeface="Cambria" panose="02040503050406030204" pitchFamily="18" charset="0"/>
              </a:rPr>
              <a:t>mechanism of this response is complex and involves several factors:</a:t>
            </a:r>
          </a:p>
          <a:p>
            <a:pPr xmlns:a="http://schemas.openxmlformats.org/drawingml/2006/main" lvl="1"/>
            <a:r xmlns:a="http://schemas.openxmlformats.org/drawingml/2006/main">
              <a:rPr lang="en" i="1" dirty="0" smtClean="0">
                <a:latin typeface="Cambria" panose="02040503050406030204" pitchFamily="18" charset="0"/>
                <a:ea typeface="Cambria" panose="02040503050406030204" pitchFamily="18" charset="0"/>
              </a:rPr>
              <a:t>A </a:t>
            </a:r>
            <a:r xmlns:a="http://schemas.openxmlformats.org/drawingml/2006/main">
              <a:rPr lang="en" i="1" dirty="0">
                <a:latin typeface="Cambria" panose="02040503050406030204" pitchFamily="18" charset="0"/>
                <a:ea typeface="Cambria" panose="02040503050406030204" pitchFamily="18" charset="0"/>
              </a:rPr>
              <a:t>decrease in glomerular filtration,</a:t>
            </a:r>
          </a:p>
          <a:p>
            <a:pPr xmlns:a="http://schemas.openxmlformats.org/drawingml/2006/main" lvl="1"/>
            <a:r xmlns:a="http://schemas.openxmlformats.org/drawingml/2006/main">
              <a:rPr lang="en" i="1" dirty="0">
                <a:latin typeface="Cambria" panose="02040503050406030204" pitchFamily="18" charset="0"/>
                <a:ea typeface="Cambria" panose="02040503050406030204" pitchFamily="18" charset="0"/>
              </a:rPr>
              <a:t>An </a:t>
            </a:r>
            <a:r xmlns:a="http://schemas.openxmlformats.org/drawingml/2006/main">
              <a:rPr lang="en" i="1" dirty="0" smtClean="0">
                <a:latin typeface="Cambria" panose="02040503050406030204" pitchFamily="18" charset="0"/>
                <a:ea typeface="Cambria" panose="02040503050406030204" pitchFamily="18" charset="0"/>
              </a:rPr>
              <a:t>increase </a:t>
            </a:r>
            <a:r xmlns:a="http://schemas.openxmlformats.org/drawingml/2006/main">
              <a:rPr lang="en" i="1" dirty="0">
                <a:latin typeface="Cambria" panose="02040503050406030204" pitchFamily="18" charset="0"/>
                <a:ea typeface="Cambria" panose="02040503050406030204" pitchFamily="18" charset="0"/>
              </a:rPr>
              <a:t>in tubular reabsorption that manifests itself throughout the nephron.</a:t>
            </a:r>
          </a:p>
          <a:p>
            <a:r xmlns:a="http://schemas.openxmlformats.org/drawingml/2006/main">
              <a:rPr lang="en" sz="2600" i="1" dirty="0" smtClean="0">
                <a:latin typeface="Cambria" panose="02040503050406030204" pitchFamily="18" charset="0"/>
                <a:ea typeface="Cambria" panose="02040503050406030204" pitchFamily="18" charset="0"/>
              </a:rPr>
              <a:t>The </a:t>
            </a:r>
            <a:r xmlns:a="http://schemas.openxmlformats.org/drawingml/2006/main">
              <a:rPr lang="en" sz="2600" i="1" dirty="0">
                <a:latin typeface="Cambria" panose="02040503050406030204" pitchFamily="18" charset="0"/>
                <a:ea typeface="Cambria" panose="02040503050406030204" pitchFamily="18" charset="0"/>
              </a:rPr>
              <a:t>factors involved are:</a:t>
            </a:r>
          </a:p>
          <a:p>
            <a:pPr xmlns:a="http://schemas.openxmlformats.org/drawingml/2006/main" lvl="1"/>
            <a:r xmlns:a="http://schemas.openxmlformats.org/drawingml/2006/main">
              <a:rPr lang="en" i="1" dirty="0" smtClean="0">
                <a:latin typeface="Cambria" panose="02040503050406030204" pitchFamily="18" charset="0"/>
                <a:ea typeface="Cambria" panose="02040503050406030204" pitchFamily="18" charset="0"/>
              </a:rPr>
              <a:t>Vasomotor activity </a:t>
            </a:r>
            <a:r xmlns:a="http://schemas.openxmlformats.org/drawingml/2006/main">
              <a:rPr lang="en" i="1" dirty="0">
                <a:latin typeface="Cambria" panose="02040503050406030204" pitchFamily="18" charset="0"/>
                <a:ea typeface="Cambria" panose="02040503050406030204" pitchFamily="18" charset="0"/>
              </a:rPr>
              <a:t>, </a:t>
            </a:r>
            <a:r xmlns:a="http://schemas.openxmlformats.org/drawingml/2006/main">
              <a:rPr lang="en" i="1" dirty="0">
                <a:latin typeface="Cambria" panose="02040503050406030204" pitchFamily="18" charset="0"/>
                <a:ea typeface="Cambria" panose="02040503050406030204" pitchFamily="18" charset="0"/>
              </a:rPr>
              <a:t>of </a:t>
            </a:r>
            <a:r xmlns:a="http://schemas.openxmlformats.org/drawingml/2006/main">
              <a:rPr lang="en" i="1" dirty="0" smtClean="0">
                <a:latin typeface="Cambria" panose="02040503050406030204" pitchFamily="18" charset="0"/>
                <a:ea typeface="Cambria" panose="02040503050406030204" pitchFamily="18" charset="0"/>
              </a:rPr>
              <a:t>sympathetic origin </a:t>
            </a:r>
            <a:r xmlns:a="http://schemas.openxmlformats.org/drawingml/2006/main">
              <a:rPr lang="en" i="1" dirty="0">
                <a:latin typeface="Cambria" panose="02040503050406030204" pitchFamily="18" charset="0"/>
                <a:ea typeface="Cambria" panose="02040503050406030204" pitchFamily="18" charset="0"/>
              </a:rPr>
              <a:t>, in response to decreased blood flow, which affects various areas including the kidney, with an increase in the filtered fraction.</a:t>
            </a:r>
          </a:p>
          <a:p>
            <a:pPr xmlns:a="http://schemas.openxmlformats.org/drawingml/2006/main" lvl="1"/>
            <a:r xmlns:a="http://schemas.openxmlformats.org/drawingml/2006/main">
              <a:rPr lang="en" i="1" dirty="0" err="1">
                <a:latin typeface="Cambria" panose="02040503050406030204" pitchFamily="18" charset="0"/>
                <a:ea typeface="Cambria" panose="02040503050406030204" pitchFamily="18" charset="0"/>
              </a:rPr>
              <a:t>Intrarenal </a:t>
            </a:r>
            <a:r xmlns:a="http://schemas.openxmlformats.org/drawingml/2006/main">
              <a:rPr lang="en" i="1" dirty="0" smtClean="0">
                <a:latin typeface="Cambria" panose="02040503050406030204" pitchFamily="18" charset="0"/>
                <a:ea typeface="Cambria" panose="02040503050406030204" pitchFamily="18" charset="0"/>
              </a:rPr>
              <a:t>redistribution </a:t>
            </a:r>
            <a:r xmlns:a="http://schemas.openxmlformats.org/drawingml/2006/main">
              <a:rPr lang="en" i="1" dirty="0">
                <a:latin typeface="Cambria" panose="02040503050406030204" pitchFamily="18" charset="0"/>
                <a:ea typeface="Cambria" panose="02040503050406030204" pitchFamily="18" charset="0"/>
              </a:rPr>
              <a:t>of blood flow in favor of </a:t>
            </a:r>
            <a:r xmlns:a="http://schemas.openxmlformats.org/drawingml/2006/main">
              <a:rPr lang="en" i="1" dirty="0" smtClean="0">
                <a:latin typeface="Cambria" panose="02040503050406030204" pitchFamily="18" charset="0"/>
                <a:ea typeface="Cambria" panose="02040503050406030204" pitchFamily="18" charset="0"/>
              </a:rPr>
              <a:t>long nephrons </a:t>
            </a:r>
            <a:r xmlns:a="http://schemas.openxmlformats.org/drawingml/2006/main">
              <a:rPr lang="en" i="1" dirty="0">
                <a:latin typeface="Cambria" panose="02040503050406030204" pitchFamily="18" charset="0"/>
                <a:ea typeface="Cambria" panose="02040503050406030204" pitchFamily="18" charset="0"/>
              </a:rPr>
              <a:t>(especially in cirrhotic patients),</a:t>
            </a:r>
          </a:p>
          <a:p>
            <a:pPr xmlns:a="http://schemas.openxmlformats.org/drawingml/2006/main" lvl="1"/>
            <a:r xmlns:a="http://schemas.openxmlformats.org/drawingml/2006/main">
              <a:rPr lang="en" i="1" dirty="0" smtClean="0">
                <a:latin typeface="Cambria" panose="02040503050406030204" pitchFamily="18" charset="0"/>
                <a:ea typeface="Cambria" panose="02040503050406030204" pitchFamily="18" charset="0"/>
              </a:rPr>
              <a:t>This </a:t>
            </a:r>
            <a:r xmlns:a="http://schemas.openxmlformats.org/drawingml/2006/main">
              <a:rPr lang="en" i="1" dirty="0">
                <a:latin typeface="Cambria" panose="02040503050406030204" pitchFamily="18" charset="0"/>
                <a:ea typeface="Cambria" panose="02040503050406030204" pitchFamily="18" charset="0"/>
              </a:rPr>
              <a:t>involves the secretion of aldosterone, which plays a role in sodium retention.</a:t>
            </a:r>
          </a:p>
          <a:p>
            <a:endParaRPr lang="fr-FR" sz="2600" i="1" dirty="0">
              <a:latin typeface="Cambria" panose="02040503050406030204" pitchFamily="18" charset="0"/>
              <a:ea typeface="Cambria" panose="02040503050406030204" pitchFamily="18" charset="0"/>
            </a:endParaRPr>
          </a:p>
          <a:p>
            <a:endParaRPr lang="fr-FR" i="1" dirty="0">
              <a:latin typeface="Cambria" panose="02040503050406030204" pitchFamily="18" charset="0"/>
              <a:ea typeface="Cambria" panose="02040503050406030204" pitchFamily="18" charset="0"/>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26</a:t>
            </a:fld>
            <a:endParaRPr lang="fr-BE" dirty="0"/>
          </a:p>
        </p:txBody>
      </p:sp>
    </p:spTree>
    <p:extLst>
      <p:ext uri="{BB962C8B-B14F-4D97-AF65-F5344CB8AC3E}">
        <p14:creationId xmlns:p14="http://schemas.microsoft.com/office/powerpoint/2010/main" val="177003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27</a:t>
            </a:fld>
            <a:endParaRPr lang="fr-BE" dirty="0"/>
          </a:p>
        </p:txBody>
      </p:sp>
      <p:sp>
        <p:nvSpPr>
          <p:cNvPr id="5" name="ZoneTexte 4"/>
          <p:cNvSpPr txBox="1"/>
          <p:nvPr/>
        </p:nvSpPr>
        <p:spPr>
          <a:xfrm>
            <a:off x="1547664" y="2924944"/>
            <a:ext cx="6336704" cy="1200329"/>
          </a:xfrm>
          <a:prstGeom prst="rect">
            <a:avLst/>
          </a:prstGeom>
          <a:noFill/>
          <a:ln w="28575">
            <a:solidFill>
              <a:schemeClr val="accent2"/>
            </a:solidFill>
          </a:ln>
        </p:spPr>
        <p:txBody>
          <a:bodyPr wrap="square" rtlCol="0">
            <a:spAutoFit/>
          </a:bodyPr>
          <a:lstStyle/>
          <a:p>
            <a:pPr xmlns:a="http://schemas.openxmlformats.org/drawingml/2006/main" algn="ctr"/>
            <a:r xmlns:a="http://schemas.openxmlformats.org/drawingml/2006/main">
              <a:rPr lang="en" sz="3600" b="1" i="1" dirty="0" smtClean="0">
                <a:solidFill>
                  <a:schemeClr val="tx2">
                    <a:lumMod val="90000"/>
                  </a:schemeClr>
                </a:solidFill>
                <a:latin typeface="Cambria" panose="02040503050406030204" pitchFamily="18" charset="0"/>
                <a:ea typeface="Cambria" panose="02040503050406030204" pitchFamily="18" charset="0"/>
              </a:rPr>
              <a:t>PATHOPHYSIOLOGY ACCORDING TO ETIOLOGY</a:t>
            </a:r>
            <a:endParaRPr xmlns:a="http://schemas.openxmlformats.org/drawingml/2006/main" lang="fr-FR" sz="3600" i="1" dirty="0">
              <a:solidFill>
                <a:schemeClr val="tx2">
                  <a:lumMod val="9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45271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28</a:t>
            </a:fld>
            <a:endParaRPr lang="fr-BE" dirty="0"/>
          </a:p>
        </p:txBody>
      </p:sp>
      <p:sp>
        <p:nvSpPr>
          <p:cNvPr id="3" name="Titre 2"/>
          <p:cNvSpPr>
            <a:spLocks noGrp="1"/>
          </p:cNvSpPr>
          <p:nvPr>
            <p:ph type="title" idx="4294967295"/>
          </p:nvPr>
        </p:nvSpPr>
        <p:spPr>
          <a:xfrm>
            <a:off x="683568" y="260648"/>
            <a:ext cx="7772400" cy="914400"/>
          </a:xfrm>
        </p:spPr>
        <p:txBody>
          <a:bodyPr/>
          <a:lstStyle/>
          <a:p>
            <a:pPr xmlns:a="http://schemas.openxmlformats.org/drawingml/2006/main" algn="ctr"/>
            <a:r xmlns:a="http://schemas.openxmlformats.org/drawingml/2006/main">
              <a:rPr lang="en" b="1" i="1" dirty="0">
                <a:solidFill>
                  <a:schemeClr val="tx2">
                    <a:lumMod val="90000"/>
                  </a:schemeClr>
                </a:solidFill>
                <a:latin typeface="Cambria" panose="02040503050406030204" pitchFamily="18" charset="0"/>
                <a:ea typeface="Cambria" panose="02040503050406030204" pitchFamily="18" charset="0"/>
              </a:rPr>
              <a:t>PATHOPHYSIOLOGY ACCORDING TO ETIOLOGY</a:t>
            </a:r>
            <a:r xmlns:a="http://schemas.openxmlformats.org/drawingml/2006/main">
              <a:rPr lang="en" i="1" dirty="0">
                <a:solidFill>
                  <a:schemeClr val="tx2">
                    <a:lumMod val="90000"/>
                  </a:schemeClr>
                </a:solidFill>
                <a:latin typeface="Cambria" panose="02040503050406030204" pitchFamily="18" charset="0"/>
                <a:ea typeface="Cambria" panose="02040503050406030204" pitchFamily="18" charset="0"/>
              </a:rPr>
              <a:t/>
            </a:r>
            <a:br xmlns:a="http://schemas.openxmlformats.org/drawingml/2006/main">
              <a:rPr lang="fr-FR" i="1" dirty="0">
                <a:solidFill>
                  <a:schemeClr val="tx2">
                    <a:lumMod val="90000"/>
                  </a:schemeClr>
                </a:solidFill>
                <a:latin typeface="Cambria" panose="02040503050406030204" pitchFamily="18" charset="0"/>
                <a:ea typeface="Cambria" panose="02040503050406030204" pitchFamily="18" charset="0"/>
              </a:rPr>
            </a:br>
            <a:endParaRPr xmlns:a="http://schemas.openxmlformats.org/drawingml/2006/main" lang="fr-FR" dirty="0"/>
          </a:p>
        </p:txBody>
      </p:sp>
      <p:sp>
        <p:nvSpPr>
          <p:cNvPr id="4" name="Espace réservé du contenu 3"/>
          <p:cNvSpPr>
            <a:spLocks noGrp="1"/>
          </p:cNvSpPr>
          <p:nvPr>
            <p:ph idx="4294967295"/>
          </p:nvPr>
        </p:nvSpPr>
        <p:spPr>
          <a:xfrm>
            <a:off x="395536" y="1700808"/>
            <a:ext cx="8496944" cy="4824536"/>
          </a:xfrm>
        </p:spPr>
        <p:txBody>
          <a:bodyPr/>
          <a:lstStyle/>
          <a:p>
            <a:endParaRPr lang="fr-FR" dirty="0"/>
          </a:p>
          <a:p>
            <a:r xmlns:a="http://schemas.openxmlformats.org/drawingml/2006/main">
              <a:rPr lang="en" i="1" dirty="0" smtClean="0">
                <a:latin typeface="Cambria" panose="02040503050406030204" pitchFamily="18" charset="0"/>
                <a:ea typeface="Cambria" panose="02040503050406030204" pitchFamily="18" charset="0"/>
              </a:rPr>
              <a:t>Edema due to </a:t>
            </a:r>
            <a:r xmlns:a="http://schemas.openxmlformats.org/drawingml/2006/main">
              <a:rPr lang="en" i="1" dirty="0">
                <a:latin typeface="Cambria" panose="02040503050406030204" pitchFamily="18" charset="0"/>
                <a:ea typeface="Cambria" panose="02040503050406030204" pitchFamily="18" charset="0"/>
              </a:rPr>
              <a:t>heart failure</a:t>
            </a:r>
          </a:p>
          <a:p>
            <a:endParaRPr lang="fr-FR" i="1" dirty="0">
              <a:latin typeface="Cambria" panose="02040503050406030204" pitchFamily="18" charset="0"/>
              <a:ea typeface="Cambria" panose="02040503050406030204" pitchFamily="18" charset="0"/>
            </a:endParaRPr>
          </a:p>
          <a:p>
            <a:r xmlns:a="http://schemas.openxmlformats.org/drawingml/2006/main">
              <a:rPr lang="en" i="1" dirty="0" smtClean="0">
                <a:latin typeface="Cambria" panose="02040503050406030204" pitchFamily="18" charset="0"/>
                <a:ea typeface="Cambria" panose="02040503050406030204" pitchFamily="18" charset="0"/>
              </a:rPr>
              <a:t>Edema </a:t>
            </a:r>
            <a:r xmlns:a="http://schemas.openxmlformats.org/drawingml/2006/main">
              <a:rPr lang="en" i="1" dirty="0">
                <a:latin typeface="Cambria" panose="02040503050406030204" pitchFamily="18" charset="0"/>
                <a:ea typeface="Cambria" panose="02040503050406030204" pitchFamily="18" charset="0"/>
              </a:rPr>
              <a:t>associated with nephrotic syndrome</a:t>
            </a:r>
          </a:p>
          <a:p>
            <a:endParaRPr lang="fr-FR" i="1" dirty="0">
              <a:latin typeface="Cambria" panose="02040503050406030204" pitchFamily="18" charset="0"/>
              <a:ea typeface="Cambria" panose="02040503050406030204" pitchFamily="18" charset="0"/>
            </a:endParaRPr>
          </a:p>
          <a:p>
            <a:r xmlns:a="http://schemas.openxmlformats.org/drawingml/2006/main">
              <a:rPr lang="en" i="1" dirty="0" smtClean="0">
                <a:latin typeface="Cambria" panose="02040503050406030204" pitchFamily="18" charset="0"/>
                <a:ea typeface="Cambria" panose="02040503050406030204" pitchFamily="18" charset="0"/>
              </a:rPr>
              <a:t>Edema </a:t>
            </a:r>
            <a:r xmlns:a="http://schemas.openxmlformats.org/drawingml/2006/main">
              <a:rPr lang="en" i="1" dirty="0">
                <a:latin typeface="Cambria" panose="02040503050406030204" pitchFamily="18" charset="0"/>
                <a:ea typeface="Cambria" panose="02040503050406030204" pitchFamily="18" charset="0"/>
              </a:rPr>
              <a:t>of liver cirrhosis</a:t>
            </a:r>
          </a:p>
          <a:p>
            <a:endParaRPr lang="fr-FR" dirty="0"/>
          </a:p>
        </p:txBody>
      </p:sp>
    </p:spTree>
    <p:extLst>
      <p:ext uri="{BB962C8B-B14F-4D97-AF65-F5344CB8AC3E}">
        <p14:creationId xmlns:p14="http://schemas.microsoft.com/office/powerpoint/2010/main" val="2480923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1"/>
          </p:nvPr>
        </p:nvSpPr>
        <p:spPr>
          <a:xfrm>
            <a:off x="107504" y="1175048"/>
            <a:ext cx="4395440" cy="5422303"/>
          </a:xfrm>
        </p:spPr>
        <p:txBody>
          <a:bodyPr>
            <a:normAutofit fontScale="92500" lnSpcReduction="20000"/>
          </a:bodyPr>
          <a:lstStyle/>
          <a:p>
            <a:r xmlns:a="http://schemas.openxmlformats.org/drawingml/2006/main">
              <a:rPr lang="en" sz="2800" i="1" dirty="0" smtClean="0">
                <a:latin typeface="Cambria" panose="02040503050406030204" pitchFamily="18" charset="0"/>
                <a:ea typeface="Cambria" panose="02040503050406030204" pitchFamily="18" charset="0"/>
              </a:rPr>
              <a:t>The edema </a:t>
            </a:r>
            <a:r xmlns:a="http://schemas.openxmlformats.org/drawingml/2006/main">
              <a:rPr lang="en" sz="2800" i="1" dirty="0">
                <a:latin typeface="Cambria" panose="02040503050406030204" pitchFamily="18" charset="0"/>
                <a:ea typeface="Cambria" panose="02040503050406030204" pitchFamily="18" charset="0"/>
              </a:rPr>
              <a:t>that </a:t>
            </a:r>
            <a:r xmlns:a="http://schemas.openxmlformats.org/drawingml/2006/main">
              <a:rPr lang="en" sz="2800" i="1" dirty="0" smtClean="0">
                <a:latin typeface="Cambria" panose="02040503050406030204" pitchFamily="18" charset="0"/>
                <a:ea typeface="Cambria" panose="02040503050406030204" pitchFamily="18" charset="0"/>
              </a:rPr>
              <a:t>appears </a:t>
            </a:r>
            <a:r xmlns:a="http://schemas.openxmlformats.org/drawingml/2006/main">
              <a:rPr lang="en" sz="2800" i="1" dirty="0">
                <a:latin typeface="Cambria" panose="02040503050406030204" pitchFamily="18" charset="0"/>
                <a:ea typeface="Cambria" panose="02040503050406030204" pitchFamily="18" charset="0"/>
              </a:rPr>
              <a:t>during </a:t>
            </a:r>
            <a:r xmlns:a="http://schemas.openxmlformats.org/drawingml/2006/main">
              <a:rPr lang="en" sz="2800" i="1" dirty="0" smtClean="0">
                <a:latin typeface="Cambria" panose="02040503050406030204" pitchFamily="18" charset="0"/>
                <a:ea typeface="Cambria" panose="02040503050406030204" pitchFamily="18" charset="0"/>
              </a:rPr>
              <a:t>heart failure can be due to various pathologies:</a:t>
            </a:r>
            <a:endParaRPr xmlns:a="http://schemas.openxmlformats.org/drawingml/2006/main" lang="fr-FR" sz="2800" i="1" dirty="0">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Coronary artery disease </a:t>
            </a:r>
            <a:r xmlns:a="http://schemas.openxmlformats.org/drawingml/2006/main">
              <a:rPr lang="en" sz="2800" i="1" dirty="0">
                <a:latin typeface="Cambria" panose="02040503050406030204" pitchFamily="18" charset="0"/>
                <a:ea typeface="Cambria" panose="02040503050406030204" pitchFamily="18" charset="0"/>
              </a:rPr>
              <a:t>.</a:t>
            </a: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Valvular heart disease</a:t>
            </a:r>
            <a:r xmlns:a="http://schemas.openxmlformats.org/drawingml/2006/main">
              <a:rPr lang="en" sz="2800" i="1" dirty="0">
                <a:latin typeface="Cambria" panose="02040503050406030204" pitchFamily="18" charset="0"/>
                <a:ea typeface="Cambria" panose="02040503050406030204" pitchFamily="18" charset="0"/>
              </a:rPr>
              <a:t> </a:t>
            </a:r>
            <a:r xmlns:a="http://schemas.openxmlformats.org/drawingml/2006/main">
              <a:rPr lang="en" sz="2800" i="1" dirty="0" smtClean="0">
                <a:latin typeface="Cambria" panose="02040503050406030204" pitchFamily="18" charset="0"/>
                <a:ea typeface="Cambria" panose="02040503050406030204" pitchFamily="18" charset="0"/>
              </a:rPr>
              <a:t>(mitral stenosis)</a:t>
            </a:r>
            <a:endParaRPr xmlns:a="http://schemas.openxmlformats.org/drawingml/2006/main" lang="fr-FR" sz="2800" i="1" dirty="0">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Cardiomyopathies </a:t>
            </a:r>
            <a:r xmlns:a="http://schemas.openxmlformats.org/drawingml/2006/main">
              <a:rPr lang="en" sz="2800" i="1" dirty="0">
                <a:latin typeface="Cambria" panose="02040503050406030204" pitchFamily="18" charset="0"/>
                <a:ea typeface="Cambria" panose="02040503050406030204" pitchFamily="18" charset="0"/>
              </a:rPr>
              <a:t>.</a:t>
            </a:r>
          </a:p>
          <a:p>
            <a:r xmlns:a="http://schemas.openxmlformats.org/drawingml/2006/main">
              <a:rPr lang="en" sz="2800" i="1" dirty="0" smtClean="0">
                <a:latin typeface="Cambria" panose="02040503050406030204" pitchFamily="18" charset="0"/>
                <a:ea typeface="Cambria" panose="02040503050406030204" pitchFamily="18" charset="0"/>
              </a:rPr>
              <a:t>The </a:t>
            </a:r>
            <a:r xmlns:a="http://schemas.openxmlformats.org/drawingml/2006/main">
              <a:rPr lang="en" sz="2800" i="1" dirty="0">
                <a:latin typeface="Cambria" panose="02040503050406030204" pitchFamily="18" charset="0"/>
                <a:ea typeface="Cambria" panose="02040503050406030204" pitchFamily="18" charset="0"/>
              </a:rPr>
              <a:t>factor directly responsible for </a:t>
            </a:r>
            <a:r xmlns:a="http://schemas.openxmlformats.org/drawingml/2006/main">
              <a:rPr lang="en" sz="2800" i="1" dirty="0" smtClean="0">
                <a:latin typeface="Cambria" panose="02040503050406030204" pitchFamily="18" charset="0"/>
                <a:ea typeface="Cambria" panose="02040503050406030204" pitchFamily="18" charset="0"/>
              </a:rPr>
              <a:t>the edema is the increase in </a:t>
            </a:r>
            <a:r xmlns:a="http://schemas.openxmlformats.org/drawingml/2006/main">
              <a:rPr lang="en" sz="2800" i="1" dirty="0" smtClean="0">
                <a:latin typeface="Cambria" panose="02040503050406030204" pitchFamily="18" charset="0"/>
                <a:ea typeface="Cambria" panose="02040503050406030204" pitchFamily="18" charset="0"/>
              </a:rPr>
              <a:t>capillary hydrostatic </a:t>
            </a:r>
            <a:r xmlns:a="http://schemas.openxmlformats.org/drawingml/2006/main">
              <a:rPr lang="en" sz="2800" i="1" dirty="0">
                <a:latin typeface="Cambria" panose="02040503050406030204" pitchFamily="18" charset="0"/>
                <a:ea typeface="Cambria" panose="02040503050406030204" pitchFamily="18" charset="0"/>
              </a:rPr>
              <a:t>pressure </a:t>
            </a:r>
            <a:r xmlns:a="http://schemas.openxmlformats.org/drawingml/2006/main">
              <a:rPr lang="en" sz="2800" i="1" dirty="0">
                <a:latin typeface="Cambria" panose="02040503050406030204" pitchFamily="18" charset="0"/>
                <a:ea typeface="Cambria" panose="02040503050406030204" pitchFamily="18" charset="0"/>
              </a:rPr>
              <a:t>linked to the </a:t>
            </a:r>
            <a:r xmlns:a="http://schemas.openxmlformats.org/drawingml/2006/main">
              <a:rPr lang="en" sz="2800" i="1" dirty="0" smtClean="0">
                <a:latin typeface="Cambria" panose="02040503050406030204" pitchFamily="18" charset="0"/>
                <a:ea typeface="Cambria" panose="02040503050406030204" pitchFamily="18" charset="0"/>
              </a:rPr>
              <a:t>persistent increase in </a:t>
            </a:r>
            <a:r xmlns:a="http://schemas.openxmlformats.org/drawingml/2006/main">
              <a:rPr lang="en" sz="2800" i="1" dirty="0" smtClean="0">
                <a:latin typeface="Cambria" panose="02040503050406030204" pitchFamily="18" charset="0"/>
                <a:ea typeface="Cambria" panose="02040503050406030204" pitchFamily="18" charset="0"/>
              </a:rPr>
              <a:t>venous </a:t>
            </a:r>
            <a:endParaRPr xmlns:a="http://schemas.openxmlformats.org/drawingml/2006/main" lang="fr-FR" sz="2800" i="1" dirty="0">
              <a:latin typeface="Cambria" panose="02040503050406030204" pitchFamily="18" charset="0"/>
              <a:ea typeface="Cambria" panose="02040503050406030204" pitchFamily="18" charset="0"/>
            </a:endParaRPr>
            <a:r xmlns:a="http://schemas.openxmlformats.org/drawingml/2006/main">
              <a:rPr lang="en" sz="2800" i="1" dirty="0">
                <a:latin typeface="Cambria" panose="02040503050406030204" pitchFamily="18" charset="0"/>
                <a:ea typeface="Cambria" panose="02040503050406030204" pitchFamily="18" charset="0"/>
              </a:rPr>
              <a:t>pressure .</a:t>
            </a:r>
          </a:p>
          <a:p>
            <a:endParaRPr lang="fr-FR" i="1" dirty="0">
              <a:latin typeface="Cambria" panose="02040503050406030204" pitchFamily="18" charset="0"/>
              <a:ea typeface="Cambria" panose="02040503050406030204" pitchFamily="18" charset="0"/>
            </a:endParaRPr>
          </a:p>
        </p:txBody>
      </p:sp>
      <p:pic>
        <p:nvPicPr>
          <p:cNvPr id="7" name="Espace réservé du contenu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485793" y="1921890"/>
            <a:ext cx="4336083" cy="3726881"/>
          </a:xfrm>
        </p:spPr>
      </p:pic>
      <p:sp>
        <p:nvSpPr>
          <p:cNvPr id="2" name="Espace réservé du numéro de diapositive 1"/>
          <p:cNvSpPr>
            <a:spLocks noGrp="1"/>
          </p:cNvSpPr>
          <p:nvPr>
            <p:ph type="sldNum" sz="quarter" idx="12"/>
          </p:nvPr>
        </p:nvSpPr>
        <p:spPr/>
        <p:txBody>
          <a:bodyPr/>
          <a:lstStyle/>
          <a:p>
            <a:fld id="{CF4668DC-857F-487D-BFFA-8C0CA5037977}" type="slidenum">
              <a:rPr lang="fr-BE" smtClean="0"/>
              <a:pPr/>
              <a:t>29</a:t>
            </a:fld>
            <a:endParaRPr lang="fr-BE" dirty="0"/>
          </a:p>
        </p:txBody>
      </p:sp>
      <p:sp>
        <p:nvSpPr>
          <p:cNvPr id="5" name="Titre 2"/>
          <p:cNvSpPr txBox="1">
            <a:spLocks/>
          </p:cNvSpPr>
          <p:nvPr/>
        </p:nvSpPr>
        <p:spPr>
          <a:xfrm>
            <a:off x="378151" y="260648"/>
            <a:ext cx="8384232" cy="914400"/>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a:lstStyle>
          <a:p>
            <a:pPr xmlns:a="http://schemas.openxmlformats.org/drawingml/2006/main" algn="ctr"/>
            <a:r xmlns:a="http://schemas.openxmlformats.org/drawingml/2006/main">
              <a:rPr lang="en" b="1" i="1" dirty="0" smtClean="0">
                <a:latin typeface="Cambria" panose="02040503050406030204" pitchFamily="18" charset="0"/>
                <a:ea typeface="Cambria" panose="02040503050406030204" pitchFamily="18" charset="0"/>
              </a:rPr>
              <a:t>HEART FAILURE</a:t>
            </a:r>
            <a:br xmlns:a="http://schemas.openxmlformats.org/drawingml/2006/main">
              <a:rPr lang="fr-FR" b="1" i="1" dirty="0" smtClean="0">
                <a:latin typeface="Cambria" panose="02040503050406030204" pitchFamily="18" charset="0"/>
                <a:ea typeface="Cambria" panose="02040503050406030204" pitchFamily="18" charset="0"/>
              </a:rPr>
            </a:br>
            <a:endParaRPr xmlns:a="http://schemas.openxmlformats.org/drawingml/2006/main" lang="fr-FR" b="1" dirty="0"/>
          </a:p>
        </p:txBody>
      </p:sp>
    </p:spTree>
    <p:extLst>
      <p:ext uri="{BB962C8B-B14F-4D97-AF65-F5344CB8AC3E}">
        <p14:creationId xmlns:p14="http://schemas.microsoft.com/office/powerpoint/2010/main" val="4140178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idx="4294967295"/>
          </p:nvPr>
        </p:nvSpPr>
        <p:spPr>
          <a:xfrm>
            <a:off x="714348" y="285728"/>
            <a:ext cx="7772400" cy="914400"/>
          </a:xfrm>
        </p:spPr>
        <p:txBody>
          <a:bodyPr/>
          <a:lstStyle/>
          <a:p>
            <a:pPr xmlns:a="http://schemas.openxmlformats.org/drawingml/2006/main" algn="ctr"/>
            <a:r xmlns:a="http://schemas.openxmlformats.org/drawingml/2006/main">
              <a:rPr lang="en" b="1" i="1" dirty="0" smtClean="0">
                <a:latin typeface="Cambria" pitchFamily="18" charset="0"/>
              </a:rPr>
              <a:t>GENERAL INFORMATION</a:t>
            </a:r>
            <a:endParaRPr xmlns:a="http://schemas.openxmlformats.org/drawingml/2006/main" lang="fr-FR" b="1" i="1" dirty="0">
              <a:latin typeface="Cambria" pitchFamily="18" charset="0"/>
            </a:endParaRPr>
          </a:p>
        </p:txBody>
      </p:sp>
      <p:sp>
        <p:nvSpPr>
          <p:cNvPr id="6" name="Espace réservé du contenu 5"/>
          <p:cNvSpPr>
            <a:spLocks noGrp="1"/>
          </p:cNvSpPr>
          <p:nvPr>
            <p:ph idx="4294967295"/>
          </p:nvPr>
        </p:nvSpPr>
        <p:spPr>
          <a:xfrm>
            <a:off x="251520" y="1340768"/>
            <a:ext cx="8640960" cy="5256584"/>
          </a:xfrm>
        </p:spPr>
        <p:txBody>
          <a:bodyPr>
            <a:normAutofit/>
          </a:bodyPr>
          <a:lstStyle/>
          <a:p>
            <a:endParaRPr lang="fr-FR" sz="2800" i="1" dirty="0" smtClean="0">
              <a:latin typeface="Cambria" panose="02040503050406030204" pitchFamily="18" charset="0"/>
              <a:ea typeface="Cambria" panose="02040503050406030204" pitchFamily="18" charset="0"/>
            </a:endParaRPr>
          </a:p>
          <a:p>
            <a:r xmlns:a="http://schemas.openxmlformats.org/drawingml/2006/main">
              <a:rPr lang="en" sz="2800" i="1" dirty="0" smtClean="0">
                <a:latin typeface="Cambria" panose="02040503050406030204" pitchFamily="18" charset="0"/>
                <a:ea typeface="Cambria" panose="02040503050406030204" pitchFamily="18" charset="0"/>
              </a:rPr>
              <a:t>Edema </a:t>
            </a:r>
            <a:r xmlns:a="http://schemas.openxmlformats.org/drawingml/2006/main">
              <a:rPr lang="en" sz="2800" i="1" dirty="0">
                <a:latin typeface="Cambria" panose="02040503050406030204" pitchFamily="18" charset="0"/>
                <a:ea typeface="Cambria" panose="02040503050406030204" pitchFamily="18" charset="0"/>
              </a:rPr>
              <a:t>is defined as palpable swelling caused by the expansion of interstitial fluid volume. </a:t>
            </a:r>
            <a:r xmlns:a="http://schemas.openxmlformats.org/drawingml/2006/main">
              <a:rPr lang="en" sz="2800" i="1" dirty="0" smtClean="0">
                <a:latin typeface="Cambria" panose="02040503050406030204" pitchFamily="18" charset="0"/>
                <a:ea typeface="Cambria" panose="02040503050406030204" pitchFamily="18" charset="0"/>
              </a:rPr>
              <a:t>Edema can be:</a:t>
            </a:r>
            <a:endParaRPr xmlns:a="http://schemas.openxmlformats.org/drawingml/2006/main" lang="fr-FR" sz="2800" i="1" dirty="0">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800" b="1" i="1" dirty="0" smtClean="0">
                <a:solidFill>
                  <a:schemeClr val="accent2">
                    <a:lumMod val="60000"/>
                    <a:lumOff val="40000"/>
                  </a:schemeClr>
                </a:solidFill>
                <a:latin typeface="Cambria" panose="02040503050406030204" pitchFamily="18" charset="0"/>
                <a:ea typeface="Cambria" panose="02040503050406030204" pitchFamily="18" charset="0"/>
              </a:rPr>
              <a:t>Generalized:</a:t>
            </a:r>
            <a:r xmlns:a="http://schemas.openxmlformats.org/drawingml/2006/main">
              <a:rPr lang="en" sz="2800" b="1" i="1" dirty="0" smtClean="0">
                <a:latin typeface="Cambria" panose="02040503050406030204" pitchFamily="18" charset="0"/>
                <a:ea typeface="Cambria" panose="02040503050406030204" pitchFamily="18" charset="0"/>
              </a:rPr>
              <a:t> such as </a:t>
            </a:r>
            <a:r xmlns:a="http://schemas.openxmlformats.org/drawingml/2006/main">
              <a:rPr lang="en" sz="2800" i="1" dirty="0">
                <a:latin typeface="Cambria" panose="02040503050406030204" pitchFamily="18" charset="0"/>
                <a:ea typeface="Cambria" panose="02040503050406030204" pitchFamily="18" charset="0"/>
              </a:rPr>
              <a:t>congestive heart </a:t>
            </a:r>
            <a:r xmlns:a="http://schemas.openxmlformats.org/drawingml/2006/main">
              <a:rPr lang="en" sz="2800" i="1" dirty="0" smtClean="0">
                <a:latin typeface="Cambria" panose="02040503050406030204" pitchFamily="18" charset="0"/>
                <a:ea typeface="Cambria" panose="02040503050406030204" pitchFamily="18" charset="0"/>
              </a:rPr>
              <a:t>failure </a:t>
            </a:r>
            <a:r xmlns:a="http://schemas.openxmlformats.org/drawingml/2006/main">
              <a:rPr lang="en" sz="2800" i="1" dirty="0" smtClean="0">
                <a:latin typeface="Cambria" panose="02040503050406030204" pitchFamily="18" charset="0"/>
                <a:ea typeface="Cambria" panose="02040503050406030204" pitchFamily="18" charset="0"/>
              </a:rPr>
              <a:t>, decompensated </a:t>
            </a:r>
            <a:r xmlns:a="http://schemas.openxmlformats.org/drawingml/2006/main">
              <a:rPr lang="en" sz="2800" i="1" dirty="0">
                <a:latin typeface="Cambria" panose="02040503050406030204" pitchFamily="18" charset="0"/>
                <a:ea typeface="Cambria" panose="02040503050406030204" pitchFamily="18" charset="0"/>
              </a:rPr>
              <a:t>liver cirrhosis and </a:t>
            </a:r>
            <a:r xmlns:a="http://schemas.openxmlformats.org/drawingml/2006/main">
              <a:rPr lang="en" sz="2800" i="1" dirty="0">
                <a:latin typeface="Cambria" panose="02040503050406030204" pitchFamily="18" charset="0"/>
                <a:ea typeface="Cambria" panose="02040503050406030204" pitchFamily="18" charset="0"/>
              </a:rPr>
              <a:t>nephrotic </a:t>
            </a:r>
            <a:r xmlns:a="http://schemas.openxmlformats.org/drawingml/2006/main">
              <a:rPr lang="en" sz="2800" i="1" dirty="0" smtClean="0">
                <a:latin typeface="Cambria" panose="02040503050406030204" pitchFamily="18" charset="0"/>
                <a:ea typeface="Cambria" panose="02040503050406030204" pitchFamily="18" charset="0"/>
              </a:rPr>
              <a:t>syndrome .</a:t>
            </a:r>
          </a:p>
          <a:p>
            <a:pPr xmlns:a="http://schemas.openxmlformats.org/drawingml/2006/main" lvl="1"/>
            <a:r xmlns:a="http://schemas.openxmlformats.org/drawingml/2006/main">
              <a:rPr lang="en" sz="2800" b="1" i="1" dirty="0" smtClean="0">
                <a:solidFill>
                  <a:schemeClr val="accent2">
                    <a:lumMod val="60000"/>
                    <a:lumOff val="40000"/>
                  </a:schemeClr>
                </a:solidFill>
                <a:latin typeface="Cambria" panose="02040503050406030204" pitchFamily="18" charset="0"/>
                <a:ea typeface="Cambria" panose="02040503050406030204" pitchFamily="18" charset="0"/>
              </a:rPr>
              <a:t>Localized: </a:t>
            </a:r>
            <a:r xmlns:a="http://schemas.openxmlformats.org/drawingml/2006/main">
              <a:rPr lang="en" sz="2800" i="1" dirty="0">
                <a:latin typeface="Cambria" panose="02040503050406030204" pitchFamily="18" charset="0"/>
                <a:ea typeface="Cambria" panose="02040503050406030204" pitchFamily="18" charset="0"/>
              </a:rPr>
              <a:t>venous </a:t>
            </a:r>
            <a:r xmlns:a="http://schemas.openxmlformats.org/drawingml/2006/main">
              <a:rPr lang="en" sz="2800" i="1" dirty="0" smtClean="0">
                <a:latin typeface="Cambria" panose="02040503050406030204" pitchFamily="18" charset="0"/>
                <a:ea typeface="Cambria" panose="02040503050406030204" pitchFamily="18" charset="0"/>
              </a:rPr>
              <a:t>obstruction </a:t>
            </a:r>
            <a:r xmlns:a="http://schemas.openxmlformats.org/drawingml/2006/main">
              <a:rPr lang="en" sz="2800" i="1" dirty="0" smtClean="0">
                <a:latin typeface="Cambria" panose="02040503050406030204" pitchFamily="18" charset="0"/>
                <a:ea typeface="Cambria" panose="02040503050406030204" pitchFamily="18" charset="0"/>
              </a:rPr>
              <a:t>( </a:t>
            </a:r>
            <a:r xmlns:a="http://schemas.openxmlformats.org/drawingml/2006/main">
              <a:rPr lang="en" sz="2800" i="1" dirty="0" smtClean="0">
                <a:latin typeface="Cambria" panose="02040503050406030204" pitchFamily="18" charset="0"/>
                <a:ea typeface="Cambria" panose="02040503050406030204" pitchFamily="18" charset="0"/>
              </a:rPr>
              <a:t>central </a:t>
            </a:r>
            <a:r xmlns:a="http://schemas.openxmlformats.org/drawingml/2006/main">
              <a:rPr lang="en" sz="2800" i="1" dirty="0">
                <a:latin typeface="Cambria" panose="02040503050406030204" pitchFamily="18" charset="0"/>
                <a:ea typeface="Cambria" panose="02040503050406030204" pitchFamily="18" charset="0"/>
              </a:rPr>
              <a:t>vein thrombosis), acute </a:t>
            </a:r>
            <a:r xmlns:a="http://schemas.openxmlformats.org/drawingml/2006/main">
              <a:rPr lang="en" sz="2800" i="1" dirty="0">
                <a:latin typeface="Cambria" panose="02040503050406030204" pitchFamily="18" charset="0"/>
                <a:ea typeface="Cambria" panose="02040503050406030204" pitchFamily="18" charset="0"/>
              </a:rPr>
              <a:t>left ventricular failure </a:t>
            </a:r>
            <a:r xmlns:a="http://schemas.openxmlformats.org/drawingml/2006/main">
              <a:rPr lang="en" sz="2800" i="1" dirty="0" smtClean="0">
                <a:latin typeface="Cambria" panose="02040503050406030204" pitchFamily="18" charset="0"/>
                <a:ea typeface="Cambria" panose="02040503050406030204" pitchFamily="18" charset="0"/>
              </a:rPr>
              <a:t>, </a:t>
            </a:r>
            <a:r xmlns:a="http://schemas.openxmlformats.org/drawingml/2006/main">
              <a:rPr lang="en" sz="2800" i="1" dirty="0">
                <a:latin typeface="Cambria" panose="02040503050406030204" pitchFamily="18" charset="0"/>
                <a:ea typeface="Cambria" panose="02040503050406030204" pitchFamily="18" charset="0"/>
              </a:rPr>
              <a:t>allergic reactions </a:t>
            </a:r>
            <a:r xmlns:a="http://schemas.openxmlformats.org/drawingml/2006/main">
              <a:rPr lang="en" sz="2800" i="1" dirty="0" smtClean="0">
                <a:latin typeface="Cambria" panose="02040503050406030204" pitchFamily="18" charset="0"/>
                <a:ea typeface="Cambria" panose="02040503050406030204" pitchFamily="18" charset="0"/>
              </a:rPr>
              <a:t>(laryngeal edema).</a:t>
            </a:r>
            <a:endParaRPr xmlns:a="http://schemas.openxmlformats.org/drawingml/2006/main" lang="fr-FR" sz="2800" i="1" dirty="0">
              <a:latin typeface="Cambria" panose="02040503050406030204" pitchFamily="18" charset="0"/>
              <a:ea typeface="Cambria" panose="02040503050406030204" pitchFamily="18" charset="0"/>
            </a:endParaRPr>
          </a:p>
          <a:p>
            <a:pPr marL="68580" indent="0">
              <a:buNone/>
            </a:pPr>
            <a:endParaRPr lang="fr-FR" dirty="0"/>
          </a:p>
        </p:txBody>
      </p:sp>
      <p:sp>
        <p:nvSpPr>
          <p:cNvPr id="2" name="Espace réservé du numéro de diapositive 1"/>
          <p:cNvSpPr>
            <a:spLocks noGrp="1"/>
          </p:cNvSpPr>
          <p:nvPr>
            <p:ph type="sldNum" sz="quarter" idx="12"/>
          </p:nvPr>
        </p:nvSpPr>
        <p:spPr/>
        <p:txBody>
          <a:bodyPr/>
          <a:lstStyle/>
          <a:p>
            <a:fld id="{CF4668DC-857F-487D-BFFA-8C0CA5037977}" type="slidenum">
              <a:rPr lang="fr-BE" smtClean="0"/>
              <a:pPr/>
              <a:t>3</a:t>
            </a:fld>
            <a:endParaRPr lang="fr-BE" dirty="0"/>
          </a:p>
        </p:txBody>
      </p:sp>
    </p:spTree>
    <p:extLst>
      <p:ext uri="{BB962C8B-B14F-4D97-AF65-F5344CB8AC3E}">
        <p14:creationId xmlns:p14="http://schemas.microsoft.com/office/powerpoint/2010/main" val="1294808629"/>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30</a:t>
            </a:fld>
            <a:endParaRPr lang="fr-BE" dirty="0"/>
          </a:p>
        </p:txBody>
      </p:sp>
      <p:sp>
        <p:nvSpPr>
          <p:cNvPr id="4" name="Espace réservé du contenu 3"/>
          <p:cNvSpPr>
            <a:spLocks noGrp="1"/>
          </p:cNvSpPr>
          <p:nvPr>
            <p:ph idx="4294967295"/>
          </p:nvPr>
        </p:nvSpPr>
        <p:spPr>
          <a:xfrm>
            <a:off x="323528" y="1340767"/>
            <a:ext cx="8424936" cy="5075907"/>
          </a:xfrm>
        </p:spPr>
        <p:txBody>
          <a:bodyPr>
            <a:normAutofit/>
          </a:bodyPr>
          <a:lstStyle/>
          <a:p>
            <a:r xmlns:a="http://schemas.openxmlformats.org/drawingml/2006/main">
              <a:rPr lang="en" sz="2800" i="1" dirty="0" smtClean="0">
                <a:latin typeface="Cambria" panose="02040503050406030204" pitchFamily="18" charset="0"/>
                <a:ea typeface="Cambria" panose="02040503050406030204" pitchFamily="18" charset="0"/>
              </a:rPr>
              <a:t>Edema develops in the lungs if the increase in venous pressure is pulmonary, as in the case of left ventricular failure due to valvular insufficiency or myocardial infarction (MI).</a:t>
            </a:r>
          </a:p>
          <a:p>
            <a:endParaRPr lang="fr-FR" sz="2800" i="1" dirty="0">
              <a:latin typeface="Cambria" panose="02040503050406030204" pitchFamily="18" charset="0"/>
              <a:ea typeface="Cambria" panose="02040503050406030204" pitchFamily="18" charset="0"/>
            </a:endParaRPr>
          </a:p>
          <a:p>
            <a:r xmlns:a="http://schemas.openxmlformats.org/drawingml/2006/main">
              <a:rPr lang="en" sz="2800" i="1" dirty="0" smtClean="0">
                <a:latin typeface="Cambria" panose="02040503050406030204" pitchFamily="18" charset="0"/>
                <a:ea typeface="Cambria" panose="02040503050406030204" pitchFamily="18" charset="0"/>
              </a:rPr>
              <a:t>The increase </a:t>
            </a:r>
            <a:r xmlns:a="http://schemas.openxmlformats.org/drawingml/2006/main">
              <a:rPr lang="en" sz="2800" i="1" dirty="0">
                <a:latin typeface="Cambria" panose="02040503050406030204" pitchFamily="18" charset="0"/>
                <a:ea typeface="Cambria" panose="02040503050406030204" pitchFamily="18" charset="0"/>
              </a:rPr>
              <a:t>in venous pressure is also due to the increase in actual blood volume secondary to sodium and water retention caused by an initial decrease in cardiac output.</a:t>
            </a:r>
          </a:p>
          <a:p>
            <a:endParaRPr lang="fr-FR" i="1" dirty="0">
              <a:latin typeface="Cambria" panose="02040503050406030204" pitchFamily="18" charset="0"/>
              <a:ea typeface="Cambria" panose="02040503050406030204" pitchFamily="18" charset="0"/>
            </a:endParaRPr>
          </a:p>
        </p:txBody>
      </p:sp>
      <p:sp>
        <p:nvSpPr>
          <p:cNvPr id="5" name="Titre 2"/>
          <p:cNvSpPr txBox="1">
            <a:spLocks/>
          </p:cNvSpPr>
          <p:nvPr/>
        </p:nvSpPr>
        <p:spPr>
          <a:xfrm>
            <a:off x="378151" y="260648"/>
            <a:ext cx="8384232" cy="914400"/>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a:lstStyle>
          <a:p>
            <a:pPr xmlns:a="http://schemas.openxmlformats.org/drawingml/2006/main" algn="ctr"/>
            <a:r xmlns:a="http://schemas.openxmlformats.org/drawingml/2006/main">
              <a:rPr lang="en" b="1" i="1" smtClean="0">
                <a:latin typeface="Cambria" panose="02040503050406030204" pitchFamily="18" charset="0"/>
                <a:ea typeface="Cambria" panose="02040503050406030204" pitchFamily="18" charset="0"/>
              </a:rPr>
              <a:t>HEART FAILURE</a:t>
            </a:r>
            <a:br xmlns:a="http://schemas.openxmlformats.org/drawingml/2006/main">
              <a:rPr lang="fr-FR" b="1" i="1" smtClean="0">
                <a:latin typeface="Cambria" panose="02040503050406030204" pitchFamily="18" charset="0"/>
                <a:ea typeface="Cambria" panose="02040503050406030204" pitchFamily="18" charset="0"/>
              </a:rPr>
            </a:br>
            <a:endParaRPr xmlns:a="http://schemas.openxmlformats.org/drawingml/2006/main" lang="fr-FR" b="1" dirty="0"/>
          </a:p>
        </p:txBody>
      </p:sp>
    </p:spTree>
    <p:extLst>
      <p:ext uri="{BB962C8B-B14F-4D97-AF65-F5344CB8AC3E}">
        <p14:creationId xmlns:p14="http://schemas.microsoft.com/office/powerpoint/2010/main" val="3874635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31</a:t>
            </a:fld>
            <a:endParaRPr lang="fr-BE" dirty="0"/>
          </a:p>
        </p:txBody>
      </p:sp>
      <p:sp>
        <p:nvSpPr>
          <p:cNvPr id="4" name="Espace réservé du contenu 3"/>
          <p:cNvSpPr>
            <a:spLocks noGrp="1"/>
          </p:cNvSpPr>
          <p:nvPr>
            <p:ph idx="4294967295"/>
          </p:nvPr>
        </p:nvSpPr>
        <p:spPr>
          <a:xfrm>
            <a:off x="323528" y="1340767"/>
            <a:ext cx="8424936" cy="5075907"/>
          </a:xfrm>
        </p:spPr>
        <p:txBody>
          <a:bodyPr>
            <a:normAutofit/>
          </a:bodyPr>
          <a:lstStyle/>
          <a:p>
            <a:r xmlns:a="http://schemas.openxmlformats.org/drawingml/2006/main">
              <a:rPr lang="en" i="1" dirty="0" smtClean="0">
                <a:latin typeface="Cambria" panose="02040503050406030204" pitchFamily="18" charset="0"/>
                <a:ea typeface="Cambria" panose="02040503050406030204" pitchFamily="18" charset="0"/>
              </a:rPr>
              <a:t>This </a:t>
            </a:r>
            <a:r xmlns:a="http://schemas.openxmlformats.org/drawingml/2006/main">
              <a:rPr lang="en" i="1" dirty="0">
                <a:latin typeface="Cambria" panose="02040503050406030204" pitchFamily="18" charset="0"/>
                <a:ea typeface="Cambria" panose="02040503050406030204" pitchFamily="18" charset="0"/>
              </a:rPr>
              <a:t>decrease in cardiac output leads to several compensatory mechanisms:</a:t>
            </a:r>
            <a:endParaRPr xmlns:a="http://schemas.openxmlformats.org/drawingml/2006/main" lang="fr-FR" i="1" dirty="0" smtClean="0">
              <a:latin typeface="Cambria" panose="02040503050406030204" pitchFamily="18" charset="0"/>
              <a:ea typeface="Cambria" panose="02040503050406030204" pitchFamily="18" charset="0"/>
            </a:endParaRPr>
          </a:p>
          <a:p>
            <a:endParaRPr lang="fr-FR" i="1" dirty="0">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i="1" dirty="0" smtClean="0">
                <a:latin typeface="Cambria" panose="02040503050406030204" pitchFamily="18" charset="0"/>
                <a:ea typeface="Cambria" panose="02040503050406030204" pitchFamily="18" charset="0"/>
              </a:rPr>
              <a:t>An </a:t>
            </a:r>
            <a:r xmlns:a="http://schemas.openxmlformats.org/drawingml/2006/main">
              <a:rPr lang="en" i="1" dirty="0">
                <a:latin typeface="Cambria" panose="02040503050406030204" pitchFamily="18" charset="0"/>
                <a:ea typeface="Cambria" panose="02040503050406030204" pitchFamily="18" charset="0"/>
              </a:rPr>
              <a:t>increase in peripheral resistance, due to increased sympathetic tone, as evidenced by the elevated </a:t>
            </a:r>
            <a:r xmlns:a="http://schemas.openxmlformats.org/drawingml/2006/main">
              <a:rPr lang="en" i="1" dirty="0">
                <a:latin typeface="Cambria" panose="02040503050406030204" pitchFamily="18" charset="0"/>
                <a:ea typeface="Cambria" panose="02040503050406030204" pitchFamily="18" charset="0"/>
              </a:rPr>
              <a:t>urinary excretion of </a:t>
            </a:r>
            <a:r xmlns:a="http://schemas.openxmlformats.org/drawingml/2006/main">
              <a:rPr lang="en" i="1" dirty="0" smtClean="0">
                <a:latin typeface="Cambria" panose="02040503050406030204" pitchFamily="18" charset="0"/>
                <a:ea typeface="Cambria" panose="02040503050406030204" pitchFamily="18" charset="0"/>
              </a:rPr>
              <a:t>catecholamines </a:t>
            </a:r>
            <a:r xmlns:a="http://schemas.openxmlformats.org/drawingml/2006/main">
              <a:rPr lang="en" i="1" dirty="0" smtClean="0">
                <a:latin typeface="Cambria" panose="02040503050406030204" pitchFamily="18" charset="0"/>
                <a:ea typeface="Cambria" panose="02040503050406030204" pitchFamily="18" charset="0"/>
              </a:rPr>
              <a:t>.</a:t>
            </a:r>
            <a:endParaRPr xmlns:a="http://schemas.openxmlformats.org/drawingml/2006/main" lang="fr-FR" i="1" dirty="0">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i="1" dirty="0" smtClean="0">
                <a:latin typeface="Cambria" panose="02040503050406030204" pitchFamily="18" charset="0"/>
                <a:ea typeface="Cambria" panose="02040503050406030204" pitchFamily="18" charset="0"/>
              </a:rPr>
              <a:t>retention </a:t>
            </a:r>
            <a:r xmlns:a="http://schemas.openxmlformats.org/drawingml/2006/main">
              <a:rPr lang="en" i="1" dirty="0" smtClean="0">
                <a:latin typeface="Cambria" panose="02040503050406030204" pitchFamily="18" charset="0"/>
                <a:ea typeface="Cambria" panose="02040503050406030204" pitchFamily="18" charset="0"/>
              </a:rPr>
              <a:t>of sodium and water increases circulating mass and creates an expansion of blood volume, especially in venous territories </a:t>
            </a:r>
            <a:r xmlns:a="http://schemas.openxmlformats.org/drawingml/2006/main">
              <a:rPr lang="en" i="1" dirty="0">
                <a:latin typeface="Cambria" panose="02040503050406030204" pitchFamily="18" charset="0"/>
                <a:ea typeface="Cambria" panose="02040503050406030204" pitchFamily="18" charset="0"/>
              </a:rPr>
              <a:t>, </a:t>
            </a:r>
            <a:r xmlns:a="http://schemas.openxmlformats.org/drawingml/2006/main">
              <a:rPr lang="en" i="1" dirty="0">
                <a:latin typeface="Cambria" panose="02040503050406030204" pitchFamily="18" charset="0"/>
                <a:ea typeface="Cambria" panose="02040503050406030204" pitchFamily="18" charset="0"/>
              </a:rPr>
              <a:t>with an increase in venous pressure, hence </a:t>
            </a:r>
            <a:r xmlns:a="http://schemas.openxmlformats.org/drawingml/2006/main">
              <a:rPr lang="en" i="1" dirty="0" smtClean="0">
                <a:latin typeface="Cambria" panose="02040503050406030204" pitchFamily="18" charset="0"/>
                <a:ea typeface="Cambria" panose="02040503050406030204" pitchFamily="18" charset="0"/>
              </a:rPr>
              <a:t>edema.</a:t>
            </a:r>
            <a:endParaRPr xmlns:a="http://schemas.openxmlformats.org/drawingml/2006/main" lang="fr-FR" i="1" dirty="0">
              <a:latin typeface="Cambria" panose="02040503050406030204" pitchFamily="18" charset="0"/>
              <a:ea typeface="Cambria" panose="02040503050406030204" pitchFamily="18" charset="0"/>
            </a:endParaRPr>
          </a:p>
          <a:p>
            <a:endParaRPr lang="fr-FR" i="1" dirty="0">
              <a:latin typeface="Cambria" panose="02040503050406030204" pitchFamily="18" charset="0"/>
              <a:ea typeface="Cambria" panose="02040503050406030204" pitchFamily="18" charset="0"/>
            </a:endParaRPr>
          </a:p>
        </p:txBody>
      </p:sp>
      <p:sp>
        <p:nvSpPr>
          <p:cNvPr id="5" name="Titre 2"/>
          <p:cNvSpPr txBox="1">
            <a:spLocks/>
          </p:cNvSpPr>
          <p:nvPr/>
        </p:nvSpPr>
        <p:spPr>
          <a:xfrm>
            <a:off x="378151" y="260648"/>
            <a:ext cx="8384232" cy="914400"/>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a:lstStyle>
          <a:p>
            <a:pPr xmlns:a="http://schemas.openxmlformats.org/drawingml/2006/main" algn="ctr"/>
            <a:r xmlns:a="http://schemas.openxmlformats.org/drawingml/2006/main">
              <a:rPr lang="en" b="1" i="1" smtClean="0">
                <a:latin typeface="Cambria" panose="02040503050406030204" pitchFamily="18" charset="0"/>
                <a:ea typeface="Cambria" panose="02040503050406030204" pitchFamily="18" charset="0"/>
              </a:rPr>
              <a:t>HEART FAILURE</a:t>
            </a:r>
            <a:br xmlns:a="http://schemas.openxmlformats.org/drawingml/2006/main">
              <a:rPr lang="fr-FR" b="1" i="1" smtClean="0">
                <a:latin typeface="Cambria" panose="02040503050406030204" pitchFamily="18" charset="0"/>
                <a:ea typeface="Cambria" panose="02040503050406030204" pitchFamily="18" charset="0"/>
              </a:rPr>
            </a:br>
            <a:endParaRPr xmlns:a="http://schemas.openxmlformats.org/drawingml/2006/main" lang="fr-FR" b="1" dirty="0"/>
          </a:p>
        </p:txBody>
      </p:sp>
    </p:spTree>
    <p:extLst>
      <p:ext uri="{BB962C8B-B14F-4D97-AF65-F5344CB8AC3E}">
        <p14:creationId xmlns:p14="http://schemas.microsoft.com/office/powerpoint/2010/main" val="3416062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32</a:t>
            </a:fld>
            <a:endParaRPr lang="fr-BE" dirty="0"/>
          </a:p>
        </p:txBody>
      </p:sp>
      <p:sp>
        <p:nvSpPr>
          <p:cNvPr id="4" name="Espace réservé du contenu 3"/>
          <p:cNvSpPr>
            <a:spLocks noGrp="1"/>
          </p:cNvSpPr>
          <p:nvPr>
            <p:ph idx="4294967295"/>
          </p:nvPr>
        </p:nvSpPr>
        <p:spPr>
          <a:xfrm>
            <a:off x="323528" y="1340767"/>
            <a:ext cx="8424936" cy="5075907"/>
          </a:xfrm>
        </p:spPr>
        <p:txBody>
          <a:bodyPr>
            <a:normAutofit/>
          </a:bodyPr>
          <a:lstStyle/>
          <a:p>
            <a:r xmlns:a="http://schemas.openxmlformats.org/drawingml/2006/main">
              <a:rPr lang="en" sz="2800" i="1" dirty="0">
                <a:latin typeface="Cambria" panose="02040503050406030204" pitchFamily="18" charset="0"/>
                <a:ea typeface="Cambria" panose="02040503050406030204" pitchFamily="18" charset="0"/>
              </a:rPr>
              <a:t>Renal sodium retention involves several mechanisms </a:t>
            </a:r>
            <a:endParaRPr xmlns:a="http://schemas.openxmlformats.org/drawingml/2006/main" lang="fr-FR" sz="2800" i="1" dirty="0" smtClean="0">
              <a:latin typeface="Cambria" panose="02040503050406030204" pitchFamily="18" charset="0"/>
              <a:ea typeface="Cambria" panose="02040503050406030204" pitchFamily="18" charset="0"/>
            </a:endParaRPr>
            <a:r xmlns:a="http://schemas.openxmlformats.org/drawingml/2006/main">
              <a:rPr lang="en" sz="2800" i="1" dirty="0" smtClean="0">
                <a:latin typeface="Cambria" panose="02040503050406030204" pitchFamily="18" charset="0"/>
                <a:ea typeface="Cambria" panose="02040503050406030204" pitchFamily="18" charset="0"/>
              </a:rPr>
              <a:t>:</a:t>
            </a:r>
          </a:p>
          <a:p>
            <a:endParaRPr lang="fr-FR" sz="2800" i="1" dirty="0">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Increased </a:t>
            </a:r>
            <a:r xmlns:a="http://schemas.openxmlformats.org/drawingml/2006/main">
              <a:rPr lang="en" sz="2800" i="1" dirty="0">
                <a:latin typeface="Cambria" panose="02040503050406030204" pitchFamily="18" charset="0"/>
                <a:ea typeface="Cambria" panose="02040503050406030204" pitchFamily="18" charset="0"/>
              </a:rPr>
              <a:t>aldosterone secretion and decreased catabolism due to reduced hepatic blood flow,</a:t>
            </a: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The </a:t>
            </a:r>
            <a:r xmlns:a="http://schemas.openxmlformats.org/drawingml/2006/main">
              <a:rPr lang="en" sz="2800" i="1" dirty="0">
                <a:latin typeface="Cambria" panose="02040503050406030204" pitchFamily="18" charset="0"/>
                <a:ea typeface="Cambria" panose="02040503050406030204" pitchFamily="18" charset="0"/>
              </a:rPr>
              <a:t>role of decreased filtration, linked to vasomotor activity (vasoconstriction), is of little importance.</a:t>
            </a:r>
          </a:p>
          <a:p>
            <a:pPr xmlns:a="http://schemas.openxmlformats.org/drawingml/2006/main" lvl="1"/>
            <a:r xmlns:a="http://schemas.openxmlformats.org/drawingml/2006/main">
              <a:rPr lang="en" sz="2800" i="1" dirty="0" err="1">
                <a:latin typeface="Cambria" panose="02040503050406030204" pitchFamily="18" charset="0"/>
                <a:ea typeface="Cambria" panose="02040503050406030204" pitchFamily="18" charset="0"/>
              </a:rPr>
              <a:t>Intrarenal </a:t>
            </a:r>
            <a:r xmlns:a="http://schemas.openxmlformats.org/drawingml/2006/main">
              <a:rPr lang="en" sz="2800" i="1" dirty="0">
                <a:latin typeface="Cambria" panose="02040503050406030204" pitchFamily="18" charset="0"/>
                <a:ea typeface="Cambria" panose="02040503050406030204" pitchFamily="18" charset="0"/>
              </a:rPr>
              <a:t>circulatory </a:t>
            </a:r>
            <a:r xmlns:a="http://schemas.openxmlformats.org/drawingml/2006/main">
              <a:rPr lang="en" sz="2800" i="1" dirty="0" smtClean="0">
                <a:latin typeface="Cambria" panose="02040503050406030204" pitchFamily="18" charset="0"/>
                <a:ea typeface="Cambria" panose="02040503050406030204" pitchFamily="18" charset="0"/>
              </a:rPr>
              <a:t>changes </a:t>
            </a:r>
            <a:r xmlns:a="http://schemas.openxmlformats.org/drawingml/2006/main">
              <a:rPr lang="en" sz="2800" i="1" dirty="0">
                <a:latin typeface="Cambria" panose="02040503050406030204" pitchFamily="18" charset="0"/>
                <a:ea typeface="Cambria" panose="02040503050406030204" pitchFamily="18" charset="0"/>
              </a:rPr>
              <a:t>.</a:t>
            </a:r>
          </a:p>
          <a:p>
            <a:pPr marL="68580" indent="0">
              <a:buNone/>
            </a:pPr>
            <a:endParaRPr lang="fr-FR" i="1" dirty="0">
              <a:latin typeface="Cambria" panose="02040503050406030204" pitchFamily="18" charset="0"/>
              <a:ea typeface="Cambria" panose="02040503050406030204" pitchFamily="18" charset="0"/>
            </a:endParaRPr>
          </a:p>
        </p:txBody>
      </p:sp>
      <p:sp>
        <p:nvSpPr>
          <p:cNvPr id="5" name="Titre 2"/>
          <p:cNvSpPr txBox="1">
            <a:spLocks/>
          </p:cNvSpPr>
          <p:nvPr/>
        </p:nvSpPr>
        <p:spPr>
          <a:xfrm>
            <a:off x="378151" y="260648"/>
            <a:ext cx="8384232" cy="914400"/>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a:lstStyle>
          <a:p>
            <a:pPr xmlns:a="http://schemas.openxmlformats.org/drawingml/2006/main" algn="ctr"/>
            <a:r xmlns:a="http://schemas.openxmlformats.org/drawingml/2006/main">
              <a:rPr lang="en" b="1" i="1" smtClean="0">
                <a:latin typeface="Cambria" panose="02040503050406030204" pitchFamily="18" charset="0"/>
                <a:ea typeface="Cambria" panose="02040503050406030204" pitchFamily="18" charset="0"/>
              </a:rPr>
              <a:t>HEART FAILURE</a:t>
            </a:r>
            <a:br xmlns:a="http://schemas.openxmlformats.org/drawingml/2006/main">
              <a:rPr lang="fr-FR" b="1" i="1" smtClean="0">
                <a:latin typeface="Cambria" panose="02040503050406030204" pitchFamily="18" charset="0"/>
                <a:ea typeface="Cambria" panose="02040503050406030204" pitchFamily="18" charset="0"/>
              </a:rPr>
            </a:br>
            <a:endParaRPr xmlns:a="http://schemas.openxmlformats.org/drawingml/2006/main" lang="fr-FR" b="1" dirty="0"/>
          </a:p>
        </p:txBody>
      </p:sp>
    </p:spTree>
    <p:extLst>
      <p:ext uri="{BB962C8B-B14F-4D97-AF65-F5344CB8AC3E}">
        <p14:creationId xmlns:p14="http://schemas.microsoft.com/office/powerpoint/2010/main" val="989603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33</a:t>
            </a:fld>
            <a:endParaRPr lang="fr-BE" dirty="0"/>
          </a:p>
        </p:txBody>
      </p:sp>
      <p:sp>
        <p:nvSpPr>
          <p:cNvPr id="3" name="Titre 2"/>
          <p:cNvSpPr>
            <a:spLocks noGrp="1"/>
          </p:cNvSpPr>
          <p:nvPr>
            <p:ph type="title" idx="4294967295"/>
          </p:nvPr>
        </p:nvSpPr>
        <p:spPr>
          <a:xfrm>
            <a:off x="378151" y="260648"/>
            <a:ext cx="8384232" cy="914400"/>
          </a:xfrm>
        </p:spPr>
        <p:txBody>
          <a:bodyPr/>
          <a:lstStyle/>
          <a:p>
            <a:pPr xmlns:a="http://schemas.openxmlformats.org/drawingml/2006/main" algn="ctr"/>
            <a:r xmlns:a="http://schemas.openxmlformats.org/drawingml/2006/main">
              <a:rPr lang="en" b="1" i="1" dirty="0" smtClean="0">
                <a:latin typeface="Cambria" panose="02040503050406030204" pitchFamily="18" charset="0"/>
                <a:ea typeface="Cambria" panose="02040503050406030204" pitchFamily="18" charset="0"/>
              </a:rPr>
              <a:t>HEART FAILURE</a:t>
            </a:r>
            <a:br xmlns:a="http://schemas.openxmlformats.org/drawingml/2006/main">
              <a:rPr lang="fr-FR" b="1" i="1" dirty="0" smtClean="0">
                <a:latin typeface="Cambria" panose="02040503050406030204" pitchFamily="18" charset="0"/>
                <a:ea typeface="Cambria" panose="02040503050406030204" pitchFamily="18" charset="0"/>
              </a:rPr>
            </a:br>
            <a:endParaRPr xmlns:a="http://schemas.openxmlformats.org/drawingml/2006/main" lang="fr-FR" b="1" dirty="0"/>
          </a:p>
        </p:txBody>
      </p:sp>
      <p:sp>
        <p:nvSpPr>
          <p:cNvPr id="4" name="Espace réservé du contenu 3"/>
          <p:cNvSpPr>
            <a:spLocks noGrp="1"/>
          </p:cNvSpPr>
          <p:nvPr>
            <p:ph idx="4294967295"/>
          </p:nvPr>
        </p:nvSpPr>
        <p:spPr>
          <a:xfrm>
            <a:off x="323528" y="1340767"/>
            <a:ext cx="8424936" cy="5075907"/>
          </a:xfrm>
        </p:spPr>
        <p:txBody>
          <a:bodyPr>
            <a:normAutofit/>
          </a:bodyPr>
          <a:lstStyle/>
          <a:p>
            <a:r xmlns:a="http://schemas.openxmlformats.org/drawingml/2006/main">
              <a:rPr lang="en" sz="2800" i="1" dirty="0">
                <a:latin typeface="Cambria" panose="02040503050406030204" pitchFamily="18" charset="0"/>
                <a:ea typeface="Cambria" panose="02040503050406030204" pitchFamily="18" charset="0"/>
              </a:rPr>
              <a:t>Two types of </a:t>
            </a:r>
            <a:endParaRPr xmlns:a="http://schemas.openxmlformats.org/drawingml/2006/main" lang="fr-FR" sz="2800" i="1" dirty="0" smtClean="0">
              <a:latin typeface="Cambria" panose="02040503050406030204" pitchFamily="18" charset="0"/>
              <a:ea typeface="Cambria" panose="02040503050406030204" pitchFamily="18" charset="0"/>
            </a:endParaRPr>
            <a:r xmlns:a="http://schemas.openxmlformats.org/drawingml/2006/main">
              <a:rPr lang="en" sz="2800" i="1" dirty="0" err="1">
                <a:latin typeface="Cambria" panose="02040503050406030204" pitchFamily="18" charset="0"/>
                <a:ea typeface="Cambria" panose="02040503050406030204" pitchFamily="18" charset="0"/>
              </a:rPr>
              <a:t>intrarenal </a:t>
            </a:r>
            <a:r xmlns:a="http://schemas.openxmlformats.org/drawingml/2006/main">
              <a:rPr lang="en" sz="2800" i="1" dirty="0">
                <a:latin typeface="Cambria" panose="02040503050406030204" pitchFamily="18" charset="0"/>
                <a:ea typeface="Cambria" panose="02040503050406030204" pitchFamily="18" charset="0"/>
              </a:rPr>
              <a:t>circulatory changes </a:t>
            </a:r>
            <a:r xmlns:a="http://schemas.openxmlformats.org/drawingml/2006/main">
              <a:rPr lang="en" sz="2800" i="1" dirty="0" smtClean="0">
                <a:latin typeface="Cambria" panose="02040503050406030204" pitchFamily="18" charset="0"/>
                <a:ea typeface="Cambria" panose="02040503050406030204" pitchFamily="18" charset="0"/>
              </a:rPr>
              <a:t>can occur:</a:t>
            </a:r>
          </a:p>
          <a:p>
            <a:endParaRPr lang="fr-FR" sz="2800" i="1" dirty="0">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Vasoconstriction </a:t>
            </a:r>
            <a:r xmlns:a="http://schemas.openxmlformats.org/drawingml/2006/main">
              <a:rPr lang="en" sz="2800" i="1" dirty="0">
                <a:latin typeface="Cambria" panose="02040503050406030204" pitchFamily="18" charset="0"/>
                <a:ea typeface="Cambria" panose="02040503050406030204" pitchFamily="18" charset="0"/>
              </a:rPr>
              <a:t>of afferent and efferent arterioles, which acts not on oncotic pressure but on </a:t>
            </a:r>
            <a:r xmlns:a="http://schemas.openxmlformats.org/drawingml/2006/main">
              <a:rPr lang="en" sz="2800" i="1" dirty="0" err="1">
                <a:latin typeface="Cambria" panose="02040503050406030204" pitchFamily="18" charset="0"/>
                <a:ea typeface="Cambria" panose="02040503050406030204" pitchFamily="18" charset="0"/>
              </a:rPr>
              <a:t>peritubular hydrostatic pressure </a:t>
            </a:r>
            <a:r xmlns:a="http://schemas.openxmlformats.org/drawingml/2006/main">
              <a:rPr lang="en" sz="2800" i="1" dirty="0">
                <a:latin typeface="Cambria" panose="02040503050406030204" pitchFamily="18" charset="0"/>
                <a:ea typeface="Cambria" panose="02040503050406030204" pitchFamily="18" charset="0"/>
              </a:rPr>
              <a:t>, which decreases, thus promoting reabsorption.</a:t>
            </a:r>
          </a:p>
          <a:p>
            <a:pPr xmlns:a="http://schemas.openxmlformats.org/drawingml/2006/main" lvl="1"/>
            <a:r xmlns:a="http://schemas.openxmlformats.org/drawingml/2006/main">
              <a:rPr lang="en" sz="2800" i="1" dirty="0">
                <a:latin typeface="Cambria" panose="02040503050406030204" pitchFamily="18" charset="0"/>
                <a:ea typeface="Cambria" panose="02040503050406030204" pitchFamily="18" charset="0"/>
              </a:rPr>
              <a:t>The </a:t>
            </a:r>
            <a:r xmlns:a="http://schemas.openxmlformats.org/drawingml/2006/main">
              <a:rPr lang="en" sz="2800" i="1" dirty="0" smtClean="0">
                <a:latin typeface="Cambria" panose="02040503050406030204" pitchFamily="18" charset="0"/>
                <a:ea typeface="Cambria" panose="02040503050406030204" pitchFamily="18" charset="0"/>
              </a:rPr>
              <a:t>redistribution </a:t>
            </a:r>
            <a:r xmlns:a="http://schemas.openxmlformats.org/drawingml/2006/main">
              <a:rPr lang="en" sz="2800" i="1" dirty="0">
                <a:latin typeface="Cambria" panose="02040503050406030204" pitchFamily="18" charset="0"/>
                <a:ea typeface="Cambria" panose="02040503050406030204" pitchFamily="18" charset="0"/>
              </a:rPr>
              <a:t>of blood to the benefit of the juxtamedullary nephrons.</a:t>
            </a:r>
          </a:p>
          <a:p>
            <a:pPr marL="397764" lvl="1" indent="0">
              <a:buNone/>
            </a:pPr>
            <a:endParaRPr lang="fr-FR"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097225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34</a:t>
            </a:fld>
            <a:endParaRPr lang="fr-BE" dirty="0"/>
          </a:p>
        </p:txBody>
      </p:sp>
      <p:sp>
        <p:nvSpPr>
          <p:cNvPr id="3" name="Titre 2"/>
          <p:cNvSpPr>
            <a:spLocks noGrp="1"/>
          </p:cNvSpPr>
          <p:nvPr>
            <p:ph type="title" idx="4294967295"/>
          </p:nvPr>
        </p:nvSpPr>
        <p:spPr>
          <a:xfrm>
            <a:off x="437620" y="188640"/>
            <a:ext cx="8384232" cy="914400"/>
          </a:xfrm>
        </p:spPr>
        <p:txBody>
          <a:bodyPr/>
          <a:lstStyle/>
          <a:p>
            <a:pPr xmlns:a="http://schemas.openxmlformats.org/drawingml/2006/main" algn="ctr"/>
            <a:r xmlns:a="http://schemas.openxmlformats.org/drawingml/2006/main">
              <a:rPr lang="en" b="1" i="1" dirty="0" smtClean="0">
                <a:latin typeface="Cambria" panose="02040503050406030204" pitchFamily="18" charset="0"/>
                <a:ea typeface="Cambria" panose="02040503050406030204" pitchFamily="18" charset="0"/>
              </a:rPr>
              <a:t>NEPHROTIC SYNDROMES</a:t>
            </a:r>
            <a:br xmlns:a="http://schemas.openxmlformats.org/drawingml/2006/main">
              <a:rPr lang="fr-FR" b="1" i="1" dirty="0" smtClean="0">
                <a:latin typeface="Cambria" panose="02040503050406030204" pitchFamily="18" charset="0"/>
                <a:ea typeface="Cambria" panose="02040503050406030204" pitchFamily="18" charset="0"/>
              </a:rPr>
            </a:br>
            <a:endParaRPr xmlns:a="http://schemas.openxmlformats.org/drawingml/2006/main" lang="fr-FR" b="1" dirty="0"/>
          </a:p>
        </p:txBody>
      </p:sp>
      <p:sp>
        <p:nvSpPr>
          <p:cNvPr id="4" name="Espace réservé du contenu 3"/>
          <p:cNvSpPr>
            <a:spLocks noGrp="1"/>
          </p:cNvSpPr>
          <p:nvPr>
            <p:ph idx="4294967295"/>
          </p:nvPr>
        </p:nvSpPr>
        <p:spPr>
          <a:xfrm>
            <a:off x="323528" y="1340767"/>
            <a:ext cx="8424936" cy="5075907"/>
          </a:xfrm>
        </p:spPr>
        <p:txBody>
          <a:bodyPr>
            <a:normAutofit fontScale="92500" lnSpcReduction="20000"/>
          </a:bodyPr>
          <a:lstStyle/>
          <a:p>
            <a:r xmlns:a="http://schemas.openxmlformats.org/drawingml/2006/main">
              <a:rPr lang="en" i="1" dirty="0" smtClean="0">
                <a:latin typeface="Cambria" panose="02040503050406030204" pitchFamily="18" charset="0"/>
                <a:ea typeface="Cambria" panose="02040503050406030204" pitchFamily="18" charset="0"/>
              </a:rPr>
              <a:t>They </a:t>
            </a:r>
            <a:r xmlns:a="http://schemas.openxmlformats.org/drawingml/2006/main">
              <a:rPr lang="en" i="1" dirty="0">
                <a:latin typeface="Cambria" panose="02040503050406030204" pitchFamily="18" charset="0"/>
                <a:ea typeface="Cambria" panose="02040503050406030204" pitchFamily="18" charset="0"/>
              </a:rPr>
              <a:t>are characterized by an </a:t>
            </a:r>
            <a:r xmlns:a="http://schemas.openxmlformats.org/drawingml/2006/main">
              <a:rPr lang="en" i="1" dirty="0" smtClean="0">
                <a:latin typeface="Cambria" panose="02040503050406030204" pitchFamily="18" charset="0"/>
                <a:ea typeface="Cambria" panose="02040503050406030204" pitchFamily="18" charset="0"/>
              </a:rPr>
              <a:t>alteration of the renal filter resulting in an increase </a:t>
            </a:r>
            <a:r xmlns:a="http://schemas.openxmlformats.org/drawingml/2006/main">
              <a:rPr lang="en" i="1" dirty="0">
                <a:latin typeface="Cambria" panose="02040503050406030204" pitchFamily="18" charset="0"/>
                <a:ea typeface="Cambria" panose="02040503050406030204" pitchFamily="18" charset="0"/>
              </a:rPr>
              <a:t>in the permeability of the glomerular capillaries </a:t>
            </a:r>
            <a:r xmlns:a="http://schemas.openxmlformats.org/drawingml/2006/main">
              <a:rPr lang="en" i="1" dirty="0" smtClean="0">
                <a:latin typeface="Cambria" panose="02040503050406030204" pitchFamily="18" charset="0"/>
                <a:ea typeface="Cambria" panose="02040503050406030204" pitchFamily="18" charset="0"/>
              </a:rPr>
              <a:t>to </a:t>
            </a:r>
            <a:r xmlns:a="http://schemas.openxmlformats.org/drawingml/2006/main">
              <a:rPr lang="en" i="1" dirty="0">
                <a:latin typeface="Cambria" panose="02040503050406030204" pitchFamily="18" charset="0"/>
                <a:ea typeface="Cambria" panose="02040503050406030204" pitchFamily="18" charset="0"/>
              </a:rPr>
              <a:t>proteins.</a:t>
            </a:r>
          </a:p>
          <a:p>
            <a:r xmlns:a="http://schemas.openxmlformats.org/drawingml/2006/main">
              <a:rPr lang="en" i="1" dirty="0" smtClean="0">
                <a:latin typeface="Cambria" panose="02040503050406030204" pitchFamily="18" charset="0"/>
                <a:ea typeface="Cambria" panose="02040503050406030204" pitchFamily="18" charset="0"/>
              </a:rPr>
              <a:t>Albumin </a:t>
            </a:r>
            <a:r xmlns:a="http://schemas.openxmlformats.org/drawingml/2006/main">
              <a:rPr lang="en" i="1" dirty="0">
                <a:latin typeface="Cambria" panose="02040503050406030204" pitchFamily="18" charset="0"/>
                <a:ea typeface="Cambria" panose="02040503050406030204" pitchFamily="18" charset="0"/>
              </a:rPr>
              <a:t>and, to a lesser extent, globulins are excreted in the urine.</a:t>
            </a:r>
          </a:p>
          <a:p>
            <a:r xmlns:a="http://schemas.openxmlformats.org/drawingml/2006/main">
              <a:rPr lang="en" i="1" dirty="0">
                <a:latin typeface="Cambria" panose="02040503050406030204" pitchFamily="18" charset="0"/>
                <a:ea typeface="Cambria" panose="02040503050406030204" pitchFamily="18" charset="0"/>
              </a:rPr>
              <a:t>In addition to this phenomenon, </a:t>
            </a:r>
            <a:r xmlns:a="http://schemas.openxmlformats.org/drawingml/2006/main">
              <a:rPr lang="en" i="1">
                <a:latin typeface="Cambria" panose="02040503050406030204" pitchFamily="18" charset="0"/>
                <a:ea typeface="Cambria" panose="02040503050406030204" pitchFamily="18" charset="0"/>
              </a:rPr>
              <a:t>there is...</a:t>
            </a:r>
            <a:r xmlns:a="http://schemas.openxmlformats.org/drawingml/2006/main">
              <a:rPr lang="en" i="1" smtClean="0">
                <a:latin typeface="Cambria" panose="02040503050406030204" pitchFamily="18" charset="0"/>
                <a:ea typeface="Cambria" panose="02040503050406030204" pitchFamily="18" charset="0"/>
              </a:rPr>
              <a:t> </a:t>
            </a:r>
            <a:r xmlns:a="http://schemas.openxmlformats.org/drawingml/2006/main">
              <a:rPr lang="en" i="1" dirty="0">
                <a:latin typeface="Cambria" panose="02040503050406030204" pitchFamily="18" charset="0"/>
                <a:ea typeface="Cambria" panose="02040503050406030204" pitchFamily="18" charset="0"/>
              </a:rPr>
              <a:t>the increase in the catabolism of filtered albumin by </a:t>
            </a:r>
            <a:r xmlns:a="http://schemas.openxmlformats.org/drawingml/2006/main">
              <a:rPr lang="en" i="1" dirty="0" smtClean="0">
                <a:latin typeface="Cambria" panose="02040503050406030204" pitchFamily="18" charset="0"/>
                <a:ea typeface="Cambria" panose="02040503050406030204" pitchFamily="18" charset="0"/>
              </a:rPr>
              <a:t>tubular cells.</a:t>
            </a:r>
          </a:p>
          <a:p>
            <a:r xmlns:a="http://schemas.openxmlformats.org/drawingml/2006/main">
              <a:rPr lang="en" i="1" dirty="0" smtClean="0">
                <a:latin typeface="Cambria" panose="02040503050406030204" pitchFamily="18" charset="0"/>
                <a:ea typeface="Cambria" panose="02040503050406030204" pitchFamily="18" charset="0"/>
              </a:rPr>
              <a:t>All </a:t>
            </a:r>
            <a:r xmlns:a="http://schemas.openxmlformats.org/drawingml/2006/main">
              <a:rPr lang="en" i="1" dirty="0">
                <a:latin typeface="Cambria" panose="02040503050406030204" pitchFamily="18" charset="0"/>
                <a:ea typeface="Cambria" panose="02040503050406030204" pitchFamily="18" charset="0"/>
              </a:rPr>
              <a:t>of these factors lead to </a:t>
            </a:r>
            <a:r xmlns:a="http://schemas.openxmlformats.org/drawingml/2006/main">
              <a:rPr lang="en" i="1" dirty="0" err="1">
                <a:latin typeface="Cambria" panose="02040503050406030204" pitchFamily="18" charset="0"/>
                <a:ea typeface="Cambria" panose="02040503050406030204" pitchFamily="18" charset="0"/>
              </a:rPr>
              <a:t>hypoproteinemia </a:t>
            </a:r>
            <a:r xmlns:a="http://schemas.openxmlformats.org/drawingml/2006/main">
              <a:rPr lang="en" i="1" dirty="0">
                <a:latin typeface="Cambria" panose="02040503050406030204" pitchFamily="18" charset="0"/>
                <a:ea typeface="Cambria" panose="02040503050406030204" pitchFamily="18" charset="0"/>
              </a:rPr>
              <a:t>, especially </a:t>
            </a:r>
            <a:r xmlns:a="http://schemas.openxmlformats.org/drawingml/2006/main">
              <a:rPr lang="en" i="1" dirty="0" err="1">
                <a:latin typeface="Cambria" panose="02040503050406030204" pitchFamily="18" charset="0"/>
                <a:ea typeface="Cambria" panose="02040503050406030204" pitchFamily="18" charset="0"/>
              </a:rPr>
              <a:t>hypoalbuminemia </a:t>
            </a:r>
            <a:r xmlns:a="http://schemas.openxmlformats.org/drawingml/2006/main">
              <a:rPr lang="en" i="1" dirty="0">
                <a:latin typeface="Cambria" panose="02040503050406030204" pitchFamily="18" charset="0"/>
                <a:ea typeface="Cambria" panose="02040503050406030204" pitchFamily="18" charset="0"/>
              </a:rPr>
              <a:t>, and therefore to </a:t>
            </a:r>
            <a:r xmlns:a="http://schemas.openxmlformats.org/drawingml/2006/main">
              <a:rPr lang="en" i="1" dirty="0" smtClean="0">
                <a:latin typeface="Cambria" panose="02040503050406030204" pitchFamily="18" charset="0"/>
                <a:ea typeface="Cambria" panose="02040503050406030204" pitchFamily="18" charset="0"/>
              </a:rPr>
              <a:t>a decrease </a:t>
            </a:r>
            <a:r xmlns:a="http://schemas.openxmlformats.org/drawingml/2006/main">
              <a:rPr lang="en" i="1" dirty="0">
                <a:latin typeface="Cambria" panose="02040503050406030204" pitchFamily="18" charset="0"/>
                <a:ea typeface="Cambria" panose="02040503050406030204" pitchFamily="18" charset="0"/>
              </a:rPr>
              <a:t>in capillary oncotic pressure </a:t>
            </a:r>
            <a:r xmlns:a="http://schemas.openxmlformats.org/drawingml/2006/main">
              <a:rPr lang="en" i="1" dirty="0" smtClean="0">
                <a:latin typeface="Cambria" panose="02040503050406030204" pitchFamily="18" charset="0"/>
                <a:ea typeface="Cambria" panose="02040503050406030204" pitchFamily="18" charset="0"/>
              </a:rPr>
              <a:t>.</a:t>
            </a:r>
            <a:endParaRPr xmlns:a="http://schemas.openxmlformats.org/drawingml/2006/main" lang="fr-FR" i="1" dirty="0">
              <a:latin typeface="Cambria" panose="02040503050406030204" pitchFamily="18" charset="0"/>
              <a:ea typeface="Cambria" panose="02040503050406030204" pitchFamily="18" charset="0"/>
            </a:endParaRPr>
          </a:p>
          <a:p>
            <a:pPr marL="397764" lvl="1" indent="0">
              <a:buNone/>
            </a:pPr>
            <a:endParaRPr lang="fr-FR"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959607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35</a:t>
            </a:fld>
            <a:endParaRPr lang="fr-BE" dirty="0"/>
          </a:p>
        </p:txBody>
      </p:sp>
      <p:sp>
        <p:nvSpPr>
          <p:cNvPr id="3" name="Titre 2"/>
          <p:cNvSpPr>
            <a:spLocks noGrp="1"/>
          </p:cNvSpPr>
          <p:nvPr>
            <p:ph type="title" idx="4294967295"/>
          </p:nvPr>
        </p:nvSpPr>
        <p:spPr>
          <a:xfrm>
            <a:off x="437620" y="188640"/>
            <a:ext cx="8384232" cy="914400"/>
          </a:xfrm>
        </p:spPr>
        <p:txBody>
          <a:bodyPr/>
          <a:lstStyle/>
          <a:p>
            <a:pPr xmlns:a="http://schemas.openxmlformats.org/drawingml/2006/main" algn="ctr"/>
            <a:r xmlns:a="http://schemas.openxmlformats.org/drawingml/2006/main">
              <a:rPr lang="en" b="1" i="1" dirty="0" smtClean="0">
                <a:latin typeface="Cambria" panose="02040503050406030204" pitchFamily="18" charset="0"/>
                <a:ea typeface="Cambria" panose="02040503050406030204" pitchFamily="18" charset="0"/>
              </a:rPr>
              <a:t>NEPHROTIC SYNDROMES</a:t>
            </a:r>
            <a:br xmlns:a="http://schemas.openxmlformats.org/drawingml/2006/main">
              <a:rPr lang="fr-FR" b="1" i="1" dirty="0" smtClean="0">
                <a:latin typeface="Cambria" panose="02040503050406030204" pitchFamily="18" charset="0"/>
                <a:ea typeface="Cambria" panose="02040503050406030204" pitchFamily="18" charset="0"/>
              </a:rPr>
            </a:br>
            <a:endParaRPr xmlns:a="http://schemas.openxmlformats.org/drawingml/2006/main" lang="fr-FR" b="1" dirty="0"/>
          </a:p>
        </p:txBody>
      </p:sp>
      <p:sp>
        <p:nvSpPr>
          <p:cNvPr id="4" name="Espace réservé du contenu 3"/>
          <p:cNvSpPr>
            <a:spLocks noGrp="1"/>
          </p:cNvSpPr>
          <p:nvPr>
            <p:ph idx="4294967295"/>
          </p:nvPr>
        </p:nvSpPr>
        <p:spPr>
          <a:xfrm>
            <a:off x="323528" y="1103040"/>
            <a:ext cx="8424936" cy="5494312"/>
          </a:xfrm>
        </p:spPr>
        <p:txBody>
          <a:bodyPr>
            <a:noAutofit/>
          </a:bodyPr>
          <a:lstStyle/>
          <a:p>
            <a:r xmlns:a="http://schemas.openxmlformats.org/drawingml/2006/main">
              <a:rPr lang="en" sz="2800" i="1" dirty="0" smtClean="0">
                <a:latin typeface="Cambria" panose="02040503050406030204" pitchFamily="18" charset="0"/>
                <a:ea typeface="Cambria" panose="02040503050406030204" pitchFamily="18" charset="0"/>
              </a:rPr>
              <a:t>This </a:t>
            </a:r>
            <a:r xmlns:a="http://schemas.openxmlformats.org/drawingml/2006/main">
              <a:rPr lang="en" sz="2800" i="1" dirty="0">
                <a:latin typeface="Cambria" panose="02040503050406030204" pitchFamily="18" charset="0"/>
                <a:ea typeface="Cambria" panose="02040503050406030204" pitchFamily="18" charset="0"/>
              </a:rPr>
              <a:t>results in fluid displacement from the vascular compartment to the interstitial space, thus decreasing the </a:t>
            </a:r>
            <a:r xmlns:a="http://schemas.openxmlformats.org/drawingml/2006/main">
              <a:rPr lang="en" sz="2800" i="1" dirty="0" smtClean="0">
                <a:latin typeface="Cambria" panose="02040503050406030204" pitchFamily="18" charset="0"/>
                <a:ea typeface="Cambria" panose="02040503050406030204" pitchFamily="18" charset="0"/>
              </a:rPr>
              <a:t>effective circulating volume.</a:t>
            </a:r>
          </a:p>
          <a:p>
            <a:r xmlns:a="http://schemas.openxmlformats.org/drawingml/2006/main">
              <a:rPr lang="en" sz="2800" i="1" dirty="0" smtClean="0">
                <a:latin typeface="Cambria" panose="02040503050406030204" pitchFamily="18" charset="0"/>
                <a:ea typeface="Cambria" panose="02040503050406030204" pitchFamily="18" charset="0"/>
              </a:rPr>
              <a:t>Effective hypovolemia </a:t>
            </a:r>
            <a:r xmlns:a="http://schemas.openxmlformats.org/drawingml/2006/main">
              <a:rPr lang="en" sz="2800" i="1" dirty="0">
                <a:latin typeface="Cambria" panose="02040503050406030204" pitchFamily="18" charset="0"/>
                <a:ea typeface="Cambria" panose="02040503050406030204" pitchFamily="18" charset="0"/>
              </a:rPr>
              <a:t>stimulates Na retention by the </a:t>
            </a:r>
            <a:r xmlns:a="http://schemas.openxmlformats.org/drawingml/2006/main">
              <a:rPr lang="en" sz="2800" i="1" dirty="0" smtClean="0">
                <a:latin typeface="Cambria" panose="02040503050406030204" pitchFamily="18" charset="0"/>
                <a:ea typeface="Cambria" panose="02040503050406030204" pitchFamily="18" charset="0"/>
              </a:rPr>
              <a:t>kidney.</a:t>
            </a:r>
            <a:endParaRPr xmlns:a="http://schemas.openxmlformats.org/drawingml/2006/main" lang="fr-FR" sz="2800" i="1" dirty="0">
              <a:latin typeface="Cambria" panose="02040503050406030204" pitchFamily="18" charset="0"/>
              <a:ea typeface="Cambria" panose="02040503050406030204" pitchFamily="18" charset="0"/>
            </a:endParaRPr>
          </a:p>
          <a:p>
            <a:r xmlns:a="http://schemas.openxmlformats.org/drawingml/2006/main">
              <a:rPr lang="en" sz="2800" i="1" dirty="0" smtClean="0">
                <a:latin typeface="Cambria" panose="02040503050406030204" pitchFamily="18" charset="0"/>
                <a:ea typeface="Cambria" panose="02040503050406030204" pitchFamily="18" charset="0"/>
              </a:rPr>
              <a:t>As </a:t>
            </a:r>
            <a:r xmlns:a="http://schemas.openxmlformats.org/drawingml/2006/main">
              <a:rPr lang="en" sz="2800" i="1" dirty="0">
                <a:latin typeface="Cambria" panose="02040503050406030204" pitchFamily="18" charset="0"/>
                <a:ea typeface="Cambria" panose="02040503050406030204" pitchFamily="18" charset="0"/>
              </a:rPr>
              <a:t>in heart failure, peripheral resistance may be increased and catecholamine excretion may be </a:t>
            </a:r>
            <a:r xmlns:a="http://schemas.openxmlformats.org/drawingml/2006/main">
              <a:rPr lang="en" sz="2800" i="1" dirty="0" smtClean="0">
                <a:latin typeface="Cambria" panose="02040503050406030204" pitchFamily="18" charset="0"/>
                <a:ea typeface="Cambria" panose="02040503050406030204" pitchFamily="18" charset="0"/>
              </a:rPr>
              <a:t>increased</a:t>
            </a:r>
            <a:r xmlns:a="http://schemas.openxmlformats.org/drawingml/2006/main">
              <a:rPr lang="en" sz="2800" i="1" dirty="0">
                <a:latin typeface="Cambria" panose="02040503050406030204" pitchFamily="18" charset="0"/>
                <a:ea typeface="Cambria" panose="02040503050406030204" pitchFamily="18" charset="0"/>
              </a:rPr>
              <a:t> </a:t>
            </a:r>
            <a:r xmlns:a="http://schemas.openxmlformats.org/drawingml/2006/main">
              <a:rPr lang="en" sz="2800" i="1" dirty="0" smtClean="0">
                <a:latin typeface="Cambria" panose="02040503050406030204" pitchFamily="18" charset="0"/>
                <a:ea typeface="Cambria" panose="02040503050406030204" pitchFamily="18" charset="0"/>
              </a:rPr>
              <a:t>due to hypovolemia.</a:t>
            </a:r>
            <a:endParaRPr xmlns:a="http://schemas.openxmlformats.org/drawingml/2006/main" lang="fr-FR" sz="2800" i="1" dirty="0">
              <a:latin typeface="Cambria" panose="02040503050406030204" pitchFamily="18" charset="0"/>
              <a:ea typeface="Cambria" panose="02040503050406030204" pitchFamily="18" charset="0"/>
            </a:endParaRPr>
          </a:p>
          <a:p>
            <a:r xmlns:a="http://schemas.openxmlformats.org/drawingml/2006/main">
              <a:rPr lang="en" sz="2800" i="1" dirty="0">
                <a:latin typeface="Cambria" panose="02040503050406030204" pitchFamily="18" charset="0"/>
                <a:ea typeface="Cambria" panose="02040503050406030204" pitchFamily="18" charset="0"/>
              </a:rPr>
              <a:t>blood flow </a:t>
            </a:r>
            <a:r xmlns:a="http://schemas.openxmlformats.org/drawingml/2006/main">
              <a:rPr lang="en" sz="2800" i="1" dirty="0" smtClean="0">
                <a:latin typeface="Cambria" panose="02040503050406030204" pitchFamily="18" charset="0"/>
                <a:ea typeface="Cambria" panose="02040503050406030204" pitchFamily="18" charset="0"/>
              </a:rPr>
              <a:t>and </a:t>
            </a:r>
            <a:r xmlns:a="http://schemas.openxmlformats.org/drawingml/2006/main">
              <a:rPr lang="en" sz="2800" i="1" dirty="0" smtClean="0">
                <a:latin typeface="Cambria" panose="02040503050406030204" pitchFamily="18" charset="0"/>
                <a:ea typeface="Cambria" panose="02040503050406030204" pitchFamily="18" charset="0"/>
              </a:rPr>
              <a:t>glomerular </a:t>
            </a:r>
            <a:r xmlns:a="http://schemas.openxmlformats.org/drawingml/2006/main">
              <a:rPr lang="en" sz="2800" i="1" dirty="0">
                <a:latin typeface="Cambria" panose="02040503050406030204" pitchFamily="18" charset="0"/>
                <a:ea typeface="Cambria" panose="02040503050406030204" pitchFamily="18" charset="0"/>
              </a:rPr>
              <a:t>filtration are not constantly decreased, except in cases of advanced renal impairment.</a:t>
            </a:r>
          </a:p>
          <a:p>
            <a:pPr marL="397764" lvl="1" indent="0">
              <a:buNone/>
            </a:pPr>
            <a:endParaRPr lang="fr-FR" sz="28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344294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36</a:t>
            </a:fld>
            <a:endParaRPr lang="fr-BE" dirty="0"/>
          </a:p>
        </p:txBody>
      </p:sp>
      <p:sp>
        <p:nvSpPr>
          <p:cNvPr id="3" name="Titre 2"/>
          <p:cNvSpPr>
            <a:spLocks noGrp="1"/>
          </p:cNvSpPr>
          <p:nvPr>
            <p:ph type="title" idx="4294967295"/>
          </p:nvPr>
        </p:nvSpPr>
        <p:spPr>
          <a:xfrm>
            <a:off x="422101" y="332656"/>
            <a:ext cx="8384232" cy="914400"/>
          </a:xfrm>
        </p:spPr>
        <p:txBody>
          <a:bodyPr/>
          <a:lstStyle/>
          <a:p>
            <a:pPr xmlns:a="http://schemas.openxmlformats.org/drawingml/2006/main" algn="ctr"/>
            <a:r xmlns:a="http://schemas.openxmlformats.org/drawingml/2006/main">
              <a:rPr lang="en" b="1" i="1" dirty="0" smtClean="0">
                <a:latin typeface="Cambria" panose="02040503050406030204" pitchFamily="18" charset="0"/>
                <a:ea typeface="Cambria" panose="02040503050406030204" pitchFamily="18" charset="0"/>
              </a:rPr>
              <a:t>NEPHROTIC SYNDROMES</a:t>
            </a:r>
            <a:br xmlns:a="http://schemas.openxmlformats.org/drawingml/2006/main">
              <a:rPr lang="fr-FR" b="1" i="1" dirty="0" smtClean="0">
                <a:latin typeface="Cambria" panose="02040503050406030204" pitchFamily="18" charset="0"/>
                <a:ea typeface="Cambria" panose="02040503050406030204" pitchFamily="18" charset="0"/>
              </a:rPr>
            </a:br>
            <a:endParaRPr xmlns:a="http://schemas.openxmlformats.org/drawingml/2006/main" lang="fr-FR" b="1" dirty="0"/>
          </a:p>
        </p:txBody>
      </p:sp>
      <p:sp>
        <p:nvSpPr>
          <p:cNvPr id="4" name="Espace réservé du contenu 3"/>
          <p:cNvSpPr>
            <a:spLocks noGrp="1"/>
          </p:cNvSpPr>
          <p:nvPr>
            <p:ph idx="4294967295"/>
          </p:nvPr>
        </p:nvSpPr>
        <p:spPr>
          <a:xfrm>
            <a:off x="381397" y="1103040"/>
            <a:ext cx="8424936" cy="5566320"/>
          </a:xfrm>
        </p:spPr>
        <p:txBody>
          <a:bodyPr>
            <a:noAutofit/>
          </a:bodyPr>
          <a:lstStyle/>
          <a:p>
            <a:endParaRPr lang="fr-FR" sz="2400" i="1" dirty="0" smtClean="0">
              <a:latin typeface="Cambria" panose="02040503050406030204" pitchFamily="18" charset="0"/>
              <a:ea typeface="Cambria" panose="02040503050406030204" pitchFamily="18" charset="0"/>
            </a:endParaRPr>
          </a:p>
          <a:p>
            <a:r xmlns:a="http://schemas.openxmlformats.org/drawingml/2006/main">
              <a:rPr lang="en" sz="2400" i="1" dirty="0" smtClean="0">
                <a:latin typeface="Cambria" panose="02040503050406030204" pitchFamily="18" charset="0"/>
                <a:ea typeface="Cambria" panose="02040503050406030204" pitchFamily="18" charset="0"/>
              </a:rPr>
              <a:t>filtration </a:t>
            </a:r>
            <a:r xmlns:a="http://schemas.openxmlformats.org/drawingml/2006/main">
              <a:rPr lang="en" sz="2400" i="1" dirty="0">
                <a:latin typeface="Cambria" panose="02040503050406030204" pitchFamily="18" charset="0"/>
                <a:ea typeface="Cambria" panose="02040503050406030204" pitchFamily="18" charset="0"/>
              </a:rPr>
              <a:t>can vary in value due to the impact of two concurrent factors:</a:t>
            </a:r>
          </a:p>
          <a:p>
            <a:pPr xmlns:a="http://schemas.openxmlformats.org/drawingml/2006/main" lvl="1"/>
            <a:r xmlns:a="http://schemas.openxmlformats.org/drawingml/2006/main">
              <a:rPr lang="en" sz="2400" i="1" dirty="0" smtClean="0">
                <a:latin typeface="Cambria" panose="02040503050406030204" pitchFamily="18" charset="0"/>
                <a:ea typeface="Cambria" panose="02040503050406030204" pitchFamily="18" charset="0"/>
              </a:rPr>
              <a:t>On </a:t>
            </a:r>
            <a:r xmlns:a="http://schemas.openxmlformats.org/drawingml/2006/main">
              <a:rPr lang="en" sz="2400" i="1" dirty="0" smtClean="0">
                <a:latin typeface="Cambria" panose="02040503050406030204" pitchFamily="18" charset="0"/>
                <a:ea typeface="Cambria" panose="02040503050406030204" pitchFamily="18" charset="0"/>
              </a:rPr>
              <a:t>the one </a:t>
            </a:r>
            <a:r xmlns:a="http://schemas.openxmlformats.org/drawingml/2006/main">
              <a:rPr lang="en" sz="2400" i="1" dirty="0">
                <a:latin typeface="Cambria" panose="02040503050406030204" pitchFamily="18" charset="0"/>
                <a:ea typeface="Cambria" panose="02040503050406030204" pitchFamily="18" charset="0"/>
              </a:rPr>
              <a:t>hand, the decrease in </a:t>
            </a:r>
            <a:r xmlns:a="http://schemas.openxmlformats.org/drawingml/2006/main">
              <a:rPr lang="en" sz="2400" i="1" dirty="0" smtClean="0">
                <a:latin typeface="Cambria" panose="02040503050406030204" pitchFamily="18" charset="0"/>
                <a:ea typeface="Cambria" panose="02040503050406030204" pitchFamily="18" charset="0"/>
              </a:rPr>
              <a:t>oncotic pressure </a:t>
            </a:r>
            <a:r xmlns:a="http://schemas.openxmlformats.org/drawingml/2006/main">
              <a:rPr lang="en" sz="2400" i="1" dirty="0">
                <a:latin typeface="Cambria" panose="02040503050406030204" pitchFamily="18" charset="0"/>
                <a:ea typeface="Cambria" panose="02040503050406030204" pitchFamily="18" charset="0"/>
              </a:rPr>
              <a:t>increases the </a:t>
            </a:r>
            <a:r xmlns:a="http://schemas.openxmlformats.org/drawingml/2006/main">
              <a:rPr lang="en" sz="2400" i="1" dirty="0" smtClean="0">
                <a:latin typeface="Cambria" panose="02040503050406030204" pitchFamily="18" charset="0"/>
                <a:ea typeface="Cambria" panose="02040503050406030204" pitchFamily="18" charset="0"/>
              </a:rPr>
              <a:t>net </a:t>
            </a:r>
            <a:r xmlns:a="http://schemas.openxmlformats.org/drawingml/2006/main">
              <a:rPr lang="en" sz="2400" i="1" dirty="0">
                <a:latin typeface="Cambria" panose="02040503050406030204" pitchFamily="18" charset="0"/>
                <a:ea typeface="Cambria" panose="02040503050406030204" pitchFamily="18" charset="0"/>
              </a:rPr>
              <a:t>filtration pressure </a:t>
            </a:r>
            <a:r xmlns:a="http://schemas.openxmlformats.org/drawingml/2006/main">
              <a:rPr lang="en" sz="2400" i="1" dirty="0">
                <a:latin typeface="Cambria" panose="02040503050406030204" pitchFamily="18" charset="0"/>
                <a:ea typeface="Cambria" panose="02040503050406030204" pitchFamily="18" charset="0"/>
              </a:rPr>
              <a:t>.</a:t>
            </a:r>
            <a:endParaRPr xmlns:a="http://schemas.openxmlformats.org/drawingml/2006/main" lang="fr-FR" sz="2400" i="1" dirty="0">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400" i="1" dirty="0" smtClean="0">
                <a:latin typeface="Cambria" panose="02040503050406030204" pitchFamily="18" charset="0"/>
                <a:ea typeface="Cambria" panose="02040503050406030204" pitchFamily="18" charset="0"/>
              </a:rPr>
              <a:t>On the other </a:t>
            </a:r>
            <a:r xmlns:a="http://schemas.openxmlformats.org/drawingml/2006/main">
              <a:rPr lang="en" sz="2400" i="1" dirty="0">
                <a:latin typeface="Cambria" panose="02040503050406030204" pitchFamily="18" charset="0"/>
                <a:ea typeface="Cambria" panose="02040503050406030204" pitchFamily="18" charset="0"/>
              </a:rPr>
              <a:t>hand, and especially if hypovolemia is significant, vasoconstriction of the afferent arteriole reduces </a:t>
            </a:r>
            <a:r xmlns:a="http://schemas.openxmlformats.org/drawingml/2006/main">
              <a:rPr lang="en" sz="2400" i="1" dirty="0" smtClean="0">
                <a:latin typeface="Cambria" panose="02040503050406030204" pitchFamily="18" charset="0"/>
                <a:ea typeface="Cambria" panose="02040503050406030204" pitchFamily="18" charset="0"/>
              </a:rPr>
              <a:t>capillary hydrostatic pressure and therefore PNF.</a:t>
            </a:r>
            <a:endParaRPr xmlns:a="http://schemas.openxmlformats.org/drawingml/2006/main" lang="fr-FR" sz="2400" i="1" dirty="0">
              <a:latin typeface="Cambria" panose="02040503050406030204" pitchFamily="18" charset="0"/>
              <a:ea typeface="Cambria" panose="02040503050406030204" pitchFamily="18" charset="0"/>
            </a:endParaRPr>
          </a:p>
          <a:p>
            <a:r xmlns:a="http://schemas.openxmlformats.org/drawingml/2006/main">
              <a:rPr lang="en" sz="2400" i="1" dirty="0" smtClean="0">
                <a:latin typeface="Cambria" panose="02040503050406030204" pitchFamily="18" charset="0"/>
                <a:ea typeface="Cambria" panose="02040503050406030204" pitchFamily="18" charset="0"/>
              </a:rPr>
              <a:t>So </a:t>
            </a:r>
            <a:r xmlns:a="http://schemas.openxmlformats.org/drawingml/2006/main">
              <a:rPr lang="en" sz="2400" i="1" dirty="0">
                <a:latin typeface="Cambria" panose="02040503050406030204" pitchFamily="18" charset="0"/>
                <a:ea typeface="Cambria" panose="02040503050406030204" pitchFamily="18" charset="0"/>
              </a:rPr>
              <a:t>filtration is either normal or reduced, but the filtered fraction is most often lowered.</a:t>
            </a:r>
            <a:endParaRPr xmlns:a="http://schemas.openxmlformats.org/drawingml/2006/main" lang="fr-FR" sz="2400" i="1" dirty="0" smtClean="0">
              <a:latin typeface="Cambria" panose="02040503050406030204" pitchFamily="18" charset="0"/>
              <a:ea typeface="Cambria" panose="02040503050406030204" pitchFamily="18" charset="0"/>
            </a:endParaRPr>
          </a:p>
          <a:p>
            <a:r xmlns:a="http://schemas.openxmlformats.org/drawingml/2006/main">
              <a:rPr lang="en" sz="2400" i="1" dirty="0" smtClean="0">
                <a:latin typeface="Cambria" panose="02040503050406030204" pitchFamily="18" charset="0"/>
                <a:ea typeface="Cambria" panose="02040503050406030204" pitchFamily="18" charset="0"/>
              </a:rPr>
              <a:t>A </a:t>
            </a:r>
            <a:r xmlns:a="http://schemas.openxmlformats.org/drawingml/2006/main">
              <a:rPr lang="en" sz="2400" i="1" dirty="0">
                <a:latin typeface="Cambria" panose="02040503050406030204" pitchFamily="18" charset="0"/>
                <a:ea typeface="Cambria" panose="02040503050406030204" pitchFamily="18" charset="0"/>
              </a:rPr>
              <a:t>decrease in glomerular filtration is never sufficient to account for sodium and water retention.</a:t>
            </a:r>
          </a:p>
          <a:p>
            <a:pPr marL="397764" lvl="1" indent="0">
              <a:buNone/>
            </a:pPr>
            <a:endParaRPr lang="fr-FR" sz="24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498060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37</a:t>
            </a:fld>
            <a:endParaRPr lang="fr-BE" dirty="0"/>
          </a:p>
        </p:txBody>
      </p:sp>
      <p:sp>
        <p:nvSpPr>
          <p:cNvPr id="3" name="Titre 2"/>
          <p:cNvSpPr>
            <a:spLocks noGrp="1"/>
          </p:cNvSpPr>
          <p:nvPr>
            <p:ph type="title" idx="4294967295"/>
          </p:nvPr>
        </p:nvSpPr>
        <p:spPr>
          <a:xfrm>
            <a:off x="441049" y="400315"/>
            <a:ext cx="8384232" cy="914400"/>
          </a:xfrm>
        </p:spPr>
        <p:txBody>
          <a:bodyPr/>
          <a:lstStyle/>
          <a:p>
            <a:pPr xmlns:a="http://schemas.openxmlformats.org/drawingml/2006/main" algn="ctr"/>
            <a:r xmlns:a="http://schemas.openxmlformats.org/drawingml/2006/main">
              <a:rPr lang="en" b="1" i="1" dirty="0" smtClean="0">
                <a:latin typeface="Cambria" panose="02040503050406030204" pitchFamily="18" charset="0"/>
                <a:ea typeface="Cambria" panose="02040503050406030204" pitchFamily="18" charset="0"/>
              </a:rPr>
              <a:t>NEPHROTIC SYNDROMES</a:t>
            </a:r>
            <a:br xmlns:a="http://schemas.openxmlformats.org/drawingml/2006/main">
              <a:rPr lang="fr-FR" b="1" i="1" dirty="0" smtClean="0">
                <a:latin typeface="Cambria" panose="02040503050406030204" pitchFamily="18" charset="0"/>
                <a:ea typeface="Cambria" panose="02040503050406030204" pitchFamily="18" charset="0"/>
              </a:rPr>
            </a:br>
            <a:endParaRPr xmlns:a="http://schemas.openxmlformats.org/drawingml/2006/main" lang="fr-FR" b="1" dirty="0"/>
          </a:p>
        </p:txBody>
      </p:sp>
      <p:sp>
        <p:nvSpPr>
          <p:cNvPr id="4" name="Espace réservé du contenu 3"/>
          <p:cNvSpPr>
            <a:spLocks noGrp="1"/>
          </p:cNvSpPr>
          <p:nvPr>
            <p:ph idx="4294967295"/>
          </p:nvPr>
        </p:nvSpPr>
        <p:spPr>
          <a:xfrm>
            <a:off x="323528" y="1523330"/>
            <a:ext cx="8424936" cy="5075907"/>
          </a:xfrm>
        </p:spPr>
        <p:txBody>
          <a:bodyPr>
            <a:noAutofit/>
          </a:bodyPr>
          <a:lstStyle/>
          <a:p>
            <a:r xmlns:a="http://schemas.openxmlformats.org/drawingml/2006/main">
              <a:rPr lang="en" sz="2800" i="1" dirty="0" smtClean="0">
                <a:latin typeface="Cambria" panose="02040503050406030204" pitchFamily="18" charset="0"/>
                <a:ea typeface="Cambria" panose="02040503050406030204" pitchFamily="18" charset="0"/>
              </a:rPr>
              <a:t>In </a:t>
            </a:r>
            <a:r xmlns:a="http://schemas.openxmlformats.org/drawingml/2006/main">
              <a:rPr lang="en" sz="2800" i="1" dirty="0">
                <a:latin typeface="Cambria" panose="02040503050406030204" pitchFamily="18" charset="0"/>
                <a:ea typeface="Cambria" panose="02040503050406030204" pitchFamily="18" charset="0"/>
              </a:rPr>
              <a:t>subjects </a:t>
            </a:r>
            <a:r xmlns:a="http://schemas.openxmlformats.org/drawingml/2006/main">
              <a:rPr lang="en" sz="2800" i="1" dirty="0" smtClean="0">
                <a:latin typeface="Cambria" panose="02040503050406030204" pitchFamily="18" charset="0"/>
                <a:ea typeface="Cambria" panose="02040503050406030204" pitchFamily="18" charset="0"/>
              </a:rPr>
              <a:t>suffering </a:t>
            </a:r>
            <a:r xmlns:a="http://schemas.openxmlformats.org/drawingml/2006/main">
              <a:rPr lang="en" sz="2800" i="1" dirty="0">
                <a:latin typeface="Cambria" panose="02040503050406030204" pitchFamily="18" charset="0"/>
                <a:ea typeface="Cambria" panose="02040503050406030204" pitchFamily="18" charset="0"/>
              </a:rPr>
              <a:t>from nephrotic syndrome, </a:t>
            </a:r>
            <a:r xmlns:a="http://schemas.openxmlformats.org/drawingml/2006/main">
              <a:rPr lang="en" sz="2800" i="1" dirty="0" smtClean="0">
                <a:latin typeface="Cambria" panose="02040503050406030204" pitchFamily="18" charset="0"/>
                <a:ea typeface="Cambria" panose="02040503050406030204" pitchFamily="18" charset="0"/>
              </a:rPr>
              <a:t>the </a:t>
            </a:r>
            <a:r xmlns:a="http://schemas.openxmlformats.org/drawingml/2006/main">
              <a:rPr lang="en" sz="2800" i="1" dirty="0">
                <a:latin typeface="Cambria" panose="02040503050406030204" pitchFamily="18" charset="0"/>
                <a:ea typeface="Cambria" panose="02040503050406030204" pitchFamily="18" charset="0"/>
              </a:rPr>
              <a:t>aldosterone level is always </a:t>
            </a:r>
            <a:r xmlns:a="http://schemas.openxmlformats.org/drawingml/2006/main">
              <a:rPr lang="en" sz="2800" i="1" dirty="0" smtClean="0">
                <a:latin typeface="Cambria" panose="02040503050406030204" pitchFamily="18" charset="0"/>
                <a:ea typeface="Cambria" panose="02040503050406030204" pitchFamily="18" charset="0"/>
              </a:rPr>
              <a:t>high </a:t>
            </a:r>
            <a:r xmlns:a="http://schemas.openxmlformats.org/drawingml/2006/main">
              <a:rPr lang="en" sz="2800" i="1" dirty="0">
                <a:latin typeface="Cambria" panose="02040503050406030204" pitchFamily="18" charset="0"/>
                <a:ea typeface="Cambria" panose="02040503050406030204" pitchFamily="18" charset="0"/>
              </a:rPr>
              <a:t>because </a:t>
            </a:r>
            <a:r xmlns:a="http://schemas.openxmlformats.org/drawingml/2006/main">
              <a:rPr lang="en" sz="2800" i="1" dirty="0" smtClean="0">
                <a:latin typeface="Cambria" panose="02040503050406030204" pitchFamily="18" charset="0"/>
                <a:ea typeface="Cambria" panose="02040503050406030204" pitchFamily="18" charset="0"/>
              </a:rPr>
              <a:t>the </a:t>
            </a:r>
            <a:r xmlns:a="http://schemas.openxmlformats.org/drawingml/2006/main">
              <a:rPr lang="en" sz="2800" i="1" dirty="0">
                <a:latin typeface="Cambria" panose="02040503050406030204" pitchFamily="18" charset="0"/>
                <a:ea typeface="Cambria" panose="02040503050406030204" pitchFamily="18" charset="0"/>
              </a:rPr>
              <a:t>effective blood volume fails to rise to a normal level.</a:t>
            </a:r>
            <a:endParaRPr xmlns:a="http://schemas.openxmlformats.org/drawingml/2006/main" lang="fr-FR" sz="2800" i="1" dirty="0" smtClean="0">
              <a:latin typeface="Cambria" panose="02040503050406030204" pitchFamily="18" charset="0"/>
              <a:ea typeface="Cambria" panose="02040503050406030204" pitchFamily="18" charset="0"/>
            </a:endParaRPr>
          </a:p>
          <a:p>
            <a:endParaRPr lang="fr-FR" sz="2800" i="1" dirty="0">
              <a:latin typeface="Cambria" panose="02040503050406030204" pitchFamily="18" charset="0"/>
              <a:ea typeface="Cambria" panose="02040503050406030204" pitchFamily="18" charset="0"/>
            </a:endParaRPr>
          </a:p>
          <a:p>
            <a:r xmlns:a="http://schemas.openxmlformats.org/drawingml/2006/main">
              <a:rPr lang="en" sz="2800" i="1" dirty="0" smtClean="0">
                <a:latin typeface="Cambria" panose="02040503050406030204" pitchFamily="18" charset="0"/>
                <a:ea typeface="Cambria" panose="02040503050406030204" pitchFamily="18" charset="0"/>
              </a:rPr>
              <a:t>These </a:t>
            </a:r>
            <a:r xmlns:a="http://schemas.openxmlformats.org/drawingml/2006/main">
              <a:rPr lang="en" sz="2800" i="1" dirty="0">
                <a:latin typeface="Cambria" panose="02040503050406030204" pitchFamily="18" charset="0"/>
                <a:ea typeface="Cambria" panose="02040503050406030204" pitchFamily="18" charset="0"/>
              </a:rPr>
              <a:t>subjects have a marked decrease in proximal sodium reabsorption.</a:t>
            </a:r>
          </a:p>
          <a:p>
            <a:r xmlns:a="http://schemas.openxmlformats.org/drawingml/2006/main">
              <a:rPr lang="en" sz="2800" i="1" dirty="0" smtClean="0">
                <a:latin typeface="Cambria" panose="02040503050406030204" pitchFamily="18" charset="0"/>
                <a:ea typeface="Cambria" panose="02040503050406030204" pitchFamily="18" charset="0"/>
              </a:rPr>
              <a:t>This </a:t>
            </a:r>
            <a:r xmlns:a="http://schemas.openxmlformats.org/drawingml/2006/main">
              <a:rPr lang="en" sz="2800" i="1" dirty="0">
                <a:latin typeface="Cambria" panose="02040503050406030204" pitchFamily="18" charset="0"/>
                <a:ea typeface="Cambria" panose="02040503050406030204" pitchFamily="18" charset="0"/>
              </a:rPr>
              <a:t>alteration </a:t>
            </a:r>
            <a:r xmlns:a="http://schemas.openxmlformats.org/drawingml/2006/main">
              <a:rPr lang="en" sz="2800" i="1" dirty="0" smtClean="0">
                <a:latin typeface="Cambria" panose="02040503050406030204" pitchFamily="18" charset="0"/>
                <a:ea typeface="Cambria" panose="02040503050406030204" pitchFamily="18" charset="0"/>
              </a:rPr>
              <a:t>is </a:t>
            </a:r>
            <a:r xmlns:a="http://schemas.openxmlformats.org/drawingml/2006/main">
              <a:rPr lang="en" sz="2800" i="1" dirty="0">
                <a:latin typeface="Cambria" panose="02040503050406030204" pitchFamily="18" charset="0"/>
                <a:ea typeface="Cambria" panose="02040503050406030204" pitchFamily="18" charset="0"/>
              </a:rPr>
              <a:t>linked to the </a:t>
            </a:r>
            <a:r xmlns:a="http://schemas.openxmlformats.org/drawingml/2006/main">
              <a:rPr lang="en" sz="2800" b="1" i="1" baseline="-25000" dirty="0">
                <a:latin typeface="Cambria" pitchFamily="18" charset="0"/>
              </a:rPr>
              <a:t>decrease </a:t>
            </a:r>
            <a:r xmlns:a="http://schemas.openxmlformats.org/drawingml/2006/main">
              <a:rPr lang="en" sz="2800" b="1" i="1" dirty="0" smtClean="0">
                <a:latin typeface="Cambria" pitchFamily="18" charset="0"/>
              </a:rPr>
              <a:t>in </a:t>
            </a:r>
            <a:r xmlns:a="http://schemas.openxmlformats.org/drawingml/2006/main">
              <a:rPr lang="en" sz="2800" i="1" dirty="0" smtClean="0">
                <a:latin typeface="Cambria" panose="02040503050406030204" pitchFamily="18" charset="0"/>
                <a:ea typeface="Cambria" panose="02040503050406030204" pitchFamily="18" charset="0"/>
              </a:rPr>
              <a:t>πC</a:t>
            </a:r>
            <a:r xmlns:a="http://schemas.openxmlformats.org/drawingml/2006/main">
              <a:rPr lang="en" sz="2800" i="1" dirty="0" smtClean="0">
                <a:latin typeface="Cambria" panose="02040503050406030204" pitchFamily="18" charset="0"/>
                <a:ea typeface="Cambria" panose="02040503050406030204" pitchFamily="18" charset="0"/>
              </a:rPr>
              <a:t>  </a:t>
            </a:r>
            <a:r xmlns:a="http://schemas.openxmlformats.org/drawingml/2006/main">
              <a:rPr lang="en" sz="2800" i="1" dirty="0">
                <a:latin typeface="Cambria" panose="02040503050406030204" pitchFamily="18" charset="0"/>
                <a:ea typeface="Cambria" panose="02040503050406030204" pitchFamily="18" charset="0"/>
              </a:rPr>
              <a:t>peritubular.</a:t>
            </a:r>
          </a:p>
          <a:p>
            <a:pPr marL="397764" lvl="1" indent="0">
              <a:buNone/>
            </a:pPr>
            <a:endParaRPr lang="fr-FR" sz="28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104974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38</a:t>
            </a:fld>
            <a:endParaRPr lang="fr-BE" dirty="0"/>
          </a:p>
        </p:txBody>
      </p:sp>
      <p:sp>
        <p:nvSpPr>
          <p:cNvPr id="3" name="Titre 2"/>
          <p:cNvSpPr>
            <a:spLocks noGrp="1"/>
          </p:cNvSpPr>
          <p:nvPr>
            <p:ph type="title" idx="4294967295"/>
          </p:nvPr>
        </p:nvSpPr>
        <p:spPr>
          <a:xfrm>
            <a:off x="441049" y="400315"/>
            <a:ext cx="8384232" cy="914400"/>
          </a:xfrm>
        </p:spPr>
        <p:txBody>
          <a:bodyPr/>
          <a:lstStyle/>
          <a:p>
            <a:pPr xmlns:a="http://schemas.openxmlformats.org/drawingml/2006/main" algn="ctr"/>
            <a:r xmlns:a="http://schemas.openxmlformats.org/drawingml/2006/main">
              <a:rPr lang="en" b="1" i="1" dirty="0" smtClean="0">
                <a:latin typeface="Cambria" panose="02040503050406030204" pitchFamily="18" charset="0"/>
                <a:ea typeface="Cambria" panose="02040503050406030204" pitchFamily="18" charset="0"/>
              </a:rPr>
              <a:t>NEPHROTIC SYNDROMES</a:t>
            </a:r>
            <a:br xmlns:a="http://schemas.openxmlformats.org/drawingml/2006/main">
              <a:rPr lang="fr-FR" b="1" i="1" dirty="0" smtClean="0">
                <a:latin typeface="Cambria" panose="02040503050406030204" pitchFamily="18" charset="0"/>
                <a:ea typeface="Cambria" panose="02040503050406030204" pitchFamily="18" charset="0"/>
              </a:rPr>
            </a:br>
            <a:endParaRPr xmlns:a="http://schemas.openxmlformats.org/drawingml/2006/main" lang="fr-FR" b="1" dirty="0"/>
          </a:p>
        </p:txBody>
      </p:sp>
      <p:sp>
        <p:nvSpPr>
          <p:cNvPr id="4" name="Espace réservé du contenu 3"/>
          <p:cNvSpPr>
            <a:spLocks noGrp="1"/>
          </p:cNvSpPr>
          <p:nvPr>
            <p:ph idx="4294967295"/>
          </p:nvPr>
        </p:nvSpPr>
        <p:spPr>
          <a:xfrm>
            <a:off x="323528" y="1523330"/>
            <a:ext cx="8424936" cy="5075907"/>
          </a:xfrm>
        </p:spPr>
        <p:txBody>
          <a:bodyPr>
            <a:noAutofit/>
          </a:bodyPr>
          <a:lstStyle/>
          <a:p>
            <a:endParaRPr lang="fr-FR" sz="2800" i="1" dirty="0" smtClean="0">
              <a:latin typeface="Cambria" panose="02040503050406030204" pitchFamily="18" charset="0"/>
              <a:ea typeface="Cambria" panose="02040503050406030204" pitchFamily="18" charset="0"/>
            </a:endParaRPr>
          </a:p>
          <a:p>
            <a:r xmlns:a="http://schemas.openxmlformats.org/drawingml/2006/main">
              <a:rPr lang="en" sz="2800" i="1" dirty="0" smtClean="0">
                <a:latin typeface="Cambria" panose="02040503050406030204" pitchFamily="18" charset="0"/>
                <a:ea typeface="Cambria" panose="02040503050406030204" pitchFamily="18" charset="0"/>
              </a:rPr>
              <a:t>These </a:t>
            </a:r>
            <a:r xmlns:a="http://schemas.openxmlformats.org/drawingml/2006/main">
              <a:rPr lang="en" sz="2800" i="1" dirty="0">
                <a:latin typeface="Cambria" panose="02040503050406030204" pitchFamily="18" charset="0"/>
                <a:ea typeface="Cambria" panose="02040503050406030204" pitchFamily="18" charset="0"/>
              </a:rPr>
              <a:t>subjects </a:t>
            </a:r>
            <a:r xmlns:a="http://schemas.openxmlformats.org/drawingml/2006/main">
              <a:rPr lang="en" sz="2800" i="1" dirty="0" smtClean="0">
                <a:latin typeface="Cambria" panose="02040503050406030204" pitchFamily="18" charset="0"/>
                <a:ea typeface="Cambria" panose="02040503050406030204" pitchFamily="18" charset="0"/>
              </a:rPr>
              <a:t>therefore have a </a:t>
            </a:r>
            <a:r xmlns:a="http://schemas.openxmlformats.org/drawingml/2006/main">
              <a:rPr lang="en" sz="2800" i="1" dirty="0">
                <a:latin typeface="Cambria" panose="02040503050406030204" pitchFamily="18" charset="0"/>
                <a:ea typeface="Cambria" panose="02040503050406030204" pitchFamily="18" charset="0"/>
              </a:rPr>
              <a:t>relatively large water and Na load delivered to the TCD.</a:t>
            </a:r>
          </a:p>
          <a:p>
            <a:r xmlns:a="http://schemas.openxmlformats.org/drawingml/2006/main">
              <a:rPr lang="en" sz="2800" i="1" dirty="0" smtClean="0">
                <a:latin typeface="Cambria" panose="02040503050406030204" pitchFamily="18" charset="0"/>
                <a:ea typeface="Cambria" panose="02040503050406030204" pitchFamily="18" charset="0"/>
              </a:rPr>
              <a:t>This explains the importance of the fraction of Na+ </a:t>
            </a:r>
            <a:r xmlns:a="http://schemas.openxmlformats.org/drawingml/2006/main">
              <a:rPr lang="en" sz="2800" i="1" dirty="0">
                <a:latin typeface="Cambria" panose="02040503050406030204" pitchFamily="18" charset="0"/>
                <a:ea typeface="Cambria" panose="02040503050406030204" pitchFamily="18" charset="0"/>
              </a:rPr>
              <a:t>excreted </a:t>
            </a:r>
            <a:r xmlns:a="http://schemas.openxmlformats.org/drawingml/2006/main">
              <a:rPr lang="en" sz="2800" i="1" dirty="0" smtClean="0">
                <a:latin typeface="Cambria" panose="02040503050406030204" pitchFamily="18" charset="0"/>
                <a:ea typeface="Cambria" panose="02040503050406030204" pitchFamily="18" charset="0"/>
              </a:rPr>
              <a:t>in these patients compared to cirrhotic or heart failure subjects.</a:t>
            </a:r>
            <a:endParaRPr xmlns:a="http://schemas.openxmlformats.org/drawingml/2006/main" lang="fr-FR" sz="2800" i="1" dirty="0">
              <a:latin typeface="Cambria" panose="02040503050406030204" pitchFamily="18" charset="0"/>
              <a:ea typeface="Cambria" panose="02040503050406030204" pitchFamily="18" charset="0"/>
            </a:endParaRPr>
          </a:p>
          <a:p>
            <a:r xmlns:a="http://schemas.openxmlformats.org/drawingml/2006/main">
              <a:rPr lang="en" sz="2800" i="1" dirty="0" smtClean="0">
                <a:latin typeface="Cambria" panose="02040503050406030204" pitchFamily="18" charset="0"/>
                <a:ea typeface="Cambria" panose="02040503050406030204" pitchFamily="18" charset="0"/>
              </a:rPr>
              <a:t>In </a:t>
            </a:r>
            <a:r xmlns:a="http://schemas.openxmlformats.org/drawingml/2006/main">
              <a:rPr lang="en" sz="2800" i="1" dirty="0">
                <a:latin typeface="Cambria" panose="02040503050406030204" pitchFamily="18" charset="0"/>
                <a:ea typeface="Cambria" panose="02040503050406030204" pitchFamily="18" charset="0"/>
              </a:rPr>
              <a:t>general, these subjects respond better to distal diuretics than those with heart failure or cirrhosis.</a:t>
            </a:r>
          </a:p>
          <a:p>
            <a:pPr marL="397764" lvl="1" indent="0">
              <a:buNone/>
            </a:pPr>
            <a:endParaRPr lang="fr-FR" sz="28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107638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39</a:t>
            </a:fld>
            <a:endParaRPr lang="fr-BE" dirty="0"/>
          </a:p>
        </p:txBody>
      </p:sp>
      <p:sp>
        <p:nvSpPr>
          <p:cNvPr id="3" name="Titre 2"/>
          <p:cNvSpPr>
            <a:spLocks noGrp="1"/>
          </p:cNvSpPr>
          <p:nvPr>
            <p:ph type="title" idx="4294967295"/>
          </p:nvPr>
        </p:nvSpPr>
        <p:spPr>
          <a:xfrm>
            <a:off x="683568" y="260648"/>
            <a:ext cx="7772400" cy="914400"/>
          </a:xfrm>
        </p:spPr>
        <p:txBody>
          <a:bodyPr/>
          <a:lstStyle/>
          <a:p>
            <a:pPr xmlns:a="http://schemas.openxmlformats.org/drawingml/2006/main" algn="ctr"/>
            <a:r xmlns:a="http://schemas.openxmlformats.org/drawingml/2006/main">
              <a:rPr lang="en" b="1" i="1" dirty="0" smtClean="0">
                <a:latin typeface="Cambria" panose="02040503050406030204" pitchFamily="18" charset="0"/>
                <a:ea typeface="Cambria" panose="02040503050406030204" pitchFamily="18" charset="0"/>
              </a:rPr>
              <a:t>NEPHROTIC SYNDROMES</a:t>
            </a:r>
            <a:br xmlns:a="http://schemas.openxmlformats.org/drawingml/2006/main">
              <a:rPr lang="fr-FR" b="1" i="1" dirty="0" smtClean="0">
                <a:latin typeface="Cambria" panose="02040503050406030204" pitchFamily="18" charset="0"/>
                <a:ea typeface="Cambria" panose="02040503050406030204" pitchFamily="18" charset="0"/>
              </a:rPr>
            </a:br>
            <a:endParaRPr xmlns:a="http://schemas.openxmlformats.org/drawingml/2006/main" lang="fr-FR" b="1" dirty="0"/>
          </a:p>
        </p:txBody>
      </p:sp>
      <p:sp>
        <p:nvSpPr>
          <p:cNvPr id="4" name="Espace réservé du contenu 3"/>
          <p:cNvSpPr>
            <a:spLocks noGrp="1"/>
          </p:cNvSpPr>
          <p:nvPr>
            <p:ph idx="4294967295"/>
          </p:nvPr>
        </p:nvSpPr>
        <p:spPr>
          <a:xfrm>
            <a:off x="395536" y="1268759"/>
            <a:ext cx="8352928" cy="5147915"/>
          </a:xfrm>
        </p:spPr>
        <p:txBody>
          <a:bodyPr>
            <a:noAutofit/>
          </a:bodyPr>
          <a:lstStyle/>
          <a:p>
            <a:endParaRPr lang="fr-FR" sz="2800" i="1" dirty="0" smtClean="0">
              <a:latin typeface="Cambria" panose="02040503050406030204" pitchFamily="18" charset="0"/>
              <a:ea typeface="Cambria" panose="02040503050406030204" pitchFamily="18" charset="0"/>
            </a:endParaRPr>
          </a:p>
          <a:p>
            <a:r xmlns:a="http://schemas.openxmlformats.org/drawingml/2006/main">
              <a:rPr lang="en" sz="2800" i="1" dirty="0" smtClean="0">
                <a:latin typeface="Cambria" panose="02040503050406030204" pitchFamily="18" charset="0"/>
                <a:ea typeface="Cambria" panose="02040503050406030204" pitchFamily="18" charset="0"/>
              </a:rPr>
              <a:t>These </a:t>
            </a:r>
            <a:r xmlns:a="http://schemas.openxmlformats.org/drawingml/2006/main">
              <a:rPr lang="en" sz="2800" i="1" dirty="0">
                <a:latin typeface="Cambria" panose="02040503050406030204" pitchFamily="18" charset="0"/>
                <a:ea typeface="Cambria" panose="02040503050406030204" pitchFamily="18" charset="0"/>
              </a:rPr>
              <a:t>facts </a:t>
            </a:r>
            <a:r xmlns:a="http://schemas.openxmlformats.org/drawingml/2006/main">
              <a:rPr lang="en" sz="2800" i="1" dirty="0" smtClean="0">
                <a:latin typeface="Cambria" panose="02040503050406030204" pitchFamily="18" charset="0"/>
                <a:ea typeface="Cambria" panose="02040503050406030204" pitchFamily="18" charset="0"/>
              </a:rPr>
              <a:t>suggest that </a:t>
            </a:r>
            <a:r xmlns:a="http://schemas.openxmlformats.org/drawingml/2006/main">
              <a:rPr lang="en" sz="2800" i="1" dirty="0">
                <a:latin typeface="Cambria" panose="02040503050406030204" pitchFamily="18" charset="0"/>
                <a:ea typeface="Cambria" panose="02040503050406030204" pitchFamily="18" charset="0"/>
              </a:rPr>
              <a:t>the </a:t>
            </a:r>
            <a:r xmlns:a="http://schemas.openxmlformats.org/drawingml/2006/main">
              <a:rPr lang="en" sz="2800" i="1" dirty="0" smtClean="0">
                <a:latin typeface="Cambria" panose="02040503050406030204" pitchFamily="18" charset="0"/>
                <a:ea typeface="Cambria" panose="02040503050406030204" pitchFamily="18" charset="0"/>
              </a:rPr>
              <a:t>main site of </a:t>
            </a:r>
            <a:r xmlns:a="http://schemas.openxmlformats.org/drawingml/2006/main">
              <a:rPr lang="en" sz="2800" i="1" dirty="0">
                <a:latin typeface="Cambria" panose="02040503050406030204" pitchFamily="18" charset="0"/>
                <a:ea typeface="Cambria" panose="02040503050406030204" pitchFamily="18" charset="0"/>
              </a:rPr>
              <a:t>pathological Na+ retention </a:t>
            </a:r>
            <a:r xmlns:a="http://schemas.openxmlformats.org/drawingml/2006/main">
              <a:rPr lang="en" sz="2800" i="1" dirty="0" smtClean="0">
                <a:latin typeface="Cambria" panose="02040503050406030204" pitchFamily="18" charset="0"/>
                <a:ea typeface="Cambria" panose="02040503050406030204" pitchFamily="18" charset="0"/>
              </a:rPr>
              <a:t>is the CDT.</a:t>
            </a:r>
          </a:p>
          <a:p>
            <a:endParaRPr lang="fr-FR" sz="2800" i="1" dirty="0">
              <a:latin typeface="Cambria" panose="02040503050406030204" pitchFamily="18" charset="0"/>
              <a:ea typeface="Cambria" panose="02040503050406030204" pitchFamily="18" charset="0"/>
            </a:endParaRPr>
          </a:p>
          <a:p>
            <a:r xmlns:a="http://schemas.openxmlformats.org/drawingml/2006/main">
              <a:rPr lang="en" sz="2800" i="1" dirty="0" smtClean="0">
                <a:latin typeface="Cambria" panose="02040503050406030204" pitchFamily="18" charset="0"/>
                <a:ea typeface="Cambria" panose="02040503050406030204" pitchFamily="18" charset="0"/>
              </a:rPr>
              <a:t>There </a:t>
            </a:r>
            <a:r xmlns:a="http://schemas.openxmlformats.org/drawingml/2006/main">
              <a:rPr lang="en" sz="2800" i="1" dirty="0">
                <a:latin typeface="Cambria" panose="02040503050406030204" pitchFamily="18" charset="0"/>
                <a:ea typeface="Cambria" panose="02040503050406030204" pitchFamily="18" charset="0"/>
              </a:rPr>
              <a:t>is no </a:t>
            </a:r>
            <a:r xmlns:a="http://schemas.openxmlformats.org/drawingml/2006/main">
              <a:rPr lang="en" sz="2800" i="1" dirty="0">
                <a:latin typeface="Cambria" panose="02040503050406030204" pitchFamily="18" charset="0"/>
                <a:ea typeface="Cambria" panose="02040503050406030204" pitchFamily="18" charset="0"/>
              </a:rPr>
              <a:t>pulmonary </a:t>
            </a:r>
            <a:r xmlns:a="http://schemas.openxmlformats.org/drawingml/2006/main">
              <a:rPr lang="en" sz="2800" i="1" dirty="0" smtClean="0">
                <a:latin typeface="Cambria" panose="02040503050406030204" pitchFamily="18" charset="0"/>
                <a:ea typeface="Cambria" panose="02040503050406030204" pitchFamily="18" charset="0"/>
              </a:rPr>
              <a:t>edema </a:t>
            </a:r>
            <a:r xmlns:a="http://schemas.openxmlformats.org/drawingml/2006/main">
              <a:rPr lang="en" sz="2800" i="1" dirty="0" smtClean="0">
                <a:latin typeface="Cambria" panose="02040503050406030204" pitchFamily="18" charset="0"/>
                <a:ea typeface="Cambria" panose="02040503050406030204" pitchFamily="18" charset="0"/>
              </a:rPr>
              <a:t>because </a:t>
            </a:r>
            <a:r xmlns:a="http://schemas.openxmlformats.org/drawingml/2006/main">
              <a:rPr lang="en" sz="2800" i="1" dirty="0">
                <a:latin typeface="Cambria" panose="02040503050406030204" pitchFamily="18" charset="0"/>
                <a:ea typeface="Cambria" panose="02040503050406030204" pitchFamily="18" charset="0"/>
              </a:rPr>
              <a:t>the lung is vascularized under </a:t>
            </a:r>
            <a:r xmlns:a="http://schemas.openxmlformats.org/drawingml/2006/main">
              <a:rPr lang="en" sz="2800" i="1" dirty="0" smtClean="0">
                <a:latin typeface="Cambria" panose="02040503050406030204" pitchFamily="18" charset="0"/>
                <a:ea typeface="Cambria" panose="02040503050406030204" pitchFamily="18" charset="0"/>
              </a:rPr>
              <a:t>low </a:t>
            </a:r>
            <a:r xmlns:a="http://schemas.openxmlformats.org/drawingml/2006/main">
              <a:rPr lang="en" sz="2800" i="1" dirty="0">
                <a:latin typeface="Cambria" panose="02040503050406030204" pitchFamily="18" charset="0"/>
                <a:ea typeface="Cambria" panose="02040503050406030204" pitchFamily="18" charset="0"/>
              </a:rPr>
              <a:t>pressure and the oncotic pressure, even when lowered, is sufficient to prevent pulmonary </a:t>
            </a:r>
            <a:r xmlns:a="http://schemas.openxmlformats.org/drawingml/2006/main">
              <a:rPr lang="en" sz="2800" i="1" dirty="0" smtClean="0">
                <a:latin typeface="Cambria" panose="02040503050406030204" pitchFamily="18" charset="0"/>
                <a:ea typeface="Cambria" panose="02040503050406030204" pitchFamily="18" charset="0"/>
              </a:rPr>
              <a:t>edema </a:t>
            </a:r>
            <a:r xmlns:a="http://schemas.openxmlformats.org/drawingml/2006/main">
              <a:rPr lang="en" sz="2800" i="1" dirty="0">
                <a:latin typeface="Cambria" panose="02040503050406030204" pitchFamily="18" charset="0"/>
                <a:ea typeface="Cambria" panose="02040503050406030204" pitchFamily="18" charset="0"/>
              </a:rPr>
              <a:t>.</a:t>
            </a:r>
          </a:p>
          <a:p>
            <a:endParaRPr lang="fr-FR" sz="2800" i="1" dirty="0" smtClean="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104739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idx="4294967295"/>
          </p:nvPr>
        </p:nvSpPr>
        <p:spPr>
          <a:xfrm>
            <a:off x="738619" y="511458"/>
            <a:ext cx="7772400" cy="914400"/>
          </a:xfrm>
        </p:spPr>
        <p:txBody>
          <a:bodyPr/>
          <a:lstStyle/>
          <a:p>
            <a:pPr xmlns:a="http://schemas.openxmlformats.org/drawingml/2006/main" algn="ctr"/>
            <a:r xmlns:a="http://schemas.openxmlformats.org/drawingml/2006/main">
              <a:rPr lang="en" sz="3600" b="1" i="1" dirty="0" smtClean="0">
                <a:latin typeface="Cambria" panose="02040503050406030204" pitchFamily="18" charset="0"/>
                <a:ea typeface="Cambria" panose="02040503050406030204" pitchFamily="18" charset="0"/>
              </a:rPr>
              <a:t>PATHOPHYSIOLOGY OF EDEMA</a:t>
            </a:r>
            <a:endParaRPr xmlns:a="http://schemas.openxmlformats.org/drawingml/2006/main" lang="fr-FR" sz="3600" i="1" dirty="0">
              <a:latin typeface="Cambria" panose="02040503050406030204" pitchFamily="18" charset="0"/>
              <a:ea typeface="Cambria" panose="02040503050406030204" pitchFamily="18" charset="0"/>
            </a:endParaRPr>
          </a:p>
        </p:txBody>
      </p:sp>
      <p:sp>
        <p:nvSpPr>
          <p:cNvPr id="6" name="Espace réservé du contenu 5"/>
          <p:cNvSpPr>
            <a:spLocks noGrp="1"/>
          </p:cNvSpPr>
          <p:nvPr>
            <p:ph idx="4294967295"/>
          </p:nvPr>
        </p:nvSpPr>
        <p:spPr>
          <a:xfrm>
            <a:off x="357158" y="1643050"/>
            <a:ext cx="8535322" cy="4572032"/>
          </a:xfrm>
        </p:spPr>
        <p:txBody>
          <a:bodyPr>
            <a:normAutofit/>
          </a:bodyPr>
          <a:lstStyle/>
          <a:p>
            <a:r xmlns:a="http://schemas.openxmlformats.org/drawingml/2006/main">
              <a:rPr lang="en" sz="2800" i="1" dirty="0">
                <a:latin typeface="Cambria" panose="02040503050406030204" pitchFamily="18" charset="0"/>
                <a:ea typeface="Cambria" panose="02040503050406030204" pitchFamily="18" charset="0"/>
              </a:rPr>
              <a:t>Two main steps </a:t>
            </a:r>
            <a:r xmlns:a="http://schemas.openxmlformats.org/drawingml/2006/main">
              <a:rPr lang="en" sz="2800" i="1" dirty="0" smtClean="0">
                <a:latin typeface="Cambria" panose="02040503050406030204" pitchFamily="18" charset="0"/>
                <a:ea typeface="Cambria" panose="02040503050406030204" pitchFamily="18" charset="0"/>
              </a:rPr>
              <a:t>are </a:t>
            </a:r>
            <a:r xmlns:a="http://schemas.openxmlformats.org/drawingml/2006/main">
              <a:rPr lang="en" sz="2800" i="1" dirty="0">
                <a:latin typeface="Cambria" panose="02040503050406030204" pitchFamily="18" charset="0"/>
                <a:ea typeface="Cambria" panose="02040503050406030204" pitchFamily="18" charset="0"/>
              </a:rPr>
              <a:t>necessary for the formation of </a:t>
            </a:r>
            <a:r xmlns:a="http://schemas.openxmlformats.org/drawingml/2006/main">
              <a:rPr lang="en" sz="2800" i="1" dirty="0" smtClean="0">
                <a:latin typeface="Cambria" panose="02040503050406030204" pitchFamily="18" charset="0"/>
                <a:ea typeface="Cambria" panose="02040503050406030204" pitchFamily="18" charset="0"/>
              </a:rPr>
              <a:t>edema </a:t>
            </a:r>
            <a:r xmlns:a="http://schemas.openxmlformats.org/drawingml/2006/main">
              <a:rPr lang="en" sz="2800" i="1" dirty="0">
                <a:latin typeface="Cambria" panose="02040503050406030204" pitchFamily="18" charset="0"/>
                <a:ea typeface="Cambria" panose="02040503050406030204" pitchFamily="18" charset="0"/>
              </a:rPr>
              <a:t>:</a:t>
            </a:r>
            <a:endParaRPr xmlns:a="http://schemas.openxmlformats.org/drawingml/2006/main" lang="fr-FR" sz="2800" i="1" dirty="0" smtClean="0">
              <a:latin typeface="Cambria" panose="02040503050406030204" pitchFamily="18" charset="0"/>
              <a:ea typeface="Cambria" panose="02040503050406030204" pitchFamily="18" charset="0"/>
            </a:endParaRPr>
          </a:p>
          <a:p>
            <a:endParaRPr lang="fr-FR" sz="2800" i="1" dirty="0">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800" b="1" i="1" dirty="0" smtClean="0">
                <a:solidFill>
                  <a:schemeClr val="accent2">
                    <a:lumMod val="60000"/>
                    <a:lumOff val="40000"/>
                  </a:schemeClr>
                </a:solidFill>
                <a:latin typeface="Cambria" panose="02040503050406030204" pitchFamily="18" charset="0"/>
                <a:ea typeface="Cambria" panose="02040503050406030204" pitchFamily="18" charset="0"/>
              </a:rPr>
              <a:t>A</a:t>
            </a:r>
            <a:r xmlns:a="http://schemas.openxmlformats.org/drawingml/2006/main">
              <a:rPr lang="en" sz="2800" i="1" dirty="0" smtClean="0">
                <a:solidFill>
                  <a:schemeClr val="accent2">
                    <a:lumMod val="60000"/>
                    <a:lumOff val="40000"/>
                  </a:schemeClr>
                </a:solidFill>
                <a:latin typeface="Cambria" panose="02040503050406030204" pitchFamily="18" charset="0"/>
                <a:ea typeface="Cambria" panose="02040503050406030204" pitchFamily="18" charset="0"/>
              </a:rPr>
              <a:t> </a:t>
            </a:r>
            <a:r xmlns:a="http://schemas.openxmlformats.org/drawingml/2006/main">
              <a:rPr lang="en" sz="2800" b="1" i="1" dirty="0">
                <a:solidFill>
                  <a:schemeClr val="accent2">
                    <a:lumMod val="60000"/>
                    <a:lumOff val="40000"/>
                  </a:schemeClr>
                </a:solidFill>
                <a:latin typeface="Cambria" panose="02040503050406030204" pitchFamily="18" charset="0"/>
                <a:ea typeface="Cambria" panose="02040503050406030204" pitchFamily="18" charset="0"/>
              </a:rPr>
              <a:t>alteration of capillary hemodynamics </a:t>
            </a:r>
            <a:r xmlns:a="http://schemas.openxmlformats.org/drawingml/2006/main">
              <a:rPr lang="en" sz="2800" i="1" dirty="0">
                <a:latin typeface="Cambria" panose="02040503050406030204" pitchFamily="18" charset="0"/>
                <a:ea typeface="Cambria" panose="02040503050406030204" pitchFamily="18" charset="0"/>
              </a:rPr>
              <a:t>which promotes the movement of fluids from the vascular space into </a:t>
            </a:r>
            <a:r xmlns:a="http://schemas.openxmlformats.org/drawingml/2006/main">
              <a:rPr lang="en" sz="2800" i="1" dirty="0" smtClean="0">
                <a:latin typeface="Cambria" panose="02040503050406030204" pitchFamily="18" charset="0"/>
                <a:ea typeface="Cambria" panose="02040503050406030204" pitchFamily="18" charset="0"/>
              </a:rPr>
              <a:t>the </a:t>
            </a:r>
            <a:r xmlns:a="http://schemas.openxmlformats.org/drawingml/2006/main">
              <a:rPr lang="en" sz="2800" i="1" dirty="0" err="1" smtClean="0">
                <a:latin typeface="Cambria" panose="02040503050406030204" pitchFamily="18" charset="0"/>
                <a:ea typeface="Cambria" panose="02040503050406030204" pitchFamily="18" charset="0"/>
              </a:rPr>
              <a:t>interstitium </a:t>
            </a:r>
            <a:r xmlns:a="http://schemas.openxmlformats.org/drawingml/2006/main">
              <a:rPr lang="en" sz="2800" i="1" dirty="0">
                <a:latin typeface="Cambria" panose="02040503050406030204" pitchFamily="18" charset="0"/>
                <a:ea typeface="Cambria" panose="02040503050406030204" pitchFamily="18" charset="0"/>
              </a:rPr>
              <a:t>.</a:t>
            </a:r>
          </a:p>
          <a:p>
            <a:pPr xmlns:a="http://schemas.openxmlformats.org/drawingml/2006/main" lvl="1"/>
            <a:r xmlns:a="http://schemas.openxmlformats.org/drawingml/2006/main">
              <a:rPr lang="en" sz="2800" b="1" i="1" dirty="0" smtClean="0">
                <a:solidFill>
                  <a:schemeClr val="accent2">
                    <a:lumMod val="60000"/>
                    <a:lumOff val="40000"/>
                  </a:schemeClr>
                </a:solidFill>
                <a:latin typeface="Cambria" panose="02040503050406030204" pitchFamily="18" charset="0"/>
                <a:ea typeface="Cambria" panose="02040503050406030204" pitchFamily="18" charset="0"/>
              </a:rPr>
              <a:t>A</a:t>
            </a:r>
            <a:r xmlns:a="http://schemas.openxmlformats.org/drawingml/2006/main">
              <a:rPr lang="en" sz="2800" i="1" dirty="0" smtClean="0">
                <a:solidFill>
                  <a:schemeClr val="accent2">
                    <a:lumMod val="60000"/>
                    <a:lumOff val="40000"/>
                  </a:schemeClr>
                </a:solidFill>
                <a:latin typeface="Cambria" panose="02040503050406030204" pitchFamily="18" charset="0"/>
                <a:ea typeface="Cambria" panose="02040503050406030204" pitchFamily="18" charset="0"/>
              </a:rPr>
              <a:t> renal </a:t>
            </a:r>
            <a:r xmlns:a="http://schemas.openxmlformats.org/drawingml/2006/main">
              <a:rPr lang="en" sz="2800" b="1" i="1" dirty="0" smtClean="0">
                <a:solidFill>
                  <a:schemeClr val="accent2">
                    <a:lumMod val="60000"/>
                    <a:lumOff val="40000"/>
                  </a:schemeClr>
                </a:solidFill>
                <a:latin typeface="Cambria" panose="02040503050406030204" pitchFamily="18" charset="0"/>
                <a:ea typeface="Cambria" panose="02040503050406030204" pitchFamily="18" charset="0"/>
              </a:rPr>
              <a:t>water-sodium </a:t>
            </a:r>
            <a:r xmlns:a="http://schemas.openxmlformats.org/drawingml/2006/main">
              <a:rPr lang="en" sz="2800" b="1" i="1" dirty="0">
                <a:solidFill>
                  <a:schemeClr val="accent2">
                    <a:lumMod val="60000"/>
                    <a:lumOff val="40000"/>
                  </a:schemeClr>
                </a:solidFill>
                <a:latin typeface="Cambria" panose="02040503050406030204" pitchFamily="18" charset="0"/>
                <a:ea typeface="Cambria" panose="02040503050406030204" pitchFamily="18" charset="0"/>
              </a:rPr>
              <a:t>retention </a:t>
            </a:r>
            <a:r xmlns:a="http://schemas.openxmlformats.org/drawingml/2006/main">
              <a:rPr lang="en" sz="2800" i="1" dirty="0" smtClean="0">
                <a:latin typeface="Cambria" panose="02040503050406030204" pitchFamily="18" charset="0"/>
                <a:ea typeface="Cambria" panose="02040503050406030204" pitchFamily="18" charset="0"/>
              </a:rPr>
              <a:t>leading </a:t>
            </a:r>
            <a:r xmlns:a="http://schemas.openxmlformats.org/drawingml/2006/main">
              <a:rPr lang="en" sz="2800" i="1" dirty="0">
                <a:latin typeface="Cambria" panose="02040503050406030204" pitchFamily="18" charset="0"/>
                <a:ea typeface="Cambria" panose="02040503050406030204" pitchFamily="18" charset="0"/>
              </a:rPr>
              <a:t>to the expansion of extracellular fluid volume.</a:t>
            </a:r>
          </a:p>
          <a:p>
            <a:pPr marL="68580" indent="0">
              <a:buNone/>
            </a:pPr>
            <a:endParaRPr lang="fr-FR" sz="2800" dirty="0"/>
          </a:p>
        </p:txBody>
      </p:sp>
      <p:sp>
        <p:nvSpPr>
          <p:cNvPr id="2" name="Espace réservé du numéro de diapositive 1"/>
          <p:cNvSpPr>
            <a:spLocks noGrp="1"/>
          </p:cNvSpPr>
          <p:nvPr>
            <p:ph type="sldNum" sz="quarter" idx="12"/>
          </p:nvPr>
        </p:nvSpPr>
        <p:spPr/>
        <p:txBody>
          <a:bodyPr/>
          <a:lstStyle/>
          <a:p>
            <a:fld id="{CF4668DC-857F-487D-BFFA-8C0CA5037977}" type="slidenum">
              <a:rPr lang="fr-BE" smtClean="0"/>
              <a:pPr/>
              <a:t>4</a:t>
            </a:fld>
            <a:endParaRPr lang="fr-BE" dirty="0"/>
          </a:p>
        </p:txBody>
      </p:sp>
    </p:spTree>
    <p:extLst>
      <p:ext uri="{BB962C8B-B14F-4D97-AF65-F5344CB8AC3E}">
        <p14:creationId xmlns:p14="http://schemas.microsoft.com/office/powerpoint/2010/main" val="1980227176"/>
      </p:ext>
    </p:extLst>
  </p:cSld>
  <p:clrMapOvr>
    <a:masterClrMapping/>
  </p:clrMapOvr>
  <p:transition>
    <p:dissolv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pPr xmlns:a="http://schemas.openxmlformats.org/drawingml/2006/main" algn="ctr"/>
            <a:r xmlns:a="http://schemas.openxmlformats.org/drawingml/2006/main">
              <a:rPr lang="en" b="1" i="1" dirty="0" smtClean="0">
                <a:latin typeface="Cambria" panose="02040503050406030204" pitchFamily="18" charset="0"/>
                <a:ea typeface="Cambria" panose="02040503050406030204" pitchFamily="18" charset="0"/>
              </a:rPr>
              <a:t>NEPHROTIC SYNDROMES</a:t>
            </a:r>
            <a:br xmlns:a="http://schemas.openxmlformats.org/drawingml/2006/main">
              <a:rPr lang="fr-FR" b="1" i="1" dirty="0" smtClean="0">
                <a:latin typeface="Cambria" panose="02040503050406030204" pitchFamily="18" charset="0"/>
                <a:ea typeface="Cambria" panose="02040503050406030204" pitchFamily="18" charset="0"/>
              </a:rPr>
            </a:br>
            <a:endParaRPr xmlns:a="http://schemas.openxmlformats.org/drawingml/2006/main" lang="fr-FR" b="1" dirty="0"/>
          </a:p>
        </p:txBody>
      </p:sp>
      <p:sp>
        <p:nvSpPr>
          <p:cNvPr id="4" name="Espace réservé du contenu 3"/>
          <p:cNvSpPr>
            <a:spLocks noGrp="1"/>
          </p:cNvSpPr>
          <p:nvPr>
            <p:ph sz="half" idx="1"/>
          </p:nvPr>
        </p:nvSpPr>
        <p:spPr>
          <a:xfrm>
            <a:off x="320328" y="1517816"/>
            <a:ext cx="4611712" cy="4898859"/>
          </a:xfrm>
        </p:spPr>
        <p:txBody>
          <a:bodyPr>
            <a:noAutofit/>
          </a:bodyPr>
          <a:lstStyle/>
          <a:p>
            <a:endParaRPr lang="fr-FR" sz="2400" i="1" dirty="0" smtClean="0">
              <a:latin typeface="Cambria" panose="02040503050406030204" pitchFamily="18" charset="0"/>
              <a:ea typeface="Cambria" panose="02040503050406030204" pitchFamily="18" charset="0"/>
            </a:endParaRPr>
          </a:p>
          <a:p>
            <a:r xmlns:a="http://schemas.openxmlformats.org/drawingml/2006/main">
              <a:rPr lang="en" i="1" dirty="0" smtClean="0">
                <a:latin typeface="Cambria" panose="02040503050406030204" pitchFamily="18" charset="0"/>
                <a:ea typeface="Cambria" panose="02040503050406030204" pitchFamily="18" charset="0"/>
              </a:rPr>
              <a:t>The </a:t>
            </a:r>
            <a:r xmlns:a="http://schemas.openxmlformats.org/drawingml/2006/main">
              <a:rPr lang="en" i="1" dirty="0">
                <a:latin typeface="Cambria" panose="02040503050406030204" pitchFamily="18" charset="0"/>
                <a:ea typeface="Cambria" panose="02040503050406030204" pitchFamily="18" charset="0"/>
              </a:rPr>
              <a:t>cause of </a:t>
            </a:r>
            <a:r xmlns:a="http://schemas.openxmlformats.org/drawingml/2006/main">
              <a:rPr lang="en" i="1" dirty="0" smtClean="0">
                <a:latin typeface="Cambria" panose="02040503050406030204" pitchFamily="18" charset="0"/>
                <a:ea typeface="Cambria" panose="02040503050406030204" pitchFamily="18" charset="0"/>
              </a:rPr>
              <a:t>edema in </a:t>
            </a:r>
            <a:r xmlns:a="http://schemas.openxmlformats.org/drawingml/2006/main">
              <a:rPr lang="en" i="1" dirty="0">
                <a:latin typeface="Cambria" panose="02040503050406030204" pitchFamily="18" charset="0"/>
                <a:ea typeface="Cambria" panose="02040503050406030204" pitchFamily="18" charset="0"/>
              </a:rPr>
              <a:t>nephrotic syndrome is systemic; it affects all areas of the body, but primarily those where tissue pressure is low </a:t>
            </a:r>
            <a:r xmlns:a="http://schemas.openxmlformats.org/drawingml/2006/main">
              <a:rPr lang="en" i="1" dirty="0" smtClean="0">
                <a:latin typeface="Cambria" panose="02040503050406030204" pitchFamily="18" charset="0"/>
                <a:ea typeface="Cambria" panose="02040503050406030204" pitchFamily="18" charset="0"/>
              </a:rPr>
              <a:t>(the face).</a:t>
            </a:r>
            <a:endParaRPr xmlns:a="http://schemas.openxmlformats.org/drawingml/2006/main" lang="fr-FR" i="1" dirty="0">
              <a:latin typeface="Cambria" panose="02040503050406030204" pitchFamily="18" charset="0"/>
              <a:ea typeface="Cambria" panose="02040503050406030204" pitchFamily="18" charset="0"/>
            </a:endParaRPr>
          </a:p>
          <a:p>
            <a:endParaRPr lang="fr-FR" sz="2400" i="1" dirty="0" smtClean="0">
              <a:latin typeface="Cambria" panose="02040503050406030204" pitchFamily="18" charset="0"/>
              <a:ea typeface="Cambria" panose="02040503050406030204" pitchFamily="18" charset="0"/>
            </a:endParaRPr>
          </a:p>
        </p:txBody>
      </p:sp>
      <p:pic>
        <p:nvPicPr>
          <p:cNvPr id="8" name="Espace réservé du contenu 7"/>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013022" y="2204864"/>
            <a:ext cx="3479233" cy="3044329"/>
          </a:xfrm>
        </p:spPr>
      </p:pic>
      <p:sp>
        <p:nvSpPr>
          <p:cNvPr id="2" name="Espace réservé du numéro de diapositive 1"/>
          <p:cNvSpPr>
            <a:spLocks noGrp="1"/>
          </p:cNvSpPr>
          <p:nvPr>
            <p:ph type="sldNum" sz="quarter" idx="12"/>
          </p:nvPr>
        </p:nvSpPr>
        <p:spPr/>
        <p:txBody>
          <a:bodyPr/>
          <a:lstStyle/>
          <a:p>
            <a:fld id="{CF4668DC-857F-487D-BFFA-8C0CA5037977}" type="slidenum">
              <a:rPr lang="fr-BE" smtClean="0"/>
              <a:pPr/>
              <a:t>40</a:t>
            </a:fld>
            <a:endParaRPr lang="fr-BE" dirty="0"/>
          </a:p>
        </p:txBody>
      </p:sp>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50834" y="2060848"/>
            <a:ext cx="4524375" cy="3009900"/>
          </a:xfrm>
          <a:prstGeom prst="rect">
            <a:avLst/>
          </a:prstGeom>
        </p:spPr>
      </p:pic>
    </p:spTree>
    <p:extLst>
      <p:ext uri="{BB962C8B-B14F-4D97-AF65-F5344CB8AC3E}">
        <p14:creationId xmlns:p14="http://schemas.microsoft.com/office/powerpoint/2010/main" val="1698355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41</a:t>
            </a:fld>
            <a:endParaRPr lang="fr-BE" dirty="0"/>
          </a:p>
        </p:txBody>
      </p:sp>
      <p:sp>
        <p:nvSpPr>
          <p:cNvPr id="3" name="Titre 2"/>
          <p:cNvSpPr>
            <a:spLocks noGrp="1"/>
          </p:cNvSpPr>
          <p:nvPr>
            <p:ph type="title" idx="4294967295"/>
          </p:nvPr>
        </p:nvSpPr>
        <p:spPr>
          <a:xfrm>
            <a:off x="442116" y="332656"/>
            <a:ext cx="8384232" cy="914400"/>
          </a:xfrm>
        </p:spPr>
        <p:txBody>
          <a:bodyPr/>
          <a:lstStyle/>
          <a:p>
            <a:pPr xmlns:a="http://schemas.openxmlformats.org/drawingml/2006/main" algn="ctr"/>
            <a:r xmlns:a="http://schemas.openxmlformats.org/drawingml/2006/main">
              <a:rPr lang="en" b="1" i="1" dirty="0" smtClean="0">
                <a:latin typeface="Cambria" panose="02040503050406030204" pitchFamily="18" charset="0"/>
                <a:ea typeface="Cambria" panose="02040503050406030204" pitchFamily="18" charset="0"/>
              </a:rPr>
              <a:t>NEPHROTIC SYNDROMES</a:t>
            </a:r>
            <a:br xmlns:a="http://schemas.openxmlformats.org/drawingml/2006/main">
              <a:rPr lang="fr-FR" b="1" i="1" dirty="0" smtClean="0">
                <a:latin typeface="Cambria" panose="02040503050406030204" pitchFamily="18" charset="0"/>
                <a:ea typeface="Cambria" panose="02040503050406030204" pitchFamily="18" charset="0"/>
              </a:rPr>
            </a:br>
            <a:endParaRPr xmlns:a="http://schemas.openxmlformats.org/drawingml/2006/main" lang="fr-FR" b="1" dirty="0"/>
          </a:p>
        </p:txBody>
      </p:sp>
      <p:sp>
        <p:nvSpPr>
          <p:cNvPr id="4" name="Espace réservé du contenu 3"/>
          <p:cNvSpPr>
            <a:spLocks noGrp="1"/>
          </p:cNvSpPr>
          <p:nvPr>
            <p:ph idx="4294967295"/>
          </p:nvPr>
        </p:nvSpPr>
        <p:spPr>
          <a:xfrm>
            <a:off x="323528" y="1523330"/>
            <a:ext cx="8424936" cy="5075907"/>
          </a:xfrm>
        </p:spPr>
        <p:txBody>
          <a:bodyPr>
            <a:noAutofit/>
          </a:bodyPr>
          <a:lstStyle/>
          <a:p>
            <a:endParaRPr lang="fr-FR" sz="2800" i="1" dirty="0" smtClean="0">
              <a:latin typeface="Cambria" panose="02040503050406030204" pitchFamily="18" charset="0"/>
              <a:ea typeface="Cambria" panose="02040503050406030204" pitchFamily="18" charset="0"/>
            </a:endParaRPr>
          </a:p>
          <a:p>
            <a:r xmlns:a="http://schemas.openxmlformats.org/drawingml/2006/main">
              <a:rPr lang="en" sz="2800" i="1" dirty="0" smtClean="0">
                <a:latin typeface="Cambria" panose="02040503050406030204" pitchFamily="18" charset="0"/>
                <a:ea typeface="Cambria" panose="02040503050406030204" pitchFamily="18" charset="0"/>
              </a:rPr>
              <a:t>Hyponatremia </a:t>
            </a:r>
            <a:r xmlns:a="http://schemas.openxmlformats.org/drawingml/2006/main">
              <a:rPr lang="en" sz="2800" i="1" dirty="0">
                <a:latin typeface="Cambria" panose="02040503050406030204" pitchFamily="18" charset="0"/>
                <a:ea typeface="Cambria" panose="02040503050406030204" pitchFamily="18" charset="0"/>
              </a:rPr>
              <a:t>due to impaired water excretion occurs during </a:t>
            </a:r>
            <a:r xmlns:a="http://schemas.openxmlformats.org/drawingml/2006/main">
              <a:rPr lang="en" sz="2800" i="1" dirty="0" smtClean="0">
                <a:latin typeface="Cambria" panose="02040503050406030204" pitchFamily="18" charset="0"/>
                <a:ea typeface="Cambria" panose="02040503050406030204" pitchFamily="18" charset="0"/>
              </a:rPr>
              <a:t>nephrotic syndrome.</a:t>
            </a:r>
          </a:p>
          <a:p>
            <a:endParaRPr lang="fr-FR" sz="2800" i="1" dirty="0" smtClean="0">
              <a:latin typeface="Cambria" panose="02040503050406030204" pitchFamily="18" charset="0"/>
              <a:ea typeface="Cambria" panose="02040503050406030204" pitchFamily="18" charset="0"/>
            </a:endParaRPr>
          </a:p>
          <a:p>
            <a:r xmlns:a="http://schemas.openxmlformats.org/drawingml/2006/main">
              <a:rPr lang="en" sz="2800" i="1" dirty="0" smtClean="0">
                <a:latin typeface="Cambria" panose="02040503050406030204" pitchFamily="18" charset="0"/>
                <a:ea typeface="Cambria" panose="02040503050406030204" pitchFamily="18" charset="0"/>
              </a:rPr>
              <a:t>The abnormal </a:t>
            </a:r>
            <a:r xmlns:a="http://schemas.openxmlformats.org/drawingml/2006/main">
              <a:rPr lang="en" sz="2800" i="1" dirty="0">
                <a:latin typeface="Cambria" panose="02040503050406030204" pitchFamily="18" charset="0"/>
                <a:ea typeface="Cambria" panose="02040503050406030204" pitchFamily="18" charset="0"/>
              </a:rPr>
              <a:t>water excretion is </a:t>
            </a:r>
            <a:r xmlns:a="http://schemas.openxmlformats.org/drawingml/2006/main">
              <a:rPr lang="en" sz="2800" i="1" dirty="0" smtClean="0">
                <a:latin typeface="Cambria" panose="02040503050406030204" pitchFamily="18" charset="0"/>
                <a:ea typeface="Cambria" panose="02040503050406030204" pitchFamily="18" charset="0"/>
              </a:rPr>
              <a:t>due to </a:t>
            </a:r>
            <a:r xmlns:a="http://schemas.openxmlformats.org/drawingml/2006/main">
              <a:rPr lang="en" sz="2800" i="1" dirty="0">
                <a:latin typeface="Cambria" panose="02040503050406030204" pitchFamily="18" charset="0"/>
                <a:ea typeface="Cambria" panose="02040503050406030204" pitchFamily="18" charset="0"/>
              </a:rPr>
              <a:t>an increase in ADH secretion due to hypovolemia.</a:t>
            </a:r>
          </a:p>
          <a:p>
            <a:endParaRPr lang="fr-FR" sz="2800" i="1" dirty="0" smtClean="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445000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42</a:t>
            </a:fld>
            <a:endParaRPr lang="fr-BE" dirty="0"/>
          </a:p>
        </p:txBody>
      </p:sp>
      <p:sp>
        <p:nvSpPr>
          <p:cNvPr id="3" name="Titre 2"/>
          <p:cNvSpPr>
            <a:spLocks noGrp="1"/>
          </p:cNvSpPr>
          <p:nvPr>
            <p:ph type="title" idx="4294967295"/>
          </p:nvPr>
        </p:nvSpPr>
        <p:spPr>
          <a:xfrm>
            <a:off x="683568" y="240100"/>
            <a:ext cx="7772400" cy="914400"/>
          </a:xfrm>
        </p:spPr>
        <p:txBody>
          <a:bodyPr/>
          <a:lstStyle/>
          <a:p>
            <a:pPr xmlns:a="http://schemas.openxmlformats.org/drawingml/2006/main" algn="ctr"/>
            <a:r xmlns:a="http://schemas.openxmlformats.org/drawingml/2006/main">
              <a:rPr lang="en" b="1" i="1" dirty="0" smtClean="0">
                <a:latin typeface="Cambria" panose="02040503050406030204" pitchFamily="18" charset="0"/>
                <a:ea typeface="Cambria" panose="02040503050406030204" pitchFamily="18" charset="0"/>
              </a:rPr>
              <a:t>LIVER CIRRHOSIS</a:t>
            </a:r>
            <a:br xmlns:a="http://schemas.openxmlformats.org/drawingml/2006/main">
              <a:rPr lang="fr-FR" b="1" i="1" dirty="0" smtClean="0">
                <a:latin typeface="Cambria" panose="02040503050406030204" pitchFamily="18" charset="0"/>
                <a:ea typeface="Cambria" panose="02040503050406030204" pitchFamily="18" charset="0"/>
              </a:rPr>
            </a:br>
            <a:endParaRPr xmlns:a="http://schemas.openxmlformats.org/drawingml/2006/main" lang="fr-FR" b="1" i="1" dirty="0">
              <a:latin typeface="Cambria" panose="02040503050406030204" pitchFamily="18" charset="0"/>
              <a:ea typeface="Cambria" panose="02040503050406030204" pitchFamily="18" charset="0"/>
            </a:endParaRPr>
          </a:p>
        </p:txBody>
      </p:sp>
      <p:sp>
        <p:nvSpPr>
          <p:cNvPr id="4" name="Espace réservé du contenu 3"/>
          <p:cNvSpPr>
            <a:spLocks noGrp="1"/>
          </p:cNvSpPr>
          <p:nvPr>
            <p:ph idx="4294967295"/>
          </p:nvPr>
        </p:nvSpPr>
        <p:spPr>
          <a:xfrm>
            <a:off x="323528" y="1175047"/>
            <a:ext cx="8424936" cy="5241627"/>
          </a:xfrm>
        </p:spPr>
        <p:txBody>
          <a:bodyPr>
            <a:normAutofit lnSpcReduction="10000"/>
          </a:bodyPr>
          <a:lstStyle/>
          <a:p>
            <a:r xmlns:a="http://schemas.openxmlformats.org/drawingml/2006/main">
              <a:rPr lang="en" sz="2800" i="1" dirty="0" smtClean="0">
                <a:latin typeface="Cambria" panose="02040503050406030204" pitchFamily="18" charset="0"/>
                <a:ea typeface="Cambria" panose="02040503050406030204" pitchFamily="18" charset="0"/>
              </a:rPr>
              <a:t>Ascites </a:t>
            </a:r>
            <a:r xmlns:a="http://schemas.openxmlformats.org/drawingml/2006/main">
              <a:rPr lang="en" sz="2800" i="1" dirty="0">
                <a:latin typeface="Cambria" panose="02040503050406030204" pitchFamily="18" charset="0"/>
                <a:ea typeface="Cambria" panose="02040503050406030204" pitchFamily="18" charset="0"/>
              </a:rPr>
              <a:t>is a fluid accumulation in the peritoneal cavity.</a:t>
            </a:r>
            <a:endParaRPr xmlns:a="http://schemas.openxmlformats.org/drawingml/2006/main" lang="fr-FR" sz="2800" i="1" dirty="0" smtClean="0">
              <a:latin typeface="Cambria" panose="02040503050406030204" pitchFamily="18" charset="0"/>
              <a:ea typeface="Cambria" panose="02040503050406030204" pitchFamily="18" charset="0"/>
            </a:endParaRPr>
          </a:p>
          <a:p>
            <a:endParaRPr lang="fr-FR" sz="2800" i="1" dirty="0">
              <a:latin typeface="Cambria" panose="02040503050406030204" pitchFamily="18" charset="0"/>
              <a:ea typeface="Cambria" panose="02040503050406030204" pitchFamily="18" charset="0"/>
            </a:endParaRPr>
          </a:p>
          <a:p>
            <a:r xmlns:a="http://schemas.openxmlformats.org/drawingml/2006/main">
              <a:rPr lang="en" sz="2800" i="1" dirty="0" smtClean="0">
                <a:latin typeface="Cambria" panose="02040503050406030204" pitchFamily="18" charset="0"/>
                <a:ea typeface="Cambria" panose="02040503050406030204" pitchFamily="18" charset="0"/>
              </a:rPr>
              <a:t>It </a:t>
            </a:r>
            <a:r xmlns:a="http://schemas.openxmlformats.org/drawingml/2006/main">
              <a:rPr lang="en" sz="2800" i="1" dirty="0">
                <a:latin typeface="Cambria" panose="02040503050406030204" pitchFamily="18" charset="0"/>
                <a:ea typeface="Cambria" panose="02040503050406030204" pitchFamily="18" charset="0"/>
              </a:rPr>
              <a:t>can appear in various circumstances </a:t>
            </a:r>
            <a:r xmlns:a="http://schemas.openxmlformats.org/drawingml/2006/main">
              <a:rPr lang="en" sz="2800" i="1" dirty="0" smtClean="0">
                <a:latin typeface="Cambria" panose="02040503050406030204" pitchFamily="18" charset="0"/>
                <a:ea typeface="Cambria" panose="02040503050406030204" pitchFamily="18" charset="0"/>
              </a:rPr>
              <a:t>such as </a:t>
            </a:r>
            <a:r xmlns:a="http://schemas.openxmlformats.org/drawingml/2006/main">
              <a:rPr lang="en" sz="2800" i="1" dirty="0">
                <a:latin typeface="Cambria" panose="02040503050406030204" pitchFamily="18" charset="0"/>
                <a:ea typeface="Cambria" panose="02040503050406030204" pitchFamily="18" charset="0"/>
              </a:rPr>
              <a:t>acute or chronic liver failure.</a:t>
            </a:r>
            <a:endParaRPr xmlns:a="http://schemas.openxmlformats.org/drawingml/2006/main" lang="fr-FR" sz="2800" i="1" dirty="0" smtClean="0">
              <a:latin typeface="Cambria" panose="02040503050406030204" pitchFamily="18" charset="0"/>
              <a:ea typeface="Cambria" panose="02040503050406030204" pitchFamily="18" charset="0"/>
            </a:endParaRPr>
          </a:p>
          <a:p>
            <a:endParaRPr lang="fr-FR" sz="2800" i="1" dirty="0">
              <a:latin typeface="Cambria" panose="02040503050406030204" pitchFamily="18" charset="0"/>
              <a:ea typeface="Cambria" panose="02040503050406030204" pitchFamily="18" charset="0"/>
            </a:endParaRPr>
          </a:p>
          <a:p>
            <a:r xmlns:a="http://schemas.openxmlformats.org/drawingml/2006/main">
              <a:rPr lang="en" sz="2800" i="1" dirty="0" smtClean="0">
                <a:latin typeface="Cambria" panose="02040503050406030204" pitchFamily="18" charset="0"/>
                <a:ea typeface="Cambria" panose="02040503050406030204" pitchFamily="18" charset="0"/>
              </a:rPr>
              <a:t>In </a:t>
            </a:r>
            <a:r xmlns:a="http://schemas.openxmlformats.org/drawingml/2006/main">
              <a:rPr lang="en" sz="2800" i="1" dirty="0">
                <a:latin typeface="Cambria" panose="02040503050406030204" pitchFamily="18" charset="0"/>
                <a:ea typeface="Cambria" panose="02040503050406030204" pitchFamily="18" charset="0"/>
              </a:rPr>
              <a:t>cirrhosis, several mechanisms </a:t>
            </a:r>
            <a:r xmlns:a="http://schemas.openxmlformats.org/drawingml/2006/main">
              <a:rPr lang="en" sz="2800" i="1" dirty="0" smtClean="0">
                <a:latin typeface="Cambria" panose="02040503050406030204" pitchFamily="18" charset="0"/>
                <a:ea typeface="Cambria" panose="02040503050406030204" pitchFamily="18" charset="0"/>
              </a:rPr>
              <a:t>are involved </a:t>
            </a:r>
            <a:r xmlns:a="http://schemas.openxmlformats.org/drawingml/2006/main">
              <a:rPr lang="en" sz="2800" i="1" dirty="0">
                <a:latin typeface="Cambria" panose="02040503050406030204" pitchFamily="18" charset="0"/>
                <a:ea typeface="Cambria" panose="02040503050406030204" pitchFamily="18" charset="0"/>
              </a:rPr>
              <a:t>in the development of ascites and </a:t>
            </a:r>
            <a:r xmlns:a="http://schemas.openxmlformats.org/drawingml/2006/main">
              <a:rPr lang="en" sz="2800" i="1" dirty="0" err="1">
                <a:latin typeface="Cambria" panose="02040503050406030204" pitchFamily="18" charset="0"/>
                <a:ea typeface="Cambria" panose="02040503050406030204" pitchFamily="18" charset="0"/>
              </a:rPr>
              <a:t>edema </a:t>
            </a:r>
            <a:r xmlns:a="http://schemas.openxmlformats.org/drawingml/2006/main">
              <a:rPr lang="en" sz="2800" i="1" dirty="0">
                <a:latin typeface="Cambria" panose="02040503050406030204" pitchFamily="18" charset="0"/>
                <a:ea typeface="Cambria" panose="02040503050406030204" pitchFamily="18" charset="0"/>
              </a:rPr>
              <a:t>.</a:t>
            </a:r>
            <a:endParaRPr xmlns:a="http://schemas.openxmlformats.org/drawingml/2006/main" lang="fr-FR" sz="2800" i="1" dirty="0" smtClean="0">
              <a:latin typeface="Cambria" panose="02040503050406030204" pitchFamily="18" charset="0"/>
              <a:ea typeface="Cambria" panose="02040503050406030204" pitchFamily="18" charset="0"/>
            </a:endParaRPr>
          </a:p>
          <a:p>
            <a:endParaRPr lang="fr-FR" sz="2800" i="1" dirty="0">
              <a:latin typeface="Cambria" panose="02040503050406030204" pitchFamily="18" charset="0"/>
              <a:ea typeface="Cambria" panose="02040503050406030204" pitchFamily="18" charset="0"/>
            </a:endParaRPr>
          </a:p>
          <a:p>
            <a:r xmlns:a="http://schemas.openxmlformats.org/drawingml/2006/main">
              <a:rPr lang="en" sz="2800" i="1" dirty="0" smtClean="0">
                <a:latin typeface="Cambria" panose="02040503050406030204" pitchFamily="18" charset="0"/>
                <a:ea typeface="Cambria" panose="02040503050406030204" pitchFamily="18" charset="0"/>
              </a:rPr>
              <a:t>The </a:t>
            </a:r>
            <a:r xmlns:a="http://schemas.openxmlformats.org/drawingml/2006/main">
              <a:rPr lang="en" sz="2800" i="1" dirty="0">
                <a:latin typeface="Cambria" panose="02040503050406030204" pitchFamily="18" charset="0"/>
                <a:ea typeface="Cambria" panose="02040503050406030204" pitchFamily="18" charset="0"/>
              </a:rPr>
              <a:t>most important factor is the increase in venous pressure in the portal vein.</a:t>
            </a:r>
          </a:p>
          <a:p>
            <a:endParaRPr lang="fr-FR"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832200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pPr xmlns:a="http://schemas.openxmlformats.org/drawingml/2006/main" algn="ctr"/>
            <a:r xmlns:a="http://schemas.openxmlformats.org/drawingml/2006/main">
              <a:rPr lang="en" b="1" i="1" dirty="0" smtClean="0">
                <a:latin typeface="Cambria" panose="02040503050406030204" pitchFamily="18" charset="0"/>
                <a:ea typeface="Cambria" panose="02040503050406030204" pitchFamily="18" charset="0"/>
              </a:rPr>
              <a:t>LIVER CIRRHOSIS</a:t>
            </a:r>
            <a:br xmlns:a="http://schemas.openxmlformats.org/drawingml/2006/main">
              <a:rPr lang="fr-FR" b="1" i="1" dirty="0" smtClean="0">
                <a:latin typeface="Cambria" panose="02040503050406030204" pitchFamily="18" charset="0"/>
                <a:ea typeface="Cambria" panose="02040503050406030204" pitchFamily="18" charset="0"/>
              </a:rPr>
            </a:br>
            <a:endParaRPr xmlns:a="http://schemas.openxmlformats.org/drawingml/2006/main" lang="fr-FR" b="1" i="1" dirty="0">
              <a:latin typeface="Cambria" panose="02040503050406030204" pitchFamily="18" charset="0"/>
              <a:ea typeface="Cambria" panose="02040503050406030204" pitchFamily="18" charset="0"/>
            </a:endParaRPr>
          </a:p>
        </p:txBody>
      </p:sp>
      <p:sp>
        <p:nvSpPr>
          <p:cNvPr id="4" name="Espace réservé du contenu 3"/>
          <p:cNvSpPr>
            <a:spLocks noGrp="1"/>
          </p:cNvSpPr>
          <p:nvPr>
            <p:ph sz="half" idx="1"/>
          </p:nvPr>
        </p:nvSpPr>
        <p:spPr>
          <a:xfrm>
            <a:off x="251520" y="1426464"/>
            <a:ext cx="4608512" cy="5170887"/>
          </a:xfrm>
        </p:spPr>
        <p:txBody>
          <a:bodyPr>
            <a:normAutofit fontScale="92500" lnSpcReduction="20000"/>
          </a:bodyPr>
          <a:lstStyle/>
          <a:p>
            <a:r xmlns:a="http://schemas.openxmlformats.org/drawingml/2006/main">
              <a:rPr lang="en" sz="3000" i="1" dirty="0" smtClean="0">
                <a:latin typeface="Cambria" panose="02040503050406030204" pitchFamily="18" charset="0"/>
                <a:ea typeface="Cambria" panose="02040503050406030204" pitchFamily="18" charset="0"/>
              </a:rPr>
              <a:t>Most </a:t>
            </a:r>
            <a:r xmlns:a="http://schemas.openxmlformats.org/drawingml/2006/main">
              <a:rPr lang="en" sz="3000" i="1" dirty="0">
                <a:latin typeface="Cambria" panose="02040503050406030204" pitchFamily="18" charset="0"/>
                <a:ea typeface="Cambria" panose="02040503050406030204" pitchFamily="18" charset="0"/>
              </a:rPr>
              <a:t>often it is a pre </a:t>
            </a:r>
            <a:r xmlns:a="http://schemas.openxmlformats.org/drawingml/2006/main">
              <a:rPr lang="en" sz="3000" i="1" dirty="0" smtClean="0">
                <a:latin typeface="Cambria" panose="02040503050406030204" pitchFamily="18" charset="0"/>
                <a:ea typeface="Cambria" panose="02040503050406030204" pitchFamily="18" charset="0"/>
              </a:rPr>
              <a:t>-sinusoidal </a:t>
            </a:r>
            <a:r xmlns:a="http://schemas.openxmlformats.org/drawingml/2006/main">
              <a:rPr lang="en" sz="3000" i="1" dirty="0">
                <a:latin typeface="Cambria" panose="02040503050406030204" pitchFamily="18" charset="0"/>
                <a:ea typeface="Cambria" panose="02040503050406030204" pitchFamily="18" charset="0"/>
              </a:rPr>
              <a:t>venous </a:t>
            </a:r>
            <a:r xmlns:a="http://schemas.openxmlformats.org/drawingml/2006/main">
              <a:rPr lang="en" sz="3000" i="1" dirty="0" smtClean="0">
                <a:latin typeface="Cambria" panose="02040503050406030204" pitchFamily="18" charset="0"/>
                <a:ea typeface="Cambria" panose="02040503050406030204" pitchFamily="18" charset="0"/>
              </a:rPr>
              <a:t>blockage or obstruction </a:t>
            </a:r>
            <a:r xmlns:a="http://schemas.openxmlformats.org/drawingml/2006/main">
              <a:rPr lang="en" sz="3000" i="1" dirty="0">
                <a:latin typeface="Cambria" panose="02040503050406030204" pitchFamily="18" charset="0"/>
                <a:ea typeface="Cambria" panose="02040503050406030204" pitchFamily="18" charset="0"/>
              </a:rPr>
              <a:t>.</a:t>
            </a:r>
            <a:endParaRPr xmlns:a="http://schemas.openxmlformats.org/drawingml/2006/main" lang="fr-FR" sz="3000" i="1" dirty="0" smtClean="0">
              <a:latin typeface="Cambria" panose="02040503050406030204" pitchFamily="18" charset="0"/>
              <a:ea typeface="Cambria" panose="02040503050406030204" pitchFamily="18" charset="0"/>
            </a:endParaRPr>
          </a:p>
          <a:p>
            <a:r xmlns:a="http://schemas.openxmlformats.org/drawingml/2006/main">
              <a:rPr lang="en" sz="3000" i="1" dirty="0">
                <a:latin typeface="Cambria" panose="02040503050406030204" pitchFamily="18" charset="0"/>
                <a:ea typeface="Cambria" panose="02040503050406030204" pitchFamily="18" charset="0"/>
              </a:rPr>
              <a:t>The obstruction is therefore located </a:t>
            </a:r>
            <a:r xmlns:a="http://schemas.openxmlformats.org/drawingml/2006/main">
              <a:rPr lang="en" sz="3000" i="1" dirty="0" smtClean="0">
                <a:latin typeface="Cambria" panose="02040503050406030204" pitchFamily="18" charset="0"/>
                <a:ea typeface="Cambria" panose="02040503050406030204" pitchFamily="18" charset="0"/>
              </a:rPr>
              <a:t>before </a:t>
            </a:r>
            <a:r xmlns:a="http://schemas.openxmlformats.org/drawingml/2006/main">
              <a:rPr lang="en" sz="3000" i="1" dirty="0">
                <a:latin typeface="Cambria" panose="02040503050406030204" pitchFamily="18" charset="0"/>
                <a:ea typeface="Cambria" panose="02040503050406030204" pitchFamily="18" charset="0"/>
              </a:rPr>
              <a:t>the sinusoids, that is to say in the portal vein or its branches </a:t>
            </a:r>
            <a:r xmlns:a="http://schemas.openxmlformats.org/drawingml/2006/main">
              <a:rPr lang="en" sz="3000" dirty="0"/>
              <a:t>.</a:t>
            </a:r>
            <a:endParaRPr xmlns:a="http://schemas.openxmlformats.org/drawingml/2006/main" lang="fr-FR" sz="3000" i="1" dirty="0">
              <a:latin typeface="Cambria" panose="02040503050406030204" pitchFamily="18" charset="0"/>
              <a:ea typeface="Cambria" panose="02040503050406030204" pitchFamily="18" charset="0"/>
            </a:endParaRPr>
          </a:p>
          <a:p>
            <a:r xmlns:a="http://schemas.openxmlformats.org/drawingml/2006/main">
              <a:rPr lang="en" sz="3000" i="1" dirty="0" smtClean="0">
                <a:latin typeface="Cambria" panose="02040503050406030204" pitchFamily="18" charset="0"/>
                <a:ea typeface="Cambria" panose="02040503050406030204" pitchFamily="18" charset="0"/>
              </a:rPr>
              <a:t>The consequence will be a filtration </a:t>
            </a:r>
            <a:r xmlns:a="http://schemas.openxmlformats.org/drawingml/2006/main">
              <a:rPr lang="en" sz="3000" i="1" dirty="0">
                <a:latin typeface="Cambria" panose="02040503050406030204" pitchFamily="18" charset="0"/>
                <a:ea typeface="Cambria" panose="02040503050406030204" pitchFamily="18" charset="0"/>
              </a:rPr>
              <a:t>of fluid from the intestinal capillaries which are drained by the </a:t>
            </a:r>
            <a:r xmlns:a="http://schemas.openxmlformats.org/drawingml/2006/main">
              <a:rPr lang="en" sz="3000" i="1" dirty="0" smtClean="0">
                <a:latin typeface="Cambria" panose="02040503050406030204" pitchFamily="18" charset="0"/>
                <a:ea typeface="Cambria" panose="02040503050406030204" pitchFamily="18" charset="0"/>
              </a:rPr>
              <a:t>portal vein.</a:t>
            </a:r>
            <a:endParaRPr xmlns:a="http://schemas.openxmlformats.org/drawingml/2006/main" lang="fr-FR" sz="3000" i="1" dirty="0" smtClean="0">
              <a:latin typeface="Cambria" panose="02040503050406030204" pitchFamily="18" charset="0"/>
              <a:ea typeface="Cambria" panose="02040503050406030204" pitchFamily="18" charset="0"/>
            </a:endParaRPr>
          </a:p>
          <a:p>
            <a:endParaRPr lang="fr-FR" sz="2800" i="1" dirty="0">
              <a:latin typeface="Cambria" panose="02040503050406030204" pitchFamily="18" charset="0"/>
              <a:ea typeface="Cambria" panose="02040503050406030204" pitchFamily="18" charset="0"/>
            </a:endParaRPr>
          </a:p>
          <a:p>
            <a:endParaRPr lang="fr-FR" i="1" dirty="0">
              <a:latin typeface="Cambria" panose="02040503050406030204" pitchFamily="18" charset="0"/>
              <a:ea typeface="Cambria" panose="02040503050406030204" pitchFamily="18" charset="0"/>
            </a:endParaRPr>
          </a:p>
        </p:txBody>
      </p:sp>
      <p:sp>
        <p:nvSpPr>
          <p:cNvPr id="2" name="Espace réservé du numéro de diapositive 1"/>
          <p:cNvSpPr>
            <a:spLocks noGrp="1"/>
          </p:cNvSpPr>
          <p:nvPr>
            <p:ph type="sldNum" sz="quarter" idx="12"/>
          </p:nvPr>
        </p:nvSpPr>
        <p:spPr/>
        <p:txBody>
          <a:bodyPr/>
          <a:lstStyle/>
          <a:p>
            <a:fld id="{CF4668DC-857F-487D-BFFA-8C0CA5037977}" type="slidenum">
              <a:rPr lang="fr-BE" smtClean="0"/>
              <a:pPr/>
              <a:t>43</a:t>
            </a:fld>
            <a:endParaRPr lang="fr-BE" dirty="0"/>
          </a:p>
        </p:txBody>
      </p:sp>
      <p:pic>
        <p:nvPicPr>
          <p:cNvPr id="6" name="Picture 2" descr="177690"/>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b="9528"/>
          <a:stretch>
            <a:fillRect/>
          </a:stretch>
        </p:blipFill>
        <p:spPr bwMode="auto">
          <a:xfrm>
            <a:off x="5004048" y="1658588"/>
            <a:ext cx="3964969" cy="4525962"/>
          </a:xfrm>
          <a:prstGeom prst="rect">
            <a:avLst/>
          </a:prstGeom>
          <a:noFill/>
          <a:extLst>
            <a:ext uri="{909E8E84-426E-40DD-AFC4-6F175D3DCCD1}">
              <a14:hiddenFill xmlns:a14="http://schemas.microsoft.com/office/drawing/2010/main">
                <a:solidFill>
                  <a:srgbClr val="FFFFFF"/>
                </a:solidFill>
              </a14:hiddenFill>
            </a:ext>
          </a:extLst>
        </p:spPr>
      </p:pic>
      <p:sp>
        <p:nvSpPr>
          <p:cNvPr id="8" name="Interdiction 7"/>
          <p:cNvSpPr/>
          <p:nvPr/>
        </p:nvSpPr>
        <p:spPr>
          <a:xfrm>
            <a:off x="6549378" y="4149080"/>
            <a:ext cx="360040" cy="360040"/>
          </a:xfrm>
          <a:prstGeom prst="noSmoking">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pic>
        <p:nvPicPr>
          <p:cNvPr id="9" name="Espace réservé du contenu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54489" y="1655308"/>
            <a:ext cx="5499117" cy="4074361"/>
          </a:xfrm>
          <a:prstGeom prst="rect">
            <a:avLst/>
          </a:prstGeom>
        </p:spPr>
      </p:pic>
    </p:spTree>
    <p:extLst>
      <p:ext uri="{BB962C8B-B14F-4D97-AF65-F5344CB8AC3E}">
        <p14:creationId xmlns:p14="http://schemas.microsoft.com/office/powerpoint/2010/main" val="1921553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8"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pPr xmlns:a="http://schemas.openxmlformats.org/drawingml/2006/main" algn="ctr"/>
            <a:r xmlns:a="http://schemas.openxmlformats.org/drawingml/2006/main">
              <a:rPr lang="en" b="1" i="1" dirty="0" smtClean="0">
                <a:latin typeface="Cambria" panose="02040503050406030204" pitchFamily="18" charset="0"/>
                <a:ea typeface="Cambria" panose="02040503050406030204" pitchFamily="18" charset="0"/>
              </a:rPr>
              <a:t>LIVER CIRRHOSIS</a:t>
            </a:r>
            <a:br xmlns:a="http://schemas.openxmlformats.org/drawingml/2006/main">
              <a:rPr lang="fr-FR" b="1" i="1" dirty="0" smtClean="0">
                <a:latin typeface="Cambria" panose="02040503050406030204" pitchFamily="18" charset="0"/>
                <a:ea typeface="Cambria" panose="02040503050406030204" pitchFamily="18" charset="0"/>
              </a:rPr>
            </a:br>
            <a:endParaRPr xmlns:a="http://schemas.openxmlformats.org/drawingml/2006/main" lang="fr-FR" b="1" i="1" dirty="0">
              <a:latin typeface="Cambria" panose="02040503050406030204" pitchFamily="18" charset="0"/>
              <a:ea typeface="Cambria" panose="02040503050406030204" pitchFamily="18" charset="0"/>
            </a:endParaRPr>
          </a:p>
        </p:txBody>
      </p:sp>
      <p:sp>
        <p:nvSpPr>
          <p:cNvPr id="4" name="Espace réservé du contenu 3"/>
          <p:cNvSpPr>
            <a:spLocks noGrp="1"/>
          </p:cNvSpPr>
          <p:nvPr>
            <p:ph sz="half" idx="1"/>
          </p:nvPr>
        </p:nvSpPr>
        <p:spPr>
          <a:xfrm>
            <a:off x="179512" y="1426464"/>
            <a:ext cx="4824536" cy="5242895"/>
          </a:xfrm>
        </p:spPr>
        <p:txBody>
          <a:bodyPr>
            <a:normAutofit/>
          </a:bodyPr>
          <a:lstStyle/>
          <a:p>
            <a:r xmlns:a="http://schemas.openxmlformats.org/drawingml/2006/main">
              <a:rPr lang="en" sz="2800" i="1" dirty="0" smtClean="0">
                <a:latin typeface="Cambria" panose="02040503050406030204" pitchFamily="18" charset="0"/>
                <a:ea typeface="Cambria" panose="02040503050406030204" pitchFamily="18" charset="0"/>
              </a:rPr>
              <a:t>But </a:t>
            </a:r>
            <a:r xmlns:a="http://schemas.openxmlformats.org/drawingml/2006/main">
              <a:rPr lang="en" sz="2800" i="1" dirty="0">
                <a:latin typeface="Cambria" panose="02040503050406030204" pitchFamily="18" charset="0"/>
                <a:ea typeface="Cambria" panose="02040503050406030204" pitchFamily="18" charset="0"/>
              </a:rPr>
              <a:t>it could also be a post-sinusoidal venous blockage</a:t>
            </a:r>
            <a:endParaRPr xmlns:a="http://schemas.openxmlformats.org/drawingml/2006/main" lang="fr-FR" i="1" dirty="0">
              <a:latin typeface="Cambria" panose="02040503050406030204" pitchFamily="18" charset="0"/>
              <a:ea typeface="Cambria" panose="02040503050406030204" pitchFamily="18" charset="0"/>
            </a:endParaRPr>
          </a:p>
          <a:p>
            <a:r xmlns:a="http://schemas.openxmlformats.org/drawingml/2006/main">
              <a:rPr lang="en" i="1" dirty="0">
                <a:latin typeface="Cambria" panose="02040503050406030204" pitchFamily="18" charset="0"/>
                <a:ea typeface="Cambria" panose="02040503050406030204" pitchFamily="18" charset="0"/>
              </a:rPr>
              <a:t>The obstacle is </a:t>
            </a:r>
            <a:r xmlns:a="http://schemas.openxmlformats.org/drawingml/2006/main">
              <a:rPr lang="en" i="1" dirty="0" smtClean="0">
                <a:latin typeface="Cambria" panose="02040503050406030204" pitchFamily="18" charset="0"/>
                <a:ea typeface="Cambria" panose="02040503050406030204" pitchFamily="18" charset="0"/>
              </a:rPr>
              <a:t>located after </a:t>
            </a:r>
            <a:r xmlns:a="http://schemas.openxmlformats.org/drawingml/2006/main">
              <a:rPr lang="en" i="1" dirty="0">
                <a:latin typeface="Cambria" panose="02040503050406030204" pitchFamily="18" charset="0"/>
                <a:ea typeface="Cambria" panose="02040503050406030204" pitchFamily="18" charset="0"/>
              </a:rPr>
              <a:t>the </a:t>
            </a:r>
            <a:r xmlns:a="http://schemas.openxmlformats.org/drawingml/2006/main">
              <a:rPr lang="en" i="1" dirty="0" smtClean="0">
                <a:latin typeface="Cambria" panose="02040503050406030204" pitchFamily="18" charset="0"/>
                <a:ea typeface="Cambria" panose="02040503050406030204" pitchFamily="18" charset="0"/>
              </a:rPr>
              <a:t>sinusoids.</a:t>
            </a:r>
            <a:endParaRPr xmlns:a="http://schemas.openxmlformats.org/drawingml/2006/main" lang="fr-FR" sz="2800" i="1" dirty="0" smtClean="0">
              <a:latin typeface="Cambria" panose="02040503050406030204" pitchFamily="18" charset="0"/>
              <a:ea typeface="Cambria" panose="02040503050406030204" pitchFamily="18" charset="0"/>
            </a:endParaRPr>
          </a:p>
          <a:p>
            <a:r xmlns:a="http://schemas.openxmlformats.org/drawingml/2006/main">
              <a:rPr lang="en" sz="2800" i="1" dirty="0" smtClean="0">
                <a:latin typeface="Cambria" panose="02040503050406030204" pitchFamily="18" charset="0"/>
                <a:ea typeface="Cambria" panose="02040503050406030204" pitchFamily="18" charset="0"/>
              </a:rPr>
              <a:t> </a:t>
            </a:r>
            <a:r xmlns:a="http://schemas.openxmlformats.org/drawingml/2006/main">
              <a:rPr lang="en" i="1" dirty="0">
                <a:latin typeface="Cambria" panose="02040503050406030204" pitchFamily="18" charset="0"/>
                <a:ea typeface="Cambria" panose="02040503050406030204" pitchFamily="18" charset="0"/>
              </a:rPr>
              <a:t>In </a:t>
            </a:r>
            <a:r xmlns:a="http://schemas.openxmlformats.org/drawingml/2006/main">
              <a:rPr lang="en" sz="2800" i="1" dirty="0" smtClean="0">
                <a:latin typeface="Cambria" panose="02040503050406030204" pitchFamily="18" charset="0"/>
                <a:ea typeface="Cambria" panose="02040503050406030204" pitchFamily="18" charset="0"/>
              </a:rPr>
              <a:t>this </a:t>
            </a:r>
            <a:r xmlns:a="http://schemas.openxmlformats.org/drawingml/2006/main">
              <a:rPr lang="en" sz="2800" i="1" dirty="0">
                <a:latin typeface="Cambria" panose="02040503050406030204" pitchFamily="18" charset="0"/>
                <a:ea typeface="Cambria" panose="02040503050406030204" pitchFamily="18" charset="0"/>
              </a:rPr>
              <a:t>case, </a:t>
            </a:r>
            <a:r xmlns:a="http://schemas.openxmlformats.org/drawingml/2006/main">
              <a:rPr lang="en" sz="2800" i="1" dirty="0" smtClean="0">
                <a:latin typeface="Cambria" panose="02040503050406030204" pitchFamily="18" charset="0"/>
                <a:ea typeface="Cambria" panose="02040503050406030204" pitchFamily="18" charset="0"/>
              </a:rPr>
              <a:t>filtration </a:t>
            </a:r>
            <a:r xmlns:a="http://schemas.openxmlformats.org/drawingml/2006/main">
              <a:rPr lang="en" sz="2800" i="1" dirty="0">
                <a:latin typeface="Cambria" panose="02040503050406030204" pitchFamily="18" charset="0"/>
                <a:ea typeface="Cambria" panose="02040503050406030204" pitchFamily="18" charset="0"/>
              </a:rPr>
              <a:t>occurs from the hepatic sinusoidal capillaries.</a:t>
            </a:r>
          </a:p>
          <a:p>
            <a:endParaRPr lang="fr-FR" i="1" dirty="0">
              <a:latin typeface="Cambria" panose="02040503050406030204" pitchFamily="18" charset="0"/>
              <a:ea typeface="Cambria" panose="02040503050406030204" pitchFamily="18" charset="0"/>
            </a:endParaRPr>
          </a:p>
        </p:txBody>
      </p:sp>
      <p:sp>
        <p:nvSpPr>
          <p:cNvPr id="2" name="Espace réservé du numéro de diapositive 1"/>
          <p:cNvSpPr>
            <a:spLocks noGrp="1"/>
          </p:cNvSpPr>
          <p:nvPr>
            <p:ph type="sldNum" sz="quarter" idx="12"/>
          </p:nvPr>
        </p:nvSpPr>
        <p:spPr/>
        <p:txBody>
          <a:bodyPr/>
          <a:lstStyle/>
          <a:p>
            <a:fld id="{CF4668DC-857F-487D-BFFA-8C0CA5037977}" type="slidenum">
              <a:rPr lang="fr-BE" smtClean="0"/>
              <a:pPr/>
              <a:t>44</a:t>
            </a:fld>
            <a:endParaRPr lang="fr-BE" dirty="0"/>
          </a:p>
        </p:txBody>
      </p:sp>
      <p:pic>
        <p:nvPicPr>
          <p:cNvPr id="6" name="Picture 2" descr="177690"/>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b="9528"/>
          <a:stretch>
            <a:fillRect/>
          </a:stretch>
        </p:blipFill>
        <p:spPr bwMode="auto">
          <a:xfrm>
            <a:off x="5004048" y="1778030"/>
            <a:ext cx="3964969" cy="4525962"/>
          </a:xfrm>
          <a:prstGeom prst="rect">
            <a:avLst/>
          </a:prstGeom>
          <a:noFill/>
          <a:extLst>
            <a:ext uri="{909E8E84-426E-40DD-AFC4-6F175D3DCCD1}">
              <a14:hiddenFill xmlns:a14="http://schemas.microsoft.com/office/drawing/2010/main">
                <a:solidFill>
                  <a:srgbClr val="FFFFFF"/>
                </a:solidFill>
              </a14:hiddenFill>
            </a:ext>
          </a:extLst>
        </p:spPr>
      </p:pic>
      <p:sp>
        <p:nvSpPr>
          <p:cNvPr id="5" name="Interdiction 4"/>
          <p:cNvSpPr/>
          <p:nvPr/>
        </p:nvSpPr>
        <p:spPr>
          <a:xfrm>
            <a:off x="7884368" y="2564904"/>
            <a:ext cx="360040" cy="360040"/>
          </a:xfrm>
          <a:prstGeom prst="noSmoking">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val="3687625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5"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45</a:t>
            </a:fld>
            <a:endParaRPr lang="fr-BE" dirty="0"/>
          </a:p>
        </p:txBody>
      </p:sp>
      <p:sp>
        <p:nvSpPr>
          <p:cNvPr id="3" name="Titre 2"/>
          <p:cNvSpPr>
            <a:spLocks noGrp="1"/>
          </p:cNvSpPr>
          <p:nvPr>
            <p:ph type="title" idx="4294967295"/>
          </p:nvPr>
        </p:nvSpPr>
        <p:spPr>
          <a:xfrm>
            <a:off x="683568" y="240100"/>
            <a:ext cx="7772400" cy="914400"/>
          </a:xfrm>
        </p:spPr>
        <p:txBody>
          <a:bodyPr/>
          <a:lstStyle/>
          <a:p>
            <a:pPr xmlns:a="http://schemas.openxmlformats.org/drawingml/2006/main" algn="ctr"/>
            <a:r xmlns:a="http://schemas.openxmlformats.org/drawingml/2006/main">
              <a:rPr lang="en" b="1" i="1" dirty="0" smtClean="0">
                <a:latin typeface="Cambria" panose="02040503050406030204" pitchFamily="18" charset="0"/>
                <a:ea typeface="Cambria" panose="02040503050406030204" pitchFamily="18" charset="0"/>
              </a:rPr>
              <a:t>LIVER CIRRHOSIS</a:t>
            </a:r>
            <a:br xmlns:a="http://schemas.openxmlformats.org/drawingml/2006/main">
              <a:rPr lang="fr-FR" b="1" i="1" dirty="0" smtClean="0">
                <a:latin typeface="Cambria" panose="02040503050406030204" pitchFamily="18" charset="0"/>
                <a:ea typeface="Cambria" panose="02040503050406030204" pitchFamily="18" charset="0"/>
              </a:rPr>
            </a:br>
            <a:endParaRPr xmlns:a="http://schemas.openxmlformats.org/drawingml/2006/main" lang="fr-FR" b="1" i="1" dirty="0">
              <a:latin typeface="Cambria" panose="02040503050406030204" pitchFamily="18" charset="0"/>
              <a:ea typeface="Cambria" panose="02040503050406030204" pitchFamily="18" charset="0"/>
            </a:endParaRPr>
          </a:p>
        </p:txBody>
      </p:sp>
      <p:sp>
        <p:nvSpPr>
          <p:cNvPr id="4" name="Espace réservé du contenu 3"/>
          <p:cNvSpPr>
            <a:spLocks noGrp="1"/>
          </p:cNvSpPr>
          <p:nvPr>
            <p:ph idx="4294967295"/>
          </p:nvPr>
        </p:nvSpPr>
        <p:spPr>
          <a:xfrm>
            <a:off x="323528" y="1175047"/>
            <a:ext cx="8424936" cy="5241627"/>
          </a:xfrm>
        </p:spPr>
        <p:txBody>
          <a:bodyPr>
            <a:noAutofit/>
          </a:bodyPr>
          <a:lstStyle/>
          <a:p>
            <a:r xmlns:a="http://schemas.openxmlformats.org/drawingml/2006/main">
              <a:rPr lang="en" sz="2400" i="1" dirty="0" smtClean="0">
                <a:latin typeface="Cambria" panose="02040503050406030204" pitchFamily="18" charset="0"/>
                <a:ea typeface="Cambria" panose="02040503050406030204" pitchFamily="18" charset="0"/>
              </a:rPr>
              <a:t>In addition to </a:t>
            </a:r>
            <a:r xmlns:a="http://schemas.openxmlformats.org/drawingml/2006/main">
              <a:rPr lang="en" sz="2400" i="1" dirty="0">
                <a:latin typeface="Cambria" panose="02040503050406030204" pitchFamily="18" charset="0"/>
                <a:ea typeface="Cambria" panose="02040503050406030204" pitchFamily="18" charset="0"/>
              </a:rPr>
              <a:t>this obstructive, mechanical factor, others are also present:</a:t>
            </a:r>
          </a:p>
          <a:p>
            <a:pPr xmlns:a="http://schemas.openxmlformats.org/drawingml/2006/main" lvl="1"/>
            <a:r xmlns:a="http://schemas.openxmlformats.org/drawingml/2006/main">
              <a:rPr lang="en" sz="2400" i="1" dirty="0" smtClean="0">
                <a:latin typeface="Cambria" panose="02040503050406030204" pitchFamily="18" charset="0"/>
                <a:ea typeface="Cambria" panose="02040503050406030204" pitchFamily="18" charset="0"/>
              </a:rPr>
              <a:t>The </a:t>
            </a:r>
            <a:r xmlns:a="http://schemas.openxmlformats.org/drawingml/2006/main">
              <a:rPr lang="en" sz="2400" i="1" dirty="0">
                <a:latin typeface="Cambria" panose="02040503050406030204" pitchFamily="18" charset="0"/>
                <a:ea typeface="Cambria" panose="02040503050406030204" pitchFamily="18" charset="0"/>
              </a:rPr>
              <a:t>cirrhotic liver has generally lost a large part of these functional capacities, in particular the ability to synthesize albumin.</a:t>
            </a:r>
          </a:p>
          <a:p>
            <a:pPr xmlns:a="http://schemas.openxmlformats.org/drawingml/2006/main" lvl="1"/>
            <a:r xmlns:a="http://schemas.openxmlformats.org/drawingml/2006/main">
              <a:rPr lang="en" sz="2400" i="1" dirty="0">
                <a:latin typeface="Cambria" panose="02040503050406030204" pitchFamily="18" charset="0"/>
                <a:ea typeface="Cambria" panose="02040503050406030204" pitchFamily="18" charset="0"/>
              </a:rPr>
              <a:t>As in nephrotic syndrome, hypoalbuminemia promotes fluid </a:t>
            </a:r>
            <a:r xmlns:a="http://schemas.openxmlformats.org/drawingml/2006/main">
              <a:rPr lang="en" sz="2400" i="1" dirty="0" smtClean="0">
                <a:latin typeface="Cambria" panose="02040503050406030204" pitchFamily="18" charset="0"/>
                <a:ea typeface="Cambria" panose="02040503050406030204" pitchFamily="18" charset="0"/>
              </a:rPr>
              <a:t>transudation </a:t>
            </a:r>
            <a:r xmlns:a="http://schemas.openxmlformats.org/drawingml/2006/main">
              <a:rPr lang="en" sz="2400" i="1" dirty="0">
                <a:latin typeface="Cambria" panose="02040503050406030204" pitchFamily="18" charset="0"/>
                <a:ea typeface="Cambria" panose="02040503050406030204" pitchFamily="18" charset="0"/>
              </a:rPr>
              <a:t>at the level of the capillaries.</a:t>
            </a:r>
          </a:p>
          <a:p>
            <a:pPr xmlns:a="http://schemas.openxmlformats.org/drawingml/2006/main" lvl="1"/>
            <a:r xmlns:a="http://schemas.openxmlformats.org/drawingml/2006/main">
              <a:rPr lang="en" sz="2400" i="1" dirty="0" smtClean="0">
                <a:latin typeface="Cambria" panose="02040503050406030204" pitchFamily="18" charset="0"/>
                <a:ea typeface="Cambria" panose="02040503050406030204" pitchFamily="18" charset="0"/>
              </a:rPr>
              <a:t>Furthermore </a:t>
            </a:r>
            <a:r xmlns:a="http://schemas.openxmlformats.org/drawingml/2006/main">
              <a:rPr lang="en" sz="2400" i="1" dirty="0">
                <a:latin typeface="Cambria" panose="02040503050406030204" pitchFamily="18" charset="0"/>
                <a:ea typeface="Cambria" panose="02040503050406030204" pitchFamily="18" charset="0"/>
              </a:rPr>
              <a:t>, the extent of abdominal effusion depends on the ability of the lymphatics to increase their drainage.</a:t>
            </a:r>
          </a:p>
          <a:p>
            <a:pPr xmlns:a="http://schemas.openxmlformats.org/drawingml/2006/main" lvl="1"/>
            <a:r xmlns:a="http://schemas.openxmlformats.org/drawingml/2006/main">
              <a:rPr lang="en" sz="2400" i="1" dirty="0" smtClean="0">
                <a:latin typeface="Cambria" panose="02040503050406030204" pitchFamily="18" charset="0"/>
                <a:ea typeface="Cambria" panose="02040503050406030204" pitchFamily="18" charset="0"/>
              </a:rPr>
              <a:t>Abnormalities </a:t>
            </a:r>
            <a:r xmlns:a="http://schemas.openxmlformats.org/drawingml/2006/main">
              <a:rPr lang="en" sz="2400" i="1" dirty="0">
                <a:latin typeface="Cambria" panose="02040503050406030204" pitchFamily="18" charset="0"/>
                <a:ea typeface="Cambria" panose="02040503050406030204" pitchFamily="18" charset="0"/>
              </a:rPr>
              <a:t>of the thoracic duct may play a role in the development of ascites.</a:t>
            </a:r>
          </a:p>
          <a:p>
            <a:endParaRPr lang="fr-FR" sz="24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655549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pPr xmlns:a="http://schemas.openxmlformats.org/drawingml/2006/main" algn="ctr"/>
            <a:r xmlns:a="http://schemas.openxmlformats.org/drawingml/2006/main">
              <a:rPr lang="en" b="1" i="1" dirty="0" smtClean="0">
                <a:latin typeface="Cambria" panose="02040503050406030204" pitchFamily="18" charset="0"/>
                <a:ea typeface="Cambria" panose="02040503050406030204" pitchFamily="18" charset="0"/>
              </a:rPr>
              <a:t>LIVER CIRRHOSIS</a:t>
            </a:r>
            <a:br xmlns:a="http://schemas.openxmlformats.org/drawingml/2006/main">
              <a:rPr lang="fr-FR" b="1" i="1" dirty="0" smtClean="0">
                <a:latin typeface="Cambria" panose="02040503050406030204" pitchFamily="18" charset="0"/>
                <a:ea typeface="Cambria" panose="02040503050406030204" pitchFamily="18" charset="0"/>
              </a:rPr>
            </a:br>
            <a:endParaRPr xmlns:a="http://schemas.openxmlformats.org/drawingml/2006/main" lang="fr-FR" b="1" i="1" dirty="0">
              <a:latin typeface="Cambria" panose="02040503050406030204" pitchFamily="18" charset="0"/>
              <a:ea typeface="Cambria" panose="02040503050406030204" pitchFamily="18" charset="0"/>
            </a:endParaRPr>
          </a:p>
        </p:txBody>
      </p:sp>
      <p:sp>
        <p:nvSpPr>
          <p:cNvPr id="4" name="Espace réservé du contenu 3"/>
          <p:cNvSpPr>
            <a:spLocks noGrp="1"/>
          </p:cNvSpPr>
          <p:nvPr>
            <p:ph sz="half" idx="1"/>
          </p:nvPr>
        </p:nvSpPr>
        <p:spPr>
          <a:xfrm>
            <a:off x="323528" y="1426464"/>
            <a:ext cx="4824536" cy="5170887"/>
          </a:xfrm>
        </p:spPr>
        <p:txBody>
          <a:bodyPr>
            <a:normAutofit/>
          </a:bodyPr>
          <a:lstStyle/>
          <a:p>
            <a:r xmlns:a="http://schemas.openxmlformats.org/drawingml/2006/main">
              <a:rPr lang="en" sz="2800" i="1" dirty="0" smtClean="0">
                <a:latin typeface="Cambria" panose="02040503050406030204" pitchFamily="18" charset="0"/>
                <a:ea typeface="Cambria" panose="02040503050406030204" pitchFamily="18" charset="0"/>
              </a:rPr>
              <a:t>The </a:t>
            </a:r>
            <a:r xmlns:a="http://schemas.openxmlformats.org/drawingml/2006/main">
              <a:rPr lang="en" sz="2800" i="1" dirty="0">
                <a:latin typeface="Cambria" panose="02040503050406030204" pitchFamily="18" charset="0"/>
                <a:ea typeface="Cambria" panose="02040503050406030204" pitchFamily="18" charset="0"/>
              </a:rPr>
              <a:t>combination of these factors causes and maintains ascites.</a:t>
            </a:r>
          </a:p>
          <a:p>
            <a:r xmlns:a="http://schemas.openxmlformats.org/drawingml/2006/main">
              <a:rPr lang="en" sz="2800" i="1" dirty="0" smtClean="0">
                <a:latin typeface="Cambria" panose="02040503050406030204" pitchFamily="18" charset="0"/>
                <a:ea typeface="Cambria" panose="02040503050406030204" pitchFamily="18" charset="0"/>
              </a:rPr>
              <a:t>pressure </a:t>
            </a:r>
            <a:r xmlns:a="http://schemas.openxmlformats.org/drawingml/2006/main">
              <a:rPr lang="en" sz="2800" i="1" dirty="0">
                <a:latin typeface="Cambria" panose="02040503050406030204" pitchFamily="18" charset="0"/>
                <a:ea typeface="Cambria" panose="02040503050406030204" pitchFamily="18" charset="0"/>
              </a:rPr>
              <a:t>increases.</a:t>
            </a:r>
          </a:p>
          <a:p>
            <a:r xmlns:a="http://schemas.openxmlformats.org/drawingml/2006/main">
              <a:rPr lang="en" sz="2800" i="1" dirty="0" smtClean="0">
                <a:latin typeface="Cambria" panose="02040503050406030204" pitchFamily="18" charset="0"/>
                <a:ea typeface="Cambria" panose="02040503050406030204" pitchFamily="18" charset="0"/>
              </a:rPr>
              <a:t>This </a:t>
            </a:r>
            <a:r xmlns:a="http://schemas.openxmlformats.org/drawingml/2006/main">
              <a:rPr lang="en" sz="2800" i="1" dirty="0">
                <a:latin typeface="Cambria" panose="02040503050406030204" pitchFamily="18" charset="0"/>
                <a:ea typeface="Cambria" panose="02040503050406030204" pitchFamily="18" charset="0"/>
              </a:rPr>
              <a:t>increase in pressure affects the venous pressure in the lower limbs, which increases.</a:t>
            </a:r>
            <a:endParaRPr xmlns:a="http://schemas.openxmlformats.org/drawingml/2006/main" lang="fr-FR" i="1" dirty="0">
              <a:latin typeface="Cambria" panose="02040503050406030204" pitchFamily="18" charset="0"/>
              <a:ea typeface="Cambria" panose="02040503050406030204" pitchFamily="18" charset="0"/>
            </a:endParaRPr>
          </a:p>
        </p:txBody>
      </p:sp>
      <p:sp>
        <p:nvSpPr>
          <p:cNvPr id="2" name="Espace réservé du numéro de diapositive 1"/>
          <p:cNvSpPr>
            <a:spLocks noGrp="1"/>
          </p:cNvSpPr>
          <p:nvPr>
            <p:ph type="sldNum" sz="quarter" idx="12"/>
          </p:nvPr>
        </p:nvSpPr>
        <p:spPr/>
        <p:txBody>
          <a:bodyPr/>
          <a:lstStyle/>
          <a:p>
            <a:fld id="{CF4668DC-857F-487D-BFFA-8C0CA5037977}" type="slidenum">
              <a:rPr lang="fr-BE" smtClean="0"/>
              <a:pPr/>
              <a:t>46</a:t>
            </a:fld>
            <a:endParaRPr lang="fr-BE" dirty="0"/>
          </a:p>
        </p:txBody>
      </p:sp>
      <p:pic>
        <p:nvPicPr>
          <p:cNvPr id="13" name="Espace réservé du contenu 12"/>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292329" y="1556792"/>
            <a:ext cx="3394471" cy="4525962"/>
          </a:xfrm>
        </p:spPr>
      </p:pic>
    </p:spTree>
    <p:extLst>
      <p:ext uri="{BB962C8B-B14F-4D97-AF65-F5344CB8AC3E}">
        <p14:creationId xmlns:p14="http://schemas.microsoft.com/office/powerpoint/2010/main" val="2764874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pPr xmlns:a="http://schemas.openxmlformats.org/drawingml/2006/main" algn="ctr"/>
            <a:r xmlns:a="http://schemas.openxmlformats.org/drawingml/2006/main">
              <a:rPr lang="en" b="1" i="1" dirty="0" smtClean="0">
                <a:latin typeface="Cambria" panose="02040503050406030204" pitchFamily="18" charset="0"/>
                <a:ea typeface="Cambria" panose="02040503050406030204" pitchFamily="18" charset="0"/>
              </a:rPr>
              <a:t>LIVER CIRRHOSIS</a:t>
            </a:r>
            <a:br xmlns:a="http://schemas.openxmlformats.org/drawingml/2006/main">
              <a:rPr lang="fr-FR" b="1" i="1" dirty="0" smtClean="0">
                <a:latin typeface="Cambria" panose="02040503050406030204" pitchFamily="18" charset="0"/>
                <a:ea typeface="Cambria" panose="02040503050406030204" pitchFamily="18" charset="0"/>
              </a:rPr>
            </a:br>
            <a:endParaRPr xmlns:a="http://schemas.openxmlformats.org/drawingml/2006/main" lang="fr-FR" b="1" i="1" dirty="0">
              <a:latin typeface="Cambria" panose="02040503050406030204" pitchFamily="18" charset="0"/>
              <a:ea typeface="Cambria" panose="02040503050406030204" pitchFamily="18" charset="0"/>
            </a:endParaRPr>
          </a:p>
        </p:txBody>
      </p:sp>
      <p:sp>
        <p:nvSpPr>
          <p:cNvPr id="4" name="Espace réservé du contenu 3"/>
          <p:cNvSpPr>
            <a:spLocks noGrp="1"/>
          </p:cNvSpPr>
          <p:nvPr>
            <p:ph sz="half" idx="1"/>
          </p:nvPr>
        </p:nvSpPr>
        <p:spPr>
          <a:xfrm>
            <a:off x="323528" y="1426464"/>
            <a:ext cx="4824536" cy="5170887"/>
          </a:xfrm>
        </p:spPr>
        <p:txBody>
          <a:bodyPr>
            <a:normAutofit/>
          </a:bodyPr>
          <a:lstStyle/>
          <a:p>
            <a:r xmlns:a="http://schemas.openxmlformats.org/drawingml/2006/main">
              <a:rPr lang="en" sz="2800" i="1" dirty="0" smtClean="0">
                <a:latin typeface="Cambria" panose="02040503050406030204" pitchFamily="18" charset="0"/>
                <a:ea typeface="Cambria" panose="02040503050406030204" pitchFamily="18" charset="0"/>
              </a:rPr>
              <a:t>The formation of ascites is </a:t>
            </a:r>
            <a:r xmlns:a="http://schemas.openxmlformats.org/drawingml/2006/main">
              <a:rPr lang="en" sz="2800" i="1" dirty="0">
                <a:latin typeface="Cambria" panose="02040503050406030204" pitchFamily="18" charset="0"/>
                <a:ea typeface="Cambria" panose="02040503050406030204" pitchFamily="18" charset="0"/>
              </a:rPr>
              <a:t>favored by:</a:t>
            </a:r>
          </a:p>
          <a:p>
            <a:pPr xmlns:a="http://schemas.openxmlformats.org/drawingml/2006/main" lvl="1"/>
            <a:r xmlns:a="http://schemas.openxmlformats.org/drawingml/2006/main">
              <a:rPr lang="en" i="1" dirty="0" smtClean="0">
                <a:latin typeface="Cambria" panose="02040503050406030204" pitchFamily="18" charset="0"/>
                <a:ea typeface="Cambria" panose="02040503050406030204" pitchFamily="18" charset="0"/>
              </a:rPr>
              <a:t>Hypoalbuminemia</a:t>
            </a:r>
            <a:r xmlns:a="http://schemas.openxmlformats.org/drawingml/2006/main">
              <a:rPr lang="en" i="1" dirty="0">
                <a:latin typeface="Cambria" panose="02040503050406030204" pitchFamily="18" charset="0"/>
                <a:ea typeface="Cambria" panose="02040503050406030204" pitchFamily="18" charset="0"/>
              </a:rPr>
              <a:t>​</a:t>
            </a:r>
          </a:p>
          <a:p>
            <a:pPr xmlns:a="http://schemas.openxmlformats.org/drawingml/2006/main" lvl="1"/>
            <a:r xmlns:a="http://schemas.openxmlformats.org/drawingml/2006/main">
              <a:rPr lang="en" i="1" dirty="0" smtClean="0">
                <a:latin typeface="Cambria" panose="02040503050406030204" pitchFamily="18" charset="0"/>
                <a:ea typeface="Cambria" panose="02040503050406030204" pitchFamily="18" charset="0"/>
              </a:rPr>
              <a:t>retention </a:t>
            </a:r>
            <a:r xmlns:a="http://schemas.openxmlformats.org/drawingml/2006/main">
              <a:rPr lang="en" i="1" dirty="0">
                <a:latin typeface="Cambria" panose="02040503050406030204" pitchFamily="18" charset="0"/>
                <a:ea typeface="Cambria" panose="02040503050406030204" pitchFamily="18" charset="0"/>
              </a:rPr>
              <a:t>,</a:t>
            </a:r>
          </a:p>
          <a:p>
            <a:pPr xmlns:a="http://schemas.openxmlformats.org/drawingml/2006/main" lvl="1"/>
            <a:r xmlns:a="http://schemas.openxmlformats.org/drawingml/2006/main">
              <a:rPr lang="en" i="1" dirty="0" smtClean="0">
                <a:latin typeface="Cambria" panose="02040503050406030204" pitchFamily="18" charset="0"/>
                <a:ea typeface="Cambria" panose="02040503050406030204" pitchFamily="18" charset="0"/>
              </a:rPr>
              <a:t>An </a:t>
            </a:r>
            <a:r xmlns:a="http://schemas.openxmlformats.org/drawingml/2006/main">
              <a:rPr lang="en" i="1" dirty="0">
                <a:latin typeface="Cambria" panose="02040503050406030204" pitchFamily="18" charset="0"/>
                <a:ea typeface="Cambria" panose="02040503050406030204" pitchFamily="18" charset="0"/>
              </a:rPr>
              <a:t>increase in capillary permeability to albumin.</a:t>
            </a:r>
          </a:p>
          <a:p>
            <a:pPr xmlns:a="http://schemas.openxmlformats.org/drawingml/2006/main" lvl="1"/>
            <a:r xmlns:a="http://schemas.openxmlformats.org/drawingml/2006/main">
              <a:rPr lang="en" i="1" dirty="0" smtClean="0">
                <a:latin typeface="Cambria" panose="02040503050406030204" pitchFamily="18" charset="0"/>
                <a:ea typeface="Cambria" panose="02040503050406030204" pitchFamily="18" charset="0"/>
              </a:rPr>
              <a:t>Swelling </a:t>
            </a:r>
            <a:r xmlns:a="http://schemas.openxmlformats.org/drawingml/2006/main">
              <a:rPr lang="en" i="1" dirty="0">
                <a:latin typeface="Cambria" panose="02040503050406030204" pitchFamily="18" charset="0"/>
                <a:ea typeface="Cambria" panose="02040503050406030204" pitchFamily="18" charset="0"/>
              </a:rPr>
              <a:t>appears in the lower limbs.</a:t>
            </a:r>
          </a:p>
          <a:p>
            <a:endParaRPr lang="fr-FR" i="1" dirty="0">
              <a:latin typeface="Cambria" panose="02040503050406030204" pitchFamily="18" charset="0"/>
              <a:ea typeface="Cambria" panose="02040503050406030204" pitchFamily="18" charset="0"/>
            </a:endParaRPr>
          </a:p>
        </p:txBody>
      </p:sp>
      <p:sp>
        <p:nvSpPr>
          <p:cNvPr id="2" name="Espace réservé du numéro de diapositive 1"/>
          <p:cNvSpPr>
            <a:spLocks noGrp="1"/>
          </p:cNvSpPr>
          <p:nvPr>
            <p:ph type="sldNum" sz="quarter" idx="12"/>
          </p:nvPr>
        </p:nvSpPr>
        <p:spPr/>
        <p:txBody>
          <a:bodyPr/>
          <a:lstStyle/>
          <a:p>
            <a:fld id="{CF4668DC-857F-487D-BFFA-8C0CA5037977}" type="slidenum">
              <a:rPr lang="fr-BE" smtClean="0"/>
              <a:pPr/>
              <a:t>47</a:t>
            </a:fld>
            <a:endParaRPr lang="fr-BE" dirty="0"/>
          </a:p>
        </p:txBody>
      </p:sp>
      <p:pic>
        <p:nvPicPr>
          <p:cNvPr id="13" name="Espace réservé du contenu 12"/>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292329" y="1556792"/>
            <a:ext cx="3394471" cy="4525962"/>
          </a:xfrm>
        </p:spPr>
      </p:pic>
    </p:spTree>
    <p:extLst>
      <p:ext uri="{BB962C8B-B14F-4D97-AF65-F5344CB8AC3E}">
        <p14:creationId xmlns:p14="http://schemas.microsoft.com/office/powerpoint/2010/main" val="1324490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48</a:t>
            </a:fld>
            <a:endParaRPr lang="fr-BE" dirty="0"/>
          </a:p>
        </p:txBody>
      </p:sp>
      <p:sp>
        <p:nvSpPr>
          <p:cNvPr id="3" name="ZoneTexte 2"/>
          <p:cNvSpPr txBox="1"/>
          <p:nvPr/>
        </p:nvSpPr>
        <p:spPr>
          <a:xfrm>
            <a:off x="5814864" y="5398908"/>
            <a:ext cx="3024336" cy="1200329"/>
          </a:xfrm>
          <a:prstGeom prst="rect">
            <a:avLst/>
          </a:prstGeom>
          <a:noFill/>
        </p:spPr>
        <p:txBody>
          <a:bodyPr wrap="square" rtlCol="0">
            <a:spAutoFit/>
          </a:bodyPr>
          <a:lstStyle/>
          <a:p>
            <a:pPr xmlns:a="http://schemas.openxmlformats.org/drawingml/2006/main" algn="r"/>
            <a:r xmlns:a="http://schemas.openxmlformats.org/drawingml/2006/main">
              <a:rPr lang="en" sz="7200" b="1" i="1" dirty="0" smtClean="0">
                <a:latin typeface="Cambria" panose="02040503050406030204" pitchFamily="18" charset="0"/>
                <a:ea typeface="Cambria" panose="02040503050406030204" pitchFamily="18" charset="0"/>
              </a:rPr>
              <a:t>END…</a:t>
            </a:r>
            <a:endParaRPr xmlns:a="http://schemas.openxmlformats.org/drawingml/2006/main" lang="fr-FR" sz="7200" b="1"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43730976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49</a:t>
            </a:fld>
            <a:endParaRPr lang="fr-BE" dirty="0"/>
          </a:p>
        </p:txBody>
      </p:sp>
      <p:sp>
        <p:nvSpPr>
          <p:cNvPr id="3" name="Titre 2"/>
          <p:cNvSpPr>
            <a:spLocks noGrp="1"/>
          </p:cNvSpPr>
          <p:nvPr>
            <p:ph type="title" idx="4294967295"/>
          </p:nvPr>
        </p:nvSpPr>
        <p:spPr>
          <a:xfrm>
            <a:off x="683568" y="240100"/>
            <a:ext cx="7772400" cy="914400"/>
          </a:xfrm>
        </p:spPr>
        <p:txBody>
          <a:bodyPr/>
          <a:lstStyle/>
          <a:p>
            <a:pPr xmlns:a="http://schemas.openxmlformats.org/drawingml/2006/main" algn="ctr"/>
            <a:r xmlns:a="http://schemas.openxmlformats.org/drawingml/2006/main">
              <a:rPr lang="en" b="1" i="1" dirty="0" smtClean="0">
                <a:latin typeface="Cambria" panose="02040503050406030204" pitchFamily="18" charset="0"/>
                <a:ea typeface="Cambria" panose="02040503050406030204" pitchFamily="18" charset="0"/>
              </a:rPr>
              <a:t>IDIOPATHIC EDEMA</a:t>
            </a:r>
            <a:br xmlns:a="http://schemas.openxmlformats.org/drawingml/2006/main">
              <a:rPr lang="fr-FR" b="1" i="1" dirty="0" smtClean="0">
                <a:latin typeface="Cambria" panose="02040503050406030204" pitchFamily="18" charset="0"/>
                <a:ea typeface="Cambria" panose="02040503050406030204" pitchFamily="18" charset="0"/>
              </a:rPr>
            </a:br>
            <a:r xmlns:a="http://schemas.openxmlformats.org/drawingml/2006/main">
              <a:rPr lang="en" b="1" i="1" dirty="0" smtClean="0">
                <a:latin typeface="Cambria" panose="02040503050406030204" pitchFamily="18" charset="0"/>
                <a:ea typeface="Cambria" panose="02040503050406030204" pitchFamily="18" charset="0"/>
              </a:rPr>
              <a:t/>
            </a:r>
            <a:br xmlns:a="http://schemas.openxmlformats.org/drawingml/2006/main">
              <a:rPr lang="fr-FR" b="1" i="1" dirty="0" smtClean="0">
                <a:latin typeface="Cambria" panose="02040503050406030204" pitchFamily="18" charset="0"/>
                <a:ea typeface="Cambria" panose="02040503050406030204" pitchFamily="18" charset="0"/>
              </a:rPr>
            </a:br>
            <a:endParaRPr xmlns:a="http://schemas.openxmlformats.org/drawingml/2006/main" lang="fr-FR" b="1" i="1" dirty="0">
              <a:latin typeface="Cambria" panose="02040503050406030204" pitchFamily="18" charset="0"/>
              <a:ea typeface="Cambria" panose="02040503050406030204" pitchFamily="18" charset="0"/>
            </a:endParaRPr>
          </a:p>
        </p:txBody>
      </p:sp>
      <p:sp>
        <p:nvSpPr>
          <p:cNvPr id="4" name="Espace réservé du contenu 3"/>
          <p:cNvSpPr>
            <a:spLocks noGrp="1"/>
          </p:cNvSpPr>
          <p:nvPr>
            <p:ph idx="4294967295"/>
          </p:nvPr>
        </p:nvSpPr>
        <p:spPr>
          <a:xfrm>
            <a:off x="323528" y="1175047"/>
            <a:ext cx="8424936" cy="5241627"/>
          </a:xfrm>
        </p:spPr>
        <p:txBody>
          <a:bodyPr>
            <a:normAutofit fontScale="92500" lnSpcReduction="20000"/>
          </a:bodyPr>
          <a:lstStyle/>
          <a:p>
            <a:r xmlns:a="http://schemas.openxmlformats.org/drawingml/2006/main">
              <a:rPr lang="en" sz="2800" i="1" dirty="0" smtClean="0">
                <a:latin typeface="Cambria" panose="02040503050406030204" pitchFamily="18" charset="0"/>
                <a:ea typeface="Cambria" panose="02040503050406030204" pitchFamily="18" charset="0"/>
              </a:rPr>
              <a:t>edema </a:t>
            </a:r>
            <a:r xmlns:a="http://schemas.openxmlformats.org/drawingml/2006/main">
              <a:rPr lang="en" sz="2800" i="1" dirty="0">
                <a:latin typeface="Cambria" panose="02040503050406030204" pitchFamily="18" charset="0"/>
                <a:ea typeface="Cambria" panose="02040503050406030204" pitchFamily="18" charset="0"/>
              </a:rPr>
              <a:t>is a common disorder that occurs in </a:t>
            </a:r>
            <a:r xmlns:a="http://schemas.openxmlformats.org/drawingml/2006/main">
              <a:rPr lang="en" sz="2800" i="1" dirty="0" smtClean="0">
                <a:latin typeface="Cambria" panose="02040503050406030204" pitchFamily="18" charset="0"/>
                <a:ea typeface="Cambria" panose="02040503050406030204" pitchFamily="18" charset="0"/>
              </a:rPr>
              <a:t>young women </a:t>
            </a:r>
            <a:r xmlns:a="http://schemas.openxmlformats.org/drawingml/2006/main">
              <a:rPr lang="en" sz="2800" i="1" dirty="0">
                <a:latin typeface="Cambria" panose="02040503050406030204" pitchFamily="18" charset="0"/>
                <a:ea typeface="Cambria" panose="02040503050406030204" pitchFamily="18" charset="0"/>
              </a:rPr>
              <a:t>of reproductive age, in the absence of kidney, liver, or heart disease.</a:t>
            </a:r>
          </a:p>
          <a:p>
            <a:r xmlns:a="http://schemas.openxmlformats.org/drawingml/2006/main">
              <a:rPr lang="en" sz="2800" i="1" dirty="0" smtClean="0">
                <a:latin typeface="Cambria" panose="02040503050406030204" pitchFamily="18" charset="0"/>
                <a:ea typeface="Cambria" panose="02040503050406030204" pitchFamily="18" charset="0"/>
              </a:rPr>
              <a:t>Obesity </a:t>
            </a:r>
            <a:r xmlns:a="http://schemas.openxmlformats.org/drawingml/2006/main">
              <a:rPr lang="en" sz="2800" i="1" dirty="0">
                <a:latin typeface="Cambria" panose="02040503050406030204" pitchFamily="18" charset="0"/>
                <a:ea typeface="Cambria" panose="02040503050406030204" pitchFamily="18" charset="0"/>
              </a:rPr>
              <a:t>and psychological problems are the backdrop against which fluid retention develops, the disorder generally having started in the premenstrual period and gradually becoming permanent.</a:t>
            </a:r>
          </a:p>
          <a:p>
            <a:r xmlns:a="http://schemas.openxmlformats.org/drawingml/2006/main">
              <a:rPr lang="en" sz="2800" i="1" dirty="0" smtClean="0">
                <a:latin typeface="Cambria" panose="02040503050406030204" pitchFamily="18" charset="0"/>
                <a:ea typeface="Cambria" panose="02040503050406030204" pitchFamily="18" charset="0"/>
              </a:rPr>
              <a:t>gain </a:t>
            </a:r>
            <a:r xmlns:a="http://schemas.openxmlformats.org/drawingml/2006/main">
              <a:rPr lang="en" sz="2800" i="1" dirty="0">
                <a:latin typeface="Cambria" panose="02040503050406030204" pitchFamily="18" charset="0"/>
                <a:ea typeface="Cambria" panose="02040503050406030204" pitchFamily="18" charset="0"/>
              </a:rPr>
              <a:t>is usually 2-3 kg, but can sometimes be greater.</a:t>
            </a:r>
            <a:endParaRPr xmlns:a="http://schemas.openxmlformats.org/drawingml/2006/main" lang="fr-FR" sz="2800" dirty="0"/>
          </a:p>
          <a:p>
            <a:r xmlns:a="http://schemas.openxmlformats.org/drawingml/2006/main">
              <a:rPr lang="en" sz="2800" i="1" dirty="0">
                <a:latin typeface="Cambria" panose="02040503050406030204" pitchFamily="18" charset="0"/>
                <a:ea typeface="Cambria" panose="02040503050406030204" pitchFamily="18" charset="0"/>
              </a:rPr>
              <a:t>Tolerance ranges from simple aesthetic discomfort to functional signs that can be felt as real handicaps (heavy legs, feeling of swelling, shortness of breath, etc.).</a:t>
            </a:r>
          </a:p>
          <a:p>
            <a:endParaRPr lang="fr-FR" sz="2800" i="1" dirty="0">
              <a:latin typeface="Cambria" panose="02040503050406030204" pitchFamily="18" charset="0"/>
              <a:ea typeface="Cambria" panose="02040503050406030204" pitchFamily="18" charset="0"/>
            </a:endParaRPr>
          </a:p>
          <a:p>
            <a:pPr marL="68580" indent="0">
              <a:buNone/>
            </a:pPr>
            <a:endParaRPr lang="fr-FR" sz="28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391186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87624" y="2420888"/>
            <a:ext cx="6768752" cy="2123658"/>
          </a:xfrm>
          <a:prstGeom prst="rect">
            <a:avLst/>
          </a:prstGeom>
          <a:noFill/>
          <a:ln w="28575">
            <a:solidFill>
              <a:schemeClr val="accent2"/>
            </a:solidFill>
          </a:ln>
        </p:spPr>
        <p:txBody>
          <a:bodyPr wrap="square" rtlCol="0">
            <a:spAutoFit/>
          </a:bodyPr>
          <a:lstStyle/>
          <a:p>
            <a:pPr xmlns:a="http://schemas.openxmlformats.org/drawingml/2006/main" algn="ctr"/>
            <a:r xmlns:a="http://schemas.openxmlformats.org/drawingml/2006/main">
              <a:rPr lang="en" sz="4400" b="1" i="1" dirty="0" smtClean="0">
                <a:solidFill>
                  <a:schemeClr val="accent4">
                    <a:lumMod val="20000"/>
                    <a:lumOff val="80000"/>
                  </a:schemeClr>
                </a:solidFill>
                <a:latin typeface="Cambria" panose="02040503050406030204" pitchFamily="18" charset="0"/>
                <a:ea typeface="Cambria" panose="02040503050406030204" pitchFamily="18" charset="0"/>
              </a:rPr>
              <a:t>ALTERATION OF CAPILLARY HEMODYNAMICS</a:t>
            </a:r>
            <a:endParaRPr xmlns:a="http://schemas.openxmlformats.org/drawingml/2006/main" lang="fr-FR" sz="4400" b="1" i="1" dirty="0">
              <a:solidFill>
                <a:schemeClr val="accent4">
                  <a:lumMod val="20000"/>
                  <a:lumOff val="80000"/>
                </a:schemeClr>
              </a:solidFill>
              <a:latin typeface="Cambria" panose="02040503050406030204" pitchFamily="18" charset="0"/>
              <a:ea typeface="Cambria" panose="02040503050406030204" pitchFamily="18" charset="0"/>
            </a:endParaRPr>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5</a:t>
            </a:fld>
            <a:endParaRPr lang="fr-BE" dirty="0"/>
          </a:p>
        </p:txBody>
      </p:sp>
    </p:spTree>
    <p:extLst>
      <p:ext uri="{BB962C8B-B14F-4D97-AF65-F5344CB8AC3E}">
        <p14:creationId xmlns:p14="http://schemas.microsoft.com/office/powerpoint/2010/main" val="2001228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50</a:t>
            </a:fld>
            <a:endParaRPr lang="fr-BE" dirty="0"/>
          </a:p>
        </p:txBody>
      </p:sp>
      <p:sp>
        <p:nvSpPr>
          <p:cNvPr id="3" name="Titre 2"/>
          <p:cNvSpPr>
            <a:spLocks noGrp="1"/>
          </p:cNvSpPr>
          <p:nvPr>
            <p:ph type="title" idx="4294967295"/>
          </p:nvPr>
        </p:nvSpPr>
        <p:spPr>
          <a:xfrm>
            <a:off x="683568" y="240100"/>
            <a:ext cx="7772400" cy="914400"/>
          </a:xfrm>
        </p:spPr>
        <p:txBody>
          <a:bodyPr/>
          <a:lstStyle/>
          <a:p>
            <a:pPr xmlns:a="http://schemas.openxmlformats.org/drawingml/2006/main" algn="ctr"/>
            <a:r xmlns:a="http://schemas.openxmlformats.org/drawingml/2006/main">
              <a:rPr lang="en" b="1" i="1" dirty="0" smtClean="0">
                <a:latin typeface="Cambria" panose="02040503050406030204" pitchFamily="18" charset="0"/>
                <a:ea typeface="Cambria" panose="02040503050406030204" pitchFamily="18" charset="0"/>
              </a:rPr>
              <a:t>IDIOPATHIC EDEMA</a:t>
            </a:r>
            <a:br xmlns:a="http://schemas.openxmlformats.org/drawingml/2006/main">
              <a:rPr lang="fr-FR" b="1" i="1" dirty="0" smtClean="0">
                <a:latin typeface="Cambria" panose="02040503050406030204" pitchFamily="18" charset="0"/>
                <a:ea typeface="Cambria" panose="02040503050406030204" pitchFamily="18" charset="0"/>
              </a:rPr>
            </a:br>
            <a:r xmlns:a="http://schemas.openxmlformats.org/drawingml/2006/main">
              <a:rPr lang="en" b="1" i="1" dirty="0" smtClean="0">
                <a:latin typeface="Cambria" panose="02040503050406030204" pitchFamily="18" charset="0"/>
                <a:ea typeface="Cambria" panose="02040503050406030204" pitchFamily="18" charset="0"/>
              </a:rPr>
              <a:t/>
            </a:r>
            <a:br xmlns:a="http://schemas.openxmlformats.org/drawingml/2006/main">
              <a:rPr lang="fr-FR" b="1" i="1" dirty="0" smtClean="0">
                <a:latin typeface="Cambria" panose="02040503050406030204" pitchFamily="18" charset="0"/>
                <a:ea typeface="Cambria" panose="02040503050406030204" pitchFamily="18" charset="0"/>
              </a:rPr>
            </a:br>
            <a:endParaRPr xmlns:a="http://schemas.openxmlformats.org/drawingml/2006/main" lang="fr-FR" b="1" i="1" dirty="0">
              <a:latin typeface="Cambria" panose="02040503050406030204" pitchFamily="18" charset="0"/>
              <a:ea typeface="Cambria" panose="02040503050406030204" pitchFamily="18" charset="0"/>
            </a:endParaRPr>
          </a:p>
        </p:txBody>
      </p:sp>
      <p:sp>
        <p:nvSpPr>
          <p:cNvPr id="4" name="Espace réservé du contenu 3"/>
          <p:cNvSpPr>
            <a:spLocks noGrp="1"/>
          </p:cNvSpPr>
          <p:nvPr>
            <p:ph idx="4294967295"/>
          </p:nvPr>
        </p:nvSpPr>
        <p:spPr>
          <a:xfrm>
            <a:off x="323528" y="1175047"/>
            <a:ext cx="8424936" cy="5241627"/>
          </a:xfrm>
        </p:spPr>
        <p:txBody>
          <a:bodyPr>
            <a:normAutofit/>
          </a:bodyPr>
          <a:lstStyle/>
          <a:p>
            <a:r xmlns:a="http://schemas.openxmlformats.org/drawingml/2006/main">
              <a:rPr lang="en" sz="2800" i="1" dirty="0" smtClean="0">
                <a:latin typeface="Cambria" panose="02040503050406030204" pitchFamily="18" charset="0"/>
                <a:ea typeface="Cambria" panose="02040503050406030204" pitchFamily="18" charset="0"/>
              </a:rPr>
              <a:t>Several </a:t>
            </a:r>
            <a:r xmlns:a="http://schemas.openxmlformats.org/drawingml/2006/main">
              <a:rPr lang="en" sz="2800" i="1" dirty="0">
                <a:latin typeface="Cambria" panose="02040503050406030204" pitchFamily="18" charset="0"/>
                <a:ea typeface="Cambria" panose="02040503050406030204" pitchFamily="18" charset="0"/>
              </a:rPr>
              <a:t>mechanisms have been </a:t>
            </a:r>
            <a:r xmlns:a="http://schemas.openxmlformats.org/drawingml/2006/main">
              <a:rPr lang="en" sz="2800" i="1" dirty="0" smtClean="0">
                <a:latin typeface="Cambria" panose="02040503050406030204" pitchFamily="18" charset="0"/>
                <a:ea typeface="Cambria" panose="02040503050406030204" pitchFamily="18" charset="0"/>
              </a:rPr>
              <a:t>invoked:</a:t>
            </a: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Increased </a:t>
            </a:r>
            <a:r xmlns:a="http://schemas.openxmlformats.org/drawingml/2006/main">
              <a:rPr lang="en" sz="2800" i="1" dirty="0">
                <a:latin typeface="Cambria" panose="02040503050406030204" pitchFamily="18" charset="0"/>
                <a:ea typeface="Cambria" panose="02040503050406030204" pitchFamily="18" charset="0"/>
              </a:rPr>
              <a:t>capillary permeability</a:t>
            </a:r>
            <a:endParaRPr xmlns:a="http://schemas.openxmlformats.org/drawingml/2006/main" lang="fr-FR" sz="2800" i="1" dirty="0" smtClean="0">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Role </a:t>
            </a:r>
            <a:r xmlns:a="http://schemas.openxmlformats.org/drawingml/2006/main">
              <a:rPr lang="en" sz="2800" i="1" dirty="0">
                <a:latin typeface="Cambria" panose="02040503050406030204" pitchFamily="18" charset="0"/>
                <a:ea typeface="Cambria" panose="02040503050406030204" pitchFamily="18" charset="0"/>
              </a:rPr>
              <a:t>of </a:t>
            </a:r>
            <a:r xmlns:a="http://schemas.openxmlformats.org/drawingml/2006/main">
              <a:rPr lang="en" sz="2800" i="1" dirty="0" smtClean="0">
                <a:latin typeface="Cambria" panose="02040503050406030204" pitchFamily="18" charset="0"/>
                <a:ea typeface="Cambria" panose="02040503050406030204" pitchFamily="18" charset="0"/>
              </a:rPr>
              <a:t>diuretics</a:t>
            </a:r>
          </a:p>
          <a:p>
            <a:pPr xmlns:a="http://schemas.openxmlformats.org/drawingml/2006/main" lvl="1"/>
            <a:r xmlns:a="http://schemas.openxmlformats.org/drawingml/2006/main">
              <a:rPr lang="en" sz="2800" i="1" dirty="0" smtClean="0">
                <a:latin typeface="Cambria" panose="02040503050406030204" pitchFamily="18" charset="0"/>
                <a:ea typeface="Cambria" panose="02040503050406030204" pitchFamily="18" charset="0"/>
              </a:rPr>
              <a:t>Resuming </a:t>
            </a:r>
            <a:r xmlns:a="http://schemas.openxmlformats.org/drawingml/2006/main">
              <a:rPr lang="en" sz="2800" i="1" dirty="0">
                <a:latin typeface="Cambria" panose="02040503050406030204" pitchFamily="18" charset="0"/>
                <a:ea typeface="Cambria" panose="02040503050406030204" pitchFamily="18" charset="0"/>
              </a:rPr>
              <a:t>eating after </a:t>
            </a:r>
            <a:r xmlns:a="http://schemas.openxmlformats.org/drawingml/2006/main">
              <a:rPr lang="en" sz="2800" i="1" dirty="0" smtClean="0">
                <a:latin typeface="Cambria" panose="02040503050406030204" pitchFamily="18" charset="0"/>
                <a:ea typeface="Cambria" panose="02040503050406030204" pitchFamily="18" charset="0"/>
              </a:rPr>
              <a:t>fasting.</a:t>
            </a:r>
          </a:p>
          <a:p>
            <a:r xmlns:a="http://schemas.openxmlformats.org/drawingml/2006/main">
              <a:rPr lang="en" sz="2800" i="1" dirty="0">
                <a:latin typeface="Cambria" panose="02040503050406030204" pitchFamily="18" charset="0"/>
                <a:ea typeface="Cambria" panose="02040503050406030204" pitchFamily="18" charset="0"/>
              </a:rPr>
              <a:t>In a normal subject, standing leads to a slight degree of </a:t>
            </a:r>
            <a:r xmlns:a="http://schemas.openxmlformats.org/drawingml/2006/main">
              <a:rPr lang="en" sz="2800" i="1" dirty="0" err="1">
                <a:latin typeface="Cambria" panose="02040503050406030204" pitchFamily="18" charset="0"/>
                <a:ea typeface="Cambria" panose="02040503050406030204" pitchFamily="18" charset="0"/>
              </a:rPr>
              <a:t>volume depletion </a:t>
            </a:r>
            <a:r xmlns:a="http://schemas.openxmlformats.org/drawingml/2006/main">
              <a:rPr lang="en" sz="2800" i="1" dirty="0">
                <a:latin typeface="Cambria" panose="02040503050406030204" pitchFamily="18" charset="0"/>
                <a:ea typeface="Cambria" panose="02040503050406030204" pitchFamily="18" charset="0"/>
              </a:rPr>
              <a:t>due to extracellular fluid storage in the extremities, resulting in decreased renal sodium excretion, and weight gain at the end of the day can reach 0.5 to 1.5 kg.</a:t>
            </a:r>
          </a:p>
          <a:p>
            <a:pPr lvl="1"/>
            <a:endParaRPr lang="fr-FR" sz="2400" i="1" dirty="0">
              <a:latin typeface="Cambria" panose="02040503050406030204" pitchFamily="18" charset="0"/>
              <a:ea typeface="Cambria" panose="02040503050406030204" pitchFamily="18" charset="0"/>
            </a:endParaRPr>
          </a:p>
          <a:p>
            <a:endParaRPr lang="fr-FR" sz="2800" i="1" dirty="0">
              <a:latin typeface="Cambria" panose="02040503050406030204" pitchFamily="18" charset="0"/>
              <a:ea typeface="Cambria" panose="02040503050406030204" pitchFamily="18" charset="0"/>
            </a:endParaRPr>
          </a:p>
          <a:p>
            <a:pPr lvl="1"/>
            <a:endParaRPr lang="fr-FR" sz="2400" dirty="0"/>
          </a:p>
        </p:txBody>
      </p:sp>
    </p:spTree>
    <p:extLst>
      <p:ext uri="{BB962C8B-B14F-4D97-AF65-F5344CB8AC3E}">
        <p14:creationId xmlns:p14="http://schemas.microsoft.com/office/powerpoint/2010/main" val="2604348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51</a:t>
            </a:fld>
            <a:endParaRPr lang="fr-BE" dirty="0"/>
          </a:p>
        </p:txBody>
      </p:sp>
      <p:sp>
        <p:nvSpPr>
          <p:cNvPr id="3" name="Titre 2"/>
          <p:cNvSpPr>
            <a:spLocks noGrp="1"/>
          </p:cNvSpPr>
          <p:nvPr>
            <p:ph type="title" idx="4294967295"/>
          </p:nvPr>
        </p:nvSpPr>
        <p:spPr>
          <a:xfrm>
            <a:off x="683568" y="240100"/>
            <a:ext cx="7772400" cy="914400"/>
          </a:xfrm>
        </p:spPr>
        <p:txBody>
          <a:bodyPr/>
          <a:lstStyle/>
          <a:p>
            <a:pPr xmlns:a="http://schemas.openxmlformats.org/drawingml/2006/main" algn="ctr"/>
            <a:r xmlns:a="http://schemas.openxmlformats.org/drawingml/2006/main">
              <a:rPr lang="en" b="1" i="1" dirty="0" smtClean="0">
                <a:latin typeface="Cambria" panose="02040503050406030204" pitchFamily="18" charset="0"/>
                <a:ea typeface="Cambria" panose="02040503050406030204" pitchFamily="18" charset="0"/>
              </a:rPr>
              <a:t>IDIOPATHIC EDEMA</a:t>
            </a:r>
            <a:br xmlns:a="http://schemas.openxmlformats.org/drawingml/2006/main">
              <a:rPr lang="fr-FR" b="1" i="1" dirty="0" smtClean="0">
                <a:latin typeface="Cambria" panose="02040503050406030204" pitchFamily="18" charset="0"/>
                <a:ea typeface="Cambria" panose="02040503050406030204" pitchFamily="18" charset="0"/>
              </a:rPr>
            </a:br>
            <a:r xmlns:a="http://schemas.openxmlformats.org/drawingml/2006/main">
              <a:rPr lang="en" b="1" i="1" dirty="0" smtClean="0">
                <a:latin typeface="Cambria" panose="02040503050406030204" pitchFamily="18" charset="0"/>
                <a:ea typeface="Cambria" panose="02040503050406030204" pitchFamily="18" charset="0"/>
              </a:rPr>
              <a:t/>
            </a:r>
            <a:br xmlns:a="http://schemas.openxmlformats.org/drawingml/2006/main">
              <a:rPr lang="fr-FR" b="1" i="1" dirty="0" smtClean="0">
                <a:latin typeface="Cambria" panose="02040503050406030204" pitchFamily="18" charset="0"/>
                <a:ea typeface="Cambria" panose="02040503050406030204" pitchFamily="18" charset="0"/>
              </a:rPr>
            </a:br>
            <a:endParaRPr xmlns:a="http://schemas.openxmlformats.org/drawingml/2006/main" lang="fr-FR" b="1" i="1" dirty="0">
              <a:latin typeface="Cambria" panose="02040503050406030204" pitchFamily="18" charset="0"/>
              <a:ea typeface="Cambria" panose="02040503050406030204" pitchFamily="18" charset="0"/>
            </a:endParaRPr>
          </a:p>
        </p:txBody>
      </p:sp>
      <p:sp>
        <p:nvSpPr>
          <p:cNvPr id="4" name="Espace réservé du contenu 3"/>
          <p:cNvSpPr>
            <a:spLocks noGrp="1"/>
          </p:cNvSpPr>
          <p:nvPr>
            <p:ph idx="4294967295"/>
          </p:nvPr>
        </p:nvSpPr>
        <p:spPr>
          <a:xfrm>
            <a:off x="323528" y="1175047"/>
            <a:ext cx="8424936" cy="5241627"/>
          </a:xfrm>
        </p:spPr>
        <p:txBody>
          <a:bodyPr>
            <a:normAutofit fontScale="85000" lnSpcReduction="20000"/>
          </a:bodyPr>
          <a:lstStyle/>
          <a:p>
            <a:pPr xmlns:a="http://schemas.openxmlformats.org/drawingml/2006/main" marL="68580" indent="0" algn="ctr">
              <a:buNone/>
            </a:pPr>
            <a:r xmlns:a="http://schemas.openxmlformats.org/drawingml/2006/main">
              <a:rPr lang="en" sz="3200" b="1" i="1" dirty="0" smtClean="0">
                <a:solidFill>
                  <a:schemeClr val="accent2">
                    <a:lumMod val="60000"/>
                    <a:lumOff val="40000"/>
                  </a:schemeClr>
                </a:solidFill>
                <a:latin typeface="Cambria" panose="02040503050406030204" pitchFamily="18" charset="0"/>
                <a:ea typeface="Cambria" panose="02040503050406030204" pitchFamily="18" charset="0"/>
              </a:rPr>
              <a:t>Increased </a:t>
            </a:r>
            <a:r xmlns:a="http://schemas.openxmlformats.org/drawingml/2006/main">
              <a:rPr lang="en" sz="3200" b="1" i="1" dirty="0" smtClean="0">
                <a:solidFill>
                  <a:schemeClr val="accent2">
                    <a:lumMod val="60000"/>
                    <a:lumOff val="40000"/>
                  </a:schemeClr>
                </a:solidFill>
                <a:latin typeface="Cambria" panose="02040503050406030204" pitchFamily="18" charset="0"/>
                <a:ea typeface="Cambria" panose="02040503050406030204" pitchFamily="18" charset="0"/>
              </a:rPr>
              <a:t>capillary </a:t>
            </a:r>
            <a:r xmlns:a="http://schemas.openxmlformats.org/drawingml/2006/main">
              <a:rPr lang="en" sz="3200" b="1" i="1" dirty="0">
                <a:solidFill>
                  <a:schemeClr val="accent2">
                    <a:lumMod val="60000"/>
                    <a:lumOff val="40000"/>
                  </a:schemeClr>
                </a:solidFill>
                <a:latin typeface="Cambria" panose="02040503050406030204" pitchFamily="18" charset="0"/>
                <a:ea typeface="Cambria" panose="02040503050406030204" pitchFamily="18" charset="0"/>
              </a:rPr>
              <a:t>permeability</a:t>
            </a:r>
          </a:p>
          <a:p>
            <a:pPr algn="ctr"/>
            <a:endParaRPr lang="fr-FR" sz="3200" i="1" dirty="0">
              <a:latin typeface="Cambria" panose="02040503050406030204" pitchFamily="18" charset="0"/>
              <a:ea typeface="Cambria" panose="02040503050406030204" pitchFamily="18" charset="0"/>
            </a:endParaRPr>
          </a:p>
          <a:p>
            <a:r xmlns:a="http://schemas.openxmlformats.org/drawingml/2006/main">
              <a:rPr lang="en" sz="3200" i="1" dirty="0">
                <a:latin typeface="Cambria" panose="02040503050406030204" pitchFamily="18" charset="0"/>
                <a:ea typeface="Cambria" panose="02040503050406030204" pitchFamily="18" charset="0"/>
              </a:rPr>
              <a:t>In women with idiopathic </a:t>
            </a:r>
            <a:r xmlns:a="http://schemas.openxmlformats.org/drawingml/2006/main">
              <a:rPr lang="en" sz="3200" i="1" dirty="0" smtClean="0">
                <a:latin typeface="Cambria" panose="02040503050406030204" pitchFamily="18" charset="0"/>
                <a:ea typeface="Cambria" panose="02040503050406030204" pitchFamily="18" charset="0"/>
              </a:rPr>
              <a:t>edema syndrome </a:t>
            </a:r>
            <a:r xmlns:a="http://schemas.openxmlformats.org/drawingml/2006/main">
              <a:rPr lang="en" sz="3200" i="1" dirty="0">
                <a:latin typeface="Cambria" panose="02040503050406030204" pitchFamily="18" charset="0"/>
                <a:ea typeface="Cambria" panose="02040503050406030204" pitchFamily="18" charset="0"/>
              </a:rPr>
              <a:t>, this response to standing is exaggerated: fluid loss from the vascular space is greater, with the involvement of </a:t>
            </a:r>
            <a:r xmlns:a="http://schemas.openxmlformats.org/drawingml/2006/main">
              <a:rPr lang="en" sz="3200" i="1" dirty="0" smtClean="0">
                <a:latin typeface="Cambria" panose="02040503050406030204" pitchFamily="18" charset="0"/>
                <a:ea typeface="Cambria" panose="02040503050406030204" pitchFamily="18" charset="0"/>
              </a:rPr>
              <a:t>sodium- retention hormones.</a:t>
            </a:r>
            <a:endParaRPr xmlns:a="http://schemas.openxmlformats.org/drawingml/2006/main" lang="fr-FR" sz="3200" i="1" dirty="0">
              <a:latin typeface="Cambria" panose="02040503050406030204" pitchFamily="18" charset="0"/>
              <a:ea typeface="Cambria" panose="02040503050406030204" pitchFamily="18" charset="0"/>
            </a:endParaRPr>
          </a:p>
          <a:p>
            <a:r xmlns:a="http://schemas.openxmlformats.org/drawingml/2006/main">
              <a:rPr lang="en" sz="3200" i="1" dirty="0" smtClean="0">
                <a:latin typeface="Cambria" panose="02040503050406030204" pitchFamily="18" charset="0"/>
                <a:ea typeface="Cambria" panose="02040503050406030204" pitchFamily="18" charset="0"/>
              </a:rPr>
              <a:t>Increased </a:t>
            </a:r>
            <a:r xmlns:a="http://schemas.openxmlformats.org/drawingml/2006/main">
              <a:rPr lang="en" sz="3200" i="1" dirty="0">
                <a:latin typeface="Cambria" panose="02040503050406030204" pitchFamily="18" charset="0"/>
                <a:ea typeface="Cambria" panose="02040503050406030204" pitchFamily="18" charset="0"/>
              </a:rPr>
              <a:t>plasma renin and ADH activity levels,</a:t>
            </a:r>
          </a:p>
          <a:p>
            <a:r xmlns:a="http://schemas.openxmlformats.org/drawingml/2006/main">
              <a:rPr lang="en" sz="3200" i="1" dirty="0" smtClean="0">
                <a:latin typeface="Cambria" panose="02040503050406030204" pitchFamily="18" charset="0"/>
                <a:ea typeface="Cambria" panose="02040503050406030204" pitchFamily="18" charset="0"/>
              </a:rPr>
              <a:t>Weight </a:t>
            </a:r>
            <a:r xmlns:a="http://schemas.openxmlformats.org/drawingml/2006/main">
              <a:rPr lang="en" sz="3200" i="1" dirty="0">
                <a:latin typeface="Cambria" panose="02040503050406030204" pitchFamily="18" charset="0"/>
                <a:ea typeface="Cambria" panose="02040503050406030204" pitchFamily="18" charset="0"/>
              </a:rPr>
              <a:t>gain between morning and evening can amount to several kilos.</a:t>
            </a:r>
          </a:p>
          <a:p>
            <a:r xmlns:a="http://schemas.openxmlformats.org/drawingml/2006/main">
              <a:rPr lang="en" sz="3200" i="1" dirty="0" smtClean="0">
                <a:latin typeface="Cambria" panose="02040503050406030204" pitchFamily="18" charset="0"/>
                <a:ea typeface="Cambria" panose="02040503050406030204" pitchFamily="18" charset="0"/>
              </a:rPr>
              <a:t>edema </a:t>
            </a:r>
            <a:r xmlns:a="http://schemas.openxmlformats.org/drawingml/2006/main">
              <a:rPr lang="en" sz="3200" i="1" dirty="0" smtClean="0">
                <a:latin typeface="Cambria" panose="02040503050406030204" pitchFamily="18" charset="0"/>
                <a:ea typeface="Cambria" panose="02040503050406030204" pitchFamily="18" charset="0"/>
              </a:rPr>
              <a:t>syndrome would therefore </a:t>
            </a:r>
            <a:r xmlns:a="http://schemas.openxmlformats.org/drawingml/2006/main">
              <a:rPr lang="en" sz="3200" i="1" dirty="0">
                <a:latin typeface="Cambria" panose="02040503050406030204" pitchFamily="18" charset="0"/>
                <a:ea typeface="Cambria" panose="02040503050406030204" pitchFamily="18" charset="0"/>
              </a:rPr>
              <a:t>be </a:t>
            </a:r>
            <a:r xmlns:a="http://schemas.openxmlformats.org/drawingml/2006/main">
              <a:rPr lang="en" sz="3200" i="1" dirty="0">
                <a:latin typeface="Cambria" panose="02040503050406030204" pitchFamily="18" charset="0"/>
                <a:ea typeface="Cambria" panose="02040503050406030204" pitchFamily="18" charset="0"/>
              </a:rPr>
              <a:t>due to capillary hyperpermeability with leakage of fluid from the vascular space.</a:t>
            </a:r>
          </a:p>
          <a:p>
            <a:endParaRPr lang="fr-FR" sz="3200" i="1" dirty="0">
              <a:latin typeface="Cambria" panose="02040503050406030204" pitchFamily="18" charset="0"/>
              <a:ea typeface="Cambria" panose="02040503050406030204" pitchFamily="18" charset="0"/>
            </a:endParaRPr>
          </a:p>
          <a:p>
            <a:pPr lvl="1"/>
            <a:endParaRPr lang="fr-FR" sz="24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010091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52</a:t>
            </a:fld>
            <a:endParaRPr lang="fr-BE" dirty="0"/>
          </a:p>
        </p:txBody>
      </p:sp>
      <p:sp>
        <p:nvSpPr>
          <p:cNvPr id="3" name="Titre 2"/>
          <p:cNvSpPr>
            <a:spLocks noGrp="1"/>
          </p:cNvSpPr>
          <p:nvPr>
            <p:ph type="title" idx="4294967295"/>
          </p:nvPr>
        </p:nvSpPr>
        <p:spPr>
          <a:xfrm>
            <a:off x="683568" y="240100"/>
            <a:ext cx="7772400" cy="914400"/>
          </a:xfrm>
        </p:spPr>
        <p:txBody>
          <a:bodyPr/>
          <a:lstStyle/>
          <a:p>
            <a:pPr xmlns:a="http://schemas.openxmlformats.org/drawingml/2006/main" algn="ctr"/>
            <a:r xmlns:a="http://schemas.openxmlformats.org/drawingml/2006/main">
              <a:rPr lang="en" b="1" i="1" dirty="0" smtClean="0">
                <a:latin typeface="Cambria" panose="02040503050406030204" pitchFamily="18" charset="0"/>
                <a:ea typeface="Cambria" panose="02040503050406030204" pitchFamily="18" charset="0"/>
              </a:rPr>
              <a:t>IDIOPATHIC EDEMA</a:t>
            </a:r>
            <a:br xmlns:a="http://schemas.openxmlformats.org/drawingml/2006/main">
              <a:rPr lang="fr-FR" b="1" i="1" dirty="0" smtClean="0">
                <a:latin typeface="Cambria" panose="02040503050406030204" pitchFamily="18" charset="0"/>
                <a:ea typeface="Cambria" panose="02040503050406030204" pitchFamily="18" charset="0"/>
              </a:rPr>
            </a:br>
            <a:r xmlns:a="http://schemas.openxmlformats.org/drawingml/2006/main">
              <a:rPr lang="en" b="1" i="1" dirty="0" smtClean="0">
                <a:latin typeface="Cambria" panose="02040503050406030204" pitchFamily="18" charset="0"/>
                <a:ea typeface="Cambria" panose="02040503050406030204" pitchFamily="18" charset="0"/>
              </a:rPr>
              <a:t/>
            </a:r>
            <a:br xmlns:a="http://schemas.openxmlformats.org/drawingml/2006/main">
              <a:rPr lang="fr-FR" b="1" i="1" dirty="0" smtClean="0">
                <a:latin typeface="Cambria" panose="02040503050406030204" pitchFamily="18" charset="0"/>
                <a:ea typeface="Cambria" panose="02040503050406030204" pitchFamily="18" charset="0"/>
              </a:rPr>
            </a:br>
            <a:endParaRPr xmlns:a="http://schemas.openxmlformats.org/drawingml/2006/main" lang="fr-FR" b="1" i="1" dirty="0">
              <a:latin typeface="Cambria" panose="02040503050406030204" pitchFamily="18" charset="0"/>
              <a:ea typeface="Cambria" panose="02040503050406030204" pitchFamily="18" charset="0"/>
            </a:endParaRPr>
          </a:p>
        </p:txBody>
      </p:sp>
      <p:sp>
        <p:nvSpPr>
          <p:cNvPr id="4" name="Espace réservé du contenu 3"/>
          <p:cNvSpPr>
            <a:spLocks noGrp="1"/>
          </p:cNvSpPr>
          <p:nvPr>
            <p:ph idx="4294967295"/>
          </p:nvPr>
        </p:nvSpPr>
        <p:spPr>
          <a:xfrm>
            <a:off x="323528" y="1175047"/>
            <a:ext cx="8424936" cy="5241627"/>
          </a:xfrm>
        </p:spPr>
        <p:txBody>
          <a:bodyPr>
            <a:normAutofit/>
          </a:bodyPr>
          <a:lstStyle/>
          <a:p>
            <a:pPr xmlns:a="http://schemas.openxmlformats.org/drawingml/2006/main" marL="68580" indent="0" algn="ctr">
              <a:buNone/>
            </a:pPr>
            <a:r xmlns:a="http://schemas.openxmlformats.org/drawingml/2006/main">
              <a:rPr lang="en" sz="3200" b="1" i="1" dirty="0" smtClean="0">
                <a:solidFill>
                  <a:schemeClr val="accent2">
                    <a:lumMod val="60000"/>
                    <a:lumOff val="40000"/>
                  </a:schemeClr>
                </a:solidFill>
                <a:latin typeface="Cambria" panose="02040503050406030204" pitchFamily="18" charset="0"/>
                <a:ea typeface="Cambria" panose="02040503050406030204" pitchFamily="18" charset="0"/>
              </a:rPr>
              <a:t>Increased </a:t>
            </a:r>
            <a:r xmlns:a="http://schemas.openxmlformats.org/drawingml/2006/main">
              <a:rPr lang="en" sz="3200" b="1" i="1" dirty="0" smtClean="0">
                <a:solidFill>
                  <a:schemeClr val="accent2">
                    <a:lumMod val="60000"/>
                    <a:lumOff val="40000"/>
                  </a:schemeClr>
                </a:solidFill>
                <a:latin typeface="Cambria" panose="02040503050406030204" pitchFamily="18" charset="0"/>
                <a:ea typeface="Cambria" panose="02040503050406030204" pitchFamily="18" charset="0"/>
              </a:rPr>
              <a:t>capillary </a:t>
            </a:r>
            <a:r xmlns:a="http://schemas.openxmlformats.org/drawingml/2006/main">
              <a:rPr lang="en" sz="3200" b="1" i="1" dirty="0">
                <a:solidFill>
                  <a:schemeClr val="accent2">
                    <a:lumMod val="60000"/>
                    <a:lumOff val="40000"/>
                  </a:schemeClr>
                </a:solidFill>
                <a:latin typeface="Cambria" panose="02040503050406030204" pitchFamily="18" charset="0"/>
                <a:ea typeface="Cambria" panose="02040503050406030204" pitchFamily="18" charset="0"/>
              </a:rPr>
              <a:t>permeability</a:t>
            </a:r>
          </a:p>
          <a:p>
            <a:endParaRPr lang="fr-FR" sz="3200" dirty="0"/>
          </a:p>
          <a:p>
            <a:r xmlns:a="http://schemas.openxmlformats.org/drawingml/2006/main">
              <a:rPr lang="en" sz="3200" i="1" dirty="0">
                <a:latin typeface="Cambria" panose="02040503050406030204" pitchFamily="18" charset="0"/>
                <a:ea typeface="Cambria" panose="02040503050406030204" pitchFamily="18" charset="0"/>
              </a:rPr>
              <a:t>The </a:t>
            </a:r>
            <a:r xmlns:a="http://schemas.openxmlformats.org/drawingml/2006/main">
              <a:rPr lang="en" sz="3200" i="1" dirty="0">
                <a:latin typeface="Cambria" panose="02040503050406030204" pitchFamily="18" charset="0"/>
                <a:ea typeface="Cambria" panose="02040503050406030204" pitchFamily="18" charset="0"/>
              </a:rPr>
              <a:t>exact mechanism of this excessive permeability remains unclear </a:t>
            </a:r>
            <a:r xmlns:a="http://schemas.openxmlformats.org/drawingml/2006/main">
              <a:rPr lang="en" sz="3200" i="1" dirty="0" smtClean="0">
                <a:latin typeface="Cambria" panose="02040503050406030204" pitchFamily="18" charset="0"/>
                <a:ea typeface="Cambria" panose="02040503050406030204" pitchFamily="18" charset="0"/>
              </a:rPr>
              <a:t>.</a:t>
            </a:r>
          </a:p>
          <a:p>
            <a:r xmlns:a="http://schemas.openxmlformats.org/drawingml/2006/main">
              <a:rPr lang="en" sz="3200" i="1" dirty="0" smtClean="0">
                <a:latin typeface="Cambria" panose="02040503050406030204" pitchFamily="18" charset="0"/>
                <a:ea typeface="Cambria" panose="02040503050406030204" pitchFamily="18" charset="0"/>
              </a:rPr>
              <a:t>abnormality </a:t>
            </a:r>
            <a:r xmlns:a="http://schemas.openxmlformats.org/drawingml/2006/main">
              <a:rPr lang="en" sz="3200" i="1" dirty="0">
                <a:latin typeface="Cambria" panose="02040503050406030204" pitchFamily="18" charset="0"/>
                <a:ea typeface="Cambria" panose="02040503050406030204" pitchFamily="18" charset="0"/>
              </a:rPr>
              <a:t>at the level of the hypothalamus (involving </a:t>
            </a:r>
            <a:r xmlns:a="http://schemas.openxmlformats.org/drawingml/2006/main">
              <a:rPr lang="en" sz="3200" i="1" dirty="0" smtClean="0">
                <a:latin typeface="Cambria" panose="02040503050406030204" pitchFamily="18" charset="0"/>
                <a:ea typeface="Cambria" panose="02040503050406030204" pitchFamily="18" charset="0"/>
              </a:rPr>
              <a:t>prolactin),</a:t>
            </a:r>
            <a:endParaRPr xmlns:a="http://schemas.openxmlformats.org/drawingml/2006/main" lang="fr-FR" sz="3200" i="1" dirty="0">
              <a:latin typeface="Cambria" panose="02040503050406030204" pitchFamily="18" charset="0"/>
              <a:ea typeface="Cambria" panose="02040503050406030204" pitchFamily="18" charset="0"/>
            </a:endParaRPr>
          </a:p>
          <a:p>
            <a:r xmlns:a="http://schemas.openxmlformats.org/drawingml/2006/main">
              <a:rPr lang="en" sz="3200" i="1" dirty="0" smtClean="0">
                <a:latin typeface="Cambria" panose="02040503050406030204" pitchFamily="18" charset="0"/>
                <a:ea typeface="Cambria" panose="02040503050406030204" pitchFamily="18" charset="0"/>
              </a:rPr>
              <a:t>Decreased </a:t>
            </a:r>
            <a:r xmlns:a="http://schemas.openxmlformats.org/drawingml/2006/main">
              <a:rPr lang="en" sz="3200" i="1" dirty="0">
                <a:latin typeface="Cambria" panose="02040503050406030204" pitchFamily="18" charset="0"/>
                <a:ea typeface="Cambria" panose="02040503050406030204" pitchFamily="18" charset="0"/>
              </a:rPr>
              <a:t>dopamine secretion (a hormone with </a:t>
            </a:r>
            <a:r xmlns:a="http://schemas.openxmlformats.org/drawingml/2006/main">
              <a:rPr lang="en" sz="3200" i="1" dirty="0" err="1">
                <a:latin typeface="Cambria" panose="02040503050406030204" pitchFamily="18" charset="0"/>
                <a:ea typeface="Cambria" panose="02040503050406030204" pitchFamily="18" charset="0"/>
              </a:rPr>
              <a:t>natriuretic action </a:t>
            </a:r>
            <a:r xmlns:a="http://schemas.openxmlformats.org/drawingml/2006/main">
              <a:rPr lang="en" sz="3200" i="1" dirty="0">
                <a:latin typeface="Cambria" panose="02040503050406030204" pitchFamily="18" charset="0"/>
                <a:ea typeface="Cambria" panose="02040503050406030204" pitchFamily="18" charset="0"/>
              </a:rPr>
              <a:t>), etc.</a:t>
            </a:r>
          </a:p>
          <a:p>
            <a:endParaRPr lang="fr-FR" sz="3200" b="1" i="1" dirty="0" smtClean="0">
              <a:solidFill>
                <a:schemeClr val="accent2">
                  <a:lumMod val="60000"/>
                  <a:lumOff val="40000"/>
                </a:schemeClr>
              </a:solidFill>
              <a:latin typeface="Cambria" panose="02040503050406030204" pitchFamily="18" charset="0"/>
              <a:ea typeface="Cambria" panose="02040503050406030204" pitchFamily="18" charset="0"/>
            </a:endParaRPr>
          </a:p>
          <a:p>
            <a:pPr algn="ctr"/>
            <a:endParaRPr lang="fr-FR" sz="3200" i="1" dirty="0">
              <a:latin typeface="Cambria" panose="02040503050406030204" pitchFamily="18" charset="0"/>
              <a:ea typeface="Cambria" panose="02040503050406030204" pitchFamily="18" charset="0"/>
            </a:endParaRPr>
          </a:p>
          <a:p>
            <a:endParaRPr lang="fr-FR" sz="3200" i="1" dirty="0">
              <a:latin typeface="Cambria" panose="02040503050406030204" pitchFamily="18" charset="0"/>
              <a:ea typeface="Cambria" panose="02040503050406030204" pitchFamily="18" charset="0"/>
            </a:endParaRPr>
          </a:p>
          <a:p>
            <a:pPr lvl="1"/>
            <a:endParaRPr lang="fr-FR" sz="24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916651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53</a:t>
            </a:fld>
            <a:endParaRPr lang="fr-BE" dirty="0"/>
          </a:p>
        </p:txBody>
      </p:sp>
      <p:sp>
        <p:nvSpPr>
          <p:cNvPr id="3" name="Titre 2"/>
          <p:cNvSpPr>
            <a:spLocks noGrp="1"/>
          </p:cNvSpPr>
          <p:nvPr>
            <p:ph type="title" idx="4294967295"/>
          </p:nvPr>
        </p:nvSpPr>
        <p:spPr>
          <a:xfrm>
            <a:off x="683568" y="240100"/>
            <a:ext cx="7772400" cy="914400"/>
          </a:xfrm>
        </p:spPr>
        <p:txBody>
          <a:bodyPr/>
          <a:lstStyle/>
          <a:p>
            <a:pPr xmlns:a="http://schemas.openxmlformats.org/drawingml/2006/main" algn="ctr"/>
            <a:r xmlns:a="http://schemas.openxmlformats.org/drawingml/2006/main">
              <a:rPr lang="en" b="1" i="1" dirty="0" smtClean="0">
                <a:latin typeface="Cambria" panose="02040503050406030204" pitchFamily="18" charset="0"/>
                <a:ea typeface="Cambria" panose="02040503050406030204" pitchFamily="18" charset="0"/>
              </a:rPr>
              <a:t>IDIOPATHIC EDEMA</a:t>
            </a:r>
            <a:br xmlns:a="http://schemas.openxmlformats.org/drawingml/2006/main">
              <a:rPr lang="fr-FR" b="1" i="1" dirty="0" smtClean="0">
                <a:latin typeface="Cambria" panose="02040503050406030204" pitchFamily="18" charset="0"/>
                <a:ea typeface="Cambria" panose="02040503050406030204" pitchFamily="18" charset="0"/>
              </a:rPr>
            </a:br>
            <a:r xmlns:a="http://schemas.openxmlformats.org/drawingml/2006/main">
              <a:rPr lang="en" b="1" i="1" dirty="0" smtClean="0">
                <a:latin typeface="Cambria" panose="02040503050406030204" pitchFamily="18" charset="0"/>
                <a:ea typeface="Cambria" panose="02040503050406030204" pitchFamily="18" charset="0"/>
              </a:rPr>
              <a:t/>
            </a:r>
            <a:br xmlns:a="http://schemas.openxmlformats.org/drawingml/2006/main">
              <a:rPr lang="fr-FR" b="1" i="1" dirty="0" smtClean="0">
                <a:latin typeface="Cambria" panose="02040503050406030204" pitchFamily="18" charset="0"/>
                <a:ea typeface="Cambria" panose="02040503050406030204" pitchFamily="18" charset="0"/>
              </a:rPr>
            </a:br>
            <a:endParaRPr xmlns:a="http://schemas.openxmlformats.org/drawingml/2006/main" lang="fr-FR" b="1" i="1" dirty="0">
              <a:latin typeface="Cambria" panose="02040503050406030204" pitchFamily="18" charset="0"/>
              <a:ea typeface="Cambria" panose="02040503050406030204" pitchFamily="18" charset="0"/>
            </a:endParaRPr>
          </a:p>
        </p:txBody>
      </p:sp>
      <p:sp>
        <p:nvSpPr>
          <p:cNvPr id="4" name="Espace réservé du contenu 3"/>
          <p:cNvSpPr>
            <a:spLocks noGrp="1"/>
          </p:cNvSpPr>
          <p:nvPr>
            <p:ph idx="4294967295"/>
          </p:nvPr>
        </p:nvSpPr>
        <p:spPr>
          <a:xfrm>
            <a:off x="323528" y="1175048"/>
            <a:ext cx="8424936" cy="5241627"/>
          </a:xfrm>
        </p:spPr>
        <p:txBody>
          <a:bodyPr>
            <a:normAutofit fontScale="85000" lnSpcReduction="20000"/>
          </a:bodyPr>
          <a:lstStyle/>
          <a:p>
            <a:pPr xmlns:a="http://schemas.openxmlformats.org/drawingml/2006/main" marL="68580" indent="0" algn="ctr">
              <a:buNone/>
            </a:pPr>
            <a:r xmlns:a="http://schemas.openxmlformats.org/drawingml/2006/main">
              <a:rPr lang="en" sz="3800" b="1" i="1" dirty="0" smtClean="0">
                <a:solidFill>
                  <a:schemeClr val="accent2">
                    <a:lumMod val="60000"/>
                    <a:lumOff val="40000"/>
                  </a:schemeClr>
                </a:solidFill>
                <a:latin typeface="Cambria" panose="02040503050406030204" pitchFamily="18" charset="0"/>
                <a:ea typeface="Cambria" panose="02040503050406030204" pitchFamily="18" charset="0"/>
              </a:rPr>
              <a:t>Role </a:t>
            </a:r>
            <a:r xmlns:a="http://schemas.openxmlformats.org/drawingml/2006/main">
              <a:rPr lang="en" sz="3800" b="1" i="1" dirty="0">
                <a:solidFill>
                  <a:schemeClr val="accent2">
                    <a:lumMod val="60000"/>
                    <a:lumOff val="40000"/>
                  </a:schemeClr>
                </a:solidFill>
                <a:latin typeface="Cambria" panose="02040503050406030204" pitchFamily="18" charset="0"/>
                <a:ea typeface="Cambria" panose="02040503050406030204" pitchFamily="18" charset="0"/>
              </a:rPr>
              <a:t>of diuretics</a:t>
            </a:r>
            <a:endParaRPr xmlns:a="http://schemas.openxmlformats.org/drawingml/2006/main" lang="fr-FR" sz="3800" b="1" i="1" dirty="0" smtClean="0">
              <a:solidFill>
                <a:schemeClr val="accent2">
                  <a:lumMod val="60000"/>
                  <a:lumOff val="40000"/>
                </a:schemeClr>
              </a:solidFill>
              <a:latin typeface="Cambria" panose="02040503050406030204" pitchFamily="18" charset="0"/>
              <a:ea typeface="Cambria" panose="02040503050406030204" pitchFamily="18" charset="0"/>
            </a:endParaRPr>
          </a:p>
          <a:p>
            <a:pPr marL="68580" indent="0" algn="ctr">
              <a:buNone/>
            </a:pPr>
            <a:endParaRPr lang="fr-FR" sz="3200" i="1" dirty="0">
              <a:solidFill>
                <a:schemeClr val="accent2">
                  <a:lumMod val="60000"/>
                  <a:lumOff val="40000"/>
                </a:schemeClr>
              </a:solidFill>
              <a:latin typeface="Cambria" panose="02040503050406030204" pitchFamily="18" charset="0"/>
              <a:ea typeface="Cambria" panose="02040503050406030204" pitchFamily="18" charset="0"/>
            </a:endParaRPr>
          </a:p>
          <a:p>
            <a:r xmlns:a="http://schemas.openxmlformats.org/drawingml/2006/main">
              <a:rPr lang="en" sz="3200" i="1" dirty="0" smtClean="0">
                <a:latin typeface="Cambria" panose="02040503050406030204" pitchFamily="18" charset="0"/>
                <a:ea typeface="Cambria" panose="02040503050406030204" pitchFamily="18" charset="0"/>
              </a:rPr>
              <a:t>The </a:t>
            </a:r>
            <a:r xmlns:a="http://schemas.openxmlformats.org/drawingml/2006/main">
              <a:rPr lang="en" sz="3200" i="1" dirty="0">
                <a:latin typeface="Cambria" panose="02040503050406030204" pitchFamily="18" charset="0"/>
                <a:ea typeface="Cambria" panose="02040503050406030204" pitchFamily="18" charset="0"/>
              </a:rPr>
              <a:t>aesthetic discomfort caused by weight gain leads many women to take diuretics, hence:</a:t>
            </a:r>
          </a:p>
          <a:p>
            <a:r xmlns:a="http://schemas.openxmlformats.org/drawingml/2006/main">
              <a:rPr lang="en" sz="3200" i="1" dirty="0" smtClean="0">
                <a:latin typeface="Cambria" panose="02040503050406030204" pitchFamily="18" charset="0"/>
                <a:ea typeface="Cambria" panose="02040503050406030204" pitchFamily="18" charset="0"/>
              </a:rPr>
              <a:t>Hypovolemia</a:t>
            </a:r>
            <a:r xmlns:a="http://schemas.openxmlformats.org/drawingml/2006/main">
              <a:rPr lang="en" sz="3200" i="1" dirty="0">
                <a:latin typeface="Cambria" panose="02040503050406030204" pitchFamily="18" charset="0"/>
                <a:ea typeface="Cambria" panose="02040503050406030204" pitchFamily="18" charset="0"/>
              </a:rPr>
              <a:t>​</a:t>
            </a:r>
          </a:p>
          <a:p>
            <a:r xmlns:a="http://schemas.openxmlformats.org/drawingml/2006/main">
              <a:rPr lang="en" sz="3200" i="1" dirty="0" smtClean="0">
                <a:latin typeface="Cambria" panose="02040503050406030204" pitchFamily="18" charset="0"/>
                <a:ea typeface="Cambria" panose="02040503050406030204" pitchFamily="18" charset="0"/>
              </a:rPr>
              <a:t>Activation </a:t>
            </a:r>
            <a:r xmlns:a="http://schemas.openxmlformats.org/drawingml/2006/main">
              <a:rPr lang="en" sz="3200" i="1" dirty="0">
                <a:latin typeface="Cambria" panose="02040503050406030204" pitchFamily="18" charset="0"/>
                <a:ea typeface="Cambria" panose="02040503050406030204" pitchFamily="18" charset="0"/>
              </a:rPr>
              <a:t>of the renin-angiotensin-aldosterone system: if the diuretic is stopped, the "deactivation" of the hormonal system is not immediate, hence the rapid reappearance of </a:t>
            </a:r>
            <a:r xmlns:a="http://schemas.openxmlformats.org/drawingml/2006/main">
              <a:rPr lang="en" sz="3200" i="1" dirty="0" err="1">
                <a:latin typeface="Cambria" panose="02040503050406030204" pitchFamily="18" charset="0"/>
                <a:ea typeface="Cambria" panose="02040503050406030204" pitchFamily="18" charset="0"/>
              </a:rPr>
              <a:t>edema </a:t>
            </a:r>
            <a:r xmlns:a="http://schemas.openxmlformats.org/drawingml/2006/main">
              <a:rPr lang="en" sz="3200" i="1" dirty="0">
                <a:latin typeface="Cambria" panose="02040503050406030204" pitchFamily="18" charset="0"/>
                <a:ea typeface="Cambria" panose="02040503050406030204" pitchFamily="18" charset="0"/>
              </a:rPr>
              <a:t>.</a:t>
            </a:r>
          </a:p>
          <a:p>
            <a:r xmlns:a="http://schemas.openxmlformats.org/drawingml/2006/main">
              <a:rPr lang="en" sz="3200" i="1" dirty="0">
                <a:latin typeface="Cambria" panose="02040503050406030204" pitchFamily="18" charset="0"/>
                <a:ea typeface="Cambria" panose="02040503050406030204" pitchFamily="18" charset="0"/>
              </a:rPr>
              <a:t>Very often, after 2 to 3 weeks of stopping all diuretic use, the </a:t>
            </a:r>
            <a:r xmlns:a="http://schemas.openxmlformats.org/drawingml/2006/main">
              <a:rPr lang="en" sz="3200" i="1" dirty="0" smtClean="0">
                <a:latin typeface="Cambria" panose="02040503050406030204" pitchFamily="18" charset="0"/>
                <a:ea typeface="Cambria" panose="02040503050406030204" pitchFamily="18" charset="0"/>
              </a:rPr>
              <a:t>edema will disappear spontaneously, </a:t>
            </a:r>
            <a:r xmlns:a="http://schemas.openxmlformats.org/drawingml/2006/main">
              <a:rPr lang="en" sz="3200" i="1" dirty="0">
                <a:latin typeface="Cambria" panose="02040503050406030204" pitchFamily="18" charset="0"/>
                <a:ea typeface="Cambria" panose="02040503050406030204" pitchFamily="18" charset="0"/>
              </a:rPr>
              <a:t>sometimes after a marked increase in diuresis.</a:t>
            </a:r>
          </a:p>
          <a:p>
            <a:endParaRPr lang="fr-FR" sz="3200" dirty="0"/>
          </a:p>
          <a:p>
            <a:endParaRPr lang="fr-FR" sz="3200" dirty="0"/>
          </a:p>
          <a:p>
            <a:endParaRPr lang="fr-FR" sz="3200" b="1" i="1" dirty="0" smtClean="0">
              <a:solidFill>
                <a:schemeClr val="accent2">
                  <a:lumMod val="60000"/>
                  <a:lumOff val="40000"/>
                </a:schemeClr>
              </a:solidFill>
              <a:latin typeface="Cambria" panose="02040503050406030204" pitchFamily="18" charset="0"/>
              <a:ea typeface="Cambria" panose="02040503050406030204" pitchFamily="18" charset="0"/>
            </a:endParaRPr>
          </a:p>
          <a:p>
            <a:pPr algn="ctr"/>
            <a:endParaRPr lang="fr-FR" sz="3200" i="1" dirty="0">
              <a:latin typeface="Cambria" panose="02040503050406030204" pitchFamily="18" charset="0"/>
              <a:ea typeface="Cambria" panose="02040503050406030204" pitchFamily="18" charset="0"/>
            </a:endParaRPr>
          </a:p>
          <a:p>
            <a:endParaRPr lang="fr-FR" sz="3200" i="1" dirty="0">
              <a:latin typeface="Cambria" panose="02040503050406030204" pitchFamily="18" charset="0"/>
              <a:ea typeface="Cambria" panose="02040503050406030204" pitchFamily="18" charset="0"/>
            </a:endParaRPr>
          </a:p>
          <a:p>
            <a:pPr lvl="1"/>
            <a:endParaRPr lang="fr-FR" sz="24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528360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54</a:t>
            </a:fld>
            <a:endParaRPr lang="fr-BE" dirty="0"/>
          </a:p>
        </p:txBody>
      </p:sp>
      <p:sp>
        <p:nvSpPr>
          <p:cNvPr id="3" name="Titre 2"/>
          <p:cNvSpPr>
            <a:spLocks noGrp="1"/>
          </p:cNvSpPr>
          <p:nvPr>
            <p:ph type="title" idx="4294967295"/>
          </p:nvPr>
        </p:nvSpPr>
        <p:spPr>
          <a:xfrm>
            <a:off x="683568" y="240100"/>
            <a:ext cx="7772400" cy="914400"/>
          </a:xfrm>
        </p:spPr>
        <p:txBody>
          <a:bodyPr/>
          <a:lstStyle/>
          <a:p>
            <a:pPr xmlns:a="http://schemas.openxmlformats.org/drawingml/2006/main" algn="ctr"/>
            <a:r xmlns:a="http://schemas.openxmlformats.org/drawingml/2006/main">
              <a:rPr lang="en" b="1" i="1" dirty="0" smtClean="0">
                <a:latin typeface="Cambria" panose="02040503050406030204" pitchFamily="18" charset="0"/>
                <a:ea typeface="Cambria" panose="02040503050406030204" pitchFamily="18" charset="0"/>
              </a:rPr>
              <a:t>IDIOPATHIC EDEMA</a:t>
            </a:r>
            <a:br xmlns:a="http://schemas.openxmlformats.org/drawingml/2006/main">
              <a:rPr lang="fr-FR" b="1" i="1" dirty="0" smtClean="0">
                <a:latin typeface="Cambria" panose="02040503050406030204" pitchFamily="18" charset="0"/>
                <a:ea typeface="Cambria" panose="02040503050406030204" pitchFamily="18" charset="0"/>
              </a:rPr>
            </a:br>
            <a:r xmlns:a="http://schemas.openxmlformats.org/drawingml/2006/main">
              <a:rPr lang="en" b="1" i="1" dirty="0" smtClean="0">
                <a:latin typeface="Cambria" panose="02040503050406030204" pitchFamily="18" charset="0"/>
                <a:ea typeface="Cambria" panose="02040503050406030204" pitchFamily="18" charset="0"/>
              </a:rPr>
              <a:t/>
            </a:r>
            <a:br xmlns:a="http://schemas.openxmlformats.org/drawingml/2006/main">
              <a:rPr lang="fr-FR" b="1" i="1" dirty="0" smtClean="0">
                <a:latin typeface="Cambria" panose="02040503050406030204" pitchFamily="18" charset="0"/>
                <a:ea typeface="Cambria" panose="02040503050406030204" pitchFamily="18" charset="0"/>
              </a:rPr>
            </a:br>
            <a:endParaRPr xmlns:a="http://schemas.openxmlformats.org/drawingml/2006/main" lang="fr-FR" b="1" i="1" dirty="0">
              <a:latin typeface="Cambria" panose="02040503050406030204" pitchFamily="18" charset="0"/>
              <a:ea typeface="Cambria" panose="02040503050406030204" pitchFamily="18" charset="0"/>
            </a:endParaRPr>
          </a:p>
        </p:txBody>
      </p:sp>
      <p:sp>
        <p:nvSpPr>
          <p:cNvPr id="4" name="Espace réservé du contenu 3"/>
          <p:cNvSpPr>
            <a:spLocks noGrp="1"/>
          </p:cNvSpPr>
          <p:nvPr>
            <p:ph idx="4294967295"/>
          </p:nvPr>
        </p:nvSpPr>
        <p:spPr>
          <a:xfrm>
            <a:off x="323528" y="1175047"/>
            <a:ext cx="8424936" cy="5241627"/>
          </a:xfrm>
        </p:spPr>
        <p:txBody>
          <a:bodyPr>
            <a:normAutofit fontScale="92500"/>
          </a:bodyPr>
          <a:lstStyle/>
          <a:p>
            <a:pPr xmlns:a="http://schemas.openxmlformats.org/drawingml/2006/main" marL="68580" indent="0" algn="ctr">
              <a:buNone/>
            </a:pPr>
            <a:r xmlns:a="http://schemas.openxmlformats.org/drawingml/2006/main">
              <a:rPr lang="en" sz="3800" b="1" i="1" dirty="0" smtClean="0">
                <a:solidFill>
                  <a:schemeClr val="accent2">
                    <a:lumMod val="60000"/>
                    <a:lumOff val="40000"/>
                  </a:schemeClr>
                </a:solidFill>
                <a:latin typeface="Cambria" panose="02040503050406030204" pitchFamily="18" charset="0"/>
                <a:ea typeface="Cambria" panose="02040503050406030204" pitchFamily="18" charset="0"/>
              </a:rPr>
              <a:t>Resuming </a:t>
            </a:r>
            <a:r xmlns:a="http://schemas.openxmlformats.org/drawingml/2006/main">
              <a:rPr lang="en" sz="3800" b="1" i="1" dirty="0">
                <a:solidFill>
                  <a:schemeClr val="accent2">
                    <a:lumMod val="60000"/>
                    <a:lumOff val="40000"/>
                  </a:schemeClr>
                </a:solidFill>
                <a:latin typeface="Cambria" panose="02040503050406030204" pitchFamily="18" charset="0"/>
                <a:ea typeface="Cambria" panose="02040503050406030204" pitchFamily="18" charset="0"/>
              </a:rPr>
              <a:t>eating after </a:t>
            </a:r>
            <a:r xmlns:a="http://schemas.openxmlformats.org/drawingml/2006/main">
              <a:rPr lang="en" sz="3800" b="1" i="1" dirty="0" smtClean="0">
                <a:solidFill>
                  <a:schemeClr val="accent2">
                    <a:lumMod val="60000"/>
                    <a:lumOff val="40000"/>
                  </a:schemeClr>
                </a:solidFill>
                <a:latin typeface="Cambria" panose="02040503050406030204" pitchFamily="18" charset="0"/>
                <a:ea typeface="Cambria" panose="02040503050406030204" pitchFamily="18" charset="0"/>
              </a:rPr>
              <a:t>fasting </a:t>
            </a:r>
            <a:r xmlns:a="http://schemas.openxmlformats.org/drawingml/2006/main">
              <a:rPr lang="en" sz="3800" b="1" i="1" dirty="0" smtClean="0">
                <a:latin typeface="Cambria" panose="02040503050406030204" pitchFamily="18" charset="0"/>
                <a:ea typeface="Cambria" panose="02040503050406030204" pitchFamily="18" charset="0"/>
              </a:rPr>
              <a:t>.</a:t>
            </a:r>
          </a:p>
          <a:p>
            <a:pPr marL="68580" indent="0" algn="ctr">
              <a:buNone/>
            </a:pPr>
            <a:endParaRPr lang="fr-FR" sz="3200" i="1" dirty="0">
              <a:latin typeface="Cambria" panose="02040503050406030204" pitchFamily="18" charset="0"/>
              <a:ea typeface="Cambria" panose="02040503050406030204" pitchFamily="18" charset="0"/>
            </a:endParaRPr>
          </a:p>
          <a:p>
            <a:r xmlns:a="http://schemas.openxmlformats.org/drawingml/2006/main">
              <a:rPr lang="en" i="1" dirty="0">
                <a:latin typeface="Cambria" panose="02040503050406030204" pitchFamily="18" charset="0"/>
                <a:ea typeface="Cambria" panose="02040503050406030204" pitchFamily="18" charset="0"/>
              </a:rPr>
              <a:t>Women </a:t>
            </a:r>
            <a:r xmlns:a="http://schemas.openxmlformats.org/drawingml/2006/main">
              <a:rPr lang="en" i="1" dirty="0" err="1" smtClean="0">
                <a:latin typeface="Cambria" panose="02040503050406030204" pitchFamily="18" charset="0"/>
                <a:ea typeface="Cambria" panose="02040503050406030204" pitchFamily="18" charset="0"/>
              </a:rPr>
              <a:t>affected </a:t>
            </a:r>
            <a:r xmlns:a="http://schemas.openxmlformats.org/drawingml/2006/main">
              <a:rPr lang="en" i="1" dirty="0" smtClean="0">
                <a:latin typeface="Cambria" panose="02040503050406030204" pitchFamily="18" charset="0"/>
                <a:ea typeface="Cambria" panose="02040503050406030204" pitchFamily="18" charset="0"/>
              </a:rPr>
              <a:t>by </a:t>
            </a:r>
            <a:r xmlns:a="http://schemas.openxmlformats.org/drawingml/2006/main">
              <a:rPr lang="en" i="1" dirty="0" smtClean="0">
                <a:latin typeface="Cambria" panose="02040503050406030204" pitchFamily="18" charset="0"/>
                <a:ea typeface="Cambria" panose="02040503050406030204" pitchFamily="18" charset="0"/>
              </a:rPr>
              <a:t>edema </a:t>
            </a:r>
            <a:r xmlns:a="http://schemas.openxmlformats.org/drawingml/2006/main">
              <a:rPr lang="en" i="1" dirty="0">
                <a:latin typeface="Cambria" panose="02040503050406030204" pitchFamily="18" charset="0"/>
                <a:ea typeface="Cambria" panose="02040503050406030204" pitchFamily="18" charset="0"/>
              </a:rPr>
              <a:t>syndrome</a:t>
            </a:r>
            <a:r xmlns:a="http://schemas.openxmlformats.org/drawingml/2006/main">
              <a:rPr lang="en" i="1" dirty="0" smtClean="0">
                <a:latin typeface="Cambria" panose="02040503050406030204" pitchFamily="18" charset="0"/>
                <a:ea typeface="Cambria" panose="02040503050406030204" pitchFamily="18" charset="0"/>
              </a:rPr>
              <a:t> </a:t>
            </a:r>
            <a:r xmlns:a="http://schemas.openxmlformats.org/drawingml/2006/main">
              <a:rPr lang="en" i="1" dirty="0">
                <a:latin typeface="Cambria" panose="02040503050406030204" pitchFamily="18" charset="0"/>
                <a:ea typeface="Cambria" panose="02040503050406030204" pitchFamily="18" charset="0"/>
              </a:rPr>
              <a:t>Idiopathic edema can suddenly begin a </a:t>
            </a:r>
            <a:r xmlns:a="http://schemas.openxmlformats.org/drawingml/2006/main">
              <a:rPr lang="en" i="1" dirty="0" smtClean="0">
                <a:latin typeface="Cambria" panose="02040503050406030204" pitchFamily="18" charset="0"/>
                <a:ea typeface="Cambria" panose="02040503050406030204" pitchFamily="18" charset="0"/>
              </a:rPr>
              <a:t>fast </a:t>
            </a:r>
            <a:r xmlns:a="http://schemas.openxmlformats.org/drawingml/2006/main">
              <a:rPr lang="en" i="1" dirty="0">
                <a:latin typeface="Cambria" panose="02040503050406030204" pitchFamily="18" charset="0"/>
                <a:ea typeface="Cambria" panose="02040503050406030204" pitchFamily="18" charset="0"/>
              </a:rPr>
              <a:t>of a few days to lose weight, and the </a:t>
            </a:r>
            <a:r xmlns:a="http://schemas.openxmlformats.org/drawingml/2006/main">
              <a:rPr lang="en" i="1" dirty="0" smtClean="0">
                <a:latin typeface="Cambria" panose="02040503050406030204" pitchFamily="18" charset="0"/>
                <a:ea typeface="Cambria" panose="02040503050406030204" pitchFamily="18" charset="0"/>
              </a:rPr>
              <a:t>edema </a:t>
            </a:r>
            <a:r xmlns:a="http://schemas.openxmlformats.org/drawingml/2006/main">
              <a:rPr lang="en" i="1" dirty="0">
                <a:latin typeface="Cambria" panose="02040503050406030204" pitchFamily="18" charset="0"/>
                <a:ea typeface="Cambria" panose="02040503050406030204" pitchFamily="18" charset="0"/>
              </a:rPr>
              <a:t>will reappear when food is resumed.</a:t>
            </a:r>
          </a:p>
          <a:p>
            <a:r xmlns:a="http://schemas.openxmlformats.org/drawingml/2006/main">
              <a:rPr lang="en" i="1" dirty="0">
                <a:latin typeface="Cambria" panose="02040503050406030204" pitchFamily="18" charset="0"/>
                <a:ea typeface="Cambria" panose="02040503050406030204" pitchFamily="18" charset="0"/>
              </a:rPr>
              <a:t>An increase in insulin secretion </a:t>
            </a:r>
            <a:r xmlns:a="http://schemas.openxmlformats.org/drawingml/2006/main">
              <a:rPr lang="en" i="1" dirty="0">
                <a:latin typeface="Cambria" panose="02040503050406030204" pitchFamily="18" charset="0"/>
                <a:ea typeface="Cambria" panose="02040503050406030204" pitchFamily="18" charset="0"/>
              </a:rPr>
              <a:t>is </a:t>
            </a:r>
            <a:r xmlns:a="http://schemas.openxmlformats.org/drawingml/2006/main">
              <a:rPr lang="en" i="1" dirty="0" smtClean="0">
                <a:latin typeface="Cambria" panose="02040503050406030204" pitchFamily="18" charset="0"/>
                <a:ea typeface="Cambria" panose="02040503050406030204" pitchFamily="18" charset="0"/>
              </a:rPr>
              <a:t>implicated , </a:t>
            </a:r>
            <a:r xmlns:a="http://schemas.openxmlformats.org/drawingml/2006/main">
              <a:rPr lang="en" i="1" dirty="0" smtClean="0">
                <a:latin typeface="Cambria" panose="02040503050406030204" pitchFamily="18" charset="0"/>
                <a:ea typeface="Cambria" panose="02040503050406030204" pitchFamily="18" charset="0"/>
              </a:rPr>
              <a:t>which is capable of increasing </a:t>
            </a:r>
            <a:r xmlns:a="http://schemas.openxmlformats.org/drawingml/2006/main">
              <a:rPr lang="en" i="1" dirty="0">
                <a:latin typeface="Cambria" panose="02040503050406030204" pitchFamily="18" charset="0"/>
                <a:ea typeface="Cambria" panose="02040503050406030204" pitchFamily="18" charset="0"/>
              </a:rPr>
              <a:t>sodium retention by stimulating tubular reabsorption </a:t>
            </a:r>
            <a:r xmlns:a="http://schemas.openxmlformats.org/drawingml/2006/main">
              <a:rPr lang="en" i="1" dirty="0" smtClean="0">
                <a:latin typeface="Cambria" panose="02040503050406030204" pitchFamily="18" charset="0"/>
                <a:ea typeface="Cambria" panose="02040503050406030204" pitchFamily="18" charset="0"/>
              </a:rPr>
              <a:t>and </a:t>
            </a:r>
            <a:r xmlns:a="http://schemas.openxmlformats.org/drawingml/2006/main">
              <a:rPr lang="en" i="1" dirty="0">
                <a:latin typeface="Cambria" panose="02040503050406030204" pitchFamily="18" charset="0"/>
                <a:ea typeface="Cambria" panose="02040503050406030204" pitchFamily="18" charset="0"/>
              </a:rPr>
              <a:t>inducing hypokalemia (by promoting the passage of potassium into cells).</a:t>
            </a:r>
          </a:p>
          <a:p>
            <a:endParaRPr lang="fr-FR" dirty="0"/>
          </a:p>
          <a:p>
            <a:endParaRPr lang="fr-FR" sz="3200" dirty="0"/>
          </a:p>
          <a:p>
            <a:endParaRPr lang="fr-FR" sz="3200" b="1" i="1" dirty="0" smtClean="0">
              <a:solidFill>
                <a:schemeClr val="accent2">
                  <a:lumMod val="60000"/>
                  <a:lumOff val="40000"/>
                </a:schemeClr>
              </a:solidFill>
              <a:latin typeface="Cambria" panose="02040503050406030204" pitchFamily="18" charset="0"/>
              <a:ea typeface="Cambria" panose="02040503050406030204" pitchFamily="18" charset="0"/>
            </a:endParaRPr>
          </a:p>
          <a:p>
            <a:pPr algn="ctr"/>
            <a:endParaRPr lang="fr-FR" sz="3200" i="1" dirty="0">
              <a:latin typeface="Cambria" panose="02040503050406030204" pitchFamily="18" charset="0"/>
              <a:ea typeface="Cambria" panose="02040503050406030204" pitchFamily="18" charset="0"/>
            </a:endParaRPr>
          </a:p>
          <a:p>
            <a:endParaRPr lang="fr-FR" sz="3200" i="1" dirty="0">
              <a:latin typeface="Cambria" panose="02040503050406030204" pitchFamily="18" charset="0"/>
              <a:ea typeface="Cambria" panose="02040503050406030204" pitchFamily="18" charset="0"/>
            </a:endParaRPr>
          </a:p>
          <a:p>
            <a:pPr lvl="1"/>
            <a:endParaRPr lang="fr-FR" sz="24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856825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55</a:t>
            </a:fld>
            <a:endParaRPr lang="fr-BE" dirty="0"/>
          </a:p>
        </p:txBody>
      </p:sp>
      <p:sp>
        <p:nvSpPr>
          <p:cNvPr id="3" name="ZoneTexte 2"/>
          <p:cNvSpPr txBox="1"/>
          <p:nvPr/>
        </p:nvSpPr>
        <p:spPr>
          <a:xfrm>
            <a:off x="5814864" y="5398908"/>
            <a:ext cx="3024336" cy="1200329"/>
          </a:xfrm>
          <a:prstGeom prst="rect">
            <a:avLst/>
          </a:prstGeom>
          <a:noFill/>
        </p:spPr>
        <p:txBody>
          <a:bodyPr wrap="square" rtlCol="0">
            <a:spAutoFit/>
          </a:bodyPr>
          <a:lstStyle/>
          <a:p>
            <a:pPr xmlns:a="http://schemas.openxmlformats.org/drawingml/2006/main" algn="r"/>
            <a:r xmlns:a="http://schemas.openxmlformats.org/drawingml/2006/main">
              <a:rPr lang="en" sz="7200" b="1" i="1" dirty="0" smtClean="0">
                <a:latin typeface="Cambria" panose="02040503050406030204" pitchFamily="18" charset="0"/>
                <a:ea typeface="Cambria" panose="02040503050406030204" pitchFamily="18" charset="0"/>
              </a:rPr>
              <a:t>END…</a:t>
            </a:r>
            <a:endParaRPr xmlns:a="http://schemas.openxmlformats.org/drawingml/2006/main" lang="fr-FR" sz="7200" b="1"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5122531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755576" y="260648"/>
            <a:ext cx="7772400" cy="914400"/>
          </a:xfrm>
        </p:spPr>
        <p:txBody>
          <a:bodyPr/>
          <a:lstStyle/>
          <a:p>
            <a:pPr xmlns:a="http://schemas.openxmlformats.org/drawingml/2006/main" algn="ctr"/>
            <a:r xmlns:a="http://schemas.openxmlformats.org/drawingml/2006/main">
              <a:rPr lang="en" sz="3600" b="1" i="1" dirty="0" smtClean="0">
                <a:latin typeface="Cambria" panose="02040503050406030204" pitchFamily="18" charset="0"/>
                <a:ea typeface="Cambria" panose="02040503050406030204" pitchFamily="18" charset="0"/>
              </a:rPr>
              <a:t>ALTERATION OF HEMODYNAMIC</a:t>
            </a:r>
            <a:endParaRPr xmlns:a="http://schemas.openxmlformats.org/drawingml/2006/main" lang="fr-FR" sz="3600" b="1" i="1" dirty="0">
              <a:latin typeface="Cambria" panose="02040503050406030204" pitchFamily="18" charset="0"/>
              <a:ea typeface="Cambria" panose="02040503050406030204" pitchFamily="18" charset="0"/>
            </a:endParaRPr>
          </a:p>
        </p:txBody>
      </p:sp>
      <p:sp>
        <p:nvSpPr>
          <p:cNvPr id="3" name="Espace réservé du contenu 2"/>
          <p:cNvSpPr>
            <a:spLocks noGrp="1"/>
          </p:cNvSpPr>
          <p:nvPr>
            <p:ph idx="4294967295"/>
          </p:nvPr>
        </p:nvSpPr>
        <p:spPr>
          <a:xfrm>
            <a:off x="395536" y="1412776"/>
            <a:ext cx="8424936" cy="5184576"/>
          </a:xfrm>
        </p:spPr>
        <p:txBody>
          <a:bodyPr/>
          <a:lstStyle/>
          <a:p>
            <a:endParaRPr lang="fr-FR" sz="3200" dirty="0"/>
          </a:p>
          <a:p>
            <a:r xmlns:a="http://schemas.openxmlformats.org/drawingml/2006/main">
              <a:rPr lang="en" sz="3200" i="1" dirty="0" smtClean="0">
                <a:latin typeface="Cambria" panose="02040503050406030204" pitchFamily="18" charset="0"/>
                <a:ea typeface="Cambria" panose="02040503050406030204" pitchFamily="18" charset="0"/>
              </a:rPr>
              <a:t>exchange </a:t>
            </a:r>
            <a:r xmlns:a="http://schemas.openxmlformats.org/drawingml/2006/main">
              <a:rPr lang="en" sz="3200" i="1" dirty="0">
                <a:latin typeface="Cambria" panose="02040503050406030204" pitchFamily="18" charset="0"/>
                <a:ea typeface="Cambria" panose="02040503050406030204" pitchFamily="18" charset="0"/>
              </a:rPr>
              <a:t>between the plasma and the </a:t>
            </a:r>
            <a:r xmlns:a="http://schemas.openxmlformats.org/drawingml/2006/main">
              <a:rPr lang="en" sz="3200" i="1" dirty="0" err="1">
                <a:latin typeface="Cambria" panose="02040503050406030204" pitchFamily="18" charset="0"/>
                <a:ea typeface="Cambria" panose="02040503050406030204" pitchFamily="18" charset="0"/>
              </a:rPr>
              <a:t>interstitium</a:t>
            </a:r>
            <a:r xmlns:a="http://schemas.openxmlformats.org/drawingml/2006/main">
              <a:rPr lang="en" sz="3200" i="1" dirty="0">
                <a:latin typeface="Cambria" panose="02040503050406030204" pitchFamily="18" charset="0"/>
                <a:ea typeface="Cambria" panose="02040503050406030204" pitchFamily="18" charset="0"/>
              </a:rPr>
              <a:t> </a:t>
            </a:r>
            <a:r xmlns:a="http://schemas.openxmlformats.org/drawingml/2006/main">
              <a:rPr lang="en" sz="3200" i="1" dirty="0" smtClean="0">
                <a:latin typeface="Cambria" pitchFamily="18" charset="0"/>
                <a:ea typeface="Cambria" panose="02040503050406030204" pitchFamily="18" charset="0"/>
              </a:rPr>
              <a:t>are done </a:t>
            </a:r>
            <a:r xmlns:a="http://schemas.openxmlformats.org/drawingml/2006/main">
              <a:rPr lang="en" sz="3200" i="1" dirty="0">
                <a:latin typeface="Cambria" pitchFamily="18" charset="0"/>
                <a:ea typeface="Cambria" panose="02040503050406030204" pitchFamily="18" charset="0"/>
              </a:rPr>
              <a:t>by filtration according to the gradients of hydrostatic and </a:t>
            </a:r>
            <a:r xmlns:a="http://schemas.openxmlformats.org/drawingml/2006/main">
              <a:rPr lang="en" sz="3200" i="1" dirty="0" smtClean="0">
                <a:latin typeface="Cambria" pitchFamily="18" charset="0"/>
                <a:ea typeface="Cambria" panose="02040503050406030204" pitchFamily="18" charset="0"/>
              </a:rPr>
              <a:t>oncotic pressures.</a:t>
            </a:r>
          </a:p>
          <a:p>
            <a:endParaRPr lang="fr-FR" sz="3200" i="1" dirty="0">
              <a:latin typeface="Cambria" panose="02040503050406030204" pitchFamily="18" charset="0"/>
              <a:ea typeface="Cambria" panose="02040503050406030204" pitchFamily="18" charset="0"/>
            </a:endParaRPr>
          </a:p>
          <a:p>
            <a:r xmlns:a="http://schemas.openxmlformats.org/drawingml/2006/main">
              <a:rPr lang="en" sz="3200" i="1" dirty="0">
                <a:latin typeface="Cambria" panose="02040503050406030204" pitchFamily="18" charset="0"/>
                <a:ea typeface="Cambria" panose="02040503050406030204" pitchFamily="18" charset="0"/>
              </a:rPr>
              <a:t>The relationship between these </a:t>
            </a:r>
            <a:r xmlns:a="http://schemas.openxmlformats.org/drawingml/2006/main">
              <a:rPr lang="en" sz="3200" i="1" dirty="0" smtClean="0">
                <a:latin typeface="Cambria" panose="02040503050406030204" pitchFamily="18" charset="0"/>
                <a:ea typeface="Cambria" panose="02040503050406030204" pitchFamily="18" charset="0"/>
              </a:rPr>
              <a:t>forces can be expressed by </a:t>
            </a:r>
            <a:r xmlns:a="http://schemas.openxmlformats.org/drawingml/2006/main">
              <a:rPr lang="en" sz="3200" b="1" i="1" dirty="0" smtClean="0">
                <a:latin typeface="Cambria" panose="02040503050406030204" pitchFamily="18" charset="0"/>
                <a:ea typeface="Cambria" panose="02040503050406030204" pitchFamily="18" charset="0"/>
              </a:rPr>
              <a:t>Starling </a:t>
            </a:r>
            <a:r xmlns:a="http://schemas.openxmlformats.org/drawingml/2006/main">
              <a:rPr lang="en" sz="3200" i="1" dirty="0">
                <a:latin typeface="Cambria" panose="02040503050406030204" pitchFamily="18" charset="0"/>
                <a:ea typeface="Cambria" panose="02040503050406030204" pitchFamily="18" charset="0"/>
              </a:rPr>
              <a:t>'s Law</a:t>
            </a:r>
          </a:p>
          <a:p>
            <a:endParaRPr lang="fr-FR" sz="3200" i="1" dirty="0">
              <a:latin typeface="Cambria" pitchFamily="18" charset="0"/>
              <a:ea typeface="Cambria" panose="02040503050406030204" pitchFamily="18" charset="0"/>
            </a:endParaRPr>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6</a:t>
            </a:fld>
            <a:endParaRPr lang="fr-BE" dirty="0"/>
          </a:p>
        </p:txBody>
      </p:sp>
    </p:spTree>
    <p:extLst>
      <p:ext uri="{BB962C8B-B14F-4D97-AF65-F5344CB8AC3E}">
        <p14:creationId xmlns:p14="http://schemas.microsoft.com/office/powerpoint/2010/main" val="1298709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357158" y="214290"/>
            <a:ext cx="8343904" cy="1285884"/>
          </a:xfrm>
        </p:spPr>
        <p:txBody>
          <a:bodyPr>
            <a:normAutofit fontScale="90000"/>
          </a:bodyPr>
          <a:lstStyle/>
          <a:p>
            <a:pPr xmlns:a="http://schemas.openxmlformats.org/drawingml/2006/main" algn="ctr"/>
            <a:r xmlns:a="http://schemas.openxmlformats.org/drawingml/2006/main">
              <a:rPr lang="en" b="1" i="1" dirty="0" smtClean="0">
                <a:solidFill>
                  <a:schemeClr val="accent4">
                    <a:lumMod val="20000"/>
                    <a:lumOff val="80000"/>
                  </a:schemeClr>
                </a:solidFill>
                <a:latin typeface="Cambria" pitchFamily="18" charset="0"/>
              </a:rPr>
              <a:t>EXCHANGES BETWEEN </a:t>
            </a:r>
            <a:br xmlns:a="http://schemas.openxmlformats.org/drawingml/2006/main">
              <a:rPr lang="fr-FR" b="1" i="1" dirty="0" smtClean="0">
                <a:solidFill>
                  <a:schemeClr val="accent4">
                    <a:lumMod val="20000"/>
                    <a:lumOff val="80000"/>
                  </a:schemeClr>
                </a:solidFill>
                <a:latin typeface="Cambria" pitchFamily="18" charset="0"/>
              </a:rPr>
            </a:br>
            <a:r xmlns:a="http://schemas.openxmlformats.org/drawingml/2006/main">
              <a:rPr lang="en" b="1" i="1" dirty="0" smtClean="0">
                <a:solidFill>
                  <a:schemeClr val="accent4">
                    <a:lumMod val="20000"/>
                    <a:lumOff val="80000"/>
                  </a:schemeClr>
                </a:solidFill>
                <a:latin typeface="Cambria" pitchFamily="18" charset="0"/>
              </a:rPr>
              <a:t>PLASMA AND THE INTERSTITIUM</a:t>
            </a:r>
            <a:endParaRPr xmlns:a="http://schemas.openxmlformats.org/drawingml/2006/main" lang="fr-FR" i="1" dirty="0">
              <a:solidFill>
                <a:schemeClr val="accent4">
                  <a:lumMod val="20000"/>
                  <a:lumOff val="80000"/>
                </a:schemeClr>
              </a:solidFill>
            </a:endParaRPr>
          </a:p>
        </p:txBody>
      </p:sp>
      <p:sp>
        <p:nvSpPr>
          <p:cNvPr id="3" name="Espace réservé du contenu 2"/>
          <p:cNvSpPr>
            <a:spLocks noGrp="1"/>
          </p:cNvSpPr>
          <p:nvPr>
            <p:ph idx="4294967295"/>
          </p:nvPr>
        </p:nvSpPr>
        <p:spPr>
          <a:xfrm>
            <a:off x="142844" y="2214554"/>
            <a:ext cx="8858280" cy="4357718"/>
          </a:xfrm>
        </p:spPr>
        <p:txBody>
          <a:bodyPr>
            <a:normAutofit fontScale="32500" lnSpcReduction="20000"/>
          </a:bodyPr>
          <a:lstStyle/>
          <a:p>
            <a:pPr lvl="0"/>
            <a:endParaRPr lang="fr-FR" dirty="0" smtClean="0"/>
          </a:p>
          <a:p>
            <a:pPr>
              <a:buNone/>
            </a:pPr>
            <a:endParaRPr lang="fr-FR" sz="5100" b="1" dirty="0" smtClean="0"/>
          </a:p>
          <a:p>
            <a:r xmlns:a="http://schemas.openxmlformats.org/drawingml/2006/main">
              <a:rPr lang="en" sz="8000" b="1" i="1" dirty="0" smtClean="0">
                <a:solidFill>
                  <a:schemeClr val="tx1"/>
                </a:solidFill>
                <a:latin typeface="Cambria" pitchFamily="18" charset="0"/>
              </a:rPr>
              <a:t>Kf </a:t>
            </a:r>
            <a:r xmlns:a="http://schemas.openxmlformats.org/drawingml/2006/main">
              <a:rPr lang="en" sz="8000" i="1" dirty="0" smtClean="0">
                <a:solidFill>
                  <a:schemeClr val="tx1"/>
                </a:solidFill>
                <a:latin typeface="Cambria" pitchFamily="18" charset="0"/>
              </a:rPr>
              <a:t>: filtration coefficient: This is the water permeability of the capillary wall</a:t>
            </a:r>
          </a:p>
          <a:p>
            <a:r xmlns:a="http://schemas.openxmlformats.org/drawingml/2006/main">
              <a:rPr lang="en" sz="8000" b="1" i="1" dirty="0" smtClean="0">
                <a:solidFill>
                  <a:schemeClr val="tx1"/>
                </a:solidFill>
                <a:latin typeface="Cambria" pitchFamily="18" charset="0"/>
              </a:rPr>
              <a:t>PC: </a:t>
            </a:r>
            <a:r xmlns:a="http://schemas.openxmlformats.org/drawingml/2006/main">
              <a:rPr lang="en" sz="8000" i="1" dirty="0" smtClean="0">
                <a:solidFill>
                  <a:schemeClr val="tx1"/>
                </a:solidFill>
                <a:latin typeface="Cambria" pitchFamily="18" charset="0"/>
              </a:rPr>
              <a:t>Capillary hydrostatic pressure</a:t>
            </a:r>
          </a:p>
          <a:p>
            <a:r xmlns:a="http://schemas.openxmlformats.org/drawingml/2006/main">
              <a:rPr lang="en" sz="8000" b="1" i="1" dirty="0" smtClean="0">
                <a:solidFill>
                  <a:schemeClr val="tx1"/>
                </a:solidFill>
                <a:latin typeface="Cambria" pitchFamily="18" charset="0"/>
              </a:rPr>
              <a:t>PI </a:t>
            </a:r>
            <a:r xmlns:a="http://schemas.openxmlformats.org/drawingml/2006/main">
              <a:rPr lang="en" sz="8000" i="1" dirty="0" smtClean="0">
                <a:solidFill>
                  <a:schemeClr val="tx1"/>
                </a:solidFill>
                <a:latin typeface="Cambria" pitchFamily="18" charset="0"/>
              </a:rPr>
              <a:t>: interstitial hydrostatic pressure</a:t>
            </a:r>
          </a:p>
          <a:p>
            <a:r xmlns:a="http://schemas.openxmlformats.org/drawingml/2006/main">
              <a:rPr lang="en" sz="8000" b="1" i="1" dirty="0" smtClean="0">
                <a:solidFill>
                  <a:schemeClr val="tx1"/>
                </a:solidFill>
                <a:latin typeface="Cambria" pitchFamily="18" charset="0"/>
              </a:rPr>
              <a:t>π </a:t>
            </a:r>
            <a:r xmlns:a="http://schemas.openxmlformats.org/drawingml/2006/main">
              <a:rPr lang="en" sz="8000" b="1" i="1" baseline="-25000" dirty="0" smtClean="0">
                <a:solidFill>
                  <a:schemeClr val="tx1"/>
                </a:solidFill>
                <a:latin typeface="Cambria" pitchFamily="18" charset="0"/>
              </a:rPr>
              <a:t>C</a:t>
            </a:r>
            <a:r xmlns:a="http://schemas.openxmlformats.org/drawingml/2006/main">
              <a:rPr lang="en" sz="8000" b="1" i="1" dirty="0" smtClean="0">
                <a:solidFill>
                  <a:schemeClr val="tx1"/>
                </a:solidFill>
                <a:latin typeface="Cambria" pitchFamily="18" charset="0"/>
              </a:rPr>
              <a:t> </a:t>
            </a:r>
            <a:r xmlns:a="http://schemas.openxmlformats.org/drawingml/2006/main">
              <a:rPr lang="en" sz="8000" i="1" dirty="0" smtClean="0">
                <a:solidFill>
                  <a:schemeClr val="tx1"/>
                </a:solidFill>
                <a:latin typeface="Cambria" pitchFamily="18" charset="0"/>
              </a:rPr>
              <a:t>capillary oncotic pressure</a:t>
            </a:r>
          </a:p>
          <a:p>
            <a:r xmlns:a="http://schemas.openxmlformats.org/drawingml/2006/main">
              <a:rPr lang="en" sz="8000" b="1" i="1" dirty="0" smtClean="0">
                <a:solidFill>
                  <a:schemeClr val="tx1"/>
                </a:solidFill>
                <a:latin typeface="Cambria" pitchFamily="18" charset="0"/>
              </a:rPr>
              <a:t>π </a:t>
            </a:r>
            <a:r xmlns:a="http://schemas.openxmlformats.org/drawingml/2006/main">
              <a:rPr lang="en" sz="8000" b="1" i="1" baseline="-25000" dirty="0" smtClean="0">
                <a:solidFill>
                  <a:schemeClr val="tx1"/>
                </a:solidFill>
                <a:latin typeface="Cambria" pitchFamily="18" charset="0"/>
              </a:rPr>
              <a:t>I </a:t>
            </a:r>
            <a:r xmlns:a="http://schemas.openxmlformats.org/drawingml/2006/main">
              <a:rPr lang="en" sz="8000" i="1" dirty="0" smtClean="0">
                <a:solidFill>
                  <a:schemeClr val="tx1"/>
                </a:solidFill>
                <a:latin typeface="Cambria" pitchFamily="18" charset="0"/>
              </a:rPr>
              <a:t>Interstitial oncotic pressure</a:t>
            </a:r>
          </a:p>
          <a:p>
            <a:endParaRPr lang="fr-FR" sz="8000" i="1" dirty="0" smtClean="0">
              <a:solidFill>
                <a:schemeClr val="tx1"/>
              </a:solidFill>
              <a:latin typeface="Cambria" pitchFamily="18" charset="0"/>
            </a:endParaRPr>
          </a:p>
          <a:p>
            <a:pPr xmlns:a="http://schemas.openxmlformats.org/drawingml/2006/main" lvl="0" algn="ctr">
              <a:buNone/>
            </a:pPr>
            <a:r xmlns:a="http://schemas.openxmlformats.org/drawingml/2006/main">
              <a:rPr lang="en" sz="8000" b="1" i="1" dirty="0" smtClean="0">
                <a:solidFill>
                  <a:schemeClr val="tx1"/>
                </a:solidFill>
                <a:latin typeface="Cambria" pitchFamily="18" charset="0"/>
              </a:rPr>
              <a:t>PNF </a:t>
            </a:r>
            <a:r xmlns:a="http://schemas.openxmlformats.org/drawingml/2006/main">
              <a:rPr lang="en" sz="8000" i="1" dirty="0" smtClean="0">
                <a:solidFill>
                  <a:schemeClr val="tx1"/>
                </a:solidFill>
                <a:latin typeface="Cambria" pitchFamily="18" charset="0"/>
              </a:rPr>
              <a:t>positive </a:t>
            </a:r>
            <a:r xmlns:a="http://schemas.openxmlformats.org/drawingml/2006/main">
              <a:rPr lang="en" sz="8000" b="1" i="1" dirty="0" smtClean="0">
                <a:solidFill>
                  <a:schemeClr val="tx1"/>
                </a:solidFill>
                <a:latin typeface="Cambria" pitchFamily="18" charset="0"/>
              </a:rPr>
              <a:t>Filtration</a:t>
            </a:r>
          </a:p>
          <a:p>
            <a:pPr xmlns:a="http://schemas.openxmlformats.org/drawingml/2006/main" lvl="0" algn="ctr">
              <a:buNone/>
            </a:pPr>
            <a:r xmlns:a="http://schemas.openxmlformats.org/drawingml/2006/main">
              <a:rPr lang="en" sz="8000" i="1" dirty="0" smtClean="0">
                <a:solidFill>
                  <a:schemeClr val="tx1"/>
                </a:solidFill>
                <a:latin typeface="Cambria" pitchFamily="18" charset="0"/>
              </a:rPr>
              <a:t>Negative </a:t>
            </a:r>
            <a:r xmlns:a="http://schemas.openxmlformats.org/drawingml/2006/main">
              <a:rPr lang="en" sz="8000" b="1" i="1" dirty="0" smtClean="0">
                <a:solidFill>
                  <a:schemeClr val="tx1"/>
                </a:solidFill>
                <a:latin typeface="Cambria" pitchFamily="18" charset="0"/>
              </a:rPr>
              <a:t>PNF </a:t>
            </a:r>
            <a:r xmlns:a="http://schemas.openxmlformats.org/drawingml/2006/main">
              <a:rPr lang="en" sz="8000" b="1" i="1" dirty="0" smtClean="0">
                <a:solidFill>
                  <a:schemeClr val="tx1"/>
                </a:solidFill>
                <a:latin typeface="Cambria" pitchFamily="18" charset="0"/>
              </a:rPr>
              <a:t>Absorption</a:t>
            </a:r>
          </a:p>
          <a:p>
            <a:endParaRPr lang="fr-FR" sz="8000" dirty="0"/>
          </a:p>
        </p:txBody>
      </p:sp>
      <p:sp>
        <p:nvSpPr>
          <p:cNvPr id="4" name="Rectangle à coins arrondis 3"/>
          <p:cNvSpPr/>
          <p:nvPr/>
        </p:nvSpPr>
        <p:spPr>
          <a:xfrm>
            <a:off x="2071670" y="1643050"/>
            <a:ext cx="4786346" cy="785818"/>
          </a:xfrm>
          <a:prstGeom prst="roundRect">
            <a:avLst/>
          </a:prstGeom>
          <a:solidFill>
            <a:schemeClr val="accent2">
              <a:lumMod val="20000"/>
              <a:lumOff val="80000"/>
            </a:schemeClr>
          </a:solidFill>
          <a:ln>
            <a:solidFill>
              <a:schemeClr val="accent2"/>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2400" b="1" i="1" dirty="0" smtClean="0">
              <a:solidFill>
                <a:schemeClr val="tx1"/>
              </a:solidFill>
              <a:latin typeface="Cambria" pitchFamily="18" charset="0"/>
            </a:endParaRPr>
          </a:p>
          <a:p>
            <a:pPr xmlns:a="http://schemas.openxmlformats.org/drawingml/2006/main" algn="ctr"/>
            <a:r xmlns:a="http://schemas.openxmlformats.org/drawingml/2006/main">
              <a:rPr lang="en" sz="2800" b="1" i="1" dirty="0" smtClean="0">
                <a:solidFill>
                  <a:schemeClr val="bg1"/>
                </a:solidFill>
                <a:latin typeface="Cambria" pitchFamily="18" charset="0"/>
              </a:rPr>
              <a:t>PNF = </a:t>
            </a:r>
            <a:r xmlns:a="http://schemas.openxmlformats.org/drawingml/2006/main">
              <a:rPr lang="en" sz="2800" b="1" i="1" dirty="0" err="1" smtClean="0">
                <a:solidFill>
                  <a:schemeClr val="bg1"/>
                </a:solidFill>
                <a:latin typeface="Cambria" pitchFamily="18" charset="0"/>
              </a:rPr>
              <a:t>K </a:t>
            </a:r>
            <a:r xmlns:a="http://schemas.openxmlformats.org/drawingml/2006/main">
              <a:rPr lang="en" sz="2800" b="1" i="1" baseline="-25000" dirty="0" err="1" smtClean="0">
                <a:solidFill>
                  <a:schemeClr val="bg1"/>
                </a:solidFill>
                <a:latin typeface="Cambria" pitchFamily="18" charset="0"/>
              </a:rPr>
              <a:t>f</a:t>
            </a:r>
            <a:r xmlns:a="http://schemas.openxmlformats.org/drawingml/2006/main">
              <a:rPr lang="en" sz="2800" b="1" i="1" baseline="-25000" dirty="0" smtClean="0">
                <a:solidFill>
                  <a:schemeClr val="bg1"/>
                </a:solidFill>
                <a:latin typeface="Cambria" pitchFamily="18" charset="0"/>
              </a:rPr>
              <a:t>  </a:t>
            </a:r>
            <a:r xmlns:a="http://schemas.openxmlformats.org/drawingml/2006/main">
              <a:rPr lang="en" sz="2800" b="1" i="1" dirty="0" smtClean="0">
                <a:solidFill>
                  <a:schemeClr val="bg1"/>
                </a:solidFill>
                <a:latin typeface="Cambria" pitchFamily="18" charset="0"/>
              </a:rPr>
              <a:t>× [(P </a:t>
            </a:r>
            <a:r xmlns:a="http://schemas.openxmlformats.org/drawingml/2006/main">
              <a:rPr lang="en" sz="2800" b="1" i="1" baseline="-25000" dirty="0" smtClean="0">
                <a:solidFill>
                  <a:schemeClr val="bg1"/>
                </a:solidFill>
                <a:latin typeface="Cambria" pitchFamily="18" charset="0"/>
              </a:rPr>
              <a:t>C </a:t>
            </a:r>
            <a:r xmlns:a="http://schemas.openxmlformats.org/drawingml/2006/main">
              <a:rPr lang="en" sz="2800" b="1" i="1" dirty="0" smtClean="0">
                <a:solidFill>
                  <a:schemeClr val="bg1"/>
                </a:solidFill>
                <a:latin typeface="Cambria" pitchFamily="18" charset="0"/>
              </a:rPr>
              <a:t>-P </a:t>
            </a:r>
            <a:r xmlns:a="http://schemas.openxmlformats.org/drawingml/2006/main">
              <a:rPr lang="en" sz="2800" b="1" i="1" baseline="-25000" dirty="0" smtClean="0">
                <a:solidFill>
                  <a:schemeClr val="bg1"/>
                </a:solidFill>
                <a:latin typeface="Cambria" pitchFamily="18" charset="0"/>
              </a:rPr>
              <a:t>I </a:t>
            </a:r>
            <a:r xmlns:a="http://schemas.openxmlformats.org/drawingml/2006/main">
              <a:rPr lang="en" sz="2800" b="1" i="1" dirty="0" smtClean="0">
                <a:solidFill>
                  <a:schemeClr val="bg1"/>
                </a:solidFill>
                <a:latin typeface="Cambria" pitchFamily="18" charset="0"/>
              </a:rPr>
              <a:t>)-( </a:t>
            </a:r>
            <a:r xmlns:a="http://schemas.openxmlformats.org/drawingml/2006/main">
              <a:rPr lang="en" sz="2800" b="1" i="1" dirty="0" smtClean="0">
                <a:solidFill>
                  <a:schemeClr val="bg1"/>
                </a:solidFill>
                <a:latin typeface="Cambria" pitchFamily="18" charset="0"/>
              </a:rPr>
              <a:t>π </a:t>
            </a:r>
            <a:r xmlns:a="http://schemas.openxmlformats.org/drawingml/2006/main">
              <a:rPr lang="en" sz="2800" b="1" i="1" baseline="-25000" dirty="0" smtClean="0">
                <a:solidFill>
                  <a:schemeClr val="bg1"/>
                </a:solidFill>
                <a:latin typeface="Cambria" pitchFamily="18" charset="0"/>
              </a:rPr>
              <a:t>C </a:t>
            </a:r>
            <a:r xmlns:a="http://schemas.openxmlformats.org/drawingml/2006/main">
              <a:rPr lang="en" sz="2800" b="1" i="1" dirty="0" smtClean="0">
                <a:solidFill>
                  <a:schemeClr val="bg1"/>
                </a:solidFill>
                <a:latin typeface="Cambria" pitchFamily="18" charset="0"/>
              </a:rPr>
              <a:t>- </a:t>
            </a:r>
            <a:r xmlns:a="http://schemas.openxmlformats.org/drawingml/2006/main">
              <a:rPr lang="en" sz="2800" b="1" i="1" dirty="0" smtClean="0">
                <a:solidFill>
                  <a:schemeClr val="bg1"/>
                </a:solidFill>
                <a:latin typeface="Cambria" pitchFamily="18" charset="0"/>
              </a:rPr>
              <a:t>π </a:t>
            </a:r>
            <a:r xmlns:a="http://schemas.openxmlformats.org/drawingml/2006/main">
              <a:rPr lang="en" sz="2800" b="1" i="1" baseline="-25000" dirty="0" smtClean="0">
                <a:solidFill>
                  <a:schemeClr val="bg1"/>
                </a:solidFill>
                <a:latin typeface="Cambria" pitchFamily="18" charset="0"/>
              </a:rPr>
              <a:t>I </a:t>
            </a:r>
            <a:r xmlns:a="http://schemas.openxmlformats.org/drawingml/2006/main">
              <a:rPr lang="en" sz="2800" b="1" i="1" dirty="0" smtClean="0">
                <a:solidFill>
                  <a:schemeClr val="bg1"/>
                </a:solidFill>
                <a:latin typeface="Cambria" pitchFamily="18" charset="0"/>
              </a:rPr>
              <a:t>)]</a:t>
            </a:r>
            <a:endParaRPr xmlns:a="http://schemas.openxmlformats.org/drawingml/2006/main" lang="fr-FR" sz="2800" i="1" dirty="0" smtClean="0">
              <a:solidFill>
                <a:schemeClr val="bg1"/>
              </a:solidFill>
              <a:latin typeface="Cambria" pitchFamily="18" charset="0"/>
            </a:endParaRPr>
          </a:p>
          <a:p>
            <a:pPr algn="ctr"/>
            <a:endParaRPr lang="fr-FR" dirty="0"/>
          </a:p>
        </p:txBody>
      </p:sp>
      <p:cxnSp>
        <p:nvCxnSpPr>
          <p:cNvPr id="6" name="Connecteur droit avec flèche 5"/>
          <p:cNvCxnSpPr/>
          <p:nvPr/>
        </p:nvCxnSpPr>
        <p:spPr>
          <a:xfrm>
            <a:off x="4214810" y="5643578"/>
            <a:ext cx="1000132" cy="158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Connecteur droit avec flèche 6"/>
          <p:cNvCxnSpPr/>
          <p:nvPr/>
        </p:nvCxnSpPr>
        <p:spPr>
          <a:xfrm>
            <a:off x="4214810" y="6143644"/>
            <a:ext cx="1000132" cy="158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 name="Espace réservé du numéro de diapositive 4"/>
          <p:cNvSpPr>
            <a:spLocks noGrp="1"/>
          </p:cNvSpPr>
          <p:nvPr>
            <p:ph type="sldNum" sz="quarter" idx="12"/>
          </p:nvPr>
        </p:nvSpPr>
        <p:spPr/>
        <p:txBody>
          <a:bodyPr/>
          <a:lstStyle/>
          <a:p>
            <a:fld id="{CF4668DC-857F-487D-BFFA-8C0CA5037977}" type="slidenum">
              <a:rPr lang="fr-BE" smtClean="0"/>
              <a:pPr/>
              <a:t>7</a:t>
            </a:fld>
            <a:endParaRPr lang="fr-B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blinds(horizontal)">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linds(horizontal)">
                                      <p:cBhvr>
                                        <p:cTn id="19" dur="5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blinds(horizontal)">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blinds(horizontal)">
                                      <p:cBhvr>
                                        <p:cTn id="29" dur="500"/>
                                        <p:tgtEl>
                                          <p:spTgt spid="3">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blinds(horizontal)">
                                      <p:cBhvr>
                                        <p:cTn id="34" dur="500"/>
                                        <p:tgtEl>
                                          <p:spTgt spid="3">
                                            <p:txEl>
                                              <p:pRg st="6" end="6"/>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wipe(left)">
                                      <p:cBhvr>
                                        <p:cTn id="39" dur="500"/>
                                        <p:tgtEl>
                                          <p:spTgt spid="3">
                                            <p:txEl>
                                              <p:pRg st="8" end="8"/>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nodeType="clickEffect">
                                  <p:stCondLst>
                                    <p:cond delay="0"/>
                                  </p:stCondLst>
                                  <p:childTnLst>
                                    <p:set>
                                      <p:cBhvr>
                                        <p:cTn id="43" dur="1" fill="hold">
                                          <p:stCondLst>
                                            <p:cond delay="0"/>
                                          </p:stCondLst>
                                        </p:cTn>
                                        <p:tgtEl>
                                          <p:spTgt spid="3">
                                            <p:txEl>
                                              <p:pRg st="9" end="9"/>
                                            </p:txEl>
                                          </p:spTgt>
                                        </p:tgtEl>
                                        <p:attrNameLst>
                                          <p:attrName>style.visibility</p:attrName>
                                        </p:attrNameLst>
                                      </p:cBhvr>
                                      <p:to>
                                        <p:strVal val="visible"/>
                                      </p:to>
                                    </p:set>
                                    <p:animEffect transition="in" filter="wipe(left)">
                                      <p:cBhvr>
                                        <p:cTn id="44"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371500" y="54314"/>
            <a:ext cx="8343904" cy="1214446"/>
          </a:xfrm>
        </p:spPr>
        <p:txBody>
          <a:bodyPr>
            <a:normAutofit/>
          </a:bodyPr>
          <a:lstStyle/>
          <a:p>
            <a:pPr xmlns:a="http://schemas.openxmlformats.org/drawingml/2006/main" algn="ctr"/>
            <a:r xmlns:a="http://schemas.openxmlformats.org/drawingml/2006/main">
              <a:rPr lang="en" sz="3200" b="1" i="1" dirty="0">
                <a:solidFill>
                  <a:schemeClr val="accent4">
                    <a:lumMod val="20000"/>
                    <a:lumOff val="80000"/>
                  </a:schemeClr>
                </a:solidFill>
                <a:latin typeface="Cambria" pitchFamily="18" charset="0"/>
              </a:rPr>
              <a:t>EXCHANGES BETWEEN </a:t>
            </a:r>
            <a:br xmlns:a="http://schemas.openxmlformats.org/drawingml/2006/main">
              <a:rPr lang="fr-FR" sz="3200" b="1" i="1" dirty="0">
                <a:solidFill>
                  <a:schemeClr val="accent4">
                    <a:lumMod val="20000"/>
                    <a:lumOff val="80000"/>
                  </a:schemeClr>
                </a:solidFill>
                <a:latin typeface="Cambria" pitchFamily="18" charset="0"/>
              </a:rPr>
            </a:br>
            <a:r xmlns:a="http://schemas.openxmlformats.org/drawingml/2006/main">
              <a:rPr lang="en" sz="3200" b="1" i="1" dirty="0">
                <a:solidFill>
                  <a:schemeClr val="accent4">
                    <a:lumMod val="20000"/>
                    <a:lumOff val="80000"/>
                  </a:schemeClr>
                </a:solidFill>
                <a:latin typeface="Cambria" pitchFamily="18" charset="0"/>
              </a:rPr>
              <a:t>PLASMA AND THE INTERSTITIUM</a:t>
            </a:r>
            <a:endParaRPr xmlns:a="http://schemas.openxmlformats.org/drawingml/2006/main" lang="fr-FR" sz="3200" i="1" dirty="0">
              <a:solidFill>
                <a:schemeClr val="accent4">
                  <a:lumMod val="40000"/>
                  <a:lumOff val="60000"/>
                </a:schemeClr>
              </a:solidFill>
            </a:endParaRPr>
          </a:p>
        </p:txBody>
      </p:sp>
      <p:sp>
        <p:nvSpPr>
          <p:cNvPr id="3" name="Espace réservé du contenu 2"/>
          <p:cNvSpPr>
            <a:spLocks noGrp="1"/>
          </p:cNvSpPr>
          <p:nvPr>
            <p:ph idx="4294967295"/>
          </p:nvPr>
        </p:nvSpPr>
        <p:spPr>
          <a:xfrm>
            <a:off x="78593" y="1267228"/>
            <a:ext cx="8929718" cy="5186108"/>
          </a:xfrm>
        </p:spPr>
        <p:txBody>
          <a:bodyPr>
            <a:noAutofit/>
          </a:bodyPr>
          <a:lstStyle/>
          <a:p>
            <a:endParaRPr lang="fr-FR" sz="2400" b="1" i="1" dirty="0" smtClean="0">
              <a:solidFill>
                <a:schemeClr val="accent2">
                  <a:lumMod val="60000"/>
                  <a:lumOff val="40000"/>
                </a:schemeClr>
              </a:solidFill>
              <a:latin typeface="Cambria" panose="02040503050406030204" pitchFamily="18" charset="0"/>
              <a:ea typeface="Cambria" panose="02040503050406030204" pitchFamily="18" charset="0"/>
            </a:endParaRPr>
          </a:p>
          <a:p>
            <a:r xmlns:a="http://schemas.openxmlformats.org/drawingml/2006/main">
              <a:rPr lang="en" sz="2400" b="1" i="1" dirty="0" smtClean="0">
                <a:solidFill>
                  <a:schemeClr val="accent2">
                    <a:lumMod val="60000"/>
                    <a:lumOff val="40000"/>
                  </a:schemeClr>
                </a:solidFill>
                <a:latin typeface="Cambria" panose="02040503050406030204" pitchFamily="18" charset="0"/>
                <a:ea typeface="Cambria" panose="02040503050406030204" pitchFamily="18" charset="0"/>
              </a:rPr>
              <a:t>PC</a:t>
            </a:r>
            <a:r xmlns:a="http://schemas.openxmlformats.org/drawingml/2006/main">
              <a:rPr lang="en" sz="2400" b="1" i="1" baseline="-25000" dirty="0" smtClean="0">
                <a:solidFill>
                  <a:schemeClr val="accent2">
                    <a:lumMod val="60000"/>
                    <a:lumOff val="40000"/>
                  </a:schemeClr>
                </a:solidFill>
                <a:latin typeface="Cambria" panose="02040503050406030204" pitchFamily="18" charset="0"/>
                <a:ea typeface="Cambria" panose="02040503050406030204" pitchFamily="18" charset="0"/>
              </a:rPr>
              <a:t>​</a:t>
            </a:r>
            <a:r xmlns:a="http://schemas.openxmlformats.org/drawingml/2006/main">
              <a:rPr lang="en" sz="2400" b="1" i="1" baseline="-25000" dirty="0">
                <a:solidFill>
                  <a:schemeClr val="accent2">
                    <a:lumMod val="60000"/>
                    <a:lumOff val="40000"/>
                  </a:schemeClr>
                </a:solidFill>
                <a:latin typeface="Cambria" panose="02040503050406030204" pitchFamily="18" charset="0"/>
                <a:ea typeface="Cambria" panose="02040503050406030204" pitchFamily="18" charset="0"/>
              </a:rPr>
              <a:t> </a:t>
            </a:r>
            <a:r xmlns:a="http://schemas.openxmlformats.org/drawingml/2006/main">
              <a:rPr lang="en" sz="2400" b="1" i="1" dirty="0">
                <a:solidFill>
                  <a:schemeClr val="accent2">
                    <a:lumMod val="60000"/>
                    <a:lumOff val="40000"/>
                  </a:schemeClr>
                </a:solidFill>
                <a:latin typeface="Cambria" panose="02040503050406030204" pitchFamily="18" charset="0"/>
                <a:ea typeface="Cambria" panose="02040503050406030204" pitchFamily="18" charset="0"/>
              </a:rPr>
              <a:t>Capillary hydrostatic </a:t>
            </a:r>
            <a:r xmlns:a="http://schemas.openxmlformats.org/drawingml/2006/main">
              <a:rPr lang="en" sz="2400" b="1" i="1" dirty="0">
                <a:solidFill>
                  <a:schemeClr val="accent2">
                    <a:lumMod val="60000"/>
                    <a:lumOff val="40000"/>
                  </a:schemeClr>
                </a:solidFill>
                <a:latin typeface="Cambria" panose="02040503050406030204" pitchFamily="18" charset="0"/>
                <a:ea typeface="Cambria" panose="02040503050406030204" pitchFamily="18" charset="0"/>
              </a:rPr>
              <a:t>pressure </a:t>
            </a:r>
            <a:r xmlns:a="http://schemas.openxmlformats.org/drawingml/2006/main">
              <a:rPr lang="en" sz="2400" b="1" i="1" dirty="0" smtClean="0">
                <a:solidFill>
                  <a:schemeClr val="accent2">
                    <a:lumMod val="60000"/>
                    <a:lumOff val="40000"/>
                  </a:schemeClr>
                </a:solidFill>
                <a:latin typeface="Cambria" panose="02040503050406030204" pitchFamily="18" charset="0"/>
                <a:ea typeface="Cambria" panose="02040503050406030204" pitchFamily="18" charset="0"/>
              </a:rPr>
              <a:t>:</a:t>
            </a:r>
            <a:r xmlns:a="http://schemas.openxmlformats.org/drawingml/2006/main">
              <a:rPr lang="en" sz="2400" i="1" dirty="0">
                <a:solidFill>
                  <a:schemeClr val="accent2">
                    <a:lumMod val="60000"/>
                    <a:lumOff val="40000"/>
                  </a:schemeClr>
                </a:solidFill>
                <a:latin typeface="Cambria" panose="02040503050406030204" pitchFamily="18" charset="0"/>
                <a:ea typeface="Cambria" panose="02040503050406030204" pitchFamily="18" charset="0"/>
              </a:rPr>
              <a:t> </a:t>
            </a:r>
            <a:endParaRPr xmlns:a="http://schemas.openxmlformats.org/drawingml/2006/main" lang="fr-FR" sz="2400" i="1" dirty="0" smtClean="0">
              <a:solidFill>
                <a:schemeClr val="accent2">
                  <a:lumMod val="60000"/>
                  <a:lumOff val="40000"/>
                </a:schemeClr>
              </a:solidFill>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400" i="1" dirty="0" smtClean="0">
                <a:latin typeface="Cambria" panose="02040503050406030204" pitchFamily="18" charset="0"/>
                <a:ea typeface="Cambria" panose="02040503050406030204" pitchFamily="18" charset="0"/>
              </a:rPr>
              <a:t>Promotes </a:t>
            </a:r>
            <a:r xmlns:a="http://schemas.openxmlformats.org/drawingml/2006/main">
              <a:rPr lang="en" sz="2400" i="1" dirty="0">
                <a:latin typeface="Cambria" panose="02040503050406030204" pitchFamily="18" charset="0"/>
                <a:ea typeface="Cambria" panose="02040503050406030204" pitchFamily="18" charset="0"/>
              </a:rPr>
              <a:t>filtration out of the capillary </a:t>
            </a:r>
            <a:r xmlns:a="http://schemas.openxmlformats.org/drawingml/2006/main">
              <a:rPr lang="en" sz="2400" i="1" dirty="0" smtClean="0">
                <a:latin typeface="Cambria" panose="02040503050406030204" pitchFamily="18" charset="0"/>
                <a:ea typeface="Cambria" panose="02040503050406030204" pitchFamily="18" charset="0"/>
              </a:rPr>
              <a:t>.</a:t>
            </a:r>
          </a:p>
          <a:p>
            <a:pPr xmlns:a="http://schemas.openxmlformats.org/drawingml/2006/main" lvl="1"/>
            <a:r xmlns:a="http://schemas.openxmlformats.org/drawingml/2006/main">
              <a:rPr lang="en" sz="2400" i="1" dirty="0">
                <a:latin typeface="Cambria" panose="02040503050406030204" pitchFamily="18" charset="0"/>
                <a:ea typeface="Cambria" panose="02040503050406030204" pitchFamily="18" charset="0"/>
              </a:rPr>
              <a:t>It is higher at the arterial end of the </a:t>
            </a:r>
            <a:r xmlns:a="http://schemas.openxmlformats.org/drawingml/2006/main">
              <a:rPr lang="en" sz="2400" i="1" dirty="0" smtClean="0">
                <a:latin typeface="Cambria" panose="02040503050406030204" pitchFamily="18" charset="0"/>
                <a:ea typeface="Cambria" panose="02040503050406030204" pitchFamily="18" charset="0"/>
              </a:rPr>
              <a:t>capillary (25mm </a:t>
            </a:r>
            <a:r xmlns:a="http://schemas.openxmlformats.org/drawingml/2006/main">
              <a:rPr lang="en" sz="2400" i="1" dirty="0">
                <a:latin typeface="Cambria" panose="02040503050406030204" pitchFamily="18" charset="0"/>
                <a:ea typeface="Cambria" panose="02040503050406030204" pitchFamily="18" charset="0"/>
              </a:rPr>
              <a:t>Hg) than at the venous end (10 mm Hg).</a:t>
            </a:r>
          </a:p>
          <a:p>
            <a:pPr xmlns:a="http://schemas.openxmlformats.org/drawingml/2006/main" lvl="1"/>
            <a:r xmlns:a="http://schemas.openxmlformats.org/drawingml/2006/main">
              <a:rPr lang="en" sz="2400" i="1" dirty="0">
                <a:latin typeface="Cambria" panose="02040503050406030204" pitchFamily="18" charset="0"/>
                <a:ea typeface="Cambria" panose="02040503050406030204" pitchFamily="18" charset="0"/>
              </a:rPr>
              <a:t>It is determined by arterial and venous pressures and by </a:t>
            </a:r>
            <a:r xmlns:a="http://schemas.openxmlformats.org/drawingml/2006/main">
              <a:rPr lang="en" sz="2400" i="1" dirty="0" err="1" smtClean="0">
                <a:latin typeface="Cambria" panose="02040503050406030204" pitchFamily="18" charset="0"/>
                <a:ea typeface="Cambria" panose="02040503050406030204" pitchFamily="18" charset="0"/>
              </a:rPr>
              <a:t>precapillary </a:t>
            </a:r>
            <a:r xmlns:a="http://schemas.openxmlformats.org/drawingml/2006/main">
              <a:rPr lang="en" sz="2400" i="1" dirty="0" smtClean="0">
                <a:latin typeface="Cambria" panose="02040503050406030204" pitchFamily="18" charset="0"/>
                <a:ea typeface="Cambria" panose="02040503050406030204" pitchFamily="18" charset="0"/>
              </a:rPr>
              <a:t>resistances </a:t>
            </a:r>
            <a:r xmlns:a="http://schemas.openxmlformats.org/drawingml/2006/main">
              <a:rPr lang="en" sz="2400" i="1" dirty="0" smtClean="0">
                <a:latin typeface="Cambria" panose="02040503050406030204" pitchFamily="18" charset="0"/>
                <a:ea typeface="Cambria" panose="02040503050406030204" pitchFamily="18" charset="0"/>
              </a:rPr>
              <a:t>.</a:t>
            </a:r>
          </a:p>
          <a:p>
            <a:pPr xmlns:a="http://schemas.openxmlformats.org/drawingml/2006/main" lvl="1"/>
            <a:r xmlns:a="http://schemas.openxmlformats.org/drawingml/2006/main">
              <a:rPr lang="en" sz="2400" i="1" dirty="0" smtClean="0">
                <a:latin typeface="Cambria" panose="02040503050406030204" pitchFamily="18" charset="0"/>
                <a:ea typeface="Cambria" panose="02040503050406030204" pitchFamily="18" charset="0"/>
              </a:rPr>
              <a:t>The relaxation of the </a:t>
            </a:r>
            <a:r xmlns:a="http://schemas.openxmlformats.org/drawingml/2006/main">
              <a:rPr lang="en" sz="2400" i="1" dirty="0" err="1">
                <a:latin typeface="Cambria" panose="02040503050406030204" pitchFamily="18" charset="0"/>
                <a:ea typeface="Cambria" panose="02040503050406030204" pitchFamily="18" charset="0"/>
              </a:rPr>
              <a:t>precapillary </a:t>
            </a:r>
            <a:r xmlns:a="http://schemas.openxmlformats.org/drawingml/2006/main">
              <a:rPr lang="en" sz="2400" i="1" dirty="0">
                <a:latin typeface="Cambria" panose="02040503050406030204" pitchFamily="18" charset="0"/>
                <a:ea typeface="Cambria" panose="02040503050406030204" pitchFamily="18" charset="0"/>
              </a:rPr>
              <a:t>sphincter and the increase in </a:t>
            </a:r>
            <a:r xmlns:a="http://schemas.openxmlformats.org/drawingml/2006/main">
              <a:rPr lang="en" sz="2400" i="1" dirty="0" err="1">
                <a:latin typeface="Cambria" panose="02040503050406030204" pitchFamily="18" charset="0"/>
                <a:ea typeface="Cambria" panose="02040503050406030204" pitchFamily="18" charset="0"/>
              </a:rPr>
              <a:t>postcapillary </a:t>
            </a:r>
            <a:r xmlns:a="http://schemas.openxmlformats.org/drawingml/2006/main">
              <a:rPr lang="en" sz="2400" i="1" dirty="0">
                <a:latin typeface="Cambria" panose="02040503050406030204" pitchFamily="18" charset="0"/>
                <a:ea typeface="Cambria" panose="02040503050406030204" pitchFamily="18" charset="0"/>
              </a:rPr>
              <a:t>resistance increase </a:t>
            </a:r>
            <a:r xmlns:a="http://schemas.openxmlformats.org/drawingml/2006/main">
              <a:rPr lang="en" sz="2400" i="1" dirty="0" smtClean="0">
                <a:latin typeface="Cambria" panose="02040503050406030204" pitchFamily="18" charset="0"/>
                <a:ea typeface="Cambria" panose="02040503050406030204" pitchFamily="18" charset="0"/>
              </a:rPr>
              <a:t>hydrostatic </a:t>
            </a:r>
            <a:r xmlns:a="http://schemas.openxmlformats.org/drawingml/2006/main">
              <a:rPr lang="en" sz="2400" i="1" dirty="0">
                <a:latin typeface="Cambria" panose="02040503050406030204" pitchFamily="18" charset="0"/>
                <a:ea typeface="Cambria" panose="02040503050406030204" pitchFamily="18" charset="0"/>
              </a:rPr>
              <a:t>pressure .</a:t>
            </a:r>
          </a:p>
          <a:p>
            <a:pPr xmlns:a="http://schemas.openxmlformats.org/drawingml/2006/main" lvl="1"/>
            <a:r xmlns:a="http://schemas.openxmlformats.org/drawingml/2006/main">
              <a:rPr lang="en" sz="2400" i="1" dirty="0" smtClean="0">
                <a:latin typeface="Cambria" panose="02040503050406030204" pitchFamily="18" charset="0"/>
                <a:ea typeface="Cambria" panose="02040503050406030204" pitchFamily="18" charset="0"/>
              </a:rPr>
              <a:t>The increase in </a:t>
            </a:r>
            <a:r xmlns:a="http://schemas.openxmlformats.org/drawingml/2006/main">
              <a:rPr lang="en" sz="2400" i="1" dirty="0" err="1">
                <a:latin typeface="Cambria" panose="02040503050406030204" pitchFamily="18" charset="0"/>
                <a:ea typeface="Cambria" panose="02040503050406030204" pitchFamily="18" charset="0"/>
              </a:rPr>
              <a:t>precapillary </a:t>
            </a:r>
            <a:r xmlns:a="http://schemas.openxmlformats.org/drawingml/2006/main">
              <a:rPr lang="en" sz="2400" i="1" dirty="0">
                <a:latin typeface="Cambria" panose="02040503050406030204" pitchFamily="18" charset="0"/>
                <a:ea typeface="Cambria" panose="02040503050406030204" pitchFamily="18" charset="0"/>
              </a:rPr>
              <a:t>resistance and the decrease in </a:t>
            </a:r>
            <a:r xmlns:a="http://schemas.openxmlformats.org/drawingml/2006/main">
              <a:rPr lang="en" sz="2400" i="1" dirty="0" err="1">
                <a:latin typeface="Cambria" panose="02040503050406030204" pitchFamily="18" charset="0"/>
                <a:ea typeface="Cambria" panose="02040503050406030204" pitchFamily="18" charset="0"/>
              </a:rPr>
              <a:t>postcapillary </a:t>
            </a:r>
            <a:r xmlns:a="http://schemas.openxmlformats.org/drawingml/2006/main">
              <a:rPr lang="en" sz="2400" i="1" dirty="0">
                <a:latin typeface="Cambria" panose="02040503050406030204" pitchFamily="18" charset="0"/>
                <a:ea typeface="Cambria" panose="02040503050406030204" pitchFamily="18" charset="0"/>
              </a:rPr>
              <a:t>resistance </a:t>
            </a:r>
            <a:r xmlns:a="http://schemas.openxmlformats.org/drawingml/2006/main">
              <a:rPr lang="en" sz="2400" i="1" dirty="0">
                <a:latin typeface="Cambria" panose="02040503050406030204" pitchFamily="18" charset="0"/>
                <a:ea typeface="Cambria" panose="02040503050406030204" pitchFamily="18" charset="0"/>
              </a:rPr>
              <a:t>reduce this pressure.</a:t>
            </a:r>
          </a:p>
          <a:p>
            <a:pPr marL="68580" indent="0">
              <a:buNone/>
            </a:pPr>
            <a:endParaRPr lang="fr-FR" sz="1600" i="1" dirty="0">
              <a:solidFill>
                <a:schemeClr val="tx1"/>
              </a:solidFill>
              <a:latin typeface="Cambria" pitchFamily="18" charset="0"/>
              <a:ea typeface="Cambria" panose="02040503050406030204" pitchFamily="18" charset="0"/>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8</a:t>
            </a:fld>
            <a:endParaRPr lang="fr-BE" dirty="0"/>
          </a:p>
        </p:txBody>
      </p:sp>
    </p:spTree>
    <p:extLst>
      <p:ext uri="{BB962C8B-B14F-4D97-AF65-F5344CB8AC3E}">
        <p14:creationId xmlns:p14="http://schemas.microsoft.com/office/powerpoint/2010/main" val="1458604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371500" y="54314"/>
            <a:ext cx="8343904" cy="1214446"/>
          </a:xfrm>
        </p:spPr>
        <p:txBody>
          <a:bodyPr>
            <a:normAutofit/>
          </a:bodyPr>
          <a:lstStyle/>
          <a:p>
            <a:pPr xmlns:a="http://schemas.openxmlformats.org/drawingml/2006/main" algn="ctr"/>
            <a:r xmlns:a="http://schemas.openxmlformats.org/drawingml/2006/main">
              <a:rPr lang="en" sz="3200" b="1" i="1" dirty="0">
                <a:solidFill>
                  <a:schemeClr val="accent4">
                    <a:lumMod val="20000"/>
                    <a:lumOff val="80000"/>
                  </a:schemeClr>
                </a:solidFill>
                <a:latin typeface="Cambria" pitchFamily="18" charset="0"/>
              </a:rPr>
              <a:t>EXCHANGES BETWEEN </a:t>
            </a:r>
            <a:br xmlns:a="http://schemas.openxmlformats.org/drawingml/2006/main">
              <a:rPr lang="fr-FR" sz="3200" b="1" i="1" dirty="0">
                <a:solidFill>
                  <a:schemeClr val="accent4">
                    <a:lumMod val="20000"/>
                    <a:lumOff val="80000"/>
                  </a:schemeClr>
                </a:solidFill>
                <a:latin typeface="Cambria" pitchFamily="18" charset="0"/>
              </a:rPr>
            </a:br>
            <a:r xmlns:a="http://schemas.openxmlformats.org/drawingml/2006/main">
              <a:rPr lang="en" sz="3200" b="1" i="1" dirty="0">
                <a:solidFill>
                  <a:schemeClr val="accent4">
                    <a:lumMod val="20000"/>
                    <a:lumOff val="80000"/>
                  </a:schemeClr>
                </a:solidFill>
                <a:latin typeface="Cambria" pitchFamily="18" charset="0"/>
              </a:rPr>
              <a:t>PLASMA AND THE INTERSTITIUM</a:t>
            </a:r>
            <a:endParaRPr xmlns:a="http://schemas.openxmlformats.org/drawingml/2006/main" lang="fr-FR" sz="3200" i="1" dirty="0">
              <a:solidFill>
                <a:schemeClr val="accent4">
                  <a:lumMod val="20000"/>
                  <a:lumOff val="80000"/>
                </a:schemeClr>
              </a:solidFill>
            </a:endParaRPr>
          </a:p>
        </p:txBody>
      </p:sp>
      <p:sp>
        <p:nvSpPr>
          <p:cNvPr id="3" name="Espace réservé du contenu 2"/>
          <p:cNvSpPr>
            <a:spLocks noGrp="1"/>
          </p:cNvSpPr>
          <p:nvPr>
            <p:ph idx="4294967295"/>
          </p:nvPr>
        </p:nvSpPr>
        <p:spPr>
          <a:xfrm>
            <a:off x="0" y="1339236"/>
            <a:ext cx="9143999" cy="5518764"/>
          </a:xfrm>
        </p:spPr>
        <p:txBody>
          <a:bodyPr>
            <a:noAutofit/>
          </a:bodyPr>
          <a:lstStyle/>
          <a:p>
            <a:r xmlns:a="http://schemas.openxmlformats.org/drawingml/2006/main">
              <a:rPr lang="en" sz="2400" b="1" i="1" dirty="0">
                <a:solidFill>
                  <a:schemeClr val="accent2">
                    <a:lumMod val="60000"/>
                    <a:lumOff val="40000"/>
                  </a:schemeClr>
                </a:solidFill>
                <a:latin typeface="Cambria" panose="02040503050406030204" pitchFamily="18" charset="0"/>
                <a:ea typeface="Cambria" panose="02040503050406030204" pitchFamily="18" charset="0"/>
              </a:rPr>
              <a:t>PI </a:t>
            </a:r>
            <a:r xmlns:a="http://schemas.openxmlformats.org/drawingml/2006/main">
              <a:rPr lang="en" sz="2400" b="1" i="1" baseline="-25000" dirty="0">
                <a:solidFill>
                  <a:schemeClr val="accent2">
                    <a:lumMod val="60000"/>
                    <a:lumOff val="40000"/>
                  </a:schemeClr>
                </a:solidFill>
                <a:latin typeface="Cambria" panose="02040503050406030204" pitchFamily="18" charset="0"/>
                <a:ea typeface="Cambria" panose="02040503050406030204" pitchFamily="18" charset="0"/>
              </a:rPr>
              <a:t>: </a:t>
            </a:r>
            <a:r xmlns:a="http://schemas.openxmlformats.org/drawingml/2006/main">
              <a:rPr lang="en" sz="2400" b="1" i="1" dirty="0">
                <a:solidFill>
                  <a:schemeClr val="accent2">
                    <a:lumMod val="60000"/>
                    <a:lumOff val="40000"/>
                  </a:schemeClr>
                </a:solidFill>
                <a:latin typeface="Cambria" panose="02040503050406030204" pitchFamily="18" charset="0"/>
                <a:ea typeface="Cambria" panose="02040503050406030204" pitchFamily="18" charset="0"/>
              </a:rPr>
              <a:t>Interstitial hydrostatic </a:t>
            </a:r>
            <a:r xmlns:a="http://schemas.openxmlformats.org/drawingml/2006/main">
              <a:rPr lang="en" sz="2400" b="1" i="1" dirty="0" smtClean="0">
                <a:solidFill>
                  <a:schemeClr val="accent2">
                    <a:lumMod val="60000"/>
                    <a:lumOff val="40000"/>
                  </a:schemeClr>
                </a:solidFill>
                <a:latin typeface="Cambria" panose="02040503050406030204" pitchFamily="18" charset="0"/>
                <a:ea typeface="Cambria" panose="02040503050406030204" pitchFamily="18" charset="0"/>
              </a:rPr>
              <a:t>pressure </a:t>
            </a:r>
            <a:r xmlns:a="http://schemas.openxmlformats.org/drawingml/2006/main">
              <a:rPr lang="en" sz="2400" b="1" i="1" dirty="0">
                <a:solidFill>
                  <a:schemeClr val="accent2">
                    <a:lumMod val="60000"/>
                    <a:lumOff val="40000"/>
                  </a:schemeClr>
                </a:solidFill>
                <a:latin typeface="Cambria" panose="02040503050406030204" pitchFamily="18" charset="0"/>
                <a:ea typeface="Cambria" panose="02040503050406030204" pitchFamily="18" charset="0"/>
              </a:rPr>
              <a:t>:</a:t>
            </a:r>
          </a:p>
          <a:p>
            <a:pPr xmlns:a="http://schemas.openxmlformats.org/drawingml/2006/main" lvl="1"/>
            <a:r xmlns:a="http://schemas.openxmlformats.org/drawingml/2006/main">
              <a:rPr lang="en" sz="2400" i="1" dirty="0">
                <a:latin typeface="Cambria" panose="02040503050406030204" pitchFamily="18" charset="0"/>
                <a:ea typeface="Cambria" panose="02040503050406030204" pitchFamily="18" charset="0"/>
              </a:rPr>
              <a:t>It opposes filtration outside the capillary.</a:t>
            </a:r>
          </a:p>
          <a:p>
            <a:pPr xmlns:a="http://schemas.openxmlformats.org/drawingml/2006/main" lvl="1"/>
            <a:r xmlns:a="http://schemas.openxmlformats.org/drawingml/2006/main">
              <a:rPr lang="en" sz="2400" i="1" dirty="0">
                <a:latin typeface="Cambria" panose="02040503050406030204" pitchFamily="18" charset="0"/>
                <a:ea typeface="Cambria" panose="02040503050406030204" pitchFamily="18" charset="0"/>
              </a:rPr>
              <a:t>It is normally zero or slightly negative, around -3 mm Hg.</a:t>
            </a:r>
            <a:endParaRPr xmlns:a="http://schemas.openxmlformats.org/drawingml/2006/main" lang="fr-FR" sz="2400" b="1" i="1" dirty="0" smtClean="0">
              <a:solidFill>
                <a:schemeClr val="accent2">
                  <a:lumMod val="60000"/>
                  <a:lumOff val="40000"/>
                </a:schemeClr>
              </a:solidFill>
              <a:latin typeface="Cambria" panose="02040503050406030204" pitchFamily="18" charset="0"/>
              <a:ea typeface="Cambria" panose="02040503050406030204" pitchFamily="18" charset="0"/>
            </a:endParaRPr>
          </a:p>
          <a:p>
            <a:r xmlns:a="http://schemas.openxmlformats.org/drawingml/2006/main">
              <a:rPr lang="en" sz="2400" b="1" i="1" dirty="0" smtClean="0">
                <a:solidFill>
                  <a:schemeClr val="accent2">
                    <a:lumMod val="60000"/>
                    <a:lumOff val="40000"/>
                  </a:schemeClr>
                </a:solidFill>
                <a:latin typeface="Cambria" panose="02040503050406030204" pitchFamily="18" charset="0"/>
                <a:ea typeface="Cambria" panose="02040503050406030204" pitchFamily="18" charset="0"/>
              </a:rPr>
              <a:t>π </a:t>
            </a:r>
            <a:r xmlns:a="http://schemas.openxmlformats.org/drawingml/2006/main">
              <a:rPr lang="en" sz="2400" b="1" i="1" baseline="-25000" dirty="0" smtClean="0">
                <a:solidFill>
                  <a:schemeClr val="accent2">
                    <a:lumMod val="60000"/>
                    <a:lumOff val="40000"/>
                  </a:schemeClr>
                </a:solidFill>
                <a:latin typeface="Cambria" panose="02040503050406030204" pitchFamily="18" charset="0"/>
                <a:ea typeface="Cambria" panose="02040503050406030204" pitchFamily="18" charset="0"/>
              </a:rPr>
              <a:t>C </a:t>
            </a:r>
            <a:r xmlns:a="http://schemas.openxmlformats.org/drawingml/2006/main">
              <a:rPr lang="en" sz="2400" b="1" i="1" dirty="0">
                <a:solidFill>
                  <a:schemeClr val="accent2">
                    <a:lumMod val="60000"/>
                    <a:lumOff val="40000"/>
                  </a:schemeClr>
                </a:solidFill>
                <a:latin typeface="Cambria" panose="02040503050406030204" pitchFamily="18" charset="0"/>
                <a:ea typeface="Cambria" panose="02040503050406030204" pitchFamily="18" charset="0"/>
              </a:rPr>
              <a:t>: </a:t>
            </a:r>
            <a:r xmlns:a="http://schemas.openxmlformats.org/drawingml/2006/main">
              <a:rPr lang="en" sz="2400" b="1" i="1" dirty="0">
                <a:solidFill>
                  <a:schemeClr val="accent2">
                    <a:lumMod val="60000"/>
                    <a:lumOff val="40000"/>
                  </a:schemeClr>
                </a:solidFill>
                <a:latin typeface="Cambria" panose="02040503050406030204" pitchFamily="18" charset="0"/>
                <a:ea typeface="Cambria" panose="02040503050406030204" pitchFamily="18" charset="0"/>
              </a:rPr>
              <a:t>Capillary oncotic </a:t>
            </a:r>
            <a:endParaRPr xmlns:a="http://schemas.openxmlformats.org/drawingml/2006/main" lang="fr-FR" sz="2400" i="1" dirty="0">
              <a:solidFill>
                <a:schemeClr val="accent2">
                  <a:lumMod val="60000"/>
                  <a:lumOff val="40000"/>
                </a:schemeClr>
              </a:solidFill>
              <a:latin typeface="Cambria" panose="02040503050406030204" pitchFamily="18" charset="0"/>
              <a:ea typeface="Cambria" panose="02040503050406030204" pitchFamily="18" charset="0"/>
            </a:endParaRPr>
            <a:r xmlns:a="http://schemas.openxmlformats.org/drawingml/2006/main">
              <a:rPr lang="en" sz="2400" b="1" i="1" dirty="0" smtClean="0">
                <a:solidFill>
                  <a:schemeClr val="accent2">
                    <a:lumMod val="60000"/>
                    <a:lumOff val="40000"/>
                  </a:schemeClr>
                </a:solidFill>
                <a:latin typeface="Cambria" panose="02040503050406030204" pitchFamily="18" charset="0"/>
                <a:ea typeface="Cambria" panose="02040503050406030204" pitchFamily="18" charset="0"/>
              </a:rPr>
              <a:t>pressure :</a:t>
            </a:r>
          </a:p>
          <a:p>
            <a:pPr xmlns:a="http://schemas.openxmlformats.org/drawingml/2006/main" lvl="1"/>
            <a:r xmlns:a="http://schemas.openxmlformats.org/drawingml/2006/main">
              <a:rPr lang="en" sz="2400" i="1" dirty="0" smtClean="0">
                <a:latin typeface="Cambria" panose="02040503050406030204" pitchFamily="18" charset="0"/>
                <a:ea typeface="Cambria" panose="02040503050406030204" pitchFamily="18" charset="0"/>
              </a:rPr>
              <a:t>It opposes </a:t>
            </a:r>
            <a:r xmlns:a="http://schemas.openxmlformats.org/drawingml/2006/main">
              <a:rPr lang="en" sz="2400" i="1" dirty="0">
                <a:latin typeface="Cambria" panose="02040503050406030204" pitchFamily="18" charset="0"/>
                <a:ea typeface="Cambria" panose="02040503050406030204" pitchFamily="18" charset="0"/>
              </a:rPr>
              <a:t>filtration outside the </a:t>
            </a:r>
            <a:r xmlns:a="http://schemas.openxmlformats.org/drawingml/2006/main">
              <a:rPr lang="en" sz="2400" i="1" dirty="0" smtClean="0">
                <a:latin typeface="Cambria" panose="02040503050406030204" pitchFamily="18" charset="0"/>
                <a:ea typeface="Cambria" panose="02040503050406030204" pitchFamily="18" charset="0"/>
              </a:rPr>
              <a:t>capillary, it is 28mmHg.</a:t>
            </a:r>
            <a:endParaRPr xmlns:a="http://schemas.openxmlformats.org/drawingml/2006/main" lang="fr-FR" sz="2400" i="1" dirty="0">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400" i="1" dirty="0">
                <a:latin typeface="Cambria" panose="02040503050406030204" pitchFamily="18" charset="0"/>
                <a:ea typeface="Cambria" panose="02040503050406030204" pitchFamily="18" charset="0"/>
              </a:rPr>
              <a:t>It increases with an increase in the level of proteins in the plasma </a:t>
            </a:r>
            <a:r xmlns:a="http://schemas.openxmlformats.org/drawingml/2006/main">
              <a:rPr lang="en" sz="2400" i="1" dirty="0" smtClean="0">
                <a:latin typeface="Cambria" panose="02040503050406030204" pitchFamily="18" charset="0"/>
                <a:ea typeface="Cambria" panose="02040503050406030204" pitchFamily="18" charset="0"/>
              </a:rPr>
              <a:t>.</a:t>
            </a:r>
            <a:endParaRPr xmlns:a="http://schemas.openxmlformats.org/drawingml/2006/main" lang="fr-FR" sz="2400" i="1" dirty="0">
              <a:latin typeface="Cambria" panose="02040503050406030204" pitchFamily="18" charset="0"/>
              <a:ea typeface="Cambria" panose="02040503050406030204" pitchFamily="18" charset="0"/>
            </a:endParaRPr>
          </a:p>
          <a:p>
            <a:r xmlns:a="http://schemas.openxmlformats.org/drawingml/2006/main">
              <a:rPr lang="en" sz="2400" b="1" i="1" dirty="0">
                <a:solidFill>
                  <a:schemeClr val="accent2">
                    <a:lumMod val="60000"/>
                    <a:lumOff val="40000"/>
                  </a:schemeClr>
                </a:solidFill>
                <a:latin typeface="Cambria" panose="02040503050406030204" pitchFamily="18" charset="0"/>
                <a:ea typeface="Cambria" panose="02040503050406030204" pitchFamily="18" charset="0"/>
              </a:rPr>
              <a:t>π </a:t>
            </a:r>
            <a:r xmlns:a="http://schemas.openxmlformats.org/drawingml/2006/main">
              <a:rPr lang="en" sz="2400" b="1" i="1" baseline="-25000" dirty="0">
                <a:solidFill>
                  <a:schemeClr val="accent2">
                    <a:lumMod val="60000"/>
                    <a:lumOff val="40000"/>
                  </a:schemeClr>
                </a:solidFill>
                <a:latin typeface="Cambria" panose="02040503050406030204" pitchFamily="18" charset="0"/>
                <a:ea typeface="Cambria" panose="02040503050406030204" pitchFamily="18" charset="0"/>
              </a:rPr>
              <a:t>I </a:t>
            </a:r>
            <a:r xmlns:a="http://schemas.openxmlformats.org/drawingml/2006/main">
              <a:rPr lang="en" sz="2400" b="1" i="1" dirty="0">
                <a:solidFill>
                  <a:schemeClr val="accent2">
                    <a:lumMod val="60000"/>
                    <a:lumOff val="40000"/>
                  </a:schemeClr>
                </a:solidFill>
                <a:latin typeface="Cambria" panose="02040503050406030204" pitchFamily="18" charset="0"/>
                <a:ea typeface="Cambria" panose="02040503050406030204" pitchFamily="18" charset="0"/>
              </a:rPr>
              <a:t>: </a:t>
            </a:r>
            <a:r xmlns:a="http://schemas.openxmlformats.org/drawingml/2006/main">
              <a:rPr lang="en" sz="2400" b="1" i="1" dirty="0">
                <a:solidFill>
                  <a:schemeClr val="accent2">
                    <a:lumMod val="60000"/>
                    <a:lumOff val="40000"/>
                  </a:schemeClr>
                </a:solidFill>
                <a:latin typeface="Cambria" panose="02040503050406030204" pitchFamily="18" charset="0"/>
                <a:ea typeface="Cambria" panose="02040503050406030204" pitchFamily="18" charset="0"/>
              </a:rPr>
              <a:t>Interstitial oncotic </a:t>
            </a:r>
            <a:r xmlns:a="http://schemas.openxmlformats.org/drawingml/2006/main">
              <a:rPr lang="en" sz="2400" b="1" i="1" dirty="0" smtClean="0">
                <a:solidFill>
                  <a:schemeClr val="accent2">
                    <a:lumMod val="60000"/>
                    <a:lumOff val="40000"/>
                  </a:schemeClr>
                </a:solidFill>
                <a:latin typeface="Cambria" panose="02040503050406030204" pitchFamily="18" charset="0"/>
                <a:ea typeface="Cambria" panose="02040503050406030204" pitchFamily="18" charset="0"/>
              </a:rPr>
              <a:t>pressure :</a:t>
            </a:r>
            <a:r xmlns:a="http://schemas.openxmlformats.org/drawingml/2006/main">
              <a:rPr lang="en" sz="2400" i="1" dirty="0">
                <a:solidFill>
                  <a:schemeClr val="accent2">
                    <a:lumMod val="60000"/>
                    <a:lumOff val="40000"/>
                  </a:schemeClr>
                </a:solidFill>
                <a:latin typeface="Cambria" panose="02040503050406030204" pitchFamily="18" charset="0"/>
                <a:ea typeface="Cambria" panose="02040503050406030204" pitchFamily="18" charset="0"/>
              </a:rPr>
              <a:t> </a:t>
            </a:r>
            <a:endParaRPr xmlns:a="http://schemas.openxmlformats.org/drawingml/2006/main" lang="fr-FR" sz="2400" i="1" dirty="0" smtClean="0">
              <a:solidFill>
                <a:schemeClr val="accent2">
                  <a:lumMod val="60000"/>
                  <a:lumOff val="40000"/>
                </a:schemeClr>
              </a:solidFill>
              <a:latin typeface="Cambria" panose="02040503050406030204" pitchFamily="18" charset="0"/>
              <a:ea typeface="Cambria" panose="02040503050406030204" pitchFamily="18" charset="0"/>
            </a:endParaRPr>
          </a:p>
          <a:p>
            <a:pPr xmlns:a="http://schemas.openxmlformats.org/drawingml/2006/main" lvl="1"/>
            <a:r xmlns:a="http://schemas.openxmlformats.org/drawingml/2006/main">
              <a:rPr lang="en" sz="2400" i="1" dirty="0" smtClean="0">
                <a:latin typeface="Cambria" panose="02040503050406030204" pitchFamily="18" charset="0"/>
                <a:ea typeface="Cambria" panose="02040503050406030204" pitchFamily="18" charset="0"/>
              </a:rPr>
              <a:t>Promotes </a:t>
            </a:r>
            <a:r xmlns:a="http://schemas.openxmlformats.org/drawingml/2006/main">
              <a:rPr lang="en" sz="2400" i="1" dirty="0">
                <a:latin typeface="Cambria" panose="02040503050406030204" pitchFamily="18" charset="0"/>
                <a:ea typeface="Cambria" panose="02040503050406030204" pitchFamily="18" charset="0"/>
              </a:rPr>
              <a:t>filtration out of the capillary.</a:t>
            </a:r>
          </a:p>
          <a:p>
            <a:pPr xmlns:a="http://schemas.openxmlformats.org/drawingml/2006/main" lvl="1"/>
            <a:r xmlns:a="http://schemas.openxmlformats.org/drawingml/2006/main">
              <a:rPr lang="en" sz="2400" i="1" dirty="0">
                <a:latin typeface="Cambria" panose="02040503050406030204" pitchFamily="18" charset="0"/>
                <a:ea typeface="Cambria" panose="02040503050406030204" pitchFamily="18" charset="0"/>
              </a:rPr>
              <a:t>It is approximately 8 mm Hg, resulting from small amounts of protein leaking from the vascular space and remaining inside the interstice.</a:t>
            </a:r>
          </a:p>
          <a:p>
            <a:endParaRPr lang="fr-FR" sz="2400" i="1" dirty="0">
              <a:solidFill>
                <a:schemeClr val="tx1"/>
              </a:solidFill>
              <a:latin typeface="Cambria" pitchFamily="18" charset="0"/>
              <a:ea typeface="Cambria" panose="02040503050406030204" pitchFamily="18" charset="0"/>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9</a:t>
            </a:fld>
            <a:endParaRPr lang="fr-BE" dirty="0"/>
          </a:p>
        </p:txBody>
      </p:sp>
    </p:spTree>
    <p:extLst>
      <p:ext uri="{BB962C8B-B14F-4D97-AF65-F5344CB8AC3E}">
        <p14:creationId xmlns:p14="http://schemas.microsoft.com/office/powerpoint/2010/main" val="312510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étro">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é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11246</TotalTime>
  <Words>3305</Words>
  <Application>Microsoft Office PowerPoint</Application>
  <PresentationFormat>Affichage à l'écran (4:3)</PresentationFormat>
  <Paragraphs>399</Paragraphs>
  <Slides>55</Slides>
  <Notes>10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55</vt:i4>
      </vt:variant>
    </vt:vector>
  </HeadingPairs>
  <TitlesOfParts>
    <vt:vector size="63" baseType="lpstr">
      <vt:lpstr>Calibri</vt:lpstr>
      <vt:lpstr>Cambria</vt:lpstr>
      <vt:lpstr>Consolas</vt:lpstr>
      <vt:lpstr>Corbel</vt:lpstr>
      <vt:lpstr>Wingdings</vt:lpstr>
      <vt:lpstr>Wingdings 2</vt:lpstr>
      <vt:lpstr>Wingdings 3</vt:lpstr>
      <vt:lpstr>Métro</vt:lpstr>
      <vt:lpstr>PHYSIOPATHOLOGIE  DES OEDEMES  </vt:lpstr>
      <vt:lpstr>PLAN du COURS </vt:lpstr>
      <vt:lpstr>GÉNÉRALITÉS </vt:lpstr>
      <vt:lpstr>PHYSIOPATHOLOGIE DES OEDÈME </vt:lpstr>
      <vt:lpstr>Présentation PowerPoint</vt:lpstr>
      <vt:lpstr>ALTERATION DE L’HÉMODYNAMIQUE</vt:lpstr>
      <vt:lpstr>ECHANGES ENTRE  LE PLASMA &amp;  L’INTERSTITIIM</vt:lpstr>
      <vt:lpstr>ECHANGES ENTRE  LE PLASMA &amp;  L’INTERSTITIIM</vt:lpstr>
      <vt:lpstr>ECHANGES ENTRE  LE PLASMA &amp;  L’INTERSTITIIM</vt:lpstr>
      <vt:lpstr>ALTERATION DE HÉMODYNAMIQUE</vt:lpstr>
      <vt:lpstr>ALTERATION DE HÉMODYNAMIQUE</vt:lpstr>
      <vt:lpstr>ALTERATION DE HÉMODYNAMIQUE</vt:lpstr>
      <vt:lpstr>ALTERATION DE HÉMODYNAMIQUE</vt:lpstr>
      <vt:lpstr>ALTERATION DE L’HÉMODYNAMIQUE</vt:lpstr>
      <vt:lpstr>FACTEURS DE DÉFENSE CONTRE LES ALTERATIONS DE L’HÉMODYNAMIQUE</vt:lpstr>
      <vt:lpstr>FACTEURS DE DÉFENSE CONTRE LES ALTERATIONS DE L’HÉMODYNAMIQUE </vt:lpstr>
      <vt:lpstr>Présentation PowerPoint</vt:lpstr>
      <vt:lpstr>RÉTENTION RÉNALE DE SODIUM  </vt:lpstr>
      <vt:lpstr>RÉTENTION RÉNALE DE SODIUM.   </vt:lpstr>
      <vt:lpstr>Présentation PowerPoint</vt:lpstr>
      <vt:lpstr>Présentation PowerPoint</vt:lpstr>
      <vt:lpstr>Présentation PowerPoint</vt:lpstr>
      <vt:lpstr>Présentation PowerPoint</vt:lpstr>
      <vt:lpstr>Présentation PowerPoint</vt:lpstr>
      <vt:lpstr>UNE RÉTENTION RÉNALE  PRIMITIVE DE SODIUM  </vt:lpstr>
      <vt:lpstr>UNE RÉTENTION RÉNALE  PRIMITIVE DE SODIUM  </vt:lpstr>
      <vt:lpstr>Présentation PowerPoint</vt:lpstr>
      <vt:lpstr>PHYSIOPATHOLOGIE EN FONCTION DE L’ÉTIOLOGIE  </vt:lpstr>
      <vt:lpstr>Présentation PowerPoint</vt:lpstr>
      <vt:lpstr>Présentation PowerPoint</vt:lpstr>
      <vt:lpstr>Présentation PowerPoint</vt:lpstr>
      <vt:lpstr>Présentation PowerPoint</vt:lpstr>
      <vt:lpstr>INSUFFISANCE CARDIAQUE  </vt:lpstr>
      <vt:lpstr>SYNDROMES NEPHROTIQUES </vt:lpstr>
      <vt:lpstr>SYNDROMES NEPHROTIQUES </vt:lpstr>
      <vt:lpstr>SYNDROMES NEPHROTIQUES </vt:lpstr>
      <vt:lpstr>SYNDROMES NEPHROTIQUES </vt:lpstr>
      <vt:lpstr>SYNDROMES NEPHROTIQUES </vt:lpstr>
      <vt:lpstr>SYNDROMES NEPHROTIQUES </vt:lpstr>
      <vt:lpstr>SYNDROMES NEPHROTIQUES </vt:lpstr>
      <vt:lpstr>SYNDROMES NEPHROTIQUES </vt:lpstr>
      <vt:lpstr>CIRRHOSE HÉPATIQUE  </vt:lpstr>
      <vt:lpstr>CIRRHOSE HÉPATIQUE  </vt:lpstr>
      <vt:lpstr>CIRRHOSE HÉPATIQUE  </vt:lpstr>
      <vt:lpstr>CIRRHOSE HÉPATIQUE  </vt:lpstr>
      <vt:lpstr>CIRRHOSE HÉPATIQUE  </vt:lpstr>
      <vt:lpstr>CIRRHOSE HÉPATIQUE  </vt:lpstr>
      <vt:lpstr>Présentation PowerPoint</vt:lpstr>
      <vt:lpstr>OEDÈME IDIOPATHIQUE   </vt:lpstr>
      <vt:lpstr>OEDÈME IDIOPATHIQUE   </vt:lpstr>
      <vt:lpstr>OEDÈME IDIOPATHIQUE   </vt:lpstr>
      <vt:lpstr>OEDÈME IDIOPATHIQUE   </vt:lpstr>
      <vt:lpstr>OEDÈME IDIOPATHIQUE   </vt:lpstr>
      <vt:lpstr>OEDÈME IDIOPATHIQUE   </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mon pc</dc:creator>
  <cp:lastModifiedBy>asus</cp:lastModifiedBy>
  <cp:revision>1184</cp:revision>
  <dcterms:created xsi:type="dcterms:W3CDTF">2014-05-15T19:57:57Z</dcterms:created>
  <dcterms:modified xsi:type="dcterms:W3CDTF">2025-11-16T19:07:58Z</dcterms:modified>
</cp:coreProperties>
</file>