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9"/>
  </p:notesMasterIdLst>
  <p:sldIdLst>
    <p:sldId id="422" r:id="rId2"/>
    <p:sldId id="277" r:id="rId3"/>
    <p:sldId id="282" r:id="rId4"/>
    <p:sldId id="278" r:id="rId5"/>
    <p:sldId id="281" r:id="rId6"/>
    <p:sldId id="283" r:id="rId7"/>
    <p:sldId id="284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423" r:id="rId20"/>
    <p:sldId id="424" r:id="rId21"/>
    <p:sldId id="425" r:id="rId22"/>
    <p:sldId id="426" r:id="rId23"/>
    <p:sldId id="427" r:id="rId24"/>
    <p:sldId id="310" r:id="rId25"/>
    <p:sldId id="303" r:id="rId26"/>
    <p:sldId id="439" r:id="rId27"/>
    <p:sldId id="305" r:id="rId28"/>
    <p:sldId id="428" r:id="rId29"/>
    <p:sldId id="429" r:id="rId30"/>
    <p:sldId id="430" r:id="rId31"/>
    <p:sldId id="431" r:id="rId32"/>
    <p:sldId id="432" r:id="rId33"/>
    <p:sldId id="433" r:id="rId34"/>
    <p:sldId id="434" r:id="rId35"/>
    <p:sldId id="435" r:id="rId36"/>
    <p:sldId id="437" r:id="rId37"/>
    <p:sldId id="438" r:id="rId38"/>
    <p:sldId id="443" r:id="rId39"/>
    <p:sldId id="444" r:id="rId40"/>
    <p:sldId id="311" r:id="rId41"/>
    <p:sldId id="440" r:id="rId42"/>
    <p:sldId id="313" r:id="rId43"/>
    <p:sldId id="314" r:id="rId44"/>
    <p:sldId id="441" r:id="rId45"/>
    <p:sldId id="442" r:id="rId46"/>
    <p:sldId id="318" r:id="rId47"/>
    <p:sldId id="319" r:id="rId48"/>
    <p:sldId id="320" r:id="rId49"/>
    <p:sldId id="321" r:id="rId50"/>
    <p:sldId id="322" r:id="rId51"/>
    <p:sldId id="326" r:id="rId52"/>
    <p:sldId id="325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351" r:id="rId77"/>
    <p:sldId id="352" r:id="rId78"/>
  </p:sldIdLst>
  <p:sldSz cx="12192000" cy="6858000"/>
  <p:notesSz cx="6858000" cy="9144000"/>
  <p:defaultTextStyle>
    <a:defPPr>
      <a:defRPr lang="e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423" autoAdjust="0"/>
  </p:normalViewPr>
  <p:slideViewPr>
    <p:cSldViewPr snapToGrid="0">
      <p:cViewPr varScale="1">
        <p:scale>
          <a:sx n="65" d="100"/>
          <a:sy n="65" d="100"/>
        </p:scale>
        <p:origin x="6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4381F-3FAD-42CC-880F-A21DF94238D2}" type="datetimeFigureOut">
              <a:rPr lang="fr-FR" smtClean="0"/>
              <a:t>07/12/2025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E5115-023B-49AB-A139-5F3C553F77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18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5115-023B-49AB-A139-5F3C553F776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502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5115-023B-49AB-A139-5F3C553F776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470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5115-023B-49AB-A139-5F3C553F776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669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5115-023B-49AB-A139-5F3C553F776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100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en" sz="1200" dirty="0" smtClean="0"/>
              <a:t>The ventilation adapts very quickly (in 5 seconds), even when the variation in CO2 is minimal.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5115-023B-49AB-A139-5F3C553F776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354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5115-023B-49AB-A139-5F3C553F776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313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n" sz="1200" dirty="0" smtClean="0"/>
              <a:t>Their excretion takes place in the form of </a:t>
            </a:r>
            <a:r xmlns:a="http://schemas.openxmlformats.org/drawingml/2006/main">
              <a:rPr lang="en" sz="1200" dirty="0" err="1" smtClean="0"/>
              <a:t>titratable acidity </a:t>
            </a:r>
            <a:r xmlns:a="http://schemas.openxmlformats.org/drawingml/2006/main">
              <a:rPr lang="en" sz="1200" dirty="0" smtClean="0"/>
              <a:t>by the first urinary buffer: </a:t>
            </a:r>
            <a:r xmlns:a="http://schemas.openxmlformats.org/drawingml/2006/main">
              <a:rPr lang="en" sz="1200" dirty="0" err="1" smtClean="0"/>
              <a:t>disodium phosphate </a:t>
            </a:r>
            <a:r xmlns:a="http://schemas.openxmlformats.org/drawingml/2006/main">
              <a:rPr lang="en" sz="1200" dirty="0" smtClean="0"/>
              <a:t>(Na2HPO4) which binds the secreted H+ in exchange for Na+ which is reabsorbed to give </a:t>
            </a:r>
            <a:r xmlns:a="http://schemas.openxmlformats.org/drawingml/2006/main">
              <a:rPr lang="en" sz="1200" dirty="0" err="1" smtClean="0"/>
              <a:t>monosodium phosphate </a:t>
            </a:r>
            <a:r xmlns:a="http://schemas.openxmlformats.org/drawingml/2006/main">
              <a:rPr lang="en" sz="1200" dirty="0" smtClean="0"/>
              <a:t>(NaH2PO4) which is excreted;</a:t>
            </a:r>
            <a:endParaRPr xmlns:a="http://schemas.openxmlformats.org/drawingml/2006/main"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41289-BA7F-4969-8214-6B1D9799E2C9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8865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n" dirty="0" smtClean="0"/>
              <a:t>On the other hand, in respiratory acidosis:</a:t>
            </a:r>
          </a:p>
          <a:p>
            <a:r xmlns:a="http://schemas.openxmlformats.org/drawingml/2006/main">
              <a:rPr lang="en" dirty="0" smtClean="0"/>
              <a:t>HCO₃⁻ ↑ slightly</a:t>
            </a:r>
          </a:p>
          <a:p>
            <a:r xmlns:a="http://schemas.openxmlformats.org/drawingml/2006/main">
              <a:rPr lang="en" dirty="0" smtClean="0"/>
              <a:t>PCO₂ ↑ enormously</a:t>
            </a:r>
          </a:p>
          <a:p>
            <a:r xmlns:a="http://schemas.openxmlformats.org/drawingml/2006/main">
              <a:rPr lang="en" dirty="0" smtClean="0"/>
              <a:t>The ratio decreases ⇒ the pH decreases ⇒ acidosis.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5115-023B-49AB-A139-5F3C553F7767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148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en" b="0" dirty="0" smtClean="0"/>
              <a:t>Therefore, glutamine is a kind of vehicle that allows the ammonium ion (acidifying agent) to be transported in a non-toxic form.</a:t>
            </a:r>
          </a:p>
          <a:p>
            <a:r xmlns:a="http://schemas.openxmlformats.org/drawingml/2006/main">
              <a:rPr lang="en" b="0" dirty="0" smtClean="0"/>
              <a:t>down to the kidney,</a:t>
            </a:r>
            <a:r xmlns:a="http://schemas.openxmlformats.org/drawingml/2006/main">
              <a:rPr lang="en" b="0" baseline="0" dirty="0" smtClean="0"/>
              <a:t> </a:t>
            </a:r>
            <a:r xmlns:a="http://schemas.openxmlformats.org/drawingml/2006/main">
              <a:rPr lang="en" b="0" dirty="0" smtClean="0"/>
              <a:t>where the body eliminates acid and regenerates bicarbonate </a:t>
            </a:r>
            <a:r xmlns:a="http://schemas.openxmlformats.org/drawingml/2006/main">
              <a:rPr lang="en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5115-023B-49AB-A139-5F3C553F7767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807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5115-023B-49AB-A139-5F3C553F7767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56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5115-023B-49AB-A139-5F3C553F776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97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en" sz="1200" dirty="0" smtClean="0"/>
              <a:t>The body's buffers are able to take in or release </a:t>
            </a:r>
            <a:r xmlns:a="http://schemas.openxmlformats.org/drawingml/2006/main">
              <a:rPr lang="en" sz="1200" b="1" dirty="0" smtClean="0"/>
              <a:t>H+ ions </a:t>
            </a:r>
            <a:r xmlns:a="http://schemas.openxmlformats.org/drawingml/2006/main">
              <a:rPr lang="en" sz="1200" dirty="0" smtClean="0"/>
              <a:t>, thus changing the concentration of </a:t>
            </a:r>
            <a:r xmlns:a="http://schemas.openxmlformats.org/drawingml/2006/main">
              <a:rPr lang="en" sz="1200" dirty="0" smtClean="0"/>
              <a:t>free </a:t>
            </a:r>
            <a:r xmlns:a="http://schemas.openxmlformats.org/drawingml/2006/main">
              <a:rPr lang="en" sz="1200" b="1" dirty="0" smtClean="0"/>
              <a:t>H+</a:t>
            </a:r>
            <a:r xmlns:a="http://schemas.openxmlformats.org/drawingml/2006/main">
              <a:rPr lang="en" sz="1200" b="1" dirty="0" smtClean="0"/>
              <a:t> </a:t>
            </a:r>
            <a:r xmlns:a="http://schemas.openxmlformats.org/drawingml/2006/main">
              <a:rPr lang="en" sz="1200" dirty="0" smtClean="0"/>
              <a:t>are reduced to a minimum.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5115-023B-49AB-A139-5F3C553F776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36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5115-023B-49AB-A139-5F3C553F776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866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5115-023B-49AB-A139-5F3C553F776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26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5115-023B-49AB-A139-5F3C553F776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78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5115-023B-49AB-A139-5F3C553F776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497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5115-023B-49AB-A139-5F3C553F776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939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5115-023B-49AB-A139-5F3C553F776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05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E58A-4118-4995-8127-B495F6C93F89}" type="datetime1">
              <a:rPr lang="en-US" smtClean="0"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E3DF-0EB0-4137-9B1F-26101C2E767C}" type="datetime1">
              <a:rPr lang="en-US" smtClean="0"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FF63-D4B1-4C6E-8971-08D0AF84A7F7}" type="datetime1">
              <a:rPr lang="en-US" smtClean="0"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7183-90B9-4B0D-994F-528CD1ABC723}" type="datetime1">
              <a:rPr lang="en-US" smtClean="0"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B6B8-226D-4D4E-9A90-5C97113C8C06}" type="datetime1">
              <a:rPr lang="en-US" smtClean="0"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27C8-534D-4163-9ABF-0A9C34C57553}" type="datetime1">
              <a:rPr lang="en-US" smtClean="0"/>
              <a:t>12/7/2025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FA97-334C-4E64-8688-3AC76744D590}" type="datetime1">
              <a:rPr lang="en-US" smtClean="0"/>
              <a:t>12/7/2025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772-27CA-4AE6-A49D-97547E945349}" type="datetime1">
              <a:rPr lang="en-US" smtClean="0"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5848-B341-4C57-9BC4-F44D7F8AC873}" type="datetime1">
              <a:rPr lang="en-US" smtClean="0"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8CA3-4787-4E2C-A0BB-1A076C7CE8E3}" type="datetime1">
              <a:rPr lang="en-US" smtClean="0"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C4F0-D08C-409A-A223-9369D8926A19}" type="datetime1">
              <a:rPr lang="en-US" smtClean="0"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333B-3D41-4A06-8DB1-96B505EE41C2}" type="datetime1">
              <a:rPr lang="en-US" smtClean="0"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8DD4-312C-42FA-82E2-CF344BAFD0DE}" type="datetime1">
              <a:rPr lang="en-US" smtClean="0"/>
              <a:t>12/7/2025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6BD9-8210-4DA5-8DE0-793EE87FA6E4}" type="datetime1">
              <a:rPr lang="en-US" smtClean="0"/>
              <a:t>12/7/2025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F9C3-6A64-4198-ABF2-7246F057B091}" type="datetime1">
              <a:rPr lang="en-US" smtClean="0"/>
              <a:t>12/7/2025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5413-19DE-4DD0-860B-89F13350E15E}" type="datetime1">
              <a:rPr lang="en-US" smtClean="0"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A963-A793-4944-BBE7-AC6D756598FE}" type="datetime1">
              <a:rPr lang="en-US" smtClean="0"/>
              <a:t>12/7/2025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EED1D-6595-4232-BF11-0343E49F271F}" type="datetime1">
              <a:rPr lang="en-US" smtClean="0"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56792" y="1530586"/>
            <a:ext cx="8702231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n" sz="66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DISORDERS</a:t>
            </a:r>
          </a:p>
          <a:p>
            <a:pPr xmlns:a="http://schemas.openxmlformats.org/drawingml/2006/main" algn="ctr"/>
            <a:r xmlns:a="http://schemas.openxmlformats.org/drawingml/2006/main">
              <a:rPr lang="en" sz="6600" b="1" dirty="0" smtClean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ACID-BASES</a:t>
            </a:r>
            <a:endParaRPr xmlns:a="http://schemas.openxmlformats.org/drawingml/2006/main" lang="fr-FR" sz="6600" b="1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38348" y="49226"/>
            <a:ext cx="771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n" sz="2400" b="1" i="1" dirty="0" err="1" smtClean="0">
                <a:latin typeface="Cambria" pitchFamily="18" charset="0"/>
              </a:rPr>
              <a:t>Mentouri </a:t>
            </a:r>
            <a:r xmlns:a="http://schemas.openxmlformats.org/drawingml/2006/main">
              <a:rPr lang="en" sz="2400" b="1" i="1" dirty="0">
                <a:latin typeface="Cambria" pitchFamily="18" charset="0"/>
              </a:rPr>
              <a:t>Brothers University</a:t>
            </a:r>
            <a:r xmlns:a="http://schemas.openxmlformats.org/drawingml/2006/main">
              <a:rPr lang="en" sz="2400" b="1" i="1" dirty="0" smtClean="0">
                <a:latin typeface="Cambria" pitchFamily="18" charset="0"/>
              </a:rPr>
              <a:t> </a:t>
            </a:r>
            <a:r xmlns:a="http://schemas.openxmlformats.org/drawingml/2006/main">
              <a:rPr lang="en" sz="2400" b="1" i="1" dirty="0">
                <a:latin typeface="Cambria" pitchFamily="18" charset="0"/>
              </a:rPr>
              <a:t>Constantine I</a:t>
            </a:r>
          </a:p>
          <a:p>
            <a:pPr xmlns:a="http://schemas.openxmlformats.org/drawingml/2006/main" algn="ctr"/>
            <a:r xmlns:a="http://schemas.openxmlformats.org/drawingml/2006/main">
              <a:rPr lang="en" sz="2400" b="1" i="1" dirty="0">
                <a:latin typeface="Cambria" pitchFamily="18" charset="0"/>
              </a:rPr>
              <a:t>Institute of Veterinary Sciences</a:t>
            </a:r>
          </a:p>
          <a:p>
            <a:pPr xmlns:a="http://schemas.openxmlformats.org/drawingml/2006/main" algn="ctr"/>
            <a:r xmlns:a="http://schemas.openxmlformats.org/drawingml/2006/main">
              <a:rPr lang="en" b="1" i="1" dirty="0">
                <a:latin typeface="Cambria" pitchFamily="18" charset="0"/>
              </a:rPr>
              <a:t>Academic year </a:t>
            </a:r>
            <a:r xmlns:a="http://schemas.openxmlformats.org/drawingml/2006/main">
              <a:rPr lang="en" b="1" i="1" dirty="0" smtClean="0">
                <a:latin typeface="Cambria" pitchFamily="18" charset="0"/>
              </a:rPr>
              <a:t>2025-2026</a:t>
            </a:r>
            <a:endParaRPr xmlns:a="http://schemas.openxmlformats.org/drawingml/2006/main" lang="fr-FR" b="1" i="1" dirty="0">
              <a:latin typeface="Cambria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439" y="287885"/>
            <a:ext cx="1179795" cy="1075146"/>
          </a:xfrm>
          <a:prstGeom prst="rect">
            <a:avLst/>
          </a:prstGeom>
          <a:noFill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7" y="287885"/>
            <a:ext cx="1240477" cy="122674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503692" y="5683016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n" sz="2400" b="1" i="1" dirty="0">
                <a:latin typeface="Cambria" pitchFamily="18" charset="0"/>
              </a:rPr>
              <a:t>Dr. KELLALI </a:t>
            </a:r>
            <a:r xmlns:a="http://schemas.openxmlformats.org/drawingml/2006/main">
              <a:rPr lang="en" sz="2400" b="1" i="1" dirty="0" err="1">
                <a:latin typeface="Cambria" pitchFamily="18" charset="0"/>
              </a:rPr>
              <a:t>Narimane</a:t>
            </a:r>
            <a:endParaRPr xmlns:a="http://schemas.openxmlformats.org/drawingml/2006/main" lang="fr-FR" sz="2400" b="1" i="1" dirty="0">
              <a:latin typeface="Cambria" pitchFamily="18" charset="0"/>
            </a:endParaRPr>
          </a:p>
          <a:p>
            <a:pPr xmlns:a="http://schemas.openxmlformats.org/drawingml/2006/main" algn="ctr"/>
            <a:r xmlns:a="http://schemas.openxmlformats.org/drawingml/2006/main">
              <a:rPr lang="en" sz="2400" b="1" i="1" dirty="0">
                <a:latin typeface="Cambria" pitchFamily="18" charset="0"/>
              </a:rPr>
              <a:t>Assistant Professor "A"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54" y="3821799"/>
            <a:ext cx="3128492" cy="2960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7300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03200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Buffer systems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1529521"/>
            <a:ext cx="11286836" cy="4945170"/>
          </a:xfrm>
        </p:spPr>
        <p:txBody>
          <a:bodyPr>
            <a:normAutofit lnSpcReduction="10000"/>
          </a:bodyPr>
          <a:lstStyle/>
          <a:p>
            <a:endParaRPr lang="fr-FR" sz="2800" dirty="0" smtClean="0"/>
          </a:p>
          <a:p>
            <a:r xmlns:a="http://schemas.openxmlformats.org/drawingml/2006/main">
              <a:rPr lang="en" sz="2800" dirty="0" smtClean="0"/>
              <a:t>This </a:t>
            </a:r>
            <a:r xmlns:a="http://schemas.openxmlformats.org/drawingml/2006/main">
              <a:rPr lang="en" sz="2800" dirty="0"/>
              <a:t>system is represented mainly by bicarbonate ions ( </a:t>
            </a:r>
            <a:r xmlns:a="http://schemas.openxmlformats.org/drawingml/2006/main">
              <a:rPr lang="en" sz="2800" b="1" dirty="0"/>
              <a:t>HCO3- </a:t>
            </a:r>
            <a:r xmlns:a="http://schemas.openxmlformats.org/drawingml/2006/main">
              <a:rPr lang="en" sz="2800" dirty="0"/>
              <a:t>).</a:t>
            </a:r>
          </a:p>
          <a:p>
            <a:r xmlns:a="http://schemas.openxmlformats.org/drawingml/2006/main">
              <a:rPr lang="en" sz="2800" dirty="0"/>
              <a:t>Bicarbonate ions combine with </a:t>
            </a:r>
            <a:r xmlns:a="http://schemas.openxmlformats.org/drawingml/2006/main">
              <a:rPr lang="en" sz="2800" dirty="0"/>
              <a:t>excess </a:t>
            </a:r>
            <a:r xmlns:a="http://schemas.openxmlformats.org/drawingml/2006/main">
              <a:rPr lang="en" sz="2800" b="1" dirty="0"/>
              <a:t>H+ ions to form carbonic acid ( </a:t>
            </a:r>
            <a:r xmlns:a="http://schemas.openxmlformats.org/drawingml/2006/main">
              <a:rPr lang="en" sz="2800" b="1" dirty="0"/>
              <a:t>H2CO3 </a:t>
            </a:r>
            <a:r xmlns:a="http://schemas.openxmlformats.org/drawingml/2006/main">
              <a:rPr lang="en" sz="2800" dirty="0"/>
              <a:t>).</a:t>
            </a:r>
          </a:p>
          <a:p>
            <a:r xmlns:a="http://schemas.openxmlformats.org/drawingml/2006/main">
              <a:rPr lang="en" sz="2800" dirty="0" smtClean="0"/>
              <a:t>The </a:t>
            </a:r>
            <a:r xmlns:a="http://schemas.openxmlformats.org/drawingml/2006/main">
              <a:rPr lang="en" sz="2800" b="1" dirty="0"/>
              <a:t>CO2/HCO3- </a:t>
            </a:r>
            <a:r xmlns:a="http://schemas.openxmlformats.org/drawingml/2006/main">
              <a:rPr lang="en" sz="2800" dirty="0"/>
              <a:t>buffer system </a:t>
            </a:r>
            <a:r xmlns:a="http://schemas.openxmlformats.org/drawingml/2006/main">
              <a:rPr lang="en" sz="2800" dirty="0"/>
              <a:t>is considered very efficient due to the large amount of bicarbonate present in the body and the ability to excrete </a:t>
            </a:r>
            <a:r xmlns:a="http://schemas.openxmlformats.org/drawingml/2006/main">
              <a:rPr lang="en" sz="2800" b="1" dirty="0"/>
              <a:t>CO2 </a:t>
            </a:r>
            <a:r xmlns:a="http://schemas.openxmlformats.org/drawingml/2006/main">
              <a:rPr lang="en" sz="2800" dirty="0"/>
              <a:t>formed by the respiratory system (ventilation).</a:t>
            </a:r>
          </a:p>
          <a:p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4212076" y="1179325"/>
            <a:ext cx="357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n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EXTRACELULAR</a:t>
            </a:r>
            <a:endParaRPr xmlns:a="http://schemas.openxmlformats.org/drawingml/2006/main" lang="fr-FR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03200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Buffer systems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1529521"/>
            <a:ext cx="11286836" cy="4945170"/>
          </a:xfrm>
        </p:spPr>
        <p:txBody>
          <a:bodyPr>
            <a:normAutofit lnSpcReduction="10000"/>
          </a:bodyPr>
          <a:lstStyle/>
          <a:p>
            <a:endParaRPr lang="fr-FR" sz="2800" dirty="0" smtClean="0"/>
          </a:p>
          <a:p>
            <a:r xmlns:a="http://schemas.openxmlformats.org/drawingml/2006/main">
              <a:rPr lang="en" sz="2800" dirty="0" smtClean="0"/>
              <a:t>This </a:t>
            </a:r>
            <a:r xmlns:a="http://schemas.openxmlformats.org/drawingml/2006/main">
              <a:rPr lang="en" sz="2800" dirty="0"/>
              <a:t>system </a:t>
            </a:r>
            <a:r xmlns:a="http://schemas.openxmlformats.org/drawingml/2006/main">
              <a:rPr lang="en" sz="2800" dirty="0" smtClean="0"/>
              <a:t>is </a:t>
            </a:r>
            <a:r xmlns:a="http://schemas.openxmlformats.org/drawingml/2006/main">
              <a:rPr lang="en" sz="2800" dirty="0"/>
              <a:t>responsible for </a:t>
            </a:r>
            <a:r xmlns:a="http://schemas.openxmlformats.org/drawingml/2006/main">
              <a:rPr lang="en" sz="2800" b="1" dirty="0"/>
              <a:t>80% </a:t>
            </a:r>
            <a:r xmlns:a="http://schemas.openxmlformats.org/drawingml/2006/main">
              <a:rPr lang="en" sz="2800" dirty="0"/>
              <a:t>of the extracellular buffering capacity; it is the main player in balancing metabolic acids, but it does not intervene in acid-base imbalances of respiratory origin.</a:t>
            </a:r>
            <a:endParaRPr xmlns:a="http://schemas.openxmlformats.org/drawingml/2006/main" lang="fr-FR" sz="2800" dirty="0" smtClean="0"/>
          </a:p>
          <a:p>
            <a:endParaRPr lang="fr-FR" sz="2800" dirty="0"/>
          </a:p>
          <a:p>
            <a:r xmlns:a="http://schemas.openxmlformats.org/drawingml/2006/main">
              <a:rPr lang="en" sz="2800" dirty="0" smtClean="0"/>
              <a:t>This </a:t>
            </a:r>
            <a:r xmlns:a="http://schemas.openxmlformats.org/drawingml/2006/main">
              <a:rPr lang="en" sz="2800" dirty="0"/>
              <a:t>buffer system is open, does not </a:t>
            </a:r>
            <a:r xmlns:a="http://schemas.openxmlformats.org/drawingml/2006/main">
              <a:rPr lang="en" sz="2800" dirty="0" smtClean="0"/>
              <a:t>saturate </a:t>
            </a:r>
            <a:r xmlns:a="http://schemas.openxmlformats.org/drawingml/2006/main">
              <a:rPr lang="en" sz="2800" dirty="0"/>
              <a:t>, is controlled by the lungs and kidneys, and interacts with the </a:t>
            </a:r>
            <a:r xmlns:a="http://schemas.openxmlformats.org/drawingml/2006/main">
              <a:rPr lang="en" sz="2800" b="1" u="sng" dirty="0"/>
              <a:t>hemoglobin/ </a:t>
            </a:r>
            <a:r xmlns:a="http://schemas.openxmlformats.org/drawingml/2006/main">
              <a:rPr lang="en" sz="2800" b="1" u="sng" dirty="0" err="1"/>
              <a:t>hemoglobinate system </a:t>
            </a:r>
            <a:r xmlns:a="http://schemas.openxmlformats.org/drawingml/2006/main">
              <a:rPr lang="en" sz="2800" dirty="0"/>
              <a:t>.</a:t>
            </a:r>
          </a:p>
          <a:p>
            <a:pPr marL="0" indent="0">
              <a:buNone/>
            </a:pPr>
            <a:endParaRPr lang="fr-FR" sz="28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4212076" y="1179325"/>
            <a:ext cx="357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n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EXTRACELULAR</a:t>
            </a:r>
            <a:endParaRPr xmlns:a="http://schemas.openxmlformats.org/drawingml/2006/main" lang="fr-FR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8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03200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Buffer systems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1529521"/>
            <a:ext cx="11286836" cy="4945170"/>
          </a:xfrm>
        </p:spPr>
        <p:txBody>
          <a:bodyPr>
            <a:normAutofit/>
          </a:bodyPr>
          <a:lstStyle/>
          <a:p>
            <a:endParaRPr lang="fr-FR" sz="2800" dirty="0" smtClean="0"/>
          </a:p>
          <a:p>
            <a:r xmlns:a="http://schemas.openxmlformats.org/drawingml/2006/main">
              <a:rPr lang="en" sz="2800" dirty="0" smtClean="0"/>
              <a:t>The </a:t>
            </a:r>
            <a:r xmlns:a="http://schemas.openxmlformats.org/drawingml/2006/main">
              <a:rPr lang="en" sz="2800" b="1" dirty="0"/>
              <a:t>acidic </a:t>
            </a:r>
            <a:r xmlns:a="http://schemas.openxmlformats.org/drawingml/2006/main">
              <a:rPr lang="en" sz="2800" dirty="0"/>
              <a:t>component of the </a:t>
            </a:r>
            <a:r xmlns:a="http://schemas.openxmlformats.org/drawingml/2006/main">
              <a:rPr lang="en" sz="2800" b="1" u="sng" dirty="0"/>
              <a:t>carbonic acid/bicarbonate </a:t>
            </a:r>
            <a:r xmlns:a="http://schemas.openxmlformats.org/drawingml/2006/main">
              <a:rPr lang="en" sz="2800" dirty="0"/>
              <a:t>buffer</a:t>
            </a:r>
            <a:r xmlns:a="http://schemas.openxmlformats.org/drawingml/2006/main">
              <a:rPr lang="en" sz="2800" dirty="0"/>
              <a:t> </a:t>
            </a:r>
            <a:r xmlns:a="http://schemas.openxmlformats.org/drawingml/2006/main">
              <a:rPr lang="en" sz="2800" b="1" u="sng" dirty="0"/>
              <a:t>sodium </a:t>
            </a:r>
            <a:r xmlns:a="http://schemas.openxmlformats.org/drawingml/2006/main">
              <a:rPr lang="en" sz="2800" dirty="0"/>
              <a:t>is represented by:</a:t>
            </a:r>
          </a:p>
          <a:p>
            <a:pPr marL="0" indent="0" algn="ctr">
              <a:buNone/>
            </a:pPr>
            <a:endParaRPr lang="fr-FR" sz="2800" b="1" dirty="0" smtClean="0"/>
          </a:p>
          <a:p>
            <a:pPr marL="0" indent="0" algn="ctr">
              <a:buNone/>
            </a:pPr>
            <a:endParaRPr lang="fr-FR" sz="2800" b="1" dirty="0" smtClean="0"/>
          </a:p>
          <a:p>
            <a:r xmlns:a="http://schemas.openxmlformats.org/drawingml/2006/main">
              <a:rPr lang="en" sz="2800" dirty="0" smtClean="0"/>
              <a:t>The </a:t>
            </a:r>
            <a:r xmlns:a="http://schemas.openxmlformats.org/drawingml/2006/main">
              <a:rPr lang="en" sz="2800" b="1" dirty="0"/>
              <a:t>basic </a:t>
            </a:r>
            <a:r xmlns:a="http://schemas.openxmlformats.org/drawingml/2006/main">
              <a:rPr lang="en" sz="2800" dirty="0"/>
              <a:t>component </a:t>
            </a:r>
            <a:r xmlns:a="http://schemas.openxmlformats.org/drawingml/2006/main">
              <a:rPr lang="en" sz="2800" dirty="0"/>
              <a:t>of the carbonic acid/sodium bicarbonate buffer is represented by:</a:t>
            </a:r>
          </a:p>
          <a:p>
            <a:pPr xmlns:a="http://schemas.openxmlformats.org/drawingml/2006/main" marL="0" indent="0" algn="ctr">
              <a:buNone/>
            </a:pPr>
            <a:r xmlns:a="http://schemas.openxmlformats.org/drawingml/2006/main">
              <a:rPr lang="en" sz="2800" b="1" dirty="0"/>
              <a:t>NaHCO3 </a:t>
            </a:r>
            <a:r xmlns:a="http://schemas.openxmlformats.org/drawingml/2006/main">
              <a:rPr lang="en" sz="2800" b="1" dirty="0" smtClean="0"/>
              <a:t>H </a:t>
            </a:r>
            <a:r xmlns:a="http://schemas.openxmlformats.org/drawingml/2006/main">
              <a:rPr lang="en" sz="2800" b="1" dirty="0"/>
              <a:t>+ + NaCO3-</a:t>
            </a:r>
            <a:endParaRPr xmlns:a="http://schemas.openxmlformats.org/drawingml/2006/main" lang="fr-FR" sz="2800" dirty="0"/>
          </a:p>
          <a:p>
            <a:pPr marL="0" indent="0">
              <a:buNone/>
            </a:pPr>
            <a:endParaRPr lang="fr-FR" sz="2800" dirty="0"/>
          </a:p>
          <a:p>
            <a:endParaRPr lang="fr-FR" sz="28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4212076" y="1179325"/>
            <a:ext cx="357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n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EXTRACELULAR</a:t>
            </a:r>
            <a:endParaRPr xmlns:a="http://schemas.openxmlformats.org/drawingml/2006/main" lang="fr-FR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304593" y="3486966"/>
            <a:ext cx="5572164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xmlns:a="http://schemas.openxmlformats.org/drawingml/2006/main" algn="ctr"/>
            <a:r xmlns:a="http://schemas.openxmlformats.org/drawingml/2006/main">
              <a:rPr lang="en" sz="2000" b="1" i="1" dirty="0" smtClean="0">
                <a:solidFill>
                  <a:schemeClr val="bg1"/>
                </a:solidFill>
                <a:latin typeface="Cambria" pitchFamily="18" charset="0"/>
              </a:rPr>
              <a:t>CO2 + H2O H2CO3 H+ + HCO3-</a:t>
            </a:r>
            <a:endParaRPr xmlns:a="http://schemas.openxmlformats.org/drawingml/2006/main" lang="fr-FR" sz="2000" b="1" dirty="0">
              <a:solidFill>
                <a:schemeClr val="bg1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864429" y="3914006"/>
            <a:ext cx="714380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6513403" y="3912418"/>
            <a:ext cx="714380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275120" y="6067744"/>
            <a:ext cx="895177" cy="182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5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03200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Buffer systems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1529521"/>
            <a:ext cx="11286836" cy="4945170"/>
          </a:xfrm>
        </p:spPr>
        <p:txBody>
          <a:bodyPr>
            <a:normAutofit lnSpcReduction="10000"/>
          </a:bodyPr>
          <a:lstStyle/>
          <a:p>
            <a:endParaRPr lang="fr-FR" sz="2800" dirty="0" smtClean="0"/>
          </a:p>
          <a:p>
            <a:r xmlns:a="http://schemas.openxmlformats.org/drawingml/2006/main">
              <a:rPr lang="en" sz="2800" dirty="0" smtClean="0"/>
              <a:t>At </a:t>
            </a:r>
            <a:r xmlns:a="http://schemas.openxmlformats.org/drawingml/2006/main">
              <a:rPr lang="en" sz="2800" b="1" dirty="0"/>
              <a:t>pH 7.4 </a:t>
            </a:r>
            <a:r xmlns:a="http://schemas.openxmlformats.org/drawingml/2006/main">
              <a:rPr lang="en" sz="2800" dirty="0"/>
              <a:t>the concentration of </a:t>
            </a:r>
            <a:r xmlns:a="http://schemas.openxmlformats.org/drawingml/2006/main">
              <a:rPr lang="en" sz="2800" b="1" dirty="0"/>
              <a:t>H2CO3 </a:t>
            </a:r>
            <a:r xmlns:a="http://schemas.openxmlformats.org/drawingml/2006/main">
              <a:rPr lang="en" sz="2800" dirty="0"/>
              <a:t>is only a tiny fraction of the concentration of </a:t>
            </a:r>
            <a:r xmlns:a="http://schemas.openxmlformats.org/drawingml/2006/main">
              <a:rPr lang="en" sz="2800" b="1" dirty="0"/>
              <a:t>HCO3- and therefore, in appearance, one might think that the blood pH is poorly protected against an influx of </a:t>
            </a:r>
            <a:r xmlns:a="http://schemas.openxmlformats.org/drawingml/2006/main">
              <a:rPr lang="en" sz="2800" b="1" dirty="0"/>
              <a:t>OH- </a:t>
            </a:r>
            <a:r xmlns:a="http://schemas.openxmlformats.org/drawingml/2006/main">
              <a:rPr lang="en" sz="2800" dirty="0"/>
              <a:t>ions </a:t>
            </a:r>
            <a:r xmlns:a="http://schemas.openxmlformats.org/drawingml/2006/main">
              <a:rPr lang="en" sz="2800" dirty="0"/>
              <a:t>, but this imbalance is compensated by the </a:t>
            </a:r>
            <a:r xmlns:a="http://schemas.openxmlformats.org/drawingml/2006/main">
              <a:rPr lang="en" sz="2800" b="1" dirty="0"/>
              <a:t>CO2 buffer system </a:t>
            </a:r>
            <a:r xmlns:a="http://schemas.openxmlformats.org/drawingml/2006/main">
              <a:rPr lang="en" sz="2800" dirty="0"/>
              <a:t>of the </a:t>
            </a:r>
            <a:r xmlns:a="http://schemas.openxmlformats.org/drawingml/2006/main">
              <a:rPr lang="en" sz="2800" dirty="0" smtClean="0"/>
              <a:t>lungs.</a:t>
            </a:r>
            <a:endParaRPr xmlns:a="http://schemas.openxmlformats.org/drawingml/2006/main" lang="fr-FR" sz="2800" dirty="0"/>
          </a:p>
          <a:p>
            <a:r xmlns:a="http://schemas.openxmlformats.org/drawingml/2006/main">
              <a:rPr lang="en" sz="2800" dirty="0"/>
              <a:t>Extracellular buffer systems represented by </a:t>
            </a:r>
            <a:r xmlns:a="http://schemas.openxmlformats.org/drawingml/2006/main">
              <a:rPr lang="en" sz="2800" b="1" dirty="0"/>
              <a:t>plasma proteins </a:t>
            </a:r>
            <a:r xmlns:a="http://schemas.openxmlformats.org/drawingml/2006/main">
              <a:rPr lang="en" sz="2800" dirty="0"/>
              <a:t>and </a:t>
            </a:r>
            <a:r xmlns:a="http://schemas.openxmlformats.org/drawingml/2006/main">
              <a:rPr lang="en" sz="2800" b="1" dirty="0"/>
              <a:t>inorganic phosphates </a:t>
            </a:r>
            <a:r xmlns:a="http://schemas.openxmlformats.org/drawingml/2006/main">
              <a:rPr lang="en" sz="2800" dirty="0" smtClean="0"/>
              <a:t>are also found, but in very low activity </a:t>
            </a:r>
            <a:r xmlns:a="http://schemas.openxmlformats.org/drawingml/2006/main">
              <a:rPr lang="en" sz="2800" dirty="0"/>
              <a:t>.</a:t>
            </a:r>
          </a:p>
          <a:p>
            <a:pPr marL="0" indent="0">
              <a:buNone/>
            </a:pPr>
            <a:endParaRPr lang="fr-FR" sz="28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4212076" y="1179325"/>
            <a:ext cx="357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n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EXTRACELULAR</a:t>
            </a:r>
            <a:endParaRPr xmlns:a="http://schemas.openxmlformats.org/drawingml/2006/main" lang="fr-FR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0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03200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Buffer systems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1529521"/>
            <a:ext cx="11286836" cy="4945170"/>
          </a:xfrm>
        </p:spPr>
        <p:txBody>
          <a:bodyPr>
            <a:normAutofit lnSpcReduction="10000"/>
          </a:bodyPr>
          <a:lstStyle/>
          <a:p>
            <a:r xmlns:a="http://schemas.openxmlformats.org/drawingml/2006/main">
              <a:rPr lang="en" sz="2800" dirty="0" smtClean="0"/>
              <a:t>Cells </a:t>
            </a:r>
            <a:r xmlns:a="http://schemas.openxmlformats.org/drawingml/2006/main">
              <a:rPr lang="en" sz="2800" dirty="0"/>
              <a:t>actively </a:t>
            </a:r>
            <a:r xmlns:a="http://schemas.openxmlformats.org/drawingml/2006/main">
              <a:rPr lang="en" sz="2800"/>
              <a:t>transport </a:t>
            </a:r>
            <a:r xmlns:a="http://schemas.openxmlformats.org/drawingml/2006/main">
              <a:rPr lang="en" sz="2800" dirty="0"/>
              <a:t>H+ and HCO3- across the plasma </a:t>
            </a:r>
            <a:r xmlns:a="http://schemas.openxmlformats.org/drawingml/2006/main">
              <a:rPr lang="en" sz="2800" smtClean="0"/>
              <a:t>membrane</a:t>
            </a:r>
          </a:p>
          <a:p>
            <a:r xmlns:a="http://schemas.openxmlformats.org/drawingml/2006/main">
              <a:rPr lang="en" sz="2800" dirty="0" smtClean="0"/>
              <a:t>A </a:t>
            </a:r>
            <a:r xmlns:a="http://schemas.openxmlformats.org/drawingml/2006/main">
              <a:rPr lang="en" sz="2800" dirty="0"/>
              <a:t>delay of two to four hours is </a:t>
            </a:r>
            <a:r xmlns:a="http://schemas.openxmlformats.org/drawingml/2006/main">
              <a:rPr lang="en" sz="2800" dirty="0" smtClean="0"/>
              <a:t>required </a:t>
            </a:r>
            <a:r xmlns:a="http://schemas.openxmlformats.org/drawingml/2006/main">
              <a:rPr lang="en" sz="2800" dirty="0"/>
              <a:t>for buffering from the cells, due to the slowing down caused by cellular penetration.</a:t>
            </a:r>
          </a:p>
          <a:p>
            <a:r xmlns:a="http://schemas.openxmlformats.org/drawingml/2006/main">
              <a:rPr lang="en" sz="2800" b="1" dirty="0"/>
              <a:t>Hemoglobin</a:t>
            </a:r>
            <a:r xmlns:a="http://schemas.openxmlformats.org/drawingml/2006/main">
              <a:rPr lang="en" sz="2800" b="1" u="sng" dirty="0"/>
              <a:t>​</a:t>
            </a:r>
            <a:r xmlns:a="http://schemas.openxmlformats.org/drawingml/2006/main">
              <a:rPr lang="en" sz="2800" b="1" dirty="0"/>
              <a:t> </a:t>
            </a:r>
            <a:r xmlns:a="http://schemas.openxmlformats.org/drawingml/2006/main">
              <a:rPr lang="en" sz="2800" dirty="0"/>
              <a:t>is a very important intracellular buffer particularly involved in the buffering of </a:t>
            </a:r>
            <a:r xmlns:a="http://schemas.openxmlformats.org/drawingml/2006/main">
              <a:rPr lang="en" sz="2800" dirty="0"/>
              <a:t>carbonic </a:t>
            </a:r>
            <a:r xmlns:a="http://schemas.openxmlformats.org/drawingml/2006/main">
              <a:rPr lang="en" sz="2800" dirty="0" smtClean="0"/>
              <a:t>acid </a:t>
            </a:r>
            <a:r xmlns:a="http://schemas.openxmlformats.org/drawingml/2006/main">
              <a:rPr lang="en" sz="2800" b="1" dirty="0"/>
              <a:t>.</a:t>
            </a:r>
          </a:p>
          <a:p>
            <a:pPr xmlns:a="http://schemas.openxmlformats.org/drawingml/2006/main" marL="0" indent="0" algn="ctr">
              <a:buNone/>
            </a:pPr>
            <a:r xmlns:a="http://schemas.openxmlformats.org/drawingml/2006/main">
              <a:rPr lang="en" sz="2800" b="1" dirty="0" err="1"/>
              <a:t>Hb </a:t>
            </a:r>
            <a:r xmlns:a="http://schemas.openxmlformats.org/drawingml/2006/main">
              <a:rPr lang="en" sz="2800" b="1" dirty="0"/>
              <a:t>NH2 + CO2 </a:t>
            </a:r>
            <a:r xmlns:a="http://schemas.openxmlformats.org/drawingml/2006/main">
              <a:rPr lang="en" sz="2800" b="1" dirty="0" err="1"/>
              <a:t>Hb </a:t>
            </a:r>
            <a:r xmlns:a="http://schemas.openxmlformats.org/drawingml/2006/main">
              <a:rPr lang="en" sz="2800" b="1" dirty="0"/>
              <a:t>NHCOO- + H+</a:t>
            </a:r>
            <a:endParaRPr xmlns:a="http://schemas.openxmlformats.org/drawingml/2006/main" lang="fr-FR" sz="2800" dirty="0"/>
          </a:p>
          <a:p>
            <a:pPr marL="0" indent="0">
              <a:buNone/>
            </a:pPr>
            <a:endParaRPr lang="fr-FR" sz="28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4212076" y="1179325"/>
            <a:ext cx="357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n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INTRACELULAR</a:t>
            </a:r>
            <a:endParaRPr xmlns:a="http://schemas.openxmlformats.org/drawingml/2006/main" lang="fr-FR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410730" y="5975919"/>
            <a:ext cx="895177" cy="182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60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03200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Buffer systems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1529521"/>
            <a:ext cx="11286836" cy="4945170"/>
          </a:xfrm>
        </p:spPr>
        <p:txBody>
          <a:bodyPr>
            <a:normAutofit fontScale="92500" lnSpcReduction="10000"/>
          </a:bodyPr>
          <a:lstStyle/>
          <a:p>
            <a:endParaRPr lang="fr-FR" sz="2800" dirty="0" smtClean="0"/>
          </a:p>
          <a:p>
            <a:r xmlns:a="http://schemas.openxmlformats.org/drawingml/2006/main">
              <a:rPr lang="en" sz="2800" dirty="0" smtClean="0"/>
              <a:t>This </a:t>
            </a:r>
            <a:r xmlns:a="http://schemas.openxmlformats.org/drawingml/2006/main">
              <a:rPr lang="en" sz="2800" dirty="0"/>
              <a:t>erythrocyte system is three times more active than the protein system.</a:t>
            </a:r>
          </a:p>
          <a:p>
            <a:r xmlns:a="http://schemas.openxmlformats.org/drawingml/2006/main">
              <a:rPr lang="en" sz="2800" dirty="0" smtClean="0"/>
              <a:t>Hemoglobin </a:t>
            </a:r>
            <a:r xmlns:a="http://schemas.openxmlformats.org/drawingml/2006/main">
              <a:rPr lang="en" sz="2800" dirty="0"/>
              <a:t>exists in reduced form ( </a:t>
            </a:r>
            <a:r xmlns:a="http://schemas.openxmlformats.org/drawingml/2006/main">
              <a:rPr lang="en" sz="2800" dirty="0" err="1"/>
              <a:t>Hb </a:t>
            </a:r>
            <a:r xmlns:a="http://schemas.openxmlformats.org/drawingml/2006/main">
              <a:rPr lang="en" sz="2800" dirty="0"/>
              <a:t>), oxidized form (HbO2) and bound to CO2 (HbCO2).</a:t>
            </a:r>
          </a:p>
          <a:p>
            <a:r xmlns:a="http://schemas.openxmlformats.org/drawingml/2006/main">
              <a:rPr lang="en" sz="2800" dirty="0" smtClean="0"/>
              <a:t>At the </a:t>
            </a:r>
            <a:r xmlns:a="http://schemas.openxmlformats.org/drawingml/2006/main">
              <a:rPr lang="en" sz="2800" dirty="0"/>
              <a:t>cellular level, </a:t>
            </a:r>
            <a:r xmlns:a="http://schemas.openxmlformats.org/drawingml/2006/main">
              <a:rPr lang="en" sz="2800" dirty="0" smtClean="0"/>
              <a:t>HbO2 </a:t>
            </a:r>
            <a:r xmlns:a="http://schemas.openxmlformats.org/drawingml/2006/main">
              <a:rPr lang="en" sz="2800" dirty="0"/>
              <a:t>releases its O2 and binds an H+ without changing cellular pH, while at the lung level, its oxygenation decreases its buffering capacity: the formation of HbO2 releases H+ which combines with HCO3- and gives H2O and CO2 which will be eliminated by the lung.</a:t>
            </a:r>
          </a:p>
          <a:p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4212076" y="1179325"/>
            <a:ext cx="357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n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INTRACELULAR</a:t>
            </a:r>
            <a:endParaRPr xmlns:a="http://schemas.openxmlformats.org/drawingml/2006/main" lang="fr-FR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03200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Buffer systems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1538852"/>
            <a:ext cx="11286836" cy="49451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sz="2800" dirty="0"/>
          </a:p>
          <a:p>
            <a:r xmlns:a="http://schemas.openxmlformats.org/drawingml/2006/main">
              <a:rPr lang="en" sz="2800" b="1" dirty="0"/>
              <a:t>Fabrics:</a:t>
            </a:r>
            <a:endParaRPr xmlns:a="http://schemas.openxmlformats.org/drawingml/2006/main" lang="fr-FR" sz="2800" dirty="0"/>
          </a:p>
          <a:p>
            <a:pPr xmlns:a="http://schemas.openxmlformats.org/drawingml/2006/main" marL="0" indent="0" algn="ctr">
              <a:buNone/>
            </a:pPr>
            <a:r xmlns:a="http://schemas.openxmlformats.org/drawingml/2006/main">
              <a:rPr lang="en" sz="2800" b="1" dirty="0"/>
              <a:t>CO2 + H2O → HCO3- + H+</a:t>
            </a:r>
            <a:endParaRPr xmlns:a="http://schemas.openxmlformats.org/drawingml/2006/main" lang="fr-FR" sz="2800" dirty="0"/>
          </a:p>
          <a:p>
            <a:pPr xmlns:a="http://schemas.openxmlformats.org/drawingml/2006/main" marL="0" indent="0" algn="ctr">
              <a:buNone/>
            </a:pPr>
            <a:r xmlns:a="http://schemas.openxmlformats.org/drawingml/2006/main">
              <a:rPr lang="en" sz="2800" b="1" dirty="0"/>
              <a:t>HbO2 + H+ → </a:t>
            </a:r>
            <a:r xmlns:a="http://schemas.openxmlformats.org/drawingml/2006/main">
              <a:rPr lang="en" sz="2800" b="1" dirty="0" err="1"/>
              <a:t>HbH </a:t>
            </a:r>
            <a:r xmlns:a="http://schemas.openxmlformats.org/drawingml/2006/main">
              <a:rPr lang="en" sz="2800" b="1" dirty="0"/>
              <a:t>+ O2</a:t>
            </a:r>
            <a:endParaRPr xmlns:a="http://schemas.openxmlformats.org/drawingml/2006/main" lang="fr-FR" sz="2800" b="1" dirty="0" smtClean="0"/>
          </a:p>
          <a:p>
            <a:pPr marL="0" indent="0" algn="ctr">
              <a:buNone/>
            </a:pPr>
            <a:endParaRPr lang="fr-FR" sz="2800" dirty="0"/>
          </a:p>
          <a:p>
            <a:r xmlns:a="http://schemas.openxmlformats.org/drawingml/2006/main">
              <a:rPr lang="en" sz="2800" b="1" dirty="0" smtClean="0"/>
              <a:t>Lungs </a:t>
            </a:r>
            <a:r xmlns:a="http://schemas.openxmlformats.org/drawingml/2006/main">
              <a:rPr lang="en" sz="2800" b="1" dirty="0"/>
              <a:t>:</a:t>
            </a:r>
            <a:endParaRPr xmlns:a="http://schemas.openxmlformats.org/drawingml/2006/main" lang="fr-FR" sz="2800" dirty="0"/>
          </a:p>
          <a:p>
            <a:endParaRPr lang="fr-FR" sz="2800" dirty="0"/>
          </a:p>
          <a:p>
            <a:pPr xmlns:a="http://schemas.openxmlformats.org/drawingml/2006/main" marL="0" indent="0" algn="ctr">
              <a:buNone/>
            </a:pPr>
            <a:r xmlns:a="http://schemas.openxmlformats.org/drawingml/2006/main">
              <a:rPr lang="en" sz="2800" b="1" dirty="0" err="1"/>
              <a:t>HbH </a:t>
            </a:r>
            <a:r xmlns:a="http://schemas.openxmlformats.org/drawingml/2006/main">
              <a:rPr lang="en" sz="2800" b="1" dirty="0"/>
              <a:t>+ O2 → HbO2 + H+</a:t>
            </a:r>
            <a:endParaRPr xmlns:a="http://schemas.openxmlformats.org/drawingml/2006/main" lang="fr-FR" sz="2800" dirty="0"/>
          </a:p>
          <a:p>
            <a:pPr xmlns:a="http://schemas.openxmlformats.org/drawingml/2006/main" marL="0" indent="0" algn="ctr">
              <a:buNone/>
            </a:pPr>
            <a:r xmlns:a="http://schemas.openxmlformats.org/drawingml/2006/main">
              <a:rPr lang="en" sz="2800" b="1" dirty="0"/>
              <a:t>HCO3- + H+ → CO2 + H2O</a:t>
            </a:r>
            <a:endParaRPr xmlns:a="http://schemas.openxmlformats.org/drawingml/2006/main" lang="fr-FR" sz="2800" dirty="0" smtClean="0"/>
          </a:p>
          <a:p>
            <a:pPr marL="0" indent="0">
              <a:buNone/>
            </a:pPr>
            <a:endParaRPr lang="fr-FR" sz="28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4212076" y="1179325"/>
            <a:ext cx="357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n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INTRACELULAR</a:t>
            </a:r>
            <a:endParaRPr xmlns:a="http://schemas.openxmlformats.org/drawingml/2006/main" lang="fr-FR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03200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Buffer systems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1529521"/>
            <a:ext cx="11286836" cy="4945170"/>
          </a:xfrm>
        </p:spPr>
        <p:txBody>
          <a:bodyPr>
            <a:normAutofit/>
          </a:bodyPr>
          <a:lstStyle/>
          <a:p>
            <a:endParaRPr lang="fr-FR" sz="2800" dirty="0" smtClean="0"/>
          </a:p>
          <a:p>
            <a:r xmlns:a="http://schemas.openxmlformats.org/drawingml/2006/main">
              <a:rPr lang="en" sz="2800" dirty="0" smtClean="0"/>
              <a:t>The </a:t>
            </a:r>
            <a:r xmlns:a="http://schemas.openxmlformats.org/drawingml/2006/main">
              <a:rPr lang="en" sz="2800" b="1" dirty="0"/>
              <a:t>phosphate buffer system </a:t>
            </a:r>
            <a:r xmlns:a="http://schemas.openxmlformats.org/drawingml/2006/main">
              <a:rPr lang="en" sz="2800" dirty="0"/>
              <a:t>is important in the intracellular compartment and in the renal glomerulus, due to its high concentration.</a:t>
            </a:r>
          </a:p>
          <a:p>
            <a:r xmlns:a="http://schemas.openxmlformats.org/drawingml/2006/main">
              <a:rPr lang="en" sz="2800" dirty="0" smtClean="0"/>
              <a:t>It </a:t>
            </a:r>
            <a:r xmlns:a="http://schemas.openxmlformats.org/drawingml/2006/main">
              <a:rPr lang="en" sz="2800" dirty="0"/>
              <a:t>possesses three acidic functions </a:t>
            </a:r>
            <a:r xmlns:a="http://schemas.openxmlformats.org/drawingml/2006/main">
              <a:rPr lang="en" sz="2800" dirty="0" smtClean="0"/>
              <a:t>, </a:t>
            </a:r>
            <a:r xmlns:a="http://schemas.openxmlformats.org/drawingml/2006/main">
              <a:rPr lang="en" sz="2800" dirty="0"/>
              <a:t>allowing it to buffer the environment:</a:t>
            </a:r>
          </a:p>
          <a:p>
            <a:pPr xmlns:a="http://schemas.openxmlformats.org/drawingml/2006/main" marL="0" indent="0" algn="ctr">
              <a:buNone/>
            </a:pPr>
            <a:r xmlns:a="http://schemas.openxmlformats.org/drawingml/2006/main">
              <a:rPr lang="en" sz="2800" b="1" dirty="0" smtClean="0"/>
              <a:t>H3PO4 </a:t>
            </a:r>
            <a:r xmlns:a="http://schemas.openxmlformats.org/drawingml/2006/main">
              <a:rPr lang="en" sz="2800" b="1" dirty="0"/>
              <a:t>H+ + H2PO4- (acts as a weak acid)</a:t>
            </a:r>
            <a:endParaRPr xmlns:a="http://schemas.openxmlformats.org/drawingml/2006/main" lang="fr-FR" sz="2800" dirty="0"/>
          </a:p>
          <a:p>
            <a:pPr xmlns:a="http://schemas.openxmlformats.org/drawingml/2006/main" marL="0" indent="0" algn="ctr">
              <a:buNone/>
            </a:pPr>
            <a:r xmlns:a="http://schemas.openxmlformats.org/drawingml/2006/main">
              <a:rPr lang="en" sz="2800" b="1" dirty="0"/>
              <a:t>H+ + HPO42- (acts as a weak base </a:t>
            </a:r>
            <a:r xmlns:a="http://schemas.openxmlformats.org/drawingml/2006/main">
              <a:rPr lang="en" sz="2800" b="1" dirty="0" smtClean="0"/>
              <a:t>) </a:t>
            </a:r>
            <a:r xmlns:a="http://schemas.openxmlformats.org/drawingml/2006/main">
              <a:rPr lang="en" sz="2800" b="1" dirty="0"/>
              <a:t>PO43- + H+</a:t>
            </a:r>
            <a:endParaRPr xmlns:a="http://schemas.openxmlformats.org/drawingml/2006/main" lang="fr-FR" sz="28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4212076" y="1179325"/>
            <a:ext cx="357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n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INTRACELULAR</a:t>
            </a:r>
            <a:endParaRPr xmlns:a="http://schemas.openxmlformats.org/drawingml/2006/main" lang="fr-FR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606781" y="5299748"/>
            <a:ext cx="895177" cy="182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8297462" y="5941773"/>
            <a:ext cx="895177" cy="182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8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20494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Respiratory system</a:t>
            </a:r>
            <a:endParaRPr xmlns:a="http://schemas.openxmlformats.org/drawingml/2006/main"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6110" y="1324947"/>
            <a:ext cx="11264629" cy="5163402"/>
          </a:xfrm>
        </p:spPr>
        <p:txBody>
          <a:bodyPr>
            <a:normAutofit fontScale="92500" lnSpcReduction="10000"/>
          </a:bodyPr>
          <a:lstStyle/>
          <a:p>
            <a:r xmlns:a="http://schemas.openxmlformats.org/drawingml/2006/main">
              <a:rPr lang="en" sz="2800" dirty="0" smtClean="0"/>
              <a:t>The </a:t>
            </a:r>
            <a:r xmlns:a="http://schemas.openxmlformats.org/drawingml/2006/main">
              <a:rPr lang="en" sz="2800" dirty="0"/>
              <a:t>second regulatory system that kicks in to compensate for an </a:t>
            </a:r>
            <a:r xmlns:a="http://schemas.openxmlformats.org/drawingml/2006/main">
              <a:rPr lang="en" sz="2800" dirty="0" smtClean="0"/>
              <a:t>acid-base imbalance </a:t>
            </a:r>
            <a:r xmlns:a="http://schemas.openxmlformats.org/drawingml/2006/main">
              <a:rPr lang="en" sz="2800" dirty="0"/>
              <a:t>is the respiratory system, which acts through alveolar ventilation.</a:t>
            </a:r>
            <a:endParaRPr xmlns:a="http://schemas.openxmlformats.org/drawingml/2006/main" lang="fr-FR" sz="2800" dirty="0" smtClean="0"/>
          </a:p>
          <a:p>
            <a:r xmlns:a="http://schemas.openxmlformats.org/drawingml/2006/main">
              <a:rPr lang="en" sz="2800" dirty="0" smtClean="0"/>
              <a:t>It is a </a:t>
            </a:r>
            <a:r xmlns:a="http://schemas.openxmlformats.org/drawingml/2006/main">
              <a:rPr lang="en" sz="2800" dirty="0"/>
              <a:t>rapid regulation that comes into play within a few minutes if there are sudden variations in pH, and remains optimal between 12 and 24 hours.</a:t>
            </a:r>
          </a:p>
          <a:p>
            <a:r xmlns:a="http://schemas.openxmlformats.org/drawingml/2006/main">
              <a:rPr lang="en" sz="2800" dirty="0" smtClean="0"/>
              <a:t>It helps </a:t>
            </a:r>
            <a:r xmlns:a="http://schemas.openxmlformats.org/drawingml/2006/main">
              <a:rPr lang="en" sz="2800" dirty="0"/>
              <a:t>to ensure almost 75% of the management of acid-base imbalances.</a:t>
            </a:r>
          </a:p>
          <a:p>
            <a:r xmlns:a="http://schemas.openxmlformats.org/drawingml/2006/main">
              <a:rPr lang="en" sz="2800" dirty="0" smtClean="0"/>
              <a:t>The </a:t>
            </a:r>
            <a:r xmlns:a="http://schemas.openxmlformats.org/drawingml/2006/main">
              <a:rPr lang="en" sz="2800" dirty="0"/>
              <a:t>lungs </a:t>
            </a:r>
            <a:r xmlns:a="http://schemas.openxmlformats.org/drawingml/2006/main">
              <a:rPr lang="en" sz="2800" dirty="0" smtClean="0"/>
              <a:t>compensate </a:t>
            </a:r>
            <a:r xmlns:a="http://schemas.openxmlformats.org/drawingml/2006/main">
              <a:rPr lang="en" sz="2800" dirty="0"/>
              <a:t>for acid-base imbalances </a:t>
            </a:r>
            <a:r xmlns:a="http://schemas.openxmlformats.org/drawingml/2006/main">
              <a:rPr lang="en" sz="2800" dirty="0" smtClean="0"/>
              <a:t>by </a:t>
            </a:r>
            <a:r xmlns:a="http://schemas.openxmlformats.org/drawingml/2006/main">
              <a:rPr lang="en" sz="2800" dirty="0"/>
              <a:t>eliminating more or less CO2, in order to prevent the formation of H </a:t>
            </a:r>
            <a:r xmlns:a="http://schemas.openxmlformats.org/drawingml/2006/main">
              <a:rPr lang="en" sz="2800" dirty="0" smtClean="0"/>
              <a:t>+</a:t>
            </a:r>
            <a:endParaRPr xmlns:a="http://schemas.openxmlformats.org/drawingml/2006/main"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8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39949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Respiratory system</a:t>
            </a:r>
            <a:endParaRPr xmlns:a="http://schemas.openxmlformats.org/drawingml/2006/main"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4204" y="1420237"/>
            <a:ext cx="11177081" cy="5058383"/>
          </a:xfrm>
        </p:spPr>
        <p:txBody>
          <a:bodyPr>
            <a:normAutofit/>
          </a:bodyPr>
          <a:lstStyle/>
          <a:p>
            <a:endParaRPr lang="fr-FR" sz="2800" b="1" dirty="0" smtClean="0"/>
          </a:p>
          <a:p>
            <a:r xmlns:a="http://schemas.openxmlformats.org/drawingml/2006/main">
              <a:rPr lang="en" sz="2800" b="1" dirty="0" smtClean="0"/>
              <a:t>Hypoventilation</a:t>
            </a:r>
            <a:r xmlns:a="http://schemas.openxmlformats.org/drawingml/2006/main">
              <a:rPr lang="en" sz="2800" dirty="0" smtClean="0"/>
              <a:t> </a:t>
            </a:r>
            <a:r xmlns:a="http://schemas.openxmlformats.org/drawingml/2006/main">
              <a:rPr lang="en" sz="2800" dirty="0"/>
              <a:t>(decrease in alveolar ventilation) </a:t>
            </a:r>
            <a:r xmlns:a="http://schemas.openxmlformats.org/drawingml/2006/main">
              <a:rPr lang="en" sz="2800" dirty="0" smtClean="0"/>
              <a:t>leads to </a:t>
            </a:r>
            <a:r xmlns:a="http://schemas.openxmlformats.org/drawingml/2006/main">
              <a:rPr lang="en" sz="2800" dirty="0"/>
              <a:t>an increase in PCO2, therefore dissolved CO2, and shifts the equation to the right with an increase </a:t>
            </a:r>
            <a:r xmlns:a="http://schemas.openxmlformats.org/drawingml/2006/main">
              <a:rPr lang="en" sz="2800" dirty="0" smtClean="0"/>
              <a:t>in </a:t>
            </a:r>
            <a:r xmlns:a="http://schemas.openxmlformats.org/drawingml/2006/main">
              <a:rPr lang="en" sz="2800" dirty="0" smtClean="0">
                <a:cs typeface="Times New Roman" panose="02020603050405020304" pitchFamily="18" charset="0"/>
              </a:rPr>
              <a:t>[H+] and a decrease in pH.</a:t>
            </a:r>
            <a:endParaRPr xmlns:a="http://schemas.openxmlformats.org/drawingml/2006/main" lang="fr-FR" sz="2800" dirty="0"/>
          </a:p>
          <a:p>
            <a:endParaRPr lang="fr-FR" sz="2800" dirty="0"/>
          </a:p>
          <a:p>
            <a:pPr xmlns:a="http://schemas.openxmlformats.org/drawingml/2006/main">
              <a:buNone/>
            </a:pPr>
            <a:r xmlns:a="http://schemas.openxmlformats.org/drawingml/2006/main">
              <a:rPr lang="en" sz="1800" i="1" dirty="0">
                <a:latin typeface="Cambria" pitchFamily="18" charset="0"/>
              </a:rPr>
              <a:t>    </a:t>
            </a:r>
            <a:endParaRPr xmlns:a="http://schemas.openxmlformats.org/drawingml/2006/main" lang="fr-FR" sz="1800" i="1" dirty="0">
              <a:latin typeface="Cambria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407298" y="4453401"/>
            <a:ext cx="7529803" cy="10952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xmlns:a="http://schemas.openxmlformats.org/drawingml/2006/main" algn="ctr"/>
            <a:r xmlns:a="http://schemas.openxmlformats.org/drawingml/2006/main">
              <a:rPr lang="en" sz="2800" b="1" i="1" dirty="0" smtClean="0">
                <a:solidFill>
                  <a:schemeClr val="bg1"/>
                </a:solidFill>
                <a:latin typeface="Cambria" pitchFamily="18" charset="0"/>
              </a:rPr>
              <a:t>CO2 + H2O H2CO3 H+ + HCO3-</a:t>
            </a:r>
            <a:endParaRPr xmlns:a="http://schemas.openxmlformats.org/drawingml/2006/main" lang="fr-FR" sz="2800" b="1" dirty="0">
              <a:solidFill>
                <a:schemeClr val="bg1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707584" y="5001002"/>
            <a:ext cx="571504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6994603" y="4985777"/>
            <a:ext cx="571504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èche droite 7"/>
          <p:cNvSpPr/>
          <p:nvPr/>
        </p:nvSpPr>
        <p:spPr>
          <a:xfrm rot="16200000">
            <a:off x="2327843" y="4630786"/>
            <a:ext cx="642942" cy="428628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8630990" y="3949428"/>
            <a:ext cx="2372283" cy="732270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xmlns:a="http://schemas.openxmlformats.org/drawingml/2006/main" algn="ctr"/>
            <a:r xmlns:a="http://schemas.openxmlformats.org/drawingml/2006/main">
              <a:rPr lang="en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Carbonic </a:t>
            </a:r>
            <a:endParaRPr xmlns:a="http://schemas.openxmlformats.org/drawingml/2006/main" lang="fr-FR" b="1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  <a:r xmlns:a="http://schemas.openxmlformats.org/drawingml/2006/main">
              <a:rPr lang="en" b="1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anhydrase</a:t>
            </a:r>
          </a:p>
        </p:txBody>
      </p:sp>
    </p:spTree>
    <p:extLst>
      <p:ext uri="{BB962C8B-B14F-4D97-AF65-F5344CB8AC3E}">
        <p14:creationId xmlns:p14="http://schemas.microsoft.com/office/powerpoint/2010/main" val="282091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195" y="249381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Plan</a:t>
            </a:r>
            <a:endParaRPr xmlns:a="http://schemas.openxmlformats.org/drawingml/2006/main"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1818" y="1717964"/>
            <a:ext cx="11305309" cy="4682836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sz="2400" dirty="0"/>
              <a:t>Buffer </a:t>
            </a:r>
            <a:r xmlns:a="http://schemas.openxmlformats.org/drawingml/2006/main">
              <a:rPr lang="en" sz="2400" dirty="0" smtClean="0"/>
              <a:t>systems</a:t>
            </a:r>
          </a:p>
          <a:p>
            <a:r xmlns:a="http://schemas.openxmlformats.org/drawingml/2006/main">
              <a:rPr lang="en" sz="2400" dirty="0" smtClean="0"/>
              <a:t>Respiratory system</a:t>
            </a:r>
          </a:p>
          <a:p>
            <a:r xmlns:a="http://schemas.openxmlformats.org/drawingml/2006/main">
              <a:rPr lang="en" sz="2400" dirty="0"/>
              <a:t>Renal </a:t>
            </a:r>
            <a:r xmlns:a="http://schemas.openxmlformats.org/drawingml/2006/main">
              <a:rPr lang="en" sz="2400" dirty="0" smtClean="0"/>
              <a:t>system</a:t>
            </a:r>
          </a:p>
          <a:p>
            <a:r xmlns:a="http://schemas.openxmlformats.org/drawingml/2006/main">
              <a:rPr lang="en" sz="2400" dirty="0"/>
              <a:t>Digestive </a:t>
            </a:r>
            <a:r xmlns:a="http://schemas.openxmlformats.org/drawingml/2006/main">
              <a:rPr lang="en" sz="2400" dirty="0" smtClean="0"/>
              <a:t>system</a:t>
            </a:r>
          </a:p>
          <a:p>
            <a:r xmlns:a="http://schemas.openxmlformats.org/drawingml/2006/main">
              <a:rPr lang="en" sz="2400" dirty="0"/>
              <a:t>Hepatic </a:t>
            </a:r>
            <a:r xmlns:a="http://schemas.openxmlformats.org/drawingml/2006/main">
              <a:rPr lang="en" sz="2400" dirty="0" smtClean="0"/>
              <a:t>system</a:t>
            </a:r>
          </a:p>
          <a:p>
            <a:r xmlns:a="http://schemas.openxmlformats.org/drawingml/2006/main">
              <a:rPr lang="en" sz="2400" dirty="0"/>
              <a:t>Measurement </a:t>
            </a:r>
            <a:r xmlns:a="http://schemas.openxmlformats.org/drawingml/2006/main">
              <a:rPr lang="en" sz="2400" dirty="0" smtClean="0"/>
              <a:t>methods</a:t>
            </a:r>
          </a:p>
          <a:p>
            <a:r xmlns:a="http://schemas.openxmlformats.org/drawingml/2006/main">
              <a:rPr lang="en" sz="2400" dirty="0"/>
              <a:t>Acid-base </a:t>
            </a:r>
            <a:r xmlns:a="http://schemas.openxmlformats.org/drawingml/2006/main">
              <a:rPr lang="en" sz="2400" dirty="0" smtClean="0"/>
              <a:t>disorders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011" y="577138"/>
            <a:ext cx="1044360" cy="988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5560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39949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Respiratory system</a:t>
            </a:r>
            <a:endParaRPr xmlns:a="http://schemas.openxmlformats.org/drawingml/2006/main"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4204" y="1420237"/>
            <a:ext cx="11177081" cy="5058383"/>
          </a:xfrm>
        </p:spPr>
        <p:txBody>
          <a:bodyPr>
            <a:normAutofit/>
          </a:bodyPr>
          <a:lstStyle/>
          <a:p>
            <a:endParaRPr lang="fr-FR" sz="2800" b="1" dirty="0" smtClean="0"/>
          </a:p>
          <a:p>
            <a:r xmlns:a="http://schemas.openxmlformats.org/drawingml/2006/main">
              <a:rPr lang="en" sz="2800" b="1" dirty="0" smtClean="0"/>
              <a:t>Hyperventilation</a:t>
            </a:r>
            <a:r xmlns:a="http://schemas.openxmlformats.org/drawingml/2006/main">
              <a:rPr lang="en" sz="2800" dirty="0" smtClean="0"/>
              <a:t> </a:t>
            </a:r>
            <a:r xmlns:a="http://schemas.openxmlformats.org/drawingml/2006/main">
              <a:rPr lang="en" sz="2800" dirty="0"/>
              <a:t>(Increased </a:t>
            </a:r>
            <a:r xmlns:a="http://schemas.openxmlformats.org/drawingml/2006/main">
              <a:rPr lang="en" sz="2800" dirty="0" smtClean="0"/>
              <a:t>alveolar ventilation) leads to a decrease in PCO2, </a:t>
            </a:r>
            <a:r xmlns:a="http://schemas.openxmlformats.org/drawingml/2006/main">
              <a:rPr lang="en" sz="2800" dirty="0"/>
              <a:t>and therefore in dissolved CO2 </a:t>
            </a:r>
            <a:r xmlns:a="http://schemas.openxmlformats.org/drawingml/2006/main">
              <a:rPr lang="en" sz="2800" dirty="0" smtClean="0"/>
              <a:t>. The equation </a:t>
            </a:r>
            <a:r xmlns:a="http://schemas.openxmlformats.org/drawingml/2006/main">
              <a:rPr lang="en" sz="2800" dirty="0"/>
              <a:t>shifts to the left, thus decreasing </a:t>
            </a:r>
            <a:r xmlns:a="http://schemas.openxmlformats.org/drawingml/2006/main">
              <a:rPr lang="en" sz="2800" dirty="0" smtClean="0"/>
              <a:t>[ </a:t>
            </a:r>
            <a:r xmlns:a="http://schemas.openxmlformats.org/drawingml/2006/main">
              <a:rPr lang="en" sz="2800" dirty="0">
                <a:cs typeface="Times New Roman" panose="02020603050405020304" pitchFamily="18" charset="0"/>
              </a:rPr>
              <a:t>H </a:t>
            </a:r>
            <a:r xmlns:a="http://schemas.openxmlformats.org/drawingml/2006/main">
              <a:rPr lang="en" sz="2800" dirty="0" smtClean="0">
                <a:cs typeface="Times New Roman" panose="02020603050405020304" pitchFamily="18" charset="0"/>
              </a:rPr>
              <a:t>+].</a:t>
            </a:r>
            <a:r xmlns:a="http://schemas.openxmlformats.org/drawingml/2006/main">
              <a:rPr lang="en" sz="2800" dirty="0"/>
              <a:t> </a:t>
            </a:r>
            <a:r xmlns:a="http://schemas.openxmlformats.org/drawingml/2006/main">
              <a:rPr lang="en" sz="2800" dirty="0" smtClean="0"/>
              <a:t>and </a:t>
            </a:r>
            <a:r xmlns:a="http://schemas.openxmlformats.org/drawingml/2006/main">
              <a:rPr lang="en" sz="2800" dirty="0"/>
              <a:t>therefore increasing the pH.</a:t>
            </a:r>
            <a:endParaRPr xmlns:a="http://schemas.openxmlformats.org/drawingml/2006/main" lang="pt-BR" sz="2800" dirty="0"/>
          </a:p>
          <a:p>
            <a:endParaRPr lang="fr-FR" sz="2800" dirty="0"/>
          </a:p>
          <a:p>
            <a:pPr xmlns:a="http://schemas.openxmlformats.org/drawingml/2006/main">
              <a:buNone/>
            </a:pPr>
            <a:r xmlns:a="http://schemas.openxmlformats.org/drawingml/2006/main">
              <a:rPr lang="en" sz="1800" i="1" dirty="0">
                <a:latin typeface="Cambria" pitchFamily="18" charset="0"/>
              </a:rPr>
              <a:t>    </a:t>
            </a:r>
            <a:endParaRPr xmlns:a="http://schemas.openxmlformats.org/drawingml/2006/main" lang="fr-FR" sz="1800" i="1" dirty="0">
              <a:latin typeface="Cambria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547257" y="4308418"/>
            <a:ext cx="7529803" cy="10952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xmlns:a="http://schemas.openxmlformats.org/drawingml/2006/main" algn="ctr"/>
            <a:r xmlns:a="http://schemas.openxmlformats.org/drawingml/2006/main">
              <a:rPr lang="en" sz="2800" b="1" i="1" dirty="0" smtClean="0">
                <a:solidFill>
                  <a:schemeClr val="bg1"/>
                </a:solidFill>
                <a:latin typeface="Cambria" pitchFamily="18" charset="0"/>
              </a:rPr>
              <a:t>CO2 + H2O H2CO3 H+ + HCO3-</a:t>
            </a:r>
            <a:endParaRPr xmlns:a="http://schemas.openxmlformats.org/drawingml/2006/main" lang="fr-FR" sz="2800" b="1" dirty="0">
              <a:solidFill>
                <a:schemeClr val="bg1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rot="10800000">
            <a:off x="4807497" y="4856019"/>
            <a:ext cx="642942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0800000">
            <a:off x="7067736" y="4856019"/>
            <a:ext cx="642942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droite 10"/>
          <p:cNvSpPr/>
          <p:nvPr/>
        </p:nvSpPr>
        <p:spPr>
          <a:xfrm rot="5400000">
            <a:off x="2440100" y="4721888"/>
            <a:ext cx="642942" cy="428628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630990" y="3949428"/>
            <a:ext cx="2372283" cy="732270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xmlns:a="http://schemas.openxmlformats.org/drawingml/2006/main" algn="ctr"/>
            <a:r xmlns:a="http://schemas.openxmlformats.org/drawingml/2006/main">
              <a:rPr lang="en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Carbonic </a:t>
            </a:r>
            <a:endParaRPr xmlns:a="http://schemas.openxmlformats.org/drawingml/2006/main" lang="fr-FR" b="1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  <a:r xmlns:a="http://schemas.openxmlformats.org/drawingml/2006/main">
              <a:rPr lang="en" b="1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anhydrase</a:t>
            </a:r>
          </a:p>
        </p:txBody>
      </p:sp>
    </p:spTree>
    <p:extLst>
      <p:ext uri="{BB962C8B-B14F-4D97-AF65-F5344CB8AC3E}">
        <p14:creationId xmlns:p14="http://schemas.microsoft.com/office/powerpoint/2010/main" val="23739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14196"/>
            <a:ext cx="5346442" cy="4983819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en" sz="2400" dirty="0">
                <a:ea typeface="Cambria" panose="02040503050406030204" pitchFamily="18" charset="0"/>
              </a:rPr>
              <a:t>To regulate pH, the medullary respiratory center reflexively adjusts alveolar ventilation in response to variations in </a:t>
            </a:r>
            <a:r xmlns:a="http://schemas.openxmlformats.org/drawingml/2006/main">
              <a:rPr lang="en" sz="2400" dirty="0"/>
              <a:t>plasma [H+] and PCO2</a:t>
            </a:r>
          </a:p>
          <a:p>
            <a:r xmlns:a="http://schemas.openxmlformats.org/drawingml/2006/main">
              <a:rPr lang="en" sz="2400" dirty="0"/>
              <a:t>This occurs following the stimulation of central and peripheral chemoreceptors.</a:t>
            </a:r>
          </a:p>
        </p:txBody>
      </p:sp>
      <p:pic>
        <p:nvPicPr>
          <p:cNvPr id="6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64447" y="1614196"/>
            <a:ext cx="6050410" cy="4399929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83461" y="123393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Respiratory system</a:t>
            </a:r>
            <a:endParaRPr xmlns:a="http://schemas.openxmlformats.org/drawingml/2006/main" lang="fr-FR" dirty="0"/>
          </a:p>
        </p:txBody>
      </p:sp>
    </p:spTree>
    <p:extLst>
      <p:ext uri="{BB962C8B-B14F-4D97-AF65-F5344CB8AC3E}">
        <p14:creationId xmlns:p14="http://schemas.microsoft.com/office/powerpoint/2010/main" val="3534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3224" y="1427729"/>
            <a:ext cx="5609390" cy="5112568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en" sz="2400" dirty="0"/>
              <a:t>Peripheral aortic and carotid chemoreceptors are sensitive to an increase in plasma [H+].</a:t>
            </a:r>
          </a:p>
          <a:p>
            <a:r xmlns:a="http://schemas.openxmlformats.org/drawingml/2006/main">
              <a:rPr lang="en" sz="2400" dirty="0"/>
              <a:t>The bulbar respiratory centers are stimulated and cause an increase in alveolar ventilation </a:t>
            </a:r>
            <a:r xmlns:a="http://schemas.openxmlformats.org/drawingml/2006/main">
              <a:rPr lang="en" sz="2400" dirty="0" smtClean="0"/>
              <a:t>with </a:t>
            </a:r>
            <a:r xmlns:a="http://schemas.openxmlformats.org/drawingml/2006/main">
              <a:rPr lang="en" sz="2400" dirty="0"/>
              <a:t>an increase in the rate and amplitude of respiratory movements, in order to eliminate excess CO2.</a:t>
            </a:r>
          </a:p>
        </p:txBody>
      </p:sp>
      <p:pic>
        <p:nvPicPr>
          <p:cNvPr id="6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2614" y="1688045"/>
            <a:ext cx="5928150" cy="4311019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3795" y="124408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Respiratory system</a:t>
            </a:r>
            <a:endParaRPr xmlns:a="http://schemas.openxmlformats.org/drawingml/2006/main" lang="fr-FR" dirty="0"/>
          </a:p>
        </p:txBody>
      </p:sp>
    </p:spTree>
    <p:extLst>
      <p:ext uri="{BB962C8B-B14F-4D97-AF65-F5344CB8AC3E}">
        <p14:creationId xmlns:p14="http://schemas.microsoft.com/office/powerpoint/2010/main" val="19087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7948" y="1450729"/>
            <a:ext cx="6764695" cy="5112568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en" sz="2400" dirty="0" smtClean="0"/>
              <a:t>Central chemoreceptors </a:t>
            </a:r>
            <a:r xmlns:a="http://schemas.openxmlformats.org/drawingml/2006/main">
              <a:rPr lang="en" sz="2400" dirty="0"/>
              <a:t>are </a:t>
            </a:r>
            <a:r xmlns:a="http://schemas.openxmlformats.org/drawingml/2006/main">
              <a:rPr lang="en" sz="2400" dirty="0"/>
              <a:t>stimulated by an increase in PCO2 </a:t>
            </a:r>
            <a:r xmlns:a="http://schemas.openxmlformats.org/drawingml/2006/main">
              <a:rPr lang="en" sz="2400" dirty="0" smtClean="0"/>
              <a:t>.</a:t>
            </a:r>
            <a:endParaRPr xmlns:a="http://schemas.openxmlformats.org/drawingml/2006/main" lang="fr-FR" sz="2400" dirty="0"/>
          </a:p>
          <a:p>
            <a:r xmlns:a="http://schemas.openxmlformats.org/drawingml/2006/main">
              <a:rPr lang="en" sz="2400" dirty="0"/>
              <a:t>H+ does not cross the blood-brain barrier, but changes in pH alter PCO2 and CO2 stimulates central chemoreceptors.</a:t>
            </a:r>
          </a:p>
          <a:p>
            <a:r xmlns:a="http://schemas.openxmlformats.org/drawingml/2006/main">
              <a:rPr lang="en" sz="2400" dirty="0"/>
              <a:t>Central chemoreceptors transmit information to the bulbar respiratory center, which causes an increase in alveolar ventilation and the elimination of CO2.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6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76661" y="1987421"/>
            <a:ext cx="5247030" cy="3815701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3795" y="124408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Respiratory system</a:t>
            </a:r>
            <a:endParaRPr xmlns:a="http://schemas.openxmlformats.org/drawingml/2006/main" lang="fr-FR" dirty="0"/>
          </a:p>
        </p:txBody>
      </p:sp>
    </p:spTree>
    <p:extLst>
      <p:ext uri="{BB962C8B-B14F-4D97-AF65-F5344CB8AC3E}">
        <p14:creationId xmlns:p14="http://schemas.microsoft.com/office/powerpoint/2010/main" val="28727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01038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Respiratory system</a:t>
            </a:r>
            <a:endParaRPr xmlns:a="http://schemas.openxmlformats.org/drawingml/2006/main"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1284" y="1527359"/>
            <a:ext cx="11400817" cy="4970718"/>
          </a:xfrm>
        </p:spPr>
        <p:txBody>
          <a:bodyPr>
            <a:normAutofit/>
          </a:bodyPr>
          <a:lstStyle/>
          <a:p>
            <a:endParaRPr lang="fr-FR" sz="2400" dirty="0" smtClean="0"/>
          </a:p>
          <a:p>
            <a:r xmlns:a="http://schemas.openxmlformats.org/drawingml/2006/main">
              <a:rPr lang="en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Noticed:</a:t>
            </a:r>
            <a:endParaRPr xmlns:a="http://schemas.openxmlformats.org/drawingml/2006/main" lang="fr-FR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en" sz="2800" dirty="0" smtClean="0"/>
              <a:t>While </a:t>
            </a:r>
            <a:r xmlns:a="http://schemas.openxmlformats.org/drawingml/2006/main">
              <a:rPr lang="en" sz="2800" dirty="0"/>
              <a:t>respiration is a </a:t>
            </a:r>
            <a:r xmlns:a="http://schemas.openxmlformats.org/drawingml/2006/main">
              <a:rPr lang="en" sz="2800" dirty="0" smtClean="0"/>
              <a:t>mechanism for regulating pH, it can also be </a:t>
            </a:r>
            <a:r xmlns:a="http://schemas.openxmlformats.org/drawingml/2006/main">
              <a:rPr lang="en" sz="2800" dirty="0"/>
              <a:t>a disruptive element in cases </a:t>
            </a:r>
            <a:r xmlns:a="http://schemas.openxmlformats.org/drawingml/2006/main">
              <a:rPr lang="en" sz="2800" dirty="0" smtClean="0"/>
              <a:t>of respiratory failure.</a:t>
            </a:r>
            <a:endParaRPr xmlns:a="http://schemas.openxmlformats.org/drawingml/2006/main" lang="fr-FR" sz="2800" dirty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01038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Renal </a:t>
            </a:r>
            <a:endParaRPr xmlns:a="http://schemas.openxmlformats.org/drawingml/2006/main" lang="fr-FR" dirty="0"/>
            <a:r xmlns:a="http://schemas.openxmlformats.org/drawingml/2006/main">
              <a:rPr lang="en" dirty="0">
                <a:solidFill>
                  <a:schemeClr val="tx2"/>
                </a:solidFill>
              </a:rPr>
              <a:t>System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1284" y="1527359"/>
            <a:ext cx="11400817" cy="4970718"/>
          </a:xfrm>
        </p:spPr>
        <p:txBody>
          <a:bodyPr>
            <a:normAutofit fontScale="92500" lnSpcReduction="20000"/>
          </a:bodyPr>
          <a:lstStyle/>
          <a:p>
            <a:r xmlns:a="http://schemas.openxmlformats.org/drawingml/2006/main">
              <a:rPr lang="en" sz="3000" dirty="0" smtClean="0"/>
              <a:t>Maintaining </a:t>
            </a:r>
            <a:r xmlns:a="http://schemas.openxmlformats.org/drawingml/2006/main">
              <a:rPr lang="en" sz="3000" dirty="0"/>
              <a:t>acid-base balance is one of the essential functions of the kidney.</a:t>
            </a:r>
          </a:p>
          <a:p>
            <a:r xmlns:a="http://schemas.openxmlformats.org/drawingml/2006/main">
              <a:rPr lang="en" sz="3000" dirty="0">
                <a:ea typeface="Cambria" panose="02040503050406030204" pitchFamily="18" charset="0"/>
              </a:rPr>
              <a:t>The kidneys constitute a slower (48h) but more durable regulatory system over time than the lungs.</a:t>
            </a:r>
          </a:p>
          <a:p>
            <a:r xmlns:a="http://schemas.openxmlformats.org/drawingml/2006/main">
              <a:rPr lang="en" sz="3000" dirty="0"/>
              <a:t>The kidneys take over the 25% of compensation that the lungs did not perform.</a:t>
            </a:r>
          </a:p>
          <a:p>
            <a:r xmlns:a="http://schemas.openxmlformats.org/drawingml/2006/main">
              <a:rPr lang="en" sz="3000" dirty="0"/>
              <a:t>They do it in two ways:</a:t>
            </a:r>
          </a:p>
          <a:p>
            <a:pPr xmlns:a="http://schemas.openxmlformats.org/drawingml/2006/main" lvl="1"/>
            <a:r xmlns:a="http://schemas.openxmlformats.org/drawingml/2006/main">
              <a:rPr lang="en" sz="3000" dirty="0"/>
              <a:t>by excreting or reabsorbing H+ ions</a:t>
            </a:r>
          </a:p>
          <a:p>
            <a:pPr xmlns:a="http://schemas.openxmlformats.org/drawingml/2006/main" lvl="1"/>
            <a:r xmlns:a="http://schemas.openxmlformats.org/drawingml/2006/main">
              <a:rPr lang="en" sz="3000" dirty="0"/>
              <a:t>by increasing or decreasing the rate of reabsorption of HCO3- ions</a:t>
            </a:r>
          </a:p>
          <a:p>
            <a:endParaRPr lang="fr-FR" sz="2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4294967295"/>
          </p:nvPr>
        </p:nvSpPr>
        <p:spPr>
          <a:xfrm>
            <a:off x="513183" y="1322309"/>
            <a:ext cx="11243387" cy="4968552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Acid-base regulation takes place at the level of the PCT and the DCT.</a:t>
            </a:r>
          </a:p>
          <a:p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In the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distal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convoluted tubules and collecting ducts, there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are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two types of intercalated cells: type A and type B</a:t>
            </a:r>
            <a:endParaRPr xmlns:a="http://schemas.openxmlformats.org/drawingml/2006/main" lang="fr-FR" sz="2800" dirty="0">
              <a:ea typeface="Cambria" panose="02040503050406030204" pitchFamily="18" charset="0"/>
            </a:endParaRPr>
          </a:p>
          <a:p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These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two cell types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are rich in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carbonic </a:t>
            </a:r>
            <a:r xmlns:a="http://schemas.openxmlformats.org/drawingml/2006/main">
              <a:rPr lang="en" sz="2800" dirty="0" err="1">
                <a:ea typeface="Cambria" panose="02040503050406030204" pitchFamily="18" charset="0"/>
              </a:rPr>
              <a:t>anhydrase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and contain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H </a:t>
            </a:r>
            <a:r xmlns:a="http://schemas.openxmlformats.org/drawingml/2006/main">
              <a:rPr lang="en" sz="2800" dirty="0" err="1" smtClean="0">
                <a:ea typeface="Cambria" panose="02040503050406030204" pitchFamily="18" charset="0"/>
              </a:rPr>
              <a:t>+ ATPases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.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H+/K+ and HCO3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- </a:t>
            </a:r>
            <a:endParaRPr xmlns:a="http://schemas.openxmlformats.org/drawingml/2006/main" lang="fr-FR" sz="2800" dirty="0">
              <a:ea typeface="Cambria" panose="02040503050406030204" pitchFamily="18" charset="0"/>
            </a:endParaRP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Cl-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exchangers</a:t>
            </a:r>
          </a:p>
          <a:p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Type A cells are involved in cases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of acidosis,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while type B cells are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activated in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cases of alkalosis.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954822" y="7843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Renal System</a:t>
            </a:r>
            <a:endParaRPr xmlns:a="http://schemas.openxmlformats.org/drawingml/2006/main" lang="fr-FR" dirty="0"/>
          </a:p>
        </p:txBody>
      </p:sp>
    </p:spTree>
    <p:extLst>
      <p:ext uri="{BB962C8B-B14F-4D97-AF65-F5344CB8AC3E}">
        <p14:creationId xmlns:p14="http://schemas.microsoft.com/office/powerpoint/2010/main" val="3456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738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Renal </a:t>
            </a:r>
            <a:endParaRPr xmlns:a="http://schemas.openxmlformats.org/drawingml/2006/main" lang="fr-FR" dirty="0"/>
            <a:r xmlns:a="http://schemas.openxmlformats.org/drawingml/2006/main">
              <a:rPr lang="en" dirty="0">
                <a:solidFill>
                  <a:schemeClr val="tx2"/>
                </a:solidFill>
              </a:rPr>
              <a:t>System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7910" y="1856792"/>
            <a:ext cx="6242180" cy="4758611"/>
          </a:xfrm>
        </p:spPr>
        <p:txBody>
          <a:bodyPr>
            <a:normAutofit fontScale="85000" lnSpcReduction="10000"/>
          </a:bodyPr>
          <a:lstStyle/>
          <a:p>
            <a:r xmlns:a="http://schemas.openxmlformats.org/drawingml/2006/main">
              <a:rPr lang="en" sz="2800" dirty="0"/>
              <a:t>Occurs in the proximal convoluted tubule.</a:t>
            </a:r>
          </a:p>
          <a:p>
            <a:r xmlns:a="http://schemas.openxmlformats.org/drawingml/2006/main">
              <a:rPr lang="en" sz="2800" dirty="0"/>
              <a:t>H+ and HCO3- are produced in proximal cells according to the following reaction:</a:t>
            </a:r>
          </a:p>
          <a:p>
            <a:pPr xmlns:a="http://schemas.openxmlformats.org/drawingml/2006/main" algn="ctr">
              <a:buNone/>
            </a:pPr>
            <a:r xmlns:a="http://schemas.openxmlformats.org/drawingml/2006/main">
              <a:rPr lang="en" sz="2800" dirty="0"/>
              <a:t>CO2 </a:t>
            </a:r>
            <a:r xmlns:a="http://schemas.openxmlformats.org/drawingml/2006/main">
              <a:rPr lang="en" sz="2800" dirty="0"/>
              <a:t>+ </a:t>
            </a:r>
            <a:r xmlns:a="http://schemas.openxmlformats.org/drawingml/2006/main">
              <a:rPr lang="en" sz="2800" baseline="-25000" dirty="0"/>
              <a:t>H2O </a:t>
            </a:r>
            <a:r xmlns:a="http://schemas.openxmlformats.org/drawingml/2006/main">
              <a:rPr lang="en" sz="2800" dirty="0"/>
              <a:t>→ </a:t>
            </a:r>
            <a:r xmlns:a="http://schemas.openxmlformats.org/drawingml/2006/main">
              <a:rPr lang="en" sz="2800" baseline="-25000" dirty="0"/>
              <a:t>HCO3</a:t>
            </a:r>
            <a:endParaRPr xmlns:a="http://schemas.openxmlformats.org/drawingml/2006/main" lang="fr-FR" sz="2800" dirty="0"/>
            <a:r xmlns:a="http://schemas.openxmlformats.org/drawingml/2006/main">
              <a:rPr lang="en" sz="2800" baseline="-25000" dirty="0"/>
              <a:t>​</a:t>
            </a:r>
          </a:p>
          <a:p>
            <a:r xmlns:a="http://schemas.openxmlformats.org/drawingml/2006/main">
              <a:rPr lang="en" sz="2800" dirty="0"/>
              <a:t>The reaction is catalyzed by </a:t>
            </a:r>
            <a:r xmlns:a="http://schemas.openxmlformats.org/drawingml/2006/main">
              <a:rPr lang="en" sz="2800" b="1" dirty="0" err="1"/>
              <a:t>intracellular </a:t>
            </a:r>
            <a:r xmlns:a="http://schemas.openxmlformats.org/drawingml/2006/main">
              <a:rPr lang="en" sz="2800" dirty="0"/>
              <a:t>carbonic </a:t>
            </a:r>
            <a:r xmlns:a="http://schemas.openxmlformats.org/drawingml/2006/main">
              <a:rPr lang="en" sz="2800" b="1" dirty="0"/>
              <a:t>anhydrase </a:t>
            </a:r>
            <a:r xmlns:a="http://schemas.openxmlformats.org/drawingml/2006/main">
              <a:rPr lang="en" sz="2800" b="1" dirty="0"/>
              <a:t>.</a:t>
            </a:r>
          </a:p>
          <a:p>
            <a:r xmlns:a="http://schemas.openxmlformats.org/drawingml/2006/main">
              <a:rPr lang="en" sz="2800" dirty="0"/>
              <a:t>H is secreted by </a:t>
            </a:r>
            <a:r xmlns:a="http://schemas.openxmlformats.org/drawingml/2006/main">
              <a:rPr lang="en" sz="2800" b="1" dirty="0"/>
              <a:t>the H-Na exchanger </a:t>
            </a:r>
            <a:r xmlns:a="http://schemas.openxmlformats.org/drawingml/2006/main">
              <a:rPr lang="en" sz="2800" dirty="0"/>
              <a:t>and the</a:t>
            </a:r>
            <a:r xmlns:a="http://schemas.openxmlformats.org/drawingml/2006/main">
              <a:rPr lang="en" sz="2800" b="1" dirty="0"/>
              <a:t> </a:t>
            </a:r>
            <a:r xmlns:a="http://schemas.openxmlformats.org/drawingml/2006/main">
              <a:rPr lang="en" sz="2800" dirty="0"/>
              <a:t>HCO3 </a:t>
            </a:r>
            <a:r xmlns:a="http://schemas.openxmlformats.org/drawingml/2006/main">
              <a:rPr lang="en" sz="2800" dirty="0"/>
              <a:t>is reabsorbed </a:t>
            </a:r>
            <a:r xmlns:a="http://schemas.openxmlformats.org/drawingml/2006/main">
              <a:rPr lang="en" sz="2800" baseline="-25000" dirty="0"/>
              <a:t>.</a:t>
            </a:r>
          </a:p>
          <a:p>
            <a:pPr marL="0" indent="0">
              <a:buNone/>
            </a:pPr>
            <a:endParaRPr lang="fr-FR" sz="28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2322188" y="1058393"/>
            <a:ext cx="793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n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Bicarbonate (HCO3-) </a:t>
            </a:r>
            <a:endParaRPr xmlns:a="http://schemas.openxmlformats.org/drawingml/2006/main" lang="fr-FR" sz="2800" dirty="0">
              <a:solidFill>
                <a:schemeClr val="accent5">
                  <a:lumMod val="60000"/>
                  <a:lumOff val="40000"/>
                </a:schemeClr>
              </a:solidFill>
            </a:endParaRPr>
            <a:r xmlns:a="http://schemas.openxmlformats.org/drawingml/2006/main">
              <a:rPr lang="en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reabsorption</a:t>
            </a:r>
          </a:p>
        </p:txBody>
      </p:sp>
      <p:pic>
        <p:nvPicPr>
          <p:cNvPr id="7" name="Espace réservé du contenu 5" descr="C:\Users\Toshiba\Desktop\Nouveau dossier\Sans titreiuhknl,p.pn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9339" y="2078989"/>
            <a:ext cx="5020575" cy="370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>
            <a:off x="3219626" y="4385686"/>
            <a:ext cx="714380" cy="1588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40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26571" y="1707785"/>
            <a:ext cx="6811347" cy="5000925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sz="2400" dirty="0" smtClean="0"/>
              <a:t>In the tubular lumen, the reaction occurs in the reverse direction.</a:t>
            </a:r>
          </a:p>
          <a:p>
            <a:pPr xmlns:a="http://schemas.openxmlformats.org/drawingml/2006/main" marL="0" indent="0" algn="ctr">
              <a:buNone/>
            </a:pPr>
            <a:r xmlns:a="http://schemas.openxmlformats.org/drawingml/2006/main">
              <a:rPr lang="en" sz="2400" dirty="0" smtClean="0"/>
              <a:t>H </a:t>
            </a:r>
            <a:r xmlns:a="http://schemas.openxmlformats.org/drawingml/2006/main">
              <a:rPr lang="en" sz="2400" dirty="0" smtClean="0"/>
              <a:t>+ </a:t>
            </a:r>
            <a:r xmlns:a="http://schemas.openxmlformats.org/drawingml/2006/main">
              <a:rPr lang="en" sz="2400" baseline="-25000" dirty="0" smtClean="0"/>
              <a:t>HCO3 </a:t>
            </a:r>
            <a:r xmlns:a="http://schemas.openxmlformats.org/drawingml/2006/main">
              <a:rPr lang="en" sz="2400" baseline="-25000" dirty="0" smtClean="0"/>
              <a:t>→ </a:t>
            </a:r>
            <a:r xmlns:a="http://schemas.openxmlformats.org/drawingml/2006/main">
              <a:rPr lang="en" sz="2400" dirty="0" smtClean="0"/>
              <a:t>CO2 </a:t>
            </a:r>
            <a:r xmlns:a="http://schemas.openxmlformats.org/drawingml/2006/main">
              <a:rPr lang="en" sz="2400" dirty="0" smtClean="0"/>
              <a:t>+ </a:t>
            </a:r>
            <a:r xmlns:a="http://schemas.openxmlformats.org/drawingml/2006/main">
              <a:rPr lang="en" sz="2400" baseline="-25000" dirty="0" smtClean="0"/>
              <a:t>H2O</a:t>
            </a:r>
          </a:p>
          <a:p>
            <a:r xmlns:a="http://schemas.openxmlformats.org/drawingml/2006/main">
              <a:rPr lang="en" sz="2400" dirty="0" smtClean="0"/>
              <a:t>The reaction is catalyzed by </a:t>
            </a:r>
            <a:r xmlns:a="http://schemas.openxmlformats.org/drawingml/2006/main">
              <a:rPr lang="en" sz="2400" b="1" dirty="0" err="1" smtClean="0"/>
              <a:t>carbonic anhydrase </a:t>
            </a:r>
            <a:r xmlns:a="http://schemas.openxmlformats.org/drawingml/2006/main">
              <a:rPr lang="en" sz="2400" b="1" dirty="0" smtClean="0"/>
              <a:t>from </a:t>
            </a:r>
            <a:r xmlns:a="http://schemas.openxmlformats.org/drawingml/2006/main">
              <a:rPr lang="en" sz="2400" dirty="0" smtClean="0"/>
              <a:t>the brush border </a:t>
            </a:r>
            <a:r xmlns:a="http://schemas.openxmlformats.org/drawingml/2006/main">
              <a:rPr lang="en" sz="2400" b="1" dirty="0" smtClean="0"/>
              <a:t>.</a:t>
            </a:r>
          </a:p>
          <a:p>
            <a:r xmlns:a="http://schemas.openxmlformats.org/drawingml/2006/main">
              <a:rPr lang="en" sz="2400" dirty="0" smtClean="0"/>
              <a:t>CO2 </a:t>
            </a:r>
            <a:r xmlns:a="http://schemas.openxmlformats.org/drawingml/2006/main">
              <a:rPr lang="en" sz="2400" baseline="-25000" dirty="0" smtClean="0"/>
              <a:t>+ </a:t>
            </a:r>
            <a:r xmlns:a="http://schemas.openxmlformats.org/drawingml/2006/main">
              <a:rPr lang="en" sz="2400" dirty="0" smtClean="0"/>
              <a:t>H2O </a:t>
            </a:r>
            <a:r xmlns:a="http://schemas.openxmlformats.org/drawingml/2006/main">
              <a:rPr lang="en" sz="2400" dirty="0" smtClean="0"/>
              <a:t>diffuse inside the cell to restart the cycle </a:t>
            </a:r>
            <a:r xmlns:a="http://schemas.openxmlformats.org/drawingml/2006/main">
              <a:rPr lang="en" sz="2400" baseline="-25000" dirty="0" smtClean="0"/>
              <a:t>.</a:t>
            </a:r>
          </a:p>
          <a:p>
            <a:r xmlns:a="http://schemas.openxmlformats.org/drawingml/2006/main">
              <a:rPr lang="en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result</a:t>
            </a:r>
            <a:r xmlns:a="http://schemas.openxmlformats.org/drawingml/2006/main">
              <a:rPr lang="en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: </a:t>
            </a:r>
            <a:r xmlns:a="http://schemas.openxmlformats.org/drawingml/2006/main">
              <a:rPr lang="en" sz="2400" b="1" dirty="0" smtClean="0"/>
              <a:t>net </a:t>
            </a:r>
            <a:r xmlns:a="http://schemas.openxmlformats.org/drawingml/2006/main">
              <a:rPr lang="en" sz="2400" dirty="0" smtClean="0"/>
              <a:t>reabsorption </a:t>
            </a:r>
            <a:r xmlns:a="http://schemas.openxmlformats.org/drawingml/2006/main">
              <a:rPr lang="en" sz="2400" dirty="0" smtClean="0"/>
              <a:t>of filtered HCO3 </a:t>
            </a:r>
            <a:r xmlns:a="http://schemas.openxmlformats.org/drawingml/2006/main">
              <a:rPr lang="en" sz="2400" baseline="-25000" dirty="0" smtClean="0"/>
              <a:t>. </a:t>
            </a:r>
            <a:r xmlns:a="http://schemas.openxmlformats.org/drawingml/2006/main">
              <a:rPr lang="en" sz="2400" dirty="0" smtClean="0"/>
              <a:t>However, no net secretion of </a:t>
            </a:r>
            <a:r xmlns:a="http://schemas.openxmlformats.org/drawingml/2006/main">
              <a:rPr lang="en" sz="2400" b="1" dirty="0" smtClean="0"/>
              <a:t>H+ </a:t>
            </a:r>
            <a:r xmlns:a="http://schemas.openxmlformats.org/drawingml/2006/main">
              <a:rPr lang="en" sz="2400" dirty="0" smtClean="0"/>
              <a:t>results from this process.</a:t>
            </a:r>
          </a:p>
          <a:p>
            <a:endParaRPr lang="fr-FR" sz="2400" dirty="0"/>
          </a:p>
        </p:txBody>
      </p:sp>
      <p:pic>
        <p:nvPicPr>
          <p:cNvPr id="6" name="Espace réservé du contenu 5" descr="C:\Users\Toshiba\Desktop\Nouveau dossier\Sans titreiuhknl,p.pn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37918" y="2146324"/>
            <a:ext cx="4871139" cy="367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>
            <a:off x="3199997" y="3056355"/>
            <a:ext cx="714380" cy="1588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913795" y="60738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Renal </a:t>
            </a:r>
            <a:endParaRPr xmlns:a="http://schemas.openxmlformats.org/drawingml/2006/main" lang="fr-FR" dirty="0"/>
            <a:r xmlns:a="http://schemas.openxmlformats.org/drawingml/2006/main">
              <a:rPr lang="en" dirty="0">
                <a:solidFill>
                  <a:schemeClr val="tx2"/>
                </a:solidFill>
              </a:rPr>
              <a:t>System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22188" y="1058393"/>
            <a:ext cx="793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n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Bicarbonate (HCO3-) </a:t>
            </a:r>
            <a:endParaRPr xmlns:a="http://schemas.openxmlformats.org/drawingml/2006/main" lang="fr-FR" sz="2800" dirty="0">
              <a:solidFill>
                <a:schemeClr val="accent5">
                  <a:lumMod val="60000"/>
                  <a:lumOff val="40000"/>
                </a:schemeClr>
              </a:solidFill>
            </a:endParaRPr>
            <a:r xmlns:a="http://schemas.openxmlformats.org/drawingml/2006/main">
              <a:rPr lang="en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reabsorption</a:t>
            </a:r>
          </a:p>
        </p:txBody>
      </p:sp>
    </p:spTree>
    <p:extLst>
      <p:ext uri="{BB962C8B-B14F-4D97-AF65-F5344CB8AC3E}">
        <p14:creationId xmlns:p14="http://schemas.microsoft.com/office/powerpoint/2010/main" val="331772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17241" y="1754155"/>
            <a:ext cx="6232849" cy="4818117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sz="2400" baseline="-25000" dirty="0" smtClean="0"/>
              <a:t>HCO3 </a:t>
            </a:r>
            <a:r xmlns:a="http://schemas.openxmlformats.org/drawingml/2006/main">
              <a:rPr lang="en" sz="2400" dirty="0" smtClean="0"/>
              <a:t>reabsorption </a:t>
            </a:r>
            <a:r xmlns:a="http://schemas.openxmlformats.org/drawingml/2006/main">
              <a:rPr lang="en" sz="2400" dirty="0" smtClean="0"/>
              <a:t>.</a:t>
            </a:r>
          </a:p>
          <a:p>
            <a:r xmlns:a="http://schemas.openxmlformats.org/drawingml/2006/main">
              <a:rPr lang="en" sz="2400" dirty="0" smtClean="0"/>
              <a:t>However, at high plasma concentrations of HCO3 </a:t>
            </a:r>
            <a:r xmlns:a="http://schemas.openxmlformats.org/drawingml/2006/main">
              <a:rPr lang="en" sz="2400" baseline="-25000" dirty="0" smtClean="0"/>
              <a:t>( </a:t>
            </a:r>
            <a:r xmlns:a="http://schemas.openxmlformats.org/drawingml/2006/main">
              <a:rPr lang="en" sz="2400" dirty="0" smtClean="0"/>
              <a:t>as in the case of alkalosis) the amount filtered exceeds the renal reabsorption capacity.</a:t>
            </a:r>
          </a:p>
          <a:p>
            <a:r xmlns:a="http://schemas.openxmlformats.org/drawingml/2006/main">
              <a:rPr lang="en" sz="2400" dirty="0"/>
              <a:t>The </a:t>
            </a:r>
            <a:r xmlns:a="http://schemas.openxmlformats.org/drawingml/2006/main">
              <a:rPr lang="en" sz="2400" dirty="0" smtClean="0"/>
              <a:t>excess HCO3 is therefore excreted in the urine.</a:t>
            </a:r>
          </a:p>
          <a:p>
            <a:endParaRPr lang="fr-FR" sz="2400" dirty="0"/>
          </a:p>
        </p:txBody>
      </p:sp>
      <p:pic>
        <p:nvPicPr>
          <p:cNvPr id="6" name="Espace réservé du contenu 5" descr="C:\Users\Toshiba\Desktop\Nouveau dossier\Sans titreiuhknl,p.pn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20678" y="1978090"/>
            <a:ext cx="5100864" cy="402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13795" y="60738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Renal </a:t>
            </a:r>
            <a:endParaRPr xmlns:a="http://schemas.openxmlformats.org/drawingml/2006/main" lang="fr-FR" dirty="0"/>
            <a:r xmlns:a="http://schemas.openxmlformats.org/drawingml/2006/main">
              <a:rPr lang="en" dirty="0">
                <a:solidFill>
                  <a:schemeClr val="tx2"/>
                </a:solidFill>
              </a:rPr>
              <a:t>System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22188" y="1058393"/>
            <a:ext cx="793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n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Bicarbonate (HCO3-) </a:t>
            </a:r>
            <a:endParaRPr xmlns:a="http://schemas.openxmlformats.org/drawingml/2006/main" lang="fr-FR" sz="2800" dirty="0">
              <a:solidFill>
                <a:schemeClr val="accent5">
                  <a:lumMod val="60000"/>
                  <a:lumOff val="40000"/>
                </a:schemeClr>
              </a:solidFill>
            </a:endParaRPr>
            <a:r xmlns:a="http://schemas.openxmlformats.org/drawingml/2006/main">
              <a:rPr lang="en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reabsorption</a:t>
            </a:r>
          </a:p>
        </p:txBody>
      </p:sp>
    </p:spTree>
    <p:extLst>
      <p:ext uri="{BB962C8B-B14F-4D97-AF65-F5344CB8AC3E}">
        <p14:creationId xmlns:p14="http://schemas.microsoft.com/office/powerpoint/2010/main" val="38144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103580" y="313596"/>
            <a:ext cx="7772400" cy="914400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/>
            <a:r xmlns:a="http://schemas.openxmlformats.org/drawingml/2006/main">
              <a:rPr lang="en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br xmlns:a="http://schemas.openxmlformats.org/drawingml/2006/main">
              <a:rPr lang="fr-FR" b="1" dirty="0" smtClean="0">
                <a:solidFill>
                  <a:schemeClr val="tx2"/>
                </a:solidFill>
                <a:latin typeface="Cambria" pitchFamily="18" charset="0"/>
              </a:rPr>
            </a:br>
            <a:r xmlns:a="http://schemas.openxmlformats.org/drawingml/2006/main">
              <a:rPr lang="en" b="1" dirty="0" smtClean="0">
                <a:solidFill>
                  <a:schemeClr val="tx2"/>
                </a:solidFill>
                <a:latin typeface="+mn-lt"/>
              </a:rPr>
              <a:t>ACID-BASE </a:t>
            </a:r>
            <a:r xmlns:a="http://schemas.openxmlformats.org/drawingml/2006/main">
              <a:rPr lang="en" b="1" dirty="0" smtClean="0">
                <a:solidFill>
                  <a:schemeClr val="tx2"/>
                </a:solidFill>
                <a:latin typeface="Cambria" pitchFamily="18" charset="0"/>
              </a:rPr>
              <a:t>BALANCE</a:t>
            </a:r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/>
            </a:r>
            <a:br xmlns:a="http://schemas.openxmlformats.org/drawingml/2006/main">
              <a:rPr lang="fr-FR" dirty="0" smtClean="0">
                <a:solidFill>
                  <a:schemeClr val="tx2"/>
                </a:solidFill>
              </a:rPr>
            </a:br>
            <a:endParaRPr xmlns:a="http://schemas.openxmlformats.org/drawingml/2006/main"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461816" y="1055112"/>
            <a:ext cx="11055927" cy="4750152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sz="2400" dirty="0">
                <a:ea typeface="Cambria" panose="02040503050406030204" pitchFamily="18" charset="0"/>
              </a:rPr>
              <a:t>The body </a:t>
            </a:r>
            <a:r xmlns:a="http://schemas.openxmlformats.org/drawingml/2006/main">
              <a:rPr lang="en" sz="2400" dirty="0">
                <a:ea typeface="Cambria" panose="02040503050406030204" pitchFamily="18" charset="0"/>
              </a:rPr>
              <a:t>produces more acids than </a:t>
            </a:r>
            <a:r xmlns:a="http://schemas.openxmlformats.org/drawingml/2006/main">
              <a:rPr lang="en" sz="2400" dirty="0" smtClean="0">
                <a:ea typeface="Cambria" panose="02040503050406030204" pitchFamily="18" charset="0"/>
              </a:rPr>
              <a:t>bases </a:t>
            </a:r>
            <a:r xmlns:a="http://schemas.openxmlformats.org/drawingml/2006/main">
              <a:rPr lang="en" sz="2400" dirty="0">
                <a:ea typeface="Cambria" panose="02040503050406030204" pitchFamily="18" charset="0"/>
              </a:rPr>
              <a:t>. </a:t>
            </a:r>
            <a:r xmlns:a="http://schemas.openxmlformats.org/drawingml/2006/main">
              <a:rPr lang="en" sz="2400" dirty="0" smtClean="0">
                <a:ea typeface="Cambria" panose="02040503050406030204" pitchFamily="18" charset="0"/>
              </a:rPr>
              <a:t>Therefore, </a:t>
            </a:r>
            <a:r xmlns:a="http://schemas.openxmlformats.org/drawingml/2006/main">
              <a:rPr lang="en" sz="2400" dirty="0" smtClean="0">
                <a:ea typeface="Cambria" panose="02040503050406030204" pitchFamily="18" charset="0"/>
              </a:rPr>
              <a:t>it </a:t>
            </a:r>
            <a:r xmlns:a="http://schemas.openxmlformats.org/drawingml/2006/main">
              <a:rPr lang="en" sz="2400" dirty="0">
                <a:ea typeface="Cambria" panose="02040503050406030204" pitchFamily="18" charset="0"/>
              </a:rPr>
              <a:t>needs </a:t>
            </a:r>
            <a:r xmlns:a="http://schemas.openxmlformats.org/drawingml/2006/main">
              <a:rPr lang="en" sz="2400" dirty="0">
                <a:ea typeface="Cambria" panose="02040503050406030204" pitchFamily="18" charset="0"/>
              </a:rPr>
              <a:t>to excrete </a:t>
            </a:r>
            <a:r xmlns:a="http://schemas.openxmlformats.org/drawingml/2006/main">
              <a:rPr lang="en" sz="2400" dirty="0" smtClean="0">
                <a:ea typeface="Cambria" panose="02040503050406030204" pitchFamily="18" charset="0"/>
              </a:rPr>
              <a:t>excess acids .</a:t>
            </a:r>
          </a:p>
          <a:p>
            <a:r xmlns:a="http://schemas.openxmlformats.org/drawingml/2006/main">
              <a:rPr lang="en" sz="2400" dirty="0">
                <a:ea typeface="Cambria" panose="02040503050406030204" pitchFamily="18" charset="0"/>
              </a:rPr>
              <a:t>Many metabolic intermediates and ingested foods are organic acids that will ionize and provide </a:t>
            </a:r>
            <a:r xmlns:a="http://schemas.openxmlformats.org/drawingml/2006/main">
              <a:rPr lang="en" sz="2400" dirty="0" smtClean="0">
                <a:ea typeface="Cambria" panose="02040503050406030204" pitchFamily="18" charset="0"/>
              </a:rPr>
              <a:t>H+ ions (e.g. , amino acids, fatty acids, products of </a:t>
            </a:r>
            <a:r xmlns:a="http://schemas.openxmlformats.org/drawingml/2006/main">
              <a:rPr lang="en" sz="2400" dirty="0" smtClean="0">
                <a:ea typeface="Cambria" panose="02040503050406030204" pitchFamily="18" charset="0"/>
              </a:rPr>
              <a:t>anaerobic </a:t>
            </a:r>
            <a:endParaRPr xmlns:a="http://schemas.openxmlformats.org/drawingml/2006/main" lang="fr-FR" sz="2400" dirty="0">
              <a:ea typeface="Cambria" panose="02040503050406030204" pitchFamily="18" charset="0"/>
            </a:endParaRPr>
            <a:r xmlns:a="http://schemas.openxmlformats.org/drawingml/2006/main">
              <a:rPr lang="en" sz="2400" dirty="0">
                <a:ea typeface="Cambria" panose="02040503050406030204" pitchFamily="18" charset="0"/>
              </a:rPr>
              <a:t>metabolism ).</a:t>
            </a:r>
          </a:p>
          <a:p>
            <a:r xmlns:a="http://schemas.openxmlformats.org/drawingml/2006/main">
              <a:rPr lang="en" sz="2400" dirty="0">
                <a:ea typeface="Cambria" panose="02040503050406030204" pitchFamily="18" charset="0"/>
              </a:rPr>
              <a:t>The most important source of acid is the production of CO2 </a:t>
            </a:r>
            <a:r xmlns:a="http://schemas.openxmlformats.org/drawingml/2006/main">
              <a:rPr lang="en" sz="1800" b="1" dirty="0">
                <a:ea typeface="Cambria" panose="02040503050406030204" pitchFamily="18" charset="0"/>
              </a:rPr>
              <a:t>linked </a:t>
            </a:r>
            <a:r xmlns:a="http://schemas.openxmlformats.org/drawingml/2006/main">
              <a:rPr lang="en" sz="2400" dirty="0">
                <a:ea typeface="Cambria" panose="02040503050406030204" pitchFamily="18" charset="0"/>
              </a:rPr>
              <a:t>to aerobic metabolism.</a:t>
            </a:r>
          </a:p>
          <a:p>
            <a:r xmlns:a="http://schemas.openxmlformats.org/drawingml/2006/main">
              <a:rPr lang="en" sz="2400" dirty="0">
                <a:ea typeface="Cambria" panose="02040503050406030204" pitchFamily="18" charset="0"/>
              </a:rPr>
              <a:t>CO2 </a:t>
            </a:r>
            <a:r xmlns:a="http://schemas.openxmlformats.org/drawingml/2006/main">
              <a:rPr lang="en" sz="1600" dirty="0">
                <a:ea typeface="Cambria" panose="02040503050406030204" pitchFamily="18" charset="0"/>
              </a:rPr>
              <a:t>combines with water to </a:t>
            </a:r>
            <a:r xmlns:a="http://schemas.openxmlformats.org/drawingml/2006/main">
              <a:rPr lang="en" sz="1800" dirty="0">
                <a:ea typeface="Cambria" panose="02040503050406030204" pitchFamily="18" charset="0"/>
              </a:rPr>
              <a:t>form </a:t>
            </a:r>
            <a:r xmlns:a="http://schemas.openxmlformats.org/drawingml/2006/main">
              <a:rPr lang="en" sz="2400" dirty="0">
                <a:ea typeface="Cambria" panose="02040503050406030204" pitchFamily="18" charset="0"/>
              </a:rPr>
              <a:t>carbonic </a:t>
            </a:r>
            <a:r xmlns:a="http://schemas.openxmlformats.org/drawingml/2006/main">
              <a:rPr lang="en" sz="2400" dirty="0">
                <a:ea typeface="Cambria" panose="02040503050406030204" pitchFamily="18" charset="0"/>
              </a:rPr>
              <a:t>acid, </a:t>
            </a:r>
            <a:r xmlns:a="http://schemas.openxmlformats.org/drawingml/2006/main">
              <a:rPr lang="en" sz="1800" dirty="0">
                <a:ea typeface="Cambria" panose="02040503050406030204" pitchFamily="18" charset="0"/>
              </a:rPr>
              <a:t>H2CO3</a:t>
            </a:r>
          </a:p>
          <a:p>
            <a:endParaRPr lang="fr-FR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03712" y="5805264"/>
            <a:ext cx="5572164" cy="8572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xmlns:a="http://schemas.openxmlformats.org/drawingml/2006/main" algn="ctr"/>
            <a:r xmlns:a="http://schemas.openxmlformats.org/drawingml/2006/main">
              <a:rPr lang="en" sz="2000" b="1" i="1" dirty="0">
                <a:solidFill>
                  <a:schemeClr val="bg1"/>
                </a:solidFill>
                <a:latin typeface="Cambria" pitchFamily="18" charset="0"/>
              </a:rPr>
              <a:t>CO2 + H2O H2CO3 H+ + HCO3-</a:t>
            </a:r>
            <a:endParaRPr xmlns:a="http://schemas.openxmlformats.org/drawingml/2006/main" lang="fr-FR" sz="2000" b="1" dirty="0">
              <a:solidFill>
                <a:schemeClr val="bg1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087888" y="6233892"/>
            <a:ext cx="714380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6668641" y="6233892"/>
            <a:ext cx="714380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8040217" y="5393022"/>
            <a:ext cx="2372283" cy="73227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xmlns:a="http://schemas.openxmlformats.org/drawingml/2006/main" algn="ctr"/>
            <a:r xmlns:a="http://schemas.openxmlformats.org/drawingml/2006/main">
              <a:rPr lang="en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Carbonic </a:t>
            </a:r>
            <a:r xmlns:a="http://schemas.openxmlformats.org/drawingml/2006/main">
              <a:rPr lang="en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anhydrase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7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fr-FR" sz="2800" i="1" dirty="0">
              <a:latin typeface="Cambria" pitchFamily="18" charset="0"/>
            </a:endParaRPr>
          </a:p>
          <a:p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774441" y="1975985"/>
            <a:ext cx="5111687" cy="4525963"/>
          </a:xfrm>
        </p:spPr>
        <p:txBody>
          <a:bodyPr>
            <a:normAutofit/>
          </a:bodyPr>
          <a:lstStyle/>
          <a:p>
            <a:endParaRPr lang="fr-FR" sz="2800" dirty="0"/>
          </a:p>
          <a:p>
            <a:r xmlns:a="http://schemas.openxmlformats.org/drawingml/2006/main">
              <a:rPr lang="en" sz="2800" dirty="0"/>
              <a:t>The excretion of H+ ions occurs in two ways:</a:t>
            </a:r>
          </a:p>
          <a:p>
            <a:pPr xmlns:a="http://schemas.openxmlformats.org/drawingml/2006/main" lvl="1"/>
            <a:r xmlns:a="http://schemas.openxmlformats.org/drawingml/2006/main">
              <a:rPr lang="en" sz="2800" baseline="-25000" dirty="0"/>
              <a:t>in </a:t>
            </a:r>
            <a:r xmlns:a="http://schemas.openxmlformats.org/drawingml/2006/main">
              <a:rPr lang="en" sz="2800" baseline="-25000" dirty="0"/>
              <a:t>the </a:t>
            </a:r>
            <a:r xmlns:a="http://schemas.openxmlformats.org/drawingml/2006/main">
              <a:rPr lang="en" sz="2800" dirty="0"/>
              <a:t>form of </a:t>
            </a:r>
            <a:r xmlns:a="http://schemas.openxmlformats.org/drawingml/2006/main">
              <a:rPr lang="en" sz="2800" dirty="0" err="1"/>
              <a:t>titratable </a:t>
            </a:r>
            <a:r xmlns:a="http://schemas.openxmlformats.org/drawingml/2006/main">
              <a:rPr lang="en" sz="2800" dirty="0"/>
              <a:t>acidity </a:t>
            </a:r>
            <a:r xmlns:a="http://schemas.openxmlformats.org/drawingml/2006/main">
              <a:rPr lang="en" sz="2800" dirty="0"/>
              <a:t>NaH2PO4</a:t>
            </a:r>
          </a:p>
          <a:p>
            <a:pPr lvl="1"/>
            <a:endParaRPr lang="fr-FR" sz="2800" baseline="-25000" dirty="0"/>
          </a:p>
          <a:p>
            <a:pPr xmlns:a="http://schemas.openxmlformats.org/drawingml/2006/main" lvl="1"/>
            <a:r xmlns:a="http://schemas.openxmlformats.org/drawingml/2006/main">
              <a:rPr lang="en" sz="2800" dirty="0"/>
              <a:t>in the form of NH4</a:t>
            </a:r>
          </a:p>
          <a:p>
            <a:endParaRPr lang="fr-FR" sz="2800" dirty="0"/>
          </a:p>
        </p:txBody>
      </p:sp>
      <p:pic>
        <p:nvPicPr>
          <p:cNvPr id="14" name="Espace réservé du contenu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11" y="1882678"/>
            <a:ext cx="4455286" cy="432048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13795" y="51250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Renal System</a:t>
            </a:r>
            <a:endParaRPr xmlns:a="http://schemas.openxmlformats.org/drawingml/2006/main" lang="fr-FR" dirty="0"/>
          </a:p>
        </p:txBody>
      </p:sp>
    </p:spTree>
    <p:extLst>
      <p:ext uri="{BB962C8B-B14F-4D97-AF65-F5344CB8AC3E}">
        <p14:creationId xmlns:p14="http://schemas.microsoft.com/office/powerpoint/2010/main" val="1841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5569744" cy="4752528"/>
          </a:xfrm>
        </p:spPr>
        <p:txBody>
          <a:bodyPr>
            <a:normAutofit lnSpcReduction="10000"/>
          </a:bodyPr>
          <a:lstStyle/>
          <a:p>
            <a:r xmlns:a="http://schemas.openxmlformats.org/drawingml/2006/main">
              <a:rPr lang="en" sz="2600" dirty="0" smtClean="0"/>
              <a:t>It is </a:t>
            </a:r>
            <a:r xmlns:a="http://schemas.openxmlformats.org/drawingml/2006/main">
              <a:rPr lang="en" sz="2600" dirty="0"/>
              <a:t>a mechanism that extracts the fixed H+ produced by the catabolism of proteins and phospholipids.</a:t>
            </a:r>
          </a:p>
          <a:p>
            <a:r xmlns:a="http://schemas.openxmlformats.org/drawingml/2006/main">
              <a:rPr lang="en" sz="2600" dirty="0"/>
              <a:t>H+ and HCO3- are produced in the </a:t>
            </a:r>
            <a:r xmlns:a="http://schemas.openxmlformats.org/drawingml/2006/main">
              <a:rPr lang="en" sz="2600" b="1" dirty="0"/>
              <a:t>intercalated cell A </a:t>
            </a:r>
            <a:r xmlns:a="http://schemas.openxmlformats.org/drawingml/2006/main">
              <a:rPr lang="en" sz="2600" dirty="0"/>
              <a:t>from CO2 and H2O.</a:t>
            </a:r>
          </a:p>
          <a:p>
            <a:r xmlns:a="http://schemas.openxmlformats.org/drawingml/2006/main">
              <a:rPr lang="en" sz="2600" dirty="0"/>
              <a:t>H+ is secreted by an </a:t>
            </a:r>
            <a:r xmlns:a="http://schemas.openxmlformats.org/drawingml/2006/main">
              <a:rPr lang="en" sz="2600" b="1" dirty="0"/>
              <a:t>H-ATPase </a:t>
            </a:r>
            <a:r xmlns:a="http://schemas.openxmlformats.org/drawingml/2006/main">
              <a:rPr lang="en" sz="2600" dirty="0"/>
              <a:t>or in exchange for </a:t>
            </a:r>
            <a:r xmlns:a="http://schemas.openxmlformats.org/drawingml/2006/main">
              <a:rPr lang="en" sz="2600" b="1" dirty="0"/>
              <a:t>K+ </a:t>
            </a:r>
            <a:r xmlns:a="http://schemas.openxmlformats.org/drawingml/2006/main">
              <a:rPr lang="en" sz="2600" dirty="0"/>
              <a:t>and the</a:t>
            </a:r>
            <a:r xmlns:a="http://schemas.openxmlformats.org/drawingml/2006/main">
              <a:rPr lang="en" sz="2600" b="1" dirty="0"/>
              <a:t> </a:t>
            </a:r>
            <a:r xmlns:a="http://schemas.openxmlformats.org/drawingml/2006/main">
              <a:rPr lang="en" sz="2600" dirty="0"/>
              <a:t>HCO3-</a:t>
            </a:r>
            <a:r xmlns:a="http://schemas.openxmlformats.org/drawingml/2006/main">
              <a:rPr lang="en" sz="2600" b="1" dirty="0"/>
              <a:t> </a:t>
            </a:r>
            <a:r xmlns:a="http://schemas.openxmlformats.org/drawingml/2006/main">
              <a:rPr lang="en" sz="2600" dirty="0"/>
              <a:t>is reabsorbed into the blood.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38281" y="1026356"/>
            <a:ext cx="8786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marL="0" lvl="1" algn="ctr"/>
            <a:r xmlns:a="http://schemas.openxmlformats.org/drawingml/2006/main">
              <a:rPr lang="en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EXCRETION OF H+ IONS IN THE FORM OF ACIDITY</a:t>
            </a:r>
          </a:p>
          <a:p>
            <a:pPr xmlns:a="http://schemas.openxmlformats.org/drawingml/2006/main" marL="0" lvl="1" algn="ctr"/>
            <a:r xmlns:a="http://schemas.openxmlformats.org/drawingml/2006/main">
              <a:rPr lang="en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TITRABLE NaH </a:t>
            </a:r>
            <a:r xmlns:a="http://schemas.openxmlformats.org/drawingml/2006/main">
              <a:rPr lang="en" sz="2400" b="1" baseline="-25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2 </a:t>
            </a:r>
            <a:r xmlns:a="http://schemas.openxmlformats.org/drawingml/2006/main">
              <a:rPr lang="en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PO </a:t>
            </a:r>
            <a:r xmlns:a="http://schemas.openxmlformats.org/drawingml/2006/main">
              <a:rPr lang="en" sz="2400" b="1" baseline="-25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4</a:t>
            </a:r>
          </a:p>
          <a:p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8239140" y="4643446"/>
            <a:ext cx="714380" cy="1588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Espace réservé du contenu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3556" y="2106530"/>
            <a:ext cx="4357116" cy="4373131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54822" y="97091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Renal System</a:t>
            </a:r>
            <a:endParaRPr xmlns:a="http://schemas.openxmlformats.org/drawingml/2006/main"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738281" y="1007695"/>
            <a:ext cx="8786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marL="0" lvl="1" algn="ctr"/>
            <a:r xmlns:a="http://schemas.openxmlformats.org/drawingml/2006/main">
              <a:rPr lang="en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EXCRETION OF H+ IONS IN THE FORM OF ACIDITY</a:t>
            </a:r>
          </a:p>
          <a:p>
            <a:pPr xmlns:a="http://schemas.openxmlformats.org/drawingml/2006/main" marL="0" lvl="1" algn="ctr"/>
            <a:r xmlns:a="http://schemas.openxmlformats.org/drawingml/2006/main">
              <a:rPr lang="en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TITRABLE NaH </a:t>
            </a:r>
            <a:r xmlns:a="http://schemas.openxmlformats.org/drawingml/2006/main">
              <a:rPr lang="en" sz="2400" b="1" baseline="-25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2 </a:t>
            </a:r>
            <a:r xmlns:a="http://schemas.openxmlformats.org/drawingml/2006/main">
              <a:rPr lang="en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PO </a:t>
            </a:r>
            <a:r xmlns:a="http://schemas.openxmlformats.org/drawingml/2006/main">
              <a:rPr lang="en" sz="2400" b="1" baseline="-25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4</a:t>
            </a:r>
          </a:p>
          <a:p>
            <a:endParaRPr lang="fr-FR" dirty="0"/>
          </a:p>
        </p:txBody>
      </p:sp>
      <p:sp>
        <p:nvSpPr>
          <p:cNvPr id="10" name="Titre 2"/>
          <p:cNvSpPr txBox="1">
            <a:spLocks/>
          </p:cNvSpPr>
          <p:nvPr/>
        </p:nvSpPr>
        <p:spPr>
          <a:xfrm>
            <a:off x="954822" y="7843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Renal System</a:t>
            </a:r>
            <a:endParaRPr xmlns:a="http://schemas.openxmlformats.org/drawingml/2006/main" lang="fr-FR" dirty="0"/>
          </a:p>
        </p:txBody>
      </p:sp>
    </p:spTree>
    <p:extLst>
      <p:ext uri="{BB962C8B-B14F-4D97-AF65-F5344CB8AC3E}">
        <p14:creationId xmlns:p14="http://schemas.microsoft.com/office/powerpoint/2010/main" val="232534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391887" y="1988841"/>
            <a:ext cx="6176864" cy="4618351"/>
          </a:xfrm>
        </p:spPr>
        <p:txBody>
          <a:bodyPr>
            <a:normAutofit lnSpcReduction="10000"/>
          </a:bodyPr>
          <a:lstStyle/>
          <a:p>
            <a:pPr xmlns:a="http://schemas.openxmlformats.org/drawingml/2006/main" marL="68580" lvl="1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 xmlns:a="http://schemas.openxmlformats.org/drawingml/2006/main">
              <a:rPr lang="en" sz="2600" dirty="0" smtClean="0"/>
              <a:t>The </a:t>
            </a:r>
            <a:r xmlns:a="http://schemas.openxmlformats.org/drawingml/2006/main">
              <a:rPr lang="en" sz="2600" b="1" baseline="-25000" dirty="0" smtClean="0"/>
              <a:t>secreted H </a:t>
            </a:r>
            <a:r xmlns:a="http://schemas.openxmlformats.org/drawingml/2006/main">
              <a:rPr lang="en" sz="2600" b="1" dirty="0"/>
              <a:t>+ </a:t>
            </a:r>
            <a:endParaRPr xmlns:a="http://schemas.openxmlformats.org/drawingml/2006/main" lang="fr-FR" sz="2600" b="1" dirty="0">
              <a:solidFill>
                <a:schemeClr val="accent2">
                  <a:lumMod val="60000"/>
                  <a:lumOff val="40000"/>
                </a:schemeClr>
              </a:solidFill>
            </a:endParaRPr>
            <a:r xmlns:a="http://schemas.openxmlformats.org/drawingml/2006/main">
              <a:rPr lang="en" sz="2600" dirty="0"/>
              <a:t>combines with </a:t>
            </a:r>
            <a:r xmlns:a="http://schemas.openxmlformats.org/drawingml/2006/main">
              <a:rPr lang="en" sz="2600" dirty="0" smtClean="0"/>
              <a:t>Na2HPO4 </a:t>
            </a:r>
            <a:r xmlns:a="http://schemas.openxmlformats.org/drawingml/2006/main">
              <a:rPr lang="en" sz="2600" dirty="0" smtClean="0"/>
              <a:t>to </a:t>
            </a:r>
            <a:r xmlns:a="http://schemas.openxmlformats.org/drawingml/2006/main">
              <a:rPr lang="en" sz="2600" dirty="0"/>
              <a:t>form </a:t>
            </a:r>
            <a:r xmlns:a="http://schemas.openxmlformats.org/drawingml/2006/main">
              <a:rPr lang="en" sz="2600" b="1" dirty="0"/>
              <a:t>NaH2PO4 </a:t>
            </a:r>
            <a:r xmlns:a="http://schemas.openxmlformats.org/drawingml/2006/main">
              <a:rPr lang="en" sz="2600" dirty="0" smtClean="0"/>
              <a:t>which </a:t>
            </a:r>
            <a:r xmlns:a="http://schemas.openxmlformats.org/drawingml/2006/main">
              <a:rPr lang="en" sz="2600" dirty="0"/>
              <a:t>is </a:t>
            </a:r>
            <a:r xmlns:a="http://schemas.openxmlformats.org/drawingml/2006/main">
              <a:rPr lang="en" sz="2600" b="1" dirty="0"/>
              <a:t>excreted </a:t>
            </a:r>
            <a:r xmlns:a="http://schemas.openxmlformats.org/drawingml/2006/main">
              <a:rPr lang="en" sz="2600" b="1" baseline="-25000" dirty="0"/>
              <a:t>as </a:t>
            </a:r>
            <a:r xmlns:a="http://schemas.openxmlformats.org/drawingml/2006/main">
              <a:rPr lang="en" sz="2600" b="1" baseline="-25000" dirty="0"/>
              <a:t>titratable </a:t>
            </a:r>
            <a:r xmlns:a="http://schemas.openxmlformats.org/drawingml/2006/main">
              <a:rPr lang="en" sz="2600" b="1" dirty="0"/>
              <a:t>acidity </a:t>
            </a:r>
            <a:r xmlns:a="http://schemas.openxmlformats.org/drawingml/2006/main">
              <a:rPr lang="en" sz="2600" b="1" dirty="0" err="1" smtClean="0"/>
              <a:t>.</a:t>
            </a:r>
          </a:p>
          <a:p>
            <a:r xmlns:a="http://schemas.openxmlformats.org/drawingml/2006/main">
              <a:rPr lang="en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Result: </a:t>
            </a:r>
            <a:r xmlns:a="http://schemas.openxmlformats.org/drawingml/2006/main">
              <a:rPr lang="en" sz="2600" b="1" dirty="0"/>
              <a:t>net secretion of H+ </a:t>
            </a:r>
            <a:r xmlns:a="http://schemas.openxmlformats.org/drawingml/2006/main">
              <a:rPr lang="en" sz="2600" dirty="0"/>
              <a:t>and net reabsorption of </a:t>
            </a:r>
            <a:r xmlns:a="http://schemas.openxmlformats.org/drawingml/2006/main">
              <a:rPr lang="en" sz="2600" dirty="0"/>
              <a:t>newly synthesized </a:t>
            </a:r>
            <a:r xmlns:a="http://schemas.openxmlformats.org/drawingml/2006/main">
              <a:rPr lang="en" sz="2600" b="1" dirty="0"/>
              <a:t>HCO3- .</a:t>
            </a:r>
          </a:p>
          <a:p>
            <a:r xmlns:a="http://schemas.openxmlformats.org/drawingml/2006/main">
              <a:rPr lang="en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Note </a:t>
            </a:r>
            <a:r xmlns:a="http://schemas.openxmlformats.org/drawingml/2006/main">
              <a:rPr lang="en" sz="2600" dirty="0"/>
              <a:t>: As a consequence of this H+ excretion, the pH of the urine gradually decreases.</a:t>
            </a:r>
          </a:p>
          <a:p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8239140" y="4643446"/>
            <a:ext cx="714380" cy="1588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space réservé du contenu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41977" y="1977272"/>
            <a:ext cx="4556124" cy="457287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38281" y="1007695"/>
            <a:ext cx="8786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marL="0" lvl="1" algn="ctr"/>
            <a:r xmlns:a="http://schemas.openxmlformats.org/drawingml/2006/main">
              <a:rPr lang="en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EXCRETION OF H+ IONS IN THE FORM OF ACIDITY</a:t>
            </a:r>
          </a:p>
          <a:p>
            <a:pPr xmlns:a="http://schemas.openxmlformats.org/drawingml/2006/main" marL="0" lvl="1" algn="ctr"/>
            <a:r xmlns:a="http://schemas.openxmlformats.org/drawingml/2006/main">
              <a:rPr lang="en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TITRABLE NaH </a:t>
            </a:r>
            <a:r xmlns:a="http://schemas.openxmlformats.org/drawingml/2006/main">
              <a:rPr lang="en" sz="2400" b="1" baseline="-25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2 </a:t>
            </a:r>
            <a:r xmlns:a="http://schemas.openxmlformats.org/drawingml/2006/main">
              <a:rPr lang="en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PO </a:t>
            </a:r>
            <a:r xmlns:a="http://schemas.openxmlformats.org/drawingml/2006/main">
              <a:rPr lang="en" sz="2400" b="1" baseline="-25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4</a:t>
            </a:r>
          </a:p>
          <a:p>
            <a:endParaRPr lang="fr-FR" dirty="0"/>
          </a:p>
        </p:txBody>
      </p:sp>
      <p:sp>
        <p:nvSpPr>
          <p:cNvPr id="10" name="Titre 2"/>
          <p:cNvSpPr txBox="1">
            <a:spLocks/>
          </p:cNvSpPr>
          <p:nvPr/>
        </p:nvSpPr>
        <p:spPr>
          <a:xfrm>
            <a:off x="954822" y="7843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Renal System</a:t>
            </a:r>
            <a:endParaRPr xmlns:a="http://schemas.openxmlformats.org/drawingml/2006/main" lang="fr-FR" dirty="0"/>
          </a:p>
        </p:txBody>
      </p:sp>
    </p:spTree>
    <p:extLst>
      <p:ext uri="{BB962C8B-B14F-4D97-AF65-F5344CB8AC3E}">
        <p14:creationId xmlns:p14="http://schemas.microsoft.com/office/powerpoint/2010/main" val="258294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6572" y="1730055"/>
            <a:ext cx="6391469" cy="4597971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en" sz="2400" dirty="0"/>
              <a:t>This is another mechanism that extracts the fixed H+ produced by the catabolism of proteins and phospholipids.</a:t>
            </a:r>
          </a:p>
          <a:p>
            <a:r xmlns:a="http://schemas.openxmlformats.org/drawingml/2006/main">
              <a:rPr lang="en" sz="2400" dirty="0"/>
              <a:t>H and HCO3 are produced in the intercalated cell A from </a:t>
            </a:r>
            <a:r xmlns:a="http://schemas.openxmlformats.org/drawingml/2006/main">
              <a:rPr lang="en" sz="2400" baseline="-25000" dirty="0"/>
              <a:t>CO2 </a:t>
            </a:r>
            <a:r xmlns:a="http://schemas.openxmlformats.org/drawingml/2006/main">
              <a:rPr lang="en" sz="2400" dirty="0"/>
              <a:t>and </a:t>
            </a:r>
            <a:r xmlns:a="http://schemas.openxmlformats.org/drawingml/2006/main">
              <a:rPr lang="en" sz="2400" baseline="-25000" dirty="0"/>
              <a:t>H2O </a:t>
            </a:r>
            <a:r xmlns:a="http://schemas.openxmlformats.org/drawingml/2006/main">
              <a:rPr lang="en" sz="2400" dirty="0"/>
              <a:t>.</a:t>
            </a:r>
          </a:p>
          <a:p>
            <a:r xmlns:a="http://schemas.openxmlformats.org/drawingml/2006/main">
              <a:rPr lang="en" sz="2400" dirty="0"/>
              <a:t>THE</a:t>
            </a:r>
            <a:r xmlns:a="http://schemas.openxmlformats.org/drawingml/2006/main">
              <a:rPr lang="en" sz="2400" b="1" dirty="0"/>
              <a:t> </a:t>
            </a:r>
            <a:r xmlns:a="http://schemas.openxmlformats.org/drawingml/2006/main">
              <a:rPr lang="en" sz="2400" dirty="0"/>
              <a:t>HCO3</a:t>
            </a:r>
            <a:r xmlns:a="http://schemas.openxmlformats.org/drawingml/2006/main">
              <a:rPr lang="en" sz="2400" b="1" dirty="0"/>
              <a:t> </a:t>
            </a:r>
            <a:r xmlns:a="http://schemas.openxmlformats.org/drawingml/2006/main">
              <a:rPr lang="en" sz="2400" dirty="0"/>
              <a:t>is reabsorbed into the blood and H is secreted by an </a:t>
            </a:r>
            <a:r xmlns:a="http://schemas.openxmlformats.org/drawingml/2006/main">
              <a:rPr lang="en" sz="2400" b="1" dirty="0"/>
              <a:t>H-ATPase </a:t>
            </a:r>
            <a:r xmlns:a="http://schemas.openxmlformats.org/drawingml/2006/main">
              <a:rPr lang="en" sz="2400" dirty="0"/>
              <a:t>or in exchange for </a:t>
            </a:r>
            <a:r xmlns:a="http://schemas.openxmlformats.org/drawingml/2006/main">
              <a:rPr lang="en" sz="2400" b="1" dirty="0"/>
              <a:t>K+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666876" y="967159"/>
            <a:ext cx="87868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n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EXCRETION OF H+ IONS IN THE FORM OF </a:t>
            </a:r>
            <a:r xmlns:a="http://schemas.openxmlformats.org/drawingml/2006/main">
              <a:rPr lang="en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NH4</a:t>
            </a:r>
            <a:endParaRPr xmlns:a="http://schemas.openxmlformats.org/drawingml/2006/main" lang="fr-FR" sz="2000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endParaRPr lang="fr-F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Espace réservé du contenu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8041" y="1767378"/>
            <a:ext cx="4245163" cy="4260766"/>
          </a:xfrm>
          <a:prstGeom prst="rect">
            <a:avLst/>
          </a:prstGeom>
        </p:spPr>
      </p:pic>
      <p:sp>
        <p:nvSpPr>
          <p:cNvPr id="8" name="Titre 2"/>
          <p:cNvSpPr txBox="1">
            <a:spLocks/>
          </p:cNvSpPr>
          <p:nvPr/>
        </p:nvSpPr>
        <p:spPr>
          <a:xfrm>
            <a:off x="954822" y="7843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Renal System</a:t>
            </a:r>
            <a:endParaRPr xmlns:a="http://schemas.openxmlformats.org/drawingml/2006/main" lang="fr-FR" dirty="0"/>
          </a:p>
        </p:txBody>
      </p:sp>
    </p:spTree>
    <p:extLst>
      <p:ext uri="{BB962C8B-B14F-4D97-AF65-F5344CB8AC3E}">
        <p14:creationId xmlns:p14="http://schemas.microsoft.com/office/powerpoint/2010/main" val="284287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864" y="1702064"/>
            <a:ext cx="5648324" cy="4792042"/>
          </a:xfrm>
        </p:spPr>
        <p:txBody>
          <a:bodyPr>
            <a:normAutofit fontScale="85000" lnSpcReduction="10000"/>
          </a:bodyPr>
          <a:lstStyle/>
          <a:p>
            <a:r xmlns:a="http://schemas.openxmlformats.org/drawingml/2006/main">
              <a:rPr lang="en" sz="3300" dirty="0"/>
              <a:t>NH3 </a:t>
            </a:r>
            <a:r xmlns:a="http://schemas.openxmlformats.org/drawingml/2006/main">
              <a:rPr lang="en" sz="3300" dirty="0"/>
              <a:t>produced in tubular cells from glutamine passes into the tubular lumen following its concentration gradient </a:t>
            </a:r>
            <a:r xmlns:a="http://schemas.openxmlformats.org/drawingml/2006/main">
              <a:rPr lang="en" sz="2400" dirty="0"/>
              <a:t>.</a:t>
            </a:r>
          </a:p>
          <a:p>
            <a:endParaRPr lang="fr-FR" sz="3300" dirty="0"/>
          </a:p>
          <a:p>
            <a:r xmlns:a="http://schemas.openxmlformats.org/drawingml/2006/main">
              <a:rPr lang="en" sz="3300" dirty="0"/>
              <a:t>H+ combines with NH3 </a:t>
            </a:r>
            <a:r xmlns:a="http://schemas.openxmlformats.org/drawingml/2006/main">
              <a:rPr lang="en" sz="2400" dirty="0"/>
              <a:t>to </a:t>
            </a:r>
            <a:r xmlns:a="http://schemas.openxmlformats.org/drawingml/2006/main">
              <a:rPr lang="en" sz="3300" dirty="0"/>
              <a:t>give NH4 </a:t>
            </a:r>
            <a:r xmlns:a="http://schemas.openxmlformats.org/drawingml/2006/main">
              <a:rPr lang="en" sz="2400" dirty="0"/>
              <a:t>+ </a:t>
            </a:r>
            <a:r xmlns:a="http://schemas.openxmlformats.org/drawingml/2006/main">
              <a:rPr lang="en" sz="3300" dirty="0"/>
              <a:t>which is excreted.</a:t>
            </a:r>
          </a:p>
          <a:p>
            <a:endParaRPr lang="fr-FR" sz="3400" dirty="0"/>
          </a:p>
          <a:p>
            <a:endParaRPr lang="fr-FR" sz="3400" dirty="0"/>
          </a:p>
          <a:p>
            <a:endParaRPr lang="fr-FR" sz="3400" dirty="0"/>
          </a:p>
          <a:p>
            <a:endParaRPr lang="fr-FR" dirty="0"/>
          </a:p>
        </p:txBody>
      </p:sp>
      <p:pic>
        <p:nvPicPr>
          <p:cNvPr id="10" name="Espace réservé du contenu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9184" y="1899310"/>
            <a:ext cx="4245163" cy="426076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66876" y="967159"/>
            <a:ext cx="87868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n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EXCRETION OF H+ IONS IN THE FORM OF </a:t>
            </a:r>
            <a:r xmlns:a="http://schemas.openxmlformats.org/drawingml/2006/main">
              <a:rPr lang="en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NH4</a:t>
            </a:r>
            <a:endParaRPr xmlns:a="http://schemas.openxmlformats.org/drawingml/2006/main" lang="fr-FR" sz="2000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endParaRPr lang="fr-F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re 2"/>
          <p:cNvSpPr txBox="1">
            <a:spLocks/>
          </p:cNvSpPr>
          <p:nvPr/>
        </p:nvSpPr>
        <p:spPr>
          <a:xfrm>
            <a:off x="954822" y="7843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Renal System</a:t>
            </a:r>
            <a:endParaRPr xmlns:a="http://schemas.openxmlformats.org/drawingml/2006/main" lang="fr-FR" dirty="0"/>
          </a:p>
        </p:txBody>
      </p:sp>
    </p:spTree>
    <p:extLst>
      <p:ext uri="{BB962C8B-B14F-4D97-AF65-F5344CB8AC3E}">
        <p14:creationId xmlns:p14="http://schemas.microsoft.com/office/powerpoint/2010/main" val="7987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3837" y="1767378"/>
            <a:ext cx="5807631" cy="4752528"/>
          </a:xfrm>
        </p:spPr>
        <p:txBody>
          <a:bodyPr>
            <a:normAutofit fontScale="62500" lnSpcReduction="20000"/>
          </a:bodyPr>
          <a:lstStyle/>
          <a:p>
            <a:r xmlns:a="http://schemas.openxmlformats.org/drawingml/2006/main">
              <a:rPr lang="en" sz="4000" dirty="0"/>
              <a:t>The decrease in tubular pH increases the excretion of H in the form of NH4 </a:t>
            </a:r>
            <a:r xmlns:a="http://schemas.openxmlformats.org/drawingml/2006/main">
              <a:rPr lang="en" sz="2900" dirty="0"/>
              <a:t>+ </a:t>
            </a:r>
            <a:r xmlns:a="http://schemas.openxmlformats.org/drawingml/2006/main">
              <a:rPr lang="en" sz="4000" dirty="0"/>
              <a:t>.</a:t>
            </a:r>
          </a:p>
          <a:p>
            <a:pPr xmlns:a="http://schemas.openxmlformats.org/drawingml/2006/main"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 xmlns:a="http://schemas.openxmlformats.org/drawingml/2006/main">
              <a:rPr lang="en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Result: </a:t>
            </a:r>
            <a:r xmlns:a="http://schemas.openxmlformats.org/drawingml/2006/main">
              <a:rPr lang="en" sz="4000" b="1" dirty="0"/>
              <a:t>net secretion of H+ </a:t>
            </a:r>
            <a:r xmlns:a="http://schemas.openxmlformats.org/drawingml/2006/main">
              <a:rPr lang="en" sz="4000" dirty="0"/>
              <a:t>and net reabsorption of </a:t>
            </a:r>
            <a:r xmlns:a="http://schemas.openxmlformats.org/drawingml/2006/main">
              <a:rPr lang="en" sz="4000" dirty="0"/>
              <a:t>newly synthesized </a:t>
            </a:r>
            <a:r xmlns:a="http://schemas.openxmlformats.org/drawingml/2006/main">
              <a:rPr lang="en" sz="4000" b="1" dirty="0"/>
              <a:t>HCO3- .</a:t>
            </a:r>
          </a:p>
          <a:p>
            <a:r xmlns:a="http://schemas.openxmlformats.org/drawingml/2006/main">
              <a:rPr lang="en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Note </a:t>
            </a:r>
            <a:r xmlns:a="http://schemas.openxmlformats.org/drawingml/2006/main">
              <a:rPr lang="en" sz="4000" dirty="0"/>
              <a:t>: In the case of </a:t>
            </a:r>
            <a:r xmlns:a="http://schemas.openxmlformats.org/drawingml/2006/main">
              <a:rPr lang="en" sz="4000" b="1" dirty="0"/>
              <a:t>acidosis , there is an adaptive increase in </a:t>
            </a:r>
            <a:r xmlns:a="http://schemas.openxmlformats.org/drawingml/2006/main">
              <a:rPr lang="en" sz="2900" dirty="0"/>
              <a:t>NH3 </a:t>
            </a:r>
            <a:r xmlns:a="http://schemas.openxmlformats.org/drawingml/2006/main">
              <a:rPr lang="en" sz="4000" dirty="0"/>
              <a:t>synthesis </a:t>
            </a:r>
            <a:r xmlns:a="http://schemas.openxmlformats.org/drawingml/2006/main">
              <a:rPr lang="en" sz="4000" dirty="0"/>
              <a:t>in order to increase the elimination of H+.</a:t>
            </a:r>
          </a:p>
          <a:p>
            <a:endParaRPr lang="fr-FR" dirty="0"/>
          </a:p>
        </p:txBody>
      </p:sp>
      <p:pic>
        <p:nvPicPr>
          <p:cNvPr id="7" name="Espace réservé du contenu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2569" y="1767378"/>
            <a:ext cx="4686014" cy="470323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66876" y="967159"/>
            <a:ext cx="87868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n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EXCRETION OF H+ IONS IN THE FORM OF </a:t>
            </a:r>
            <a:r xmlns:a="http://schemas.openxmlformats.org/drawingml/2006/main">
              <a:rPr lang="en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NH4</a:t>
            </a:r>
            <a:endParaRPr xmlns:a="http://schemas.openxmlformats.org/drawingml/2006/main" lang="fr-FR" sz="2000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endParaRPr lang="fr-F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re 2"/>
          <p:cNvSpPr txBox="1">
            <a:spLocks/>
          </p:cNvSpPr>
          <p:nvPr/>
        </p:nvSpPr>
        <p:spPr>
          <a:xfrm>
            <a:off x="954822" y="7843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Renal System</a:t>
            </a:r>
            <a:endParaRPr xmlns:a="http://schemas.openxmlformats.org/drawingml/2006/main" lang="fr-FR" dirty="0"/>
          </a:p>
        </p:txBody>
      </p:sp>
    </p:spTree>
    <p:extLst>
      <p:ext uri="{BB962C8B-B14F-4D97-AF65-F5344CB8AC3E}">
        <p14:creationId xmlns:p14="http://schemas.microsoft.com/office/powerpoint/2010/main" val="41203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561480" y="1839208"/>
            <a:ext cx="5260821" cy="4720212"/>
          </a:xfrm>
        </p:spPr>
        <p:txBody>
          <a:bodyPr>
            <a:normAutofit lnSpcReduction="10000"/>
          </a:bodyPr>
          <a:lstStyle/>
          <a:p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Intercalated cells A reabsorb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HCO3- and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K+ ions, which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increases the pH and leads to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hyperkalemia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.</a:t>
            </a:r>
          </a:p>
          <a:p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ions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are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secreted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into the tubular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lumen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using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direct and indirect active transport</a:t>
            </a:r>
          </a:p>
          <a:p>
            <a:endParaRPr lang="fr-FR" sz="2800" dirty="0"/>
          </a:p>
        </p:txBody>
      </p:sp>
      <p:pic>
        <p:nvPicPr>
          <p:cNvPr id="7" name="Espace réservé du contenu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0049" y="2017326"/>
            <a:ext cx="4525461" cy="454209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791744" y="121462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n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IN CASE OF ACIDOSIS</a:t>
            </a:r>
            <a:endParaRPr xmlns:a="http://schemas.openxmlformats.org/drawingml/2006/main" lang="fr-FR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41787" y="131547"/>
            <a:ext cx="10353761" cy="1326321"/>
          </a:xfrm>
        </p:spPr>
        <p:txBody>
          <a:bodyPr>
            <a:normAutofit fontScale="90000"/>
          </a:bodyPr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/>
            </a:r>
            <a:br xmlns:a="http://schemas.openxmlformats.org/drawingml/2006/main">
              <a:rPr lang="fr-FR" dirty="0" smtClean="0">
                <a:solidFill>
                  <a:schemeClr val="tx2"/>
                </a:solidFill>
              </a:rPr>
            </a:br>
            <a:r xmlns:a="http://schemas.openxmlformats.org/drawingml/2006/main">
              <a:rPr lang="en" sz="4000" dirty="0">
                <a:solidFill>
                  <a:schemeClr val="tx2"/>
                </a:solidFill>
              </a:rPr>
              <a:t>Renal </a:t>
            </a:r>
            <a:r xmlns:a="http://schemas.openxmlformats.org/drawingml/2006/main">
              <a:rPr lang="en" sz="4000" dirty="0" smtClean="0">
                <a:solidFill>
                  <a:schemeClr val="tx2"/>
                </a:solidFill>
              </a:rPr>
              <a:t>System</a:t>
            </a:r>
            <a:r xmlns:a="http://schemas.openxmlformats.org/drawingml/2006/main">
              <a:rPr lang="en" dirty="0"/>
              <a:t/>
            </a:r>
            <a:br xmlns:a="http://schemas.openxmlformats.org/drawingml/2006/main">
              <a:rPr lang="fr-FR" dirty="0"/>
            </a:br>
            <a:endParaRPr xmlns:a="http://schemas.openxmlformats.org/drawingml/2006/main" lang="fr-FR" dirty="0"/>
          </a:p>
        </p:txBody>
      </p:sp>
    </p:spTree>
    <p:extLst>
      <p:ext uri="{BB962C8B-B14F-4D97-AF65-F5344CB8AC3E}">
        <p14:creationId xmlns:p14="http://schemas.microsoft.com/office/powerpoint/2010/main" val="6431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59837" y="1647964"/>
            <a:ext cx="6120881" cy="4909397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en" sz="2800" dirty="0" smtClean="0"/>
              <a:t>Intercalated B cells reabsorb H+ ions, which tends to decrease the pH.</a:t>
            </a:r>
          </a:p>
          <a:p>
            <a:r xmlns:a="http://schemas.openxmlformats.org/drawingml/2006/main">
              <a:rPr lang="en" sz="2800" dirty="0"/>
              <a:t>Excess HCO3- </a:t>
            </a:r>
            <a:r xmlns:a="http://schemas.openxmlformats.org/drawingml/2006/main">
              <a:rPr lang="en" sz="2800" dirty="0" smtClean="0"/>
              <a:t>ions </a:t>
            </a:r>
            <a:r xmlns:a="http://schemas.openxmlformats.org/drawingml/2006/main">
              <a:rPr lang="en" sz="2800" dirty="0"/>
              <a:t>and K+ are excreted</a:t>
            </a:r>
          </a:p>
          <a:p>
            <a:r xmlns:a="http://schemas.openxmlformats.org/drawingml/2006/main">
              <a:rPr lang="en" sz="2800" dirty="0" smtClean="0"/>
              <a:t>The secretion of potassium, which occurs at the same time as that of bicarbonate, leads to hypokalemia.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8924" y="1647964"/>
            <a:ext cx="4536741" cy="496867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63752" y="112474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algn="ctr">
              <a:buNone/>
            </a:pPr>
            <a:r xmlns:a="http://schemas.openxmlformats.org/drawingml/2006/main">
              <a:rPr lang="en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IN CASE OF ALKALOSIS</a:t>
            </a:r>
            <a:endParaRPr xmlns:a="http://schemas.openxmlformats.org/drawingml/2006/main" lang="fr-FR" sz="2800" b="1" i="1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38343" y="0"/>
            <a:ext cx="10353761" cy="1326321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en" sz="3600" dirty="0" smtClean="0">
                <a:solidFill>
                  <a:schemeClr val="tx2"/>
                </a:solidFill>
              </a:rPr>
              <a:t> </a:t>
            </a:r>
            <a:br xmlns:a="http://schemas.openxmlformats.org/drawingml/2006/main">
              <a:rPr lang="fr-FR" sz="3600" dirty="0" smtClean="0">
                <a:solidFill>
                  <a:schemeClr val="tx2"/>
                </a:solidFill>
              </a:rPr>
            </a:br>
            <a:r xmlns:a="http://schemas.openxmlformats.org/drawingml/2006/main">
              <a:rPr lang="en" sz="3600" dirty="0">
                <a:solidFill>
                  <a:schemeClr val="tx2"/>
                </a:solidFill>
              </a:rPr>
              <a:t>Renal </a:t>
            </a:r>
            <a:r xmlns:a="http://schemas.openxmlformats.org/drawingml/2006/main">
              <a:rPr lang="en" sz="3600" dirty="0" smtClean="0">
                <a:solidFill>
                  <a:schemeClr val="tx2"/>
                </a:solidFill>
              </a:rPr>
              <a:t>System</a:t>
            </a:r>
            <a:r xmlns:a="http://schemas.openxmlformats.org/drawingml/2006/main">
              <a:rPr lang="en" sz="3600" dirty="0"/>
              <a:t/>
            </a:r>
            <a:br xmlns:a="http://schemas.openxmlformats.org/drawingml/2006/main">
              <a:rPr lang="fr-FR" sz="3600" dirty="0"/>
            </a:br>
            <a:endParaRPr xmlns:a="http://schemas.openxmlformats.org/drawingml/2006/main" lang="fr-FR" sz="3600" dirty="0"/>
          </a:p>
        </p:txBody>
      </p:sp>
    </p:spTree>
    <p:extLst>
      <p:ext uri="{BB962C8B-B14F-4D97-AF65-F5344CB8AC3E}">
        <p14:creationId xmlns:p14="http://schemas.microsoft.com/office/powerpoint/2010/main" val="35888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66323" y="403452"/>
            <a:ext cx="11343056" cy="5948710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sz="2800" dirty="0" smtClean="0"/>
              <a:t>In the </a:t>
            </a:r>
            <a:r xmlns:a="http://schemas.openxmlformats.org/drawingml/2006/main">
              <a:rPr lang="en" sz="2800" dirty="0" smtClean="0"/>
              <a:t>bicarbonate/carbonic acid </a:t>
            </a:r>
            <a:r xmlns:a="http://schemas.openxmlformats.org/drawingml/2006/main">
              <a:rPr lang="en" sz="2800" dirty="0"/>
              <a:t>buffer system </a:t>
            </a:r>
            <a:r xmlns:a="http://schemas.openxmlformats.org/drawingml/2006/main">
              <a:rPr lang="en" sz="2800" dirty="0"/>
              <a:t>, the pH depends on a ratio </a:t>
            </a:r>
            <a:r xmlns:a="http://schemas.openxmlformats.org/drawingml/2006/main">
              <a:rPr lang="en" sz="2800" dirty="0" smtClean="0"/>
              <a:t>between:</a:t>
            </a:r>
            <a:endParaRPr xmlns:a="http://schemas.openxmlformats.org/drawingml/2006/main" lang="fr-FR" sz="2800" dirty="0"/>
          </a:p>
          <a:p>
            <a:r xmlns:a="http://schemas.openxmlformats.org/drawingml/2006/main">
              <a:rPr lang="en" sz="2800" dirty="0" smtClean="0"/>
              <a:t>The </a:t>
            </a:r>
            <a:r xmlns:a="http://schemas.openxmlformats.org/drawingml/2006/main">
              <a:rPr lang="en" sz="2800" dirty="0"/>
              <a:t>base: bicarbonate (HCO₃⁻)</a:t>
            </a:r>
          </a:p>
          <a:p>
            <a:r xmlns:a="http://schemas.openxmlformats.org/drawingml/2006/main">
              <a:rPr lang="en" sz="2800" dirty="0" smtClean="0"/>
              <a:t>The acid </a:t>
            </a:r>
            <a:r xmlns:a="http://schemas.openxmlformats.org/drawingml/2006/main">
              <a:rPr lang="en" sz="2800" dirty="0"/>
              <a:t>: dissolved CO₂ ( </a:t>
            </a:r>
            <a:r xmlns:a="http://schemas.openxmlformats.org/drawingml/2006/main">
              <a:rPr lang="en" sz="2800" dirty="0" smtClean="0"/>
              <a:t>PCO₂ </a:t>
            </a:r>
            <a:r xmlns:a="http://schemas.openxmlformats.org/drawingml/2006/main">
              <a:rPr lang="en" sz="2800" dirty="0"/>
              <a:t>× 0.03)</a:t>
            </a:r>
          </a:p>
          <a:p>
            <a:r xmlns:a="http://schemas.openxmlformats.org/drawingml/2006/main">
              <a:rPr lang="en" sz="2800" dirty="0"/>
              <a:t>This ratio is given by the Henderson- </a:t>
            </a:r>
            <a:r xmlns:a="http://schemas.openxmlformats.org/drawingml/2006/main">
              <a:rPr lang="en" sz="2800" dirty="0" err="1"/>
              <a:t>Hasselbalch equation</a:t>
            </a:r>
            <a:r xmlns:a="http://schemas.openxmlformats.org/drawingml/2006/main">
              <a:rPr lang="en" sz="2800" dirty="0"/>
              <a:t> </a:t>
            </a:r>
            <a:r xmlns:a="http://schemas.openxmlformats.org/drawingml/2006/main">
              <a:rPr lang="en" sz="2800" dirty="0" smtClean="0"/>
              <a:t>:</a:t>
            </a:r>
          </a:p>
          <a:p>
            <a:pPr xmlns:a="http://schemas.openxmlformats.org/drawingml/2006/main" marL="0" indent="0" algn="ctr">
              <a:buNone/>
            </a:pPr>
            <a:r xmlns:a="http://schemas.openxmlformats.org/drawingml/2006/main">
              <a:rPr lang="en" sz="2800" b="1" dirty="0"/>
              <a:t>pH=6.1+log </a:t>
            </a:r>
            <a:r xmlns:a="http://schemas.openxmlformats.org/drawingml/2006/main">
              <a:rPr lang="en" sz="2800" b="1" dirty="0" smtClean="0"/>
              <a:t>([ </a:t>
            </a:r>
            <a:r xmlns:a="http://schemas.openxmlformats.org/drawingml/2006/main">
              <a:rPr lang="en" sz="2800" b="1" dirty="0"/>
              <a:t>HCO3−​] </a:t>
            </a:r>
            <a:r xmlns:a="http://schemas.openxmlformats.org/drawingml/2006/main">
              <a:rPr lang="en" sz="2800" b="1" dirty="0" smtClean="0"/>
              <a:t>​/0.03×PCO2)</a:t>
            </a:r>
            <a:endParaRPr xmlns:a="http://schemas.openxmlformats.org/drawingml/2006/main" lang="fr-FR" sz="2800" b="1" dirty="0"/>
          </a:p>
          <a:p>
            <a:r xmlns:a="http://schemas.openxmlformats.org/drawingml/2006/main">
              <a:rPr lang="en" sz="2800" dirty="0"/>
              <a:t>So, what determines pH is not an absolute value of acid or </a:t>
            </a:r>
            <a:r xmlns:a="http://schemas.openxmlformats.org/drawingml/2006/main">
              <a:rPr lang="en" sz="2800" dirty="0" smtClean="0"/>
              <a:t>base, but </a:t>
            </a:r>
            <a:r xmlns:a="http://schemas.openxmlformats.org/drawingml/2006/main">
              <a:rPr lang="en" sz="2800" dirty="0"/>
              <a:t>the balance between the </a:t>
            </a:r>
            <a:r xmlns:a="http://schemas.openxmlformats.org/drawingml/2006/main">
              <a:rPr lang="en" sz="2800" dirty="0" smtClean="0"/>
              <a:t>two.</a:t>
            </a:r>
          </a:p>
          <a:p>
            <a:r xmlns:a="http://schemas.openxmlformats.org/drawingml/2006/main">
              <a:rPr lang="en" sz="2800" dirty="0" smtClean="0"/>
              <a:t>This is </a:t>
            </a:r>
            <a:r xmlns:a="http://schemas.openxmlformats.org/drawingml/2006/main">
              <a:rPr lang="en" sz="2800" dirty="0"/>
              <a:t>exactly the ratio that the organism is trying to maintain.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6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66323" y="403452"/>
            <a:ext cx="11343056" cy="5948710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sz="2400" dirty="0"/>
              <a:t>Acid-base </a:t>
            </a:r>
            <a:r xmlns:a="http://schemas.openxmlformats.org/drawingml/2006/main">
              <a:rPr lang="en" sz="2400" dirty="0" smtClean="0"/>
              <a:t>balance depends on the </a:t>
            </a:r>
            <a:r xmlns:a="http://schemas.openxmlformats.org/drawingml/2006/main">
              <a:rPr lang="en" sz="2400" b="1" dirty="0"/>
              <a:t>ratio</a:t>
            </a:r>
            <a:r xmlns:a="http://schemas.openxmlformats.org/drawingml/2006/main">
              <a:rPr lang="en" sz="2400" dirty="0"/>
              <a:t> </a:t>
            </a:r>
            <a:r xmlns:a="http://schemas.openxmlformats.org/drawingml/2006/main">
              <a:rPr lang="en" sz="2400" dirty="0" smtClean="0"/>
              <a:t>:</a:t>
            </a:r>
          </a:p>
          <a:p>
            <a:endParaRPr lang="fr-FR" sz="2400" dirty="0"/>
          </a:p>
          <a:p>
            <a:pPr xmlns:a="http://schemas.openxmlformats.org/drawingml/2006/main" marL="0" indent="0" algn="ctr">
              <a:buNone/>
            </a:pPr>
            <a:r xmlns:a="http://schemas.openxmlformats.org/drawingml/2006/main">
              <a:rPr lang="en" sz="2800" b="1" dirty="0" smtClean="0"/>
              <a:t>[ </a:t>
            </a:r>
            <a:r xmlns:a="http://schemas.openxmlformats.org/drawingml/2006/main">
              <a:rPr lang="en" sz="2800" b="1" dirty="0"/>
              <a:t>HCO3−]/ </a:t>
            </a:r>
            <a:r xmlns:a="http://schemas.openxmlformats.org/drawingml/2006/main">
              <a:rPr lang="en" sz="2800" b="1" dirty="0" smtClean="0"/>
              <a:t>0.03×PCO2</a:t>
            </a:r>
            <a:endParaRPr xmlns:a="http://schemas.openxmlformats.org/drawingml/2006/main" lang="fr-FR" sz="2800" dirty="0" smtClean="0"/>
          </a:p>
          <a:p>
            <a:r xmlns:a="http://schemas.openxmlformats.org/drawingml/2006/main">
              <a:rPr lang="en" sz="2400" dirty="0" smtClean="0"/>
              <a:t>How does </a:t>
            </a:r>
            <a:r xmlns:a="http://schemas.openxmlformats.org/drawingml/2006/main">
              <a:rPr lang="en" sz="2400" dirty="0" smtClean="0"/>
              <a:t>Kussmaul </a:t>
            </a:r>
            <a:r xmlns:a="http://schemas.openxmlformats.org/drawingml/2006/main">
              <a:rPr lang="en" sz="2400" dirty="0"/>
              <a:t>hyperventilate </a:t>
            </a:r>
            <a:r xmlns:a="http://schemas.openxmlformats.org/drawingml/2006/main">
              <a:rPr lang="en" sz="2400" dirty="0" err="1" smtClean="0"/>
              <a:t>?</a:t>
            </a:r>
            <a:r xmlns:a="http://schemas.openxmlformats.org/drawingml/2006/main">
              <a:rPr lang="en" sz="2400" dirty="0" smtClean="0"/>
              <a:t> </a:t>
            </a:r>
            <a:r xmlns:a="http://schemas.openxmlformats.org/drawingml/2006/main">
              <a:rPr lang="en" sz="2400" dirty="0"/>
              <a:t>Can she correct metabolic acidosis if she consumes even more bicarbonate </a:t>
            </a:r>
            <a:r xmlns:a="http://schemas.openxmlformats.org/drawingml/2006/main">
              <a:rPr lang="en" sz="2400" dirty="0" smtClean="0"/>
              <a:t>?</a:t>
            </a:r>
          </a:p>
          <a:p>
            <a:endParaRPr lang="fr-FR" sz="2400" dirty="0" smtClean="0"/>
          </a:p>
          <a:p>
            <a:r xmlns:a="http://schemas.openxmlformats.org/drawingml/2006/main">
              <a:rPr lang="en" sz="2400" dirty="0"/>
              <a:t>What matters is the HCO₃⁻ / CO₂ ratio, not the total amount of HCO₃⁻ </a:t>
            </a:r>
            <a:r xmlns:a="http://schemas.openxmlformats.org/drawingml/2006/main">
              <a:rPr lang="en" sz="2400" dirty="0" smtClean="0"/>
              <a:t>.</a:t>
            </a:r>
          </a:p>
          <a:p>
            <a:pPr xmlns:a="http://schemas.openxmlformats.org/drawingml/2006/main" lvl="1"/>
            <a:r xmlns:a="http://schemas.openxmlformats.org/drawingml/2006/main">
              <a:rPr lang="en" sz="2400" dirty="0"/>
              <a:t>HCO₃⁻ </a:t>
            </a:r>
            <a:r xmlns:a="http://schemas.openxmlformats.org/drawingml/2006/main">
              <a:rPr lang="en" sz="2400" dirty="0" smtClean="0"/>
              <a:t>decreases </a:t>
            </a:r>
            <a:r xmlns:a="http://schemas.openxmlformats.org/drawingml/2006/main">
              <a:rPr lang="en" sz="2400" dirty="0"/>
              <a:t>slightly</a:t>
            </a:r>
          </a:p>
          <a:p>
            <a:pPr xmlns:a="http://schemas.openxmlformats.org/drawingml/2006/main" lvl="1"/>
            <a:r xmlns:a="http://schemas.openxmlformats.org/drawingml/2006/main">
              <a:rPr lang="en" sz="2400" dirty="0"/>
              <a:t>PCO₂ </a:t>
            </a:r>
            <a:r xmlns:a="http://schemas.openxmlformats.org/drawingml/2006/main">
              <a:rPr lang="en" sz="2400" dirty="0" smtClean="0"/>
              <a:t>drops </a:t>
            </a:r>
            <a:r xmlns:a="http://schemas.openxmlformats.org/drawingml/2006/main">
              <a:rPr lang="en" sz="2400" dirty="0"/>
              <a:t>dramatically</a:t>
            </a:r>
          </a:p>
          <a:p>
            <a:pPr xmlns:a="http://schemas.openxmlformats.org/drawingml/2006/main" lvl="1"/>
            <a:r xmlns:a="http://schemas.openxmlformats.org/drawingml/2006/main">
              <a:rPr lang="en" sz="2400" dirty="0"/>
              <a:t>The ratio </a:t>
            </a:r>
            <a:r xmlns:a="http://schemas.openxmlformats.org/drawingml/2006/main">
              <a:rPr lang="en" sz="2400" dirty="0" smtClean="0"/>
              <a:t>increases </a:t>
            </a:r>
            <a:r xmlns:a="http://schemas.openxmlformats.org/drawingml/2006/main">
              <a:rPr lang="en" sz="2400" dirty="0"/>
              <a:t>⇒ the pH </a:t>
            </a:r>
            <a:r xmlns:a="http://schemas.openxmlformats.org/drawingml/2006/main">
              <a:rPr lang="en" sz="2400" dirty="0" smtClean="0"/>
              <a:t>increases </a:t>
            </a:r>
            <a:r xmlns:a="http://schemas.openxmlformats.org/drawingml/2006/main">
              <a:rPr lang="en" sz="2400" dirty="0"/>
              <a:t>⇒ </a:t>
            </a:r>
            <a:r xmlns:a="http://schemas.openxmlformats.org/drawingml/2006/main">
              <a:rPr lang="en" sz="2400" dirty="0" smtClean="0"/>
              <a:t>acidosis is corrected</a:t>
            </a:r>
            <a:endParaRPr xmlns:a="http://schemas.openxmlformats.org/drawingml/2006/main" lang="fr-FR" sz="2400" dirty="0"/>
          </a:p>
          <a:p>
            <a:r xmlns:a="http://schemas.openxmlformats.org/drawingml/2006/main">
              <a:rPr lang="en" sz="2400" dirty="0" smtClean="0"/>
              <a:t>That's </a:t>
            </a:r>
            <a:r xmlns:a="http://schemas.openxmlformats.org/drawingml/2006/main">
              <a:rPr lang="en" sz="2400" dirty="0"/>
              <a:t>the whole logic behind respiratory compensation.</a:t>
            </a:r>
          </a:p>
          <a:p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4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110836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ACID-BASE BALANCE</a:t>
            </a:r>
            <a:endParaRPr xmlns:a="http://schemas.openxmlformats.org/drawingml/2006/main"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9454" y="1437157"/>
            <a:ext cx="11369963" cy="5000588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sz="2400" dirty="0" smtClean="0"/>
              <a:t>balance </a:t>
            </a:r>
            <a:r xmlns:a="http://schemas.openxmlformats.org/drawingml/2006/main">
              <a:rPr lang="en" sz="2400" dirty="0"/>
              <a:t>is assessed by the concentration of protons (H+) </a:t>
            </a:r>
            <a:r xmlns:a="http://schemas.openxmlformats.org/drawingml/2006/main">
              <a:rPr lang="en" sz="2400" dirty="0" smtClean="0"/>
              <a:t>:</a:t>
            </a:r>
            <a:endParaRPr xmlns:a="http://schemas.openxmlformats.org/drawingml/2006/main" lang="fr-FR" sz="2400" dirty="0"/>
          </a:p>
          <a:p>
            <a:pPr xmlns:a="http://schemas.openxmlformats.org/drawingml/2006/main" marL="0" indent="0" algn="ctr">
              <a:buNone/>
            </a:pPr>
            <a:r xmlns:a="http://schemas.openxmlformats.org/drawingml/2006/main">
              <a:rPr lang="en" sz="2800" b="1" dirty="0"/>
              <a:t>Plasma [H+] = 38 – 42 nmol/l</a:t>
            </a:r>
            <a:r xmlns:a="http://schemas.openxmlformats.org/drawingml/2006/main">
              <a:rPr lang="en" sz="2800" b="1" dirty="0" smtClean="0"/>
              <a:t> </a:t>
            </a:r>
            <a:endParaRPr xmlns:a="http://schemas.openxmlformats.org/drawingml/2006/main" lang="pt-BR" sz="2800" dirty="0"/>
          </a:p>
          <a:p>
            <a:pPr xmlns:a="http://schemas.openxmlformats.org/drawingml/2006/main" marL="0" indent="0" algn="ctr">
              <a:buNone/>
            </a:pPr>
            <a:r xmlns:a="http://schemas.openxmlformats.org/drawingml/2006/main">
              <a:rPr lang="en" sz="2800" b="1" dirty="0"/>
              <a:t>pH </a:t>
            </a:r>
            <a:r xmlns:a="http://schemas.openxmlformats.org/drawingml/2006/main">
              <a:rPr lang="en" sz="2800" b="1" dirty="0" smtClean="0"/>
              <a:t>= </a:t>
            </a:r>
            <a:r xmlns:a="http://schemas.openxmlformats.org/drawingml/2006/main">
              <a:rPr lang="en" sz="2800" b="1" dirty="0"/>
              <a:t>7.38 - 7.42</a:t>
            </a:r>
            <a:endParaRPr xmlns:a="http://schemas.openxmlformats.org/drawingml/2006/main" lang="fr-FR" sz="2800" dirty="0" smtClean="0">
              <a:latin typeface="Rockwell" panose="02060603020205020403" pitchFamily="18" charset="0"/>
            </a:endParaRPr>
          </a:p>
          <a:p>
            <a:r xmlns:a="http://schemas.openxmlformats.org/drawingml/2006/main">
              <a:rPr lang="en" sz="2400" dirty="0" smtClean="0">
                <a:latin typeface="Rockwell" panose="02060603020205020403" pitchFamily="18" charset="0"/>
              </a:rPr>
              <a:t>The body's adaptation </a:t>
            </a:r>
            <a:r xmlns:a="http://schemas.openxmlformats.org/drawingml/2006/main">
              <a:rPr lang="en" sz="2400" dirty="0">
                <a:latin typeface="Rockwell" panose="02060603020205020403" pitchFamily="18" charset="0"/>
              </a:rPr>
              <a:t>to pH changes is ensured by </a:t>
            </a:r>
            <a:r xmlns:a="http://schemas.openxmlformats.org/drawingml/2006/main">
              <a:rPr lang="en" sz="2400" dirty="0" smtClean="0">
                <a:latin typeface="Rockwell" panose="02060603020205020403" pitchFamily="18" charset="0"/>
              </a:rPr>
              <a:t>:</a:t>
            </a:r>
            <a:endParaRPr xmlns:a="http://schemas.openxmlformats.org/drawingml/2006/main" lang="fr-FR" sz="2400" dirty="0">
              <a:latin typeface="Rockwell" panose="02060603020205020403" pitchFamily="18" charset="0"/>
            </a:endParaRPr>
          </a:p>
          <a:p>
            <a:pPr xmlns:a="http://schemas.openxmlformats.org/drawingml/2006/main" lvl="1"/>
            <a:r xmlns:a="http://schemas.openxmlformats.org/drawingml/2006/main">
              <a:rPr lang="en" sz="2400" b="1" dirty="0"/>
              <a:t>the body's buffer </a:t>
            </a:r>
            <a:r xmlns:a="http://schemas.openxmlformats.org/drawingml/2006/main">
              <a:rPr lang="en" sz="2400" b="1" dirty="0" smtClean="0"/>
              <a:t>systems </a:t>
            </a:r>
            <a:r xmlns:a="http://schemas.openxmlformats.org/drawingml/2006/main">
              <a:rPr lang="en" sz="2400" dirty="0"/>
              <a:t>,</a:t>
            </a:r>
          </a:p>
          <a:p>
            <a:pPr xmlns:a="http://schemas.openxmlformats.org/drawingml/2006/main" lvl="1"/>
            <a:r xmlns:a="http://schemas.openxmlformats.org/drawingml/2006/main">
              <a:rPr lang="en" sz="2400" dirty="0" smtClean="0"/>
              <a:t>primarily </a:t>
            </a:r>
            <a:r xmlns:a="http://schemas.openxmlformats.org/drawingml/2006/main">
              <a:rPr lang="en" sz="2400" b="1" dirty="0"/>
              <a:t>the respiratory and renal </a:t>
            </a:r>
            <a:r xmlns:a="http://schemas.openxmlformats.org/drawingml/2006/main">
              <a:rPr lang="en" sz="2400" b="1" dirty="0" smtClean="0"/>
              <a:t>systems</a:t>
            </a:r>
          </a:p>
          <a:p>
            <a:pPr xmlns:a="http://schemas.openxmlformats.org/drawingml/2006/main" lvl="1"/>
            <a:r xmlns:a="http://schemas.openxmlformats.org/drawingml/2006/main">
              <a:rPr lang="en" sz="2400" b="1" dirty="0"/>
              <a:t>digestive and hepatic </a:t>
            </a:r>
            <a:r xmlns:a="http://schemas.openxmlformats.org/drawingml/2006/main">
              <a:rPr lang="en" sz="2400" b="1" dirty="0" smtClean="0"/>
              <a:t>systems </a:t>
            </a:r>
            <a:r xmlns:a="http://schemas.openxmlformats.org/drawingml/2006/main">
              <a:rPr lang="en" sz="2400" dirty="0"/>
              <a:t>, </a:t>
            </a:r>
            <a:r xmlns:a="http://schemas.openxmlformats.org/drawingml/2006/main">
              <a:rPr lang="en" sz="2400" dirty="0" smtClean="0"/>
              <a:t>as well as </a:t>
            </a:r>
            <a:r xmlns:a="http://schemas.openxmlformats.org/drawingml/2006/main">
              <a:rPr lang="en" sz="2400" b="1" dirty="0"/>
              <a:t>blood </a:t>
            </a:r>
            <a:r xmlns:a="http://schemas.openxmlformats.org/drawingml/2006/main">
              <a:rPr lang="en" sz="2400" b="1" dirty="0" smtClean="0"/>
              <a:t>electrolytes </a:t>
            </a:r>
            <a:r xmlns:a="http://schemas.openxmlformats.org/drawingml/2006/main">
              <a:rPr lang="en" sz="2400" dirty="0"/>
              <a:t>incidentally.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1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2918" y="142672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Digestive </a:t>
            </a:r>
            <a:endParaRPr xmlns:a="http://schemas.openxmlformats.org/drawingml/2006/main" lang="fr-FR" b="0" dirty="0">
              <a:solidFill>
                <a:schemeClr val="tx2"/>
              </a:solidFill>
            </a:endParaRPr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system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en" sz="2800" dirty="0" smtClean="0"/>
              <a:t> </a:t>
            </a:r>
            <a:endParaRPr xmlns:a="http://schemas.openxmlformats.org/drawingml/2006/main" lang="fr-FR" sz="2800" dirty="0"/>
          </a:p>
          <a:p>
            <a:pPr marL="0" indent="0">
              <a:buNone/>
            </a:pPr>
            <a:endParaRPr lang="fr-FR" sz="2800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10150" y="1306865"/>
            <a:ext cx="11420273" cy="5140587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en" sz="2800" dirty="0"/>
              <a:t>Food is transformed throughout the </a:t>
            </a:r>
            <a:r xmlns:a="http://schemas.openxmlformats.org/drawingml/2006/main">
              <a:rPr lang="en" sz="2800" dirty="0" smtClean="0"/>
              <a:t>gastrointestinal tract by digestive secretions.</a:t>
            </a:r>
            <a:endParaRPr xmlns:a="http://schemas.openxmlformats.org/drawingml/2006/main" lang="fr-FR" sz="2800" dirty="0"/>
          </a:p>
          <a:p>
            <a:r xmlns:a="http://schemas.openxmlformats.org/drawingml/2006/main">
              <a:rPr lang="en" sz="2800" dirty="0" smtClean="0"/>
              <a:t>The </a:t>
            </a:r>
            <a:r xmlns:a="http://schemas.openxmlformats.org/drawingml/2006/main">
              <a:rPr lang="en" sz="2800" dirty="0"/>
              <a:t>digestive tract releases massive amounts of acidic or </a:t>
            </a:r>
            <a:r xmlns:a="http://schemas.openxmlformats.org/drawingml/2006/main">
              <a:rPr lang="en" sz="2800" dirty="0" smtClean="0"/>
              <a:t>basic solutions. These </a:t>
            </a:r>
            <a:r xmlns:a="http://schemas.openxmlformats.org/drawingml/2006/main">
              <a:rPr lang="en" sz="2800" dirty="0"/>
              <a:t>secretions are then reabsorbed at other levels of the </a:t>
            </a:r>
            <a:r xmlns:a="http://schemas.openxmlformats.org/drawingml/2006/main">
              <a:rPr lang="en" sz="2800" dirty="0" smtClean="0"/>
              <a:t>digestive tract.</a:t>
            </a:r>
          </a:p>
          <a:p>
            <a:r xmlns:a="http://schemas.openxmlformats.org/drawingml/2006/main">
              <a:rPr lang="en" sz="2800" dirty="0" smtClean="0"/>
              <a:t>Salivary secretion provides a significant amount of HCO3-.</a:t>
            </a:r>
            <a:endParaRPr xmlns:a="http://schemas.openxmlformats.org/drawingml/2006/main" lang="fr-FR" sz="2800" dirty="0"/>
          </a:p>
          <a:p>
            <a:r xmlns:a="http://schemas.openxmlformats.org/drawingml/2006/main">
              <a:rPr lang="en" sz="2800" dirty="0" smtClean="0"/>
              <a:t>At the </a:t>
            </a:r>
            <a:r xmlns:a="http://schemas.openxmlformats.org/drawingml/2006/main">
              <a:rPr lang="en" sz="2800" dirty="0" err="1" smtClean="0"/>
              <a:t>gastric </a:t>
            </a:r>
            <a:r xmlns:a="http://schemas.openxmlformats.org/drawingml/2006/main">
              <a:rPr lang="en" sz="2800" dirty="0"/>
              <a:t>level, the food </a:t>
            </a:r>
            <a:r xmlns:a="http://schemas.openxmlformats.org/drawingml/2006/main">
              <a:rPr lang="en" sz="2800" dirty="0" smtClean="0"/>
              <a:t>that enters </a:t>
            </a:r>
            <a:r xmlns:a="http://schemas.openxmlformats.org/drawingml/2006/main">
              <a:rPr lang="en" sz="2800" dirty="0"/>
              <a:t>the stomach acts as a buffer, the gastric pH rises, which promotes the secretion of gastrin and therefore </a:t>
            </a:r>
            <a:r xmlns:a="http://schemas.openxmlformats.org/drawingml/2006/main">
              <a:rPr lang="en" sz="2800" dirty="0" smtClean="0"/>
              <a:t>HCl </a:t>
            </a:r>
            <a:r xmlns:a="http://schemas.openxmlformats.org/drawingml/2006/main">
              <a:rPr lang="en" sz="2800" dirty="0" smtClean="0"/>
              <a:t>by the parietal cells.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2918" y="142672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Digestive </a:t>
            </a:r>
            <a:endParaRPr xmlns:a="http://schemas.openxmlformats.org/drawingml/2006/main" lang="fr-FR" b="0" dirty="0">
              <a:solidFill>
                <a:schemeClr val="tx2"/>
              </a:solidFill>
            </a:endParaRPr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system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en" sz="2800" dirty="0" smtClean="0"/>
              <a:t> </a:t>
            </a:r>
            <a:endParaRPr xmlns:a="http://schemas.openxmlformats.org/drawingml/2006/main" lang="fr-FR" sz="2800" dirty="0"/>
          </a:p>
          <a:p>
            <a:pPr marL="0" indent="0">
              <a:buNone/>
            </a:pPr>
            <a:endParaRPr lang="fr-FR" sz="2800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47472" y="1468994"/>
            <a:ext cx="11420273" cy="4941534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en" sz="2800" dirty="0" smtClean="0"/>
              <a:t>In </a:t>
            </a:r>
            <a:r xmlns:a="http://schemas.openxmlformats.org/drawingml/2006/main">
              <a:rPr lang="en" sz="2800" dirty="0"/>
              <a:t>return, the parietal cells release </a:t>
            </a:r>
            <a:r xmlns:a="http://schemas.openxmlformats.org/drawingml/2006/main">
              <a:rPr lang="en" sz="2800" dirty="0"/>
              <a:t>HCO3- into the </a:t>
            </a:r>
            <a:r xmlns:a="http://schemas.openxmlformats.org/drawingml/2006/main">
              <a:rPr lang="en" sz="2800" dirty="0" smtClean="0"/>
              <a:t>blood, </a:t>
            </a:r>
            <a:r xmlns:a="http://schemas.openxmlformats.org/drawingml/2006/main">
              <a:rPr lang="en" sz="2800" dirty="0" smtClean="0"/>
              <a:t>which is responsible for the “ </a:t>
            </a:r>
            <a:r xmlns:a="http://schemas.openxmlformats.org/drawingml/2006/main">
              <a:rPr lang="en" sz="2800" b="1" dirty="0" err="1"/>
              <a:t>postprandial </a:t>
            </a:r>
            <a:r xmlns:a="http://schemas.openxmlformats.org/drawingml/2006/main">
              <a:rPr lang="en" sz="2800" b="1" dirty="0" smtClean="0"/>
              <a:t>alkaline wave </a:t>
            </a:r>
            <a:r xmlns:a="http://schemas.openxmlformats.org/drawingml/2006/main">
              <a:rPr lang="en" sz="2800" b="1" dirty="0"/>
              <a:t>”.</a:t>
            </a:r>
            <a:r xmlns:a="http://schemas.openxmlformats.org/drawingml/2006/main">
              <a:rPr lang="en" sz="2800" dirty="0"/>
              <a:t> </a:t>
            </a:r>
          </a:p>
          <a:p>
            <a:r xmlns:a="http://schemas.openxmlformats.org/drawingml/2006/main">
              <a:rPr lang="en" sz="2800" dirty="0" smtClean="0"/>
              <a:t>These bicarbonates return to the lumen of the DT via pancreatic secretions ( </a:t>
            </a:r>
            <a:r xmlns:a="http://schemas.openxmlformats.org/drawingml/2006/main">
              <a:rPr lang="en" sz="2800" dirty="0"/>
              <a:t>7.0 &lt; pH &lt; 9.0), which helps to correct the pH of the duodenum and optimize the activity of </a:t>
            </a:r>
            <a:r xmlns:a="http://schemas.openxmlformats.org/drawingml/2006/main">
              <a:rPr lang="en" sz="2800" dirty="0" smtClean="0"/>
              <a:t>enzymes </a:t>
            </a:r>
            <a:r xmlns:a="http://schemas.openxmlformats.org/drawingml/2006/main">
              <a:rPr lang="en" sz="2800" dirty="0"/>
              <a:t>in </a:t>
            </a:r>
            <a:r xmlns:a="http://schemas.openxmlformats.org/drawingml/2006/main">
              <a:rPr lang="en" sz="2800" dirty="0" smtClean="0"/>
              <a:t>the small intestine </a:t>
            </a:r>
            <a:r xmlns:a="http://schemas.openxmlformats.org/drawingml/2006/main">
              <a:rPr lang="en" sz="2800" dirty="0"/>
              <a:t>.</a:t>
            </a:r>
            <a:endParaRPr xmlns:a="http://schemas.openxmlformats.org/drawingml/2006/main" lang="fr-FR" sz="2800" dirty="0" smtClean="0"/>
          </a:p>
          <a:p>
            <a:r xmlns:a="http://schemas.openxmlformats.org/drawingml/2006/main">
              <a:rPr lang="en" sz="2800" dirty="0"/>
              <a:t>Thus, each time the digestive system secretes </a:t>
            </a:r>
            <a:r xmlns:a="http://schemas.openxmlformats.org/drawingml/2006/main">
              <a:rPr lang="en" sz="2800" dirty="0" smtClean="0"/>
              <a:t>an ion into </a:t>
            </a:r>
            <a:r xmlns:a="http://schemas.openxmlformats.org/drawingml/2006/main">
              <a:rPr lang="en" sz="2800" dirty="0"/>
              <a:t>the lumen, it sends </a:t>
            </a:r>
            <a:r xmlns:a="http://schemas.openxmlformats.org/drawingml/2006/main">
              <a:rPr lang="en" sz="2800" b="1" dirty="0"/>
              <a:t>the opposite ion </a:t>
            </a:r>
            <a:r xmlns:a="http://schemas.openxmlformats.org/drawingml/2006/main">
              <a:rPr lang="en" sz="2800" dirty="0"/>
              <a:t>into the </a:t>
            </a:r>
            <a:r xmlns:a="http://schemas.openxmlformats.org/drawingml/2006/main">
              <a:rPr lang="en" sz="2800" dirty="0" smtClean="0"/>
              <a:t>blood, thereby maintaining the AB balance.</a:t>
            </a:r>
            <a:endParaRPr xmlns:a="http://schemas.openxmlformats.org/drawingml/2006/main"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1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2918" y="142672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LIVER SYSTEM</a:t>
            </a:r>
            <a:endParaRPr xmlns:a="http://schemas.openxmlformats.org/drawingml/2006/main" lang="fr-FR" b="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en" sz="2800" dirty="0" smtClean="0"/>
              <a:t> </a:t>
            </a:r>
            <a:endParaRPr xmlns:a="http://schemas.openxmlformats.org/drawingml/2006/main" lang="fr-FR" sz="2800" dirty="0"/>
          </a:p>
          <a:p>
            <a:pPr marL="0" indent="0">
              <a:buNone/>
            </a:pPr>
            <a:endParaRPr lang="fr-FR" sz="2800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47472" y="1468994"/>
            <a:ext cx="11420273" cy="4941534"/>
          </a:xfrm>
        </p:spPr>
        <p:txBody>
          <a:bodyPr>
            <a:normAutofit fontScale="92500" lnSpcReduction="20000"/>
          </a:bodyPr>
          <a:lstStyle/>
          <a:p>
            <a:r xmlns:a="http://schemas.openxmlformats.org/drawingml/2006/main">
              <a:rPr lang="en" sz="2800" dirty="0" smtClean="0"/>
              <a:t>diseases </a:t>
            </a:r>
            <a:r xmlns:a="http://schemas.openxmlformats.org/drawingml/2006/main">
              <a:rPr lang="en" sz="2800" dirty="0"/>
              <a:t>are often </a:t>
            </a:r>
            <a:r xmlns:a="http://schemas.openxmlformats.org/drawingml/2006/main">
              <a:rPr lang="en" sz="2800" dirty="0" smtClean="0"/>
              <a:t>associated </a:t>
            </a:r>
            <a:r xmlns:a="http://schemas.openxmlformats.org/drawingml/2006/main">
              <a:rPr lang="en" sz="2800" dirty="0"/>
              <a:t>with imbalances in acid-base balance.</a:t>
            </a:r>
          </a:p>
          <a:p>
            <a:r xmlns:a="http://schemas.openxmlformats.org/drawingml/2006/main">
              <a:rPr lang="en" sz="2800" dirty="0" smtClean="0"/>
              <a:t>The </a:t>
            </a:r>
            <a:r xmlns:a="http://schemas.openxmlformats.org/drawingml/2006/main">
              <a:rPr lang="en" sz="2800" dirty="0"/>
              <a:t>liver plays a role in regulating </a:t>
            </a:r>
            <a:r xmlns:a="http://schemas.openxmlformats.org/drawingml/2006/main">
              <a:rPr lang="en" sz="2800" dirty="0" smtClean="0"/>
              <a:t>protein metabolism </a:t>
            </a:r>
            <a:r xmlns:a="http://schemas.openxmlformats.org/drawingml/2006/main">
              <a:rPr lang="en" sz="2800" dirty="0"/>
              <a:t>.</a:t>
            </a:r>
          </a:p>
          <a:p>
            <a:r xmlns:a="http://schemas.openxmlformats.org/drawingml/2006/main">
              <a:rPr lang="en" sz="2800" dirty="0" smtClean="0"/>
              <a:t>Proteins </a:t>
            </a:r>
            <a:r xmlns:a="http://schemas.openxmlformats.org/drawingml/2006/main">
              <a:rPr lang="en" sz="2800" dirty="0"/>
              <a:t>are first broken down into amino acids and then into NH3 (ammonia), which in aqueous environments is found in the form of </a:t>
            </a:r>
            <a:r xmlns:a="http://schemas.openxmlformats.org/drawingml/2006/main">
              <a:rPr lang="en" sz="2800" dirty="0" smtClean="0"/>
              <a:t>NH4OH.</a:t>
            </a:r>
            <a:endParaRPr xmlns:a="http://schemas.openxmlformats.org/drawingml/2006/main" lang="fr-FR" sz="2800" dirty="0"/>
          </a:p>
          <a:p>
            <a:r xmlns:a="http://schemas.openxmlformats.org/drawingml/2006/main">
              <a:rPr lang="en" sz="2800" dirty="0" smtClean="0"/>
              <a:t>In </a:t>
            </a:r>
            <a:r xmlns:a="http://schemas.openxmlformats.org/drawingml/2006/main">
              <a:rPr lang="en" sz="2800" dirty="0"/>
              <a:t>water, NH4OH </a:t>
            </a:r>
            <a:r xmlns:a="http://schemas.openxmlformats.org/drawingml/2006/main">
              <a:rPr lang="en" sz="2800" dirty="0" smtClean="0"/>
              <a:t>dissociates to </a:t>
            </a:r>
            <a:r xmlns:a="http://schemas.openxmlformats.org/drawingml/2006/main">
              <a:rPr lang="en" sz="2800" dirty="0"/>
              <a:t>give NH4+ and OH-.</a:t>
            </a:r>
          </a:p>
          <a:p>
            <a:r xmlns:a="http://schemas.openxmlformats.org/drawingml/2006/main">
              <a:rPr lang="en" sz="2800" dirty="0"/>
              <a:t>The ammonium ion (NH4+) is potentially toxic to the </a:t>
            </a:r>
            <a:r xmlns:a="http://schemas.openxmlformats.org/drawingml/2006/main">
              <a:rPr lang="en" sz="2800" dirty="0" smtClean="0"/>
              <a:t>central nervous system, therefore it must be </a:t>
            </a:r>
            <a:r xmlns:a="http://schemas.openxmlformats.org/drawingml/2006/main">
              <a:rPr lang="en" sz="2800" dirty="0"/>
              <a:t>eliminated.</a:t>
            </a:r>
            <a:endParaRPr xmlns:a="http://schemas.openxmlformats.org/drawingml/2006/main" lang="fr-FR" sz="2800" dirty="0" smtClean="0"/>
          </a:p>
          <a:p>
            <a:r xmlns:a="http://schemas.openxmlformats.org/drawingml/2006/main">
              <a:rPr lang="en" sz="2800" dirty="0" smtClean="0"/>
              <a:t>There </a:t>
            </a:r>
            <a:r xmlns:a="http://schemas.openxmlformats.org/drawingml/2006/main">
              <a:rPr lang="en" sz="2800" dirty="0"/>
              <a:t>are two </a:t>
            </a:r>
            <a:r xmlns:a="http://schemas.openxmlformats.org/drawingml/2006/main">
              <a:rPr lang="en" sz="2800" dirty="0" smtClean="0"/>
              <a:t>main methods </a:t>
            </a:r>
            <a:r xmlns:a="http://schemas.openxmlformats.org/drawingml/2006/main">
              <a:rPr lang="en" sz="2800" dirty="0"/>
              <a:t>for this </a:t>
            </a:r>
            <a:r xmlns:a="http://schemas.openxmlformats.org/drawingml/2006/main">
              <a:rPr lang="en" sz="2800" dirty="0" smtClean="0"/>
              <a:t>elimination:</a:t>
            </a:r>
            <a:endParaRPr xmlns:a="http://schemas.openxmlformats.org/drawingml/2006/main" lang="fr-FR" sz="2800" dirty="0"/>
          </a:p>
          <a:p>
            <a:pPr marL="0" indent="0">
              <a:buNone/>
            </a:pPr>
            <a:endParaRPr lang="fr-FR" sz="2800" dirty="0"/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2918" y="31284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LIVER SYSTEM</a:t>
            </a:r>
            <a:endParaRPr xmlns:a="http://schemas.openxmlformats.org/drawingml/2006/main" lang="fr-FR" b="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en" sz="2800" dirty="0" smtClean="0"/>
              <a:t> </a:t>
            </a:r>
            <a:endParaRPr xmlns:a="http://schemas.openxmlformats.org/drawingml/2006/main" lang="fr-FR" sz="2800" dirty="0"/>
          </a:p>
          <a:p>
            <a:pPr marL="0" indent="0">
              <a:buNone/>
            </a:pPr>
            <a:endParaRPr lang="fr-FR" sz="2800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00819" y="1185568"/>
            <a:ext cx="11570357" cy="5243224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en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glutamine </a:t>
            </a:r>
            <a:r xmlns:a="http://schemas.openxmlformats.org/drawingml/2006/main">
              <a:rPr lang="en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cycle </a:t>
            </a:r>
            <a:r xmlns:a="http://schemas.openxmlformats.org/drawingml/2006/main">
              <a:rPr lang="en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</a:p>
          <a:p>
            <a:endParaRPr lang="fr-FR" sz="2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 xmlns:a="http://schemas.openxmlformats.org/drawingml/2006/main">
              <a:rPr lang="en" sz="2400" dirty="0" smtClean="0"/>
              <a:t>Glutamine </a:t>
            </a:r>
            <a:r xmlns:a="http://schemas.openxmlformats.org/drawingml/2006/main">
              <a:rPr lang="en" sz="2400" dirty="0"/>
              <a:t>is </a:t>
            </a:r>
            <a:r xmlns:a="http://schemas.openxmlformats.org/drawingml/2006/main">
              <a:rPr lang="en" sz="2400" dirty="0" smtClean="0"/>
              <a:t>then transported to the kidney where it is broken down into NH4+ and HCO3-</a:t>
            </a:r>
          </a:p>
          <a:p>
            <a:r xmlns:a="http://schemas.openxmlformats.org/drawingml/2006/main">
              <a:rPr lang="en" sz="2400" dirty="0" smtClean="0"/>
              <a:t>NH₄⁺ </a:t>
            </a:r>
            <a:r xmlns:a="http://schemas.openxmlformats.org/drawingml/2006/main">
              <a:rPr lang="en" sz="2400" dirty="0" smtClean="0"/>
              <a:t>is eliminated in </a:t>
            </a:r>
            <a:r xmlns:a="http://schemas.openxmlformats.org/drawingml/2006/main">
              <a:rPr lang="en" sz="2400" dirty="0"/>
              <a:t>the urine </a:t>
            </a:r>
            <a:r xmlns:a="http://schemas.openxmlformats.org/drawingml/2006/main">
              <a:rPr lang="en" sz="2400" dirty="0" smtClean="0"/>
              <a:t>( </a:t>
            </a:r>
            <a:r xmlns:a="http://schemas.openxmlformats.org/drawingml/2006/main">
              <a:rPr lang="en" sz="2400" b="1" dirty="0" smtClean="0"/>
              <a:t>acid removal </a:t>
            </a:r>
            <a:r xmlns:a="http://schemas.openxmlformats.org/drawingml/2006/main">
              <a:rPr lang="en" sz="2400" dirty="0" smtClean="0"/>
              <a:t>) and </a:t>
            </a:r>
            <a:r xmlns:a="http://schemas.openxmlformats.org/drawingml/2006/main">
              <a:rPr lang="en" sz="2400" dirty="0"/>
              <a:t>HCO₃⁻ is returned to the blood </a:t>
            </a:r>
            <a:r xmlns:a="http://schemas.openxmlformats.org/drawingml/2006/main">
              <a:rPr lang="en" sz="2400" dirty="0"/>
              <a:t>( </a:t>
            </a:r>
            <a:r xmlns:a="http://schemas.openxmlformats.org/drawingml/2006/main">
              <a:rPr lang="en" sz="2400" b="1" dirty="0" smtClean="0"/>
              <a:t>correction </a:t>
            </a:r>
            <a:r xmlns:a="http://schemas.openxmlformats.org/drawingml/2006/main">
              <a:rPr lang="en" sz="2400" b="1" dirty="0"/>
              <a:t>of </a:t>
            </a:r>
            <a:r xmlns:a="http://schemas.openxmlformats.org/drawingml/2006/main">
              <a:rPr lang="en" sz="2400" b="1" dirty="0" smtClean="0"/>
              <a:t>acidosis)</a:t>
            </a:r>
            <a:endParaRPr xmlns:a="http://schemas.openxmlformats.org/drawingml/2006/main" lang="fr-FR" sz="2400" dirty="0"/>
          </a:p>
          <a:p>
            <a:r xmlns:a="http://schemas.openxmlformats.org/drawingml/2006/main">
              <a:rPr lang="en" sz="2400" dirty="0"/>
              <a:t>This mechanism is an </a:t>
            </a:r>
            <a:r xmlns:a="http://schemas.openxmlformats.org/drawingml/2006/main">
              <a:rPr lang="en" sz="2400" b="1" dirty="0" err="1"/>
              <a:t>alkalizing pathway</a:t>
            </a:r>
            <a:r xmlns:a="http://schemas.openxmlformats.org/drawingml/2006/main">
              <a:rPr lang="en" sz="2400" b="1" dirty="0"/>
              <a:t> </a:t>
            </a:r>
            <a:r xmlns:a="http://schemas.openxmlformats.org/drawingml/2006/main">
              <a:rPr lang="en" sz="2400" dirty="0"/>
              <a:t>which allows the elimination of NH4+ while sparing HCO3-</a:t>
            </a:r>
          </a:p>
          <a:p>
            <a:r xmlns:a="http://schemas.openxmlformats.org/drawingml/2006/main">
              <a:rPr lang="en" sz="2400" dirty="0"/>
              <a:t>In cases of acidosis, the body activates glutamine synthesis more frequently.</a:t>
            </a:r>
            <a:endParaRPr xmlns:a="http://schemas.openxmlformats.org/drawingml/2006/main" lang="fr-FR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fr-FR" sz="24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214399" y="1866199"/>
            <a:ext cx="7023369" cy="567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xmlns:a="http://schemas.openxmlformats.org/drawingml/2006/main" algn="ctr"/>
            <a:r xmlns:a="http://schemas.openxmlformats.org/drawingml/2006/main">
              <a:rPr lang="en" sz="2400" dirty="0" smtClean="0">
                <a:solidFill>
                  <a:schemeClr val="tx2">
                    <a:lumMod val="25000"/>
                  </a:schemeClr>
                </a:solidFill>
              </a:rPr>
              <a:t>Glutamate+NH4 </a:t>
            </a:r>
            <a:r xmlns:a="http://schemas.openxmlformats.org/drawingml/2006/main">
              <a:rPr lang="en" sz="2400" dirty="0">
                <a:solidFill>
                  <a:schemeClr val="tx2">
                    <a:lumMod val="25000"/>
                  </a:schemeClr>
                </a:solidFill>
              </a:rPr>
              <a:t>+​+ATP ​Glutamine</a:t>
            </a:r>
          </a:p>
          <a:p>
            <a:pPr algn="ctr"/>
            <a:endParaRPr lang="fr-FR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875506" y="2149922"/>
            <a:ext cx="1444897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8177453" y="1215351"/>
            <a:ext cx="1959050" cy="79310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xmlns:a="http://schemas.openxmlformats.org/drawingml/2006/main" algn="ctr"/>
            <a:r xmlns:a="http://schemas.openxmlformats.org/drawingml/2006/main">
              <a:rPr lang="en" dirty="0">
                <a:solidFill>
                  <a:schemeClr val="tx2">
                    <a:lumMod val="25000"/>
                  </a:schemeClr>
                </a:solidFill>
              </a:rPr>
              <a:t>Glutamine </a:t>
            </a:r>
            <a:r xmlns:a="http://schemas.openxmlformats.org/drawingml/2006/main">
              <a:rPr lang="en" dirty="0">
                <a:solidFill>
                  <a:schemeClr val="tx2">
                    <a:lumMod val="25000"/>
                  </a:schemeClr>
                </a:solidFill>
              </a:rPr>
              <a:t>synthetase</a:t>
            </a:r>
            <a:r xmlns:a="http://schemas.openxmlformats.org/drawingml/2006/main">
              <a:rPr lang="en" dirty="0" smtClean="0">
                <a:solidFill>
                  <a:schemeClr val="tx2">
                    <a:lumMod val="25000"/>
                  </a:schemeClr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1885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2918" y="142672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LIVER SYSTEM</a:t>
            </a:r>
            <a:endParaRPr xmlns:a="http://schemas.openxmlformats.org/drawingml/2006/main" lang="fr-FR" b="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en" sz="2800" dirty="0" smtClean="0"/>
              <a:t> </a:t>
            </a:r>
            <a:endParaRPr xmlns:a="http://schemas.openxmlformats.org/drawingml/2006/main" lang="fr-FR" sz="2800" dirty="0"/>
          </a:p>
          <a:p>
            <a:pPr marL="0" indent="0">
              <a:buNone/>
            </a:pPr>
            <a:endParaRPr lang="fr-FR" sz="2800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47472" y="1468994"/>
            <a:ext cx="11420273" cy="4941534"/>
          </a:xfrm>
        </p:spPr>
        <p:txBody>
          <a:bodyPr>
            <a:normAutofit fontScale="70000" lnSpcReduction="20000"/>
          </a:bodyPr>
          <a:lstStyle/>
          <a:p>
            <a:r xmlns:a="http://schemas.openxmlformats.org/drawingml/2006/main">
              <a:rPr lang="en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</a:t>
            </a:r>
            <a:r xmlns:a="http://schemas.openxmlformats.org/drawingml/2006/main">
              <a:rPr lang="en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urea cycle </a:t>
            </a:r>
            <a:r xmlns:a="http://schemas.openxmlformats.org/drawingml/2006/main">
              <a:rPr lang="en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endParaRPr xmlns:a="http://schemas.openxmlformats.org/drawingml/2006/main" lang="fr-FR" sz="4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FR" sz="4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 xmlns:a="http://schemas.openxmlformats.org/drawingml/2006/main">
              <a:rPr lang="en" sz="3400" dirty="0" smtClean="0"/>
              <a:t>This </a:t>
            </a:r>
            <a:r xmlns:a="http://schemas.openxmlformats.org/drawingml/2006/main">
              <a:rPr lang="en" sz="3400" dirty="0"/>
              <a:t>system works when NH4+ concentrations are already high with a risk of toxicity.</a:t>
            </a:r>
            <a:endParaRPr xmlns:a="http://schemas.openxmlformats.org/drawingml/2006/main" lang="fr-FR" sz="3400" dirty="0" smtClean="0"/>
          </a:p>
          <a:p>
            <a:r xmlns:a="http://schemas.openxmlformats.org/drawingml/2006/main">
              <a:rPr lang="en" sz="3400" dirty="0" smtClean="0"/>
              <a:t>This </a:t>
            </a:r>
            <a:r xmlns:a="http://schemas.openxmlformats.org/drawingml/2006/main">
              <a:rPr lang="en" sz="3400" dirty="0"/>
              <a:t>cycle specific to hepatocytes allows the elimination of NH4+ but by carrying away HCO3-, it is an </a:t>
            </a:r>
            <a:r xmlns:a="http://schemas.openxmlformats.org/drawingml/2006/main">
              <a:rPr lang="en" sz="3400" b="1" dirty="0"/>
              <a:t>acidifying pathway </a:t>
            </a:r>
            <a:r xmlns:a="http://schemas.openxmlformats.org/drawingml/2006/main">
              <a:rPr lang="en" sz="3400" dirty="0"/>
              <a:t>.</a:t>
            </a:r>
            <a:endParaRPr xmlns:a="http://schemas.openxmlformats.org/drawingml/2006/main" lang="fr-FR" sz="3400" dirty="0" smtClean="0"/>
          </a:p>
          <a:p>
            <a:r xmlns:a="http://schemas.openxmlformats.org/drawingml/2006/main">
              <a:rPr lang="en" sz="3400" dirty="0" smtClean="0"/>
              <a:t>urea </a:t>
            </a:r>
            <a:r xmlns:a="http://schemas.openxmlformats.org/drawingml/2006/main">
              <a:rPr lang="en" sz="3400" dirty="0"/>
              <a:t>synthesis , </a:t>
            </a:r>
            <a:r xmlns:a="http://schemas.openxmlformats.org/drawingml/2006/main">
              <a:rPr lang="en" sz="3400" dirty="0"/>
              <a:t>consumes more HCO₃⁻ </a:t>
            </a:r>
            <a:r xmlns:a="http://schemas.openxmlformats.org/drawingml/2006/main">
              <a:rPr lang="en" sz="3400" dirty="0" smtClean="0"/>
              <a:t>and helps </a:t>
            </a:r>
            <a:r xmlns:a="http://schemas.openxmlformats.org/drawingml/2006/main">
              <a:rPr lang="en" sz="3400" dirty="0"/>
              <a:t>to normalize pH </a:t>
            </a:r>
            <a:r xmlns:a="http://schemas.openxmlformats.org/drawingml/2006/main">
              <a:rPr lang="en" sz="3400" dirty="0" smtClean="0"/>
              <a:t>.</a:t>
            </a:r>
            <a:endParaRPr xmlns:a="http://schemas.openxmlformats.org/drawingml/2006/main" lang="fr-FR" sz="3400" dirty="0"/>
          </a:p>
          <a:p>
            <a:r xmlns:a="http://schemas.openxmlformats.org/drawingml/2006/main">
              <a:rPr lang="en" sz="3400" dirty="0" smtClean="0"/>
              <a:t>The </a:t>
            </a:r>
            <a:r xmlns:a="http://schemas.openxmlformats.org/drawingml/2006/main">
              <a:rPr lang="en" sz="3400" dirty="0"/>
              <a:t>liver also plays a role in the metabolism of lactates, which involves the consumption of H+ and therefore, in parallel, the production of HCO3-.</a:t>
            </a:r>
            <a:endParaRPr xmlns:a="http://schemas.openxmlformats.org/drawingml/2006/main" lang="fr-FR" sz="3400" dirty="0" smtClean="0"/>
          </a:p>
          <a:p>
            <a:endParaRPr lang="fr-FR" sz="3400" dirty="0"/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315184" y="1974715"/>
            <a:ext cx="7986408" cy="567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xmlns:a="http://schemas.openxmlformats.org/drawingml/2006/main" algn="ctr"/>
            <a:r xmlns:a="http://schemas.openxmlformats.org/drawingml/2006/main">
              <a:rPr lang="en" sz="2400" b="1" dirty="0" smtClean="0">
                <a:solidFill>
                  <a:schemeClr val="tx2">
                    <a:lumMod val="25000"/>
                  </a:schemeClr>
                </a:solidFill>
              </a:rPr>
              <a:t>NH4 </a:t>
            </a:r>
            <a:r xmlns:a="http://schemas.openxmlformats.org/drawingml/2006/main">
              <a:rPr lang="en" sz="2400" b="1" dirty="0">
                <a:solidFill>
                  <a:schemeClr val="tx2">
                    <a:lumMod val="25000"/>
                  </a:schemeClr>
                </a:solidFill>
              </a:rPr>
              <a:t>+​+HCO3−​+3ATP⟶Urea+H2​O+ADP+AMP</a:t>
            </a:r>
            <a:endParaRPr xmlns:a="http://schemas.openxmlformats.org/drawingml/2006/main" lang="fr-FR" sz="2400" b="1" dirty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endParaRPr lang="fr-FR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Titre 4"/>
          <p:cNvSpPr txBox="1">
            <a:spLocks/>
          </p:cNvSpPr>
          <p:nvPr/>
        </p:nvSpPr>
        <p:spPr>
          <a:xfrm>
            <a:off x="2431915" y="2619653"/>
            <a:ext cx="7425130" cy="150487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 xmlns:a="http://schemas.openxmlformats.org/drawingml/2006/main">
              <a:rPr lang="en" sz="3600" b="0" dirty="0" smtClean="0">
                <a:solidFill>
                  <a:schemeClr val="tx2"/>
                </a:solidFill>
              </a:rPr>
              <a:t> </a:t>
            </a:r>
            <a:br xmlns:a="http://schemas.openxmlformats.org/drawingml/2006/main">
              <a:rPr lang="fr-FR" sz="3600" b="0" dirty="0" smtClean="0">
                <a:solidFill>
                  <a:schemeClr val="tx2"/>
                </a:solidFill>
              </a:rPr>
            </a:br>
            <a:r xmlns:a="http://schemas.openxmlformats.org/drawingml/2006/main">
              <a:rPr lang="en" sz="3600" dirty="0" smtClean="0">
                <a:solidFill>
                  <a:schemeClr val="tx2"/>
                </a:solidFill>
              </a:rPr>
              <a:t>Measurement methods</a:t>
            </a:r>
            <a:r xmlns:a="http://schemas.openxmlformats.org/drawingml/2006/main">
              <a:rPr lang="en" sz="3600" b="0" dirty="0" smtClean="0">
                <a:solidFill>
                  <a:schemeClr val="tx2"/>
                </a:solidFill>
              </a:rPr>
              <a:t/>
            </a:r>
            <a:br xmlns:a="http://schemas.openxmlformats.org/drawingml/2006/main">
              <a:rPr lang="fr-FR" sz="3600" b="0" dirty="0" smtClean="0">
                <a:solidFill>
                  <a:schemeClr val="tx2"/>
                </a:solidFill>
              </a:rPr>
            </a:br>
            <a:endParaRPr xmlns:a="http://schemas.openxmlformats.org/drawingml/2006/main" lang="fr-FR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13795" y="236376"/>
            <a:ext cx="10353761" cy="1326321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en" sz="3600" b="0" dirty="0">
                <a:solidFill>
                  <a:schemeClr val="tx2"/>
                </a:solidFill>
              </a:rPr>
              <a:t> </a:t>
            </a:r>
            <a:br xmlns:a="http://schemas.openxmlformats.org/drawingml/2006/main">
              <a:rPr lang="fr-FR" sz="3600" b="0" dirty="0">
                <a:solidFill>
                  <a:schemeClr val="tx2"/>
                </a:solidFill>
              </a:rPr>
            </a:br>
            <a:r xmlns:a="http://schemas.openxmlformats.org/drawingml/2006/main">
              <a:rPr lang="en" sz="3600" dirty="0">
                <a:solidFill>
                  <a:schemeClr val="tx2"/>
                </a:solidFill>
              </a:rPr>
              <a:t>Measurement methods</a:t>
            </a:r>
            <a:r xmlns:a="http://schemas.openxmlformats.org/drawingml/2006/main">
              <a:rPr lang="en" sz="3600" b="0" dirty="0">
                <a:solidFill>
                  <a:schemeClr val="tx2"/>
                </a:solidFill>
              </a:rPr>
              <a:t/>
            </a:r>
            <a:br xmlns:a="http://schemas.openxmlformats.org/drawingml/2006/main">
              <a:rPr lang="fr-FR" sz="3600" b="0" dirty="0">
                <a:solidFill>
                  <a:schemeClr val="tx2"/>
                </a:solidFill>
              </a:rPr>
            </a:br>
            <a:endParaRPr xmlns:a="http://schemas.openxmlformats.org/drawingml/2006/main" lang="fr-FR" sz="3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50197" y="1244741"/>
            <a:ext cx="11094402" cy="5346440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en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pH </a:t>
            </a:r>
            <a:r xmlns:a="http://schemas.openxmlformats.org/drawingml/2006/main">
              <a:rPr lang="en" sz="2400" dirty="0"/>
              <a:t>: Potential of hydrogen</a:t>
            </a:r>
          </a:p>
          <a:p>
            <a:pPr xmlns:a="http://schemas.openxmlformats.org/drawingml/2006/main" marL="0" indent="0" algn="ctr">
              <a:buNone/>
            </a:pPr>
            <a:r xmlns:a="http://schemas.openxmlformats.org/drawingml/2006/main">
              <a:rPr lang="en" sz="2400" dirty="0"/>
              <a:t>Arterial: 7.38 to 7.42,</a:t>
            </a:r>
          </a:p>
          <a:p>
            <a:pPr xmlns:a="http://schemas.openxmlformats.org/drawingml/2006/main" marL="0" indent="0" algn="ctr">
              <a:buNone/>
            </a:pPr>
            <a:r xmlns:a="http://schemas.openxmlformats.org/drawingml/2006/main">
              <a:rPr lang="en" sz="2400" dirty="0"/>
              <a:t>Venous: 7.35 to 7.37.</a:t>
            </a:r>
          </a:p>
          <a:p>
            <a:r xmlns:a="http://schemas.openxmlformats.org/drawingml/2006/main">
              <a:rPr lang="en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PCO2 </a:t>
            </a:r>
            <a:r xmlns:a="http://schemas.openxmlformats.org/drawingml/2006/main">
              <a:rPr lang="en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</a:p>
          <a:p>
            <a:pPr xmlns:a="http://schemas.openxmlformats.org/drawingml/2006/main" marL="0" indent="0" algn="ctr">
              <a:buNone/>
            </a:pPr>
            <a:r xmlns:a="http://schemas.openxmlformats.org/drawingml/2006/main">
              <a:rPr lang="en" sz="2400" dirty="0"/>
              <a:t>Arterial: 38 to 42 </a:t>
            </a:r>
            <a:r xmlns:a="http://schemas.openxmlformats.org/drawingml/2006/main">
              <a:rPr lang="en" sz="2400" dirty="0" err="1"/>
              <a:t>mmHg </a:t>
            </a:r>
            <a:r xmlns:a="http://schemas.openxmlformats.org/drawingml/2006/main">
              <a:rPr lang="en" sz="2400" dirty="0"/>
              <a:t>.</a:t>
            </a:r>
          </a:p>
          <a:p>
            <a:pPr xmlns:a="http://schemas.openxmlformats.org/drawingml/2006/main" marL="0" indent="0" algn="ctr">
              <a:buNone/>
            </a:pPr>
            <a:r xmlns:a="http://schemas.openxmlformats.org/drawingml/2006/main">
              <a:rPr lang="en" sz="2400" dirty="0"/>
              <a:t>Venous: 45 to 48 </a:t>
            </a:r>
            <a:r xmlns:a="http://schemas.openxmlformats.org/drawingml/2006/main">
              <a:rPr lang="en" sz="2400" dirty="0" err="1"/>
              <a:t>mmHg </a:t>
            </a:r>
            <a:r xmlns:a="http://schemas.openxmlformats.org/drawingml/2006/main">
              <a:rPr lang="en" sz="2400" dirty="0"/>
              <a:t>.</a:t>
            </a:r>
          </a:p>
          <a:p>
            <a:r xmlns:a="http://schemas.openxmlformats.org/drawingml/2006/main">
              <a:rPr lang="en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Total plasma </a:t>
            </a:r>
            <a:r xmlns:a="http://schemas.openxmlformats.org/drawingml/2006/main">
              <a:rPr lang="en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CO2 </a:t>
            </a:r>
            <a:r xmlns:a="http://schemas.openxmlformats.org/drawingml/2006/main">
              <a:rPr lang="en" sz="2400" dirty="0" smtClean="0"/>
              <a:t>: 25 mmol/L</a:t>
            </a:r>
            <a:endParaRPr xmlns:a="http://schemas.openxmlformats.org/drawingml/2006/main" lang="fr-FR" sz="2400" dirty="0"/>
          </a:p>
          <a:p>
            <a:r xmlns:a="http://schemas.openxmlformats.org/drawingml/2006/main">
              <a:rPr lang="en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Standard whole blood </a:t>
            </a:r>
            <a:r xmlns:a="http://schemas.openxmlformats.org/drawingml/2006/main">
              <a:rPr lang="en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bicarbonate </a:t>
            </a:r>
            <a:r xmlns:a="http://schemas.openxmlformats.org/drawingml/2006/main">
              <a:rPr lang="en" sz="2400" dirty="0"/>
              <a:t>: This is the amount of bicarbonate measured </a:t>
            </a:r>
            <a:r xmlns:a="http://schemas.openxmlformats.org/drawingml/2006/main">
              <a:rPr lang="en" sz="2400" i="1" dirty="0"/>
              <a:t>in vivo </a:t>
            </a:r>
            <a:r xmlns:a="http://schemas.openxmlformats.org/drawingml/2006/main">
              <a:rPr lang="en" sz="2400" dirty="0"/>
              <a:t>at PO2=100, PCO2=40 and T°=37°. Normal value: 24 to 26 </a:t>
            </a:r>
            <a:r xmlns:a="http://schemas.openxmlformats.org/drawingml/2006/main">
              <a:rPr lang="en" sz="2400" dirty="0" err="1"/>
              <a:t>meq </a:t>
            </a:r>
            <a:r xmlns:a="http://schemas.openxmlformats.org/drawingml/2006/main">
              <a:rPr lang="en" sz="2400" dirty="0"/>
              <a:t>/L.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2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13795" y="236376"/>
            <a:ext cx="10353761" cy="1326321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en" sz="3600" b="0" dirty="0">
                <a:solidFill>
                  <a:schemeClr val="tx2"/>
                </a:solidFill>
              </a:rPr>
              <a:t> </a:t>
            </a:r>
            <a:br xmlns:a="http://schemas.openxmlformats.org/drawingml/2006/main">
              <a:rPr lang="fr-FR" sz="3600" b="0" dirty="0">
                <a:solidFill>
                  <a:schemeClr val="tx2"/>
                </a:solidFill>
              </a:rPr>
            </a:br>
            <a:r xmlns:a="http://schemas.openxmlformats.org/drawingml/2006/main">
              <a:rPr lang="en" sz="3600" dirty="0">
                <a:solidFill>
                  <a:schemeClr val="tx2"/>
                </a:solidFill>
              </a:rPr>
              <a:t>Measurement methods</a:t>
            </a:r>
            <a:r xmlns:a="http://schemas.openxmlformats.org/drawingml/2006/main">
              <a:rPr lang="en" sz="3600" b="0" dirty="0">
                <a:solidFill>
                  <a:schemeClr val="tx2"/>
                </a:solidFill>
              </a:rPr>
              <a:t/>
            </a:r>
            <a:br xmlns:a="http://schemas.openxmlformats.org/drawingml/2006/main">
              <a:rPr lang="fr-FR" sz="3600" b="0" dirty="0">
                <a:solidFill>
                  <a:schemeClr val="tx2"/>
                </a:solidFill>
              </a:rPr>
            </a:br>
            <a:endParaRPr xmlns:a="http://schemas.openxmlformats.org/drawingml/2006/main" lang="fr-FR" sz="3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50197" y="1380931"/>
            <a:ext cx="11094402" cy="4861249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en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Alkaline </a:t>
            </a:r>
            <a:r xmlns:a="http://schemas.openxmlformats.org/drawingml/2006/main">
              <a:rPr lang="en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reserves </a:t>
            </a:r>
            <a:r xmlns:a="http://schemas.openxmlformats.org/drawingml/2006/main">
              <a:rPr lang="en" sz="2800" dirty="0"/>
              <a:t>: </a:t>
            </a:r>
            <a:r xmlns:a="http://schemas.openxmlformats.org/drawingml/2006/main">
              <a:rPr lang="en" sz="2800" dirty="0" smtClean="0"/>
              <a:t>This is </a:t>
            </a:r>
            <a:r xmlns:a="http://schemas.openxmlformats.org/drawingml/2006/main">
              <a:rPr lang="en" sz="2800" dirty="0"/>
              <a:t>a biochemical entity corresponding to the total CO2 content of the plasma </a:t>
            </a:r>
            <a:r xmlns:a="http://schemas.openxmlformats.org/drawingml/2006/main">
              <a:rPr lang="en" sz="2800" dirty="0" smtClean="0"/>
              <a:t>. </a:t>
            </a:r>
            <a:r xmlns:a="http://schemas.openxmlformats.org/drawingml/2006/main">
              <a:rPr lang="en" sz="2800" dirty="0"/>
              <a:t>It </a:t>
            </a:r>
            <a:r xmlns:a="http://schemas.openxmlformats.org/drawingml/2006/main">
              <a:rPr lang="en" sz="2800" dirty="0" smtClean="0"/>
              <a:t>corresponds </a:t>
            </a:r>
            <a:r xmlns:a="http://schemas.openxmlformats.org/drawingml/2006/main">
              <a:rPr lang="en" sz="2800" dirty="0"/>
              <a:t>to 95% of the </a:t>
            </a:r>
            <a:r xmlns:a="http://schemas.openxmlformats.org/drawingml/2006/main">
              <a:rPr lang="en" sz="2800" dirty="0" err="1" smtClean="0"/>
              <a:t>bicarbonate level </a:t>
            </a:r>
            <a:r xmlns:a="http://schemas.openxmlformats.org/drawingml/2006/main">
              <a:rPr lang="en" sz="2800" dirty="0"/>
              <a:t>.</a:t>
            </a:r>
          </a:p>
          <a:p>
            <a:r xmlns:a="http://schemas.openxmlformats.org/drawingml/2006/main">
              <a:rPr lang="en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Base </a:t>
            </a:r>
            <a:r xmlns:a="http://schemas.openxmlformats.org/drawingml/2006/main">
              <a:rPr lang="en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excess or deficit </a:t>
            </a:r>
            <a:r xmlns:a="http://schemas.openxmlformats.org/drawingml/2006/main">
              <a:rPr lang="en" sz="2800" dirty="0"/>
              <a:t>: Amount of base that must be added to whole blood to bring the pH back </a:t>
            </a:r>
            <a:r xmlns:a="http://schemas.openxmlformats.org/drawingml/2006/main">
              <a:rPr lang="en" sz="2800" dirty="0" smtClean="0"/>
              <a:t>to its physiological value.</a:t>
            </a:r>
            <a:endParaRPr xmlns:a="http://schemas.openxmlformats.org/drawingml/2006/main" lang="fr-FR" sz="2800" dirty="0"/>
          </a:p>
          <a:p>
            <a:r xmlns:a="http://schemas.openxmlformats.org/drawingml/2006/main">
              <a:rPr lang="en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Total buffering </a:t>
            </a:r>
            <a:r xmlns:a="http://schemas.openxmlformats.org/drawingml/2006/main">
              <a:rPr lang="en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capacity </a:t>
            </a:r>
            <a:r xmlns:a="http://schemas.openxmlformats.org/drawingml/2006/main">
              <a:rPr lang="en" sz="2800" dirty="0"/>
              <a:t>: This is the sum of total blood bicarbonate, </a:t>
            </a:r>
            <a:r xmlns:a="http://schemas.openxmlformats.org/drawingml/2006/main">
              <a:rPr lang="en" sz="2800" dirty="0" err="1"/>
              <a:t>proteinates </a:t>
            </a:r>
            <a:r xmlns:a="http://schemas.openxmlformats.org/drawingml/2006/main">
              <a:rPr lang="en" sz="2800" dirty="0"/>
              <a:t>, and hemoglobin </a:t>
            </a:r>
            <a:r xmlns:a="http://schemas.openxmlformats.org/drawingml/2006/main">
              <a:rPr lang="en" sz="2800" dirty="0" err="1"/>
              <a:t>: </a:t>
            </a:r>
            <a:r xmlns:a="http://schemas.openxmlformats.org/drawingml/2006/main">
              <a:rPr lang="en" sz="2800" dirty="0"/>
              <a:t>Normal value: 45 to 50 </a:t>
            </a:r>
            <a:r xmlns:a="http://schemas.openxmlformats.org/drawingml/2006/main">
              <a:rPr lang="en" sz="2800" dirty="0" err="1"/>
              <a:t>Meq </a:t>
            </a:r>
            <a:r xmlns:a="http://schemas.openxmlformats.org/drawingml/2006/main">
              <a:rPr lang="en" sz="2800" dirty="0"/>
              <a:t>/L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13795" y="236376"/>
            <a:ext cx="10353761" cy="1326321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en" sz="3600" b="0" dirty="0">
                <a:solidFill>
                  <a:schemeClr val="tx2"/>
                </a:solidFill>
              </a:rPr>
              <a:t> </a:t>
            </a:r>
            <a:br xmlns:a="http://schemas.openxmlformats.org/drawingml/2006/main">
              <a:rPr lang="fr-FR" sz="3600" b="0" dirty="0">
                <a:solidFill>
                  <a:schemeClr val="tx2"/>
                </a:solidFill>
              </a:rPr>
            </a:br>
            <a:r xmlns:a="http://schemas.openxmlformats.org/drawingml/2006/main">
              <a:rPr lang="en" sz="3600" dirty="0">
                <a:solidFill>
                  <a:schemeClr val="tx2"/>
                </a:solidFill>
              </a:rPr>
              <a:t>Measurement methods</a:t>
            </a:r>
            <a:r xmlns:a="http://schemas.openxmlformats.org/drawingml/2006/main">
              <a:rPr lang="en" sz="3600" b="0" dirty="0">
                <a:solidFill>
                  <a:schemeClr val="tx2"/>
                </a:solidFill>
              </a:rPr>
              <a:t/>
            </a:r>
            <a:br xmlns:a="http://schemas.openxmlformats.org/drawingml/2006/main">
              <a:rPr lang="fr-FR" sz="3600" b="0" dirty="0">
                <a:solidFill>
                  <a:schemeClr val="tx2"/>
                </a:solidFill>
              </a:rPr>
            </a:br>
            <a:endParaRPr xmlns:a="http://schemas.openxmlformats.org/drawingml/2006/main" lang="fr-FR" sz="3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50197" y="1380931"/>
            <a:ext cx="11094402" cy="4861249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en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Anion </a:t>
            </a:r>
            <a:r xmlns:a="http://schemas.openxmlformats.org/drawingml/2006/main">
              <a:rPr lang="en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gap </a:t>
            </a:r>
            <a:r xmlns:a="http://schemas.openxmlformats.org/drawingml/2006/main">
              <a:rPr lang="en" sz="2400" dirty="0"/>
              <a:t>: This is the fraction of </a:t>
            </a:r>
            <a:r xmlns:a="http://schemas.openxmlformats.org/drawingml/2006/main">
              <a:rPr lang="en" sz="2400" dirty="0" smtClean="0"/>
              <a:t>unmeasured anions </a:t>
            </a:r>
            <a:r xmlns:a="http://schemas.openxmlformats.org/drawingml/2006/main">
              <a:rPr lang="en" sz="2400" dirty="0"/>
              <a:t>required for the balance of positive charges of Na </a:t>
            </a:r>
            <a:r xmlns:a="http://schemas.openxmlformats.org/drawingml/2006/main">
              <a:rPr lang="en" sz="2400" dirty="0" smtClean="0"/>
              <a:t>+ (and K+).</a:t>
            </a:r>
            <a:endParaRPr xmlns:a="http://schemas.openxmlformats.org/drawingml/2006/main" lang="fr-FR" sz="2400" dirty="0"/>
          </a:p>
          <a:p>
            <a:pPr xmlns:a="http://schemas.openxmlformats.org/drawingml/2006/main" lvl="1"/>
            <a:r xmlns:a="http://schemas.openxmlformats.org/drawingml/2006/main">
              <a:rPr lang="en" sz="2400" dirty="0" smtClean="0"/>
              <a:t>TA </a:t>
            </a:r>
            <a:r xmlns:a="http://schemas.openxmlformats.org/drawingml/2006/main">
              <a:rPr lang="en" sz="2400" dirty="0"/>
              <a:t>= (Na+ + K+) - (Cl- + HCO3-): ~ 12-16 mmol/L</a:t>
            </a:r>
          </a:p>
          <a:p>
            <a:pPr xmlns:a="http://schemas.openxmlformats.org/drawingml/2006/main" lvl="1"/>
            <a:r xmlns:a="http://schemas.openxmlformats.org/drawingml/2006/main">
              <a:rPr lang="en" sz="2400" dirty="0" smtClean="0"/>
              <a:t>It </a:t>
            </a:r>
            <a:r xmlns:a="http://schemas.openxmlformats.org/drawingml/2006/main">
              <a:rPr lang="en" sz="2400" dirty="0"/>
              <a:t>corresponds primarily to serum proteins.</a:t>
            </a:r>
          </a:p>
          <a:p>
            <a:pPr xmlns:a="http://schemas.openxmlformats.org/drawingml/2006/main" lvl="1"/>
            <a:r xmlns:a="http://schemas.openxmlformats.org/drawingml/2006/main">
              <a:rPr lang="en" sz="2400" dirty="0" smtClean="0"/>
              <a:t>It </a:t>
            </a:r>
            <a:r xmlns:a="http://schemas.openxmlformats.org/drawingml/2006/main">
              <a:rPr lang="en" sz="2400" dirty="0"/>
              <a:t>represents the concentration of anions present in the plasma and classically </a:t>
            </a:r>
            <a:r xmlns:a="http://schemas.openxmlformats.org/drawingml/2006/main">
              <a:rPr lang="en" sz="2400" dirty="0" err="1"/>
              <a:t>not measured </a:t>
            </a:r>
            <a:r xmlns:a="http://schemas.openxmlformats.org/drawingml/2006/main">
              <a:rPr lang="en" sz="2400" dirty="0"/>
              <a:t>in </a:t>
            </a:r>
            <a:r xmlns:a="http://schemas.openxmlformats.org/drawingml/2006/main">
              <a:rPr lang="en" sz="2400" dirty="0" smtClean="0"/>
              <a:t>the normal ionogram </a:t>
            </a:r>
            <a:r xmlns:a="http://schemas.openxmlformats.org/drawingml/2006/main">
              <a:rPr lang="en" sz="2400" dirty="0"/>
              <a:t>(lactic acid, ketone bodies, organic acids ...).</a:t>
            </a:r>
          </a:p>
          <a:p>
            <a:r xmlns:a="http://schemas.openxmlformats.org/drawingml/2006/main">
              <a:rPr lang="en" sz="2400" dirty="0"/>
              <a:t>When </a:t>
            </a:r>
            <a:r xmlns:a="http://schemas.openxmlformats.org/drawingml/2006/main">
              <a:rPr lang="en" sz="2400" dirty="0" smtClean="0"/>
              <a:t>an </a:t>
            </a:r>
            <a:r xmlns:a="http://schemas.openxmlformats.org/drawingml/2006/main">
              <a:rPr lang="en" sz="2400" dirty="0"/>
              <a:t>endogenous anion ( </a:t>
            </a:r>
            <a:r xmlns:a="http://schemas.openxmlformats.org/drawingml/2006/main">
              <a:rPr lang="en" sz="2400" dirty="0" err="1"/>
              <a:t>not measured </a:t>
            </a:r>
            <a:r xmlns:a="http://schemas.openxmlformats.org/drawingml/2006/main">
              <a:rPr lang="en" sz="2400" dirty="0"/>
              <a:t>in the ionogram) increases or an exogenous anion appears, the </a:t>
            </a:r>
            <a:r xmlns:a="http://schemas.openxmlformats.org/drawingml/2006/main">
              <a:rPr lang="en" sz="2400" dirty="0" smtClean="0"/>
              <a:t>anion gap increases.</a:t>
            </a:r>
            <a:endParaRPr xmlns:a="http://schemas.openxmlformats.org/drawingml/2006/main" lang="fr-FR" sz="2400" b="1" dirty="0" smtClean="0">
              <a:solidFill>
                <a:srgbClr val="FF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0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89854" y="2369977"/>
            <a:ext cx="6568751" cy="175432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xmlns:a="http://schemas.openxmlformats.org/drawingml/2006/main" algn="ctr"/>
            <a:r xmlns:a="http://schemas.openxmlformats.org/drawingml/2006/main">
              <a:rPr lang="en" sz="5400" b="1" dirty="0" smtClean="0">
                <a:solidFill>
                  <a:schemeClr val="tx2"/>
                </a:solidFill>
              </a:rPr>
              <a:t>ACID-BASE DISORDERS</a:t>
            </a:r>
            <a:endParaRPr xmlns:a="http://schemas.openxmlformats.org/drawingml/2006/main" lang="fr-FR" sz="5400" dirty="0">
              <a:solidFill>
                <a:schemeClr val="tx2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341826" y="646544"/>
            <a:ext cx="7772400" cy="914400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/>
            <a:r xmlns:a="http://schemas.openxmlformats.org/drawingml/2006/main">
              <a:rPr lang="en" b="1" dirty="0" smtClean="0">
                <a:solidFill>
                  <a:schemeClr val="tx2"/>
                </a:solidFill>
                <a:latin typeface="+mn-lt"/>
              </a:rPr>
              <a:t> </a:t>
            </a:r>
            <a:br xmlns:a="http://schemas.openxmlformats.org/drawingml/2006/main">
              <a:rPr lang="fr-FR" b="1" dirty="0" smtClean="0">
                <a:solidFill>
                  <a:schemeClr val="tx2"/>
                </a:solidFill>
                <a:latin typeface="+mn-lt"/>
              </a:rPr>
            </a:br>
            <a:r xmlns:a="http://schemas.openxmlformats.org/drawingml/2006/main">
              <a:rPr lang="en" b="1" dirty="0" smtClean="0">
                <a:solidFill>
                  <a:schemeClr val="tx2"/>
                </a:solidFill>
                <a:latin typeface="+mn-lt"/>
              </a:rPr>
              <a:t>ACID-BASE BALANCE</a:t>
            </a:r>
            <a:r xmlns:a="http://schemas.openxmlformats.org/drawingml/2006/main">
              <a:rPr lang="en" dirty="0" smtClean="0">
                <a:solidFill>
                  <a:schemeClr val="tx2"/>
                </a:solidFill>
                <a:latin typeface="+mn-lt"/>
              </a:rPr>
              <a:t/>
            </a:r>
            <a:br xmlns:a="http://schemas.openxmlformats.org/drawingml/2006/main">
              <a:rPr lang="fr-FR" dirty="0" smtClean="0">
                <a:solidFill>
                  <a:schemeClr val="tx2"/>
                </a:solidFill>
                <a:latin typeface="+mn-lt"/>
              </a:rPr>
            </a:br>
            <a:endParaRPr xmlns:a="http://schemas.openxmlformats.org/drawingml/2006/main" lang="fr-FR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738909" y="1560944"/>
            <a:ext cx="10741891" cy="4795405"/>
          </a:xfrm>
        </p:spPr>
        <p:txBody>
          <a:bodyPr>
            <a:normAutofit fontScale="85000" lnSpcReduction="10000"/>
          </a:bodyPr>
          <a:lstStyle/>
          <a:p>
            <a:r xmlns:a="http://schemas.openxmlformats.org/drawingml/2006/main">
              <a:rPr lang="en" sz="2800" dirty="0" smtClean="0"/>
              <a:t>There </a:t>
            </a:r>
            <a:r xmlns:a="http://schemas.openxmlformats.org/drawingml/2006/main">
              <a:rPr lang="en" sz="2800" dirty="0"/>
              <a:t>is a timeline for implementing these mechanisms:</a:t>
            </a:r>
          </a:p>
          <a:p>
            <a:endParaRPr lang="fr-FR" sz="2800" dirty="0"/>
          </a:p>
          <a:p>
            <a:pPr xmlns:a="http://schemas.openxmlformats.org/drawingml/2006/main" lvl="1"/>
            <a:r xmlns:a="http://schemas.openxmlformats.org/drawingml/2006/main">
              <a:rPr lang="en" sz="2800" dirty="0"/>
              <a:t>Buffer systems are the first line of defense, limiting large pH variations.</a:t>
            </a:r>
          </a:p>
          <a:p>
            <a:pPr lvl="1"/>
            <a:endParaRPr lang="fr-FR" sz="2800" dirty="0"/>
          </a:p>
          <a:p>
            <a:pPr xmlns:a="http://schemas.openxmlformats.org/drawingml/2006/main" lvl="1"/>
            <a:r xmlns:a="http://schemas.openxmlformats.org/drawingml/2006/main">
              <a:rPr lang="en" sz="2800" dirty="0"/>
              <a:t>Ventilation is a rapid response, capable of handling nearly 75% of acid-base balance disturbances.</a:t>
            </a:r>
          </a:p>
          <a:p>
            <a:pPr lvl="1"/>
            <a:endParaRPr lang="fr-FR" sz="2800" dirty="0"/>
          </a:p>
          <a:p>
            <a:pPr xmlns:a="http://schemas.openxmlformats.org/drawingml/2006/main" lvl="1"/>
            <a:r xmlns:a="http://schemas.openxmlformats.org/drawingml/2006/main">
              <a:rPr lang="en" sz="2800" dirty="0"/>
              <a:t>The kidneys are much slower to get going. They take care of all the residual pH disturbances.</a:t>
            </a:r>
          </a:p>
          <a:p>
            <a:pPr lvl="1"/>
            <a:endParaRPr lang="fr-FR" sz="2500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73698"/>
            <a:ext cx="10353761" cy="1326321"/>
          </a:xfrm>
        </p:spPr>
        <p:txBody>
          <a:bodyPr>
            <a:normAutofit fontScale="90000"/>
          </a:bodyPr>
          <a:lstStyle/>
          <a:p>
            <a:r xmlns:a="http://schemas.openxmlformats.org/drawingml/2006/main">
              <a:rPr lang="en" sz="3600" dirty="0" smtClean="0">
                <a:solidFill>
                  <a:schemeClr val="tx2"/>
                </a:solidFill>
              </a:rPr>
              <a:t/>
            </a:r>
            <a:br xmlns:a="http://schemas.openxmlformats.org/drawingml/2006/main">
              <a:rPr lang="fr-FR" sz="3600" dirty="0" smtClean="0">
                <a:solidFill>
                  <a:schemeClr val="tx2"/>
                </a:solidFill>
              </a:rPr>
            </a:br>
            <a:r xmlns:a="http://schemas.openxmlformats.org/drawingml/2006/main">
              <a:rPr lang="en" sz="3600" dirty="0">
                <a:solidFill>
                  <a:schemeClr val="tx2"/>
                </a:solidFill>
              </a:rPr>
              <a:t>ACID-BASE </a:t>
            </a:r>
            <a:br xmlns:a="http://schemas.openxmlformats.org/drawingml/2006/main">
              <a:rPr lang="fr-FR" sz="3600" dirty="0">
                <a:solidFill>
                  <a:schemeClr val="tx2"/>
                </a:solidFill>
              </a:rPr>
            </a:br>
            <a:endParaRPr xmlns:a="http://schemas.openxmlformats.org/drawingml/2006/main" lang="fr-FR" dirty="0"/>
            <a:r xmlns:a="http://schemas.openxmlformats.org/drawingml/2006/main">
              <a:rPr lang="en" sz="3600" dirty="0" smtClean="0">
                <a:solidFill>
                  <a:schemeClr val="tx2"/>
                </a:solidFill>
              </a:rPr>
              <a:t>DISORDERS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0546" y="1600019"/>
            <a:ext cx="11448661" cy="4866095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sz="2400" dirty="0" smtClean="0"/>
              <a:t>Changes </a:t>
            </a:r>
            <a:r xmlns:a="http://schemas.openxmlformats.org/drawingml/2006/main">
              <a:rPr lang="en" sz="2400" dirty="0"/>
              <a:t>variously </a:t>
            </a:r>
            <a:r xmlns:a="http://schemas.openxmlformats.org/drawingml/2006/main">
              <a:rPr lang="en" sz="2400" dirty="0" smtClean="0"/>
              <a:t>associated with </a:t>
            </a:r>
            <a:r xmlns:a="http://schemas.openxmlformats.org/drawingml/2006/main">
              <a:rPr lang="en" sz="2400" dirty="0"/>
              <a:t>blood concentrations of H+ ions, bicarbonates and </a:t>
            </a:r>
            <a:r xmlns:a="http://schemas.openxmlformats.org/drawingml/2006/main">
              <a:rPr lang="en" sz="2400" dirty="0" smtClean="0"/>
              <a:t>PCO2, </a:t>
            </a:r>
            <a:r xmlns:a="http://schemas.openxmlformats.org/drawingml/2006/main">
              <a:rPr lang="en" sz="2400" dirty="0"/>
              <a:t>responsible for variations in blood pH value.</a:t>
            </a:r>
          </a:p>
          <a:p>
            <a:r xmlns:a="http://schemas.openxmlformats.org/drawingml/2006/main">
              <a:rPr lang="en" sz="2400" dirty="0"/>
              <a:t>Acid-base imbalances are found in multiple situations and involve multiple mechanisms.</a:t>
            </a:r>
          </a:p>
          <a:p>
            <a:pPr xmlns:a="http://schemas.openxmlformats.org/drawingml/2006/main" lvl="1"/>
            <a:r xmlns:a="http://schemas.openxmlformats.org/drawingml/2006/main">
              <a:rPr lang="en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are minor </a:t>
            </a:r>
            <a:r xmlns:a="http://schemas.openxmlformats.org/drawingml/2006/main">
              <a:rPr lang="en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and </a:t>
            </a:r>
            <a:r xmlns:a="http://schemas.openxmlformats.org/drawingml/2006/main">
              <a:rPr lang="en" sz="2400" dirty="0"/>
              <a:t>do not require specific treatment other than treating the underlying cause.</a:t>
            </a:r>
          </a:p>
          <a:p>
            <a:pPr xmlns:a="http://schemas.openxmlformats.org/drawingml/2006/main" lvl="1"/>
            <a:r xmlns:a="http://schemas.openxmlformats.org/drawingml/2006/main">
              <a:rPr lang="en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Major </a:t>
            </a:r>
            <a:r xmlns:a="http://schemas.openxmlformats.org/drawingml/2006/main">
              <a:rPr lang="en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 xmlns:a="http://schemas.openxmlformats.org/drawingml/2006/main">
              <a:rPr lang="en" sz="2400" dirty="0"/>
              <a:t>they can be life-threatening and require treatment aimed at correcting the disorder </a:t>
            </a:r>
            <a:r xmlns:a="http://schemas.openxmlformats.org/drawingml/2006/main">
              <a:rPr lang="en" sz="2400" dirty="0" smtClean="0"/>
              <a:t>simultaneously with </a:t>
            </a:r>
            <a:r xmlns:a="http://schemas.openxmlformats.org/drawingml/2006/main">
              <a:rPr lang="en" sz="2400" dirty="0"/>
              <a:t>etiological treatment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73698"/>
            <a:ext cx="10353761" cy="1326321"/>
          </a:xfrm>
        </p:spPr>
        <p:txBody>
          <a:bodyPr>
            <a:normAutofit fontScale="90000"/>
          </a:bodyPr>
          <a:lstStyle/>
          <a:p>
            <a:r xmlns:a="http://schemas.openxmlformats.org/drawingml/2006/main">
              <a:rPr lang="en" sz="3600" dirty="0" smtClean="0">
                <a:solidFill>
                  <a:schemeClr val="tx2"/>
                </a:solidFill>
              </a:rPr>
              <a:t/>
            </a:r>
            <a:br xmlns:a="http://schemas.openxmlformats.org/drawingml/2006/main">
              <a:rPr lang="fr-FR" sz="3600" dirty="0" smtClean="0">
                <a:solidFill>
                  <a:schemeClr val="tx2"/>
                </a:solidFill>
              </a:rPr>
            </a:br>
            <a:r xmlns:a="http://schemas.openxmlformats.org/drawingml/2006/main">
              <a:rPr lang="en" sz="3600" dirty="0">
                <a:solidFill>
                  <a:schemeClr val="tx2"/>
                </a:solidFill>
              </a:rPr>
              <a:t>ACID-BASE </a:t>
            </a:r>
            <a:br xmlns:a="http://schemas.openxmlformats.org/drawingml/2006/main">
              <a:rPr lang="fr-FR" sz="3600" dirty="0">
                <a:solidFill>
                  <a:schemeClr val="tx2"/>
                </a:solidFill>
              </a:rPr>
            </a:br>
            <a:endParaRPr xmlns:a="http://schemas.openxmlformats.org/drawingml/2006/main" lang="fr-FR" dirty="0"/>
            <a:r xmlns:a="http://schemas.openxmlformats.org/drawingml/2006/main">
              <a:rPr lang="en" sz="3600" dirty="0" smtClean="0">
                <a:solidFill>
                  <a:schemeClr val="tx2"/>
                </a:solidFill>
              </a:rPr>
              <a:t>DISORDERS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0546" y="1600019"/>
            <a:ext cx="11448661" cy="4866095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Acidosis and alkalosis are defined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according to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their etiology.</a:t>
            </a:r>
          </a:p>
          <a:p>
            <a:endParaRPr lang="fr-FR" sz="2800" dirty="0">
              <a:ea typeface="Cambria" panose="02040503050406030204" pitchFamily="18" charset="0"/>
            </a:endParaRPr>
          </a:p>
          <a:p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If they are a consequence of a variation in PCO2, then they are </a:t>
            </a:r>
            <a:r xmlns:a="http://schemas.openxmlformats.org/drawingml/2006/main">
              <a:rPr lang="en" sz="2800" b="1" u="sng" dirty="0">
                <a:solidFill>
                  <a:schemeClr val="accent5">
                    <a:lumMod val="60000"/>
                    <a:lumOff val="40000"/>
                  </a:schemeClr>
                </a:solidFill>
                <a:ea typeface="Cambria" panose="02040503050406030204" pitchFamily="18" charset="0"/>
              </a:rPr>
              <a:t>respiratory.</a:t>
            </a:r>
          </a:p>
          <a:p>
            <a:endParaRPr lang="fr-FR" sz="2800" b="1" u="sng" dirty="0">
              <a:ea typeface="Cambria" panose="02040503050406030204" pitchFamily="18" charset="0"/>
            </a:endParaRPr>
          </a:p>
          <a:p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If they result from a variation in bicarbonate levels, they are </a:t>
            </a:r>
            <a:r xmlns:a="http://schemas.openxmlformats.org/drawingml/2006/main">
              <a:rPr lang="en" sz="2800" b="1" u="sng" dirty="0">
                <a:solidFill>
                  <a:schemeClr val="accent5">
                    <a:lumMod val="60000"/>
                    <a:lumOff val="40000"/>
                  </a:schemeClr>
                </a:solidFill>
                <a:ea typeface="Cambria" panose="02040503050406030204" pitchFamily="18" charset="0"/>
              </a:rPr>
              <a:t>metabolic.</a:t>
            </a:r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9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311020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Metabolic acidosis: </a:t>
            </a:r>
            <a:r xmlns:a="http://schemas.openxmlformats.org/drawingml/2006/main"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DEFINITION</a:t>
            </a:r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 </a:t>
            </a:r>
            <a:endParaRPr xmlns:a="http://schemas.openxmlformats.org/drawingml/2006/main"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233" y="1436913"/>
            <a:ext cx="11560628" cy="5075853"/>
          </a:xfrm>
        </p:spPr>
        <p:txBody>
          <a:bodyPr>
            <a:normAutofit/>
          </a:bodyPr>
          <a:lstStyle/>
          <a:p>
            <a:endParaRPr lang="fr-FR" sz="2800" dirty="0" smtClean="0"/>
          </a:p>
          <a:p>
            <a:r xmlns:a="http://schemas.openxmlformats.org/drawingml/2006/main">
              <a:rPr lang="en" sz="2800" dirty="0" smtClean="0"/>
              <a:t>Lowering </a:t>
            </a:r>
            <a:r xmlns:a="http://schemas.openxmlformats.org/drawingml/2006/main">
              <a:rPr lang="en" sz="2800" dirty="0"/>
              <a:t>of blood pH below 7.38 and of plasma bicarbonates below 21 </a:t>
            </a:r>
            <a:r xmlns:a="http://schemas.openxmlformats.org/drawingml/2006/main">
              <a:rPr lang="en" sz="2800" dirty="0" err="1" smtClean="0"/>
              <a:t>mEq </a:t>
            </a:r>
            <a:r xmlns:a="http://schemas.openxmlformats.org/drawingml/2006/main">
              <a:rPr lang="en" sz="2800" dirty="0" smtClean="0"/>
              <a:t>/L.</a:t>
            </a:r>
            <a:endParaRPr xmlns:a="http://schemas.openxmlformats.org/drawingml/2006/main" lang="fr-FR" sz="2800" dirty="0"/>
          </a:p>
          <a:p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The decrease in pH is due to an increase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in plasma (arterial) H+ concentration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by </a:t>
            </a:r>
            <a:r xmlns:a="http://schemas.openxmlformats.org/drawingml/2006/main">
              <a:rPr lang="e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overproduction </a:t>
            </a:r>
            <a:r xmlns:a="http://schemas.openxmlformats.org/drawingml/2006/main">
              <a:rPr lang="e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or increased ingestion of fixed acids </a:t>
            </a:r>
            <a:r xmlns:a="http://schemas.openxmlformats.org/drawingml/2006/main">
              <a:rPr lang="e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or insufficient elimination.</a:t>
            </a:r>
          </a:p>
          <a:p>
            <a:r xmlns:a="http://schemas.openxmlformats.org/drawingml/2006/main">
              <a:rPr lang="e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HCO3- </a:t>
            </a:r>
            <a:r xmlns:a="http://schemas.openxmlformats.org/drawingml/2006/main">
              <a:rPr lang="e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is used to buffer excess fixed acids, therefore [HCO3-] decreases.</a:t>
            </a:r>
          </a:p>
          <a:p>
            <a:pPr lvl="1"/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311020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Metabolic Acidosis </a:t>
            </a:r>
            <a:r xmlns:a="http://schemas.openxmlformats.org/drawingml/2006/main">
              <a:rPr lang="en" dirty="0" smtClean="0"/>
              <a:t>: </a:t>
            </a:r>
            <a:r xmlns:a="http://schemas.openxmlformats.org/drawingml/2006/main"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Etiology</a:t>
            </a:r>
            <a:r xmlns:a="http://schemas.openxmlformats.org/drawingml/2006/main">
              <a:rPr lang="en" dirty="0" smtClean="0"/>
              <a:t> </a:t>
            </a:r>
            <a:endParaRPr xmlns:a="http://schemas.openxmlformats.org/drawingml/2006/main"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1216" y="1637341"/>
            <a:ext cx="11364686" cy="48847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fr-FR" sz="2800" b="1" dirty="0" smtClean="0"/>
          </a:p>
          <a:p>
            <a:pPr xmlns:a="http://schemas.openxmlformats.org/drawingml/2006/main">
              <a:buFont typeface="Wingdings" panose="05000000000000000000" pitchFamily="2" charset="2"/>
              <a:buChar char="v"/>
            </a:pPr>
            <a:r xmlns:a="http://schemas.openxmlformats.org/drawingml/2006/main">
              <a:rPr lang="en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Excess </a:t>
            </a:r>
            <a:r xmlns:a="http://schemas.openxmlformats.org/drawingml/2006/main">
              <a:rPr lang="en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production of H+:</a:t>
            </a:r>
            <a:endParaRPr xmlns:a="http://schemas.openxmlformats.org/drawingml/2006/main" lang="fr-FR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 xmlns:a="http://schemas.openxmlformats.org/drawingml/2006/main">
              <a:rPr lang="en" sz="2800" u="sng" dirty="0"/>
              <a:t>Ketotic </a:t>
            </a:r>
            <a:r xmlns:a="http://schemas.openxmlformats.org/drawingml/2006/main">
              <a:rPr lang="en" sz="2800" u="sng" dirty="0" smtClean="0"/>
              <a:t>acidosis </a:t>
            </a:r>
            <a:r xmlns:a="http://schemas.openxmlformats.org/drawingml/2006/main">
              <a:rPr lang="en" sz="2800" dirty="0"/>
              <a:t>(diabetes, </a:t>
            </a:r>
            <a:r xmlns:a="http://schemas.openxmlformats.org/drawingml/2006/main">
              <a:rPr lang="en" sz="2800" dirty="0" smtClean="0"/>
              <a:t>fasting)</a:t>
            </a:r>
            <a:endParaRPr xmlns:a="http://schemas.openxmlformats.org/drawingml/2006/main" lang="fr-FR" sz="2800" dirty="0"/>
          </a:p>
          <a:p>
            <a:r xmlns:a="http://schemas.openxmlformats.org/drawingml/2006/main">
              <a:rPr lang="en" sz="2800" u="sng" dirty="0"/>
              <a:t>Lactic </a:t>
            </a:r>
            <a:r xmlns:a="http://schemas.openxmlformats.org/drawingml/2006/main">
              <a:rPr lang="en" sz="2800" u="sng" dirty="0" smtClean="0"/>
              <a:t>acidosis </a:t>
            </a:r>
            <a:r xmlns:a="http://schemas.openxmlformats.org/drawingml/2006/main">
              <a:rPr lang="en" sz="2800" dirty="0"/>
              <a:t>: tissue anoxia during acute </a:t>
            </a:r>
            <a:r xmlns:a="http://schemas.openxmlformats.org/drawingml/2006/main">
              <a:rPr lang="en" sz="2800" dirty="0" smtClean="0"/>
              <a:t>hypoxemia </a:t>
            </a:r>
            <a:r xmlns:a="http://schemas.openxmlformats.org/drawingml/2006/main">
              <a:rPr lang="en" sz="2800" dirty="0"/>
              <a:t>(pulmonary edema, asthma), acute circulatory </a:t>
            </a:r>
            <a:r xmlns:a="http://schemas.openxmlformats.org/drawingml/2006/main">
              <a:rPr lang="en" sz="2800" dirty="0" smtClean="0"/>
              <a:t>failure </a:t>
            </a:r>
            <a:r xmlns:a="http://schemas.openxmlformats.org/drawingml/2006/main">
              <a:rPr lang="en" sz="2800" dirty="0"/>
              <a:t>(shock, </a:t>
            </a:r>
            <a:r xmlns:a="http://schemas.openxmlformats.org/drawingml/2006/main">
              <a:rPr lang="en" sz="2800" dirty="0" smtClean="0"/>
              <a:t>circulatory arrest)</a:t>
            </a:r>
            <a:endParaRPr xmlns:a="http://schemas.openxmlformats.org/drawingml/2006/main" lang="fr-FR" sz="2800" dirty="0"/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311020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Metabolic Acidosis </a:t>
            </a:r>
            <a:r xmlns:a="http://schemas.openxmlformats.org/drawingml/2006/main">
              <a:rPr lang="en" dirty="0" smtClean="0"/>
              <a:t>: </a:t>
            </a:r>
            <a:r xmlns:a="http://schemas.openxmlformats.org/drawingml/2006/main"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Etiology</a:t>
            </a:r>
            <a:r xmlns:a="http://schemas.openxmlformats.org/drawingml/2006/main">
              <a:rPr lang="en" dirty="0" smtClean="0"/>
              <a:t> </a:t>
            </a:r>
            <a:endParaRPr xmlns:a="http://schemas.openxmlformats.org/drawingml/2006/main"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1216" y="1637341"/>
            <a:ext cx="11364686" cy="48847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fr-FR" sz="2800" b="1" dirty="0" smtClean="0"/>
          </a:p>
          <a:p>
            <a:pPr xmlns:a="http://schemas.openxmlformats.org/drawingml/2006/main">
              <a:buFont typeface="Wingdings" panose="05000000000000000000" pitchFamily="2" charset="2"/>
              <a:buChar char="v"/>
            </a:pPr>
            <a:r xmlns:a="http://schemas.openxmlformats.org/drawingml/2006/main">
              <a:rPr lang="en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Excessive </a:t>
            </a:r>
            <a:r xmlns:a="http://schemas.openxmlformats.org/drawingml/2006/main">
              <a:rPr lang="en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intake </a:t>
            </a:r>
            <a:r xmlns:a="http://schemas.openxmlformats.org/drawingml/2006/main">
              <a:rPr lang="en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  <a:p>
            <a:pPr xmlns:a="http://schemas.openxmlformats.org/drawingml/2006/main" lvl="1"/>
            <a:r xmlns:a="http://schemas.openxmlformats.org/drawingml/2006/main">
              <a:rPr lang="en" sz="2600" dirty="0" smtClean="0"/>
              <a:t>Food (meat, </a:t>
            </a:r>
            <a:r xmlns:a="http://schemas.openxmlformats.org/drawingml/2006/main">
              <a:rPr lang="en" sz="2600" dirty="0" err="1"/>
              <a:t>egg </a:t>
            </a:r>
            <a:r xmlns:a="http://schemas.openxmlformats.org/drawingml/2006/main">
              <a:rPr lang="en" sz="2600" dirty="0"/>
              <a:t>yolk </a:t>
            </a:r>
            <a:r xmlns:a="http://schemas.openxmlformats.org/drawingml/2006/main">
              <a:rPr lang="en" sz="2600" dirty="0"/>
              <a:t>), Iatrogenic (transfusion)</a:t>
            </a:r>
          </a:p>
          <a:p>
            <a:pPr xmlns:a="http://schemas.openxmlformats.org/drawingml/2006/main">
              <a:buFont typeface="Wingdings" panose="05000000000000000000" pitchFamily="2" charset="2"/>
              <a:buChar char="v"/>
            </a:pPr>
            <a:r xmlns:a="http://schemas.openxmlformats.org/drawingml/2006/main">
              <a:rPr lang="en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Insufficient </a:t>
            </a:r>
            <a:r xmlns:a="http://schemas.openxmlformats.org/drawingml/2006/main">
              <a:rPr lang="en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elimination </a:t>
            </a:r>
            <a:r xmlns:a="http://schemas.openxmlformats.org/drawingml/2006/main">
              <a:rPr lang="en" sz="2800" b="1" dirty="0"/>
              <a:t>:</a:t>
            </a:r>
            <a:endParaRPr xmlns:a="http://schemas.openxmlformats.org/drawingml/2006/main" lang="fr-FR" sz="2800" dirty="0"/>
          </a:p>
          <a:p>
            <a:pPr xmlns:a="http://schemas.openxmlformats.org/drawingml/2006/main" lvl="1"/>
            <a:r xmlns:a="http://schemas.openxmlformats.org/drawingml/2006/main">
              <a:rPr lang="en" sz="2600" dirty="0" err="1"/>
              <a:t>Hypochloremic </a:t>
            </a:r>
            <a:r xmlns:a="http://schemas.openxmlformats.org/drawingml/2006/main">
              <a:rPr lang="en" sz="2600" dirty="0"/>
              <a:t>acidosis </a:t>
            </a:r>
            <a:r xmlns:a="http://schemas.openxmlformats.org/drawingml/2006/main">
              <a:rPr lang="en" sz="2600" dirty="0"/>
              <a:t>: Chronic or Acute Renal Failure</a:t>
            </a:r>
          </a:p>
          <a:p>
            <a:pPr xmlns:a="http://schemas.openxmlformats.org/drawingml/2006/main" lvl="1"/>
            <a:r xmlns:a="http://schemas.openxmlformats.org/drawingml/2006/main">
              <a:rPr lang="en" sz="2600" dirty="0" smtClean="0"/>
              <a:t>acidosis </a:t>
            </a:r>
            <a:r xmlns:a="http://schemas.openxmlformats.org/drawingml/2006/main">
              <a:rPr lang="en" sz="2600" dirty="0"/>
              <a:t>: hyperparathyroidism, vitamin D intoxication</a:t>
            </a:r>
          </a:p>
          <a:p>
            <a:pPr xmlns:a="http://schemas.openxmlformats.org/drawingml/2006/main" lvl="1"/>
            <a:r xmlns:a="http://schemas.openxmlformats.org/drawingml/2006/main">
              <a:rPr lang="en" sz="2600" dirty="0" err="1"/>
              <a:t>Hyperchloremic </a:t>
            </a:r>
            <a:r xmlns:a="http://schemas.openxmlformats.org/drawingml/2006/main">
              <a:rPr lang="en" sz="2600" dirty="0" smtClean="0"/>
              <a:t>acidosis </a:t>
            </a:r>
            <a:r xmlns:a="http://schemas.openxmlformats.org/drawingml/2006/main">
              <a:rPr lang="en" sz="2600" dirty="0"/>
              <a:t>: </a:t>
            </a:r>
            <a:r xmlns:a="http://schemas.openxmlformats.org/drawingml/2006/main">
              <a:rPr lang="en" sz="2600" dirty="0" smtClean="0"/>
              <a:t>interstitial nephropathy </a:t>
            </a:r>
            <a:r xmlns:a="http://schemas.openxmlformats.org/drawingml/2006/main">
              <a:rPr lang="en" sz="2600" dirty="0"/>
              <a:t>.</a:t>
            </a:r>
            <a:endParaRPr xmlns:a="http://schemas.openxmlformats.org/drawingml/2006/main" lang="fr-FR" sz="2800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4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6877" y="311020"/>
            <a:ext cx="11113364" cy="1326321"/>
          </a:xfrm>
        </p:spPr>
        <p:txBody>
          <a:bodyPr/>
          <a:lstStyle/>
          <a:p>
            <a:pPr xmlns:a="http://schemas.openxmlformats.org/drawingml/2006/main" algn="l"/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Metabolic Acidosis </a:t>
            </a:r>
            <a:r xmlns:a="http://schemas.openxmlformats.org/drawingml/2006/main">
              <a:rPr lang="en" dirty="0" smtClean="0"/>
              <a:t>: </a:t>
            </a:r>
            <a:r xmlns:a="http://schemas.openxmlformats.org/drawingml/2006/main"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Pathophysiology</a:t>
            </a:r>
            <a:r xmlns:a="http://schemas.openxmlformats.org/drawingml/2006/main">
              <a:rPr lang="en" dirty="0" smtClean="0"/>
              <a:t> </a:t>
            </a:r>
            <a:endParaRPr xmlns:a="http://schemas.openxmlformats.org/drawingml/2006/main"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1216" y="1637341"/>
            <a:ext cx="11364686" cy="48847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fr-FR" sz="2800" b="1" dirty="0" smtClean="0"/>
          </a:p>
          <a:p>
            <a:r xmlns:a="http://schemas.openxmlformats.org/drawingml/2006/main">
              <a:rPr lang="en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Remarks:</a:t>
            </a:r>
            <a:endParaRPr xmlns:a="http://schemas.openxmlformats.org/drawingml/2006/main" lang="fr-FR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 xmlns:a="http://schemas.openxmlformats.org/drawingml/2006/main">
              <a:rPr lang="en" sz="2800" dirty="0"/>
              <a:t>Urinary pH is low in cases of metabolic acidosis (&lt;5.3).</a:t>
            </a:r>
          </a:p>
          <a:p>
            <a:r xmlns:a="http://schemas.openxmlformats.org/drawingml/2006/main">
              <a:rPr lang="en" sz="2800" dirty="0" smtClean="0"/>
              <a:t>A </a:t>
            </a:r>
            <a:r xmlns:a="http://schemas.openxmlformats.org/drawingml/2006/main">
              <a:rPr lang="en" sz="2800" dirty="0"/>
              <a:t>high pH (&gt;6) indicates a kidney abnormality.</a:t>
            </a:r>
          </a:p>
          <a:p>
            <a:pPr marL="0" indent="0">
              <a:buNone/>
            </a:pPr>
            <a:endParaRPr lang="fr-FR" sz="2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243" y="311020"/>
            <a:ext cx="11616613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Metabolic ACIDOSIS:</a:t>
            </a:r>
            <a:r xmlns:a="http://schemas.openxmlformats.org/drawingml/2006/main">
              <a:rPr lang="en" dirty="0" smtClean="0"/>
              <a:t> </a:t>
            </a:r>
            <a:r xmlns:a="http://schemas.openxmlformats.org/drawingml/2006/main"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Clinical signs</a:t>
            </a:r>
            <a:endParaRPr xmlns:a="http://schemas.openxmlformats.org/drawingml/2006/main" lang="fr-FR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1216" y="1637341"/>
            <a:ext cx="11364686" cy="4884757"/>
          </a:xfrm>
        </p:spPr>
        <p:txBody>
          <a:bodyPr>
            <a:normAutofit/>
          </a:bodyPr>
          <a:lstStyle/>
          <a:p>
            <a:pPr xmlns:a="http://schemas.openxmlformats.org/drawingml/2006/main">
              <a:buFont typeface="Wingdings" panose="05000000000000000000" pitchFamily="2" charset="2"/>
              <a:buChar char="v"/>
            </a:pPr>
            <a:r xmlns:a="http://schemas.openxmlformats.org/drawingml/2006/main">
              <a:rPr lang="en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Typical functional signs</a:t>
            </a:r>
          </a:p>
          <a:p>
            <a:r xmlns:a="http://schemas.openxmlformats.org/drawingml/2006/main">
              <a:rPr lang="en" sz="2800" dirty="0" smtClean="0"/>
              <a:t>The </a:t>
            </a:r>
            <a:r xmlns:a="http://schemas.openxmlformats.org/drawingml/2006/main">
              <a:rPr lang="en" sz="2800" dirty="0"/>
              <a:t>fundamental sign is </a:t>
            </a:r>
            <a:r xmlns:a="http://schemas.openxmlformats.org/drawingml/2006/main">
              <a:rPr lang="en" sz="2800" b="1" dirty="0"/>
              <a:t>dyspnea</a:t>
            </a:r>
            <a:r xmlns:a="http://schemas.openxmlformats.org/drawingml/2006/main">
              <a:rPr lang="en" sz="2800" dirty="0"/>
              <a:t> </a:t>
            </a:r>
            <a:r xmlns:a="http://schemas.openxmlformats.org/drawingml/2006/main">
              <a:rPr lang="en" sz="2800" b="1" dirty="0"/>
              <a:t>of</a:t>
            </a:r>
            <a:r xmlns:a="http://schemas.openxmlformats.org/drawingml/2006/main">
              <a:rPr lang="en" sz="2800" dirty="0"/>
              <a:t> </a:t>
            </a:r>
            <a:r xmlns:a="http://schemas.openxmlformats.org/drawingml/2006/main">
              <a:rPr lang="en" sz="2800" b="1" i="1" dirty="0" err="1"/>
              <a:t>Kussmaul </a:t>
            </a:r>
            <a:r xmlns:a="http://schemas.openxmlformats.org/drawingml/2006/main">
              <a:rPr lang="en" sz="2800" dirty="0"/>
              <a:t>, ample, deep and slow.</a:t>
            </a:r>
          </a:p>
          <a:p>
            <a:r xmlns:a="http://schemas.openxmlformats.org/drawingml/2006/main">
              <a:rPr lang="en" sz="2800" dirty="0" smtClean="0"/>
              <a:t>It </a:t>
            </a:r>
            <a:r xmlns:a="http://schemas.openxmlformats.org/drawingml/2006/main">
              <a:rPr lang="en" sz="2800" dirty="0"/>
              <a:t>is a manifestation of alveolar hyperventilation intended to eliminate CO2.</a:t>
            </a:r>
          </a:p>
          <a:p>
            <a:r xmlns:a="http://schemas.openxmlformats.org/drawingml/2006/main">
              <a:rPr lang="en" sz="2800" dirty="0" smtClean="0"/>
              <a:t>The </a:t>
            </a:r>
            <a:r xmlns:a="http://schemas.openxmlformats.org/drawingml/2006/main">
              <a:rPr lang="en" sz="2800" dirty="0"/>
              <a:t>general signs and physical signs depend on the etiology of the acidosis.</a:t>
            </a:r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1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243" y="311020"/>
            <a:ext cx="11616613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Metabolic ACIDOSIS:</a:t>
            </a:r>
            <a:r xmlns:a="http://schemas.openxmlformats.org/drawingml/2006/main">
              <a:rPr lang="en" dirty="0" smtClean="0"/>
              <a:t> </a:t>
            </a:r>
            <a:r xmlns:a="http://schemas.openxmlformats.org/drawingml/2006/main"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Clinical signs</a:t>
            </a:r>
            <a:endParaRPr xmlns:a="http://schemas.openxmlformats.org/drawingml/2006/main" lang="fr-FR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1216" y="1637341"/>
            <a:ext cx="11364686" cy="4884757"/>
          </a:xfrm>
        </p:spPr>
        <p:txBody>
          <a:bodyPr>
            <a:normAutofit/>
          </a:bodyPr>
          <a:lstStyle/>
          <a:p>
            <a:pPr xmlns:a="http://schemas.openxmlformats.org/drawingml/2006/main">
              <a:buFont typeface="Wingdings" panose="05000000000000000000" pitchFamily="2" charset="2"/>
              <a:buChar char="v"/>
            </a:pPr>
            <a:r xmlns:a="http://schemas.openxmlformats.org/drawingml/2006/main">
              <a:rPr lang="en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By complication</a:t>
            </a:r>
          </a:p>
          <a:p>
            <a:pPr>
              <a:buFont typeface="Wingdings" panose="05000000000000000000" pitchFamily="2" charset="2"/>
              <a:buChar char="v"/>
            </a:pPr>
            <a:endParaRPr lang="fr-FR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 xmlns:a="http://schemas.openxmlformats.org/drawingml/2006/main">
              <a:rPr lang="en" sz="2800" dirty="0"/>
              <a:t>Torpor, coma or sudden collapse due to myocardial depression and vasodilation are only seen at very low pH levels.</a:t>
            </a:r>
          </a:p>
          <a:p>
            <a:r xmlns:a="http://schemas.openxmlformats.org/drawingml/2006/main">
              <a:rPr lang="en" sz="2800" dirty="0" smtClean="0"/>
              <a:t>Indeed </a:t>
            </a:r>
            <a:r xmlns:a="http://schemas.openxmlformats.org/drawingml/2006/main">
              <a:rPr lang="en" sz="2800" dirty="0"/>
              <a:t>, the catecholamines secreted in cases of acidosis become ineffective due to the acidosis itself.</a:t>
            </a:r>
          </a:p>
          <a:p>
            <a:pPr>
              <a:buFont typeface="Wingdings" panose="05000000000000000000" pitchFamily="2" charset="2"/>
              <a:buChar char="v"/>
            </a:pPr>
            <a:endParaRPr lang="fr-FR" sz="2800" b="1" dirty="0" smtClean="0"/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243" y="311020"/>
            <a:ext cx="11616613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Metabolic ACIDOSIS:</a:t>
            </a:r>
            <a:r xmlns:a="http://schemas.openxmlformats.org/drawingml/2006/main">
              <a:rPr lang="en" dirty="0" smtClean="0"/>
              <a:t> </a:t>
            </a:r>
            <a:r xmlns:a="http://schemas.openxmlformats.org/drawingml/2006/main"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Biological signs</a:t>
            </a:r>
            <a:endParaRPr xmlns:a="http://schemas.openxmlformats.org/drawingml/2006/main" lang="fr-FR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1216" y="1637341"/>
            <a:ext cx="11364686" cy="4884757"/>
          </a:xfrm>
        </p:spPr>
        <p:txBody>
          <a:bodyPr>
            <a:normAutofit/>
          </a:bodyPr>
          <a:lstStyle/>
          <a:p>
            <a:endParaRPr lang="fr-FR" sz="2800" dirty="0" smtClean="0"/>
          </a:p>
          <a:p>
            <a:r xmlns:a="http://schemas.openxmlformats.org/drawingml/2006/main">
              <a:rPr lang="en" sz="2800" dirty="0" smtClean="0"/>
              <a:t>Biology </a:t>
            </a:r>
            <a:r xmlns:a="http://schemas.openxmlformats.org/drawingml/2006/main">
              <a:rPr lang="en" sz="2800" dirty="0" smtClean="0"/>
              <a:t>allows for </a:t>
            </a:r>
            <a:r xmlns:a="http://schemas.openxmlformats.org/drawingml/2006/main">
              <a:rPr lang="en" sz="2800" dirty="0"/>
              <a:t>diagnosis by showing a concomitant decrease in pH, bicarbonates, </a:t>
            </a:r>
            <a:r xmlns:a="http://schemas.openxmlformats.org/drawingml/2006/main">
              <a:rPr lang="en" sz="2800" dirty="0"/>
              <a:t>and </a:t>
            </a:r>
            <a:r xmlns:a="http://schemas.openxmlformats.org/drawingml/2006/main">
              <a:rPr lang="en" sz="2800" dirty="0" smtClean="0"/>
              <a:t>PCO2 </a:t>
            </a:r>
            <a:r xmlns:a="http://schemas.openxmlformats.org/drawingml/2006/main">
              <a:rPr lang="en" sz="2800" dirty="0"/>
              <a:t>.</a:t>
            </a:r>
          </a:p>
          <a:p>
            <a:r xmlns:a="http://schemas.openxmlformats.org/drawingml/2006/main">
              <a:rPr lang="en" sz="2800" dirty="0" smtClean="0"/>
              <a:t>Hyperkalemia </a:t>
            </a:r>
            <a:r xmlns:a="http://schemas.openxmlformats.org/drawingml/2006/main">
              <a:rPr lang="en" sz="2800" dirty="0"/>
              <a:t>is common.</a:t>
            </a:r>
          </a:p>
          <a:p>
            <a:r xmlns:a="http://schemas.openxmlformats.org/drawingml/2006/main">
              <a:rPr lang="en" sz="2800" dirty="0" smtClean="0"/>
              <a:t>The </a:t>
            </a:r>
            <a:r xmlns:a="http://schemas.openxmlformats.org/drawingml/2006/main">
              <a:rPr lang="en" sz="2800" dirty="0"/>
              <a:t>plasma anion gap must be determined in any case of metabolic acidosis.</a:t>
            </a:r>
          </a:p>
          <a:p>
            <a:pPr marL="0" indent="0">
              <a:buNone/>
            </a:pPr>
            <a:endParaRPr lang="fr-FR" sz="2800" b="1" dirty="0" smtClean="0"/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9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243" y="311020"/>
            <a:ext cx="11616613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Metabolic ACIDOSIS:</a:t>
            </a:r>
            <a:r xmlns:a="http://schemas.openxmlformats.org/drawingml/2006/main">
              <a:rPr lang="en" dirty="0" smtClean="0"/>
              <a:t> </a:t>
            </a:r>
            <a:r xmlns:a="http://schemas.openxmlformats.org/drawingml/2006/main"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Biological signs</a:t>
            </a:r>
            <a:endParaRPr xmlns:a="http://schemas.openxmlformats.org/drawingml/2006/main" lang="fr-FR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1216" y="1637341"/>
            <a:ext cx="11364686" cy="4884757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sz="2800" dirty="0" smtClean="0"/>
              <a:t>acidoses </a:t>
            </a:r>
            <a:r xmlns:a="http://schemas.openxmlformats.org/drawingml/2006/main">
              <a:rPr lang="en" sz="2800" dirty="0"/>
              <a:t>with </a:t>
            </a:r>
            <a:r xmlns:a="http://schemas.openxmlformats.org/drawingml/2006/main">
              <a:rPr lang="en" sz="2800" b="1" dirty="0"/>
              <a:t>increased anion gap </a:t>
            </a:r>
            <a:r xmlns:a="http://schemas.openxmlformats.org/drawingml/2006/main">
              <a:rPr lang="en" sz="2800" dirty="0"/>
              <a:t>(18 </a:t>
            </a:r>
            <a:r xmlns:a="http://schemas.openxmlformats.org/drawingml/2006/main">
              <a:rPr lang="en" sz="2800" dirty="0" err="1"/>
              <a:t>mEq </a:t>
            </a:r>
            <a:r xmlns:a="http://schemas.openxmlformats.org/drawingml/2006/main">
              <a:rPr lang="en" sz="2800" dirty="0"/>
              <a:t>/l) are due to </a:t>
            </a:r>
            <a:r xmlns:a="http://schemas.openxmlformats.org/drawingml/2006/main">
              <a:rPr lang="en" sz="2800" b="1" dirty="0"/>
              <a:t>abnormal retention of phosphates </a:t>
            </a:r>
            <a:r xmlns:a="http://schemas.openxmlformats.org/drawingml/2006/main">
              <a:rPr lang="en" sz="2800" dirty="0"/>
              <a:t>, </a:t>
            </a:r>
            <a:r xmlns:a="http://schemas.openxmlformats.org/drawingml/2006/main">
              <a:rPr lang="en" sz="2800" b="1" dirty="0" smtClean="0"/>
              <a:t>sulfates or organic acids </a:t>
            </a:r>
            <a:r xmlns:a="http://schemas.openxmlformats.org/drawingml/2006/main">
              <a:rPr lang="en" sz="2800" dirty="0" smtClean="0"/>
              <a:t>.</a:t>
            </a:r>
          </a:p>
          <a:p>
            <a:r xmlns:a="http://schemas.openxmlformats.org/drawingml/2006/main">
              <a:rPr lang="en" sz="2800" dirty="0"/>
              <a:t>The </a:t>
            </a:r>
            <a:r xmlns:a="http://schemas.openxmlformats.org/drawingml/2006/main">
              <a:rPr lang="en" sz="2800" dirty="0" smtClean="0"/>
              <a:t>increase </a:t>
            </a:r>
            <a:r xmlns:a="http://schemas.openxmlformats.org/drawingml/2006/main">
              <a:rPr lang="en" sz="2800" dirty="0"/>
              <a:t>in unmeasured anions is equivalent to the decrease in bicarbonate and the </a:t>
            </a:r>
            <a:r xmlns:a="http://schemas.openxmlformats.org/drawingml/2006/main">
              <a:rPr lang="en" sz="2800" b="1" dirty="0"/>
              <a:t>chloremia remains normal </a:t>
            </a:r>
            <a:r xmlns:a="http://schemas.openxmlformats.org/drawingml/2006/main">
              <a:rPr lang="en" sz="2800" dirty="0"/>
              <a:t>.</a:t>
            </a:r>
          </a:p>
          <a:p>
            <a:r xmlns:a="http://schemas.openxmlformats.org/drawingml/2006/main">
              <a:rPr lang="en" sz="2800" dirty="0"/>
              <a:t>Conversely, metabolic acidoses with a normal anion gap are always </a:t>
            </a:r>
            <a:r xmlns:a="http://schemas.openxmlformats.org/drawingml/2006/main">
              <a:rPr lang="en" sz="2800" dirty="0" err="1"/>
              <a:t>hyperchloremic </a:t>
            </a:r>
            <a:r xmlns:a="http://schemas.openxmlformats.org/drawingml/2006/main">
              <a:rPr lang="en" sz="2800" dirty="0"/>
              <a:t>because the consumed HCO3- is replaced by chloride.</a:t>
            </a:r>
          </a:p>
          <a:p>
            <a:endParaRPr lang="fr-FR" sz="2800" b="1" dirty="0" smtClean="0"/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4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03200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Buffer systems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1529521"/>
            <a:ext cx="11286836" cy="4945170"/>
          </a:xfrm>
        </p:spPr>
        <p:txBody>
          <a:bodyPr>
            <a:normAutofit/>
          </a:bodyPr>
          <a:lstStyle/>
          <a:p>
            <a:endParaRPr lang="fr-FR" sz="2400" dirty="0" smtClean="0"/>
          </a:p>
          <a:p>
            <a:r xmlns:a="http://schemas.openxmlformats.org/drawingml/2006/main">
              <a:rPr lang="en" sz="2800" dirty="0" smtClean="0"/>
              <a:t>systems </a:t>
            </a:r>
            <a:r xmlns:a="http://schemas.openxmlformats.org/drawingml/2006/main">
              <a:rPr lang="en" sz="2800" dirty="0"/>
              <a:t>are solutions containing substances that have the ability to stabilize pH changes by absorbing either strong acids or strong bases.</a:t>
            </a:r>
            <a:endParaRPr xmlns:a="http://schemas.openxmlformats.org/drawingml/2006/main" lang="fr-FR" sz="2800" dirty="0" smtClean="0"/>
          </a:p>
          <a:p>
            <a:endParaRPr lang="fr-FR" sz="2800" dirty="0"/>
          </a:p>
          <a:p>
            <a:r xmlns:a="http://schemas.openxmlformats.org/drawingml/2006/main">
              <a:rPr lang="en" sz="2800" u="sng" dirty="0">
                <a:effectLst/>
              </a:rPr>
              <a:t>Acid-base </a:t>
            </a:r>
            <a:r xmlns:a="http://schemas.openxmlformats.org/drawingml/2006/main">
              <a:rPr lang="en" sz="2800" dirty="0" smtClean="0"/>
              <a:t>buffers </a:t>
            </a:r>
            <a:r xmlns:a="http://schemas.openxmlformats.org/drawingml/2006/main">
              <a:rPr lang="en" sz="2800" dirty="0"/>
              <a:t>provide resistance to changes in the pH of a solution when hydrogen ions (protons) or hydroxide ions are added or removed </a:t>
            </a:r>
            <a:r xmlns:a="http://schemas.openxmlformats.org/drawingml/2006/main">
              <a:rPr lang="en" sz="2800" dirty="0"/>
              <a:t>.</a:t>
            </a:r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8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243" y="311020"/>
            <a:ext cx="11616613" cy="1326321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Metabolic ACIDOSIS:</a:t>
            </a:r>
            <a:r xmlns:a="http://schemas.openxmlformats.org/drawingml/2006/main">
              <a:rPr lang="en" b="0" dirty="0"/>
              <a:t> </a:t>
            </a:r>
            <a:br xmlns:a="http://schemas.openxmlformats.org/drawingml/2006/main">
              <a:rPr lang="fr-FR" b="0" dirty="0"/>
            </a:br>
            <a:r xmlns:a="http://schemas.openxmlformats.org/drawingml/2006/main"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REGULATION</a:t>
            </a:r>
            <a:endParaRPr xmlns:a="http://schemas.openxmlformats.org/drawingml/2006/main" lang="fr-FR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1216" y="1637341"/>
            <a:ext cx="11364686" cy="4884757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sz="2800" b="1" dirty="0" smtClean="0"/>
              <a:t>Initially </a:t>
            </a:r>
            <a:r xmlns:a="http://schemas.openxmlformats.org/drawingml/2006/main">
              <a:rPr lang="en" sz="2800" dirty="0"/>
              <a:t>: </a:t>
            </a:r>
            <a:r xmlns:a="http://schemas.openxmlformats.org/drawingml/2006/main">
              <a:rPr lang="en" sz="2800" dirty="0" smtClean="0"/>
              <a:t>buffering of </a:t>
            </a:r>
            <a:r xmlns:a="http://schemas.openxmlformats.org/drawingml/2006/main">
              <a:rPr lang="en" sz="2800" dirty="0"/>
              <a:t>H+ ions </a:t>
            </a:r>
            <a:r xmlns:a="http://schemas.openxmlformats.org/drawingml/2006/main">
              <a:rPr lang="en" sz="2800" b="1" dirty="0"/>
              <a:t>: </a:t>
            </a:r>
            <a:r xmlns:a="http://schemas.openxmlformats.org/drawingml/2006/main">
              <a:rPr lang="en" sz="2800" dirty="0"/>
              <a:t>by bicarbonates and non-bicarbonate bases (Na+ lactate </a:t>
            </a:r>
            <a:r xmlns:a="http://schemas.openxmlformats.org/drawingml/2006/main">
              <a:rPr lang="en" sz="2800" b="1" dirty="0"/>
              <a:t>)</a:t>
            </a:r>
          </a:p>
          <a:p>
            <a:r xmlns:a="http://schemas.openxmlformats.org/drawingml/2006/main">
              <a:rPr lang="en" sz="2800" b="1" dirty="0"/>
              <a:t>In </a:t>
            </a:r>
            <a:r xmlns:a="http://schemas.openxmlformats.org/drawingml/2006/main">
              <a:rPr lang="en" sz="2800" b="1" dirty="0" smtClean="0"/>
              <a:t>a </a:t>
            </a:r>
            <a:r xmlns:a="http://schemas.openxmlformats.org/drawingml/2006/main">
              <a:rPr lang="en" sz="2800" b="1" dirty="0"/>
              <a:t>second stage : </a:t>
            </a:r>
            <a:r xmlns:a="http://schemas.openxmlformats.org/drawingml/2006/main">
              <a:rPr lang="en" sz="2800" dirty="0" smtClean="0"/>
              <a:t>Respiratory </a:t>
            </a:r>
            <a:r xmlns:a="http://schemas.openxmlformats.org/drawingml/2006/main">
              <a:rPr lang="en" sz="2800" dirty="0"/>
              <a:t>compensation : </a:t>
            </a:r>
            <a:r xmlns:a="http://schemas.openxmlformats.org/drawingml/2006/main">
              <a:rPr lang="en" sz="2800" dirty="0"/>
              <a:t>Küssmaul hyperventilation following stimulation of chemoreceptors thus eliminating CO2.</a:t>
            </a:r>
          </a:p>
          <a:p>
            <a:r xmlns:a="http://schemas.openxmlformats.org/drawingml/2006/main">
              <a:rPr lang="en" sz="2800" b="1" dirty="0"/>
              <a:t>In </a:t>
            </a:r>
            <a:r xmlns:a="http://schemas.openxmlformats.org/drawingml/2006/main">
              <a:rPr lang="en" sz="2800" b="1" dirty="0" smtClean="0"/>
              <a:t>a </a:t>
            </a:r>
            <a:r xmlns:a="http://schemas.openxmlformats.org/drawingml/2006/main">
              <a:rPr lang="en" sz="2800" b="1" dirty="0"/>
              <a:t>third stage </a:t>
            </a:r>
            <a:r xmlns:a="http://schemas.openxmlformats.org/drawingml/2006/main">
              <a:rPr lang="en" sz="2800" dirty="0"/>
              <a:t>: </a:t>
            </a:r>
            <a:r xmlns:a="http://schemas.openxmlformats.org/drawingml/2006/main">
              <a:rPr lang="en" sz="2800" dirty="0" smtClean="0"/>
              <a:t>if </a:t>
            </a:r>
            <a:r xmlns:a="http://schemas.openxmlformats.org/drawingml/2006/main">
              <a:rPr lang="en" sz="2800" dirty="0"/>
              <a:t>the cause of acidosis persists: the kidney intervenes by eliminating H+ and supplying bicarbonates.</a:t>
            </a:r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6522" y="329681"/>
            <a:ext cx="10353761" cy="1326321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Metabolic ACIDOSIS:</a:t>
            </a:r>
            <a:r xmlns:a="http://schemas.openxmlformats.org/drawingml/2006/main">
              <a:rPr lang="en" b="0" dirty="0"/>
              <a:t> </a:t>
            </a:r>
            <a:br xmlns:a="http://schemas.openxmlformats.org/drawingml/2006/main">
              <a:rPr lang="fr-FR" b="0" dirty="0"/>
            </a:br>
            <a:r xmlns:a="http://schemas.openxmlformats.org/drawingml/2006/main"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Diagnosis</a:t>
            </a:r>
            <a:endParaRPr xmlns:a="http://schemas.openxmlformats.org/drawingml/2006/main" lang="fr-FR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en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Biology </a:t>
            </a:r>
            <a:r xmlns:a="http://schemas.openxmlformats.org/drawingml/2006/main">
              <a:rPr lang="en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endParaRPr xmlns:a="http://schemas.openxmlformats.org/drawingml/2006/main" lang="fr-FR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 xmlns:a="http://schemas.openxmlformats.org/drawingml/2006/main">
              <a:rPr lang="en" sz="2800" b="1" dirty="0"/>
              <a:t>Uncompensated acidosis:</a:t>
            </a:r>
            <a:endParaRPr xmlns:a="http://schemas.openxmlformats.org/drawingml/2006/main" lang="fr-FR" sz="2800" dirty="0"/>
          </a:p>
          <a:p>
            <a:pPr xmlns:a="http://schemas.openxmlformats.org/drawingml/2006/main" lvl="1"/>
            <a:r xmlns:a="http://schemas.openxmlformats.org/drawingml/2006/main">
              <a:rPr lang="en" sz="2800" dirty="0"/>
              <a:t>pH↓,</a:t>
            </a:r>
          </a:p>
          <a:p>
            <a:pPr xmlns:a="http://schemas.openxmlformats.org/drawingml/2006/main" lvl="1"/>
            <a:r xmlns:a="http://schemas.openxmlformats.org/drawingml/2006/main">
              <a:rPr lang="en" sz="2800" dirty="0"/>
              <a:t>PO2 Normal</a:t>
            </a:r>
          </a:p>
          <a:p>
            <a:pPr xmlns:a="http://schemas.openxmlformats.org/drawingml/2006/main" lvl="1"/>
            <a:r xmlns:a="http://schemas.openxmlformats.org/drawingml/2006/main">
              <a:rPr lang="en" sz="2800" dirty="0"/>
              <a:t>Normal PCO2</a:t>
            </a:r>
          </a:p>
          <a:p>
            <a:pPr xmlns:a="http://schemas.openxmlformats.org/drawingml/2006/main" lvl="1"/>
            <a:r xmlns:a="http://schemas.openxmlformats.org/drawingml/2006/main">
              <a:rPr lang="en" sz="2800" dirty="0"/>
              <a:t>Bicarbonates ↓↓</a:t>
            </a:r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r-FR" b="1" dirty="0" smtClean="0"/>
          </a:p>
          <a:p>
            <a:r xmlns:a="http://schemas.openxmlformats.org/drawingml/2006/main">
              <a:rPr lang="en" sz="2800" b="1" dirty="0"/>
              <a:t>Compensated </a:t>
            </a:r>
            <a:endParaRPr xmlns:a="http://schemas.openxmlformats.org/drawingml/2006/main" lang="fr-FR" sz="2800" dirty="0"/>
            <a:r xmlns:a="http://schemas.openxmlformats.org/drawingml/2006/main">
              <a:rPr lang="en" sz="2800" b="1" dirty="0" smtClean="0"/>
              <a:t>acidosis :</a:t>
            </a:r>
          </a:p>
          <a:p>
            <a:pPr xmlns:a="http://schemas.openxmlformats.org/drawingml/2006/main" lvl="1"/>
            <a:r xmlns:a="http://schemas.openxmlformats.org/drawingml/2006/main">
              <a:rPr lang="en" sz="2800" dirty="0"/>
              <a:t>Normal pH</a:t>
            </a:r>
          </a:p>
          <a:p>
            <a:pPr xmlns:a="http://schemas.openxmlformats.org/drawingml/2006/main" lvl="1"/>
            <a:r xmlns:a="http://schemas.openxmlformats.org/drawingml/2006/main">
              <a:rPr lang="en" sz="2800" dirty="0"/>
              <a:t>PO2 Normal</a:t>
            </a:r>
          </a:p>
          <a:p>
            <a:pPr xmlns:a="http://schemas.openxmlformats.org/drawingml/2006/main" lvl="1"/>
            <a:r xmlns:a="http://schemas.openxmlformats.org/drawingml/2006/main">
              <a:rPr lang="en" sz="2800" dirty="0"/>
              <a:t>PCO2↓,</a:t>
            </a:r>
          </a:p>
          <a:p>
            <a:pPr xmlns:a="http://schemas.openxmlformats.org/drawingml/2006/main" lvl="1"/>
            <a:r xmlns:a="http://schemas.openxmlformats.org/drawingml/2006/main">
              <a:rPr lang="en" sz="2800" dirty="0"/>
              <a:t>Bicarbonates ↓</a:t>
            </a:r>
            <a:r xmlns:a="http://schemas.openxmlformats.org/drawingml/2006/main">
              <a:rPr lang="en" sz="2600" dirty="0"/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5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243" y="311020"/>
            <a:ext cx="11616613" cy="1326321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Metabolic ACIDOSIS:</a:t>
            </a:r>
            <a:r xmlns:a="http://schemas.openxmlformats.org/drawingml/2006/main">
              <a:rPr lang="en" b="0" dirty="0"/>
              <a:t> </a:t>
            </a:r>
            <a:r xmlns:a="http://schemas.openxmlformats.org/drawingml/2006/main"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treatment</a:t>
            </a:r>
            <a:r xmlns:a="http://schemas.openxmlformats.org/drawingml/2006/main">
              <a:rPr lang="en" b="0" dirty="0" smtClean="0"/>
              <a:t> </a:t>
            </a:r>
            <a:endParaRPr xmlns:a="http://schemas.openxmlformats.org/drawingml/2006/main" lang="fr-FR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1216" y="1637341"/>
            <a:ext cx="11364686" cy="4884757"/>
          </a:xfrm>
        </p:spPr>
        <p:txBody>
          <a:bodyPr>
            <a:normAutofit/>
          </a:bodyPr>
          <a:lstStyle/>
          <a:p>
            <a:endParaRPr lang="fr-FR" sz="2800" dirty="0"/>
          </a:p>
          <a:p>
            <a:endParaRPr lang="fr-FR" sz="2800" dirty="0"/>
          </a:p>
          <a:p>
            <a:r xmlns:a="http://schemas.openxmlformats.org/drawingml/2006/main">
              <a:rPr lang="en" sz="2800" dirty="0"/>
              <a:t>Etiological treatment +++</a:t>
            </a:r>
          </a:p>
          <a:p>
            <a:r xmlns:a="http://schemas.openxmlformats.org/drawingml/2006/main">
              <a:rPr lang="en" sz="2800" dirty="0"/>
              <a:t>Extra renal </a:t>
            </a:r>
            <a:r xmlns:a="http://schemas.openxmlformats.org/drawingml/2006/main">
              <a:rPr lang="en" sz="2800" dirty="0" smtClean="0"/>
              <a:t>purification </a:t>
            </a:r>
            <a:r xmlns:a="http://schemas.openxmlformats.org/drawingml/2006/main">
              <a:rPr lang="en" sz="2800" dirty="0" smtClean="0"/>
              <a:t>(in case of </a:t>
            </a:r>
            <a:r xmlns:a="http://schemas.openxmlformats.org/drawingml/2006/main">
              <a:rPr lang="en" sz="2800" dirty="0"/>
              <a:t>IR)</a:t>
            </a:r>
          </a:p>
          <a:p>
            <a:r xmlns:a="http://schemas.openxmlformats.org/drawingml/2006/main">
              <a:rPr lang="en" sz="2800" dirty="0" smtClean="0"/>
              <a:t>Alkalization </a:t>
            </a:r>
            <a:r xmlns:a="http://schemas.openxmlformats.org/drawingml/2006/main">
              <a:rPr lang="en" sz="2800" dirty="0"/>
              <a:t>: HCO3Na, Sodium lactate.</a:t>
            </a:r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8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243" y="311020"/>
            <a:ext cx="11616613" cy="1326321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RESPIRATORY ACIDOSIS</a:t>
            </a:r>
            <a:endParaRPr xmlns:a="http://schemas.openxmlformats.org/drawingml/2006/main" lang="fr-FR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1216" y="1637341"/>
            <a:ext cx="11364686" cy="4884757"/>
          </a:xfrm>
        </p:spPr>
        <p:txBody>
          <a:bodyPr>
            <a:normAutofit lnSpcReduction="10000"/>
          </a:bodyPr>
          <a:lstStyle/>
          <a:p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Due to a primary decrease in </a:t>
            </a:r>
            <a:r xmlns:a="http://schemas.openxmlformats.org/drawingml/2006/main">
              <a:rPr lang="en" sz="2800" dirty="0" err="1">
                <a:ea typeface="Cambria" panose="02040503050406030204" pitchFamily="18" charset="0"/>
              </a:rPr>
              <a:t>respiratory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flow and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CO2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retention, </a:t>
            </a:r>
            <a:r xmlns:a="http://schemas.openxmlformats.org/drawingml/2006/main">
              <a:rPr lang="en" sz="2800" b="1" dirty="0" smtClean="0">
                <a:ea typeface="Cambria" panose="02040503050406030204" pitchFamily="18" charset="0"/>
              </a:rPr>
              <a:t>leading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to an increase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in arterial PCO2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and consequently an increase in </a:t>
            </a:r>
            <a:r xmlns:a="http://schemas.openxmlformats.org/drawingml/2006/main">
              <a:rPr lang="en" sz="2800" b="1" dirty="0">
                <a:ea typeface="Cambria" panose="02040503050406030204" pitchFamily="18" charset="0"/>
              </a:rPr>
              <a:t>H </a:t>
            </a:r>
            <a:r xmlns:a="http://schemas.openxmlformats.org/drawingml/2006/main">
              <a:rPr lang="en" sz="2800" b="1" dirty="0" smtClean="0">
                <a:ea typeface="Cambria" panose="02040503050406030204" pitchFamily="18" charset="0"/>
              </a:rPr>
              <a:t>+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and </a:t>
            </a:r>
            <a:r xmlns:a="http://schemas.openxmlformats.org/drawingml/2006/main">
              <a:rPr lang="en" sz="2800" b="1" dirty="0" smtClean="0">
                <a:ea typeface="Cambria" panose="02040503050406030204" pitchFamily="18" charset="0"/>
              </a:rPr>
              <a:t>HCO3- </a:t>
            </a:r>
            <a:endParaRPr xmlns:a="http://schemas.openxmlformats.org/drawingml/2006/main" lang="fr-FR" sz="2800" b="1" dirty="0">
              <a:ea typeface="Cambria" panose="02040503050406030204" pitchFamily="18" charset="0"/>
            </a:endParaRP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concentrations</a:t>
            </a:r>
          </a:p>
          <a:p>
            <a:r xmlns:a="http://schemas.openxmlformats.org/drawingml/2006/main">
              <a:rPr lang="en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Etiology </a:t>
            </a:r>
            <a:r xmlns:a="http://schemas.openxmlformats.org/drawingml/2006/main">
              <a:rPr lang="en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</a:p>
          <a:p>
            <a:pPr xmlns:a="http://schemas.openxmlformats.org/drawingml/2006/main" lvl="1"/>
            <a:r xmlns:a="http://schemas.openxmlformats.org/drawingml/2006/main">
              <a:rPr lang="en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Global alveolar </a:t>
            </a:r>
            <a:r xmlns:a="http://schemas.openxmlformats.org/drawingml/2006/main">
              <a:rPr lang="en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hypoventilation </a:t>
            </a:r>
            <a:r xmlns:a="http://schemas.openxmlformats.org/drawingml/2006/main">
              <a:rPr lang="en" sz="2800" dirty="0"/>
              <a:t>:</a:t>
            </a:r>
          </a:p>
          <a:p>
            <a:pPr xmlns:a="http://schemas.openxmlformats.org/drawingml/2006/main" lvl="2"/>
            <a:r xmlns:a="http://schemas.openxmlformats.org/drawingml/2006/main">
              <a:rPr lang="en" sz="2800" dirty="0"/>
              <a:t>central (head trauma, cerebral)</a:t>
            </a:r>
          </a:p>
          <a:p>
            <a:pPr xmlns:a="http://schemas.openxmlformats.org/drawingml/2006/main" lvl="2"/>
            <a:r xmlns:a="http://schemas.openxmlformats.org/drawingml/2006/main">
              <a:rPr lang="en" sz="2800" dirty="0" smtClean="0"/>
              <a:t>neuromuscular </a:t>
            </a:r>
            <a:r xmlns:a="http://schemas.openxmlformats.org/drawingml/2006/main">
              <a:rPr lang="en" sz="2800" dirty="0"/>
              <a:t>(myasthenia gravis)</a:t>
            </a:r>
          </a:p>
          <a:p>
            <a:pPr xmlns:a="http://schemas.openxmlformats.org/drawingml/2006/main" lvl="1"/>
            <a:r xmlns:a="http://schemas.openxmlformats.org/drawingml/2006/main">
              <a:rPr lang="en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hypoventilation </a:t>
            </a:r>
            <a:r xmlns:a="http://schemas.openxmlformats.org/drawingml/2006/main">
              <a:rPr lang="en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of bronchopulmonary origin </a:t>
            </a:r>
            <a:r xmlns:a="http://schemas.openxmlformats.org/drawingml/2006/main">
              <a:rPr lang="en" sz="2800" dirty="0"/>
              <a:t>:</a:t>
            </a:r>
          </a:p>
          <a:p>
            <a:pPr xmlns:a="http://schemas.openxmlformats.org/drawingml/2006/main" lvl="2"/>
            <a:r xmlns:a="http://schemas.openxmlformats.org/drawingml/2006/main">
              <a:rPr lang="en" sz="2800" dirty="0" smtClean="0"/>
              <a:t>failure </a:t>
            </a:r>
            <a:r xmlns:a="http://schemas.openxmlformats.org/drawingml/2006/main">
              <a:rPr lang="en" sz="2800" dirty="0"/>
              <a:t>, Tuberculosis, Asthma.</a:t>
            </a:r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243" y="311020"/>
            <a:ext cx="11616613" cy="1326321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RESPIRATORY ACIDOSIS: </a:t>
            </a:r>
            <a:r xmlns:a="http://schemas.openxmlformats.org/drawingml/2006/main"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Regulation</a:t>
            </a:r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 </a:t>
            </a:r>
            <a:endParaRPr xmlns:a="http://schemas.openxmlformats.org/drawingml/2006/main" lang="fr-FR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1216" y="1637341"/>
            <a:ext cx="11364686" cy="4884757"/>
          </a:xfrm>
        </p:spPr>
        <p:txBody>
          <a:bodyPr>
            <a:normAutofit/>
          </a:bodyPr>
          <a:lstStyle/>
          <a:p>
            <a:endParaRPr lang="fr-FR" sz="2800" dirty="0"/>
          </a:p>
          <a:p>
            <a:r xmlns:a="http://schemas.openxmlformats.org/drawingml/2006/main">
              <a:rPr lang="en" sz="2800" b="1" dirty="0"/>
              <a:t>Initially </a:t>
            </a:r>
            <a:r xmlns:a="http://schemas.openxmlformats.org/drawingml/2006/main">
              <a:rPr lang="en" sz="2800" b="1" dirty="0"/>
              <a:t>: </a:t>
            </a:r>
            <a:r xmlns:a="http://schemas.openxmlformats.org/drawingml/2006/main">
              <a:rPr lang="en" sz="2800" dirty="0" smtClean="0"/>
              <a:t>buffering of H </a:t>
            </a:r>
            <a:r xmlns:a="http://schemas.openxmlformats.org/drawingml/2006/main">
              <a:rPr lang="en" sz="2800" b="1" dirty="0" smtClean="0"/>
              <a:t>+ </a:t>
            </a:r>
            <a:r xmlns:a="http://schemas.openxmlformats.org/drawingml/2006/main">
              <a:rPr lang="en" sz="2800" dirty="0"/>
              <a:t>ions </a:t>
            </a:r>
            <a:r xmlns:a="http://schemas.openxmlformats.org/drawingml/2006/main">
              <a:rPr lang="en" sz="2800" dirty="0" smtClean="0"/>
              <a:t>by </a:t>
            </a:r>
            <a:r xmlns:a="http://schemas.openxmlformats.org/drawingml/2006/main">
              <a:rPr lang="en" sz="2800" dirty="0"/>
              <a:t>bicarbonates and non-bicarbonate bases </a:t>
            </a:r>
            <a:endParaRPr xmlns:a="http://schemas.openxmlformats.org/drawingml/2006/main" lang="fr-FR" sz="2800" dirty="0" smtClean="0"/>
            <a:r xmlns:a="http://schemas.openxmlformats.org/drawingml/2006/main">
              <a:rPr lang="en" sz="2800" dirty="0"/>
              <a:t>,</a:t>
            </a:r>
          </a:p>
          <a:p>
            <a:endParaRPr lang="fr-FR" sz="2800" dirty="0"/>
          </a:p>
          <a:p>
            <a:r xmlns:a="http://schemas.openxmlformats.org/drawingml/2006/main">
              <a:rPr lang="en" sz="2800" b="1" dirty="0" smtClean="0"/>
              <a:t>Secondly </a:t>
            </a:r>
            <a:r xmlns:a="http://schemas.openxmlformats.org/drawingml/2006/main">
              <a:rPr lang="en" sz="2800" b="1" dirty="0"/>
              <a:t>: </a:t>
            </a:r>
            <a:r xmlns:a="http://schemas.openxmlformats.org/drawingml/2006/main">
              <a:rPr lang="en" sz="2800" dirty="0"/>
              <a:t>Compensation by the kidney.</a:t>
            </a:r>
            <a:endParaRPr xmlns:a="http://schemas.openxmlformats.org/drawingml/2006/main" lang="fr-FR" sz="2800" dirty="0" smtClean="0"/>
          </a:p>
          <a:p>
            <a:endParaRPr lang="fr-FR" sz="2800" dirty="0"/>
          </a:p>
          <a:p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There is no respiratory compensation for respiratory acidosis</a:t>
            </a:r>
            <a:endParaRPr xmlns:a="http://schemas.openxmlformats.org/drawingml/2006/main" lang="fr-FR" sz="2800" dirty="0"/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6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27044"/>
            <a:ext cx="10353761" cy="1326321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RESPIRATORY ACIDOSIS: </a:t>
            </a:r>
            <a:r xmlns:a="http://schemas.openxmlformats.org/drawingml/2006/main"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CLINICAL PRESENTATION</a:t>
            </a:r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 </a:t>
            </a:r>
            <a:endParaRPr xmlns:a="http://schemas.openxmlformats.org/drawingml/2006/main" lang="fr-FR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fr-FR" dirty="0"/>
          </a:p>
          <a:p>
            <a:r xmlns:a="http://schemas.openxmlformats.org/drawingml/2006/main">
              <a:rPr lang="en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Signs of hypercapnia:</a:t>
            </a:r>
            <a:endParaRPr xmlns:a="http://schemas.openxmlformats.org/drawingml/2006/main" lang="fr-FR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xmlns:a="http://schemas.openxmlformats.org/drawingml/2006/main" lvl="1">
              <a:buFont typeface="Wingdings" panose="05000000000000000000" pitchFamily="2" charset="2"/>
              <a:buChar char="Ø"/>
            </a:pPr>
            <a:r xmlns:a="http://schemas.openxmlformats.org/drawingml/2006/main">
              <a:rPr lang="en" sz="2800" dirty="0" smtClean="0"/>
              <a:t>tachycardia </a:t>
            </a:r>
            <a:r xmlns:a="http://schemas.openxmlformats.org/drawingml/2006/main">
              <a:rPr lang="en" sz="2800" dirty="0"/>
              <a:t>,</a:t>
            </a:r>
          </a:p>
          <a:p>
            <a:pPr xmlns:a="http://schemas.openxmlformats.org/drawingml/2006/main" lvl="1">
              <a:buFont typeface="Wingdings" panose="05000000000000000000" pitchFamily="2" charset="2"/>
              <a:buChar char="Ø"/>
            </a:pPr>
            <a:r xmlns:a="http://schemas.openxmlformats.org/drawingml/2006/main">
              <a:rPr lang="en" sz="2800" dirty="0" smtClean="0"/>
              <a:t>sweats </a:t>
            </a:r>
            <a:r xmlns:a="http://schemas.openxmlformats.org/drawingml/2006/main">
              <a:rPr lang="en" sz="2800" dirty="0"/>
              <a:t>,</a:t>
            </a:r>
          </a:p>
          <a:p>
            <a:pPr xmlns:a="http://schemas.openxmlformats.org/drawingml/2006/main" lvl="1">
              <a:buFont typeface="Wingdings" panose="05000000000000000000" pitchFamily="2" charset="2"/>
              <a:buChar char="Ø"/>
            </a:pPr>
            <a:r xmlns:a="http://schemas.openxmlformats.org/drawingml/2006/main">
              <a:rPr lang="en" sz="2800" dirty="0"/>
              <a:t>arterial </a:t>
            </a:r>
            <a:r xmlns:a="http://schemas.openxmlformats.org/drawingml/2006/main">
              <a:rPr lang="en" sz="2800" dirty="0" smtClean="0"/>
              <a:t>hypotension</a:t>
            </a:r>
          </a:p>
          <a:p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fr-FR" dirty="0"/>
          </a:p>
          <a:p>
            <a:r xmlns:a="http://schemas.openxmlformats.org/drawingml/2006/main">
              <a:rPr lang="en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Signs of hypoxia:</a:t>
            </a:r>
            <a:endParaRPr xmlns:a="http://schemas.openxmlformats.org/drawingml/2006/main" lang="fr-FR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xmlns:a="http://schemas.openxmlformats.org/drawingml/2006/main" lvl="1">
              <a:buFont typeface="Wingdings" panose="05000000000000000000" pitchFamily="2" charset="2"/>
              <a:buChar char="Ø"/>
            </a:pPr>
            <a:r xmlns:a="http://schemas.openxmlformats.org/drawingml/2006/main">
              <a:rPr lang="en" sz="2800" dirty="0" smtClean="0"/>
              <a:t>polypnea </a:t>
            </a:r>
            <a:r xmlns:a="http://schemas.openxmlformats.org/drawingml/2006/main">
              <a:rPr lang="en" sz="2800" dirty="0"/>
              <a:t>,</a:t>
            </a:r>
          </a:p>
          <a:p>
            <a:pPr xmlns:a="http://schemas.openxmlformats.org/drawingml/2006/main" lvl="1">
              <a:buFont typeface="Wingdings" panose="05000000000000000000" pitchFamily="2" charset="2"/>
              <a:buChar char="Ø"/>
            </a:pPr>
            <a:r xmlns:a="http://schemas.openxmlformats.org/drawingml/2006/main">
              <a:rPr lang="en" sz="2800" dirty="0" smtClean="0"/>
              <a:t>cyanosis </a:t>
            </a:r>
            <a:r xmlns:a="http://schemas.openxmlformats.org/drawingml/2006/main">
              <a:rPr lang="en" sz="2800" dirty="0"/>
              <a:t>,</a:t>
            </a:r>
          </a:p>
          <a:p>
            <a:pPr xmlns:a="http://schemas.openxmlformats.org/drawingml/2006/main" lvl="1">
              <a:buFont typeface="Wingdings" panose="05000000000000000000" pitchFamily="2" charset="2"/>
              <a:buChar char="Ø"/>
            </a:pPr>
            <a:r xmlns:a="http://schemas.openxmlformats.org/drawingml/2006/main">
              <a:rPr lang="en" sz="2800" dirty="0" smtClean="0"/>
              <a:t>anxiety </a:t>
            </a:r>
            <a:r xmlns:a="http://schemas.openxmlformats.org/drawingml/2006/main">
              <a:rPr lang="en" sz="2800" dirty="0"/>
              <a:t>, agitation,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64367"/>
            <a:ext cx="10353761" cy="1326321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RESPIRATORY ACIDOSIS</a:t>
            </a:r>
            <a:endParaRPr xmlns:a="http://schemas.openxmlformats.org/drawingml/2006/main" lang="fr-FR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 xmlns:a="http://schemas.openxmlformats.org/drawingml/2006/main">
              <a:rPr lang="en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Biology:</a:t>
            </a:r>
            <a:endParaRPr xmlns:a="http://schemas.openxmlformats.org/drawingml/2006/main" lang="fr-FR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xmlns:a="http://schemas.openxmlformats.org/drawingml/2006/main" lvl="1">
              <a:buFont typeface="Wingdings" panose="05000000000000000000" pitchFamily="2" charset="2"/>
              <a:buChar char="Ø"/>
            </a:pPr>
            <a:r xmlns:a="http://schemas.openxmlformats.org/drawingml/2006/main">
              <a:rPr lang="en" sz="2800" dirty="0" smtClean="0"/>
              <a:t>PH </a:t>
            </a:r>
            <a:r xmlns:a="http://schemas.openxmlformats.org/drawingml/2006/main">
              <a:rPr lang="en" sz="2800" dirty="0"/>
              <a:t>↓,</a:t>
            </a:r>
          </a:p>
          <a:p>
            <a:pPr xmlns:a="http://schemas.openxmlformats.org/drawingml/2006/main" lvl="1">
              <a:buFont typeface="Wingdings" panose="05000000000000000000" pitchFamily="2" charset="2"/>
              <a:buChar char="Ø"/>
            </a:pPr>
            <a:r xmlns:a="http://schemas.openxmlformats.org/drawingml/2006/main">
              <a:rPr lang="en" sz="2800" dirty="0" smtClean="0"/>
              <a:t>PCO2 </a:t>
            </a:r>
            <a:r xmlns:a="http://schemas.openxmlformats.org/drawingml/2006/main">
              <a:rPr lang="en" sz="2800" dirty="0"/>
              <a:t>↑,</a:t>
            </a:r>
          </a:p>
          <a:p>
            <a:pPr xmlns:a="http://schemas.openxmlformats.org/drawingml/2006/main" lvl="1">
              <a:buFont typeface="Wingdings" panose="05000000000000000000" pitchFamily="2" charset="2"/>
              <a:buChar char="Ø"/>
            </a:pPr>
            <a:r xmlns:a="http://schemas.openxmlformats.org/drawingml/2006/main">
              <a:rPr lang="en" sz="2800" dirty="0" smtClean="0"/>
              <a:t>HCO3- ↑</a:t>
            </a:r>
            <a:r xmlns:a="http://schemas.openxmlformats.org/drawingml/2006/main">
              <a:rPr lang="en" sz="2800" dirty="0"/>
              <a:t> </a:t>
            </a:r>
            <a:r xmlns:a="http://schemas.openxmlformats.org/drawingml/2006/main">
              <a:rPr lang="en" sz="2800" dirty="0" smtClean="0"/>
              <a:t>(compensatory)</a:t>
            </a:r>
            <a:endParaRPr xmlns:a="http://schemas.openxmlformats.org/drawingml/2006/main" lang="fr-FR" sz="2800" dirty="0"/>
          </a:p>
          <a:p>
            <a:pPr xmlns:a="http://schemas.openxmlformats.org/drawingml/2006/main" lvl="1">
              <a:buFont typeface="Wingdings" panose="05000000000000000000" pitchFamily="2" charset="2"/>
              <a:buChar char="Ø"/>
            </a:pPr>
            <a:r xmlns:a="http://schemas.openxmlformats.org/drawingml/2006/main">
              <a:rPr lang="en" sz="2800" dirty="0" smtClean="0"/>
              <a:t>PaO2 </a:t>
            </a:r>
            <a:r xmlns:a="http://schemas.openxmlformats.org/drawingml/2006/main">
              <a:rPr lang="en" sz="2800" dirty="0"/>
              <a:t>or ↓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 xmlns:a="http://schemas.openxmlformats.org/drawingml/2006/main">
              <a:rPr lang="en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Treatment :</a:t>
            </a:r>
            <a:endParaRPr xmlns:a="http://schemas.openxmlformats.org/drawingml/2006/main" lang="fr-FR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xmlns:a="http://schemas.openxmlformats.org/drawingml/2006/main" lvl="1">
              <a:buFont typeface="Wingdings" panose="05000000000000000000" pitchFamily="2" charset="2"/>
              <a:buChar char="Ø"/>
            </a:pPr>
            <a:r xmlns:a="http://schemas.openxmlformats.org/drawingml/2006/main">
              <a:rPr lang="en" sz="2800" dirty="0" smtClean="0"/>
              <a:t>Oxygen therapy</a:t>
            </a:r>
            <a:endParaRPr xmlns:a="http://schemas.openxmlformats.org/drawingml/2006/main" lang="fr-FR" sz="2800" dirty="0"/>
          </a:p>
          <a:p>
            <a:pPr xmlns:a="http://schemas.openxmlformats.org/drawingml/2006/main" lvl="1">
              <a:buFont typeface="Wingdings" panose="05000000000000000000" pitchFamily="2" charset="2"/>
              <a:buChar char="Ø"/>
            </a:pPr>
            <a:r xmlns:a="http://schemas.openxmlformats.org/drawingml/2006/main">
              <a:rPr lang="en" sz="2800" dirty="0"/>
              <a:t>artificial </a:t>
            </a:r>
            <a:r xmlns:a="http://schemas.openxmlformats.org/drawingml/2006/main">
              <a:rPr lang="en" sz="2800" dirty="0" smtClean="0"/>
              <a:t>ventilation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3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13795" y="329682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METABOLIC ALKALOSE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>
              <a:ea typeface="Cambria" panose="02040503050406030204" pitchFamily="18" charset="0"/>
            </a:endParaRPr>
          </a:p>
          <a:p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A decrease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in plasma (arterial) H+ concentration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therefore leads to an </a:t>
            </a:r>
            <a:r xmlns:a="http://schemas.openxmlformats.org/drawingml/2006/main">
              <a:rPr lang="en" sz="2800" dirty="0" smtClean="0"/>
              <a:t>increase </a:t>
            </a:r>
            <a:r xmlns:a="http://schemas.openxmlformats.org/drawingml/2006/main">
              <a:rPr lang="en" sz="2800" dirty="0"/>
              <a:t>in pH following an increase in buffer bases in the blood.</a:t>
            </a:r>
            <a:endParaRPr xmlns:a="http://schemas.openxmlformats.org/drawingml/2006/main" lang="fr-FR" sz="2800" dirty="0" smtClean="0"/>
          </a:p>
          <a:p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2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13795" y="329682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alkalosis </a:t>
            </a:r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: </a:t>
            </a:r>
            <a:r xmlns:a="http://schemas.openxmlformats.org/drawingml/2006/main"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etiology</a:t>
            </a:r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 </a:t>
            </a:r>
            <a:endParaRPr xmlns:a="http://schemas.openxmlformats.org/drawingml/2006/main" lang="fr-FR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29208" y="1390261"/>
            <a:ext cx="11374016" cy="4945225"/>
          </a:xfrm>
        </p:spPr>
        <p:txBody>
          <a:bodyPr>
            <a:normAutofit/>
          </a:bodyPr>
          <a:lstStyle/>
          <a:p>
            <a:endParaRPr lang="fr-FR" dirty="0" smtClean="0">
              <a:ea typeface="Cambria" panose="02040503050406030204" pitchFamily="18" charset="0"/>
            </a:endParaRPr>
          </a:p>
          <a:p>
            <a:r xmlns:a="http://schemas.openxmlformats.org/drawingml/2006/main">
              <a:rPr lang="e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Primary bicarbonate </a:t>
            </a:r>
            <a:r xmlns:a="http://schemas.openxmlformats.org/drawingml/2006/main">
              <a:rPr lang="en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overload </a:t>
            </a:r>
            <a:r xmlns:a="http://schemas.openxmlformats.org/drawingml/2006/main">
              <a:rPr lang="en" sz="2800" b="1" dirty="0"/>
              <a:t>:</a:t>
            </a:r>
            <a:endParaRPr xmlns:a="http://schemas.openxmlformats.org/drawingml/2006/main" lang="fr-FR" sz="2800" dirty="0"/>
          </a:p>
          <a:p>
            <a:pPr xmlns:a="http://schemas.openxmlformats.org/drawingml/2006/main" lvl="1"/>
            <a:r xmlns:a="http://schemas.openxmlformats.org/drawingml/2006/main">
              <a:rPr lang="en" sz="2800" dirty="0" smtClean="0"/>
              <a:t>intake </a:t>
            </a:r>
            <a:r xmlns:a="http://schemas.openxmlformats.org/drawingml/2006/main">
              <a:rPr lang="en" sz="2800" dirty="0"/>
              <a:t>of alkalis: excessive bicarbonate infusion</a:t>
            </a:r>
          </a:p>
          <a:p>
            <a:pPr xmlns:a="http://schemas.openxmlformats.org/drawingml/2006/main" lvl="1"/>
            <a:r xmlns:a="http://schemas.openxmlformats.org/drawingml/2006/main">
              <a:rPr lang="en" sz="2800" dirty="0"/>
              <a:t>Reventilation </a:t>
            </a:r>
            <a:r xmlns:a="http://schemas.openxmlformats.org/drawingml/2006/main">
              <a:rPr lang="en" sz="2800" dirty="0" smtClean="0"/>
              <a:t>alkalosis </a:t>
            </a:r>
            <a:r xmlns:a="http://schemas.openxmlformats.org/drawingml/2006/main">
              <a:rPr lang="en" sz="2800" dirty="0"/>
              <a:t>: artificial ventilation of a subject in chronic hypercapnia </a:t>
            </a:r>
            <a:r xmlns:a="http://schemas.openxmlformats.org/drawingml/2006/main">
              <a:rPr lang="en" sz="2800" dirty="0" err="1"/>
              <a:t>with </a:t>
            </a:r>
            <a:r xmlns:a="http://schemas.openxmlformats.org/drawingml/2006/main">
              <a:rPr lang="en" sz="2800" dirty="0" err="1"/>
              <a:t>hyperbasemia </a:t>
            </a:r>
            <a:r xmlns:a="http://schemas.openxmlformats.org/drawingml/2006/main">
              <a:rPr lang="en" sz="2800" dirty="0"/>
              <a:t>.</a:t>
            </a:r>
          </a:p>
          <a:p>
            <a:r xmlns:a="http://schemas.openxmlformats.org/drawingml/2006/main">
              <a:rPr lang="en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Loss </a:t>
            </a:r>
            <a:r xmlns:a="http://schemas.openxmlformats.org/drawingml/2006/main">
              <a:rPr lang="e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 H+:</a:t>
            </a:r>
            <a:endParaRPr xmlns:a="http://schemas.openxmlformats.org/drawingml/2006/main" lang="fr-FR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xmlns:a="http://schemas.openxmlformats.org/drawingml/2006/main" lvl="1"/>
            <a:r xmlns:a="http://schemas.openxmlformats.org/drawingml/2006/main">
              <a:rPr lang="en" sz="2800" dirty="0" smtClean="0"/>
              <a:t>vomiting </a:t>
            </a:r>
            <a:r xmlns:a="http://schemas.openxmlformats.org/drawingml/2006/main">
              <a:rPr lang="en" sz="2800" dirty="0"/>
              <a:t>,</a:t>
            </a:r>
          </a:p>
          <a:p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0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13795" y="329682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alkalosis </a:t>
            </a:r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: </a:t>
            </a:r>
            <a:r xmlns:a="http://schemas.openxmlformats.org/drawingml/2006/main"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etiology</a:t>
            </a:r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 </a:t>
            </a:r>
            <a:endParaRPr xmlns:a="http://schemas.openxmlformats.org/drawingml/2006/main" lang="fr-FR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29208" y="1390261"/>
            <a:ext cx="11374016" cy="4945225"/>
          </a:xfrm>
        </p:spPr>
        <p:txBody>
          <a:bodyPr>
            <a:normAutofit/>
          </a:bodyPr>
          <a:lstStyle/>
          <a:p>
            <a:endParaRPr lang="fr-FR" dirty="0" smtClean="0">
              <a:ea typeface="Cambria" panose="02040503050406030204" pitchFamily="18" charset="0"/>
            </a:endParaRPr>
          </a:p>
          <a:p>
            <a:r xmlns:a="http://schemas.openxmlformats.org/drawingml/2006/main">
              <a:rPr lang="en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Loss </a:t>
            </a:r>
            <a:r xmlns:a="http://schemas.openxmlformats.org/drawingml/2006/main">
              <a:rPr lang="e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endParaRPr xmlns:a="http://schemas.openxmlformats.org/drawingml/2006/main" lang="fr-FR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xmlns:a="http://schemas.openxmlformats.org/drawingml/2006/main" lvl="1"/>
            <a:r xmlns:a="http://schemas.openxmlformats.org/drawingml/2006/main">
              <a:rPr lang="en" sz="2800" dirty="0" smtClean="0"/>
              <a:t>depletion </a:t>
            </a:r>
            <a:r xmlns:a="http://schemas.openxmlformats.org/drawingml/2006/main">
              <a:rPr lang="en" sz="2800" dirty="0"/>
              <a:t>: diuretic abuse</a:t>
            </a:r>
          </a:p>
          <a:p>
            <a:pPr xmlns:a="http://schemas.openxmlformats.org/drawingml/2006/main" lvl="1"/>
            <a:r xmlns:a="http://schemas.openxmlformats.org/drawingml/2006/main">
              <a:rPr lang="en" sz="2800" dirty="0"/>
              <a:t>Potassium </a:t>
            </a:r>
            <a:r xmlns:a="http://schemas.openxmlformats.org/drawingml/2006/main">
              <a:rPr lang="en" sz="2800" dirty="0" smtClean="0"/>
              <a:t>depletion</a:t>
            </a:r>
          </a:p>
          <a:p>
            <a:pPr xmlns:a="http://schemas.openxmlformats.org/drawingml/2006/main" lvl="1"/>
            <a:r xmlns:a="http://schemas.openxmlformats.org/drawingml/2006/main">
              <a:rPr lang="en" sz="2800" dirty="0" err="1" smtClean="0"/>
              <a:t>Hyperaldosteronism</a:t>
            </a:r>
            <a:r xmlns:a="http://schemas.openxmlformats.org/drawingml/2006/main">
              <a:rPr lang="en" sz="2800" dirty="0" smtClean="0"/>
              <a:t> </a:t>
            </a:r>
            <a:r xmlns:a="http://schemas.openxmlformats.org/drawingml/2006/main">
              <a:rPr lang="en" sz="2800" dirty="0"/>
              <a:t>(dehydration).</a:t>
            </a:r>
          </a:p>
          <a:p>
            <a:r xmlns:a="http://schemas.openxmlformats.org/drawingml/2006/main">
              <a:rPr lang="en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alkalose </a:t>
            </a:r>
            <a:r xmlns:a="http://schemas.openxmlformats.org/drawingml/2006/main">
              <a:rPr lang="en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endParaRPr xmlns:a="http://schemas.openxmlformats.org/drawingml/2006/main" lang="fr-FR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xmlns:a="http://schemas.openxmlformats.org/drawingml/2006/main" lvl="1"/>
            <a:r xmlns:a="http://schemas.openxmlformats.org/drawingml/2006/main">
              <a:rPr lang="en" sz="2800" dirty="0"/>
              <a:t>extracellular </a:t>
            </a:r>
            <a:r xmlns:a="http://schemas.openxmlformats.org/drawingml/2006/main">
              <a:rPr lang="en" sz="2800" dirty="0" smtClean="0"/>
              <a:t>dehydration</a:t>
            </a:r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03200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Buffer systems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1529521"/>
            <a:ext cx="11286836" cy="4945170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Buffer </a:t>
            </a:r>
            <a:r xmlns:a="http://schemas.openxmlformats.org/drawingml/2006/main">
              <a:rPr lang="en" sz="2400" b="1" dirty="0"/>
              <a:t>= mixture of weak acid + strong base or mixture of strong acid + weak base</a:t>
            </a:r>
            <a:endParaRPr xmlns:a="http://schemas.openxmlformats.org/drawingml/2006/main" lang="fr-FR" sz="2400" dirty="0"/>
          </a:p>
          <a:p>
            <a:endParaRPr lang="fr-FR" sz="2400" dirty="0"/>
          </a:p>
          <a:p>
            <a:r xmlns:a="http://schemas.openxmlformats.org/drawingml/2006/main">
              <a:rPr lang="en" sz="2400" dirty="0"/>
              <a:t>An acid-base buffer typically consists of a weak acid and its </a:t>
            </a:r>
            <a:r xmlns:a="http://schemas.openxmlformats.org/drawingml/2006/main">
              <a:rPr lang="en" sz="2400" dirty="0" smtClean="0"/>
              <a:t>conjugate base </a:t>
            </a:r>
            <a:r xmlns:a="http://schemas.openxmlformats.org/drawingml/2006/main">
              <a:rPr lang="en" sz="2400" dirty="0"/>
              <a:t>:</a:t>
            </a:r>
            <a:endParaRPr xmlns:a="http://schemas.openxmlformats.org/drawingml/2006/main" lang="fr-FR" sz="2400" dirty="0" smtClean="0"/>
          </a:p>
          <a:p>
            <a:pPr xmlns:a="http://schemas.openxmlformats.org/drawingml/2006/main" marL="0" indent="0" algn="ctr">
              <a:buNone/>
            </a:pPr>
            <a:r xmlns:a="http://schemas.openxmlformats.org/drawingml/2006/main">
              <a:rPr lang="en" sz="2400" b="1" dirty="0" smtClean="0"/>
              <a:t>HA </a:t>
            </a:r>
            <a:r xmlns:a="http://schemas.openxmlformats.org/drawingml/2006/main">
              <a:rPr lang="en" sz="2400" b="1" dirty="0"/>
              <a:t>+ </a:t>
            </a:r>
            <a:r xmlns:a="http://schemas.openxmlformats.org/drawingml/2006/main">
              <a:rPr lang="en" sz="2400" b="1" dirty="0" smtClean="0"/>
              <a:t>H2O </a:t>
            </a:r>
            <a:r xmlns:a="http://schemas.openxmlformats.org/drawingml/2006/main">
              <a:rPr lang="en" sz="2400" b="1" dirty="0"/>
              <a:t>→ H3O+ + A-</a:t>
            </a:r>
            <a:endParaRPr xmlns:a="http://schemas.openxmlformats.org/drawingml/2006/main" lang="fr-FR" sz="2400" dirty="0"/>
          </a:p>
          <a:p>
            <a:pPr xmlns:a="http://schemas.openxmlformats.org/drawingml/2006/main" marL="0" indent="0" algn="ctr">
              <a:buNone/>
            </a:pPr>
            <a:r xmlns:a="http://schemas.openxmlformats.org/drawingml/2006/main">
              <a:rPr lang="en" sz="2400" b="1" dirty="0"/>
              <a:t>HA = Acid, </a:t>
            </a:r>
            <a:r xmlns:a="http://schemas.openxmlformats.org/drawingml/2006/main">
              <a:rPr lang="en" sz="2400" b="1" dirty="0" smtClean="0"/>
              <a:t>H3O </a:t>
            </a:r>
            <a:r xmlns:a="http://schemas.openxmlformats.org/drawingml/2006/main">
              <a:rPr lang="en" sz="2400" b="1" dirty="0"/>
              <a:t>+ = </a:t>
            </a:r>
            <a:r xmlns:a="http://schemas.openxmlformats.org/drawingml/2006/main">
              <a:rPr lang="en" sz="2400" b="1" dirty="0" smtClean="0"/>
              <a:t>Acid</a:t>
            </a:r>
            <a:endParaRPr xmlns:a="http://schemas.openxmlformats.org/drawingml/2006/main" lang="fr-FR" sz="2400" dirty="0"/>
          </a:p>
          <a:p>
            <a:pPr xmlns:a="http://schemas.openxmlformats.org/drawingml/2006/main" marL="0" indent="0" algn="ctr">
              <a:buNone/>
            </a:pPr>
            <a:r xmlns:a="http://schemas.openxmlformats.org/drawingml/2006/main">
              <a:rPr lang="en" sz="2400" b="1" dirty="0"/>
              <a:t>H2O = Base, </a:t>
            </a:r>
            <a:r xmlns:a="http://schemas.openxmlformats.org/drawingml/2006/main">
              <a:rPr lang="en" sz="2400" b="1" dirty="0" smtClean="0"/>
              <a:t>A- </a:t>
            </a:r>
            <a:r xmlns:a="http://schemas.openxmlformats.org/drawingml/2006/main">
              <a:rPr lang="en" sz="2400" b="1" dirty="0"/>
              <a:t>= Conjugate Base</a:t>
            </a:r>
            <a:endParaRPr xmlns:a="http://schemas.openxmlformats.org/drawingml/2006/main" lang="fr-FR" sz="2400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5643086" y="4414531"/>
            <a:ext cx="895177" cy="182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2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13795" y="329682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METABOLIC </a:t>
            </a:r>
            <a:r xmlns:a="http://schemas.openxmlformats.org/drawingml/2006/main">
              <a:rPr lang="en" dirty="0">
                <a:solidFill>
                  <a:schemeClr val="tx2"/>
                </a:solidFill>
              </a:rPr>
              <a:t>ALKALOSIS : </a:t>
            </a:r>
            <a:r xmlns:a="http://schemas.openxmlformats.org/drawingml/2006/main"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REGULATION</a:t>
            </a:r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 </a:t>
            </a:r>
            <a:endParaRPr xmlns:a="http://schemas.openxmlformats.org/drawingml/2006/main" lang="fr-FR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29208" y="1390261"/>
            <a:ext cx="11374016" cy="4945225"/>
          </a:xfrm>
        </p:spPr>
        <p:txBody>
          <a:bodyPr>
            <a:normAutofit/>
          </a:bodyPr>
          <a:lstStyle/>
          <a:p>
            <a:endParaRPr lang="fr-FR" dirty="0" smtClean="0">
              <a:ea typeface="Cambria" panose="02040503050406030204" pitchFamily="18" charset="0"/>
            </a:endParaRPr>
          </a:p>
          <a:p>
            <a:endParaRPr lang="fr-FR" sz="2800" dirty="0"/>
          </a:p>
          <a:p>
            <a:r xmlns:a="http://schemas.openxmlformats.org/drawingml/2006/main">
              <a:rPr lang="en" sz="2800" dirty="0" smtClean="0"/>
              <a:t>It </a:t>
            </a:r>
            <a:r xmlns:a="http://schemas.openxmlformats.org/drawingml/2006/main">
              <a:rPr lang="en" sz="2800" dirty="0"/>
              <a:t>uses buffer acids,</a:t>
            </a:r>
            <a:endParaRPr xmlns:a="http://schemas.openxmlformats.org/drawingml/2006/main" lang="fr-FR" sz="2800" dirty="0" smtClean="0"/>
          </a:p>
          <a:p>
            <a:r xmlns:a="http://schemas.openxmlformats.org/drawingml/2006/main">
              <a:rPr lang="en" sz="2600" dirty="0" smtClean="0"/>
              <a:t>Respiratory </a:t>
            </a:r>
            <a:r xmlns:a="http://schemas.openxmlformats.org/drawingml/2006/main">
              <a:rPr lang="en" sz="2800" dirty="0" smtClean="0"/>
              <a:t>compensation </a:t>
            </a:r>
            <a:r xmlns:a="http://schemas.openxmlformats.org/drawingml/2006/main">
              <a:rPr lang="en" sz="2600" dirty="0"/>
              <a:t>is limited by hypoxemia.</a:t>
            </a:r>
          </a:p>
          <a:p>
            <a:r xmlns:a="http://schemas.openxmlformats.org/drawingml/2006/main">
              <a:rPr lang="en" sz="2800" dirty="0" smtClean="0"/>
              <a:t>The </a:t>
            </a:r>
            <a:r xmlns:a="http://schemas.openxmlformats.org/drawingml/2006/main">
              <a:rPr lang="en" sz="2800" dirty="0"/>
              <a:t>kidney intervenes within 24 hours by </a:t>
            </a:r>
            <a:r xmlns:a="http://schemas.openxmlformats.org/drawingml/2006/main">
              <a:rPr lang="en" sz="2800" dirty="0" smtClean="0"/>
              <a:t>decreasing the reabsorption of </a:t>
            </a:r>
            <a:r xmlns:a="http://schemas.openxmlformats.org/drawingml/2006/main">
              <a:rPr lang="en" sz="2800" dirty="0"/>
              <a:t>bicarbonates and </a:t>
            </a:r>
            <a:r xmlns:a="http://schemas.openxmlformats.org/drawingml/2006/main">
              <a:rPr lang="en" sz="2800" dirty="0" smtClean="0"/>
              <a:t>increasing the reabsorption of </a:t>
            </a:r>
            <a:r xmlns:a="http://schemas.openxmlformats.org/drawingml/2006/main">
              <a:rPr lang="en" sz="2800" dirty="0"/>
              <a:t>H+.</a:t>
            </a:r>
          </a:p>
          <a:p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42918" y="283029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Metabolic </a:t>
            </a:r>
            <a:r xmlns:a="http://schemas.openxmlformats.org/drawingml/2006/main">
              <a:rPr lang="en" dirty="0">
                <a:solidFill>
                  <a:schemeClr val="tx2"/>
                </a:solidFill>
              </a:rPr>
              <a:t>alkalosis : </a:t>
            </a:r>
            <a:r xmlns:a="http://schemas.openxmlformats.org/drawingml/2006/main"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diagnosis</a:t>
            </a:r>
            <a:endParaRPr xmlns:a="http://schemas.openxmlformats.org/drawingml/2006/main" lang="fr-F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 xmlns:a="http://schemas.openxmlformats.org/drawingml/2006/main">
              <a:rPr lang="en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Clinical presentation: </a:t>
            </a:r>
            <a:r xmlns:a="http://schemas.openxmlformats.org/drawingml/2006/main">
              <a:rPr lang="en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inconsistent</a:t>
            </a:r>
            <a:r xmlns:a="http://schemas.openxmlformats.org/drawingml/2006/main">
              <a:rPr lang="en" sz="2800" b="1" dirty="0" smtClean="0"/>
              <a:t> </a:t>
            </a:r>
            <a:endParaRPr xmlns:a="http://schemas.openxmlformats.org/drawingml/2006/main" lang="fr-FR" sz="2800" dirty="0"/>
          </a:p>
          <a:p>
            <a:pPr xmlns:a="http://schemas.openxmlformats.org/drawingml/2006/main" lvl="1"/>
            <a:r xmlns:a="http://schemas.openxmlformats.org/drawingml/2006/main">
              <a:rPr lang="en" sz="2800" dirty="0" err="1" smtClean="0"/>
              <a:t>Bradypnea </a:t>
            </a:r>
            <a:r xmlns:a="http://schemas.openxmlformats.org/drawingml/2006/main">
              <a:rPr lang="en" sz="2800" dirty="0"/>
              <a:t>,</a:t>
            </a:r>
          </a:p>
          <a:p>
            <a:pPr xmlns:a="http://schemas.openxmlformats.org/drawingml/2006/main" lvl="1"/>
            <a:r xmlns:a="http://schemas.openxmlformats.org/drawingml/2006/main">
              <a:rPr lang="en" sz="2800" dirty="0" smtClean="0"/>
              <a:t>tetany </a:t>
            </a:r>
            <a:r xmlns:a="http://schemas.openxmlformats.org/drawingml/2006/main">
              <a:rPr lang="en" sz="2800" dirty="0"/>
              <a:t>,</a:t>
            </a:r>
          </a:p>
          <a:p>
            <a:pPr xmlns:a="http://schemas.openxmlformats.org/drawingml/2006/main" lvl="1"/>
            <a:r xmlns:a="http://schemas.openxmlformats.org/drawingml/2006/main">
              <a:rPr lang="en" sz="2800" dirty="0" smtClean="0"/>
              <a:t>signs </a:t>
            </a:r>
            <a:r xmlns:a="http://schemas.openxmlformats.org/drawingml/2006/main">
              <a:rPr lang="en" sz="2800" dirty="0"/>
              <a:t>of hypercapnia and hypoxia.</a:t>
            </a:r>
          </a:p>
          <a:p>
            <a:endParaRPr lang="fr-FR" sz="2800" dirty="0" smtClean="0">
              <a:ea typeface="Cambria" panose="02040503050406030204" pitchFamily="18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 xmlns:a="http://schemas.openxmlformats.org/drawingml/2006/main">
              <a:rPr lang="en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Biology:</a:t>
            </a:r>
            <a:endParaRPr xmlns:a="http://schemas.openxmlformats.org/drawingml/2006/main" lang="fr-FR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xmlns:a="http://schemas.openxmlformats.org/drawingml/2006/main" lvl="1"/>
            <a:r xmlns:a="http://schemas.openxmlformats.org/drawingml/2006/main">
              <a:rPr lang="en" sz="2800" dirty="0" smtClean="0"/>
              <a:t>pH </a:t>
            </a:r>
            <a:r xmlns:a="http://schemas.openxmlformats.org/drawingml/2006/main">
              <a:rPr lang="en" sz="2800" dirty="0"/>
              <a:t>↑,</a:t>
            </a:r>
          </a:p>
          <a:p>
            <a:pPr xmlns:a="http://schemas.openxmlformats.org/drawingml/2006/main" lvl="1"/>
            <a:r xmlns:a="http://schemas.openxmlformats.org/drawingml/2006/main">
              <a:rPr lang="en" sz="2800" dirty="0" smtClean="0"/>
              <a:t>Bicarbonates </a:t>
            </a:r>
            <a:r xmlns:a="http://schemas.openxmlformats.org/drawingml/2006/main">
              <a:rPr lang="en" sz="2800" dirty="0"/>
              <a:t>↑,</a:t>
            </a:r>
          </a:p>
          <a:p>
            <a:pPr xmlns:a="http://schemas.openxmlformats.org/drawingml/2006/main" lvl="1"/>
            <a:r xmlns:a="http://schemas.openxmlformats.org/drawingml/2006/main">
              <a:rPr lang="en" sz="2800" dirty="0" smtClean="0"/>
              <a:t>PCO2 </a:t>
            </a:r>
            <a:r xmlns:a="http://schemas.openxmlformats.org/drawingml/2006/main">
              <a:rPr lang="en" sz="2800" dirty="0"/>
              <a:t>and PO2</a:t>
            </a:r>
          </a:p>
          <a:p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2" grpId="0" build="p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13795" y="329682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METABOLIC </a:t>
            </a:r>
            <a:r xmlns:a="http://schemas.openxmlformats.org/drawingml/2006/main">
              <a:rPr lang="en" dirty="0">
                <a:solidFill>
                  <a:schemeClr val="tx2"/>
                </a:solidFill>
              </a:rPr>
              <a:t>ALKALOSIS : </a:t>
            </a:r>
            <a:r xmlns:a="http://schemas.openxmlformats.org/drawingml/2006/main"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TREATMENT</a:t>
            </a:r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 </a:t>
            </a:r>
            <a:endParaRPr xmlns:a="http://schemas.openxmlformats.org/drawingml/2006/main" lang="fr-FR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29208" y="1390261"/>
            <a:ext cx="11374016" cy="4945225"/>
          </a:xfrm>
        </p:spPr>
        <p:txBody>
          <a:bodyPr>
            <a:normAutofit/>
          </a:bodyPr>
          <a:lstStyle/>
          <a:p>
            <a:endParaRPr lang="fr-FR" dirty="0" smtClean="0">
              <a:ea typeface="Cambria" panose="02040503050406030204" pitchFamily="18" charset="0"/>
            </a:endParaRPr>
          </a:p>
          <a:p>
            <a:endParaRPr lang="fr-FR" sz="2800" dirty="0" smtClean="0"/>
          </a:p>
          <a:p>
            <a:r xmlns:a="http://schemas.openxmlformats.org/drawingml/2006/main">
              <a:rPr lang="en" sz="2800" dirty="0" smtClean="0"/>
              <a:t>treatment </a:t>
            </a:r>
            <a:r xmlns:a="http://schemas.openxmlformats.org/drawingml/2006/main">
              <a:rPr lang="en" sz="2800" dirty="0"/>
              <a:t>+++</a:t>
            </a:r>
          </a:p>
          <a:p>
            <a:r xmlns:a="http://schemas.openxmlformats.org/drawingml/2006/main">
              <a:rPr lang="en" sz="2800" dirty="0" smtClean="0"/>
              <a:t>therapy </a:t>
            </a:r>
            <a:r xmlns:a="http://schemas.openxmlformats.org/drawingml/2006/main">
              <a:rPr lang="en" sz="2800" dirty="0"/>
              <a:t>:</a:t>
            </a:r>
          </a:p>
          <a:p>
            <a:pPr xmlns:a="http://schemas.openxmlformats.org/drawingml/2006/main" lvl="1"/>
            <a:r xmlns:a="http://schemas.openxmlformats.org/drawingml/2006/main">
              <a:rPr lang="en" sz="2600" dirty="0" err="1" smtClean="0"/>
              <a:t>KCl </a:t>
            </a:r>
            <a:r xmlns:a="http://schemas.openxmlformats.org/drawingml/2006/main">
              <a:rPr lang="en" sz="2600" dirty="0"/>
              <a:t>, (restitution of capital Cl and K)</a:t>
            </a:r>
          </a:p>
          <a:p>
            <a:pPr xmlns:a="http://schemas.openxmlformats.org/drawingml/2006/main" lvl="1"/>
            <a:r xmlns:a="http://schemas.openxmlformats.org/drawingml/2006/main">
              <a:rPr lang="en" sz="2600" dirty="0"/>
              <a:t>Hydro-sodium </a:t>
            </a:r>
            <a:r xmlns:a="http://schemas.openxmlformats.org/drawingml/2006/main">
              <a:rPr lang="en" sz="2600" dirty="0" smtClean="0"/>
              <a:t>intake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0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13795" y="329682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RESPIRATORY </a:t>
            </a:r>
            <a:endParaRPr xmlns:a="http://schemas.openxmlformats.org/drawingml/2006/main" lang="fr-FR" dirty="0">
              <a:solidFill>
                <a:schemeClr val="tx2"/>
              </a:solidFill>
            </a:endParaRPr>
            <a:r xmlns:a="http://schemas.openxmlformats.org/drawingml/2006/main">
              <a:rPr lang="en" dirty="0">
                <a:solidFill>
                  <a:schemeClr val="tx2"/>
                </a:solidFill>
              </a:rPr>
              <a:t>ALKALOSIS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29208" y="1390261"/>
            <a:ext cx="11374016" cy="4945225"/>
          </a:xfrm>
        </p:spPr>
        <p:txBody>
          <a:bodyPr>
            <a:normAutofit/>
          </a:bodyPr>
          <a:lstStyle/>
          <a:p>
            <a:endParaRPr lang="fr-FR" sz="2800" dirty="0" smtClean="0"/>
          </a:p>
          <a:p>
            <a:endParaRPr lang="fr-FR" sz="2800" dirty="0"/>
          </a:p>
          <a:p>
            <a:r xmlns:a="http://schemas.openxmlformats.org/drawingml/2006/main">
              <a:rPr lang="en" sz="2800" dirty="0" smtClean="0"/>
              <a:t>Increase </a:t>
            </a:r>
            <a:r xmlns:a="http://schemas.openxmlformats.org/drawingml/2006/main">
              <a:rPr lang="en" sz="2800" dirty="0"/>
              <a:t>in pH following increased CO2 elimination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caused </a:t>
            </a:r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by a primary increase in </a:t>
            </a:r>
            <a:r xmlns:a="http://schemas.openxmlformats.org/drawingml/2006/main">
              <a:rPr lang="en" sz="2800" dirty="0" err="1" smtClean="0">
                <a:ea typeface="Cambria" panose="02040503050406030204" pitchFamily="18" charset="0"/>
              </a:rPr>
              <a:t>ventilatory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flow rate </a:t>
            </a:r>
            <a:r xmlns:a="http://schemas.openxmlformats.org/drawingml/2006/main">
              <a:rPr lang="en" sz="2800" dirty="0" smtClean="0">
                <a:ea typeface="Cambria" panose="02040503050406030204" pitchFamily="18" charset="0"/>
              </a:rPr>
              <a:t>.</a:t>
            </a:r>
            <a:endParaRPr xmlns:a="http://schemas.openxmlformats.org/drawingml/2006/main" lang="fr-FR" sz="2800" dirty="0">
              <a:ea typeface="Cambria" panose="02040503050406030204" pitchFamily="18" charset="0"/>
            </a:endParaRPr>
          </a:p>
          <a:p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5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ALKALOSIS </a:t>
            </a:r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: </a:t>
            </a:r>
            <a:r xmlns:a="http://schemas.openxmlformats.org/drawingml/2006/main"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ETIOLOGY</a:t>
            </a:r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 </a:t>
            </a:r>
            <a:endParaRPr xmlns:a="http://schemas.openxmlformats.org/drawingml/2006/main" lang="fr-FR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en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Alveolar </a:t>
            </a:r>
            <a:r xmlns:a="http://schemas.openxmlformats.org/drawingml/2006/main">
              <a:rPr lang="en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hyperventilation </a:t>
            </a:r>
            <a:r xmlns:a="http://schemas.openxmlformats.org/drawingml/2006/main">
              <a:rPr lang="en" sz="2800" dirty="0"/>
              <a:t>:</a:t>
            </a:r>
          </a:p>
          <a:p>
            <a:pPr xmlns:a="http://schemas.openxmlformats.org/drawingml/2006/main" lvl="1"/>
            <a:r xmlns:a="http://schemas.openxmlformats.org/drawingml/2006/main">
              <a:rPr lang="en" sz="2600" dirty="0" smtClean="0"/>
              <a:t>Mechanical </a:t>
            </a:r>
            <a:r xmlns:a="http://schemas.openxmlformats.org/drawingml/2006/main">
              <a:rPr lang="en" sz="2600" dirty="0"/>
              <a:t>(Artificial Ventilation),</a:t>
            </a:r>
          </a:p>
          <a:p>
            <a:pPr xmlns:a="http://schemas.openxmlformats.org/drawingml/2006/main" lvl="1"/>
            <a:r xmlns:a="http://schemas.openxmlformats.org/drawingml/2006/main">
              <a:rPr lang="en" sz="2600" dirty="0" smtClean="0"/>
              <a:t>Central (Trauma </a:t>
            </a:r>
            <a:r xmlns:a="http://schemas.openxmlformats.org/drawingml/2006/main">
              <a:rPr lang="en" sz="2600" dirty="0"/>
              <a:t>)</a:t>
            </a:r>
          </a:p>
          <a:p>
            <a:pPr xmlns:a="http://schemas.openxmlformats.org/drawingml/2006/main" lvl="1"/>
            <a:r xmlns:a="http://schemas.openxmlformats.org/drawingml/2006/main">
              <a:rPr lang="en" sz="2600" dirty="0" smtClean="0"/>
              <a:t>metabolic </a:t>
            </a:r>
            <a:r xmlns:a="http://schemas.openxmlformats.org/drawingml/2006/main">
              <a:rPr lang="en" sz="2600" dirty="0"/>
              <a:t>(intoxication, hepatic encephalopathy)</a:t>
            </a:r>
          </a:p>
          <a:p>
            <a:endParaRPr lang="fr-FR" sz="28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en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Acute </a:t>
            </a:r>
            <a:endParaRPr xmlns:a="http://schemas.openxmlformats.org/drawingml/2006/main" lang="fr-FR" sz="2800" dirty="0">
              <a:solidFill>
                <a:schemeClr val="accent2">
                  <a:lumMod val="40000"/>
                  <a:lumOff val="60000"/>
                </a:schemeClr>
              </a:solidFill>
            </a:endParaRPr>
            <a:r xmlns:a="http://schemas.openxmlformats.org/drawingml/2006/main">
              <a:rPr lang="en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hypoxemia :</a:t>
            </a:r>
          </a:p>
          <a:p>
            <a:pPr xmlns:a="http://schemas.openxmlformats.org/drawingml/2006/main" lvl="1"/>
            <a:r xmlns:a="http://schemas.openxmlformats.org/drawingml/2006/main">
              <a:rPr lang="en" sz="2600" dirty="0"/>
              <a:t>Acute Pulmonary </a:t>
            </a:r>
            <a:r xmlns:a="http://schemas.openxmlformats.org/drawingml/2006/main">
              <a:rPr lang="en" sz="2600" dirty="0" smtClean="0"/>
              <a:t>Edema (APE),</a:t>
            </a:r>
          </a:p>
          <a:p>
            <a:pPr xmlns:a="http://schemas.openxmlformats.org/drawingml/2006/main" lvl="1"/>
            <a:r xmlns:a="http://schemas.openxmlformats.org/drawingml/2006/main">
              <a:rPr lang="en" sz="2600" dirty="0" smtClean="0"/>
              <a:t>Stay </a:t>
            </a:r>
            <a:r xmlns:a="http://schemas.openxmlformats.org/drawingml/2006/main">
              <a:rPr lang="en" sz="2600" dirty="0"/>
              <a:t>at high altitude</a:t>
            </a:r>
          </a:p>
          <a:p>
            <a:pPr xmlns:a="http://schemas.openxmlformats.org/drawingml/2006/main" lvl="1"/>
            <a:r xmlns:a="http://schemas.openxmlformats.org/drawingml/2006/main">
              <a:rPr lang="en" sz="2600" smtClean="0"/>
              <a:t>Acute pneumonia.</a:t>
            </a:r>
            <a:endParaRPr xmlns:a="http://schemas.openxmlformats.org/drawingml/2006/main" lang="fr-FR" sz="2600" dirty="0"/>
          </a:p>
          <a:p>
            <a:pPr lvl="1"/>
            <a:endParaRPr lang="fr-FR" sz="2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2" grpId="0" build="p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13795" y="329682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ALKALOSIS </a:t>
            </a:r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: </a:t>
            </a:r>
            <a:r xmlns:a="http://schemas.openxmlformats.org/drawingml/2006/main">
              <a:rPr lang="e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REGULATION</a:t>
            </a:r>
            <a:endParaRPr xmlns:a="http://schemas.openxmlformats.org/drawingml/2006/main" lang="fr-F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29208" y="1390261"/>
            <a:ext cx="11374016" cy="4945225"/>
          </a:xfrm>
        </p:spPr>
        <p:txBody>
          <a:bodyPr>
            <a:normAutofit/>
          </a:bodyPr>
          <a:lstStyle/>
          <a:p>
            <a:endParaRPr lang="fr-FR" sz="2800" dirty="0" smtClean="0"/>
          </a:p>
          <a:p>
            <a:r xmlns:a="http://schemas.openxmlformats.org/drawingml/2006/main">
              <a:rPr lang="en" sz="2800" dirty="0" smtClean="0"/>
              <a:t>Intervention </a:t>
            </a:r>
            <a:r xmlns:a="http://schemas.openxmlformats.org/drawingml/2006/main">
              <a:rPr lang="en" sz="2800" dirty="0"/>
              <a:t>of buffer acids.</a:t>
            </a:r>
            <a:endParaRPr xmlns:a="http://schemas.openxmlformats.org/drawingml/2006/main" lang="fr-FR" sz="2800" dirty="0" smtClean="0"/>
          </a:p>
          <a:p>
            <a:endParaRPr lang="fr-FR" sz="2800" dirty="0"/>
          </a:p>
          <a:p>
            <a:r xmlns:a="http://schemas.openxmlformats.org/drawingml/2006/main">
              <a:rPr lang="en" sz="2800" dirty="0" smtClean="0"/>
              <a:t>Later </a:t>
            </a:r>
            <a:r xmlns:a="http://schemas.openxmlformats.org/drawingml/2006/main">
              <a:rPr lang="en" sz="2800" dirty="0"/>
              <a:t>the kidney intervenes by eliminating bicarbonates and decreasing H+ secretion</a:t>
            </a:r>
            <a:endParaRPr xmlns:a="http://schemas.openxmlformats.org/drawingml/2006/main" lang="fr-FR" sz="2800" dirty="0" smtClean="0"/>
          </a:p>
          <a:p>
            <a:endParaRPr lang="fr-FR" sz="2800" dirty="0"/>
          </a:p>
          <a:p>
            <a:r xmlns:a="http://schemas.openxmlformats.org/drawingml/2006/main">
              <a:rPr lang="en" sz="2800" dirty="0">
                <a:ea typeface="Cambria" panose="02040503050406030204" pitchFamily="18" charset="0"/>
              </a:rPr>
              <a:t>There is no respiratory compensation for respiratory alkalosis</a:t>
            </a:r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13795" y="227045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ALKALOSIS </a:t>
            </a:r>
            <a:r xmlns:a="http://schemas.openxmlformats.org/drawingml/2006/main">
              <a:rPr lang="en" dirty="0" smtClean="0">
                <a:solidFill>
                  <a:schemeClr val="tx2"/>
                </a:solidFill>
              </a:rPr>
              <a:t>:</a:t>
            </a:r>
            <a:endParaRPr xmlns:a="http://schemas.openxmlformats.org/drawingml/2006/main" lang="fr-F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 xmlns:a="http://schemas.openxmlformats.org/drawingml/2006/main">
              <a:rPr lang="en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Clinic </a:t>
            </a:r>
            <a:r xmlns:a="http://schemas.openxmlformats.org/drawingml/2006/main">
              <a:rPr lang="en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endParaRPr xmlns:a="http://schemas.openxmlformats.org/drawingml/2006/main" lang="fr-FR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xmlns:a="http://schemas.openxmlformats.org/drawingml/2006/main" lvl="1"/>
            <a:r xmlns:a="http://schemas.openxmlformats.org/drawingml/2006/main">
              <a:rPr lang="en" sz="2800" dirty="0" smtClean="0"/>
              <a:t>polypnea </a:t>
            </a:r>
            <a:r xmlns:a="http://schemas.openxmlformats.org/drawingml/2006/main">
              <a:rPr lang="en" sz="2800" dirty="0"/>
              <a:t>,</a:t>
            </a:r>
          </a:p>
          <a:p>
            <a:pPr xmlns:a="http://schemas.openxmlformats.org/drawingml/2006/main" lvl="1"/>
            <a:r xmlns:a="http://schemas.openxmlformats.org/drawingml/2006/main">
              <a:rPr lang="en" sz="2800" dirty="0" smtClean="0"/>
              <a:t>headache </a:t>
            </a:r>
            <a:r xmlns:a="http://schemas.openxmlformats.org/drawingml/2006/main">
              <a:rPr lang="en" sz="2800" dirty="0"/>
              <a:t>,</a:t>
            </a:r>
          </a:p>
          <a:p>
            <a:pPr xmlns:a="http://schemas.openxmlformats.org/drawingml/2006/main" lvl="1"/>
            <a:r xmlns:a="http://schemas.openxmlformats.org/drawingml/2006/main">
              <a:rPr lang="en" sz="2800" dirty="0" smtClean="0"/>
              <a:t>vertigo </a:t>
            </a:r>
            <a:r xmlns:a="http://schemas.openxmlformats.org/drawingml/2006/main">
              <a:rPr lang="en" sz="2800" dirty="0"/>
              <a:t>..</a:t>
            </a:r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5094154" cy="3702881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 xmlns:a="http://schemas.openxmlformats.org/drawingml/2006/main">
              <a:rPr lang="en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Biology:</a:t>
            </a:r>
            <a:endParaRPr xmlns:a="http://schemas.openxmlformats.org/drawingml/2006/main" lang="fr-FR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xmlns:a="http://schemas.openxmlformats.org/drawingml/2006/main" lvl="1"/>
            <a:r xmlns:a="http://schemas.openxmlformats.org/drawingml/2006/main">
              <a:rPr lang="en" sz="2400" dirty="0" smtClean="0"/>
              <a:t>pH </a:t>
            </a:r>
            <a:r xmlns:a="http://schemas.openxmlformats.org/drawingml/2006/main">
              <a:rPr lang="en" sz="2400" dirty="0"/>
              <a:t>↑,</a:t>
            </a:r>
          </a:p>
          <a:p>
            <a:pPr xmlns:a="http://schemas.openxmlformats.org/drawingml/2006/main" lvl="1"/>
            <a:r xmlns:a="http://schemas.openxmlformats.org/drawingml/2006/main">
              <a:rPr lang="en" sz="2400" dirty="0" smtClean="0"/>
              <a:t>PaCO2 </a:t>
            </a:r>
            <a:r xmlns:a="http://schemas.openxmlformats.org/drawingml/2006/main">
              <a:rPr lang="en" sz="2400" dirty="0"/>
              <a:t>↓,</a:t>
            </a:r>
          </a:p>
          <a:p>
            <a:pPr xmlns:a="http://schemas.openxmlformats.org/drawingml/2006/main" lvl="1"/>
            <a:r xmlns:a="http://schemas.openxmlformats.org/drawingml/2006/main">
              <a:rPr lang="en" sz="2400" dirty="0" smtClean="0"/>
              <a:t>PaO2 </a:t>
            </a:r>
            <a:r xmlns:a="http://schemas.openxmlformats.org/drawingml/2006/main">
              <a:rPr lang="en" sz="2400" dirty="0"/>
              <a:t>(Normal, ↓ or ↑)</a:t>
            </a:r>
          </a:p>
          <a:p>
            <a:pPr xmlns:a="http://schemas.openxmlformats.org/drawingml/2006/main" lvl="1"/>
            <a:r xmlns:a="http://schemas.openxmlformats.org/drawingml/2006/main">
              <a:rPr lang="en" sz="2400"/>
              <a:t>Normal </a:t>
            </a:r>
            <a:endParaRPr xmlns:a="http://schemas.openxmlformats.org/drawingml/2006/main" lang="fr-FR" sz="2400" smtClean="0"/>
            <a:r xmlns:a="http://schemas.openxmlformats.org/drawingml/2006/main">
              <a:rPr lang="en" sz="2400" dirty="0" smtClean="0"/>
              <a:t>Bicarbonates</a:t>
            </a:r>
          </a:p>
          <a:p>
            <a:pPr xmlns:a="http://schemas.openxmlformats.org/drawingml/2006/main" lvl="1"/>
            <a:r xmlns:a="http://schemas.openxmlformats.org/drawingml/2006/main">
              <a:rPr lang="en" sz="2400" smtClean="0"/>
              <a:t>K </a:t>
            </a:r>
            <a:r xmlns:a="http://schemas.openxmlformats.org/drawingml/2006/main">
              <a:rPr lang="en" sz="2400" dirty="0"/>
              <a:t>+↓,</a:t>
            </a:r>
          </a:p>
          <a:p>
            <a:pPr xmlns:a="http://schemas.openxmlformats.org/drawingml/2006/main" lvl="1"/>
            <a:r xmlns:a="http://schemas.openxmlformats.org/drawingml/2006/main">
              <a:rPr lang="en" sz="2400" dirty="0" smtClean="0"/>
              <a:t>Cl </a:t>
            </a:r>
            <a:r xmlns:a="http://schemas.openxmlformats.org/drawingml/2006/main">
              <a:rPr lang="en" sz="2400" dirty="0"/>
              <a:t>–↑,</a:t>
            </a:r>
          </a:p>
          <a:p>
            <a:pPr xmlns:a="http://schemas.openxmlformats.org/drawingml/2006/main" lvl="1"/>
            <a:r xmlns:a="http://schemas.openxmlformats.org/drawingml/2006/main">
              <a:rPr lang="en" sz="2400" dirty="0" smtClean="0"/>
              <a:t>Na </a:t>
            </a:r>
            <a:r xmlns:a="http://schemas.openxmlformats.org/drawingml/2006/main">
              <a:rPr lang="en" sz="2400" dirty="0"/>
              <a:t>+ Normal.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2" grpId="0" build="p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85" y="522516"/>
            <a:ext cx="9686516" cy="585482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8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03200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Buffer systems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1529521"/>
            <a:ext cx="11286836" cy="4945170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en" sz="2800" dirty="0" smtClean="0"/>
              <a:t>systems </a:t>
            </a:r>
            <a:r xmlns:a="http://schemas.openxmlformats.org/drawingml/2006/main">
              <a:rPr lang="en" sz="2800" dirty="0"/>
              <a:t>make it possible to neutralize an excess or compensate for a </a:t>
            </a:r>
            <a:r xmlns:a="http://schemas.openxmlformats.org/drawingml/2006/main">
              <a:rPr lang="en" sz="2800" dirty="0" smtClean="0"/>
              <a:t>lack </a:t>
            </a:r>
            <a:r xmlns:a="http://schemas.openxmlformats.org/drawingml/2006/main">
              <a:rPr lang="en" sz="2800" dirty="0"/>
              <a:t>of H+ concentration, in order to maintain a plasma concentration </a:t>
            </a:r>
            <a:r xmlns:a="http://schemas.openxmlformats.org/drawingml/2006/main">
              <a:rPr lang="en" sz="2800" b="1" dirty="0"/>
              <a:t>[H+] </a:t>
            </a:r>
            <a:r xmlns:a="http://schemas.openxmlformats.org/drawingml/2006/main">
              <a:rPr lang="en" sz="2800" dirty="0" smtClean="0"/>
              <a:t>between </a:t>
            </a:r>
            <a:r xmlns:a="http://schemas.openxmlformats.org/drawingml/2006/main">
              <a:rPr lang="en" sz="2800" b="1" dirty="0"/>
              <a:t>38 and 42 </a:t>
            </a:r>
            <a:r xmlns:a="http://schemas.openxmlformats.org/drawingml/2006/main">
              <a:rPr lang="en" sz="2800" b="1" dirty="0" err="1"/>
              <a:t>nmol </a:t>
            </a:r>
            <a:r xmlns:a="http://schemas.openxmlformats.org/drawingml/2006/main">
              <a:rPr lang="en" sz="2800" b="1" dirty="0"/>
              <a:t>/L </a:t>
            </a:r>
            <a:r xmlns:a="http://schemas.openxmlformats.org/drawingml/2006/main">
              <a:rPr lang="en" sz="2800" dirty="0"/>
              <a:t>.</a:t>
            </a:r>
            <a:endParaRPr xmlns:a="http://schemas.openxmlformats.org/drawingml/2006/main" lang="fr-FR" sz="2800" dirty="0" smtClean="0"/>
          </a:p>
          <a:p>
            <a:endParaRPr lang="fr-FR" sz="2800" dirty="0" smtClean="0"/>
          </a:p>
          <a:p>
            <a:r xmlns:a="http://schemas.openxmlformats.org/drawingml/2006/main">
              <a:rPr lang="en" sz="2800" dirty="0"/>
              <a:t>Buffer systems can be activated within seconds in case of disturbance of blood pH balance; they represent the body's first line of defense and </a:t>
            </a:r>
            <a:r xmlns:a="http://schemas.openxmlformats.org/drawingml/2006/main">
              <a:rPr lang="en" sz="2800" dirty="0" smtClean="0"/>
              <a:t>limit </a:t>
            </a:r>
            <a:r xmlns:a="http://schemas.openxmlformats.org/drawingml/2006/main">
              <a:rPr lang="en" sz="2800" dirty="0"/>
              <a:t>large variations.</a:t>
            </a:r>
          </a:p>
          <a:p>
            <a:endParaRPr lang="fr-FR" sz="2800" dirty="0" smtClean="0"/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2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03200"/>
            <a:ext cx="10353761" cy="1326321"/>
          </a:xfrm>
        </p:spPr>
        <p:txBody>
          <a:bodyPr/>
          <a:lstStyle/>
          <a:p>
            <a:r xmlns:a="http://schemas.openxmlformats.org/drawingml/2006/main">
              <a:rPr lang="en" dirty="0">
                <a:solidFill>
                  <a:schemeClr val="tx2"/>
                </a:solidFill>
              </a:rPr>
              <a:t>Buffer systems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1529521"/>
            <a:ext cx="11286836" cy="4945170"/>
          </a:xfrm>
        </p:spPr>
        <p:txBody>
          <a:bodyPr>
            <a:normAutofit/>
          </a:bodyPr>
          <a:lstStyle/>
          <a:p>
            <a:endParaRPr lang="fr-FR" sz="2800" dirty="0" smtClean="0"/>
          </a:p>
          <a:p>
            <a:r xmlns:a="http://schemas.openxmlformats.org/drawingml/2006/main">
              <a:rPr lang="en" sz="2800" dirty="0" smtClean="0"/>
              <a:t>Buffer systems </a:t>
            </a:r>
            <a:r xmlns:a="http://schemas.openxmlformats.org/drawingml/2006/main">
              <a:rPr lang="en" sz="2800" dirty="0"/>
              <a:t>are </a:t>
            </a:r>
            <a:r xmlns:a="http://schemas.openxmlformats.org/drawingml/2006/main">
              <a:rPr lang="en" sz="2800" dirty="0" smtClean="0"/>
              <a:t>of two types:</a:t>
            </a:r>
          </a:p>
          <a:p>
            <a:pPr lvl="1"/>
            <a:endParaRPr lang="fr-FR" sz="2800" b="1" dirty="0"/>
          </a:p>
          <a:p>
            <a:pPr xmlns:a="http://schemas.openxmlformats.org/drawingml/2006/main" lvl="1"/>
            <a:r xmlns:a="http://schemas.openxmlformats.org/drawingml/2006/main">
              <a:rPr lang="en" sz="2800" b="1" dirty="0" smtClean="0"/>
              <a:t>Extracellular buffers</a:t>
            </a:r>
            <a:endParaRPr xmlns:a="http://schemas.openxmlformats.org/drawingml/2006/main" lang="fr-FR" sz="2800" dirty="0" smtClean="0"/>
          </a:p>
          <a:p>
            <a:pPr xmlns:a="http://schemas.openxmlformats.org/drawingml/2006/main" lvl="1"/>
            <a:r xmlns:a="http://schemas.openxmlformats.org/drawingml/2006/main">
              <a:rPr lang="en" sz="2800" b="1" dirty="0" smtClean="0"/>
              <a:t>Intracellular buffers</a:t>
            </a:r>
            <a:endParaRPr xmlns:a="http://schemas.openxmlformats.org/drawingml/2006/main"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TM04033921[[fn=Damas]]</Template>
  <TotalTime>1837</TotalTime>
  <Words>4317</Words>
  <Application>Microsoft Office PowerPoint</Application>
  <PresentationFormat>Grand écran</PresentationFormat>
  <Paragraphs>582</Paragraphs>
  <Slides>77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77</vt:i4>
      </vt:variant>
    </vt:vector>
  </HeadingPairs>
  <TitlesOfParts>
    <vt:vector size="85" baseType="lpstr">
      <vt:lpstr>Arial</vt:lpstr>
      <vt:lpstr>Bookman Old Style</vt:lpstr>
      <vt:lpstr>Calibri</vt:lpstr>
      <vt:lpstr>Cambria</vt:lpstr>
      <vt:lpstr>Rockwell</vt:lpstr>
      <vt:lpstr>Times New Roman</vt:lpstr>
      <vt:lpstr>Wingdings</vt:lpstr>
      <vt:lpstr>Damask</vt:lpstr>
      <vt:lpstr>Présentation PowerPoint</vt:lpstr>
      <vt:lpstr>Plan </vt:lpstr>
      <vt:lpstr> ÉQUILIBRE ACIDO-BASIQUE </vt:lpstr>
      <vt:lpstr>EQUILIBRE ACIDO-BASIQUE </vt:lpstr>
      <vt:lpstr> ÉQUILIBRE ACIDO-BASIQUE </vt:lpstr>
      <vt:lpstr>Systèmes tampons </vt:lpstr>
      <vt:lpstr>Systèmes tampons </vt:lpstr>
      <vt:lpstr>Systèmes tampons </vt:lpstr>
      <vt:lpstr>Systèmes tampons </vt:lpstr>
      <vt:lpstr>Systèmes tampons </vt:lpstr>
      <vt:lpstr>Systèmes tampons </vt:lpstr>
      <vt:lpstr>Systèmes tampons </vt:lpstr>
      <vt:lpstr>Systèmes tampons </vt:lpstr>
      <vt:lpstr>Systèmes tampons </vt:lpstr>
      <vt:lpstr>Systèmes tampons </vt:lpstr>
      <vt:lpstr>Systèmes tampons </vt:lpstr>
      <vt:lpstr>Systèmes tampons </vt:lpstr>
      <vt:lpstr>Système RESPIRATOIRE </vt:lpstr>
      <vt:lpstr>Système RESPIRATOIRE </vt:lpstr>
      <vt:lpstr>Système RESPIRATOIRE </vt:lpstr>
      <vt:lpstr>Système RESPIRATOIRE </vt:lpstr>
      <vt:lpstr>Système RESPIRATOIRE </vt:lpstr>
      <vt:lpstr>Système RESPIRATOIRE </vt:lpstr>
      <vt:lpstr>Système RESPIRATOIRE </vt:lpstr>
      <vt:lpstr>Système Rénal</vt:lpstr>
      <vt:lpstr>Présentation PowerPoint</vt:lpstr>
      <vt:lpstr>Système Rénal</vt:lpstr>
      <vt:lpstr>Système Rénal</vt:lpstr>
      <vt:lpstr>Système Rénal</vt:lpstr>
      <vt:lpstr>Système Rénal</vt:lpstr>
      <vt:lpstr>Système Rénal</vt:lpstr>
      <vt:lpstr>Présentation PowerPoint</vt:lpstr>
      <vt:lpstr>Présentation PowerPoint</vt:lpstr>
      <vt:lpstr>Présentation PowerPoint</vt:lpstr>
      <vt:lpstr>Présentation PowerPoint</vt:lpstr>
      <vt:lpstr> Système Rénal </vt:lpstr>
      <vt:lpstr> Système Rénal </vt:lpstr>
      <vt:lpstr>Présentation PowerPoint</vt:lpstr>
      <vt:lpstr>Présentation PowerPoint</vt:lpstr>
      <vt:lpstr>Système digestif </vt:lpstr>
      <vt:lpstr>Système digestif </vt:lpstr>
      <vt:lpstr>Système HEPATIQUE </vt:lpstr>
      <vt:lpstr>Système HEPATIQUE </vt:lpstr>
      <vt:lpstr>Système HEPATIQUE </vt:lpstr>
      <vt:lpstr>Présentation PowerPoint</vt:lpstr>
      <vt:lpstr> Méthodes de mesures  </vt:lpstr>
      <vt:lpstr> Méthodes de mesures  </vt:lpstr>
      <vt:lpstr> Méthodes de mesures  </vt:lpstr>
      <vt:lpstr>Présentation PowerPoint</vt:lpstr>
      <vt:lpstr> DÉSORDRES ACIDO-BASIQUES  </vt:lpstr>
      <vt:lpstr> DÉSORDRES ACIDO-BASIQUES  </vt:lpstr>
      <vt:lpstr>Acidose métabolique: DEFINITION </vt:lpstr>
      <vt:lpstr>ACIDOSE Métabolique: ETIOLOGIE </vt:lpstr>
      <vt:lpstr>ACIDOSE Métabolique: ETIOLOGIE </vt:lpstr>
      <vt:lpstr>ACIDOSE Métabolique: PHYSIOPATHOLOGIE </vt:lpstr>
      <vt:lpstr>ACIDOSE Métabolique: Signes cliniques  </vt:lpstr>
      <vt:lpstr>ACIDOSE Métabolique: Signes cliniques  </vt:lpstr>
      <vt:lpstr>ACIDOSE Métabolique: Signes biologiques </vt:lpstr>
      <vt:lpstr>ACIDOSE Métabolique: Signes biologiques </vt:lpstr>
      <vt:lpstr>ACIDOSE Métabolique: REGULATION</vt:lpstr>
      <vt:lpstr>ACIDOSE Métabolique: Diagnostic</vt:lpstr>
      <vt:lpstr>ACIDOSE Métabolique: traitement </vt:lpstr>
      <vt:lpstr>ACIDOSE RESPIRATOIRE</vt:lpstr>
      <vt:lpstr>ACIDOSE RESPIRATOIRE: Régulation </vt:lpstr>
      <vt:lpstr>ACIDOSE RESPIRATOIRE: CLINIQUE </vt:lpstr>
      <vt:lpstr>ACIDOSE RESPIRATOIRE</vt:lpstr>
      <vt:lpstr>ALCALOSE MÉTABOLIQUE </vt:lpstr>
      <vt:lpstr>ALCALOSE MÉTABOLIQUE: ETIOLOGIE </vt:lpstr>
      <vt:lpstr>ALCALOSE MÉTABOLIQUE: ETIOLOGIE </vt:lpstr>
      <vt:lpstr>ALCALOSE MÉTABOLIQUE: REGULATION </vt:lpstr>
      <vt:lpstr>ALCALOSE MÉTABOLIQUE: diagnostic</vt:lpstr>
      <vt:lpstr>ALCALOSE MÉTABOLIQUE: TRAITEMENT </vt:lpstr>
      <vt:lpstr>ALCALOSE RESPIRATOIRE</vt:lpstr>
      <vt:lpstr>ALCALOSE RESPIRATOIRE: ETIOLOGIE </vt:lpstr>
      <vt:lpstr>ALCALOSE RESPIRATOIRE: REGULATION</vt:lpstr>
      <vt:lpstr>ALCALOSE RESPIRATOIRE: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désordres ACIDOBASIQUE</dc:title>
  <dc:creator>admin</dc:creator>
  <cp:lastModifiedBy>asus</cp:lastModifiedBy>
  <cp:revision>282</cp:revision>
  <dcterms:created xsi:type="dcterms:W3CDTF">2021-11-01T21:41:18Z</dcterms:created>
  <dcterms:modified xsi:type="dcterms:W3CDTF">2025-12-07T08:08:10Z</dcterms:modified>
</cp:coreProperties>
</file>