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1F487C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Pr</a:t>
            </a:r>
            <a:r>
              <a:rPr spc="-15" dirty="0"/>
              <a:t> </a:t>
            </a:r>
            <a:r>
              <a:rPr dirty="0"/>
              <a:t>A.</a:t>
            </a:r>
            <a:r>
              <a:rPr spc="-25" dirty="0"/>
              <a:t> </a:t>
            </a:r>
            <a:r>
              <a:rPr dirty="0"/>
              <a:t>TITI</a:t>
            </a:r>
            <a:r>
              <a:rPr spc="-5" dirty="0"/>
              <a:t> </a:t>
            </a:r>
            <a:r>
              <a:rPr dirty="0"/>
              <a:t>,</a:t>
            </a:r>
            <a:r>
              <a:rPr spc="-35" dirty="0"/>
              <a:t> </a:t>
            </a:r>
            <a:r>
              <a:rPr dirty="0"/>
              <a:t>cours</a:t>
            </a:r>
            <a:r>
              <a:rPr spc="20" dirty="0"/>
              <a:t> </a:t>
            </a:r>
            <a:r>
              <a:rPr spc="-10" dirty="0"/>
              <a:t>d’helminthologie</a:t>
            </a:r>
            <a:r>
              <a:rPr spc="20" dirty="0"/>
              <a:t> </a:t>
            </a:r>
            <a:r>
              <a:rPr dirty="0"/>
              <a:t>,nématodoses</a:t>
            </a:r>
            <a:r>
              <a:rPr spc="10" dirty="0"/>
              <a:t> </a:t>
            </a:r>
            <a:r>
              <a:rPr dirty="0"/>
              <a:t>A4, </a:t>
            </a:r>
            <a:r>
              <a:rPr spc="-35" dirty="0"/>
              <a:t>DV,</a:t>
            </a:r>
            <a:r>
              <a:rPr spc="-20" dirty="0"/>
              <a:t> 2021-2022</a:t>
            </a:r>
            <a:endParaRPr spc="-2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F487C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Pr</a:t>
            </a:r>
            <a:r>
              <a:rPr spc="-15" dirty="0"/>
              <a:t> </a:t>
            </a:r>
            <a:r>
              <a:rPr dirty="0"/>
              <a:t>A.</a:t>
            </a:r>
            <a:r>
              <a:rPr spc="-25" dirty="0"/>
              <a:t> </a:t>
            </a:r>
            <a:r>
              <a:rPr dirty="0"/>
              <a:t>TITI</a:t>
            </a:r>
            <a:r>
              <a:rPr spc="-5" dirty="0"/>
              <a:t> </a:t>
            </a:r>
            <a:r>
              <a:rPr dirty="0"/>
              <a:t>,</a:t>
            </a:r>
            <a:r>
              <a:rPr spc="-35" dirty="0"/>
              <a:t> </a:t>
            </a:r>
            <a:r>
              <a:rPr dirty="0"/>
              <a:t>cours</a:t>
            </a:r>
            <a:r>
              <a:rPr spc="20" dirty="0"/>
              <a:t> </a:t>
            </a:r>
            <a:r>
              <a:rPr spc="-10" dirty="0"/>
              <a:t>d’helminthologie</a:t>
            </a:r>
            <a:r>
              <a:rPr spc="20" dirty="0"/>
              <a:t> </a:t>
            </a:r>
            <a:r>
              <a:rPr dirty="0"/>
              <a:t>,nématodoses</a:t>
            </a:r>
            <a:r>
              <a:rPr spc="10" dirty="0"/>
              <a:t> </a:t>
            </a:r>
            <a:r>
              <a:rPr dirty="0"/>
              <a:t>A4, </a:t>
            </a:r>
            <a:r>
              <a:rPr spc="-35" dirty="0"/>
              <a:t>DV,</a:t>
            </a:r>
            <a:r>
              <a:rPr spc="-20" dirty="0"/>
              <a:t> 2021-2022</a:t>
            </a:r>
            <a:endParaRPr spc="-2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F487C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Pr</a:t>
            </a:r>
            <a:r>
              <a:rPr spc="-15" dirty="0"/>
              <a:t> </a:t>
            </a:r>
            <a:r>
              <a:rPr dirty="0"/>
              <a:t>A.</a:t>
            </a:r>
            <a:r>
              <a:rPr spc="-25" dirty="0"/>
              <a:t> </a:t>
            </a:r>
            <a:r>
              <a:rPr dirty="0"/>
              <a:t>TITI</a:t>
            </a:r>
            <a:r>
              <a:rPr spc="-5" dirty="0"/>
              <a:t> </a:t>
            </a:r>
            <a:r>
              <a:rPr dirty="0"/>
              <a:t>,</a:t>
            </a:r>
            <a:r>
              <a:rPr spc="-35" dirty="0"/>
              <a:t> </a:t>
            </a:r>
            <a:r>
              <a:rPr dirty="0"/>
              <a:t>cours</a:t>
            </a:r>
            <a:r>
              <a:rPr spc="20" dirty="0"/>
              <a:t> </a:t>
            </a:r>
            <a:r>
              <a:rPr spc="-10" dirty="0"/>
              <a:t>d’helminthologie</a:t>
            </a:r>
            <a:r>
              <a:rPr spc="20" dirty="0"/>
              <a:t> </a:t>
            </a:r>
            <a:r>
              <a:rPr dirty="0"/>
              <a:t>,nématodoses</a:t>
            </a:r>
            <a:r>
              <a:rPr spc="10" dirty="0"/>
              <a:t> </a:t>
            </a:r>
            <a:r>
              <a:rPr dirty="0"/>
              <a:t>A4, </a:t>
            </a:r>
            <a:r>
              <a:rPr spc="-35" dirty="0"/>
              <a:t>DV,</a:t>
            </a:r>
            <a:r>
              <a:rPr spc="-20" dirty="0"/>
              <a:t> 2021-2022</a:t>
            </a:r>
            <a:endParaRPr spc="-2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0911" y="2200655"/>
            <a:ext cx="6242303" cy="67360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F487C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Pr</a:t>
            </a:r>
            <a:r>
              <a:rPr spc="-15" dirty="0"/>
              <a:t> </a:t>
            </a:r>
            <a:r>
              <a:rPr dirty="0"/>
              <a:t>A.</a:t>
            </a:r>
            <a:r>
              <a:rPr spc="-25" dirty="0"/>
              <a:t> </a:t>
            </a:r>
            <a:r>
              <a:rPr dirty="0"/>
              <a:t>TITI</a:t>
            </a:r>
            <a:r>
              <a:rPr spc="-5" dirty="0"/>
              <a:t> </a:t>
            </a:r>
            <a:r>
              <a:rPr dirty="0"/>
              <a:t>,</a:t>
            </a:r>
            <a:r>
              <a:rPr spc="-35" dirty="0"/>
              <a:t> </a:t>
            </a:r>
            <a:r>
              <a:rPr dirty="0"/>
              <a:t>cours</a:t>
            </a:r>
            <a:r>
              <a:rPr spc="20" dirty="0"/>
              <a:t> </a:t>
            </a:r>
            <a:r>
              <a:rPr spc="-10" dirty="0"/>
              <a:t>d’helminthologie</a:t>
            </a:r>
            <a:r>
              <a:rPr spc="20" dirty="0"/>
              <a:t> </a:t>
            </a:r>
            <a:r>
              <a:rPr dirty="0"/>
              <a:t>,nématodoses</a:t>
            </a:r>
            <a:r>
              <a:rPr spc="10" dirty="0"/>
              <a:t> </a:t>
            </a:r>
            <a:r>
              <a:rPr dirty="0"/>
              <a:t>A4, </a:t>
            </a:r>
            <a:r>
              <a:rPr spc="-35" dirty="0"/>
              <a:t>DV,</a:t>
            </a:r>
            <a:r>
              <a:rPr spc="-20" dirty="0"/>
              <a:t> 2021-2022</a:t>
            </a:r>
            <a:endParaRPr spc="-2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Pr</a:t>
            </a:r>
            <a:r>
              <a:rPr spc="-15" dirty="0"/>
              <a:t> </a:t>
            </a:r>
            <a:r>
              <a:rPr dirty="0"/>
              <a:t>A.</a:t>
            </a:r>
            <a:r>
              <a:rPr spc="-25" dirty="0"/>
              <a:t> </a:t>
            </a:r>
            <a:r>
              <a:rPr dirty="0"/>
              <a:t>TITI</a:t>
            </a:r>
            <a:r>
              <a:rPr spc="-5" dirty="0"/>
              <a:t> </a:t>
            </a:r>
            <a:r>
              <a:rPr dirty="0"/>
              <a:t>,</a:t>
            </a:r>
            <a:r>
              <a:rPr spc="-35" dirty="0"/>
              <a:t> </a:t>
            </a:r>
            <a:r>
              <a:rPr dirty="0"/>
              <a:t>cours</a:t>
            </a:r>
            <a:r>
              <a:rPr spc="20" dirty="0"/>
              <a:t> </a:t>
            </a:r>
            <a:r>
              <a:rPr spc="-10" dirty="0"/>
              <a:t>d’helminthologie</a:t>
            </a:r>
            <a:r>
              <a:rPr spc="20" dirty="0"/>
              <a:t> </a:t>
            </a:r>
            <a:r>
              <a:rPr dirty="0"/>
              <a:t>,nématodoses</a:t>
            </a:r>
            <a:r>
              <a:rPr spc="10" dirty="0"/>
              <a:t> </a:t>
            </a:r>
            <a:r>
              <a:rPr dirty="0"/>
              <a:t>A4, </a:t>
            </a:r>
            <a:r>
              <a:rPr spc="-35" dirty="0"/>
              <a:t>DV,</a:t>
            </a:r>
            <a:r>
              <a:rPr spc="-20" dirty="0"/>
              <a:t> 2021-2022</a:t>
            </a:r>
            <a:endParaRPr spc="-2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3903" y="4648"/>
            <a:ext cx="1997710" cy="512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1F487C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0504" y="1184859"/>
            <a:ext cx="8586470" cy="3155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860038" y="6645732"/>
            <a:ext cx="4191634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Pr</a:t>
            </a:r>
            <a:r>
              <a:rPr spc="-15" dirty="0"/>
              <a:t> </a:t>
            </a:r>
            <a:r>
              <a:rPr dirty="0"/>
              <a:t>A.</a:t>
            </a:r>
            <a:r>
              <a:rPr spc="-25" dirty="0"/>
              <a:t> </a:t>
            </a:r>
            <a:r>
              <a:rPr dirty="0"/>
              <a:t>TITI</a:t>
            </a:r>
            <a:r>
              <a:rPr spc="-5" dirty="0"/>
              <a:t> </a:t>
            </a:r>
            <a:r>
              <a:rPr dirty="0"/>
              <a:t>,</a:t>
            </a:r>
            <a:r>
              <a:rPr spc="-35" dirty="0"/>
              <a:t> </a:t>
            </a:r>
            <a:r>
              <a:rPr dirty="0"/>
              <a:t>cours</a:t>
            </a:r>
            <a:r>
              <a:rPr spc="20" dirty="0"/>
              <a:t> </a:t>
            </a:r>
            <a:r>
              <a:rPr spc="-10" dirty="0"/>
              <a:t>d’helminthologie</a:t>
            </a:r>
            <a:r>
              <a:rPr spc="20" dirty="0"/>
              <a:t> </a:t>
            </a:r>
            <a:r>
              <a:rPr dirty="0"/>
              <a:t>,nématodoses</a:t>
            </a:r>
            <a:r>
              <a:rPr spc="10" dirty="0"/>
              <a:t> </a:t>
            </a:r>
            <a:r>
              <a:rPr dirty="0"/>
              <a:t>A4, </a:t>
            </a:r>
            <a:r>
              <a:rPr spc="-35" dirty="0"/>
              <a:t>DV,</a:t>
            </a:r>
            <a:r>
              <a:rPr spc="-20" dirty="0"/>
              <a:t> 2021-2022</a:t>
            </a:r>
            <a:endParaRPr spc="-2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5.png"/><Relationship Id="rId2" Type="http://schemas.openxmlformats.org/officeDocument/2006/relationships/image" Target="../media/image12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3" Type="http://schemas.openxmlformats.org/officeDocument/2006/relationships/image" Target="../media/image15.png"/><Relationship Id="rId2" Type="http://schemas.openxmlformats.org/officeDocument/2006/relationships/image" Target="../media/image12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image" Target="../media/image1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7.png"/><Relationship Id="rId1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0.png"/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4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image" Target="../media/image4.png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9.png"/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57348" y="2221484"/>
            <a:ext cx="33331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18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TRICHURIDOSES</a:t>
            </a:r>
            <a:endParaRPr sz="36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2407285" y="2895600"/>
            <a:ext cx="362458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987105" y="417576"/>
            <a:ext cx="6383020" cy="5309870"/>
            <a:chOff x="1987105" y="417576"/>
            <a:chExt cx="6383020" cy="5309870"/>
          </a:xfrm>
        </p:grpSpPr>
        <p:pic>
          <p:nvPicPr>
            <p:cNvPr id="3" name="object 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2060447" y="417576"/>
              <a:ext cx="5452872" cy="516636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999487" y="2929127"/>
              <a:ext cx="6358255" cy="2786380"/>
            </a:xfrm>
            <a:custGeom>
              <a:avLst/>
              <a:gdLst/>
              <a:ahLst/>
              <a:cxnLst/>
              <a:rect l="l" t="t" r="r" b="b"/>
              <a:pathLst>
                <a:path w="6358255" h="2786379">
                  <a:moveTo>
                    <a:pt x="6358127" y="0"/>
                  </a:moveTo>
                  <a:lnTo>
                    <a:pt x="0" y="0"/>
                  </a:lnTo>
                  <a:lnTo>
                    <a:pt x="0" y="2785872"/>
                  </a:lnTo>
                  <a:lnTo>
                    <a:pt x="6358127" y="2785872"/>
                  </a:lnTo>
                  <a:lnTo>
                    <a:pt x="63581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999487" y="2929127"/>
              <a:ext cx="6358255" cy="2786380"/>
            </a:xfrm>
            <a:custGeom>
              <a:avLst/>
              <a:gdLst/>
              <a:ahLst/>
              <a:cxnLst/>
              <a:rect l="l" t="t" r="r" b="b"/>
              <a:pathLst>
                <a:path w="6358255" h="2786379">
                  <a:moveTo>
                    <a:pt x="0" y="2785872"/>
                  </a:moveTo>
                  <a:lnTo>
                    <a:pt x="6358127" y="2785872"/>
                  </a:lnTo>
                  <a:lnTo>
                    <a:pt x="6358127" y="0"/>
                  </a:lnTo>
                  <a:lnTo>
                    <a:pt x="0" y="0"/>
                  </a:lnTo>
                  <a:lnTo>
                    <a:pt x="0" y="2785872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572255" y="1786128"/>
              <a:ext cx="2642870" cy="2642870"/>
            </a:xfrm>
            <a:custGeom>
              <a:avLst/>
              <a:gdLst/>
              <a:ahLst/>
              <a:cxnLst/>
              <a:rect l="l" t="t" r="r" b="b"/>
              <a:pathLst>
                <a:path w="2642870" h="2642870">
                  <a:moveTo>
                    <a:pt x="0" y="1321308"/>
                  </a:moveTo>
                  <a:lnTo>
                    <a:pt x="871" y="1272868"/>
                  </a:lnTo>
                  <a:lnTo>
                    <a:pt x="3465" y="1224867"/>
                  </a:lnTo>
                  <a:lnTo>
                    <a:pt x="7753" y="1177336"/>
                  </a:lnTo>
                  <a:lnTo>
                    <a:pt x="13703" y="1130303"/>
                  </a:lnTo>
                  <a:lnTo>
                    <a:pt x="21287" y="1083800"/>
                  </a:lnTo>
                  <a:lnTo>
                    <a:pt x="30475" y="1037855"/>
                  </a:lnTo>
                  <a:lnTo>
                    <a:pt x="41236" y="992498"/>
                  </a:lnTo>
                  <a:lnTo>
                    <a:pt x="53541" y="947760"/>
                  </a:lnTo>
                  <a:lnTo>
                    <a:pt x="67360" y="903671"/>
                  </a:lnTo>
                  <a:lnTo>
                    <a:pt x="82663" y="860259"/>
                  </a:lnTo>
                  <a:lnTo>
                    <a:pt x="99421" y="817555"/>
                  </a:lnTo>
                  <a:lnTo>
                    <a:pt x="117603" y="775589"/>
                  </a:lnTo>
                  <a:lnTo>
                    <a:pt x="137179" y="734391"/>
                  </a:lnTo>
                  <a:lnTo>
                    <a:pt x="158120" y="693990"/>
                  </a:lnTo>
                  <a:lnTo>
                    <a:pt x="180396" y="654416"/>
                  </a:lnTo>
                  <a:lnTo>
                    <a:pt x="203977" y="615700"/>
                  </a:lnTo>
                  <a:lnTo>
                    <a:pt x="228833" y="577871"/>
                  </a:lnTo>
                  <a:lnTo>
                    <a:pt x="254934" y="540959"/>
                  </a:lnTo>
                  <a:lnTo>
                    <a:pt x="282251" y="504993"/>
                  </a:lnTo>
                  <a:lnTo>
                    <a:pt x="310753" y="470004"/>
                  </a:lnTo>
                  <a:lnTo>
                    <a:pt x="340411" y="436022"/>
                  </a:lnTo>
                  <a:lnTo>
                    <a:pt x="371195" y="403075"/>
                  </a:lnTo>
                  <a:lnTo>
                    <a:pt x="403075" y="371195"/>
                  </a:lnTo>
                  <a:lnTo>
                    <a:pt x="436022" y="340411"/>
                  </a:lnTo>
                  <a:lnTo>
                    <a:pt x="470004" y="310753"/>
                  </a:lnTo>
                  <a:lnTo>
                    <a:pt x="504993" y="282251"/>
                  </a:lnTo>
                  <a:lnTo>
                    <a:pt x="540959" y="254934"/>
                  </a:lnTo>
                  <a:lnTo>
                    <a:pt x="577871" y="228833"/>
                  </a:lnTo>
                  <a:lnTo>
                    <a:pt x="615700" y="203977"/>
                  </a:lnTo>
                  <a:lnTo>
                    <a:pt x="654416" y="180396"/>
                  </a:lnTo>
                  <a:lnTo>
                    <a:pt x="693990" y="158120"/>
                  </a:lnTo>
                  <a:lnTo>
                    <a:pt x="734391" y="137179"/>
                  </a:lnTo>
                  <a:lnTo>
                    <a:pt x="775589" y="117603"/>
                  </a:lnTo>
                  <a:lnTo>
                    <a:pt x="817555" y="99421"/>
                  </a:lnTo>
                  <a:lnTo>
                    <a:pt x="860259" y="82663"/>
                  </a:lnTo>
                  <a:lnTo>
                    <a:pt x="903671" y="67360"/>
                  </a:lnTo>
                  <a:lnTo>
                    <a:pt x="947760" y="53541"/>
                  </a:lnTo>
                  <a:lnTo>
                    <a:pt x="992498" y="41236"/>
                  </a:lnTo>
                  <a:lnTo>
                    <a:pt x="1037855" y="30475"/>
                  </a:lnTo>
                  <a:lnTo>
                    <a:pt x="1083800" y="21287"/>
                  </a:lnTo>
                  <a:lnTo>
                    <a:pt x="1130303" y="13703"/>
                  </a:lnTo>
                  <a:lnTo>
                    <a:pt x="1177336" y="7753"/>
                  </a:lnTo>
                  <a:lnTo>
                    <a:pt x="1224867" y="3465"/>
                  </a:lnTo>
                  <a:lnTo>
                    <a:pt x="1272868" y="871"/>
                  </a:lnTo>
                  <a:lnTo>
                    <a:pt x="1321308" y="0"/>
                  </a:lnTo>
                  <a:lnTo>
                    <a:pt x="1369747" y="871"/>
                  </a:lnTo>
                  <a:lnTo>
                    <a:pt x="1417748" y="3465"/>
                  </a:lnTo>
                  <a:lnTo>
                    <a:pt x="1465279" y="7753"/>
                  </a:lnTo>
                  <a:lnTo>
                    <a:pt x="1512312" y="13703"/>
                  </a:lnTo>
                  <a:lnTo>
                    <a:pt x="1558815" y="21287"/>
                  </a:lnTo>
                  <a:lnTo>
                    <a:pt x="1604760" y="30475"/>
                  </a:lnTo>
                  <a:lnTo>
                    <a:pt x="1650117" y="41236"/>
                  </a:lnTo>
                  <a:lnTo>
                    <a:pt x="1694855" y="53541"/>
                  </a:lnTo>
                  <a:lnTo>
                    <a:pt x="1738944" y="67360"/>
                  </a:lnTo>
                  <a:lnTo>
                    <a:pt x="1782356" y="82663"/>
                  </a:lnTo>
                  <a:lnTo>
                    <a:pt x="1825060" y="99421"/>
                  </a:lnTo>
                  <a:lnTo>
                    <a:pt x="1867026" y="117603"/>
                  </a:lnTo>
                  <a:lnTo>
                    <a:pt x="1908224" y="137179"/>
                  </a:lnTo>
                  <a:lnTo>
                    <a:pt x="1948625" y="158120"/>
                  </a:lnTo>
                  <a:lnTo>
                    <a:pt x="1988199" y="180396"/>
                  </a:lnTo>
                  <a:lnTo>
                    <a:pt x="2026915" y="203977"/>
                  </a:lnTo>
                  <a:lnTo>
                    <a:pt x="2064744" y="228833"/>
                  </a:lnTo>
                  <a:lnTo>
                    <a:pt x="2101656" y="254934"/>
                  </a:lnTo>
                  <a:lnTo>
                    <a:pt x="2137622" y="282251"/>
                  </a:lnTo>
                  <a:lnTo>
                    <a:pt x="2172611" y="310753"/>
                  </a:lnTo>
                  <a:lnTo>
                    <a:pt x="2206593" y="340411"/>
                  </a:lnTo>
                  <a:lnTo>
                    <a:pt x="2239540" y="371195"/>
                  </a:lnTo>
                  <a:lnTo>
                    <a:pt x="2271420" y="403075"/>
                  </a:lnTo>
                  <a:lnTo>
                    <a:pt x="2302204" y="436022"/>
                  </a:lnTo>
                  <a:lnTo>
                    <a:pt x="2331862" y="470004"/>
                  </a:lnTo>
                  <a:lnTo>
                    <a:pt x="2360364" y="504993"/>
                  </a:lnTo>
                  <a:lnTo>
                    <a:pt x="2387681" y="540959"/>
                  </a:lnTo>
                  <a:lnTo>
                    <a:pt x="2413782" y="577871"/>
                  </a:lnTo>
                  <a:lnTo>
                    <a:pt x="2438638" y="615700"/>
                  </a:lnTo>
                  <a:lnTo>
                    <a:pt x="2462219" y="654416"/>
                  </a:lnTo>
                  <a:lnTo>
                    <a:pt x="2484495" y="693990"/>
                  </a:lnTo>
                  <a:lnTo>
                    <a:pt x="2505436" y="734391"/>
                  </a:lnTo>
                  <a:lnTo>
                    <a:pt x="2525012" y="775589"/>
                  </a:lnTo>
                  <a:lnTo>
                    <a:pt x="2543194" y="817555"/>
                  </a:lnTo>
                  <a:lnTo>
                    <a:pt x="2559952" y="860259"/>
                  </a:lnTo>
                  <a:lnTo>
                    <a:pt x="2575255" y="903671"/>
                  </a:lnTo>
                  <a:lnTo>
                    <a:pt x="2589074" y="947760"/>
                  </a:lnTo>
                  <a:lnTo>
                    <a:pt x="2601379" y="992498"/>
                  </a:lnTo>
                  <a:lnTo>
                    <a:pt x="2612140" y="1037855"/>
                  </a:lnTo>
                  <a:lnTo>
                    <a:pt x="2621328" y="1083800"/>
                  </a:lnTo>
                  <a:lnTo>
                    <a:pt x="2628912" y="1130303"/>
                  </a:lnTo>
                  <a:lnTo>
                    <a:pt x="2634862" y="1177336"/>
                  </a:lnTo>
                  <a:lnTo>
                    <a:pt x="2639150" y="1224867"/>
                  </a:lnTo>
                  <a:lnTo>
                    <a:pt x="2641744" y="1272868"/>
                  </a:lnTo>
                  <a:lnTo>
                    <a:pt x="2642616" y="1321308"/>
                  </a:lnTo>
                  <a:lnTo>
                    <a:pt x="2641744" y="1369747"/>
                  </a:lnTo>
                  <a:lnTo>
                    <a:pt x="2639150" y="1417748"/>
                  </a:lnTo>
                  <a:lnTo>
                    <a:pt x="2634862" y="1465279"/>
                  </a:lnTo>
                  <a:lnTo>
                    <a:pt x="2628912" y="1512312"/>
                  </a:lnTo>
                  <a:lnTo>
                    <a:pt x="2621328" y="1558815"/>
                  </a:lnTo>
                  <a:lnTo>
                    <a:pt x="2612140" y="1604760"/>
                  </a:lnTo>
                  <a:lnTo>
                    <a:pt x="2601379" y="1650117"/>
                  </a:lnTo>
                  <a:lnTo>
                    <a:pt x="2589074" y="1694855"/>
                  </a:lnTo>
                  <a:lnTo>
                    <a:pt x="2575255" y="1738944"/>
                  </a:lnTo>
                  <a:lnTo>
                    <a:pt x="2559952" y="1782356"/>
                  </a:lnTo>
                  <a:lnTo>
                    <a:pt x="2543194" y="1825060"/>
                  </a:lnTo>
                  <a:lnTo>
                    <a:pt x="2525012" y="1867026"/>
                  </a:lnTo>
                  <a:lnTo>
                    <a:pt x="2505436" y="1908224"/>
                  </a:lnTo>
                  <a:lnTo>
                    <a:pt x="2484495" y="1948625"/>
                  </a:lnTo>
                  <a:lnTo>
                    <a:pt x="2462219" y="1988199"/>
                  </a:lnTo>
                  <a:lnTo>
                    <a:pt x="2438638" y="2026915"/>
                  </a:lnTo>
                  <a:lnTo>
                    <a:pt x="2413782" y="2064744"/>
                  </a:lnTo>
                  <a:lnTo>
                    <a:pt x="2387681" y="2101656"/>
                  </a:lnTo>
                  <a:lnTo>
                    <a:pt x="2360364" y="2137622"/>
                  </a:lnTo>
                  <a:lnTo>
                    <a:pt x="2331862" y="2172611"/>
                  </a:lnTo>
                  <a:lnTo>
                    <a:pt x="2302204" y="2206593"/>
                  </a:lnTo>
                  <a:lnTo>
                    <a:pt x="2271420" y="2239540"/>
                  </a:lnTo>
                  <a:lnTo>
                    <a:pt x="2239540" y="2271420"/>
                  </a:lnTo>
                  <a:lnTo>
                    <a:pt x="2206593" y="2302204"/>
                  </a:lnTo>
                  <a:lnTo>
                    <a:pt x="2172611" y="2331862"/>
                  </a:lnTo>
                  <a:lnTo>
                    <a:pt x="2137622" y="2360364"/>
                  </a:lnTo>
                  <a:lnTo>
                    <a:pt x="2101656" y="2387681"/>
                  </a:lnTo>
                  <a:lnTo>
                    <a:pt x="2064744" y="2413782"/>
                  </a:lnTo>
                  <a:lnTo>
                    <a:pt x="2026915" y="2438638"/>
                  </a:lnTo>
                  <a:lnTo>
                    <a:pt x="1988199" y="2462219"/>
                  </a:lnTo>
                  <a:lnTo>
                    <a:pt x="1948625" y="2484495"/>
                  </a:lnTo>
                  <a:lnTo>
                    <a:pt x="1908224" y="2505436"/>
                  </a:lnTo>
                  <a:lnTo>
                    <a:pt x="1867026" y="2525012"/>
                  </a:lnTo>
                  <a:lnTo>
                    <a:pt x="1825060" y="2543194"/>
                  </a:lnTo>
                  <a:lnTo>
                    <a:pt x="1782356" y="2559952"/>
                  </a:lnTo>
                  <a:lnTo>
                    <a:pt x="1738944" y="2575255"/>
                  </a:lnTo>
                  <a:lnTo>
                    <a:pt x="1694855" y="2589074"/>
                  </a:lnTo>
                  <a:lnTo>
                    <a:pt x="1650117" y="2601379"/>
                  </a:lnTo>
                  <a:lnTo>
                    <a:pt x="1604760" y="2612140"/>
                  </a:lnTo>
                  <a:lnTo>
                    <a:pt x="1558815" y="2621328"/>
                  </a:lnTo>
                  <a:lnTo>
                    <a:pt x="1512312" y="2628912"/>
                  </a:lnTo>
                  <a:lnTo>
                    <a:pt x="1465279" y="2634862"/>
                  </a:lnTo>
                  <a:lnTo>
                    <a:pt x="1417748" y="2639150"/>
                  </a:lnTo>
                  <a:lnTo>
                    <a:pt x="1369747" y="2641744"/>
                  </a:lnTo>
                  <a:lnTo>
                    <a:pt x="1321308" y="2642616"/>
                  </a:lnTo>
                  <a:lnTo>
                    <a:pt x="1272868" y="2641744"/>
                  </a:lnTo>
                  <a:lnTo>
                    <a:pt x="1224867" y="2639150"/>
                  </a:lnTo>
                  <a:lnTo>
                    <a:pt x="1177336" y="2634862"/>
                  </a:lnTo>
                  <a:lnTo>
                    <a:pt x="1130303" y="2628912"/>
                  </a:lnTo>
                  <a:lnTo>
                    <a:pt x="1083800" y="2621328"/>
                  </a:lnTo>
                  <a:lnTo>
                    <a:pt x="1037855" y="2612140"/>
                  </a:lnTo>
                  <a:lnTo>
                    <a:pt x="992498" y="2601379"/>
                  </a:lnTo>
                  <a:lnTo>
                    <a:pt x="947760" y="2589074"/>
                  </a:lnTo>
                  <a:lnTo>
                    <a:pt x="903671" y="2575255"/>
                  </a:lnTo>
                  <a:lnTo>
                    <a:pt x="860259" y="2559952"/>
                  </a:lnTo>
                  <a:lnTo>
                    <a:pt x="817555" y="2543194"/>
                  </a:lnTo>
                  <a:lnTo>
                    <a:pt x="775589" y="2525012"/>
                  </a:lnTo>
                  <a:lnTo>
                    <a:pt x="734391" y="2505436"/>
                  </a:lnTo>
                  <a:lnTo>
                    <a:pt x="693990" y="2484495"/>
                  </a:lnTo>
                  <a:lnTo>
                    <a:pt x="654416" y="2462219"/>
                  </a:lnTo>
                  <a:lnTo>
                    <a:pt x="615700" y="2438638"/>
                  </a:lnTo>
                  <a:lnTo>
                    <a:pt x="577871" y="2413782"/>
                  </a:lnTo>
                  <a:lnTo>
                    <a:pt x="540959" y="2387681"/>
                  </a:lnTo>
                  <a:lnTo>
                    <a:pt x="504993" y="2360364"/>
                  </a:lnTo>
                  <a:lnTo>
                    <a:pt x="470004" y="2331862"/>
                  </a:lnTo>
                  <a:lnTo>
                    <a:pt x="436022" y="2302204"/>
                  </a:lnTo>
                  <a:lnTo>
                    <a:pt x="403075" y="2271420"/>
                  </a:lnTo>
                  <a:lnTo>
                    <a:pt x="371195" y="2239540"/>
                  </a:lnTo>
                  <a:lnTo>
                    <a:pt x="340411" y="2206593"/>
                  </a:lnTo>
                  <a:lnTo>
                    <a:pt x="310753" y="2172611"/>
                  </a:lnTo>
                  <a:lnTo>
                    <a:pt x="282251" y="2137622"/>
                  </a:lnTo>
                  <a:lnTo>
                    <a:pt x="254934" y="2101656"/>
                  </a:lnTo>
                  <a:lnTo>
                    <a:pt x="228833" y="2064744"/>
                  </a:lnTo>
                  <a:lnTo>
                    <a:pt x="203977" y="2026915"/>
                  </a:lnTo>
                  <a:lnTo>
                    <a:pt x="180396" y="1988199"/>
                  </a:lnTo>
                  <a:lnTo>
                    <a:pt x="158120" y="1948625"/>
                  </a:lnTo>
                  <a:lnTo>
                    <a:pt x="137179" y="1908224"/>
                  </a:lnTo>
                  <a:lnTo>
                    <a:pt x="117603" y="1867026"/>
                  </a:lnTo>
                  <a:lnTo>
                    <a:pt x="99421" y="1825060"/>
                  </a:lnTo>
                  <a:lnTo>
                    <a:pt x="82663" y="1782356"/>
                  </a:lnTo>
                  <a:lnTo>
                    <a:pt x="67360" y="1738944"/>
                  </a:lnTo>
                  <a:lnTo>
                    <a:pt x="53541" y="1694855"/>
                  </a:lnTo>
                  <a:lnTo>
                    <a:pt x="41236" y="1650117"/>
                  </a:lnTo>
                  <a:lnTo>
                    <a:pt x="30475" y="1604760"/>
                  </a:lnTo>
                  <a:lnTo>
                    <a:pt x="21287" y="1558815"/>
                  </a:lnTo>
                  <a:lnTo>
                    <a:pt x="13703" y="1512312"/>
                  </a:lnTo>
                  <a:lnTo>
                    <a:pt x="7753" y="1465279"/>
                  </a:lnTo>
                  <a:lnTo>
                    <a:pt x="3465" y="1417748"/>
                  </a:lnTo>
                  <a:lnTo>
                    <a:pt x="871" y="1369747"/>
                  </a:lnTo>
                  <a:lnTo>
                    <a:pt x="0" y="1321308"/>
                  </a:lnTo>
                  <a:close/>
                </a:path>
              </a:pathLst>
            </a:custGeom>
            <a:ln w="24384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358127" y="2855976"/>
              <a:ext cx="143510" cy="573405"/>
            </a:xfrm>
            <a:custGeom>
              <a:avLst/>
              <a:gdLst/>
              <a:ahLst/>
              <a:cxnLst/>
              <a:rect l="l" t="t" r="r" b="b"/>
              <a:pathLst>
                <a:path w="143510" h="573404">
                  <a:moveTo>
                    <a:pt x="107442" y="0"/>
                  </a:moveTo>
                  <a:lnTo>
                    <a:pt x="35813" y="0"/>
                  </a:lnTo>
                  <a:lnTo>
                    <a:pt x="35813" y="501396"/>
                  </a:lnTo>
                  <a:lnTo>
                    <a:pt x="0" y="501396"/>
                  </a:lnTo>
                  <a:lnTo>
                    <a:pt x="71627" y="573024"/>
                  </a:lnTo>
                  <a:lnTo>
                    <a:pt x="143256" y="501396"/>
                  </a:lnTo>
                  <a:lnTo>
                    <a:pt x="107442" y="501396"/>
                  </a:lnTo>
                  <a:lnTo>
                    <a:pt x="107442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6358127" y="2855976"/>
              <a:ext cx="143510" cy="573405"/>
            </a:xfrm>
            <a:custGeom>
              <a:avLst/>
              <a:gdLst/>
              <a:ahLst/>
              <a:cxnLst/>
              <a:rect l="l" t="t" r="r" b="b"/>
              <a:pathLst>
                <a:path w="143510" h="573404">
                  <a:moveTo>
                    <a:pt x="0" y="501396"/>
                  </a:moveTo>
                  <a:lnTo>
                    <a:pt x="35813" y="501396"/>
                  </a:lnTo>
                  <a:lnTo>
                    <a:pt x="35813" y="0"/>
                  </a:lnTo>
                  <a:lnTo>
                    <a:pt x="107442" y="0"/>
                  </a:lnTo>
                  <a:lnTo>
                    <a:pt x="107442" y="501396"/>
                  </a:lnTo>
                  <a:lnTo>
                    <a:pt x="143256" y="501396"/>
                  </a:lnTo>
                  <a:lnTo>
                    <a:pt x="71627" y="573024"/>
                  </a:lnTo>
                  <a:lnTo>
                    <a:pt x="0" y="501396"/>
                  </a:lnTo>
                  <a:close/>
                </a:path>
              </a:pathLst>
            </a:custGeom>
            <a:ln w="24383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48557" y="5359908"/>
              <a:ext cx="103377" cy="9702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3663569" y="2787395"/>
              <a:ext cx="2248535" cy="573405"/>
            </a:xfrm>
            <a:custGeom>
              <a:avLst/>
              <a:gdLst/>
              <a:ahLst/>
              <a:cxnLst/>
              <a:rect l="l" t="t" r="r" b="b"/>
              <a:pathLst>
                <a:path w="2248535" h="573404">
                  <a:moveTo>
                    <a:pt x="103378" y="161925"/>
                  </a:moveTo>
                  <a:lnTo>
                    <a:pt x="101727" y="158877"/>
                  </a:lnTo>
                  <a:lnTo>
                    <a:pt x="59232" y="85725"/>
                  </a:lnTo>
                  <a:lnTo>
                    <a:pt x="51943" y="73152"/>
                  </a:lnTo>
                  <a:lnTo>
                    <a:pt x="1778" y="158623"/>
                  </a:lnTo>
                  <a:lnTo>
                    <a:pt x="0" y="161544"/>
                  </a:lnTo>
                  <a:lnTo>
                    <a:pt x="1016" y="165481"/>
                  </a:lnTo>
                  <a:lnTo>
                    <a:pt x="7112" y="169037"/>
                  </a:lnTo>
                  <a:lnTo>
                    <a:pt x="10922" y="168021"/>
                  </a:lnTo>
                  <a:lnTo>
                    <a:pt x="45491" y="109169"/>
                  </a:lnTo>
                  <a:lnTo>
                    <a:pt x="45593" y="85725"/>
                  </a:lnTo>
                  <a:lnTo>
                    <a:pt x="45516" y="109169"/>
                  </a:lnTo>
                  <a:lnTo>
                    <a:pt x="44056" y="573278"/>
                  </a:lnTo>
                  <a:lnTo>
                    <a:pt x="56769" y="573278"/>
                  </a:lnTo>
                  <a:lnTo>
                    <a:pt x="58216" y="109169"/>
                  </a:lnTo>
                  <a:lnTo>
                    <a:pt x="92456" y="168275"/>
                  </a:lnTo>
                  <a:lnTo>
                    <a:pt x="96266" y="169291"/>
                  </a:lnTo>
                  <a:lnTo>
                    <a:pt x="99314" y="167513"/>
                  </a:lnTo>
                  <a:lnTo>
                    <a:pt x="102362" y="165862"/>
                  </a:lnTo>
                  <a:lnTo>
                    <a:pt x="103378" y="161925"/>
                  </a:lnTo>
                  <a:close/>
                </a:path>
                <a:path w="2248535" h="573404">
                  <a:moveTo>
                    <a:pt x="2248154" y="411607"/>
                  </a:moveTo>
                  <a:lnTo>
                    <a:pt x="2247163" y="407924"/>
                  </a:lnTo>
                  <a:lnTo>
                    <a:pt x="2247138" y="407797"/>
                  </a:lnTo>
                  <a:lnTo>
                    <a:pt x="2244217" y="406019"/>
                  </a:lnTo>
                  <a:lnTo>
                    <a:pt x="2241169" y="404241"/>
                  </a:lnTo>
                  <a:lnTo>
                    <a:pt x="2237232" y="405130"/>
                  </a:lnTo>
                  <a:lnTo>
                    <a:pt x="2202738" y="463842"/>
                  </a:lnTo>
                  <a:lnTo>
                    <a:pt x="2202637" y="464019"/>
                  </a:lnTo>
                  <a:lnTo>
                    <a:pt x="2204212" y="0"/>
                  </a:lnTo>
                  <a:lnTo>
                    <a:pt x="2191512" y="0"/>
                  </a:lnTo>
                  <a:lnTo>
                    <a:pt x="2190140" y="403860"/>
                  </a:lnTo>
                  <a:lnTo>
                    <a:pt x="2190038" y="464019"/>
                  </a:lnTo>
                  <a:lnTo>
                    <a:pt x="2189899" y="474802"/>
                  </a:lnTo>
                  <a:lnTo>
                    <a:pt x="2189848" y="487553"/>
                  </a:lnTo>
                  <a:lnTo>
                    <a:pt x="2189937" y="463842"/>
                  </a:lnTo>
                  <a:lnTo>
                    <a:pt x="2157476" y="407924"/>
                  </a:lnTo>
                  <a:lnTo>
                    <a:pt x="2155825" y="404876"/>
                  </a:lnTo>
                  <a:lnTo>
                    <a:pt x="2151888" y="403860"/>
                  </a:lnTo>
                  <a:lnTo>
                    <a:pt x="2145792" y="407416"/>
                  </a:lnTo>
                  <a:lnTo>
                    <a:pt x="2144776" y="411353"/>
                  </a:lnTo>
                  <a:lnTo>
                    <a:pt x="2146554" y="414274"/>
                  </a:lnTo>
                  <a:lnTo>
                    <a:pt x="2196211" y="500126"/>
                  </a:lnTo>
                  <a:lnTo>
                    <a:pt x="2203589" y="487553"/>
                  </a:lnTo>
                  <a:lnTo>
                    <a:pt x="2248154" y="411607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5359908" y="3573779"/>
            <a:ext cx="570230" cy="368935"/>
          </a:xfrm>
          <a:prstGeom prst="rect">
            <a:avLst/>
          </a:prstGeom>
          <a:solidFill>
            <a:srgbClr val="FFFFFF"/>
          </a:solidFill>
          <a:ln w="9144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40"/>
              </a:spcBef>
            </a:pPr>
            <a:r>
              <a:rPr sz="1800" b="1" spc="-25" dirty="0">
                <a:latin typeface="Calibri" panose="020F0502020204030204"/>
                <a:cs typeface="Calibri" panose="020F0502020204030204"/>
              </a:rPr>
              <a:t>L1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03420" y="3860291"/>
            <a:ext cx="570230" cy="368935"/>
          </a:xfrm>
          <a:prstGeom prst="rect">
            <a:avLst/>
          </a:prstGeom>
          <a:solidFill>
            <a:srgbClr val="FFFFFF"/>
          </a:solidFill>
          <a:ln w="9144">
            <a:solidFill>
              <a:srgbClr val="006FC0"/>
            </a:solidFill>
          </a:ln>
        </p:spPr>
        <p:txBody>
          <a:bodyPr vert="horz" wrap="square" lIns="0" tIns="29209" rIns="0" bIns="0" rtlCol="0">
            <a:spAutoFit/>
          </a:bodyPr>
          <a:lstStyle/>
          <a:p>
            <a:pPr marL="175895">
              <a:lnSpc>
                <a:spcPct val="100000"/>
              </a:lnSpc>
              <a:spcBef>
                <a:spcPts val="230"/>
              </a:spcBef>
            </a:pPr>
            <a:r>
              <a:rPr sz="1800" b="1" spc="-25" dirty="0">
                <a:latin typeface="Calibri" panose="020F0502020204030204"/>
                <a:cs typeface="Calibri" panose="020F0502020204030204"/>
              </a:rPr>
              <a:t>L2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87140" y="3360420"/>
            <a:ext cx="573405" cy="368935"/>
          </a:xfrm>
          <a:prstGeom prst="rect">
            <a:avLst/>
          </a:prstGeom>
          <a:solidFill>
            <a:srgbClr val="FFFFFF"/>
          </a:solidFill>
          <a:ln w="9144">
            <a:solidFill>
              <a:srgbClr val="006FC0"/>
            </a:solidFill>
          </a:ln>
        </p:spPr>
        <p:txBody>
          <a:bodyPr vert="horz" wrap="square" lIns="0" tIns="29209" rIns="0" bIns="0" rtlCol="0">
            <a:spAutoFit/>
          </a:bodyPr>
          <a:lstStyle/>
          <a:p>
            <a:pPr marL="177165">
              <a:lnSpc>
                <a:spcPct val="100000"/>
              </a:lnSpc>
              <a:spcBef>
                <a:spcPts val="230"/>
              </a:spcBef>
            </a:pPr>
            <a:r>
              <a:rPr sz="1800" b="1" spc="-25" dirty="0">
                <a:latin typeface="Calibri" panose="020F0502020204030204"/>
                <a:cs typeface="Calibri" panose="020F0502020204030204"/>
              </a:rPr>
              <a:t>L3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130551" y="2273807"/>
            <a:ext cx="5457190" cy="1310640"/>
            <a:chOff x="2130551" y="2273807"/>
            <a:chExt cx="5457190" cy="1310640"/>
          </a:xfrm>
        </p:grpSpPr>
        <p:sp>
          <p:nvSpPr>
            <p:cNvPr id="15" name="object 15"/>
            <p:cNvSpPr/>
            <p:nvPr/>
          </p:nvSpPr>
          <p:spPr>
            <a:xfrm>
              <a:off x="5571743" y="2285999"/>
              <a:ext cx="213360" cy="287020"/>
            </a:xfrm>
            <a:custGeom>
              <a:avLst/>
              <a:gdLst/>
              <a:ahLst/>
              <a:cxnLst/>
              <a:rect l="l" t="t" r="r" b="b"/>
              <a:pathLst>
                <a:path w="213360" h="287019">
                  <a:moveTo>
                    <a:pt x="106679" y="0"/>
                  </a:moveTo>
                  <a:lnTo>
                    <a:pt x="65151" y="11257"/>
                  </a:lnTo>
                  <a:lnTo>
                    <a:pt x="31242" y="41957"/>
                  </a:lnTo>
                  <a:lnTo>
                    <a:pt x="8382" y="87493"/>
                  </a:lnTo>
                  <a:lnTo>
                    <a:pt x="0" y="143255"/>
                  </a:lnTo>
                  <a:lnTo>
                    <a:pt x="8381" y="199018"/>
                  </a:lnTo>
                  <a:lnTo>
                    <a:pt x="31241" y="244554"/>
                  </a:lnTo>
                  <a:lnTo>
                    <a:pt x="65150" y="275254"/>
                  </a:lnTo>
                  <a:lnTo>
                    <a:pt x="106679" y="286512"/>
                  </a:lnTo>
                  <a:lnTo>
                    <a:pt x="148208" y="275254"/>
                  </a:lnTo>
                  <a:lnTo>
                    <a:pt x="182117" y="244554"/>
                  </a:lnTo>
                  <a:lnTo>
                    <a:pt x="204977" y="199018"/>
                  </a:lnTo>
                  <a:lnTo>
                    <a:pt x="213359" y="143255"/>
                  </a:lnTo>
                  <a:lnTo>
                    <a:pt x="204977" y="87493"/>
                  </a:lnTo>
                  <a:lnTo>
                    <a:pt x="182117" y="41957"/>
                  </a:lnTo>
                  <a:lnTo>
                    <a:pt x="148208" y="11257"/>
                  </a:lnTo>
                  <a:lnTo>
                    <a:pt x="106679" y="0"/>
                  </a:lnTo>
                  <a:close/>
                </a:path>
              </a:pathLst>
            </a:custGeom>
            <a:solidFill>
              <a:srgbClr val="D6E3B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5571743" y="2285999"/>
              <a:ext cx="213360" cy="287020"/>
            </a:xfrm>
            <a:custGeom>
              <a:avLst/>
              <a:gdLst/>
              <a:ahLst/>
              <a:cxnLst/>
              <a:rect l="l" t="t" r="r" b="b"/>
              <a:pathLst>
                <a:path w="213360" h="287019">
                  <a:moveTo>
                    <a:pt x="0" y="143255"/>
                  </a:moveTo>
                  <a:lnTo>
                    <a:pt x="8382" y="87493"/>
                  </a:lnTo>
                  <a:lnTo>
                    <a:pt x="31242" y="41957"/>
                  </a:lnTo>
                  <a:lnTo>
                    <a:pt x="65151" y="11257"/>
                  </a:lnTo>
                  <a:lnTo>
                    <a:pt x="106679" y="0"/>
                  </a:lnTo>
                  <a:lnTo>
                    <a:pt x="148208" y="11257"/>
                  </a:lnTo>
                  <a:lnTo>
                    <a:pt x="182117" y="41957"/>
                  </a:lnTo>
                  <a:lnTo>
                    <a:pt x="204977" y="87493"/>
                  </a:lnTo>
                  <a:lnTo>
                    <a:pt x="213359" y="143255"/>
                  </a:lnTo>
                  <a:lnTo>
                    <a:pt x="204977" y="199018"/>
                  </a:lnTo>
                  <a:lnTo>
                    <a:pt x="182117" y="244554"/>
                  </a:lnTo>
                  <a:lnTo>
                    <a:pt x="148208" y="275254"/>
                  </a:lnTo>
                  <a:lnTo>
                    <a:pt x="106679" y="286512"/>
                  </a:lnTo>
                  <a:lnTo>
                    <a:pt x="65150" y="275254"/>
                  </a:lnTo>
                  <a:lnTo>
                    <a:pt x="31241" y="244554"/>
                  </a:lnTo>
                  <a:lnTo>
                    <a:pt x="8381" y="199018"/>
                  </a:lnTo>
                  <a:lnTo>
                    <a:pt x="0" y="143255"/>
                  </a:lnTo>
                  <a:close/>
                </a:path>
              </a:pathLst>
            </a:custGeom>
            <a:ln w="243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3358895" y="2855975"/>
              <a:ext cx="140335" cy="502920"/>
            </a:xfrm>
            <a:custGeom>
              <a:avLst/>
              <a:gdLst/>
              <a:ahLst/>
              <a:cxnLst/>
              <a:rect l="l" t="t" r="r" b="b"/>
              <a:pathLst>
                <a:path w="140335" h="502920">
                  <a:moveTo>
                    <a:pt x="70103" y="0"/>
                  </a:moveTo>
                  <a:lnTo>
                    <a:pt x="0" y="70103"/>
                  </a:lnTo>
                  <a:lnTo>
                    <a:pt x="35051" y="70103"/>
                  </a:lnTo>
                  <a:lnTo>
                    <a:pt x="35051" y="502920"/>
                  </a:lnTo>
                  <a:lnTo>
                    <a:pt x="105155" y="502920"/>
                  </a:lnTo>
                  <a:lnTo>
                    <a:pt x="105155" y="70103"/>
                  </a:lnTo>
                  <a:lnTo>
                    <a:pt x="140207" y="70103"/>
                  </a:lnTo>
                  <a:lnTo>
                    <a:pt x="70103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3358895" y="2855975"/>
              <a:ext cx="140335" cy="502920"/>
            </a:xfrm>
            <a:custGeom>
              <a:avLst/>
              <a:gdLst/>
              <a:ahLst/>
              <a:cxnLst/>
              <a:rect l="l" t="t" r="r" b="b"/>
              <a:pathLst>
                <a:path w="140335" h="502920">
                  <a:moveTo>
                    <a:pt x="0" y="70103"/>
                  </a:moveTo>
                  <a:lnTo>
                    <a:pt x="70103" y="0"/>
                  </a:lnTo>
                  <a:lnTo>
                    <a:pt x="140207" y="70103"/>
                  </a:lnTo>
                  <a:lnTo>
                    <a:pt x="105155" y="70103"/>
                  </a:lnTo>
                  <a:lnTo>
                    <a:pt x="105155" y="502920"/>
                  </a:lnTo>
                  <a:lnTo>
                    <a:pt x="35051" y="502920"/>
                  </a:lnTo>
                  <a:lnTo>
                    <a:pt x="35051" y="70103"/>
                  </a:lnTo>
                  <a:lnTo>
                    <a:pt x="0" y="70103"/>
                  </a:lnTo>
                  <a:close/>
                </a:path>
              </a:pathLst>
            </a:custGeom>
            <a:ln w="24384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2144267" y="2930651"/>
              <a:ext cx="5429250" cy="1905"/>
            </a:xfrm>
            <a:custGeom>
              <a:avLst/>
              <a:gdLst/>
              <a:ahLst/>
              <a:cxnLst/>
              <a:rect l="l" t="t" r="r" b="b"/>
              <a:pathLst>
                <a:path w="5429250" h="1905">
                  <a:moveTo>
                    <a:pt x="0" y="1650"/>
                  </a:moveTo>
                  <a:lnTo>
                    <a:pt x="5429250" y="0"/>
                  </a:lnTo>
                </a:path>
              </a:pathLst>
            </a:custGeom>
            <a:ln w="27432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5858255" y="3285743"/>
              <a:ext cx="213360" cy="287020"/>
            </a:xfrm>
            <a:custGeom>
              <a:avLst/>
              <a:gdLst/>
              <a:ahLst/>
              <a:cxnLst/>
              <a:rect l="l" t="t" r="r" b="b"/>
              <a:pathLst>
                <a:path w="213360" h="287020">
                  <a:moveTo>
                    <a:pt x="106680" y="0"/>
                  </a:moveTo>
                  <a:lnTo>
                    <a:pt x="65151" y="11257"/>
                  </a:lnTo>
                  <a:lnTo>
                    <a:pt x="31242" y="41957"/>
                  </a:lnTo>
                  <a:lnTo>
                    <a:pt x="8382" y="87493"/>
                  </a:lnTo>
                  <a:lnTo>
                    <a:pt x="0" y="143255"/>
                  </a:lnTo>
                  <a:lnTo>
                    <a:pt x="8382" y="199018"/>
                  </a:lnTo>
                  <a:lnTo>
                    <a:pt x="31242" y="244554"/>
                  </a:lnTo>
                  <a:lnTo>
                    <a:pt x="65151" y="275254"/>
                  </a:lnTo>
                  <a:lnTo>
                    <a:pt x="106680" y="286511"/>
                  </a:lnTo>
                  <a:lnTo>
                    <a:pt x="148208" y="275254"/>
                  </a:lnTo>
                  <a:lnTo>
                    <a:pt x="182117" y="244554"/>
                  </a:lnTo>
                  <a:lnTo>
                    <a:pt x="204977" y="199018"/>
                  </a:lnTo>
                  <a:lnTo>
                    <a:pt x="213360" y="143255"/>
                  </a:lnTo>
                  <a:lnTo>
                    <a:pt x="204978" y="87493"/>
                  </a:lnTo>
                  <a:lnTo>
                    <a:pt x="182118" y="41957"/>
                  </a:lnTo>
                  <a:lnTo>
                    <a:pt x="148209" y="11257"/>
                  </a:lnTo>
                  <a:lnTo>
                    <a:pt x="106680" y="0"/>
                  </a:lnTo>
                  <a:close/>
                </a:path>
              </a:pathLst>
            </a:custGeom>
            <a:solidFill>
              <a:srgbClr val="D6E3B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5858255" y="3285743"/>
              <a:ext cx="213360" cy="287020"/>
            </a:xfrm>
            <a:custGeom>
              <a:avLst/>
              <a:gdLst/>
              <a:ahLst/>
              <a:cxnLst/>
              <a:rect l="l" t="t" r="r" b="b"/>
              <a:pathLst>
                <a:path w="213360" h="287020">
                  <a:moveTo>
                    <a:pt x="0" y="143255"/>
                  </a:moveTo>
                  <a:lnTo>
                    <a:pt x="8382" y="87493"/>
                  </a:lnTo>
                  <a:lnTo>
                    <a:pt x="31242" y="41957"/>
                  </a:lnTo>
                  <a:lnTo>
                    <a:pt x="65151" y="11257"/>
                  </a:lnTo>
                  <a:lnTo>
                    <a:pt x="106680" y="0"/>
                  </a:lnTo>
                  <a:lnTo>
                    <a:pt x="148209" y="11257"/>
                  </a:lnTo>
                  <a:lnTo>
                    <a:pt x="182118" y="41957"/>
                  </a:lnTo>
                  <a:lnTo>
                    <a:pt x="204978" y="87493"/>
                  </a:lnTo>
                  <a:lnTo>
                    <a:pt x="213360" y="143255"/>
                  </a:lnTo>
                  <a:lnTo>
                    <a:pt x="204977" y="199018"/>
                  </a:lnTo>
                  <a:lnTo>
                    <a:pt x="182117" y="244554"/>
                  </a:lnTo>
                  <a:lnTo>
                    <a:pt x="148208" y="275254"/>
                  </a:lnTo>
                  <a:lnTo>
                    <a:pt x="106680" y="286511"/>
                  </a:lnTo>
                  <a:lnTo>
                    <a:pt x="65151" y="275254"/>
                  </a:lnTo>
                  <a:lnTo>
                    <a:pt x="31242" y="244554"/>
                  </a:lnTo>
                  <a:lnTo>
                    <a:pt x="8382" y="199018"/>
                  </a:lnTo>
                  <a:lnTo>
                    <a:pt x="0" y="143255"/>
                  </a:lnTo>
                  <a:close/>
                </a:path>
              </a:pathLst>
            </a:custGeom>
            <a:ln w="243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3916426" y="4685486"/>
            <a:ext cx="2776855" cy="1077595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807085">
              <a:lnSpc>
                <a:spcPct val="100000"/>
              </a:lnSpc>
              <a:spcBef>
                <a:spcPts val="1050"/>
              </a:spcBef>
            </a:pPr>
            <a:r>
              <a:rPr sz="1800" b="1" spc="-25" dirty="0">
                <a:latin typeface="Calibri" panose="020F0502020204030204"/>
                <a:cs typeface="Calibri" panose="020F0502020204030204"/>
              </a:rPr>
              <a:t>sol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marL="18415">
              <a:lnSpc>
                <a:spcPct val="100000"/>
              </a:lnSpc>
              <a:spcBef>
                <a:spcPts val="1045"/>
              </a:spcBef>
            </a:pPr>
            <a:r>
              <a:rPr sz="2000" b="1" dirty="0">
                <a:latin typeface="Calibri" panose="020F0502020204030204"/>
                <a:cs typeface="Calibri" panose="020F0502020204030204"/>
              </a:rPr>
              <a:t>Cycle</a:t>
            </a:r>
            <a:r>
              <a:rPr sz="2000" b="1" spc="420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10" dirty="0">
                <a:latin typeface="Calibri" panose="020F0502020204030204"/>
                <a:cs typeface="Calibri" panose="020F0502020204030204"/>
              </a:rPr>
              <a:t>évolutif</a:t>
            </a:r>
            <a:r>
              <a:rPr sz="2000" b="1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dirty="0">
                <a:latin typeface="Calibri" panose="020F0502020204030204"/>
                <a:cs typeface="Calibri" panose="020F0502020204030204"/>
              </a:rPr>
              <a:t>de </a:t>
            </a:r>
            <a:r>
              <a:rPr sz="2000" b="1" i="1" spc="-10" dirty="0">
                <a:latin typeface="Calibri" panose="020F0502020204030204"/>
                <a:cs typeface="Calibri" panose="020F0502020204030204"/>
              </a:rPr>
              <a:t>Trichuris</a:t>
            </a:r>
            <a:endParaRPr sz="2000">
              <a:latin typeface="Calibri" panose="020F0502020204030204"/>
              <a:cs typeface="Calibri" panose="020F0502020204030204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1400" b="1" i="1" spc="-10" dirty="0">
                <a:latin typeface="Calibri" panose="020F0502020204030204"/>
                <a:cs typeface="Calibri" panose="020F0502020204030204"/>
              </a:rPr>
              <a:t>d’après</a:t>
            </a:r>
            <a:r>
              <a:rPr sz="1400" b="1" i="1" spc="-5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b="1" i="1" spc="-10" dirty="0">
                <a:latin typeface="Calibri" panose="020F0502020204030204"/>
                <a:cs typeface="Calibri" panose="020F0502020204030204"/>
              </a:rPr>
              <a:t>Chermette</a:t>
            </a:r>
            <a:r>
              <a:rPr sz="1400" b="1" i="1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b="1" i="1" dirty="0">
                <a:latin typeface="Calibri" panose="020F0502020204030204"/>
                <a:cs typeface="Calibri" panose="020F0502020204030204"/>
              </a:rPr>
              <a:t>et</a:t>
            </a:r>
            <a:r>
              <a:rPr sz="1400" b="1" i="1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b="1" i="1" dirty="0">
                <a:latin typeface="Calibri" panose="020F0502020204030204"/>
                <a:cs typeface="Calibri" panose="020F0502020204030204"/>
              </a:rPr>
              <a:t>Buissiéras,</a:t>
            </a:r>
            <a:r>
              <a:rPr sz="1400" b="1" i="1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b="1" i="1" spc="-20" dirty="0">
                <a:latin typeface="Calibri" panose="020F0502020204030204"/>
                <a:cs typeface="Calibri" panose="020F0502020204030204"/>
              </a:rPr>
              <a:t>1995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794886" y="661161"/>
            <a:ext cx="1856739" cy="2229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 panose="020F0502020204030204"/>
                <a:cs typeface="Calibri" panose="020F0502020204030204"/>
              </a:rPr>
              <a:t>Mammiféres</a:t>
            </a:r>
            <a:r>
              <a:rPr sz="1800" b="1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b="1" spc="-25" dirty="0">
                <a:latin typeface="Calibri" panose="020F0502020204030204"/>
                <a:cs typeface="Calibri" panose="020F0502020204030204"/>
              </a:rPr>
              <a:t>HD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  <a:spcBef>
                <a:spcPts val="1275"/>
              </a:spcBef>
            </a:pPr>
            <a:endParaRPr sz="1800"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ct val="100000"/>
              </a:lnSpc>
            </a:pPr>
            <a:r>
              <a:rPr sz="1600" b="1" dirty="0">
                <a:latin typeface="Calibri" panose="020F0502020204030204"/>
                <a:cs typeface="Calibri" panose="020F0502020204030204"/>
              </a:rPr>
              <a:t>Caecum</a:t>
            </a:r>
            <a:r>
              <a:rPr sz="1600" b="1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1600" b="1" dirty="0">
                <a:latin typeface="Calibri" panose="020F0502020204030204"/>
                <a:cs typeface="Calibri" panose="020F0502020204030204"/>
              </a:rPr>
              <a:t>et</a:t>
            </a:r>
            <a:r>
              <a:rPr sz="1600" b="1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1600" b="1" spc="-10" dirty="0">
                <a:latin typeface="Calibri" panose="020F0502020204030204"/>
                <a:cs typeface="Calibri" panose="020F0502020204030204"/>
              </a:rPr>
              <a:t>colon</a:t>
            </a:r>
            <a:endParaRPr sz="1600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600">
              <a:latin typeface="Calibri" panose="020F0502020204030204"/>
              <a:cs typeface="Calibri" panose="020F0502020204030204"/>
            </a:endParaRPr>
          </a:p>
          <a:p>
            <a:pPr marL="47625" algn="ctr">
              <a:lnSpc>
                <a:spcPts val="1925"/>
              </a:lnSpc>
              <a:tabLst>
                <a:tab pos="548005" algn="l"/>
              </a:tabLst>
            </a:pPr>
            <a:r>
              <a:rPr sz="1800" b="1" spc="-25" dirty="0">
                <a:latin typeface="Calibri" panose="020F0502020204030204"/>
                <a:cs typeface="Calibri" panose="020F0502020204030204"/>
              </a:rPr>
              <a:t>L5</a:t>
            </a:r>
            <a:r>
              <a:rPr sz="1800" b="1" dirty="0">
                <a:latin typeface="Calibri" panose="020F0502020204030204"/>
                <a:cs typeface="Calibri" panose="020F0502020204030204"/>
              </a:rPr>
              <a:t>	</a:t>
            </a:r>
            <a:r>
              <a:rPr sz="1800" b="1" spc="-25" dirty="0">
                <a:latin typeface="Calibri" panose="020F0502020204030204"/>
                <a:cs typeface="Calibri" panose="020F0502020204030204"/>
              </a:rPr>
              <a:t>ad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marL="226695">
              <a:lnSpc>
                <a:spcPts val="1925"/>
              </a:lnSpc>
            </a:pPr>
            <a:r>
              <a:rPr sz="1800" b="1" spc="-25" dirty="0">
                <a:latin typeface="Calibri" panose="020F0502020204030204"/>
                <a:cs typeface="Calibri" panose="020F0502020204030204"/>
              </a:rPr>
              <a:t>L4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marL="12700">
              <a:lnSpc>
                <a:spcPct val="100000"/>
              </a:lnSpc>
              <a:spcBef>
                <a:spcPts val="1780"/>
              </a:spcBef>
            </a:pPr>
            <a:r>
              <a:rPr sz="1800" b="1" spc="-25" dirty="0">
                <a:latin typeface="Calibri" panose="020F0502020204030204"/>
                <a:cs typeface="Calibri" panose="020F0502020204030204"/>
              </a:rPr>
              <a:t>L3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4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07263" y="420623"/>
            <a:ext cx="4014216" cy="58826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9808" y="433527"/>
            <a:ext cx="139001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>
                <a:solidFill>
                  <a:srgbClr val="000000"/>
                </a:solidFill>
              </a:rPr>
              <a:t>Biologie</a:t>
            </a:r>
            <a:endParaRPr spc="-10" dirty="0">
              <a:solidFill>
                <a:srgbClr val="000000"/>
              </a:solidFill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63239" y="777240"/>
            <a:ext cx="3874008" cy="58826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62984" y="1420367"/>
            <a:ext cx="3874008" cy="588263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571500" y="2287523"/>
            <a:ext cx="8074659" cy="3416935"/>
          </a:xfrm>
          <a:custGeom>
            <a:avLst/>
            <a:gdLst/>
            <a:ahLst/>
            <a:cxnLst/>
            <a:rect l="l" t="t" r="r" b="b"/>
            <a:pathLst>
              <a:path w="8074659" h="3416935">
                <a:moveTo>
                  <a:pt x="0" y="3416807"/>
                </a:moveTo>
                <a:lnTo>
                  <a:pt x="8074152" y="3416807"/>
                </a:lnTo>
                <a:lnTo>
                  <a:pt x="8074152" y="0"/>
                </a:lnTo>
                <a:lnTo>
                  <a:pt x="0" y="0"/>
                </a:lnTo>
                <a:lnTo>
                  <a:pt x="0" y="3416807"/>
                </a:lnTo>
                <a:close/>
              </a:path>
            </a:pathLst>
          </a:custGeom>
          <a:ln w="9144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650544" y="605692"/>
            <a:ext cx="7820659" cy="5024120"/>
          </a:xfrm>
          <a:prstGeom prst="rect">
            <a:avLst/>
          </a:prstGeom>
        </p:spPr>
        <p:txBody>
          <a:bodyPr vert="horz" wrap="square" lIns="0" tIns="229235" rIns="0" bIns="0" rtlCol="0">
            <a:spAutoFit/>
          </a:bodyPr>
          <a:lstStyle/>
          <a:p>
            <a:pPr marL="3355975">
              <a:lnSpc>
                <a:spcPct val="100000"/>
              </a:lnSpc>
              <a:spcBef>
                <a:spcPts val="1805"/>
              </a:spcBef>
            </a:pPr>
            <a:r>
              <a:rPr sz="2800" b="1" dirty="0">
                <a:latin typeface="Calibri" panose="020F0502020204030204"/>
                <a:cs typeface="Calibri" panose="020F0502020204030204"/>
              </a:rPr>
              <a:t>Cycle</a:t>
            </a:r>
            <a:r>
              <a:rPr sz="2800" b="1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10" dirty="0">
                <a:latin typeface="Calibri" panose="020F0502020204030204"/>
                <a:cs typeface="Calibri" panose="020F0502020204030204"/>
              </a:rPr>
              <a:t>évolutif</a:t>
            </a:r>
            <a:endParaRPr sz="2800">
              <a:latin typeface="Calibri" panose="020F0502020204030204"/>
              <a:cs typeface="Calibri" panose="020F0502020204030204"/>
            </a:endParaRPr>
          </a:p>
          <a:p>
            <a:pPr marL="4252595">
              <a:lnSpc>
                <a:spcPct val="100000"/>
              </a:lnSpc>
              <a:spcBef>
                <a:spcPts val="1705"/>
              </a:spcBef>
            </a:pPr>
            <a:r>
              <a:rPr sz="2800" b="1" dirty="0">
                <a:latin typeface="Calibri" panose="020F0502020204030204"/>
                <a:cs typeface="Calibri" panose="020F0502020204030204"/>
              </a:rPr>
              <a:t>Phase</a:t>
            </a:r>
            <a:r>
              <a:rPr sz="2800" b="1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10" dirty="0">
                <a:latin typeface="Calibri" panose="020F0502020204030204"/>
                <a:cs typeface="Calibri" panose="020F0502020204030204"/>
              </a:rPr>
              <a:t>exogène</a:t>
            </a:r>
            <a:endParaRPr sz="2800">
              <a:latin typeface="Calibri" panose="020F0502020204030204"/>
              <a:cs typeface="Calibri" panose="020F0502020204030204"/>
            </a:endParaRPr>
          </a:p>
          <a:p>
            <a:pPr marL="12700" marR="5080">
              <a:lnSpc>
                <a:spcPct val="100000"/>
              </a:lnSpc>
              <a:spcBef>
                <a:spcPts val="3295"/>
              </a:spcBef>
            </a:pPr>
            <a:r>
              <a:rPr sz="1800" dirty="0">
                <a:latin typeface="Calibri" panose="020F0502020204030204"/>
                <a:cs typeface="Calibri" panose="020F0502020204030204"/>
              </a:rPr>
              <a:t>-</a:t>
            </a: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œufs,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pondus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l’extérieur,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développent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sous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les </a:t>
            </a:r>
            <a:r>
              <a:rPr sz="2400" dirty="0">
                <a:latin typeface="Arial MT"/>
                <a:cs typeface="Arial MT"/>
              </a:rPr>
              <a:t>conditions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favorables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;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(température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optimales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entre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28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et </a:t>
            </a:r>
            <a:r>
              <a:rPr sz="2400" dirty="0">
                <a:latin typeface="Arial MT"/>
                <a:cs typeface="Arial MT"/>
              </a:rPr>
              <a:t>32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°C.,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humidité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saturation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oxygénation)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tabLst>
                <a:tab pos="434975" algn="l"/>
              </a:tabLst>
            </a:pPr>
            <a:r>
              <a:rPr sz="2400" spc="-10" dirty="0">
                <a:latin typeface="Arial MT"/>
                <a:cs typeface="Arial MT"/>
              </a:rPr>
              <a:t>-</a:t>
            </a:r>
            <a:r>
              <a:rPr sz="2400" spc="-25" dirty="0">
                <a:latin typeface="Arial MT"/>
                <a:cs typeface="Arial MT"/>
              </a:rPr>
              <a:t>Il</a:t>
            </a:r>
            <a:r>
              <a:rPr sz="2400" dirty="0">
                <a:latin typeface="Arial MT"/>
                <a:cs typeface="Arial MT"/>
              </a:rPr>
              <a:t>	se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passe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plusieurs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mues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aboutissant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L3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latin typeface="Arial MT"/>
                <a:cs typeface="Arial MT"/>
              </a:rPr>
              <a:t>infestante.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 MT"/>
              <a:cs typeface="Arial MT"/>
            </a:endParaRPr>
          </a:p>
          <a:p>
            <a:pPr marL="12700" marR="943610">
              <a:lnSpc>
                <a:spcPct val="100000"/>
              </a:lnSpc>
            </a:pPr>
            <a:r>
              <a:rPr sz="2400" spc="-25" dirty="0">
                <a:latin typeface="Arial MT"/>
                <a:cs typeface="Arial MT"/>
              </a:rPr>
              <a:t>-</a:t>
            </a:r>
            <a:r>
              <a:rPr sz="2400" dirty="0">
                <a:latin typeface="Arial MT"/>
                <a:cs typeface="Arial MT"/>
              </a:rPr>
              <a:t>La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formation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L3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dure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1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6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mois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selon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les </a:t>
            </a:r>
            <a:r>
              <a:rPr sz="2400" spc="-10" dirty="0">
                <a:latin typeface="Arial MT"/>
                <a:cs typeface="Arial MT"/>
              </a:rPr>
              <a:t>conditions</a:t>
            </a:r>
            <a:endParaRPr sz="2400">
              <a:latin typeface="Arial MT"/>
              <a:cs typeface="Arial M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9" name="object 9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07263" y="420623"/>
            <a:ext cx="4014216" cy="58826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02105" y="464312"/>
            <a:ext cx="122110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-10" dirty="0">
                <a:solidFill>
                  <a:srgbClr val="000000"/>
                </a:solidFill>
              </a:rPr>
              <a:t>Biologie</a:t>
            </a:r>
            <a:endParaRPr sz="280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63239" y="777240"/>
            <a:ext cx="3874008" cy="58826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62984" y="1420367"/>
            <a:ext cx="3874008" cy="588263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283463" y="2639567"/>
            <a:ext cx="8580120" cy="2319655"/>
            <a:chOff x="283463" y="2639567"/>
            <a:chExt cx="8580120" cy="2319655"/>
          </a:xfrm>
        </p:grpSpPr>
        <p:sp>
          <p:nvSpPr>
            <p:cNvPr id="7" name="object 7"/>
            <p:cNvSpPr/>
            <p:nvPr/>
          </p:nvSpPr>
          <p:spPr>
            <a:xfrm>
              <a:off x="288035" y="2644139"/>
              <a:ext cx="8571230" cy="2310765"/>
            </a:xfrm>
            <a:custGeom>
              <a:avLst/>
              <a:gdLst/>
              <a:ahLst/>
              <a:cxnLst/>
              <a:rect l="l" t="t" r="r" b="b"/>
              <a:pathLst>
                <a:path w="8571230" h="2310765">
                  <a:moveTo>
                    <a:pt x="0" y="2310383"/>
                  </a:moveTo>
                  <a:lnTo>
                    <a:pt x="8570976" y="2310383"/>
                  </a:lnTo>
                  <a:lnTo>
                    <a:pt x="8570976" y="0"/>
                  </a:lnTo>
                  <a:lnTo>
                    <a:pt x="0" y="0"/>
                  </a:lnTo>
                  <a:lnTo>
                    <a:pt x="0" y="2310383"/>
                  </a:lnTo>
                  <a:close/>
                </a:path>
              </a:pathLst>
            </a:custGeom>
            <a:ln w="9144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3089" y="2776807"/>
              <a:ext cx="220265" cy="22026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3115" y="3508488"/>
              <a:ext cx="220485" cy="22048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3089" y="4606496"/>
              <a:ext cx="220265" cy="220265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364642" y="605692"/>
            <a:ext cx="7217409" cy="4295140"/>
          </a:xfrm>
          <a:prstGeom prst="rect">
            <a:avLst/>
          </a:prstGeom>
        </p:spPr>
        <p:txBody>
          <a:bodyPr vert="horz" wrap="square" lIns="0" tIns="229235" rIns="0" bIns="0" rtlCol="0">
            <a:spAutoFit/>
          </a:bodyPr>
          <a:lstStyle/>
          <a:p>
            <a:pPr marL="3641725">
              <a:lnSpc>
                <a:spcPct val="100000"/>
              </a:lnSpc>
              <a:spcBef>
                <a:spcPts val="1805"/>
              </a:spcBef>
            </a:pPr>
            <a:r>
              <a:rPr sz="2800" b="1" dirty="0">
                <a:latin typeface="Calibri" panose="020F0502020204030204"/>
                <a:cs typeface="Calibri" panose="020F0502020204030204"/>
              </a:rPr>
              <a:t>Cycle</a:t>
            </a:r>
            <a:r>
              <a:rPr sz="2800" b="1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10" dirty="0">
                <a:latin typeface="Calibri" panose="020F0502020204030204"/>
                <a:cs typeface="Calibri" panose="020F0502020204030204"/>
              </a:rPr>
              <a:t>évolutif</a:t>
            </a:r>
            <a:endParaRPr sz="2800">
              <a:latin typeface="Calibri" panose="020F0502020204030204"/>
              <a:cs typeface="Calibri" panose="020F0502020204030204"/>
            </a:endParaRPr>
          </a:p>
          <a:p>
            <a:pPr marL="4422775">
              <a:lnSpc>
                <a:spcPct val="100000"/>
              </a:lnSpc>
              <a:spcBef>
                <a:spcPts val="1705"/>
              </a:spcBef>
            </a:pPr>
            <a:r>
              <a:rPr sz="2800" b="1" dirty="0">
                <a:latin typeface="Calibri" panose="020F0502020204030204"/>
                <a:cs typeface="Calibri" panose="020F0502020204030204"/>
              </a:rPr>
              <a:t>Phase</a:t>
            </a:r>
            <a:r>
              <a:rPr sz="2800" b="1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10" dirty="0">
                <a:latin typeface="Calibri" panose="020F0502020204030204"/>
                <a:cs typeface="Calibri" panose="020F0502020204030204"/>
              </a:rPr>
              <a:t>endogène</a:t>
            </a:r>
            <a:endParaRPr sz="2800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  <a:spcBef>
                <a:spcPts val="2780"/>
              </a:spcBef>
            </a:pPr>
            <a:endParaRPr sz="2800">
              <a:latin typeface="Calibri" panose="020F0502020204030204"/>
              <a:cs typeface="Calibri" panose="020F0502020204030204"/>
            </a:endParaRPr>
          </a:p>
          <a:p>
            <a:pPr marL="12700" marR="5080" indent="271145">
              <a:lnSpc>
                <a:spcPct val="100000"/>
              </a:lnSpc>
            </a:pPr>
            <a:r>
              <a:rPr sz="2400" spc="-10" dirty="0">
                <a:latin typeface="Arial MT"/>
                <a:cs typeface="Arial MT"/>
              </a:rPr>
              <a:t>L’hôte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s’infeste,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ingérant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œufs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embryonnés, </a:t>
            </a:r>
            <a:r>
              <a:rPr sz="2400" dirty="0">
                <a:latin typeface="Arial MT"/>
                <a:cs typeface="Arial MT"/>
              </a:rPr>
              <a:t>contenant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L3</a:t>
            </a:r>
            <a:endParaRPr sz="2400">
              <a:latin typeface="Arial MT"/>
              <a:cs typeface="Arial MT"/>
            </a:endParaRPr>
          </a:p>
          <a:p>
            <a:pPr marL="283845">
              <a:lnSpc>
                <a:spcPct val="100000"/>
              </a:lnSpc>
              <a:spcBef>
                <a:spcPts val="5"/>
              </a:spcBef>
              <a:tabLst>
                <a:tab pos="4762500" algn="l"/>
                <a:tab pos="6101080" algn="l"/>
              </a:tabLst>
            </a:pPr>
            <a:r>
              <a:rPr sz="2400" dirty="0">
                <a:latin typeface="Arial MT"/>
                <a:cs typeface="Arial MT"/>
              </a:rPr>
              <a:t>La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L3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développe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pour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arriver</a:t>
            </a:r>
            <a:r>
              <a:rPr sz="2400" dirty="0">
                <a:latin typeface="Arial MT"/>
                <a:cs typeface="Arial MT"/>
              </a:rPr>
              <a:t>	au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stade</a:t>
            </a:r>
            <a:r>
              <a:rPr sz="2400" dirty="0">
                <a:latin typeface="Arial MT"/>
                <a:cs typeface="Arial MT"/>
              </a:rPr>
              <a:t>	</a:t>
            </a:r>
            <a:r>
              <a:rPr sz="2400" spc="-10" dirty="0">
                <a:latin typeface="Arial MT"/>
                <a:cs typeface="Arial MT"/>
              </a:rPr>
              <a:t>adulte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directement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dans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</a:t>
            </a:r>
            <a:r>
              <a:rPr sz="2400" spc="-10" dirty="0">
                <a:latin typeface="Arial MT"/>
                <a:cs typeface="Arial MT"/>
              </a:rPr>
              <a:t> caecum.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 MT"/>
              <a:cs typeface="Arial MT"/>
            </a:endParaRPr>
          </a:p>
          <a:p>
            <a:pPr marL="283845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Arial MT"/>
                <a:cs typeface="Arial MT"/>
              </a:rPr>
              <a:t>La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période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pré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patente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est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1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mois</a:t>
            </a:r>
            <a:endParaRPr sz="2400">
              <a:latin typeface="Arial MT"/>
              <a:cs typeface="Arial MT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13" name="object 13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/>
          <p:nvPr/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795016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Symptômes</a:t>
            </a:r>
            <a:endParaRPr spc="-10" dirty="0"/>
          </a:p>
        </p:txBody>
      </p:sp>
      <p:grpSp>
        <p:nvGrpSpPr>
          <p:cNvPr id="4" name="object 4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5" name="object 5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49936" y="752855"/>
            <a:ext cx="8296909" cy="4779645"/>
            <a:chOff x="249936" y="752855"/>
            <a:chExt cx="8296909" cy="4779645"/>
          </a:xfrm>
        </p:grpSpPr>
        <p:sp>
          <p:nvSpPr>
            <p:cNvPr id="9" name="object 9"/>
            <p:cNvSpPr/>
            <p:nvPr/>
          </p:nvSpPr>
          <p:spPr>
            <a:xfrm>
              <a:off x="254508" y="757427"/>
              <a:ext cx="8288020" cy="4770120"/>
            </a:xfrm>
            <a:custGeom>
              <a:avLst/>
              <a:gdLst/>
              <a:ahLst/>
              <a:cxnLst/>
              <a:rect l="l" t="t" r="r" b="b"/>
              <a:pathLst>
                <a:path w="8288020" h="4770120">
                  <a:moveTo>
                    <a:pt x="0" y="4770120"/>
                  </a:moveTo>
                  <a:lnTo>
                    <a:pt x="8287511" y="4770120"/>
                  </a:lnTo>
                  <a:lnTo>
                    <a:pt x="8287511" y="0"/>
                  </a:lnTo>
                  <a:lnTo>
                    <a:pt x="0" y="0"/>
                  </a:lnTo>
                  <a:lnTo>
                    <a:pt x="0" y="4770120"/>
                  </a:lnTo>
                  <a:close/>
                </a:path>
              </a:pathLst>
            </a:custGeom>
            <a:ln w="9143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1695" y="1976453"/>
              <a:ext cx="220265" cy="22026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1721" y="2341993"/>
              <a:ext cx="220485" cy="220485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1695" y="2708227"/>
              <a:ext cx="220265" cy="220265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1721" y="3073767"/>
              <a:ext cx="220485" cy="220485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1695" y="3440128"/>
              <a:ext cx="220265" cy="220265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1721" y="3805668"/>
              <a:ext cx="220485" cy="220485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333247" y="780999"/>
            <a:ext cx="8112759" cy="4662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Arial" panose="020B0604020202020204"/>
                <a:cs typeface="Arial" panose="020B0604020202020204"/>
              </a:rPr>
              <a:t>-</a:t>
            </a:r>
            <a:r>
              <a:rPr sz="2400" b="1" dirty="0">
                <a:latin typeface="Arial" panose="020B0604020202020204"/>
                <a:cs typeface="Arial" panose="020B0604020202020204"/>
              </a:rPr>
              <a:t>Cas</a:t>
            </a:r>
            <a:r>
              <a:rPr sz="2400" b="1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de</a:t>
            </a:r>
            <a:r>
              <a:rPr sz="2400" b="1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faibles</a:t>
            </a:r>
            <a:r>
              <a:rPr sz="2400" b="1" spc="-8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infestations</a:t>
            </a:r>
            <a:r>
              <a:rPr sz="2400" b="1" spc="-2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: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baisse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l’état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général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latin typeface="Arial MT"/>
                <a:cs typeface="Arial MT"/>
              </a:rPr>
              <a:t>-</a:t>
            </a:r>
            <a:r>
              <a:rPr sz="2400" b="1" dirty="0">
                <a:latin typeface="Arial" panose="020B0604020202020204"/>
                <a:cs typeface="Arial" panose="020B0604020202020204"/>
              </a:rPr>
              <a:t>Cas</a:t>
            </a:r>
            <a:r>
              <a:rPr sz="2400" b="1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de</a:t>
            </a:r>
            <a:r>
              <a:rPr sz="2400" b="1" spc="-6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fortes</a:t>
            </a:r>
            <a:r>
              <a:rPr sz="240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infestations</a:t>
            </a:r>
            <a:r>
              <a:rPr sz="2400" b="1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356870" marR="3519170">
              <a:lnSpc>
                <a:spcPct val="100000"/>
              </a:lnSpc>
            </a:pPr>
            <a:r>
              <a:rPr sz="2400" spc="-10" dirty="0">
                <a:latin typeface="Arial MT"/>
                <a:cs typeface="Arial MT"/>
              </a:rPr>
              <a:t>Détérioration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l’état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général </a:t>
            </a:r>
            <a:r>
              <a:rPr sz="2400" dirty="0">
                <a:latin typeface="Arial MT"/>
                <a:cs typeface="Arial MT"/>
              </a:rPr>
              <a:t>Douleurs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abdominales </a:t>
            </a:r>
            <a:r>
              <a:rPr sz="2400" dirty="0">
                <a:latin typeface="Arial MT"/>
                <a:cs typeface="Arial MT"/>
              </a:rPr>
              <a:t>Diarrhée,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parfois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hémorragique</a:t>
            </a:r>
            <a:endParaRPr sz="2400">
              <a:latin typeface="Arial MT"/>
              <a:cs typeface="Arial MT"/>
            </a:endParaRPr>
          </a:p>
          <a:p>
            <a:pPr marL="283845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Arial MT"/>
                <a:cs typeface="Arial MT"/>
              </a:rPr>
              <a:t>Anémie</a:t>
            </a:r>
            <a:r>
              <a:rPr sz="2400" spc="-1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hypochrome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microcytaire</a:t>
            </a:r>
            <a:endParaRPr sz="2400">
              <a:latin typeface="Arial MT"/>
              <a:cs typeface="Arial MT"/>
            </a:endParaRPr>
          </a:p>
          <a:p>
            <a:pPr marL="283845">
              <a:lnSpc>
                <a:spcPct val="100000"/>
              </a:lnSpc>
            </a:pPr>
            <a:r>
              <a:rPr sz="2400" spc="-10" dirty="0">
                <a:latin typeface="Arial MT"/>
                <a:cs typeface="Arial MT"/>
              </a:rPr>
              <a:t>Amaigrissement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déshydratation</a:t>
            </a:r>
            <a:endParaRPr sz="2400">
              <a:latin typeface="Arial MT"/>
              <a:cs typeface="Arial MT"/>
            </a:endParaRPr>
          </a:p>
          <a:p>
            <a:pPr marL="368935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La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mort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est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possible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ces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cas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graves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50" dirty="0">
                <a:latin typeface="Arial MT"/>
                <a:cs typeface="Arial MT"/>
              </a:rPr>
              <a:t>.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NB</a:t>
            </a:r>
            <a:r>
              <a:rPr sz="2400" b="1" spc="-6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: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Des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cas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signes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nerveux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sont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possibles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chez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les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chiens</a:t>
            </a:r>
            <a:endParaRPr sz="2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000" dirty="0">
                <a:latin typeface="Arial MT"/>
                <a:cs typeface="Arial MT"/>
              </a:rPr>
              <a:t>Les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veaux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s’infestent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autour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3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à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6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mois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et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sont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sensibles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6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mois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spc="-50" dirty="0">
                <a:latin typeface="Arial MT"/>
                <a:cs typeface="Arial MT"/>
              </a:rPr>
              <a:t>à</a:t>
            </a:r>
            <a:endParaRPr sz="2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 MT"/>
                <a:cs typeface="Arial MT"/>
              </a:rPr>
              <a:t>15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mois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7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795016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Lésions</a:t>
            </a:r>
            <a:endParaRPr spc="-10" dirty="0"/>
          </a:p>
        </p:txBody>
      </p:sp>
      <p:grpSp>
        <p:nvGrpSpPr>
          <p:cNvPr id="4" name="object 4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5" name="object 5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66927" y="1487424"/>
            <a:ext cx="8227059" cy="2685415"/>
            <a:chOff x="566927" y="1487424"/>
            <a:chExt cx="8227059" cy="2685415"/>
          </a:xfrm>
        </p:grpSpPr>
        <p:sp>
          <p:nvSpPr>
            <p:cNvPr id="9" name="object 9"/>
            <p:cNvSpPr/>
            <p:nvPr/>
          </p:nvSpPr>
          <p:spPr>
            <a:xfrm>
              <a:off x="571499" y="1491996"/>
              <a:ext cx="8217534" cy="2676525"/>
            </a:xfrm>
            <a:custGeom>
              <a:avLst/>
              <a:gdLst/>
              <a:ahLst/>
              <a:cxnLst/>
              <a:rect l="l" t="t" r="r" b="b"/>
              <a:pathLst>
                <a:path w="8217534" h="2676525">
                  <a:moveTo>
                    <a:pt x="0" y="2676143"/>
                  </a:moveTo>
                  <a:lnTo>
                    <a:pt x="8217408" y="2676143"/>
                  </a:lnTo>
                  <a:lnTo>
                    <a:pt x="8217408" y="0"/>
                  </a:lnTo>
                  <a:lnTo>
                    <a:pt x="0" y="0"/>
                  </a:lnTo>
                  <a:lnTo>
                    <a:pt x="0" y="2676143"/>
                  </a:lnTo>
                  <a:close/>
                </a:path>
              </a:pathLst>
            </a:custGeom>
            <a:ln w="9144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9017" y="1611616"/>
              <a:ext cx="220485" cy="22048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9017" y="2343517"/>
              <a:ext cx="220485" cy="220485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9017" y="3075291"/>
              <a:ext cx="220485" cy="220485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650544" y="1514297"/>
            <a:ext cx="7836534" cy="2587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845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Arial MT"/>
                <a:cs typeface="Arial MT"/>
              </a:rPr>
              <a:t>Typhlite(</a:t>
            </a:r>
            <a:r>
              <a:rPr sz="1800" spc="-10" dirty="0">
                <a:latin typeface="Arial MT"/>
                <a:cs typeface="Arial MT"/>
              </a:rPr>
              <a:t>inflammation</a:t>
            </a:r>
            <a:r>
              <a:rPr sz="1800" spc="-1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des ceacums)</a:t>
            </a:r>
            <a:r>
              <a:rPr sz="18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parfois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colite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(</a:t>
            </a:r>
            <a:r>
              <a:rPr sz="1800" spc="-10" dirty="0">
                <a:latin typeface="Arial MT"/>
                <a:cs typeface="Arial MT"/>
              </a:rPr>
              <a:t>inflammation</a:t>
            </a:r>
            <a:endParaRPr sz="1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 MT"/>
                <a:cs typeface="Arial MT"/>
              </a:rPr>
              <a:t>du</a:t>
            </a:r>
            <a:r>
              <a:rPr sz="1800" spc="-10" dirty="0">
                <a:latin typeface="Arial MT"/>
                <a:cs typeface="Arial MT"/>
              </a:rPr>
              <a:t> colon</a:t>
            </a:r>
            <a:r>
              <a:rPr sz="2400" spc="-10" dirty="0">
                <a:latin typeface="Arial MT"/>
                <a:cs typeface="Arial MT"/>
              </a:rPr>
              <a:t>)</a:t>
            </a:r>
            <a:endParaRPr sz="2400">
              <a:latin typeface="Arial MT"/>
              <a:cs typeface="Arial MT"/>
            </a:endParaRPr>
          </a:p>
          <a:p>
            <a:pPr marL="283845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Adénites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mésentériques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congestives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 MT"/>
              <a:cs typeface="Arial MT"/>
            </a:endParaRPr>
          </a:p>
          <a:p>
            <a:pPr marL="12700" marR="40640" indent="271145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On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peut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trouver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vers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enchevêtrés,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au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niveau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la </a:t>
            </a:r>
            <a:r>
              <a:rPr sz="2400" dirty="0">
                <a:latin typeface="Arial MT"/>
                <a:cs typeface="Arial MT"/>
              </a:rPr>
              <a:t>muqueuse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intestinale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(sont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enfoncés</a:t>
            </a:r>
            <a:r>
              <a:rPr sz="2400" spc="-1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profondément</a:t>
            </a:r>
            <a:r>
              <a:rPr sz="2400" spc="-1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la </a:t>
            </a:r>
            <a:r>
              <a:rPr sz="2400" dirty="0">
                <a:latin typeface="Arial MT"/>
                <a:cs typeface="Arial MT"/>
              </a:rPr>
              <a:t>partie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antérieure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leur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corps)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4623815" y="161544"/>
            <a:ext cx="4352544" cy="3605783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01896" y="4428744"/>
            <a:ext cx="4151376" cy="20726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7680" y="1627632"/>
            <a:ext cx="3544824" cy="331317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14172" y="5006340"/>
            <a:ext cx="3420110" cy="737870"/>
          </a:xfrm>
          <a:prstGeom prst="rect">
            <a:avLst/>
          </a:prstGeom>
          <a:ln w="9144">
            <a:solidFill>
              <a:srgbClr val="4F81BC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111760" marR="109855" indent="2540" algn="ctr">
              <a:lnSpc>
                <a:spcPct val="99000"/>
              </a:lnSpc>
              <a:spcBef>
                <a:spcPts val="300"/>
              </a:spcBef>
            </a:pPr>
            <a:r>
              <a:rPr sz="1200" spc="-20" dirty="0">
                <a:latin typeface="Calibri" panose="020F0502020204030204"/>
                <a:cs typeface="Calibri" panose="020F0502020204030204"/>
              </a:rPr>
              <a:t>https://catedog.com/chien/03-</a:t>
            </a:r>
            <a:r>
              <a:rPr sz="1200" spc="-10" dirty="0">
                <a:latin typeface="Calibri" panose="020F0502020204030204"/>
                <a:cs typeface="Calibri" panose="020F0502020204030204"/>
              </a:rPr>
              <a:t>sante-chien/15- maladies-</a:t>
            </a:r>
            <a:r>
              <a:rPr sz="1200" spc="-20" dirty="0">
                <a:latin typeface="Calibri" panose="020F0502020204030204"/>
                <a:cs typeface="Calibri" panose="020F0502020204030204"/>
              </a:rPr>
              <a:t>parasitaires-</a:t>
            </a:r>
            <a:r>
              <a:rPr sz="1200" spc="-10" dirty="0">
                <a:latin typeface="Calibri" panose="020F0502020204030204"/>
                <a:cs typeface="Calibri" panose="020F0502020204030204"/>
              </a:rPr>
              <a:t>internes-chien/vers-trichures- chien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/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795016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0479" y="4648"/>
            <a:ext cx="1920239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Pathogénie</a:t>
            </a:r>
            <a:endParaRPr spc="-10" dirty="0"/>
          </a:p>
        </p:txBody>
      </p:sp>
      <p:grpSp>
        <p:nvGrpSpPr>
          <p:cNvPr id="4" name="object 4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5" name="object 5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40080" y="996696"/>
            <a:ext cx="7867015" cy="4532630"/>
            <a:chOff x="640080" y="996696"/>
            <a:chExt cx="7867015" cy="4532630"/>
          </a:xfrm>
        </p:grpSpPr>
        <p:sp>
          <p:nvSpPr>
            <p:cNvPr id="9" name="object 9"/>
            <p:cNvSpPr/>
            <p:nvPr/>
          </p:nvSpPr>
          <p:spPr>
            <a:xfrm>
              <a:off x="644652" y="1001268"/>
              <a:ext cx="7858125" cy="4523740"/>
            </a:xfrm>
            <a:custGeom>
              <a:avLst/>
              <a:gdLst/>
              <a:ahLst/>
              <a:cxnLst/>
              <a:rect l="l" t="t" r="r" b="b"/>
              <a:pathLst>
                <a:path w="7858125" h="4523740">
                  <a:moveTo>
                    <a:pt x="0" y="4523232"/>
                  </a:moveTo>
                  <a:lnTo>
                    <a:pt x="7857744" y="4523232"/>
                  </a:lnTo>
                  <a:lnTo>
                    <a:pt x="7857744" y="0"/>
                  </a:lnTo>
                  <a:lnTo>
                    <a:pt x="0" y="0"/>
                  </a:lnTo>
                  <a:lnTo>
                    <a:pt x="0" y="4523232"/>
                  </a:lnTo>
                  <a:close/>
                </a:path>
              </a:pathLst>
            </a:custGeom>
            <a:ln w="9144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0315" y="1143714"/>
              <a:ext cx="220265" cy="220265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60310" y="2307716"/>
              <a:ext cx="88265" cy="820419"/>
            </a:xfrm>
            <a:custGeom>
              <a:avLst/>
              <a:gdLst/>
              <a:ahLst/>
              <a:cxnLst/>
              <a:rect l="l" t="t" r="r" b="b"/>
              <a:pathLst>
                <a:path w="88265" h="820419">
                  <a:moveTo>
                    <a:pt x="88099" y="731774"/>
                  </a:moveTo>
                  <a:lnTo>
                    <a:pt x="0" y="731774"/>
                  </a:lnTo>
                  <a:lnTo>
                    <a:pt x="0" y="819873"/>
                  </a:lnTo>
                  <a:lnTo>
                    <a:pt x="88099" y="819873"/>
                  </a:lnTo>
                  <a:lnTo>
                    <a:pt x="88099" y="731774"/>
                  </a:lnTo>
                  <a:close/>
                </a:path>
                <a:path w="88265" h="820419">
                  <a:moveTo>
                    <a:pt x="88099" y="0"/>
                  </a:moveTo>
                  <a:lnTo>
                    <a:pt x="0" y="0"/>
                  </a:lnTo>
                  <a:lnTo>
                    <a:pt x="0" y="88099"/>
                  </a:lnTo>
                  <a:lnTo>
                    <a:pt x="88099" y="88099"/>
                  </a:lnTo>
                  <a:lnTo>
                    <a:pt x="88099" y="0"/>
                  </a:lnTo>
                  <a:close/>
                </a:path>
                <a:path w="88265" h="820419">
                  <a:moveTo>
                    <a:pt x="88214" y="365607"/>
                  </a:moveTo>
                  <a:lnTo>
                    <a:pt x="25" y="365607"/>
                  </a:lnTo>
                  <a:lnTo>
                    <a:pt x="25" y="453796"/>
                  </a:lnTo>
                  <a:lnTo>
                    <a:pt x="88214" y="453796"/>
                  </a:lnTo>
                  <a:lnTo>
                    <a:pt x="88214" y="36560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0315" y="3705304"/>
              <a:ext cx="220265" cy="220265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0315" y="4437078"/>
              <a:ext cx="220265" cy="220265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721868" y="1046479"/>
            <a:ext cx="7612380" cy="4050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845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 panose="020B0604020202020204"/>
                <a:cs typeface="Arial" panose="020B0604020202020204"/>
              </a:rPr>
              <a:t>Action</a:t>
            </a:r>
            <a:r>
              <a:rPr sz="2400" b="1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traumatique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12700" marR="5080">
              <a:lnSpc>
                <a:spcPct val="100000"/>
              </a:lnSpc>
            </a:pPr>
            <a:r>
              <a:rPr sz="2400" spc="-25" dirty="0">
                <a:latin typeface="Arial MT"/>
                <a:cs typeface="Arial MT"/>
              </a:rPr>
              <a:t>-</a:t>
            </a:r>
            <a:r>
              <a:rPr sz="2400" dirty="0">
                <a:latin typeface="Arial MT"/>
                <a:cs typeface="Arial MT"/>
              </a:rPr>
              <a:t>En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enfonçant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partie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antérieure,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dans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muqueuse,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le </a:t>
            </a:r>
            <a:r>
              <a:rPr sz="2400" dirty="0">
                <a:latin typeface="Arial MT"/>
                <a:cs typeface="Arial MT"/>
              </a:rPr>
              <a:t>ver,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provoque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lancette:</a:t>
            </a:r>
            <a:endParaRPr sz="2400">
              <a:latin typeface="Arial MT"/>
              <a:cs typeface="Arial MT"/>
            </a:endParaRPr>
          </a:p>
          <a:p>
            <a:pPr marL="152400" marR="546735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Arial MT"/>
                <a:cs typeface="Arial MT"/>
              </a:rPr>
              <a:t>La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congestion, L’hémorragie </a:t>
            </a:r>
            <a:r>
              <a:rPr sz="2400" dirty="0">
                <a:latin typeface="Arial MT"/>
                <a:cs typeface="Arial MT"/>
              </a:rPr>
              <a:t>La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nécrose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2400">
              <a:latin typeface="Arial MT"/>
              <a:cs typeface="Arial MT"/>
            </a:endParaRPr>
          </a:p>
          <a:p>
            <a:pPr marL="283845">
              <a:lnSpc>
                <a:spcPct val="100000"/>
              </a:lnSpc>
            </a:pPr>
            <a:r>
              <a:rPr sz="2400" b="1" dirty="0">
                <a:latin typeface="Arial" panose="020B0604020202020204"/>
                <a:cs typeface="Arial" panose="020B0604020202020204"/>
              </a:rPr>
              <a:t>Action</a:t>
            </a:r>
            <a:r>
              <a:rPr sz="2400" b="1" spc="3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spoliatrice:</a:t>
            </a:r>
            <a:r>
              <a:rPr sz="2400" b="1" spc="-12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Perte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sang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hématophagie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 MT"/>
              <a:cs typeface="Arial MT"/>
            </a:endParaRPr>
          </a:p>
          <a:p>
            <a:pPr marL="283845">
              <a:lnSpc>
                <a:spcPct val="100000"/>
              </a:lnSpc>
            </a:pPr>
            <a:r>
              <a:rPr sz="2400" b="1" dirty="0">
                <a:latin typeface="Arial" panose="020B0604020202020204"/>
                <a:cs typeface="Arial" panose="020B0604020202020204"/>
              </a:rPr>
              <a:t>Inoculatrice:</a:t>
            </a:r>
            <a:r>
              <a:rPr sz="2400" b="1" spc="-11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accusé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chez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l’homme,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transmettre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la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Arial MT"/>
                <a:cs typeface="Arial MT"/>
              </a:rPr>
              <a:t>fièvre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typhoïde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795016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Diagnostic</a:t>
            </a:r>
            <a:endParaRPr spc="-10" dirty="0"/>
          </a:p>
        </p:txBody>
      </p:sp>
      <p:grpSp>
        <p:nvGrpSpPr>
          <p:cNvPr id="4" name="object 4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5" name="object 5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879" y="737616"/>
            <a:ext cx="3374136" cy="588263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899871" y="851992"/>
            <a:ext cx="1938655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DC.</a:t>
            </a:r>
            <a:r>
              <a:rPr sz="2000" b="1" spc="-45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b="1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Ante-</a:t>
            </a:r>
            <a:r>
              <a:rPr sz="2000" b="1" spc="-50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10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mortem</a:t>
            </a:r>
            <a:endParaRPr sz="2000">
              <a:latin typeface="Calibri" panose="020F0502020204030204"/>
              <a:cs typeface="Calibri" panose="020F0502020204030204"/>
            </a:endParaRP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56632" y="551687"/>
            <a:ext cx="2825495" cy="612648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5566028" y="677418"/>
            <a:ext cx="180530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Dc.</a:t>
            </a:r>
            <a:r>
              <a:rPr sz="2000" b="1" spc="10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25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Post-</a:t>
            </a:r>
            <a:r>
              <a:rPr sz="2000" b="1" spc="-10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mortem</a:t>
            </a:r>
            <a:endParaRPr sz="20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1291" y="1485900"/>
            <a:ext cx="2929255" cy="3785870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56515" rIns="0" bIns="0" rtlCol="0">
            <a:spAutoFit/>
          </a:bodyPr>
          <a:lstStyle/>
          <a:p>
            <a:pPr marL="685800">
              <a:lnSpc>
                <a:spcPct val="100000"/>
              </a:lnSpc>
              <a:spcBef>
                <a:spcPts val="445"/>
              </a:spcBef>
              <a:tabLst>
                <a:tab pos="942340" algn="l"/>
              </a:tabLst>
            </a:pPr>
            <a:r>
              <a:rPr sz="2000" b="1" i="1" u="sng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	</a:t>
            </a:r>
            <a:r>
              <a:rPr sz="2000" b="1" i="1" u="sng" spc="-10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Diagnostic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622300">
              <a:lnSpc>
                <a:spcPct val="100000"/>
              </a:lnSpc>
            </a:pPr>
            <a:r>
              <a:rPr sz="2000" b="1" i="1" u="sng" spc="-10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coprologique</a:t>
            </a:r>
            <a:r>
              <a:rPr sz="2000" b="1" i="1" u="sng" spc="500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 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2000">
              <a:latin typeface="Arial" panose="020B0604020202020204"/>
              <a:cs typeface="Arial" panose="020B0604020202020204"/>
            </a:endParaRPr>
          </a:p>
          <a:p>
            <a:pPr marL="88900" marR="15367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Repose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sur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la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présence </a:t>
            </a:r>
            <a:r>
              <a:rPr sz="2000" dirty="0">
                <a:latin typeface="Arial MT"/>
                <a:cs typeface="Arial MT"/>
              </a:rPr>
              <a:t>des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œufs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trichures </a:t>
            </a:r>
            <a:r>
              <a:rPr sz="2000" dirty="0">
                <a:latin typeface="Arial MT"/>
                <a:cs typeface="Arial MT"/>
              </a:rPr>
              <a:t>dans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les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matières </a:t>
            </a:r>
            <a:r>
              <a:rPr sz="2000" dirty="0">
                <a:latin typeface="Arial MT"/>
                <a:cs typeface="Arial MT"/>
              </a:rPr>
              <a:t>fécales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;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ces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œufs</a:t>
            </a:r>
            <a:r>
              <a:rPr sz="2000" spc="-25" dirty="0">
                <a:latin typeface="Arial MT"/>
                <a:cs typeface="Arial MT"/>
              </a:rPr>
              <a:t> ont </a:t>
            </a:r>
            <a:r>
              <a:rPr sz="2000" dirty="0">
                <a:latin typeface="Arial MT"/>
                <a:cs typeface="Arial MT"/>
              </a:rPr>
              <a:t>des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caractères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typiques</a:t>
            </a:r>
            <a:endParaRPr sz="2000">
              <a:latin typeface="Arial MT"/>
              <a:cs typeface="Arial MT"/>
            </a:endParaRPr>
          </a:p>
          <a:p>
            <a:pPr marL="88900" marR="20002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 MT"/>
                <a:cs typeface="Arial MT"/>
              </a:rPr>
              <a:t>: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forme</a:t>
            </a:r>
            <a:r>
              <a:rPr sz="2000" spc="-9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d’un</a:t>
            </a:r>
            <a:r>
              <a:rPr sz="2000" spc="1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tonnelet, </a:t>
            </a:r>
            <a:r>
              <a:rPr sz="2000" dirty="0">
                <a:latin typeface="Arial MT"/>
                <a:cs typeface="Arial MT"/>
              </a:rPr>
              <a:t>couleur</a:t>
            </a:r>
            <a:r>
              <a:rPr sz="2000" spc="-9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brunâtre, </a:t>
            </a:r>
            <a:r>
              <a:rPr sz="2000" dirty="0">
                <a:latin typeface="Arial MT"/>
                <a:cs typeface="Arial MT"/>
              </a:rPr>
              <a:t>présence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d’un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bouchon </a:t>
            </a:r>
            <a:r>
              <a:rPr sz="2000" dirty="0">
                <a:latin typeface="Arial MT"/>
                <a:cs typeface="Arial MT"/>
              </a:rPr>
              <a:t>saillant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à</a:t>
            </a:r>
            <a:r>
              <a:rPr sz="2000" spc="-9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chaque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pôle</a:t>
            </a:r>
            <a:r>
              <a:rPr sz="1200" spc="-20" dirty="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396740" y="1327403"/>
            <a:ext cx="4429125" cy="267652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1376680" marR="690245" indent="-677545">
              <a:lnSpc>
                <a:spcPts val="2790"/>
              </a:lnSpc>
              <a:spcBef>
                <a:spcPts val="155"/>
              </a:spcBef>
            </a:pPr>
            <a:r>
              <a:rPr sz="2000" b="1" i="1" u="sng" spc="-10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anatomo-</a:t>
            </a:r>
            <a:r>
              <a:rPr sz="2000" b="1" i="1" u="sng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pathologique</a:t>
            </a:r>
            <a:r>
              <a:rPr sz="2000" b="1" i="1" u="sng" spc="-75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 </a:t>
            </a:r>
            <a:r>
              <a:rPr sz="2000" b="1" i="1" u="sng" spc="-25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et</a:t>
            </a:r>
            <a:r>
              <a:rPr sz="2000" b="1" i="1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i="1" u="sng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histologique</a:t>
            </a:r>
            <a:r>
              <a:rPr sz="2000" b="1" i="1" spc="30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15"/>
              </a:spcBef>
            </a:pPr>
            <a:endParaRPr sz="2000">
              <a:latin typeface="Arial MT"/>
              <a:cs typeface="Arial MT"/>
            </a:endParaRPr>
          </a:p>
          <a:p>
            <a:pPr marL="909955">
              <a:lnSpc>
                <a:spcPct val="100000"/>
              </a:lnSpc>
            </a:pPr>
            <a:r>
              <a:rPr sz="1200" dirty="0">
                <a:latin typeface="Arial MT"/>
                <a:cs typeface="Arial MT"/>
              </a:rPr>
              <a:t>-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On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observe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des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lésions</a:t>
            </a:r>
            <a:endParaRPr sz="2000">
              <a:latin typeface="Arial MT"/>
              <a:cs typeface="Arial MT"/>
            </a:endParaRPr>
          </a:p>
          <a:p>
            <a:pPr marL="1431290">
              <a:lnSpc>
                <a:spcPct val="100000"/>
              </a:lnSpc>
            </a:pPr>
            <a:r>
              <a:rPr sz="2000" spc="-10" dirty="0">
                <a:latin typeface="Arial MT"/>
                <a:cs typeface="Arial MT"/>
              </a:rPr>
              <a:t>d’entérocolite.</a:t>
            </a:r>
            <a:endParaRPr sz="2000">
              <a:latin typeface="Arial MT"/>
              <a:cs typeface="Arial MT"/>
            </a:endParaRPr>
          </a:p>
          <a:p>
            <a:pPr marL="495300" marR="179705" indent="-2794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 MT"/>
                <a:cs typeface="Arial MT"/>
              </a:rPr>
              <a:t>-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Mise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en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évidence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des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vers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dans </a:t>
            </a:r>
            <a:r>
              <a:rPr sz="2000" dirty="0">
                <a:latin typeface="Arial MT"/>
                <a:cs typeface="Arial MT"/>
              </a:rPr>
              <a:t>la</a:t>
            </a:r>
            <a:r>
              <a:rPr sz="2000" spc="-9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muqueuse</a:t>
            </a:r>
            <a:r>
              <a:rPr sz="2000" spc="-10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intestinale,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après</a:t>
            </a:r>
            <a:endParaRPr sz="2000">
              <a:latin typeface="Arial MT"/>
              <a:cs typeface="Arial MT"/>
            </a:endParaRPr>
          </a:p>
          <a:p>
            <a:pPr marL="1800225">
              <a:lnSpc>
                <a:spcPct val="100000"/>
              </a:lnSpc>
            </a:pPr>
            <a:r>
              <a:rPr sz="2000" spc="-10" dirty="0">
                <a:latin typeface="Arial MT"/>
                <a:cs typeface="Arial MT"/>
              </a:rPr>
              <a:t>raclage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00371" y="4268723"/>
            <a:ext cx="4346575" cy="2246630"/>
          </a:xfrm>
          <a:prstGeom prst="rect">
            <a:avLst/>
          </a:prstGeom>
          <a:ln w="9144">
            <a:solidFill>
              <a:srgbClr val="4F81BC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5"/>
              </a:spcBef>
            </a:pPr>
            <a:r>
              <a:rPr sz="2000" dirty="0">
                <a:latin typeface="Arial MT"/>
                <a:cs typeface="Arial MT"/>
              </a:rPr>
              <a:t>Chez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les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veaux,</a:t>
            </a:r>
            <a:endParaRPr sz="2000">
              <a:latin typeface="Arial MT"/>
              <a:cs typeface="Arial MT"/>
            </a:endParaRPr>
          </a:p>
          <a:p>
            <a:pPr marL="168910" marR="166370" indent="76200" algn="ctr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les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Trichures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sont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par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contre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très </a:t>
            </a:r>
            <a:r>
              <a:rPr sz="2000" dirty="0">
                <a:latin typeface="Arial MT"/>
                <a:cs typeface="Arial MT"/>
              </a:rPr>
              <a:t>visibles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à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l’autopsie</a:t>
            </a:r>
            <a:r>
              <a:rPr sz="2000" spc="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:</a:t>
            </a:r>
            <a:r>
              <a:rPr sz="2000" spc="-80" dirty="0"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&lt;</a:t>
            </a:r>
            <a:r>
              <a:rPr sz="2000" spc="-6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50</a:t>
            </a:r>
            <a:r>
              <a:rPr sz="2000" spc="-6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Arial MT"/>
                <a:cs typeface="Arial MT"/>
              </a:rPr>
              <a:t>trichures </a:t>
            </a:r>
            <a:r>
              <a:rPr sz="2000" dirty="0">
                <a:latin typeface="Arial MT"/>
                <a:cs typeface="Arial MT"/>
              </a:rPr>
              <a:t>visibles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: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infestation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faible.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&gt;</a:t>
            </a:r>
            <a:r>
              <a:rPr sz="2000" spc="-6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FF0000"/>
                </a:solidFill>
                <a:latin typeface="Arial MT"/>
                <a:cs typeface="Arial MT"/>
              </a:rPr>
              <a:t>500</a:t>
            </a:r>
            <a:r>
              <a:rPr sz="2000" spc="-4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spc="-50" dirty="0">
                <a:latin typeface="Arial MT"/>
                <a:cs typeface="Arial MT"/>
              </a:rPr>
              <a:t>: </a:t>
            </a:r>
            <a:r>
              <a:rPr sz="2000" dirty="0">
                <a:latin typeface="Arial MT"/>
                <a:cs typeface="Arial MT"/>
              </a:rPr>
              <a:t>infestation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avec</a:t>
            </a:r>
            <a:r>
              <a:rPr sz="2000" spc="-8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impact</a:t>
            </a:r>
            <a:r>
              <a:rPr sz="2000" spc="-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clinique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25" dirty="0">
                <a:latin typeface="Arial MT"/>
                <a:cs typeface="Arial MT"/>
              </a:rPr>
              <a:t>La </a:t>
            </a:r>
            <a:r>
              <a:rPr sz="2000" dirty="0">
                <a:latin typeface="Arial MT"/>
                <a:cs typeface="Arial MT"/>
              </a:rPr>
              <a:t>coproscopie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sur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ce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parasite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est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très </a:t>
            </a:r>
            <a:r>
              <a:rPr sz="2000" spc="-10" dirty="0">
                <a:latin typeface="Arial MT"/>
                <a:cs typeface="Arial MT"/>
              </a:rPr>
              <a:t>aléatoire.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795016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Diagnostic</a:t>
            </a:r>
            <a:endParaRPr spc="-10" dirty="0"/>
          </a:p>
        </p:txBody>
      </p:sp>
      <p:grpSp>
        <p:nvGrpSpPr>
          <p:cNvPr id="4" name="object 4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5" name="object 5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2023" y="569976"/>
            <a:ext cx="3371088" cy="588263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422148" y="1940051"/>
            <a:ext cx="8178165" cy="2307590"/>
          </a:xfrm>
          <a:custGeom>
            <a:avLst/>
            <a:gdLst/>
            <a:ahLst/>
            <a:cxnLst/>
            <a:rect l="l" t="t" r="r" b="b"/>
            <a:pathLst>
              <a:path w="8178165" h="2307590">
                <a:moveTo>
                  <a:pt x="0" y="2307336"/>
                </a:moveTo>
                <a:lnTo>
                  <a:pt x="8177783" y="2307336"/>
                </a:lnTo>
                <a:lnTo>
                  <a:pt x="8177783" y="0"/>
                </a:lnTo>
                <a:lnTo>
                  <a:pt x="0" y="0"/>
                </a:lnTo>
                <a:lnTo>
                  <a:pt x="0" y="2307336"/>
                </a:lnTo>
                <a:close/>
              </a:path>
            </a:pathLst>
          </a:custGeom>
          <a:ln w="9144">
            <a:solidFill>
              <a:srgbClr val="4F81B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422148" y="5158740"/>
            <a:ext cx="8178165" cy="1228725"/>
          </a:xfrm>
          <a:prstGeom prst="rect">
            <a:avLst/>
          </a:prstGeom>
          <a:ln w="9144">
            <a:solidFill>
              <a:srgbClr val="4F81BC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0170" marR="184150">
              <a:lnSpc>
                <a:spcPct val="100000"/>
              </a:lnSpc>
              <a:spcBef>
                <a:spcPts val="315"/>
              </a:spcBef>
            </a:pPr>
            <a:r>
              <a:rPr sz="1800" dirty="0">
                <a:latin typeface="Arial MT"/>
                <a:cs typeface="Arial MT"/>
              </a:rPr>
              <a:t>Chez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les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veaux, les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Trichures sont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contre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très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visibles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à l’autopsie</a:t>
            </a:r>
            <a:r>
              <a:rPr sz="1800" spc="-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:</a:t>
            </a:r>
            <a:endParaRPr sz="1800" dirty="0">
              <a:latin typeface="Arial MT"/>
              <a:cs typeface="Arial MT"/>
            </a:endParaRPr>
          </a:p>
          <a:p>
            <a:pPr marL="90170" marR="184150">
              <a:lnSpc>
                <a:spcPct val="100000"/>
              </a:lnSpc>
              <a:spcBef>
                <a:spcPts val="315"/>
              </a:spcBef>
            </a:pP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b="1" dirty="0">
                <a:latin typeface="Arial MT"/>
                <a:cs typeface="Arial MT"/>
              </a:rPr>
              <a:t>&lt; </a:t>
            </a:r>
            <a:r>
              <a:rPr sz="1800" b="1" spc="-25" dirty="0">
                <a:latin typeface="Arial MT"/>
                <a:cs typeface="Arial MT"/>
              </a:rPr>
              <a:t>50 </a:t>
            </a:r>
            <a:r>
              <a:rPr sz="1800" b="1" dirty="0">
                <a:latin typeface="Arial MT"/>
                <a:cs typeface="Arial MT"/>
              </a:rPr>
              <a:t>trichures</a:t>
            </a:r>
            <a:r>
              <a:rPr sz="1800" b="1" spc="-35" dirty="0">
                <a:latin typeface="Arial MT"/>
                <a:cs typeface="Arial MT"/>
              </a:rPr>
              <a:t> </a:t>
            </a:r>
            <a:r>
              <a:rPr sz="1800" b="1" dirty="0">
                <a:latin typeface="Arial MT"/>
                <a:cs typeface="Arial MT"/>
              </a:rPr>
              <a:t>visibles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: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b="1" dirty="0">
                <a:solidFill>
                  <a:srgbClr val="00B050"/>
                </a:solidFill>
                <a:latin typeface="Arial MT"/>
                <a:cs typeface="Arial MT"/>
              </a:rPr>
              <a:t>infestation</a:t>
            </a:r>
            <a:r>
              <a:rPr sz="1800" b="1" spc="-75" dirty="0">
                <a:solidFill>
                  <a:srgbClr val="00B050"/>
                </a:solidFill>
                <a:latin typeface="Arial MT"/>
                <a:cs typeface="Arial MT"/>
              </a:rPr>
              <a:t> </a:t>
            </a:r>
            <a:r>
              <a:rPr sz="1800" b="1" dirty="0">
                <a:solidFill>
                  <a:srgbClr val="00B050"/>
                </a:solidFill>
                <a:latin typeface="Arial MT"/>
                <a:cs typeface="Arial MT"/>
              </a:rPr>
              <a:t>faible.</a:t>
            </a:r>
            <a:endParaRPr sz="1800" b="1" dirty="0">
              <a:solidFill>
                <a:srgbClr val="00B050"/>
              </a:solidFill>
              <a:latin typeface="Arial MT"/>
              <a:cs typeface="Arial MT"/>
            </a:endParaRPr>
          </a:p>
          <a:p>
            <a:pPr marL="90170" marR="184150">
              <a:lnSpc>
                <a:spcPct val="100000"/>
              </a:lnSpc>
              <a:spcBef>
                <a:spcPts val="315"/>
              </a:spcBef>
            </a:pP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b="1" dirty="0">
                <a:latin typeface="Arial MT"/>
                <a:cs typeface="Arial MT"/>
              </a:rPr>
              <a:t>&gt;</a:t>
            </a:r>
            <a:r>
              <a:rPr sz="1800" b="1" spc="15" dirty="0">
                <a:latin typeface="Arial MT"/>
                <a:cs typeface="Arial MT"/>
              </a:rPr>
              <a:t> </a:t>
            </a:r>
            <a:r>
              <a:rPr sz="1800" b="1" dirty="0">
                <a:latin typeface="Arial MT"/>
                <a:cs typeface="Arial MT"/>
              </a:rPr>
              <a:t>500</a:t>
            </a:r>
            <a:r>
              <a:rPr sz="1800" b="1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:</a:t>
            </a:r>
            <a:r>
              <a:rPr sz="1800" b="1" spc="2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 MT"/>
                <a:cs typeface="Arial MT"/>
              </a:rPr>
              <a:t>infestation</a:t>
            </a:r>
            <a:r>
              <a:rPr sz="1800" b="1" spc="-5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 MT"/>
                <a:cs typeface="Arial MT"/>
              </a:rPr>
              <a:t>avec impact</a:t>
            </a:r>
            <a:r>
              <a:rPr sz="1800" b="1" spc="-5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 MT"/>
                <a:cs typeface="Arial MT"/>
              </a:rPr>
              <a:t>clinique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La </a:t>
            </a:r>
            <a:r>
              <a:rPr sz="1800" dirty="0">
                <a:latin typeface="Arial MT"/>
                <a:cs typeface="Arial MT"/>
              </a:rPr>
              <a:t>coproscopie</a:t>
            </a:r>
            <a:r>
              <a:rPr sz="1800" spc="-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sur ce parasite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très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aléatoire.</a:t>
            </a:r>
            <a:endParaRPr sz="1800">
              <a:latin typeface="Arial MT"/>
              <a:cs typeface="Arial MT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1752" y="4416552"/>
            <a:ext cx="2828544" cy="612648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274116" y="684402"/>
            <a:ext cx="8128634" cy="418972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4516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DC.</a:t>
            </a:r>
            <a:r>
              <a:rPr sz="2000" b="1" spc="-40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b="1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Ante-</a:t>
            </a:r>
            <a:r>
              <a:rPr sz="2000" b="1" spc="-45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10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mortem</a:t>
            </a:r>
            <a:endParaRPr sz="2000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  <a:spcBef>
                <a:spcPts val="520"/>
              </a:spcBef>
            </a:pPr>
            <a:endParaRPr sz="2000">
              <a:latin typeface="Calibri" panose="020F0502020204030204"/>
              <a:cs typeface="Calibri" panose="020F0502020204030204"/>
            </a:endParaRPr>
          </a:p>
          <a:p>
            <a:pPr marL="238125" indent="-22606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 MT"/>
                <a:cs typeface="Arial MT"/>
              </a:rPr>
              <a:t>NB: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Ne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pas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confondre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les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œufs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i="1" spc="-10" dirty="0">
                <a:latin typeface="Arial" panose="020B0604020202020204"/>
                <a:cs typeface="Arial" panose="020B0604020202020204"/>
              </a:rPr>
              <a:t>Trichuris</a:t>
            </a:r>
            <a:r>
              <a:rPr sz="2000" i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 MT"/>
                <a:cs typeface="Arial MT"/>
              </a:rPr>
              <a:t>sp.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avec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ceux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i="1" spc="-10" dirty="0">
                <a:latin typeface="Arial" panose="020B0604020202020204"/>
                <a:cs typeface="Arial" panose="020B0604020202020204"/>
              </a:rPr>
              <a:t>Capillaria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000">
              <a:latin typeface="Arial" panose="020B0604020202020204"/>
              <a:cs typeface="Arial" panose="020B0604020202020204"/>
            </a:endParaRPr>
          </a:p>
          <a:p>
            <a:pPr marL="238125" marR="5080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œufs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i="1" dirty="0">
                <a:latin typeface="Arial MT"/>
                <a:cs typeface="Arial MT"/>
              </a:rPr>
              <a:t>Capillaria sp</a:t>
            </a:r>
            <a:r>
              <a:rPr sz="2400" dirty="0">
                <a:latin typeface="Arial MT"/>
                <a:cs typeface="Arial MT"/>
              </a:rPr>
              <a:t>.,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sont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Peu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colorés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(jaunâtres), </a:t>
            </a:r>
            <a:r>
              <a:rPr sz="2400" dirty="0">
                <a:latin typeface="Arial MT"/>
                <a:cs typeface="Arial MT"/>
              </a:rPr>
              <a:t>ont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forme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d’un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baril;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côtés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sont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presque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parallèles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et </a:t>
            </a: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bouchons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ne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projettent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pas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très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loin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rapport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la </a:t>
            </a:r>
            <a:r>
              <a:rPr sz="2400" dirty="0">
                <a:latin typeface="Arial MT"/>
                <a:cs typeface="Arial MT"/>
              </a:rPr>
              <a:t>paroi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l’œuf.</a:t>
            </a:r>
            <a:endParaRPr sz="2400">
              <a:latin typeface="Arial MT"/>
              <a:cs typeface="Arial MT"/>
            </a:endParaRPr>
          </a:p>
          <a:p>
            <a:pPr marL="238125" marR="681355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Arial MT"/>
                <a:cs typeface="Arial MT"/>
              </a:rPr>
              <a:t>La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surface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externe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l’œuf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est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rugueuse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sont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plus </a:t>
            </a:r>
            <a:r>
              <a:rPr sz="2400" dirty="0">
                <a:latin typeface="Arial MT"/>
                <a:cs typeface="Arial MT"/>
              </a:rPr>
              <a:t>petits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</a:t>
            </a:r>
            <a:r>
              <a:rPr sz="1800" dirty="0">
                <a:latin typeface="Arial MT"/>
                <a:cs typeface="Arial MT"/>
              </a:rPr>
              <a:t>Dimensions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: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63-68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x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24-27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20" dirty="0">
                <a:latin typeface="Arial MT"/>
                <a:cs typeface="Arial MT"/>
              </a:rPr>
              <a:t>µm).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2400">
              <a:latin typeface="Arial MT"/>
              <a:cs typeface="Arial MT"/>
            </a:endParaRPr>
          </a:p>
          <a:p>
            <a:pPr marL="550545">
              <a:lnSpc>
                <a:spcPct val="100000"/>
              </a:lnSpc>
            </a:pPr>
            <a:r>
              <a:rPr sz="2000" b="1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Dc.</a:t>
            </a:r>
            <a:r>
              <a:rPr sz="2000" b="1" spc="35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30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Post-</a:t>
            </a:r>
            <a:r>
              <a:rPr sz="2000" b="1" spc="-10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mortem</a:t>
            </a:r>
            <a:endParaRPr sz="20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795016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95"/>
              </a:spcBef>
            </a:pPr>
            <a:r>
              <a:rPr spc="-35" dirty="0"/>
              <a:t>Traitement</a:t>
            </a:r>
            <a:endParaRPr spc="-35" dirty="0"/>
          </a:p>
        </p:txBody>
      </p:sp>
      <p:grpSp>
        <p:nvGrpSpPr>
          <p:cNvPr id="4" name="object 4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5" name="object 5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76400" y="2971800"/>
            <a:ext cx="2074545" cy="381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latin typeface="Calibri" panose="020F0502020204030204"/>
                <a:cs typeface="Calibri" panose="020F0502020204030204"/>
              </a:rPr>
              <a:t>Œuf</a:t>
            </a:r>
            <a:r>
              <a:rPr sz="2400" b="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0" dirty="0">
                <a:latin typeface="Calibri" panose="020F0502020204030204"/>
                <a:cs typeface="Calibri" panose="020F0502020204030204"/>
              </a:rPr>
              <a:t>de</a:t>
            </a:r>
            <a:r>
              <a:rPr sz="2400" b="0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0" i="1" spc="-10" dirty="0">
                <a:latin typeface="Calibri" panose="020F0502020204030204"/>
                <a:cs typeface="Calibri" panose="020F0502020204030204"/>
              </a:rPr>
              <a:t>Trichuris</a:t>
            </a:r>
            <a:endParaRPr sz="2400" b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43600" y="5562600"/>
            <a:ext cx="2573020" cy="381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 panose="020F0502020204030204"/>
                <a:cs typeface="Calibri" panose="020F0502020204030204"/>
              </a:rPr>
              <a:t>Œuf</a:t>
            </a:r>
            <a:r>
              <a:rPr sz="24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de</a:t>
            </a:r>
            <a:r>
              <a:rPr sz="24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i="1" spc="-10" dirty="0">
                <a:latin typeface="Calibri" panose="020F0502020204030204"/>
                <a:cs typeface="Calibri" panose="020F0502020204030204"/>
              </a:rPr>
              <a:t>Capillaria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pic>
        <p:nvPicPr>
          <p:cNvPr id="15" name="Image 14"/>
          <p:cNvPicPr/>
          <p:nvPr/>
        </p:nvPicPr>
        <p:blipFill>
          <a:blip r:embed="rId2"/>
          <a:stretch>
            <a:fillRect/>
          </a:stretch>
        </p:blipFill>
        <p:spPr>
          <a:xfrm>
            <a:off x="228868" y="685968"/>
            <a:ext cx="4215865" cy="2223435"/>
          </a:xfrm>
          <a:prstGeom prst="rect">
            <a:avLst/>
          </a:prstGeom>
        </p:spPr>
      </p:pic>
      <p:pic>
        <p:nvPicPr>
          <p:cNvPr id="17" name="Image 16"/>
          <p:cNvPicPr/>
          <p:nvPr/>
        </p:nvPicPr>
        <p:blipFill>
          <a:blip r:embed="rId3"/>
          <a:stretch>
            <a:fillRect/>
          </a:stretch>
        </p:blipFill>
        <p:spPr>
          <a:xfrm>
            <a:off x="4267200" y="3016885"/>
            <a:ext cx="4487545" cy="2355215"/>
          </a:xfrm>
          <a:prstGeom prst="rect">
            <a:avLst/>
          </a:prstGeom>
        </p:spPr>
      </p:pic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493776" y="920496"/>
            <a:ext cx="2801112" cy="58826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67816" y="964133"/>
            <a:ext cx="164592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10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Définitions</a:t>
            </a:r>
            <a:endParaRPr sz="2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1395" y="2144267"/>
            <a:ext cx="8001000" cy="181673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90170" marR="107315">
              <a:lnSpc>
                <a:spcPct val="100000"/>
              </a:lnSpc>
              <a:spcBef>
                <a:spcPts val="175"/>
              </a:spcBef>
            </a:pPr>
            <a:r>
              <a:rPr sz="2800" b="1" dirty="0">
                <a:latin typeface="Calibri" panose="020F0502020204030204"/>
                <a:cs typeface="Calibri" panose="020F0502020204030204"/>
              </a:rPr>
              <a:t>Helminthoses</a:t>
            </a:r>
            <a:r>
              <a:rPr sz="2800" b="1" spc="-5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10" dirty="0">
                <a:latin typeface="Calibri" panose="020F0502020204030204"/>
                <a:cs typeface="Calibri" panose="020F0502020204030204"/>
              </a:rPr>
              <a:t>digestives</a:t>
            </a:r>
            <a:r>
              <a:rPr sz="2800" b="1" spc="-6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dues</a:t>
            </a:r>
            <a:r>
              <a:rPr sz="2800" spc="-7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à</a:t>
            </a:r>
            <a:r>
              <a:rPr sz="2800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la</a:t>
            </a:r>
            <a:r>
              <a:rPr sz="2800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présence</a:t>
            </a:r>
            <a:r>
              <a:rPr sz="2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dans</a:t>
            </a:r>
            <a:r>
              <a:rPr sz="2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25" dirty="0">
                <a:latin typeface="Calibri" panose="020F0502020204030204"/>
                <a:cs typeface="Calibri" panose="020F0502020204030204"/>
              </a:rPr>
              <a:t>le </a:t>
            </a:r>
            <a:r>
              <a:rPr sz="2800" b="1" dirty="0">
                <a:solidFill>
                  <a:srgbClr val="00AF50"/>
                </a:solidFill>
                <a:latin typeface="Calibri" panose="020F0502020204030204"/>
                <a:cs typeface="Calibri" panose="020F0502020204030204"/>
              </a:rPr>
              <a:t>caecum</a:t>
            </a:r>
            <a:r>
              <a:rPr sz="2800" b="1" spc="-45" dirty="0">
                <a:solidFill>
                  <a:srgbClr val="00AF50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800" spc="-10" dirty="0">
                <a:latin typeface="Calibri" panose="020F0502020204030204"/>
                <a:cs typeface="Calibri" panose="020F0502020204030204"/>
              </a:rPr>
              <a:t>(rarement</a:t>
            </a:r>
            <a:r>
              <a:rPr sz="2800" spc="-6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dans</a:t>
            </a:r>
            <a:r>
              <a:rPr sz="2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le</a:t>
            </a:r>
            <a:r>
              <a:rPr sz="2800" spc="-6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colon),</a:t>
            </a:r>
            <a:r>
              <a:rPr sz="2800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des</a:t>
            </a:r>
            <a:r>
              <a:rPr sz="2800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spc="-10" dirty="0">
                <a:latin typeface="Calibri" panose="020F0502020204030204"/>
                <a:cs typeface="Calibri" panose="020F0502020204030204"/>
              </a:rPr>
              <a:t>mammifères </a:t>
            </a:r>
            <a:r>
              <a:rPr sz="2800" dirty="0">
                <a:latin typeface="Calibri" panose="020F0502020204030204"/>
                <a:cs typeface="Calibri" panose="020F0502020204030204"/>
              </a:rPr>
              <a:t>domestiques</a:t>
            </a:r>
            <a:r>
              <a:rPr sz="2800" spc="-10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spc="-10" dirty="0">
                <a:latin typeface="Calibri" panose="020F0502020204030204"/>
                <a:cs typeface="Calibri" panose="020F0502020204030204"/>
              </a:rPr>
              <a:t>(excepté,</a:t>
            </a:r>
            <a:r>
              <a:rPr sz="2800" spc="-7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les</a:t>
            </a:r>
            <a:r>
              <a:rPr sz="2800" spc="-9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chevaux)</a:t>
            </a:r>
            <a:r>
              <a:rPr sz="2800" spc="-6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,de</a:t>
            </a:r>
            <a:r>
              <a:rPr sz="2800" spc="-8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nématodes</a:t>
            </a:r>
            <a:r>
              <a:rPr sz="2800" spc="-9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spc="-25" dirty="0">
                <a:latin typeface="Calibri" panose="020F0502020204030204"/>
                <a:cs typeface="Calibri" panose="020F0502020204030204"/>
              </a:rPr>
              <a:t>du </a:t>
            </a:r>
            <a:r>
              <a:rPr sz="2800" dirty="0">
                <a:latin typeface="Calibri" panose="020F0502020204030204"/>
                <a:cs typeface="Calibri" panose="020F0502020204030204"/>
              </a:rPr>
              <a:t>genre</a:t>
            </a:r>
            <a:r>
              <a:rPr sz="2800" spc="-10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b="1" i="1" spc="-10" dirty="0">
                <a:solidFill>
                  <a:srgbClr val="00AF50"/>
                </a:solidFill>
                <a:latin typeface="Calibri" panose="020F0502020204030204"/>
                <a:cs typeface="Calibri" panose="020F0502020204030204"/>
              </a:rPr>
              <a:t>Trichuris</a:t>
            </a:r>
            <a:endParaRPr sz="28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6" name="object 6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spc="-9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795016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95"/>
              </a:spcBef>
            </a:pPr>
            <a:r>
              <a:rPr spc="-35" dirty="0"/>
              <a:t>Traitement</a:t>
            </a:r>
            <a:endParaRPr spc="-35" dirty="0"/>
          </a:p>
        </p:txBody>
      </p:sp>
      <p:grpSp>
        <p:nvGrpSpPr>
          <p:cNvPr id="4" name="object 4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5" name="object 5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6111" y="1222942"/>
            <a:ext cx="182820" cy="18282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6137" y="2137376"/>
            <a:ext cx="183040" cy="18304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205740" y="1104900"/>
            <a:ext cx="8784590" cy="190817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314325">
              <a:lnSpc>
                <a:spcPct val="100000"/>
              </a:lnSpc>
              <a:spcBef>
                <a:spcPts val="370"/>
              </a:spcBef>
            </a:pPr>
            <a:r>
              <a:rPr sz="2000" dirty="0">
                <a:latin typeface="Arial MT"/>
                <a:cs typeface="Arial MT"/>
              </a:rPr>
              <a:t>Les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trichures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sont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difficiles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à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éliminer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les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avermectines</a:t>
            </a:r>
            <a:r>
              <a:rPr sz="2000" b="1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 MT"/>
                <a:cs typeface="Arial MT"/>
              </a:rPr>
              <a:t>et</a:t>
            </a:r>
            <a:r>
              <a:rPr sz="2000" spc="-80" dirty="0">
                <a:latin typeface="Arial MT"/>
                <a:cs typeface="Arial MT"/>
              </a:rPr>
              <a:t> </a:t>
            </a:r>
            <a:r>
              <a:rPr sz="2000" b="1" spc="-10" dirty="0">
                <a:latin typeface="Arial" panose="020B0604020202020204"/>
                <a:cs typeface="Arial" panose="020B0604020202020204"/>
              </a:rPr>
              <a:t>milbémycines</a:t>
            </a:r>
            <a:r>
              <a:rPr sz="2000" spc="-10" dirty="0">
                <a:latin typeface="Arial MT"/>
                <a:cs typeface="Arial MT"/>
              </a:rPr>
              <a:t>,</a:t>
            </a:r>
            <a:endParaRPr sz="2000">
              <a:latin typeface="Arial MT"/>
              <a:cs typeface="Arial MT"/>
            </a:endParaRPr>
          </a:p>
          <a:p>
            <a:pPr marL="8890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le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b="1" dirty="0">
                <a:latin typeface="Arial" panose="020B0604020202020204"/>
                <a:cs typeface="Arial" panose="020B0604020202020204"/>
              </a:rPr>
              <a:t>lévamisole</a:t>
            </a:r>
            <a:r>
              <a:rPr sz="2000" b="1" spc="-60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 MT"/>
                <a:cs typeface="Arial MT"/>
              </a:rPr>
              <a:t>et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certains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benzimidazoles</a:t>
            </a:r>
            <a:r>
              <a:rPr sz="2000" spc="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à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hautes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doses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sont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efficaces.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Arial MT"/>
              <a:cs typeface="Arial MT"/>
            </a:endParaRPr>
          </a:p>
          <a:p>
            <a:pPr marL="314325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On</a:t>
            </a:r>
            <a:r>
              <a:rPr sz="2000" spc="-8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utilise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surtout</a:t>
            </a:r>
            <a:r>
              <a:rPr sz="2000" spc="-8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les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benzimidazolés</a:t>
            </a:r>
            <a:r>
              <a:rPr sz="2000" spc="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</a:t>
            </a:r>
            <a:r>
              <a:rPr sz="2000" b="1" dirty="0">
                <a:latin typeface="Arial" panose="020B0604020202020204"/>
                <a:cs typeface="Arial" panose="020B0604020202020204"/>
              </a:rPr>
              <a:t>thiabendazole,</a:t>
            </a:r>
            <a:r>
              <a:rPr sz="2000" b="1" spc="-85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spc="-10" dirty="0">
                <a:latin typeface="Arial" panose="020B0604020202020204"/>
                <a:cs typeface="Arial" panose="020B0604020202020204"/>
              </a:rPr>
              <a:t>mébendazole,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88900">
              <a:lnSpc>
                <a:spcPct val="100000"/>
              </a:lnSpc>
              <a:spcBef>
                <a:spcPts val="5"/>
              </a:spcBef>
              <a:tabLst>
                <a:tab pos="2232025" algn="l"/>
              </a:tabLst>
            </a:pPr>
            <a:r>
              <a:rPr sz="2000" b="1" dirty="0">
                <a:latin typeface="Arial" panose="020B0604020202020204"/>
                <a:cs typeface="Arial" panose="020B0604020202020204"/>
              </a:rPr>
              <a:t>fenbendazole)</a:t>
            </a:r>
            <a:r>
              <a:rPr sz="2000" b="1" spc="-100" dirty="0">
                <a:latin typeface="Arial" panose="020B0604020202020204"/>
                <a:cs typeface="Arial" panose="020B0604020202020204"/>
              </a:rPr>
              <a:t> </a:t>
            </a:r>
            <a:r>
              <a:rPr sz="2000" b="1" spc="-25" dirty="0">
                <a:latin typeface="Arial" panose="020B0604020202020204"/>
                <a:cs typeface="Arial" panose="020B0604020202020204"/>
              </a:rPr>
              <a:t>et</a:t>
            </a:r>
            <a:r>
              <a:rPr sz="2000" b="1" dirty="0">
                <a:latin typeface="Arial" panose="020B0604020202020204"/>
                <a:cs typeface="Arial" panose="020B0604020202020204"/>
              </a:rPr>
              <a:t>	</a:t>
            </a:r>
            <a:r>
              <a:rPr sz="2000" b="1" spc="-10" dirty="0">
                <a:latin typeface="Arial" panose="020B0604020202020204"/>
                <a:cs typeface="Arial" panose="020B0604020202020204"/>
              </a:rPr>
              <a:t>l’ivermectine</a:t>
            </a:r>
            <a:endParaRPr sz="2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795016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7807" y="4648"/>
            <a:ext cx="2005964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Prophylaxie</a:t>
            </a:r>
            <a:endParaRPr spc="-10" dirty="0"/>
          </a:p>
        </p:txBody>
      </p:sp>
      <p:grpSp>
        <p:nvGrpSpPr>
          <p:cNvPr id="4" name="object 4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5" name="object 5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2541" y="1809938"/>
            <a:ext cx="165419" cy="16541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2515" y="2359179"/>
            <a:ext cx="165199" cy="165199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2891" y="3293645"/>
            <a:ext cx="165199" cy="16519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2891" y="4116986"/>
            <a:ext cx="165199" cy="165199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xfrm>
            <a:off x="330504" y="1184859"/>
            <a:ext cx="8586470" cy="4122420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Lutter</a:t>
            </a:r>
            <a:r>
              <a:rPr sz="2400" spc="-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contre</a:t>
            </a:r>
            <a:r>
              <a:rPr sz="24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les</a:t>
            </a:r>
            <a:r>
              <a:rPr sz="2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trichures</a:t>
            </a:r>
            <a:endParaRPr sz="240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9085" marR="262890">
              <a:lnSpc>
                <a:spcPct val="100000"/>
              </a:lnSpc>
              <a:spcBef>
                <a:spcPts val="2165"/>
              </a:spcBef>
            </a:pP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z="2000" b="0" spc="3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  <a:r>
              <a:rPr sz="2000" b="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2000" b="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vermifugation</a:t>
            </a:r>
            <a:r>
              <a:rPr sz="20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sz="2000" b="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établi,</a:t>
            </a:r>
            <a:r>
              <a:rPr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surtout</a:t>
            </a:r>
            <a:r>
              <a:rPr sz="2000" b="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sz="2000" b="0" spc="3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sz="2000" b="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température</a:t>
            </a:r>
            <a:r>
              <a:rPr sz="2000" b="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2000" b="0" spc="3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sz="2000" b="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région</a:t>
            </a:r>
            <a:r>
              <a:rPr sz="2000" b="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où</a:t>
            </a:r>
            <a:r>
              <a:rPr sz="2000" b="0" spc="-25" dirty="0">
                <a:latin typeface="Arial" panose="020B0604020202020204" pitchFamily="34" charset="0"/>
                <a:cs typeface="Arial" panose="020B0604020202020204" pitchFamily="34" charset="0"/>
              </a:rPr>
              <a:t> vit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l’animal</a:t>
            </a:r>
            <a:r>
              <a:rPr sz="2000" b="0" spc="3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descendent</a:t>
            </a:r>
            <a:r>
              <a:rPr sz="2000" b="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rarement</a:t>
            </a:r>
            <a:r>
              <a:rPr sz="2000" b="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au</a:t>
            </a:r>
            <a:r>
              <a:rPr sz="2000" b="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dessous</a:t>
            </a:r>
            <a:r>
              <a:rPr sz="2000" b="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2000" b="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4°C</a:t>
            </a:r>
            <a:r>
              <a:rPr sz="2000" b="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sz="2000" b="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sz="2000" b="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les</a:t>
            </a:r>
            <a:r>
              <a:rPr sz="2000" b="0" spc="3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chiens</a:t>
            </a:r>
            <a:r>
              <a:rPr sz="2000" b="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vivent</a:t>
            </a:r>
            <a:r>
              <a:rPr sz="2000" b="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sz="2000" b="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collectivité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sz="2000" b="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  <a:r>
              <a:rPr sz="2000" b="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comprend</a:t>
            </a:r>
            <a:r>
              <a:rPr sz="2000" b="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sz="2000" b="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général</a:t>
            </a:r>
            <a:r>
              <a:rPr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z="2000" b="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vermifuge</a:t>
            </a:r>
            <a:r>
              <a:rPr sz="2000" b="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ayant</a:t>
            </a:r>
            <a:r>
              <a:rPr sz="2000" b="0" spc="-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une</a:t>
            </a:r>
            <a:r>
              <a:rPr sz="2000" b="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action</a:t>
            </a:r>
            <a:r>
              <a:rPr sz="2000" b="0" spc="-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préventive</a:t>
            </a:r>
            <a:r>
              <a:rPr sz="2000" b="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sur</a:t>
            </a:r>
            <a:r>
              <a:rPr sz="2000" b="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spc="-25" dirty="0">
                <a:latin typeface="Arial" panose="020B0604020202020204" pitchFamily="34" charset="0"/>
                <a:cs typeface="Arial" panose="020B0604020202020204" pitchFamily="34" charset="0"/>
              </a:rPr>
              <a:t>ce </a:t>
            </a:r>
            <a:r>
              <a:rPr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parasite.</a:t>
            </a:r>
            <a:endParaRPr sz="2000" b="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840"/>
              </a:spcBef>
            </a:pPr>
            <a:endParaRPr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9080">
              <a:lnSpc>
                <a:spcPct val="100000"/>
              </a:lnSpc>
            </a:pP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Pour</a:t>
            </a:r>
            <a:r>
              <a:rPr sz="2000" b="0" spc="-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réduire</a:t>
            </a:r>
            <a:r>
              <a:rPr sz="2000" b="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les</a:t>
            </a:r>
            <a:r>
              <a:rPr sz="2000" b="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risques</a:t>
            </a:r>
            <a:r>
              <a:rPr sz="2000" b="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2000" b="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contamination,</a:t>
            </a:r>
            <a:r>
              <a:rPr sz="2000" b="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sz="2000" b="0" spc="-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sz="2000" b="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indispensable</a:t>
            </a:r>
            <a:r>
              <a:rPr sz="2000" b="0" spc="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2000" b="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garder</a:t>
            </a:r>
            <a:r>
              <a:rPr sz="2000" b="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l'environnement</a:t>
            </a:r>
            <a:endParaRPr sz="200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9080">
              <a:lnSpc>
                <a:spcPct val="100000"/>
              </a:lnSpc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20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animal</a:t>
            </a:r>
            <a:r>
              <a:rPr sz="20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propre,</a:t>
            </a:r>
            <a:r>
              <a:rPr sz="200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sz="2000" b="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pratiquant</a:t>
            </a:r>
            <a:r>
              <a:rPr sz="2000" b="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le</a:t>
            </a:r>
            <a:r>
              <a:rPr sz="2000" b="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ramassage</a:t>
            </a:r>
            <a:r>
              <a:rPr sz="2000" b="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sz="2000" b="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crottes</a:t>
            </a:r>
            <a:r>
              <a:rPr sz="2000" b="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sz="2000" b="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le</a:t>
            </a:r>
            <a:r>
              <a:rPr sz="2000" b="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nettoyage</a:t>
            </a:r>
            <a:r>
              <a:rPr sz="2000" b="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sz="2000" b="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chenils.</a:t>
            </a:r>
            <a:endParaRPr sz="2000" b="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9080">
              <a:lnSpc>
                <a:spcPct val="100000"/>
              </a:lnSpc>
              <a:spcBef>
                <a:spcPts val="2165"/>
              </a:spcBef>
            </a:pP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sz="2000" b="0" spc="-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cas</a:t>
            </a:r>
            <a:r>
              <a:rPr sz="2000" b="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2000" b="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trichurose</a:t>
            </a:r>
            <a:r>
              <a:rPr sz="2000" b="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avérée,</a:t>
            </a:r>
            <a:r>
              <a:rPr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z="2000" b="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traitement</a:t>
            </a:r>
            <a:r>
              <a:rPr sz="2000" b="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médical</a:t>
            </a:r>
            <a:r>
              <a:rPr sz="2000" b="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doit</a:t>
            </a:r>
            <a:r>
              <a:rPr sz="2000" b="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être</a:t>
            </a:r>
            <a:r>
              <a:rPr sz="2000" b="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mis</a:t>
            </a:r>
            <a:r>
              <a:rPr sz="2000" b="0" spc="-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dirty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sz="2000" b="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place</a:t>
            </a:r>
            <a:endParaRPr sz="2000" b="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795016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95"/>
              </a:spcBef>
            </a:pPr>
            <a:r>
              <a:rPr spc="-35" dirty="0"/>
              <a:t>Traitement</a:t>
            </a:r>
            <a:endParaRPr spc="-35" dirty="0"/>
          </a:p>
        </p:txBody>
      </p:sp>
      <p:grpSp>
        <p:nvGrpSpPr>
          <p:cNvPr id="4" name="object 4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5" name="object 5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24701" y="705954"/>
          <a:ext cx="8744585" cy="56330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90545"/>
                <a:gridCol w="1420495"/>
                <a:gridCol w="1312544"/>
                <a:gridCol w="1522729"/>
                <a:gridCol w="1321434"/>
              </a:tblGrid>
              <a:tr h="47625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principe</a:t>
                      </a:r>
                      <a:r>
                        <a:rPr sz="1600" b="1" spc="-4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actif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0922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présentation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0922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doses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0922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activités</a:t>
                      </a:r>
                      <a:r>
                        <a:rPr sz="1600" b="1" spc="-6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sur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0922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2545" marR="81915">
                        <a:lnSpc>
                          <a:spcPct val="73000"/>
                        </a:lnSpc>
                        <a:spcBef>
                          <a:spcPts val="690"/>
                        </a:spcBef>
                      </a:pPr>
                      <a:r>
                        <a:rPr sz="1600" b="1" spc="-2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remarques(</a:t>
                      </a:r>
                      <a:r>
                        <a:rPr sz="1600" b="1" spc="-3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cf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supra)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87630" marB="0">
                    <a:solidFill>
                      <a:srgbClr val="FFFFCC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350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fébantel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794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comprimés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794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46990" marR="105410">
                        <a:lnSpc>
                          <a:spcPct val="73000"/>
                        </a:lnSpc>
                      </a:pP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10mg/kg,</a:t>
                      </a:r>
                      <a:r>
                        <a:rPr sz="1600" b="1" spc="25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5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3 </a:t>
                      </a:r>
                      <a:r>
                        <a:rPr sz="1600" b="1" spc="-3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jours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de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suite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635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00330" marR="172720">
                        <a:lnSpc>
                          <a:spcPct val="73000"/>
                        </a:lnSpc>
                        <a:spcBef>
                          <a:spcPts val="480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ascarides, ankylostomes, </a:t>
                      </a:r>
                      <a:r>
                        <a:rPr sz="1600" b="1" spc="-25" dirty="0">
                          <a:solidFill>
                            <a:srgbClr val="00AF5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trichures</a:t>
                      </a:r>
                      <a:r>
                        <a:rPr sz="1600" b="1" spc="-55" dirty="0">
                          <a:solidFill>
                            <a:srgbClr val="00AF5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et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ténias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609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 vMerge="1">
                  <a:tcPr marL="0" marR="0" marT="60960" marB="0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2545" marR="96520">
                        <a:lnSpc>
                          <a:spcPct val="73000"/>
                        </a:lnSpc>
                        <a:spcBef>
                          <a:spcPts val="705"/>
                        </a:spcBef>
                      </a:pP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utile</a:t>
                      </a:r>
                      <a:r>
                        <a:rPr sz="1600" b="1" spc="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chez</a:t>
                      </a:r>
                      <a:r>
                        <a:rPr sz="1600" b="1" spc="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le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chiot</a:t>
                      </a:r>
                      <a:r>
                        <a:rPr sz="1600" b="1" spc="-4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car</a:t>
                      </a:r>
                      <a:r>
                        <a:rPr sz="1600" b="1" spc="-2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actif </a:t>
                      </a:r>
                      <a:r>
                        <a:rPr sz="1600" b="1" spc="-3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sur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les</a:t>
                      </a:r>
                      <a:r>
                        <a:rPr sz="1600" b="1" spc="-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larves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en</a:t>
                      </a:r>
                      <a:r>
                        <a:rPr sz="1600" b="1" spc="2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migration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89535" marB="0">
                    <a:solidFill>
                      <a:srgbClr val="FFFFCC"/>
                    </a:solidFill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fenbendazole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7589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comprimes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7589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6990">
                        <a:lnSpc>
                          <a:spcPts val="1655"/>
                        </a:lnSpc>
                        <a:spcBef>
                          <a:spcPts val="680"/>
                        </a:spcBef>
                      </a:pPr>
                      <a:r>
                        <a:rPr sz="1600" b="1" spc="5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50mg/kg,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5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46990">
                        <a:lnSpc>
                          <a:spcPts val="1655"/>
                        </a:lnSpc>
                      </a:pPr>
                      <a:r>
                        <a:rPr sz="1600" b="1" spc="-3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jours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de</a:t>
                      </a:r>
                      <a:r>
                        <a:rPr sz="1600" b="1" spc="-1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suite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863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88265">
                        <a:lnSpc>
                          <a:spcPct val="73000"/>
                        </a:lnSpc>
                        <a:spcBef>
                          <a:spcPts val="505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ascarides, ankylostomes, </a:t>
                      </a:r>
                      <a:r>
                        <a:rPr sz="1600" b="1" spc="-25" dirty="0">
                          <a:solidFill>
                            <a:srgbClr val="00AF5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trichures</a:t>
                      </a:r>
                      <a:r>
                        <a:rPr sz="1600" b="1" spc="-55" dirty="0">
                          <a:solidFill>
                            <a:srgbClr val="00AF5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ténias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64135" marB="0">
                    <a:solidFill>
                      <a:srgbClr val="FFFFCC"/>
                    </a:solidFill>
                  </a:tcPr>
                </a:tc>
                <a:tc vMerge="1">
                  <a:tcPr marL="0" marR="0" marT="89535" marB="0">
                    <a:solidFill>
                      <a:srgbClr val="FFFFCC"/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735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flubendazole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2034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35"/>
                        </a:spcBef>
                      </a:pPr>
                      <a:r>
                        <a:rPr sz="1600" b="1" spc="-2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pâte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2034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105410">
                        <a:lnSpc>
                          <a:spcPct val="73000"/>
                        </a:lnSpc>
                        <a:spcBef>
                          <a:spcPts val="1560"/>
                        </a:spcBef>
                      </a:pPr>
                      <a:r>
                        <a:rPr sz="1600" b="1" spc="5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22mg/kg,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5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2 </a:t>
                      </a:r>
                      <a:r>
                        <a:rPr sz="1600" b="1" spc="-3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jours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de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suite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9812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88265">
                        <a:lnSpc>
                          <a:spcPct val="73000"/>
                        </a:lnSpc>
                        <a:spcBef>
                          <a:spcPts val="860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ascarides, ankylostomes, </a:t>
                      </a:r>
                      <a:r>
                        <a:rPr sz="1600" b="1" spc="-25" dirty="0">
                          <a:solidFill>
                            <a:srgbClr val="00AF5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trichures</a:t>
                      </a:r>
                      <a:r>
                        <a:rPr sz="1600" b="1" spc="-55" dirty="0">
                          <a:solidFill>
                            <a:srgbClr val="00AF5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ténias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0922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2545" marR="197485">
                        <a:lnSpc>
                          <a:spcPct val="73000"/>
                        </a:lnSpc>
                        <a:spcBef>
                          <a:spcPts val="50"/>
                        </a:spcBef>
                      </a:pPr>
                      <a:r>
                        <a:rPr sz="1600" b="1" spc="-2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présentation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adaptée</a:t>
                      </a:r>
                      <a:r>
                        <a:rPr sz="1600" b="1" spc="-8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au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chat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et</a:t>
                      </a:r>
                      <a:r>
                        <a:rPr sz="1600" b="1" spc="-4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au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petit</a:t>
                      </a:r>
                      <a:r>
                        <a:rPr sz="1600" b="1" spc="-8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chien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6350" marB="0">
                    <a:solidFill>
                      <a:srgbClr val="FFFFCC"/>
                    </a:solidFill>
                  </a:tcPr>
                </a:tc>
              </a:tr>
              <a:tr h="58483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mebendazole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4605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comprimes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4605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105410">
                        <a:lnSpc>
                          <a:spcPct val="73000"/>
                        </a:lnSpc>
                        <a:spcBef>
                          <a:spcPts val="980"/>
                        </a:spcBef>
                      </a:pPr>
                      <a:r>
                        <a:rPr sz="1600" b="1" spc="5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25mg/kg,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5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5 </a:t>
                      </a:r>
                      <a:r>
                        <a:rPr sz="1600" b="1" spc="-3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jours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de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suite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244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87630">
                        <a:lnSpc>
                          <a:spcPct val="73000"/>
                        </a:lnSpc>
                        <a:spcBef>
                          <a:spcPts val="280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ascarides, ankylostomes, </a:t>
                      </a:r>
                      <a:r>
                        <a:rPr sz="1600" b="1" spc="-3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</a:t>
                      </a:r>
                      <a:r>
                        <a:rPr sz="1600" b="1" spc="-30" dirty="0">
                          <a:solidFill>
                            <a:srgbClr val="00AF5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richures</a:t>
                      </a:r>
                      <a:r>
                        <a:rPr sz="1600" b="1" spc="-20" dirty="0">
                          <a:solidFill>
                            <a:srgbClr val="00AF5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ténias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2545" marR="123190" algn="just">
                        <a:lnSpc>
                          <a:spcPct val="73000"/>
                        </a:lnSpc>
                        <a:spcBef>
                          <a:spcPts val="280"/>
                        </a:spcBef>
                      </a:pP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peu</a:t>
                      </a:r>
                      <a:r>
                        <a:rPr sz="1600" b="1" spc="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pratique </a:t>
                      </a:r>
                      <a:r>
                        <a:rPr sz="1600" b="1" spc="-4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car</a:t>
                      </a:r>
                      <a:r>
                        <a:rPr sz="1600" b="1" spc="-5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5</a:t>
                      </a:r>
                      <a:r>
                        <a:rPr sz="1600" b="1" spc="-5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3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jours</a:t>
                      </a:r>
                      <a:r>
                        <a:rPr sz="1600" b="1" spc="-6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de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traitement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solidFill>
                      <a:srgbClr val="FFFFCC"/>
                    </a:solidFill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350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oxfendazole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206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liquide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206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92710">
                        <a:lnSpc>
                          <a:spcPct val="73000"/>
                        </a:lnSpc>
                        <a:spcBef>
                          <a:spcPts val="355"/>
                        </a:spcBef>
                      </a:pPr>
                      <a:r>
                        <a:rPr sz="1600" b="1" spc="-10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11,3</a:t>
                      </a:r>
                      <a:r>
                        <a:rPr sz="1600" b="1" spc="-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8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mg/kg,</a:t>
                      </a:r>
                      <a:r>
                        <a:rPr sz="1600" b="1" spc="-3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5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3 </a:t>
                      </a:r>
                      <a:r>
                        <a:rPr sz="1600" b="1" spc="-3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jours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de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suite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au</a:t>
                      </a:r>
                      <a:r>
                        <a:rPr sz="1600" b="1" spc="-7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cours</a:t>
                      </a:r>
                      <a:r>
                        <a:rPr sz="1600" b="1" spc="-4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du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repas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4508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35560">
                        <a:lnSpc>
                          <a:spcPct val="73000"/>
                        </a:lnSpc>
                        <a:spcBef>
                          <a:spcPts val="355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ascarides, ankylostomes, </a:t>
                      </a:r>
                      <a:r>
                        <a:rPr sz="1600" b="1" spc="-25" dirty="0">
                          <a:solidFill>
                            <a:srgbClr val="00AF5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trichures</a:t>
                      </a:r>
                      <a:r>
                        <a:rPr sz="1600" b="1" spc="-55" dirty="0">
                          <a:solidFill>
                            <a:srgbClr val="00AF5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ténias, dipylidiums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4508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ts val="1655"/>
                        </a:lnSpc>
                        <a:spcBef>
                          <a:spcPts val="1235"/>
                        </a:spcBef>
                      </a:pP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inconstant</a:t>
                      </a:r>
                      <a:r>
                        <a:rPr sz="1600" b="1" spc="-3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sur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42545">
                        <a:lnSpc>
                          <a:spcPts val="1655"/>
                        </a:lnSpc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ténias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56845" marB="0">
                    <a:solidFill>
                      <a:srgbClr val="FFFFCC"/>
                    </a:solidFill>
                  </a:tcPr>
                </a:tc>
              </a:tr>
              <a:tr h="781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35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milbemycine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oxime</a:t>
                      </a:r>
                      <a:r>
                        <a:rPr sz="1600" b="1" spc="-3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434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/</a:t>
                      </a:r>
                      <a:r>
                        <a:rPr sz="1600" b="1" spc="-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praziquantel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4604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655"/>
                        </a:lnSpc>
                        <a:spcBef>
                          <a:spcPts val="1255"/>
                        </a:spcBef>
                      </a:pP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chats</a:t>
                      </a:r>
                      <a:r>
                        <a:rPr sz="1600" b="1" spc="-3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et</a:t>
                      </a:r>
                      <a:r>
                        <a:rPr sz="1600" b="1" spc="-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chiens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01600">
                        <a:lnSpc>
                          <a:spcPts val="1655"/>
                        </a:lnSpc>
                      </a:pP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,</a:t>
                      </a:r>
                      <a:r>
                        <a:rPr sz="1600" b="1" spc="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comprimés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59385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34925">
                        <a:lnSpc>
                          <a:spcPct val="73000"/>
                        </a:lnSpc>
                        <a:spcBef>
                          <a:spcPts val="370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ascarides, ankylostomes, </a:t>
                      </a:r>
                      <a:r>
                        <a:rPr sz="1600" b="1" spc="-3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</a:t>
                      </a:r>
                      <a:r>
                        <a:rPr sz="1600" b="1" spc="-30" dirty="0">
                          <a:solidFill>
                            <a:srgbClr val="00AF5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richures</a:t>
                      </a:r>
                      <a:r>
                        <a:rPr sz="1600" b="1" spc="-20" dirty="0">
                          <a:solidFill>
                            <a:srgbClr val="00AF5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ténias, dipylidiums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4699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2545" marR="174625" algn="just">
                        <a:lnSpc>
                          <a:spcPct val="73000"/>
                        </a:lnSpc>
                        <a:spcBef>
                          <a:spcPts val="1085"/>
                        </a:spcBef>
                      </a:pPr>
                      <a:r>
                        <a:rPr sz="1600" b="1" spc="-2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large</a:t>
                      </a:r>
                      <a:r>
                        <a:rPr sz="1600" b="1" spc="-7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spectre 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vers</a:t>
                      </a:r>
                      <a:r>
                        <a:rPr sz="1600" b="1" spc="-7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ronds</a:t>
                      </a:r>
                      <a:r>
                        <a:rPr sz="1600" b="1" spc="-9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et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plats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37795" marB="0">
                    <a:solidFill>
                      <a:srgbClr val="FFFFCC"/>
                    </a:solidFill>
                  </a:tcPr>
                </a:tc>
              </a:tr>
              <a:tr h="793750">
                <a:tc>
                  <a:txBody>
                    <a:bodyPr/>
                    <a:lstStyle/>
                    <a:p>
                      <a:pPr marL="6350" marR="340360">
                        <a:lnSpc>
                          <a:spcPct val="73000"/>
                        </a:lnSpc>
                        <a:spcBef>
                          <a:spcPts val="1780"/>
                        </a:spcBef>
                      </a:pPr>
                      <a:r>
                        <a:rPr sz="1600" b="1" spc="-2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febantel+pyrantel+praziquantel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chiens</a:t>
                      </a:r>
                      <a:r>
                        <a:rPr sz="1600" b="1" spc="7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uniquement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2606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comprimes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397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34925">
                        <a:lnSpc>
                          <a:spcPct val="73000"/>
                        </a:lnSpc>
                        <a:spcBef>
                          <a:spcPts val="370"/>
                        </a:spcBef>
                      </a:pP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ascarides, ankylostomes, </a:t>
                      </a:r>
                      <a:r>
                        <a:rPr sz="1600" b="1" spc="-30" dirty="0">
                          <a:solidFill>
                            <a:srgbClr val="00AF5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trichures</a:t>
                      </a:r>
                      <a:r>
                        <a:rPr sz="1600" b="1" spc="-20" dirty="0">
                          <a:solidFill>
                            <a:srgbClr val="00AF5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ténias, dipylidiums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4699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2545" marR="123190">
                        <a:lnSpc>
                          <a:spcPct val="73000"/>
                        </a:lnSpc>
                        <a:spcBef>
                          <a:spcPts val="1080"/>
                        </a:spcBef>
                      </a:pPr>
                      <a:r>
                        <a:rPr sz="1600" b="1" spc="-2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large</a:t>
                      </a:r>
                      <a:r>
                        <a:rPr sz="1600" b="1" spc="-7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spectre, </a:t>
                      </a:r>
                      <a:r>
                        <a:rPr sz="1600" b="1" spc="-2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trés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bon </a:t>
                      </a:r>
                      <a:r>
                        <a:rPr sz="1600" b="1" spc="-2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sur vers</a:t>
                      </a:r>
                      <a:r>
                        <a:rPr sz="1600" b="1" spc="-75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3333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plats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37160" marB="0"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79776" y="76200"/>
            <a:ext cx="2801112" cy="585215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3491865" y="155270"/>
            <a:ext cx="13722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Carnivores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350520" y="493776"/>
            <a:ext cx="2801112" cy="58521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24864" y="535381"/>
            <a:ext cx="1650364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spc="-10" dirty="0"/>
              <a:t>Synonymie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358140" y="1214627"/>
            <a:ext cx="5001895" cy="463550"/>
          </a:xfrm>
          <a:prstGeom prst="rect">
            <a:avLst/>
          </a:prstGeom>
          <a:ln w="9144">
            <a:solidFill>
              <a:srgbClr val="938953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220"/>
              </a:spcBef>
              <a:tabLst>
                <a:tab pos="1861820" algn="l"/>
                <a:tab pos="2327910" algn="l"/>
              </a:tabLst>
            </a:pPr>
            <a:r>
              <a:rPr sz="2400" b="1" spc="-10" dirty="0">
                <a:latin typeface="Times New Roman" panose="02020603050405020304"/>
                <a:cs typeface="Times New Roman" panose="02020603050405020304"/>
              </a:rPr>
              <a:t>Trichurioses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400" b="1" spc="-25" dirty="0">
                <a:latin typeface="Times New Roman" panose="02020603050405020304"/>
                <a:cs typeface="Times New Roman" panose="02020603050405020304"/>
              </a:rPr>
              <a:t>et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400" b="1" spc="-10" dirty="0">
                <a:latin typeface="Times New Roman" panose="02020603050405020304"/>
                <a:cs typeface="Times New Roman" panose="02020603050405020304"/>
              </a:rPr>
              <a:t>trichocéphaloses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6991" y="1810511"/>
            <a:ext cx="7528559" cy="49072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09448" y="1840229"/>
            <a:ext cx="59467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 panose="020F0502020204030204"/>
                <a:cs typeface="Calibri" panose="020F0502020204030204"/>
              </a:rPr>
              <a:t>Répartition</a:t>
            </a:r>
            <a:r>
              <a:rPr sz="2400" b="1" spc="-11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1" spc="-10" dirty="0">
                <a:latin typeface="Calibri" panose="020F0502020204030204"/>
                <a:cs typeface="Calibri" panose="020F0502020204030204"/>
              </a:rPr>
              <a:t>géographique,</a:t>
            </a:r>
            <a:r>
              <a:rPr sz="2400" b="1" spc="-6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latin typeface="Calibri" panose="020F0502020204030204"/>
                <a:cs typeface="Calibri" panose="020F0502020204030204"/>
              </a:rPr>
              <a:t>et</a:t>
            </a:r>
            <a:r>
              <a:rPr sz="2400" b="1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latin typeface="Calibri" panose="020F0502020204030204"/>
                <a:cs typeface="Calibri" panose="020F0502020204030204"/>
              </a:rPr>
              <a:t>espèces</a:t>
            </a:r>
            <a:r>
              <a:rPr sz="2400" b="1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1" spc="-10" dirty="0">
                <a:latin typeface="Calibri" panose="020F0502020204030204"/>
                <a:cs typeface="Calibri" panose="020F0502020204030204"/>
              </a:rPr>
              <a:t>affectées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4438" y="2696450"/>
            <a:ext cx="220485" cy="22048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4412" y="3794585"/>
            <a:ext cx="220265" cy="220265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358140" y="2567939"/>
            <a:ext cx="6571615" cy="193865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361950">
              <a:lnSpc>
                <a:spcPct val="100000"/>
              </a:lnSpc>
              <a:spcBef>
                <a:spcPts val="345"/>
              </a:spcBef>
            </a:pPr>
            <a:r>
              <a:rPr sz="2400" dirty="0">
                <a:latin typeface="Arial MT"/>
                <a:cs typeface="Arial MT"/>
              </a:rPr>
              <a:t>Cosmopolites,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sauf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pour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l’espèce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du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chat,</a:t>
            </a:r>
            <a:endParaRPr sz="2400">
              <a:latin typeface="Arial MT"/>
              <a:cs typeface="Arial MT"/>
            </a:endParaRPr>
          </a:p>
          <a:p>
            <a:pPr marL="9017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Arial MT"/>
                <a:cs typeface="Arial MT"/>
              </a:rPr>
              <a:t>qui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trouve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uniquement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en</a:t>
            </a:r>
            <a:r>
              <a:rPr sz="2400" spc="-1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Amérique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du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sud.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 MT"/>
              <a:cs typeface="Arial MT"/>
            </a:endParaRPr>
          </a:p>
          <a:p>
            <a:pPr marL="90170" marR="421640" indent="271145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On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trouve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chez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la</a:t>
            </a:r>
            <a:r>
              <a:rPr sz="2400" b="1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plupart</a:t>
            </a:r>
            <a:r>
              <a:rPr sz="2400" b="1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des</a:t>
            </a:r>
            <a:r>
              <a:rPr sz="240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animaux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domestiques,</a:t>
            </a:r>
            <a:r>
              <a:rPr sz="2400" b="1" spc="-7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sauf</a:t>
            </a:r>
            <a:r>
              <a:rPr sz="2400" b="1" spc="-6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les</a:t>
            </a:r>
            <a:r>
              <a:rPr sz="2400" b="1" spc="-4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chevaux.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11" name="object 11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/>
          <p:nvPr/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4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633983"/>
            <a:ext cx="5724144" cy="58826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41959" y="678256"/>
            <a:ext cx="194945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0" dirty="0">
                <a:latin typeface="Calibri" panose="020F0502020204030204"/>
                <a:cs typeface="Calibri" panose="020F0502020204030204"/>
              </a:rPr>
              <a:t>L’importance</a:t>
            </a:r>
            <a:endParaRPr sz="2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01061" y="678256"/>
            <a:ext cx="187007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10" dirty="0">
                <a:latin typeface="Calibri" panose="020F0502020204030204"/>
                <a:cs typeface="Calibri" panose="020F0502020204030204"/>
              </a:rPr>
              <a:t>économique</a:t>
            </a:r>
            <a:endParaRPr sz="28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6" name="object 6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spc="-9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8140" y="1857755"/>
            <a:ext cx="8430895" cy="1386840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22860" rIns="0" bIns="0" rtlCol="0">
            <a:spAutoFit/>
          </a:bodyPr>
          <a:lstStyle/>
          <a:p>
            <a:pPr marL="90170" marR="336550">
              <a:lnSpc>
                <a:spcPct val="100000"/>
              </a:lnSpc>
              <a:spcBef>
                <a:spcPts val="180"/>
              </a:spcBef>
              <a:tabLst>
                <a:tab pos="1465580" algn="l"/>
              </a:tabLst>
            </a:pPr>
            <a:r>
              <a:rPr sz="2800" i="1" spc="-10" dirty="0">
                <a:latin typeface="Calibri" panose="020F0502020204030204"/>
                <a:cs typeface="Calibri" panose="020F0502020204030204"/>
              </a:rPr>
              <a:t>Trichuris</a:t>
            </a:r>
            <a:r>
              <a:rPr sz="2800" i="1" dirty="0">
                <a:latin typeface="Calibri" panose="020F0502020204030204"/>
                <a:cs typeface="Calibri" panose="020F0502020204030204"/>
              </a:rPr>
              <a:t>	sp</a:t>
            </a:r>
            <a:r>
              <a:rPr sz="2800" dirty="0">
                <a:latin typeface="Calibri" panose="020F0502020204030204"/>
                <a:cs typeface="Calibri" panose="020F0502020204030204"/>
              </a:rPr>
              <a:t>.</a:t>
            </a:r>
            <a:r>
              <a:rPr sz="2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Associé</a:t>
            </a:r>
            <a:r>
              <a:rPr sz="2800" spc="-6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à</a:t>
            </a:r>
            <a:r>
              <a:rPr sz="2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spc="-25" dirty="0">
                <a:latin typeface="Calibri" panose="020F0502020204030204"/>
                <a:cs typeface="Calibri" panose="020F0502020204030204"/>
              </a:rPr>
              <a:t>d’autres</a:t>
            </a:r>
            <a:r>
              <a:rPr sz="28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spc="-10" dirty="0">
                <a:latin typeface="Calibri" panose="020F0502020204030204"/>
                <a:cs typeface="Calibri" panose="020F0502020204030204"/>
              </a:rPr>
              <a:t>parasites</a:t>
            </a:r>
            <a:r>
              <a:rPr sz="2800" spc="-8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spc="-10" dirty="0">
                <a:latin typeface="Calibri" panose="020F0502020204030204"/>
                <a:cs typeface="Calibri" panose="020F0502020204030204"/>
              </a:rPr>
              <a:t>(ankylostomes </a:t>
            </a:r>
            <a:r>
              <a:rPr sz="2800" dirty="0">
                <a:latin typeface="Calibri" panose="020F0502020204030204"/>
                <a:cs typeface="Calibri" panose="020F0502020204030204"/>
              </a:rPr>
              <a:t>chez</a:t>
            </a:r>
            <a:r>
              <a:rPr sz="2800" spc="-5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le</a:t>
            </a:r>
            <a:r>
              <a:rPr sz="2800" spc="-7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chien),</a:t>
            </a:r>
            <a:r>
              <a:rPr sz="28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devient</a:t>
            </a:r>
            <a:r>
              <a:rPr sz="2800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très</a:t>
            </a:r>
            <a:r>
              <a:rPr sz="2800" spc="-6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spc="-10" dirty="0">
                <a:latin typeface="Calibri" panose="020F0502020204030204"/>
                <a:cs typeface="Calibri" panose="020F0502020204030204"/>
              </a:rPr>
              <a:t>pathogène</a:t>
            </a:r>
            <a:endParaRPr sz="2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07263" y="420623"/>
            <a:ext cx="4014216" cy="58826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3833" y="464312"/>
            <a:ext cx="262191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dirty="0">
                <a:solidFill>
                  <a:srgbClr val="000000"/>
                </a:solidFill>
              </a:rPr>
              <a:t>Etude</a:t>
            </a:r>
            <a:r>
              <a:rPr sz="2800" spc="-5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du</a:t>
            </a:r>
            <a:r>
              <a:rPr sz="2800" spc="-10" dirty="0">
                <a:solidFill>
                  <a:srgbClr val="000000"/>
                </a:solidFill>
              </a:rPr>
              <a:t> parasite</a:t>
            </a:r>
            <a:endParaRPr sz="280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6367" y="777240"/>
            <a:ext cx="2874264" cy="58826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128008" y="821258"/>
            <a:ext cx="203581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10" dirty="0">
                <a:latin typeface="Calibri" panose="020F0502020204030204"/>
                <a:cs typeface="Calibri" panose="020F0502020204030204"/>
              </a:rPr>
              <a:t>Systématique</a:t>
            </a:r>
            <a:endParaRPr sz="2800">
              <a:latin typeface="Calibri" panose="020F0502020204030204"/>
              <a:cs typeface="Calibri" panose="020F0502020204030204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8992" y="1807924"/>
            <a:ext cx="220265" cy="22026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9017" y="2188704"/>
            <a:ext cx="220485" cy="22048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88992" y="2564082"/>
            <a:ext cx="220265" cy="220265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571500" y="1629155"/>
            <a:ext cx="8144509" cy="4218940"/>
          </a:xfrm>
          <a:prstGeom prst="rect">
            <a:avLst/>
          </a:prstGeom>
          <a:ln w="9144">
            <a:solidFill>
              <a:srgbClr val="938953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615950" marR="4077335" indent="-253365">
              <a:lnSpc>
                <a:spcPct val="101000"/>
              </a:lnSpc>
              <a:spcBef>
                <a:spcPts val="300"/>
              </a:spcBef>
            </a:pPr>
            <a:r>
              <a:rPr sz="2400" b="1" spc="-20" dirty="0">
                <a:solidFill>
                  <a:srgbClr val="6F2F9F"/>
                </a:solidFill>
                <a:latin typeface="Arial" panose="020B0604020202020204"/>
                <a:cs typeface="Arial" panose="020B0604020202020204"/>
              </a:rPr>
              <a:t>L</a:t>
            </a:r>
            <a:r>
              <a:rPr sz="2400" b="1" spc="-20" dirty="0">
                <a:latin typeface="Arial" panose="020B0604020202020204"/>
                <a:cs typeface="Arial" panose="020B0604020202020204"/>
              </a:rPr>
              <a:t>’ordre</a:t>
            </a:r>
            <a:r>
              <a:rPr sz="2400" b="1" spc="-7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des</a:t>
            </a:r>
            <a:r>
              <a:rPr sz="2400" b="1" spc="-165" dirty="0">
                <a:latin typeface="Arial" panose="020B0604020202020204"/>
                <a:cs typeface="Arial" panose="020B0604020202020204"/>
              </a:rPr>
              <a:t> </a:t>
            </a:r>
            <a:r>
              <a:rPr sz="2800" i="1" spc="-10" dirty="0">
                <a:latin typeface="Calibri" panose="020F0502020204030204"/>
                <a:cs typeface="Calibri" panose="020F0502020204030204"/>
              </a:rPr>
              <a:t>Trichinellida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La</a:t>
            </a:r>
            <a:r>
              <a:rPr sz="2400" b="1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famille</a:t>
            </a:r>
            <a:r>
              <a:rPr sz="2400" b="1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10" dirty="0">
                <a:latin typeface="Arial MT"/>
                <a:cs typeface="Arial MT"/>
              </a:rPr>
              <a:t>des</a:t>
            </a:r>
            <a:r>
              <a:rPr sz="2400" spc="-145" dirty="0">
                <a:latin typeface="Arial MT"/>
                <a:cs typeface="Arial MT"/>
              </a:rPr>
              <a:t> 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Trichuridae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1100455">
              <a:lnSpc>
                <a:spcPct val="100000"/>
              </a:lnSpc>
              <a:spcBef>
                <a:spcPts val="2880"/>
              </a:spcBef>
            </a:pPr>
            <a:r>
              <a:rPr sz="2400" dirty="0">
                <a:latin typeface="Arial MT"/>
                <a:cs typeface="Arial MT"/>
              </a:rPr>
              <a:t>Existe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plusieurs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espèces</a:t>
            </a:r>
            <a:endParaRPr sz="2400">
              <a:latin typeface="Arial MT"/>
              <a:cs typeface="Arial MT"/>
            </a:endParaRPr>
          </a:p>
          <a:p>
            <a:pPr marL="91440">
              <a:lnSpc>
                <a:spcPct val="100000"/>
              </a:lnSpc>
              <a:spcBef>
                <a:spcPts val="75"/>
              </a:spcBef>
            </a:pPr>
            <a:r>
              <a:rPr sz="2400" b="1" i="1" spc="-70" dirty="0">
                <a:latin typeface="Times New Roman" panose="02020603050405020304"/>
                <a:cs typeface="Times New Roman" panose="02020603050405020304"/>
              </a:rPr>
              <a:t>T.</a:t>
            </a:r>
            <a:r>
              <a:rPr sz="2400" b="1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i="1" dirty="0">
                <a:latin typeface="Times New Roman" panose="02020603050405020304"/>
                <a:cs typeface="Times New Roman" panose="02020603050405020304"/>
              </a:rPr>
              <a:t>ovis</a:t>
            </a:r>
            <a:r>
              <a:rPr sz="2400" b="1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i="1" dirty="0">
                <a:latin typeface="Times New Roman" panose="02020603050405020304"/>
                <a:cs typeface="Times New Roman" panose="02020603050405020304"/>
              </a:rPr>
              <a:t>et</a:t>
            </a:r>
            <a:r>
              <a:rPr sz="2400" b="1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i="1" spc="-95" dirty="0">
                <a:latin typeface="Times New Roman" panose="02020603050405020304"/>
                <a:cs typeface="Times New Roman" panose="02020603050405020304"/>
              </a:rPr>
              <a:t>T.</a:t>
            </a:r>
            <a:r>
              <a:rPr sz="2400" b="1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i="1" dirty="0">
                <a:latin typeface="Times New Roman" panose="02020603050405020304"/>
                <a:cs typeface="Times New Roman" panose="02020603050405020304"/>
              </a:rPr>
              <a:t>globulosa,</a:t>
            </a:r>
            <a:r>
              <a:rPr sz="2400" b="1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chez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les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ruminants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2400" b="1" i="1" spc="-70" dirty="0">
                <a:latin typeface="Times New Roman" panose="02020603050405020304"/>
                <a:cs typeface="Times New Roman" panose="02020603050405020304"/>
              </a:rPr>
              <a:t>T.</a:t>
            </a:r>
            <a:r>
              <a:rPr sz="2400" b="1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i="1" dirty="0">
                <a:latin typeface="Times New Roman" panose="02020603050405020304"/>
                <a:cs typeface="Times New Roman" panose="02020603050405020304"/>
              </a:rPr>
              <a:t>affinis</a:t>
            </a:r>
            <a:r>
              <a:rPr sz="2400" b="1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ches</a:t>
            </a:r>
            <a:r>
              <a:rPr sz="24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les</a:t>
            </a:r>
            <a:r>
              <a:rPr sz="24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ovins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91440">
              <a:lnSpc>
                <a:spcPct val="100000"/>
              </a:lnSpc>
            </a:pPr>
            <a:r>
              <a:rPr sz="2400" b="1" i="1" spc="-75" dirty="0">
                <a:latin typeface="Times New Roman" panose="02020603050405020304"/>
                <a:cs typeface="Times New Roman" panose="02020603050405020304"/>
              </a:rPr>
              <a:t>T.</a:t>
            </a:r>
            <a:r>
              <a:rPr sz="2400" b="1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i="1" dirty="0">
                <a:latin typeface="Times New Roman" panose="02020603050405020304"/>
                <a:cs typeface="Times New Roman" panose="02020603050405020304"/>
              </a:rPr>
              <a:t>discolor</a:t>
            </a:r>
            <a:r>
              <a:rPr sz="2400" b="1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chez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les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bovins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91440">
              <a:lnSpc>
                <a:spcPct val="100000"/>
              </a:lnSpc>
            </a:pPr>
            <a:r>
              <a:rPr sz="2400" b="1" i="1" spc="-20" dirty="0">
                <a:latin typeface="Times New Roman" panose="02020603050405020304"/>
                <a:cs typeface="Times New Roman" panose="02020603050405020304"/>
              </a:rPr>
              <a:t>T.vulpis</a:t>
            </a:r>
            <a:r>
              <a:rPr sz="2400" b="1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chez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le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chien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91440">
              <a:lnSpc>
                <a:spcPct val="100000"/>
              </a:lnSpc>
            </a:pPr>
            <a:r>
              <a:rPr sz="2400" b="1" i="1" spc="-75" dirty="0">
                <a:latin typeface="Times New Roman" panose="02020603050405020304"/>
                <a:cs typeface="Times New Roman" panose="02020603050405020304"/>
              </a:rPr>
              <a:t>T.</a:t>
            </a:r>
            <a:r>
              <a:rPr sz="2400" b="1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i="1" dirty="0">
                <a:latin typeface="Times New Roman" panose="02020603050405020304"/>
                <a:cs typeface="Times New Roman" panose="02020603050405020304"/>
              </a:rPr>
              <a:t>serrata</a:t>
            </a:r>
            <a:r>
              <a:rPr sz="2400" b="1" i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i="1" dirty="0">
                <a:latin typeface="Times New Roman" panose="02020603050405020304"/>
                <a:cs typeface="Times New Roman" panose="02020603050405020304"/>
              </a:rPr>
              <a:t>et</a:t>
            </a:r>
            <a:r>
              <a:rPr sz="2400" b="1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i="1" spc="-100" dirty="0">
                <a:latin typeface="Times New Roman" panose="02020603050405020304"/>
                <a:cs typeface="Times New Roman" panose="02020603050405020304"/>
              </a:rPr>
              <a:t>T.</a:t>
            </a:r>
            <a:r>
              <a:rPr sz="2400" b="1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i="1" dirty="0">
                <a:latin typeface="Times New Roman" panose="02020603050405020304"/>
                <a:cs typeface="Times New Roman" panose="02020603050405020304"/>
              </a:rPr>
              <a:t>campunata</a:t>
            </a:r>
            <a:r>
              <a:rPr sz="2400" b="1" i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chez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le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chat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2400" b="1" i="1" spc="-20" dirty="0">
                <a:latin typeface="Times New Roman" panose="02020603050405020304"/>
                <a:cs typeface="Times New Roman" panose="02020603050405020304"/>
              </a:rPr>
              <a:t>T.trichiura</a:t>
            </a:r>
            <a:r>
              <a:rPr sz="2400" b="1" i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chez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l’homme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11" name="object 11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/>
          <p:nvPr/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07263" y="420623"/>
            <a:ext cx="5516880" cy="1015365"/>
            <a:chOff x="207263" y="420623"/>
            <a:chExt cx="5516880" cy="1015365"/>
          </a:xfrm>
        </p:grpSpPr>
        <p:pic>
          <p:nvPicPr>
            <p:cNvPr id="3" name="object 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207263" y="420623"/>
              <a:ext cx="4014216" cy="58826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49880" y="850391"/>
              <a:ext cx="2874264" cy="58521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03833" y="464312"/>
            <a:ext cx="4356735" cy="882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dirty="0">
                <a:solidFill>
                  <a:srgbClr val="000000"/>
                </a:solidFill>
              </a:rPr>
              <a:t>Etude</a:t>
            </a:r>
            <a:r>
              <a:rPr sz="2800" spc="-5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du</a:t>
            </a:r>
            <a:r>
              <a:rPr sz="2800" spc="-10" dirty="0">
                <a:solidFill>
                  <a:srgbClr val="000000"/>
                </a:solidFill>
              </a:rPr>
              <a:t> parasite</a:t>
            </a:r>
            <a:endParaRPr sz="2800"/>
          </a:p>
          <a:p>
            <a:pPr marL="2421890">
              <a:lnSpc>
                <a:spcPct val="100000"/>
              </a:lnSpc>
              <a:spcBef>
                <a:spcPts val="20"/>
              </a:spcBef>
            </a:pPr>
            <a:r>
              <a:rPr sz="2800" spc="-10" dirty="0">
                <a:solidFill>
                  <a:srgbClr val="000000"/>
                </a:solidFill>
              </a:rPr>
              <a:t>Morphologie</a:t>
            </a:r>
            <a:endParaRPr sz="2800"/>
          </a:p>
        </p:txBody>
      </p:sp>
      <p:grpSp>
        <p:nvGrpSpPr>
          <p:cNvPr id="6" name="object 6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7" name="object 7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/>
          <p:nvPr/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44651" y="1714500"/>
            <a:ext cx="7644765" cy="3789045"/>
          </a:xfrm>
          <a:custGeom>
            <a:avLst/>
            <a:gdLst/>
            <a:ahLst/>
            <a:cxnLst/>
            <a:rect l="l" t="t" r="r" b="b"/>
            <a:pathLst>
              <a:path w="7644765" h="3789045">
                <a:moveTo>
                  <a:pt x="0" y="3788664"/>
                </a:moveTo>
                <a:lnTo>
                  <a:pt x="7644383" y="3788664"/>
                </a:lnTo>
                <a:lnTo>
                  <a:pt x="7644383" y="0"/>
                </a:lnTo>
                <a:lnTo>
                  <a:pt x="0" y="0"/>
                </a:lnTo>
                <a:lnTo>
                  <a:pt x="0" y="3788664"/>
                </a:lnTo>
                <a:close/>
              </a:path>
            </a:pathLst>
          </a:custGeom>
          <a:ln w="9143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721868" y="1757248"/>
            <a:ext cx="7399020" cy="36849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-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2400" b="1" spc="-20" dirty="0">
                <a:latin typeface="Arial" panose="020B0604020202020204"/>
                <a:cs typeface="Arial" panose="020B0604020202020204"/>
              </a:rPr>
              <a:t>Taille</a:t>
            </a:r>
            <a:r>
              <a:rPr sz="2400" b="1" spc="-6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:</a:t>
            </a:r>
            <a:r>
              <a:rPr sz="240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3</a:t>
            </a:r>
            <a:r>
              <a:rPr sz="2400" b="1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à</a:t>
            </a:r>
            <a:r>
              <a:rPr sz="2400"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7</a:t>
            </a:r>
            <a:r>
              <a:rPr sz="240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cm</a:t>
            </a:r>
            <a:r>
              <a:rPr sz="240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de</a:t>
            </a:r>
            <a:r>
              <a:rPr sz="2400"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longueur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686435">
              <a:lnSpc>
                <a:spcPct val="100000"/>
              </a:lnSpc>
              <a:spcBef>
                <a:spcPts val="5"/>
              </a:spcBef>
            </a:pPr>
            <a:r>
              <a:rPr sz="2400" spc="-25" dirty="0">
                <a:latin typeface="Arial MT"/>
                <a:cs typeface="Arial MT"/>
              </a:rPr>
              <a:t>-</a:t>
            </a:r>
            <a:r>
              <a:rPr sz="2400" b="1" dirty="0">
                <a:latin typeface="Arial" panose="020B0604020202020204"/>
                <a:cs typeface="Arial" panose="020B0604020202020204"/>
              </a:rPr>
              <a:t>Corps</a:t>
            </a:r>
            <a:r>
              <a:rPr sz="2400" b="1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divisée</a:t>
            </a:r>
            <a:r>
              <a:rPr sz="240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en</a:t>
            </a:r>
            <a:r>
              <a:rPr sz="2400" b="1" spc="-7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2</a:t>
            </a:r>
            <a:r>
              <a:rPr sz="2400" b="1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parties</a:t>
            </a:r>
            <a:r>
              <a:rPr sz="240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50" dirty="0">
                <a:latin typeface="Arial" panose="020B0604020202020204"/>
                <a:cs typeface="Arial" panose="020B0604020202020204"/>
              </a:rPr>
              <a:t>: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686435">
              <a:lnSpc>
                <a:spcPct val="100000"/>
              </a:lnSpc>
            </a:pPr>
            <a:r>
              <a:rPr sz="2400" b="1" spc="-10" dirty="0">
                <a:latin typeface="Arial" panose="020B0604020202020204"/>
                <a:cs typeface="Arial" panose="020B0604020202020204"/>
              </a:rPr>
              <a:t>-</a:t>
            </a:r>
            <a:r>
              <a:rPr sz="2400" b="1" dirty="0">
                <a:latin typeface="Arial" panose="020B0604020202020204"/>
                <a:cs typeface="Arial" panose="020B0604020202020204"/>
              </a:rPr>
              <a:t>Partie</a:t>
            </a:r>
            <a:r>
              <a:rPr sz="240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antérieure</a:t>
            </a:r>
            <a:r>
              <a:rPr sz="2400" b="1" spc="-6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du</a:t>
            </a:r>
            <a:r>
              <a:rPr sz="240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corps</a:t>
            </a:r>
            <a:r>
              <a:rPr sz="240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amincie</a:t>
            </a:r>
            <a:r>
              <a:rPr sz="2400" b="1" spc="-6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et</a:t>
            </a:r>
            <a:r>
              <a:rPr sz="240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souvent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</a:pPr>
            <a:r>
              <a:rPr sz="2400" b="1" spc="-10" dirty="0">
                <a:latin typeface="Arial" panose="020B0604020202020204"/>
                <a:cs typeface="Arial" panose="020B0604020202020204"/>
              </a:rPr>
              <a:t>capillaire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686435">
              <a:lnSpc>
                <a:spcPct val="100000"/>
              </a:lnSpc>
            </a:pPr>
            <a:r>
              <a:rPr sz="2400" b="1" spc="-10" dirty="0">
                <a:latin typeface="Arial" panose="020B0604020202020204"/>
                <a:cs typeface="Arial" panose="020B0604020202020204"/>
              </a:rPr>
              <a:t>-</a:t>
            </a:r>
            <a:r>
              <a:rPr sz="2400" b="1" dirty="0">
                <a:latin typeface="Arial" panose="020B0604020202020204"/>
                <a:cs typeface="Arial" panose="020B0604020202020204"/>
              </a:rPr>
              <a:t>Partie</a:t>
            </a:r>
            <a:r>
              <a:rPr sz="2400" b="1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postérieure</a:t>
            </a:r>
            <a:r>
              <a:rPr sz="2400" b="1" spc="-7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élargie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60071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Arial MT"/>
                <a:cs typeface="Arial MT"/>
              </a:rPr>
              <a:t>-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Œsophage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capillaire</a:t>
            </a:r>
            <a:endParaRPr sz="2400">
              <a:latin typeface="Arial MT"/>
              <a:cs typeface="Arial MT"/>
            </a:endParaRPr>
          </a:p>
          <a:p>
            <a:pPr marL="686435">
              <a:lnSpc>
                <a:spcPct val="100000"/>
              </a:lnSpc>
            </a:pPr>
            <a:r>
              <a:rPr sz="2400" spc="-10" dirty="0">
                <a:latin typeface="Arial MT"/>
                <a:cs typeface="Arial MT"/>
              </a:rPr>
              <a:t>-</a:t>
            </a:r>
            <a:r>
              <a:rPr sz="2400" dirty="0">
                <a:latin typeface="Arial MT"/>
                <a:cs typeface="Arial MT"/>
              </a:rPr>
              <a:t>Male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extrémité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distale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enroulée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hélice</a:t>
            </a:r>
            <a:endParaRPr sz="2400">
              <a:latin typeface="Arial MT"/>
              <a:cs typeface="Arial MT"/>
            </a:endParaRPr>
          </a:p>
          <a:p>
            <a:pPr marL="686435">
              <a:lnSpc>
                <a:spcPct val="100000"/>
              </a:lnSpc>
            </a:pPr>
            <a:r>
              <a:rPr sz="2400" spc="-25" dirty="0">
                <a:latin typeface="Arial MT"/>
                <a:cs typeface="Arial MT"/>
              </a:rPr>
              <a:t>-</a:t>
            </a:r>
            <a:r>
              <a:rPr sz="2400" dirty="0">
                <a:latin typeface="Arial MT"/>
                <a:cs typeface="Arial MT"/>
              </a:rPr>
              <a:t>Spicule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unique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entourée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d’une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gaine</a:t>
            </a:r>
            <a:endParaRPr sz="2400">
              <a:latin typeface="Arial MT"/>
              <a:cs typeface="Arial MT"/>
            </a:endParaRPr>
          </a:p>
          <a:p>
            <a:pPr marL="686435">
              <a:lnSpc>
                <a:spcPct val="100000"/>
              </a:lnSpc>
              <a:spcBef>
                <a:spcPts val="5"/>
              </a:spcBef>
            </a:pPr>
            <a:r>
              <a:rPr sz="2400" spc="-25" dirty="0">
                <a:latin typeface="Arial MT"/>
                <a:cs typeface="Arial MT"/>
              </a:rPr>
              <a:t>-</a:t>
            </a:r>
            <a:r>
              <a:rPr sz="2400" dirty="0">
                <a:latin typeface="Arial MT"/>
                <a:cs typeface="Arial MT"/>
              </a:rPr>
              <a:t>Femelle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,à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queue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incurvée,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utérus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rempli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d’œufs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alignés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grains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chapelets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3359" y="143255"/>
            <a:ext cx="8720455" cy="6144895"/>
            <a:chOff x="213359" y="143255"/>
            <a:chExt cx="8720455" cy="6144895"/>
          </a:xfrm>
        </p:grpSpPr>
        <p:pic>
          <p:nvPicPr>
            <p:cNvPr id="3" name="object 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213359" y="143255"/>
              <a:ext cx="4462272" cy="335584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01895" y="2642612"/>
              <a:ext cx="4431855" cy="364541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9194" y="4695049"/>
              <a:ext cx="220485" cy="220485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074419" y="4573523"/>
            <a:ext cx="3237230" cy="460375"/>
          </a:xfrm>
          <a:prstGeom prst="rect">
            <a:avLst/>
          </a:prstGeom>
          <a:ln w="9144">
            <a:solidFill>
              <a:srgbClr val="FF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360045">
              <a:lnSpc>
                <a:spcPct val="100000"/>
              </a:lnSpc>
              <a:spcBef>
                <a:spcPts val="290"/>
              </a:spcBef>
            </a:pPr>
            <a:r>
              <a:rPr sz="2400" b="1" dirty="0">
                <a:latin typeface="Arial" panose="020B0604020202020204"/>
                <a:cs typeface="Arial" panose="020B0604020202020204"/>
              </a:rPr>
              <a:t>Le</a:t>
            </a:r>
            <a:r>
              <a:rPr sz="240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genre</a:t>
            </a:r>
            <a:r>
              <a:rPr sz="2400"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:</a:t>
            </a:r>
            <a:r>
              <a:rPr sz="2400" b="1" i="1" spc="-10" dirty="0">
                <a:latin typeface="Arial" panose="020B0604020202020204"/>
                <a:cs typeface="Arial" panose="020B0604020202020204"/>
              </a:rPr>
              <a:t>Trichuris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07263" y="420623"/>
            <a:ext cx="4014216" cy="58826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9808" y="433527"/>
            <a:ext cx="139001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>
                <a:solidFill>
                  <a:srgbClr val="000000"/>
                </a:solidFill>
              </a:rPr>
              <a:t>Biologie</a:t>
            </a:r>
            <a:endParaRPr spc="-10" dirty="0">
              <a:solidFill>
                <a:srgbClr val="000000"/>
              </a:solidFill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19983" y="850391"/>
            <a:ext cx="3874008" cy="585215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140207" y="2139695"/>
            <a:ext cx="8796655" cy="2316480"/>
            <a:chOff x="140207" y="2139695"/>
            <a:chExt cx="8796655" cy="2316480"/>
          </a:xfrm>
        </p:grpSpPr>
        <p:sp>
          <p:nvSpPr>
            <p:cNvPr id="6" name="object 6"/>
            <p:cNvSpPr/>
            <p:nvPr/>
          </p:nvSpPr>
          <p:spPr>
            <a:xfrm>
              <a:off x="144779" y="2144267"/>
              <a:ext cx="8787765" cy="2307590"/>
            </a:xfrm>
            <a:custGeom>
              <a:avLst/>
              <a:gdLst/>
              <a:ahLst/>
              <a:cxnLst/>
              <a:rect l="l" t="t" r="r" b="b"/>
              <a:pathLst>
                <a:path w="8787765" h="2307590">
                  <a:moveTo>
                    <a:pt x="0" y="2307335"/>
                  </a:moveTo>
                  <a:lnTo>
                    <a:pt x="8787384" y="2307335"/>
                  </a:lnTo>
                  <a:lnTo>
                    <a:pt x="8787384" y="0"/>
                  </a:lnTo>
                  <a:lnTo>
                    <a:pt x="0" y="0"/>
                  </a:lnTo>
                  <a:lnTo>
                    <a:pt x="0" y="2307335"/>
                  </a:lnTo>
                  <a:close/>
                </a:path>
              </a:pathLst>
            </a:custGeom>
            <a:ln w="9144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0138" y="2276681"/>
              <a:ext cx="220265" cy="22026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0138" y="3008455"/>
              <a:ext cx="220265" cy="22026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0138" y="3740356"/>
              <a:ext cx="220265" cy="220265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221691" y="893191"/>
            <a:ext cx="8615680" cy="35071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54685" algn="ctr">
              <a:lnSpc>
                <a:spcPct val="100000"/>
              </a:lnSpc>
              <a:spcBef>
                <a:spcPts val="105"/>
              </a:spcBef>
            </a:pPr>
            <a:r>
              <a:rPr sz="2800" b="1" dirty="0">
                <a:latin typeface="Calibri" panose="020F0502020204030204"/>
                <a:cs typeface="Calibri" panose="020F0502020204030204"/>
              </a:rPr>
              <a:t>Habitat</a:t>
            </a:r>
            <a:r>
              <a:rPr sz="2800" b="1" spc="-10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b="1" dirty="0">
                <a:latin typeface="Calibri" panose="020F0502020204030204"/>
                <a:cs typeface="Calibri" panose="020F0502020204030204"/>
              </a:rPr>
              <a:t>et</a:t>
            </a:r>
            <a:r>
              <a:rPr sz="2800" b="1" spc="-5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10" dirty="0">
                <a:latin typeface="Calibri" panose="020F0502020204030204"/>
                <a:cs typeface="Calibri" panose="020F0502020204030204"/>
              </a:rPr>
              <a:t>nutrition</a:t>
            </a:r>
            <a:endParaRPr sz="2800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  <a:spcBef>
                <a:spcPts val="3345"/>
              </a:spcBef>
            </a:pPr>
            <a:endParaRPr sz="2800">
              <a:latin typeface="Calibri" panose="020F0502020204030204"/>
              <a:cs typeface="Calibri" panose="020F0502020204030204"/>
            </a:endParaRPr>
          </a:p>
          <a:p>
            <a:pPr marL="283845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Parasites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vivant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dans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caecum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" panose="020B0604020202020204"/>
              <a:cs typeface="Arial" panose="020B0604020202020204"/>
            </a:endParaRPr>
          </a:p>
          <a:p>
            <a:pPr marL="283845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Sont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b="1" spc="-10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hématophages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2400">
              <a:latin typeface="Arial" panose="020B0604020202020204"/>
              <a:cs typeface="Arial" panose="020B0604020202020204"/>
            </a:endParaRPr>
          </a:p>
          <a:p>
            <a:pPr marL="283845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Parfois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histophages</a:t>
            </a:r>
            <a:r>
              <a:rPr sz="2400" dirty="0">
                <a:latin typeface="Arial MT"/>
                <a:cs typeface="Arial MT"/>
              </a:rPr>
              <a:t>,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secrétant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enzymes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cytolytiques,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d’où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coloration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parfois</a:t>
            </a:r>
            <a:r>
              <a:rPr sz="2400" spc="-12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brunâtre</a:t>
            </a:r>
            <a:endParaRPr sz="2400">
              <a:latin typeface="Arial MT"/>
              <a:cs typeface="Arial MT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12" name="object 12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07263" y="420623"/>
            <a:ext cx="4014216" cy="58826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9808" y="433527"/>
            <a:ext cx="139001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>
                <a:solidFill>
                  <a:srgbClr val="000000"/>
                </a:solidFill>
              </a:rPr>
              <a:t>Biologie</a:t>
            </a:r>
            <a:endParaRPr spc="-10" dirty="0">
              <a:solidFill>
                <a:srgbClr val="000000"/>
              </a:solidFill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93135" y="920496"/>
            <a:ext cx="3874008" cy="58826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922903" y="964133"/>
            <a:ext cx="201485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dirty="0">
                <a:latin typeface="Calibri" panose="020F0502020204030204"/>
                <a:cs typeface="Calibri" panose="020F0502020204030204"/>
              </a:rPr>
              <a:t>Cycle</a:t>
            </a:r>
            <a:r>
              <a:rPr sz="2800" b="1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10" dirty="0">
                <a:latin typeface="Calibri" panose="020F0502020204030204"/>
                <a:cs typeface="Calibri" panose="020F0502020204030204"/>
              </a:rPr>
              <a:t>évolutif</a:t>
            </a:r>
            <a:endParaRPr sz="2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31291" y="2299716"/>
            <a:ext cx="8357870" cy="3416935"/>
          </a:xfrm>
          <a:custGeom>
            <a:avLst/>
            <a:gdLst/>
            <a:ahLst/>
            <a:cxnLst/>
            <a:rect l="l" t="t" r="r" b="b"/>
            <a:pathLst>
              <a:path w="8357870" h="3416935">
                <a:moveTo>
                  <a:pt x="0" y="3416808"/>
                </a:moveTo>
                <a:lnTo>
                  <a:pt x="8357616" y="3416808"/>
                </a:lnTo>
                <a:lnTo>
                  <a:pt x="8357616" y="0"/>
                </a:lnTo>
                <a:lnTo>
                  <a:pt x="0" y="0"/>
                </a:lnTo>
                <a:lnTo>
                  <a:pt x="0" y="3416808"/>
                </a:lnTo>
                <a:close/>
              </a:path>
            </a:pathLst>
          </a:custGeom>
          <a:ln w="9144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07593" y="2340355"/>
            <a:ext cx="7472680" cy="2952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835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 panose="020B0604020202020204"/>
                <a:cs typeface="Arial" panose="020B0604020202020204"/>
              </a:rPr>
              <a:t>I</a:t>
            </a:r>
            <a:r>
              <a:rPr sz="2400" dirty="0">
                <a:latin typeface="Arial MT"/>
                <a:cs typeface="Arial MT"/>
              </a:rPr>
              <a:t>l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est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monoxène,</a:t>
            </a:r>
            <a:r>
              <a:rPr sz="2400" b="1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diphasique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La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femelle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est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très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prolifique</a:t>
            </a:r>
            <a:r>
              <a:rPr sz="2400" dirty="0">
                <a:latin typeface="Arial MT"/>
                <a:cs typeface="Arial MT"/>
              </a:rPr>
              <a:t>,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elles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pond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œufs,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qui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latin typeface="Arial MT"/>
                <a:cs typeface="Arial MT"/>
              </a:rPr>
              <a:t>sont:</a:t>
            </a:r>
            <a:endParaRPr sz="2400">
              <a:latin typeface="Arial MT"/>
              <a:cs typeface="Arial MT"/>
            </a:endParaRPr>
          </a:p>
          <a:p>
            <a:pPr marL="118745" indent="-114300">
              <a:lnSpc>
                <a:spcPct val="100000"/>
              </a:lnSpc>
              <a:spcBef>
                <a:spcPts val="5"/>
              </a:spcBef>
              <a:buSzPct val="96000"/>
              <a:buFont typeface="Arial MT"/>
              <a:buChar char="•"/>
              <a:tabLst>
                <a:tab pos="118745" algn="l"/>
              </a:tabLst>
            </a:pPr>
            <a:r>
              <a:rPr sz="2400" b="1" dirty="0">
                <a:latin typeface="Arial" panose="020B0604020202020204"/>
                <a:cs typeface="Arial" panose="020B0604020202020204"/>
              </a:rPr>
              <a:t>Brunâtres,</a:t>
            </a:r>
            <a:r>
              <a:rPr sz="2400" b="1" spc="-6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en</a:t>
            </a:r>
            <a:r>
              <a:rPr sz="2400" b="1" spc="-7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forme</a:t>
            </a:r>
            <a:r>
              <a:rPr sz="2400" b="1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de</a:t>
            </a:r>
            <a:r>
              <a:rPr sz="2400" b="1" spc="-6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citron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118745" indent="-114300">
              <a:lnSpc>
                <a:spcPct val="100000"/>
              </a:lnSpc>
              <a:buSzPct val="96000"/>
              <a:buFont typeface="Arial MT"/>
              <a:buChar char="•"/>
              <a:tabLst>
                <a:tab pos="118745" algn="l"/>
              </a:tabLst>
            </a:pPr>
            <a:r>
              <a:rPr sz="2400" b="1" dirty="0">
                <a:latin typeface="Arial" panose="020B0604020202020204"/>
                <a:cs typeface="Arial" panose="020B0604020202020204"/>
              </a:rPr>
              <a:t>A</a:t>
            </a:r>
            <a:r>
              <a:rPr sz="2400" b="1" spc="-13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pôles</a:t>
            </a:r>
            <a:r>
              <a:rPr sz="2400" b="1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saillants</a:t>
            </a:r>
            <a:r>
              <a:rPr sz="2400" b="1" spc="-9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(2</a:t>
            </a:r>
            <a:r>
              <a:rPr sz="240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bouchons</a:t>
            </a:r>
            <a:r>
              <a:rPr sz="2400" b="1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polaires)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118745" indent="-114300">
              <a:lnSpc>
                <a:spcPct val="100000"/>
              </a:lnSpc>
              <a:buSzPct val="96000"/>
              <a:buFont typeface="Arial MT"/>
              <a:buChar char="•"/>
              <a:tabLst>
                <a:tab pos="118745" algn="l"/>
              </a:tabLst>
            </a:pPr>
            <a:r>
              <a:rPr sz="2400" b="1" dirty="0">
                <a:latin typeface="Arial" panose="020B0604020202020204"/>
                <a:cs typeface="Arial" panose="020B0604020202020204"/>
              </a:rPr>
              <a:t>A</a:t>
            </a:r>
            <a:r>
              <a:rPr sz="2400" b="1" spc="-114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paroi</a:t>
            </a:r>
            <a:r>
              <a:rPr sz="2400" b="1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épaisse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118745" indent="-114300">
              <a:lnSpc>
                <a:spcPct val="100000"/>
              </a:lnSpc>
              <a:buSzPct val="96000"/>
              <a:buFont typeface="Arial MT"/>
              <a:buChar char="•"/>
              <a:tabLst>
                <a:tab pos="118745" algn="l"/>
              </a:tabLst>
            </a:pPr>
            <a:r>
              <a:rPr sz="2400" b="1" dirty="0">
                <a:latin typeface="Arial" panose="020B0604020202020204"/>
                <a:cs typeface="Arial" panose="020B0604020202020204"/>
              </a:rPr>
              <a:t>A</a:t>
            </a:r>
            <a:r>
              <a:rPr sz="2400" b="1" spc="-12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bords</a:t>
            </a:r>
            <a:r>
              <a:rPr sz="2400"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bombés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118745" indent="-114300">
              <a:lnSpc>
                <a:spcPct val="100000"/>
              </a:lnSpc>
              <a:spcBef>
                <a:spcPts val="5"/>
              </a:spcBef>
              <a:buSzPct val="96000"/>
              <a:buFont typeface="Arial MT"/>
              <a:buChar char="•"/>
              <a:tabLst>
                <a:tab pos="118745" algn="l"/>
              </a:tabLst>
            </a:pPr>
            <a:r>
              <a:rPr sz="2400" b="1" dirty="0">
                <a:latin typeface="Arial" panose="020B0604020202020204"/>
                <a:cs typeface="Arial" panose="020B0604020202020204"/>
              </a:rPr>
              <a:t>renfermant</a:t>
            </a:r>
            <a:r>
              <a:rPr sz="2400" b="1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une</a:t>
            </a:r>
            <a:r>
              <a:rPr sz="240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seule</a:t>
            </a:r>
            <a:r>
              <a:rPr sz="2400" b="1" spc="-6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cellule</a:t>
            </a:r>
            <a:r>
              <a:rPr sz="2400" b="1" spc="-6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lors</a:t>
            </a:r>
            <a:r>
              <a:rPr sz="2400" b="1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de</a:t>
            </a:r>
            <a:r>
              <a:rPr sz="2400" b="1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la</a:t>
            </a:r>
            <a:r>
              <a:rPr sz="2400" b="1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ponte.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141464" y="-3047"/>
            <a:ext cx="2009139" cy="378460"/>
            <a:chOff x="7141464" y="-3047"/>
            <a:chExt cx="2009139" cy="378460"/>
          </a:xfrm>
        </p:grpSpPr>
        <p:sp>
          <p:nvSpPr>
            <p:cNvPr id="9" name="object 9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1999487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1999487" y="368808"/>
                  </a:lnTo>
                  <a:lnTo>
                    <a:pt x="1999487" y="0"/>
                  </a:lnTo>
                  <a:close/>
                </a:path>
              </a:pathLst>
            </a:custGeom>
            <a:solidFill>
              <a:srgbClr val="94B3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146036" y="1524"/>
              <a:ext cx="1999614" cy="368935"/>
            </a:xfrm>
            <a:custGeom>
              <a:avLst/>
              <a:gdLst/>
              <a:ahLst/>
              <a:cxnLst/>
              <a:rect l="l" t="t" r="r" b="b"/>
              <a:pathLst>
                <a:path w="1999615" h="368935">
                  <a:moveTo>
                    <a:pt x="0" y="368808"/>
                  </a:moveTo>
                  <a:lnTo>
                    <a:pt x="1999487" y="368808"/>
                  </a:lnTo>
                  <a:lnTo>
                    <a:pt x="1999487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DCE6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7225030" y="20523"/>
            <a:ext cx="16840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Times New Roman" panose="02020603050405020304"/>
                <a:cs typeface="Times New Roman" panose="02020603050405020304"/>
              </a:rPr>
              <a:t>TRICHURIDOSES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6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5715000" y="6582410"/>
            <a:ext cx="3422650" cy="2755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298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fr-FR" sz="1200" dirty="0" smtClean="0"/>
              <a:t>P</a:t>
            </a:r>
            <a:r>
              <a:rPr sz="1200" dirty="0" smtClean="0"/>
              <a:t>r</a:t>
            </a:r>
            <a:r>
              <a:rPr sz="1200" spc="-15" dirty="0" smtClean="0"/>
              <a:t> </a:t>
            </a:r>
            <a:r>
              <a:rPr sz="1200" spc="5" dirty="0"/>
              <a:t>A.</a:t>
            </a:r>
            <a:r>
              <a:rPr sz="1200" spc="-5" dirty="0"/>
              <a:t> </a:t>
            </a:r>
            <a:r>
              <a:rPr sz="1200" dirty="0"/>
              <a:t>TITI</a:t>
            </a:r>
            <a:r>
              <a:rPr sz="1200" spc="-5" dirty="0"/>
              <a:t> </a:t>
            </a:r>
            <a:r>
              <a:rPr sz="1200" dirty="0"/>
              <a:t>,</a:t>
            </a:r>
            <a:r>
              <a:rPr sz="1200" spc="-5" dirty="0"/>
              <a:t> </a:t>
            </a:r>
            <a:r>
              <a:rPr sz="1200" dirty="0"/>
              <a:t>cours d’helminthologie</a:t>
            </a:r>
            <a:r>
              <a:rPr sz="1200" spc="434" dirty="0"/>
              <a:t> </a:t>
            </a:r>
            <a:r>
              <a:rPr sz="1200" dirty="0"/>
              <a:t>A4,</a:t>
            </a:r>
            <a:r>
              <a:rPr sz="1200" spc="-5" dirty="0"/>
              <a:t> DV,</a:t>
            </a:r>
            <a:r>
              <a:rPr sz="1200" dirty="0"/>
              <a:t> </a:t>
            </a:r>
            <a:r>
              <a:rPr sz="1200" spc="-5" dirty="0" smtClean="0"/>
              <a:t>20</a:t>
            </a:r>
            <a:r>
              <a:rPr lang="fr-FR" sz="1200" spc="-5" dirty="0" smtClean="0"/>
              <a:t>25</a:t>
            </a:r>
            <a:r>
              <a:rPr sz="1200" spc="-5" dirty="0" smtClean="0"/>
              <a:t>-202</a:t>
            </a:r>
            <a:r>
              <a:rPr lang="fr-FR" sz="1200" spc="-5" dirty="0" smtClean="0"/>
              <a:t>6</a:t>
            </a:r>
            <a:endParaRPr lang="fr-FR" sz="1200" spc="-5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7886</Words>
  <Application>WPS Presentation</Application>
  <PresentationFormat>On-screen Show (4:3)</PresentationFormat>
  <Paragraphs>376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3" baseType="lpstr">
      <vt:lpstr>Arial</vt:lpstr>
      <vt:lpstr>SimSun</vt:lpstr>
      <vt:lpstr>Wingdings</vt:lpstr>
      <vt:lpstr>Calibri</vt:lpstr>
      <vt:lpstr>Times New Roman</vt:lpstr>
      <vt:lpstr>Arial MT</vt:lpstr>
      <vt:lpstr>Arial</vt:lpstr>
      <vt:lpstr>Microsoft YaHei</vt:lpstr>
      <vt:lpstr>Arial Unicode MS</vt:lpstr>
      <vt:lpstr>Segoe Print</vt:lpstr>
      <vt:lpstr>Office Theme</vt:lpstr>
      <vt:lpstr>TRICHURIDOSES</vt:lpstr>
      <vt:lpstr>TRICHURIDOSES</vt:lpstr>
      <vt:lpstr>Synonymie</vt:lpstr>
      <vt:lpstr>TRICHURIDOSES</vt:lpstr>
      <vt:lpstr>Etude du parasite</vt:lpstr>
      <vt:lpstr>Morphologie</vt:lpstr>
      <vt:lpstr>PowerPoint 演示文稿</vt:lpstr>
      <vt:lpstr>Biologie</vt:lpstr>
      <vt:lpstr>Biologie</vt:lpstr>
      <vt:lpstr>PowerPoint 演示文稿</vt:lpstr>
      <vt:lpstr>Biologie</vt:lpstr>
      <vt:lpstr>Biologie</vt:lpstr>
      <vt:lpstr>Symptômes</vt:lpstr>
      <vt:lpstr>Lésions</vt:lpstr>
      <vt:lpstr>PowerPoint 演示文稿</vt:lpstr>
      <vt:lpstr>Pathogénie</vt:lpstr>
      <vt:lpstr>Diagnostic</vt:lpstr>
      <vt:lpstr>Diagnostic</vt:lpstr>
      <vt:lpstr>Traitement</vt:lpstr>
      <vt:lpstr>Traitement</vt:lpstr>
      <vt:lpstr>Prophylaxie</vt:lpstr>
      <vt:lpstr>Traitement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TRICHURIDOSES</dc:title>
  <dc:creator>Soda PDF Online</dc:creator>
  <cp:lastModifiedBy>mss</cp:lastModifiedBy>
  <cp:revision>7</cp:revision>
  <dcterms:created xsi:type="dcterms:W3CDTF">2025-11-09T20:58:00Z</dcterms:created>
  <dcterms:modified xsi:type="dcterms:W3CDTF">2025-11-18T08:39:12Z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2022-01-13T03:00:00Z</vt:filetime>
  </property>
  <property fmtid="{D5CDD505-2E9C-101B-9397-08002B2CF9AE}" pid="3" name="Creator">
    <vt:lpwstr>Soda PDF Online</vt:lpwstr>
  </property>
  <property fmtid="{D5CDD505-2E9C-101B-9397-08002B2CF9AE}" pid="4" name="LastSaved">
    <vt:filetime>2025-11-09T03:00:00Z</vt:filetime>
  </property>
  <property fmtid="{D5CDD505-2E9C-101B-9397-08002B2CF9AE}" pid="5" name="Producer">
    <vt:lpwstr>Soda PDF Online</vt:lpwstr>
  </property>
  <property fmtid="{D5CDD505-2E9C-101B-9397-08002B2CF9AE}" pid="6" name="ICV">
    <vt:lpwstr>846F69B6505949869B416E369565DA9C_13</vt:lpwstr>
  </property>
  <property fmtid="{D5CDD505-2E9C-101B-9397-08002B2CF9AE}" pid="7" name="KSOProductBuildVer">
    <vt:lpwstr>1036-12.2.0.23155</vt:lpwstr>
  </property>
</Properties>
</file>