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7" r:id="rId3"/>
    <p:sldId id="259" r:id="rId4"/>
    <p:sldId id="260" r:id="rId5"/>
    <p:sldId id="264" r:id="rId6"/>
    <p:sldId id="262" r:id="rId7"/>
    <p:sldId id="266" r:id="rId8"/>
    <p:sldId id="265" r:id="rId9"/>
    <p:sldId id="272" r:id="rId10"/>
    <p:sldId id="296" r:id="rId12"/>
    <p:sldId id="270" r:id="rId13"/>
    <p:sldId id="271" r:id="rId14"/>
    <p:sldId id="274" r:id="rId15"/>
    <p:sldId id="340" r:id="rId16"/>
    <p:sldId id="281" r:id="rId17"/>
    <p:sldId id="283" r:id="rId18"/>
    <p:sldId id="294" r:id="rId19"/>
    <p:sldId id="288" r:id="rId20"/>
    <p:sldId id="292" r:id="rId21"/>
    <p:sldId id="284" r:id="rId22"/>
    <p:sldId id="341" r:id="rId23"/>
    <p:sldId id="308" r:id="rId24"/>
    <p:sldId id="342" r:id="rId25"/>
    <p:sldId id="298" r:id="rId26"/>
    <p:sldId id="300" r:id="rId27"/>
    <p:sldId id="301" r:id="rId28"/>
    <p:sldId id="349" r:id="rId29"/>
    <p:sldId id="303" r:id="rId30"/>
    <p:sldId id="304" r:id="rId31"/>
    <p:sldId id="305" r:id="rId32"/>
    <p:sldId id="307" r:id="rId33"/>
    <p:sldId id="350" r:id="rId34"/>
    <p:sldId id="35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320" r:id="rId44"/>
    <p:sldId id="323" r:id="rId45"/>
    <p:sldId id="343" r:id="rId46"/>
    <p:sldId id="347" r:id="rId47"/>
    <p:sldId id="326" r:id="rId48"/>
    <p:sldId id="327" r:id="rId49"/>
    <p:sldId id="338" r:id="rId50"/>
    <p:sldId id="352" r:id="rId51"/>
    <p:sldId id="335" r:id="rId52"/>
    <p:sldId id="336" r:id="rId53"/>
    <p:sldId id="345" r:id="rId54"/>
    <p:sldId id="346" r:id="rId55"/>
    <p:sldId id="353" r:id="rId56"/>
    <p:sldId id="355" r:id="rId57"/>
    <p:sldId id="356" r:id="rId58"/>
    <p:sldId id="348" r:id="rId5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139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2" Type="http://schemas.openxmlformats.org/officeDocument/2006/relationships/tableStyles" Target="tableStyles.xml"/><Relationship Id="rId61" Type="http://schemas.openxmlformats.org/officeDocument/2006/relationships/viewProps" Target="viewProps.xml"/><Relationship Id="rId60" Type="http://schemas.openxmlformats.org/officeDocument/2006/relationships/presProps" Target="presProps.xml"/><Relationship Id="rId6" Type="http://schemas.openxmlformats.org/officeDocument/2006/relationships/slide" Target="slides/slide4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A432E-C17B-4298-979C-D243A6F38092}" type="datetimeFigureOut">
              <a:rPr lang="fr-FR" smtClean="0"/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0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2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3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4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5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Espace réservé de l'image des diapositives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Espace réservé du texte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fr-F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0690D-03E5-4D89-A2EC-765F34BF5D6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186A2-E6EA-4A45-A2E3-668611B1C50B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CC82B-28D8-4531-B201-7DEEB07AA201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hyperlink" Target="https://fr.wikipedia.org/wiki/Thrombus" TargetMode="External"/><Relationship Id="rId1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hyperlink" Target="https://www.1cheval.com/magazines/magazine-cheval/parasites-cheval/grands-strongles.htm" TargetMode="External"/><Relationship Id="rId1" Type="http://schemas.openxmlformats.org/officeDocument/2006/relationships/image" Target="../media/image10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hyperlink" Target="https://www.google.dz/search?hl=fr&amp;authuser=0&amp;biw=1366&amp;bih=657&amp;tbm=isch&amp;sxsrf=ACYBGNSlCxi5T8XLu0ukG0TUs-CaG21ezw:1577359100462&amp;sa=1&amp;ei=_JYEXqboG8rzgAbTjJvoDg&amp;q=grands+strongles&amp;oq=grands+strongles&amp;gs_l=img.3..0l2.317349.323065..324096...1.0..0.335.2536.0j15j1j1......0....1..gws-wiz-img.....10..35i39j35i362i39j0i131j0i30j0i5i30j0i8i30j0i24.4LdlA2cAJ-0&amp;ved=0ahUKEwim1vbGmNPmAhXKOcAKHVPGBu0Q4dUDCAc&amp;uact=5" TargetMode="External"/><Relationship Id="rId1" Type="http://schemas.openxmlformats.org/officeDocument/2006/relationships/image" Target="../media/image11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1" Type="http://schemas.openxmlformats.org/officeDocument/2006/relationships/hyperlink" Target="https://www.classequine.com/fiches-maladies/parasites-vermifuges-cheval/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jpe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jpe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e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emf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emf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esccap.org/uploads/docs/i59kyqlx_0996_ESCCAP_Guideline_GL8_FR_v2_1p.pdf" TargetMode="Externa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483726" y="60208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  <p:sp>
        <p:nvSpPr>
          <p:cNvPr id="7" name="Rectangle 6"/>
          <p:cNvSpPr/>
          <p:nvPr/>
        </p:nvSpPr>
        <p:spPr>
          <a:xfrm>
            <a:off x="1071538" y="642918"/>
            <a:ext cx="6992363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fr-BE" sz="4000" b="1" i="1" dirty="0"/>
              <a:t>LES </a:t>
            </a:r>
            <a:r>
              <a:rPr lang="fr-BE" sz="4000" b="1" i="1" dirty="0" smtClean="0"/>
              <a:t>  STRONGYLOSES     EQUINES</a:t>
            </a:r>
            <a:endParaRPr lang="fr-FR" sz="4000" b="1" i="1" dirty="0"/>
          </a:p>
        </p:txBody>
      </p:sp>
      <p:pic>
        <p:nvPicPr>
          <p:cNvPr id="84994" name="Picture 2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28662" y="1968129"/>
            <a:ext cx="7683111" cy="40529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Morphologie </a:t>
            </a:r>
            <a:endParaRPr lang="fr-FR" sz="3200" dirty="0"/>
          </a:p>
        </p:txBody>
      </p:sp>
      <p:pic>
        <p:nvPicPr>
          <p:cNvPr id="2050" name="Picture 2" descr="http://cal.vet.upenn.edu/projects/merial/Strongls/images/h114f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714744" y="1285860"/>
            <a:ext cx="4572032" cy="507209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357422" y="285728"/>
            <a:ext cx="3143272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Grands Strongles </a:t>
            </a:r>
            <a:endParaRPr lang="fr-FR" sz="3200" dirty="0"/>
          </a:p>
        </p:txBody>
      </p:sp>
      <p:sp>
        <p:nvSpPr>
          <p:cNvPr id="7" name="Rectangle 6"/>
          <p:cNvSpPr/>
          <p:nvPr/>
        </p:nvSpPr>
        <p:spPr>
          <a:xfrm>
            <a:off x="571472" y="4143380"/>
            <a:ext cx="3439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Genre </a:t>
            </a:r>
            <a:r>
              <a:rPr lang="fr-FR" sz="2400" b="1" i="1" dirty="0" err="1" smtClean="0"/>
              <a:t>Triodonthophorus</a:t>
            </a:r>
            <a:endParaRPr lang="fr-FR" sz="2400" dirty="0"/>
          </a:p>
        </p:txBody>
      </p:sp>
      <p:sp>
        <p:nvSpPr>
          <p:cNvPr id="11" name="Ellipse 10"/>
          <p:cNvSpPr/>
          <p:nvPr/>
        </p:nvSpPr>
        <p:spPr>
          <a:xfrm>
            <a:off x="4786314" y="2643182"/>
            <a:ext cx="1500198" cy="71438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85720" y="1357298"/>
            <a:ext cx="3929058" cy="156966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Taille:1 à 2,5 cm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Capsule buccale très développée (</a:t>
            </a:r>
            <a:r>
              <a:rPr lang="fr-FR" sz="2400" b="1" dirty="0" smtClean="0">
                <a:solidFill>
                  <a:srgbClr val="FF0000"/>
                </a:solidFill>
              </a:rPr>
              <a:t>trois dents bifides)</a:t>
            </a:r>
            <a:endParaRPr lang="fr-FR" sz="2400" dirty="0" smtClean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2643174" y="785794"/>
            <a:ext cx="2928958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Petits strongles</a:t>
            </a:r>
            <a:endParaRPr lang="fr-FR" sz="3200" dirty="0"/>
          </a:p>
        </p:txBody>
      </p:sp>
      <p:pic>
        <p:nvPicPr>
          <p:cNvPr id="28678" name="Picture 6" descr="http://www.chevalannonce.com/photos-chevaux/32/mika-33365f8aa7a562454115ffa9ff35f78b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000232" y="1571612"/>
            <a:ext cx="4643470" cy="4214842"/>
          </a:xfrm>
          <a:prstGeom prst="rect">
            <a:avLst/>
          </a:prstGeom>
          <a:noFill/>
        </p:spPr>
      </p:pic>
      <p:sp>
        <p:nvSpPr>
          <p:cNvPr id="15" name="ZoneTexte 14"/>
          <p:cNvSpPr txBox="1"/>
          <p:nvPr/>
        </p:nvSpPr>
        <p:spPr>
          <a:xfrm>
            <a:off x="2857488" y="6072206"/>
            <a:ext cx="128849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sz="2800" dirty="0" smtClean="0"/>
              <a:t>Adultes</a:t>
            </a:r>
            <a:endParaRPr lang="fr-FR" sz="2800" dirty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Morphologie </a:t>
            </a:r>
            <a:endParaRPr lang="fr-FR" sz="3200" dirty="0"/>
          </a:p>
        </p:txBody>
      </p:sp>
      <p:sp>
        <p:nvSpPr>
          <p:cNvPr id="8" name="Rectangle 7"/>
          <p:cNvSpPr/>
          <p:nvPr/>
        </p:nvSpPr>
        <p:spPr>
          <a:xfrm>
            <a:off x="4286248" y="6072206"/>
            <a:ext cx="26661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Petits vers (&lt;1,5 cm)</a:t>
            </a:r>
            <a:endParaRPr lang="fr-FR" sz="2000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pic>
        <p:nvPicPr>
          <p:cNvPr id="28682" name="Picture 10" descr="https://encrypted-tbn0.gstatic.com/images?q=tbn:ANd9GcSJU3S0JVo3V9p1XNTS8-0GgpBuGEmKtd6UnfcpZ-KGx0d45R4L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214414" y="1714488"/>
            <a:ext cx="5565338" cy="3786214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143108" y="5643578"/>
            <a:ext cx="4046301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Capsule buccale des </a:t>
            </a:r>
            <a:r>
              <a:rPr lang="fr-FR" sz="2000" b="1" dirty="0" err="1" smtClean="0"/>
              <a:t>cyathostominés</a:t>
            </a:r>
            <a:endParaRPr lang="fr-FR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214282" y="0"/>
            <a:ext cx="2928958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Petits strongles</a:t>
            </a:r>
            <a:endParaRPr lang="fr-FR" sz="3200" dirty="0"/>
          </a:p>
        </p:txBody>
      </p:sp>
      <p:sp>
        <p:nvSpPr>
          <p:cNvPr id="12" name="Rectangle 11"/>
          <p:cNvSpPr/>
          <p:nvPr/>
        </p:nvSpPr>
        <p:spPr>
          <a:xfrm>
            <a:off x="571472" y="571480"/>
            <a:ext cx="6929486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Taille: &lt;1,5 cm; blanc à rouge foncé </a:t>
            </a:r>
            <a:endParaRPr lang="fr-FR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petite capsule buccale munie d’un nombre variable de dents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2976" y="6143644"/>
            <a:ext cx="6858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/>
              <a:t>Principaux genres des </a:t>
            </a:r>
            <a:r>
              <a:rPr lang="fr-FR" sz="1400" dirty="0" err="1" smtClean="0"/>
              <a:t>Cyathostominés</a:t>
            </a:r>
            <a:r>
              <a:rPr lang="fr-FR" sz="1400" dirty="0" smtClean="0"/>
              <a:t>. (Bowman, 1999; cité par </a:t>
            </a:r>
            <a:r>
              <a:rPr lang="fr-FR" sz="1400" dirty="0" err="1" smtClean="0"/>
              <a:t>Zouiten</a:t>
            </a:r>
            <a:r>
              <a:rPr lang="fr-FR" sz="1400" dirty="0" smtClean="0"/>
              <a:t> </a:t>
            </a:r>
            <a:r>
              <a:rPr lang="fr-FR" sz="1400" dirty="0" err="1" smtClean="0"/>
              <a:t>Habiba</a:t>
            </a:r>
            <a:r>
              <a:rPr lang="fr-FR" sz="1400" dirty="0" smtClean="0"/>
              <a:t> ;2006). </a:t>
            </a:r>
            <a:endParaRPr lang="fr-FR" sz="1400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868" y="1785926"/>
            <a:ext cx="2643206" cy="257176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2786050" y="1142984"/>
            <a:ext cx="4143404" cy="3857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143108" y="428604"/>
            <a:ext cx="5429288" cy="5143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6" idx="0"/>
          </p:cNvCxnSpPr>
          <p:nvPr/>
        </p:nvCxnSpPr>
        <p:spPr>
          <a:xfrm rot="5400000" flipH="1" flipV="1">
            <a:off x="3857620" y="2143116"/>
            <a:ext cx="2000264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928794" y="3000372"/>
            <a:ext cx="6357982" cy="2571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3571868" y="1785926"/>
            <a:ext cx="2643206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 rot="18683376">
            <a:off x="2578073" y="1731163"/>
            <a:ext cx="2058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Paroi iléon et gros Intestin</a:t>
            </a:r>
            <a:endParaRPr lang="fr-FR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6357950" y="2857496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 flipH="1" flipV="1">
            <a:off x="3464711" y="539354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rot="5400000">
            <a:off x="5715008" y="3214686"/>
            <a:ext cx="28575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 flipH="1" flipV="1">
            <a:off x="3608381" y="3035297"/>
            <a:ext cx="50006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 flipH="1">
            <a:off x="5286380" y="385762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42" name="ZoneTexte 41"/>
          <p:cNvSpPr txBox="1"/>
          <p:nvPr/>
        </p:nvSpPr>
        <p:spPr>
          <a:xfrm flipH="1">
            <a:off x="3786182" y="3357562"/>
            <a:ext cx="5715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4" name="ZoneTexte 43"/>
          <p:cNvSpPr txBox="1"/>
          <p:nvPr/>
        </p:nvSpPr>
        <p:spPr>
          <a:xfrm flipH="1">
            <a:off x="3714744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 flipH="1">
            <a:off x="4214810" y="200024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 flipH="1">
            <a:off x="4857752" y="178592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 flipH="1">
            <a:off x="4572000" y="4643446"/>
            <a:ext cx="57150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sol</a:t>
            </a:r>
            <a:endParaRPr lang="fr-FR" sz="2000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4143372" y="571480"/>
            <a:ext cx="1270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CHEVAL HD</a:t>
            </a:r>
            <a:endParaRPr lang="fr-FR" b="1" dirty="0"/>
          </a:p>
        </p:txBody>
      </p:sp>
      <p:sp>
        <p:nvSpPr>
          <p:cNvPr id="56" name="Flèche vers le haut 55"/>
          <p:cNvSpPr/>
          <p:nvPr/>
        </p:nvSpPr>
        <p:spPr>
          <a:xfrm>
            <a:off x="3143240" y="2857496"/>
            <a:ext cx="142876" cy="7143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/>
          <p:nvPr/>
        </p:nvCxnSpPr>
        <p:spPr>
          <a:xfrm>
            <a:off x="4643438" y="1928802"/>
            <a:ext cx="285752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1285852" y="5857892"/>
            <a:ext cx="707236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Cycle des </a:t>
            </a:r>
            <a:r>
              <a:rPr lang="fr-FR" sz="2400" b="1" dirty="0" err="1" smtClean="0"/>
              <a:t>Cyathostominés</a:t>
            </a:r>
            <a:r>
              <a:rPr lang="fr-FR" sz="2400" b="1" dirty="0" smtClean="0"/>
              <a:t> et</a:t>
            </a:r>
            <a:r>
              <a:rPr lang="fr-FR" sz="2400" b="1" i="1" dirty="0" smtClean="0"/>
              <a:t> </a:t>
            </a:r>
            <a:r>
              <a:rPr lang="fr-FR" sz="2400" b="1" i="1" dirty="0" err="1" smtClean="0"/>
              <a:t>Triodonthophorus</a:t>
            </a:r>
            <a:r>
              <a:rPr lang="fr-FR" sz="2400" b="1" dirty="0" smtClean="0"/>
              <a:t>  </a:t>
            </a:r>
            <a:endParaRPr lang="fr-FR" sz="2400" b="1" i="1" dirty="0"/>
          </a:p>
        </p:txBody>
      </p:sp>
      <p:cxnSp>
        <p:nvCxnSpPr>
          <p:cNvPr id="64" name="Connecteur droit 63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à coins arrondis 57"/>
          <p:cNvSpPr/>
          <p:nvPr/>
        </p:nvSpPr>
        <p:spPr>
          <a:xfrm>
            <a:off x="0" y="0"/>
            <a:ext cx="2571736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5715008" y="2714620"/>
            <a:ext cx="285752" cy="14287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ZoneTexte 64"/>
          <p:cNvSpPr txBox="1"/>
          <p:nvPr/>
        </p:nvSpPr>
        <p:spPr>
          <a:xfrm rot="2583218">
            <a:off x="4903704" y="1911123"/>
            <a:ext cx="2186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Lumière gros intestin</a:t>
            </a:r>
            <a:endParaRPr lang="fr-FR" b="1" dirty="0"/>
          </a:p>
        </p:txBody>
      </p:sp>
      <p:sp>
        <p:nvSpPr>
          <p:cNvPr id="66" name="ZoneTexte 65"/>
          <p:cNvSpPr txBox="1"/>
          <p:nvPr/>
        </p:nvSpPr>
        <p:spPr>
          <a:xfrm>
            <a:off x="4500562" y="392906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67" name="Ellipse 66"/>
          <p:cNvSpPr/>
          <p:nvPr/>
        </p:nvSpPr>
        <p:spPr>
          <a:xfrm>
            <a:off x="5715008" y="3500438"/>
            <a:ext cx="285752" cy="14287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3" name="ZoneTexte 72"/>
          <p:cNvSpPr txBox="1"/>
          <p:nvPr/>
        </p:nvSpPr>
        <p:spPr>
          <a:xfrm>
            <a:off x="5357818" y="4357694"/>
            <a:ext cx="148309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Rhabditoide</a:t>
            </a:r>
            <a:endParaRPr lang="fr-FR" b="1" dirty="0"/>
          </a:p>
        </p:txBody>
      </p:sp>
      <p:sp>
        <p:nvSpPr>
          <p:cNvPr id="74" name="ZoneTexte 73"/>
          <p:cNvSpPr txBox="1"/>
          <p:nvPr/>
        </p:nvSpPr>
        <p:spPr>
          <a:xfrm>
            <a:off x="2857488" y="4357694"/>
            <a:ext cx="148309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Rhabditoide</a:t>
            </a:r>
            <a:endParaRPr lang="fr-FR" b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6429388" y="3786190"/>
            <a:ext cx="2000035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Eclosion 1 à 2 jours</a:t>
            </a:r>
            <a:endParaRPr lang="fr-FR" b="1" dirty="0"/>
          </a:p>
        </p:txBody>
      </p:sp>
      <p:sp>
        <p:nvSpPr>
          <p:cNvPr id="51" name="ZoneTexte 50"/>
          <p:cNvSpPr txBox="1"/>
          <p:nvPr/>
        </p:nvSpPr>
        <p:spPr>
          <a:xfrm>
            <a:off x="2928926" y="5072074"/>
            <a:ext cx="390985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Développement 1 à plusieurs semaines</a:t>
            </a:r>
            <a:endParaRPr lang="fr-FR" b="1" dirty="0"/>
          </a:p>
        </p:txBody>
      </p:sp>
      <p:sp>
        <p:nvSpPr>
          <p:cNvPr id="55" name="ZoneTexte 54"/>
          <p:cNvSpPr txBox="1"/>
          <p:nvPr/>
        </p:nvSpPr>
        <p:spPr>
          <a:xfrm rot="2571708">
            <a:off x="5490843" y="225693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ad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7" name="ZoneTexte 56"/>
          <p:cNvSpPr txBox="1"/>
          <p:nvPr/>
        </p:nvSpPr>
        <p:spPr>
          <a:xfrm>
            <a:off x="7000892" y="714356"/>
            <a:ext cx="2066271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PP.= 1 à 3 mois</a:t>
            </a:r>
            <a:endParaRPr lang="fr-FR" sz="2400" b="1" dirty="0"/>
          </a:p>
        </p:txBody>
      </p:sp>
      <p:sp>
        <p:nvSpPr>
          <p:cNvPr id="43" name="ZoneTexte 42"/>
          <p:cNvSpPr txBox="1"/>
          <p:nvPr/>
        </p:nvSpPr>
        <p:spPr>
          <a:xfrm>
            <a:off x="5214942" y="1928802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72" name="ZoneTexte 71"/>
          <p:cNvSpPr txBox="1"/>
          <p:nvPr/>
        </p:nvSpPr>
        <p:spPr>
          <a:xfrm>
            <a:off x="2071670" y="3500438"/>
            <a:ext cx="155888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Strongyloide</a:t>
            </a:r>
            <a:endParaRPr lang="fr-FR" b="1" dirty="0"/>
          </a:p>
        </p:txBody>
      </p:sp>
      <p:sp>
        <p:nvSpPr>
          <p:cNvPr id="47" name="Ellipse 46"/>
          <p:cNvSpPr/>
          <p:nvPr/>
        </p:nvSpPr>
        <p:spPr>
          <a:xfrm>
            <a:off x="6929422" y="2428868"/>
            <a:ext cx="2214578" cy="107157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T° optimale= 26°C</a:t>
            </a:r>
            <a:endParaRPr lang="fr-FR" sz="1600" b="1" dirty="0" smtClean="0">
              <a:solidFill>
                <a:schemeClr val="tx1"/>
              </a:solidFill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285720" y="1142984"/>
            <a:ext cx="1714512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>
                <a:solidFill>
                  <a:srgbClr val="FF0000"/>
                </a:solidFill>
              </a:rPr>
              <a:t>Hypobiose</a:t>
            </a:r>
            <a:r>
              <a:rPr lang="fr-FR" b="1" dirty="0" smtClean="0"/>
              <a:t> fréquente des L3 chez les </a:t>
            </a:r>
            <a:r>
              <a:rPr lang="fr-FR" b="1" dirty="0" err="1" smtClean="0"/>
              <a:t>cyathostominés</a:t>
            </a:r>
            <a:endParaRPr lang="fr-FR" b="1" dirty="0"/>
          </a:p>
        </p:txBody>
      </p:sp>
      <p:cxnSp>
        <p:nvCxnSpPr>
          <p:cNvPr id="68" name="Connecteur droit avec flèche 67"/>
          <p:cNvCxnSpPr>
            <a:stCxn id="52" idx="3"/>
            <a:endCxn id="44" idx="3"/>
          </p:cNvCxnSpPr>
          <p:nvPr/>
        </p:nvCxnSpPr>
        <p:spPr>
          <a:xfrm>
            <a:off x="2000232" y="1743149"/>
            <a:ext cx="1714512" cy="87038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llipse 45"/>
          <p:cNvSpPr/>
          <p:nvPr/>
        </p:nvSpPr>
        <p:spPr>
          <a:xfrm>
            <a:off x="0" y="2500306"/>
            <a:ext cx="2357422" cy="135732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L3</a:t>
            </a:r>
            <a:endParaRPr lang="fr-FR" sz="16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 Hygrotropisme +</a:t>
            </a:r>
            <a:endParaRPr lang="fr-FR" sz="16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Phototropisme  </a:t>
            </a:r>
            <a:r>
              <a:rPr lang="fr-FR" sz="2000" b="1" dirty="0" smtClean="0">
                <a:solidFill>
                  <a:schemeClr val="tx1"/>
                </a:solidFill>
              </a:rPr>
              <a:t>-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6500826" y="5715016"/>
            <a:ext cx="2411622" cy="46166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2400" dirty="0" smtClean="0"/>
              <a:t>Œufs de strongles</a:t>
            </a:r>
            <a:endParaRPr lang="fr-FR" sz="24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0" y="0"/>
            <a:ext cx="2571736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1142984"/>
            <a:ext cx="821537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u="sng" dirty="0" smtClean="0"/>
              <a:t>Partie exogène</a:t>
            </a:r>
            <a:r>
              <a:rPr lang="fr-FR" sz="2800" dirty="0" smtClean="0"/>
              <a:t> </a:t>
            </a:r>
            <a:r>
              <a:rPr lang="fr-FR" sz="2400" dirty="0" smtClean="0"/>
              <a:t>: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Elimination des œufs, qui sont </a:t>
            </a:r>
            <a:r>
              <a:rPr lang="fr-FR" sz="2400" b="1" dirty="0" smtClean="0"/>
              <a:t>ellipsoïdes</a:t>
            </a:r>
            <a:r>
              <a:rPr lang="fr-FR" sz="2400" dirty="0" smtClean="0"/>
              <a:t>, à </a:t>
            </a:r>
            <a:r>
              <a:rPr lang="fr-FR" sz="2400" b="1" dirty="0" smtClean="0"/>
              <a:t>coque mince</a:t>
            </a:r>
            <a:r>
              <a:rPr lang="fr-FR" sz="2400" dirty="0" smtClean="0"/>
              <a:t>, mesurant </a:t>
            </a:r>
            <a:r>
              <a:rPr lang="fr-FR" sz="2400" b="1" dirty="0" smtClean="0"/>
              <a:t>80-90 x 45-50 µm</a:t>
            </a:r>
            <a:r>
              <a:rPr lang="fr-FR" sz="2400" dirty="0" smtClean="0"/>
              <a:t>.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 Ces œufs ont besoin pour leur développement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rgbClr val="FF0000"/>
                </a:solidFill>
              </a:rPr>
              <a:t>Humidité</a:t>
            </a:r>
            <a:r>
              <a:rPr lang="fr-FR" sz="2400" dirty="0" smtClean="0"/>
              <a:t> (mince pellicule d’eau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rgbClr val="FF0000"/>
                </a:solidFill>
              </a:rPr>
              <a:t>Oxygène 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rgbClr val="FF0000"/>
                </a:solidFill>
              </a:rPr>
              <a:t>Température optimale de 26 °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r>
              <a:rPr lang="fr-FR" sz="2400" dirty="0" smtClean="0"/>
              <a:t>(pas de développement au-dessous de  +3°C</a:t>
            </a:r>
            <a:endParaRPr lang="fr-FR" sz="2400" dirty="0" smtClean="0"/>
          </a:p>
          <a:p>
            <a:r>
              <a:rPr lang="fr-FR" sz="2400" dirty="0" smtClean="0"/>
              <a:t> et au dessus de + 40 °C</a:t>
            </a:r>
            <a:r>
              <a:rPr lang="fr-FR" dirty="0" smtClean="0"/>
              <a:t>).</a:t>
            </a:r>
            <a:endParaRPr lang="fr-FR" dirty="0"/>
          </a:p>
        </p:txBody>
      </p:sp>
      <p:pic>
        <p:nvPicPr>
          <p:cNvPr id="66562" name="Picture 2" descr="http://www.1cheval.com/photos/cheval/parasite/svulgar/2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000760" y="2714620"/>
            <a:ext cx="2857500" cy="19050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6572264" y="4643446"/>
            <a:ext cx="2016962" cy="3077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sz="1400" dirty="0" smtClean="0"/>
              <a:t>Photo Laboratoire </a:t>
            </a:r>
            <a:r>
              <a:rPr lang="fr-FR" sz="1400" dirty="0" err="1" smtClean="0"/>
              <a:t>Mérial</a:t>
            </a:r>
            <a:endParaRPr lang="fr-FR" sz="1400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868" y="1785926"/>
            <a:ext cx="2643206" cy="257176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86050" y="1142984"/>
            <a:ext cx="4143404" cy="3857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143108" y="428604"/>
            <a:ext cx="5429288" cy="5143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6" idx="0"/>
          </p:cNvCxnSpPr>
          <p:nvPr/>
        </p:nvCxnSpPr>
        <p:spPr>
          <a:xfrm rot="5400000" flipH="1" flipV="1">
            <a:off x="3857620" y="2143116"/>
            <a:ext cx="2000264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>
            <a:endCxn id="6" idx="1"/>
          </p:cNvCxnSpPr>
          <p:nvPr/>
        </p:nvCxnSpPr>
        <p:spPr>
          <a:xfrm rot="10800000">
            <a:off x="3392838" y="1707924"/>
            <a:ext cx="1464914" cy="129244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857356" y="3000372"/>
            <a:ext cx="6357982" cy="2571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3571868" y="1785926"/>
            <a:ext cx="2643206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 rot="9564241" flipV="1">
            <a:off x="3509912" y="1215242"/>
            <a:ext cx="1611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/>
              <a:t>Art.mésenté</a:t>
            </a:r>
            <a:r>
              <a:rPr lang="fr-FR" b="1" dirty="0" smtClean="0"/>
              <a:t>.</a:t>
            </a:r>
            <a:endParaRPr lang="fr-FR" b="1" dirty="0" smtClean="0"/>
          </a:p>
          <a:p>
            <a:pPr algn="ctr"/>
            <a:r>
              <a:rPr lang="fr-FR" b="1" dirty="0" err="1" smtClean="0"/>
              <a:t>craniale</a:t>
            </a:r>
            <a:endParaRPr lang="fr-FR" b="1" dirty="0"/>
          </a:p>
        </p:txBody>
      </p:sp>
      <p:sp>
        <p:nvSpPr>
          <p:cNvPr id="21" name="ZoneTexte 20"/>
          <p:cNvSpPr txBox="1"/>
          <p:nvPr/>
        </p:nvSpPr>
        <p:spPr>
          <a:xfrm rot="18249087">
            <a:off x="2799743" y="2165561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Intestin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 rot="2514736">
            <a:off x="5538193" y="1605664"/>
            <a:ext cx="671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G.I</a:t>
            </a:r>
            <a:endParaRPr lang="fr-FR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6357950" y="2857496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 flipH="1" flipV="1">
            <a:off x="3464711" y="539354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rot="5400000">
            <a:off x="5715008" y="321468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 flipH="1" flipV="1">
            <a:off x="3464711" y="310752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 flipH="1">
            <a:off x="5286380" y="385762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42" name="ZoneTexte 41"/>
          <p:cNvSpPr txBox="1"/>
          <p:nvPr/>
        </p:nvSpPr>
        <p:spPr>
          <a:xfrm flipH="1">
            <a:off x="3786182" y="3357562"/>
            <a:ext cx="5715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4" name="ZoneTexte 43"/>
          <p:cNvSpPr txBox="1"/>
          <p:nvPr/>
        </p:nvSpPr>
        <p:spPr>
          <a:xfrm flipH="1">
            <a:off x="3571868" y="27146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 flipH="1">
            <a:off x="3714744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6" name="ZoneTexte 45"/>
          <p:cNvSpPr txBox="1"/>
          <p:nvPr/>
        </p:nvSpPr>
        <p:spPr>
          <a:xfrm flipH="1">
            <a:off x="3929058" y="20716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7" name="ZoneTexte 46"/>
          <p:cNvSpPr txBox="1"/>
          <p:nvPr/>
        </p:nvSpPr>
        <p:spPr>
          <a:xfrm flipH="1">
            <a:off x="4286248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 flipH="1">
            <a:off x="4929190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5429256" y="221455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ad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 flipH="1">
            <a:off x="4572000" y="4643446"/>
            <a:ext cx="57150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sol</a:t>
            </a:r>
            <a:endParaRPr lang="fr-FR" sz="2000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4143372" y="571480"/>
            <a:ext cx="1270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CHEVAL HD</a:t>
            </a:r>
            <a:endParaRPr lang="fr-FR" b="1" dirty="0"/>
          </a:p>
        </p:txBody>
      </p:sp>
      <p:sp>
        <p:nvSpPr>
          <p:cNvPr id="56" name="Flèche vers le haut 55"/>
          <p:cNvSpPr/>
          <p:nvPr/>
        </p:nvSpPr>
        <p:spPr>
          <a:xfrm>
            <a:off x="3143240" y="2857496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/>
          <p:nvPr/>
        </p:nvCxnSpPr>
        <p:spPr>
          <a:xfrm>
            <a:off x="4643438" y="1928802"/>
            <a:ext cx="285752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928662" y="5643578"/>
            <a:ext cx="76438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Cycle de </a:t>
            </a:r>
            <a:r>
              <a:rPr lang="fr-FR" sz="2400" b="1" i="1" dirty="0" err="1" smtClean="0"/>
              <a:t>Strongylus</a:t>
            </a:r>
            <a:r>
              <a:rPr lang="fr-FR" sz="2400" b="1" i="1" dirty="0" smtClean="0"/>
              <a:t> </a:t>
            </a:r>
            <a:r>
              <a:rPr lang="fr-FR" sz="2400" b="1" i="1" dirty="0" err="1" smtClean="0"/>
              <a:t>vulgaris</a:t>
            </a:r>
            <a:r>
              <a:rPr lang="fr-FR" sz="2400" b="1" i="1" dirty="0" smtClean="0"/>
              <a:t> </a:t>
            </a:r>
            <a:r>
              <a:rPr lang="fr-FR" sz="2400" u="sng" dirty="0" smtClean="0"/>
              <a:t> </a:t>
            </a:r>
            <a:r>
              <a:rPr lang="fr-FR" sz="2400" b="1" u="sng" dirty="0" smtClean="0">
                <a:solidFill>
                  <a:srgbClr val="FF0000"/>
                </a:solidFill>
              </a:rPr>
              <a:t>(strongle artériel du cheval)</a:t>
            </a:r>
            <a:r>
              <a:rPr lang="fr-FR" sz="2400" b="1" i="1" u="sng" dirty="0" smtClean="0">
                <a:solidFill>
                  <a:srgbClr val="FF0000"/>
                </a:solidFill>
              </a:rPr>
              <a:t> </a:t>
            </a:r>
            <a:endParaRPr lang="fr-FR" sz="2400" b="1" i="1" dirty="0">
              <a:solidFill>
                <a:srgbClr val="FF0000"/>
              </a:solidFill>
            </a:endParaRPr>
          </a:p>
        </p:txBody>
      </p:sp>
      <p:cxnSp>
        <p:nvCxnSpPr>
          <p:cNvPr id="64" name="Connecteur droit 63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à coins arrondis 57"/>
          <p:cNvSpPr/>
          <p:nvPr/>
        </p:nvSpPr>
        <p:spPr>
          <a:xfrm>
            <a:off x="0" y="0"/>
            <a:ext cx="2571736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5715008" y="2714620"/>
            <a:ext cx="285752" cy="14287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ZoneTexte 62"/>
          <p:cNvSpPr txBox="1"/>
          <p:nvPr/>
        </p:nvSpPr>
        <p:spPr>
          <a:xfrm rot="989784">
            <a:off x="4960154" y="1300543"/>
            <a:ext cx="675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Paroi</a:t>
            </a:r>
            <a:endParaRPr lang="fr-FR" b="1" dirty="0"/>
          </a:p>
        </p:txBody>
      </p:sp>
      <p:sp>
        <p:nvSpPr>
          <p:cNvPr id="65" name="ZoneTexte 64"/>
          <p:cNvSpPr txBox="1"/>
          <p:nvPr/>
        </p:nvSpPr>
        <p:spPr>
          <a:xfrm rot="2935665">
            <a:off x="5982565" y="2211450"/>
            <a:ext cx="917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lumière</a:t>
            </a:r>
            <a:endParaRPr lang="fr-FR" b="1" dirty="0"/>
          </a:p>
        </p:txBody>
      </p:sp>
      <p:sp>
        <p:nvSpPr>
          <p:cNvPr id="66" name="ZoneTexte 65"/>
          <p:cNvSpPr txBox="1"/>
          <p:nvPr/>
        </p:nvSpPr>
        <p:spPr>
          <a:xfrm>
            <a:off x="4429124" y="392906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67" name="Ellipse 66"/>
          <p:cNvSpPr/>
          <p:nvPr/>
        </p:nvSpPr>
        <p:spPr>
          <a:xfrm>
            <a:off x="5715008" y="3500438"/>
            <a:ext cx="285752" cy="14287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9" name="Connecteur droit avec flèche 68"/>
          <p:cNvCxnSpPr/>
          <p:nvPr/>
        </p:nvCxnSpPr>
        <p:spPr>
          <a:xfrm>
            <a:off x="5286380" y="2071678"/>
            <a:ext cx="357190" cy="215902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2" name="ZoneTexte 71"/>
          <p:cNvSpPr txBox="1"/>
          <p:nvPr/>
        </p:nvSpPr>
        <p:spPr>
          <a:xfrm>
            <a:off x="2071670" y="3786190"/>
            <a:ext cx="155888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Strongyloide</a:t>
            </a:r>
            <a:endParaRPr lang="fr-FR" b="1" dirty="0"/>
          </a:p>
        </p:txBody>
      </p:sp>
      <p:sp>
        <p:nvSpPr>
          <p:cNvPr id="73" name="ZoneTexte 72"/>
          <p:cNvSpPr txBox="1"/>
          <p:nvPr/>
        </p:nvSpPr>
        <p:spPr>
          <a:xfrm>
            <a:off x="5786446" y="4143380"/>
            <a:ext cx="148309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Rhabditoide</a:t>
            </a:r>
            <a:endParaRPr lang="fr-FR" b="1" dirty="0"/>
          </a:p>
        </p:txBody>
      </p:sp>
      <p:sp>
        <p:nvSpPr>
          <p:cNvPr id="74" name="ZoneTexte 73"/>
          <p:cNvSpPr txBox="1"/>
          <p:nvPr/>
        </p:nvSpPr>
        <p:spPr>
          <a:xfrm>
            <a:off x="2857488" y="4357694"/>
            <a:ext cx="148309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Rhabditoide</a:t>
            </a:r>
            <a:endParaRPr lang="fr-FR" b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6572264" y="3286124"/>
            <a:ext cx="2000035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Eclosion 1 à 2 jours</a:t>
            </a:r>
            <a:endParaRPr lang="fr-FR" b="1" dirty="0"/>
          </a:p>
        </p:txBody>
      </p:sp>
      <p:sp>
        <p:nvSpPr>
          <p:cNvPr id="51" name="ZoneTexte 50"/>
          <p:cNvSpPr txBox="1"/>
          <p:nvPr/>
        </p:nvSpPr>
        <p:spPr>
          <a:xfrm>
            <a:off x="3143240" y="5143512"/>
            <a:ext cx="390985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Développement 1 à plusieurs semaines</a:t>
            </a:r>
            <a:endParaRPr lang="fr-FR" b="1" dirty="0"/>
          </a:p>
        </p:txBody>
      </p:sp>
      <p:sp>
        <p:nvSpPr>
          <p:cNvPr id="52" name="ZoneTexte 51"/>
          <p:cNvSpPr txBox="1"/>
          <p:nvPr/>
        </p:nvSpPr>
        <p:spPr>
          <a:xfrm rot="19444173" flipH="1">
            <a:off x="3643305" y="78579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J11</a:t>
            </a:r>
            <a:endParaRPr lang="fr-FR" b="1" dirty="0"/>
          </a:p>
        </p:txBody>
      </p:sp>
      <p:sp>
        <p:nvSpPr>
          <p:cNvPr id="55" name="Ellipse 54"/>
          <p:cNvSpPr/>
          <p:nvPr/>
        </p:nvSpPr>
        <p:spPr>
          <a:xfrm>
            <a:off x="3643306" y="871526"/>
            <a:ext cx="571504" cy="4857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ZoneTexte 69"/>
          <p:cNvSpPr txBox="1"/>
          <p:nvPr/>
        </p:nvSpPr>
        <p:spPr>
          <a:xfrm rot="17861054">
            <a:off x="2500298" y="207167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J7</a:t>
            </a:r>
            <a:endParaRPr lang="fr-FR" b="1" dirty="0"/>
          </a:p>
        </p:txBody>
      </p:sp>
      <p:sp>
        <p:nvSpPr>
          <p:cNvPr id="75" name="Ellipse 74"/>
          <p:cNvSpPr/>
          <p:nvPr/>
        </p:nvSpPr>
        <p:spPr>
          <a:xfrm>
            <a:off x="2428860" y="2071678"/>
            <a:ext cx="500066" cy="4143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4" name="Connecteur droit avec flèche 83"/>
          <p:cNvCxnSpPr/>
          <p:nvPr/>
        </p:nvCxnSpPr>
        <p:spPr>
          <a:xfrm>
            <a:off x="2357422" y="1500174"/>
            <a:ext cx="135732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/>
          <p:nvPr/>
        </p:nvCxnSpPr>
        <p:spPr>
          <a:xfrm rot="10800000">
            <a:off x="5357820" y="1428736"/>
            <a:ext cx="2000263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ZoneTexte 94"/>
          <p:cNvSpPr txBox="1"/>
          <p:nvPr/>
        </p:nvSpPr>
        <p:spPr>
          <a:xfrm>
            <a:off x="785786" y="1071546"/>
            <a:ext cx="13231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Thrombus</a:t>
            </a:r>
            <a:endParaRPr lang="fr-FR" sz="2000" b="1" dirty="0" smtClean="0"/>
          </a:p>
          <a:p>
            <a:pPr algn="ctr"/>
            <a:r>
              <a:rPr lang="fr-FR" sz="2000" b="1" dirty="0" smtClean="0"/>
              <a:t>Et </a:t>
            </a:r>
            <a:endParaRPr lang="fr-FR" sz="2000" b="1" dirty="0" smtClean="0"/>
          </a:p>
          <a:p>
            <a:r>
              <a:rPr lang="fr-FR" sz="2000" b="1" dirty="0" smtClean="0"/>
              <a:t>Anévrisme</a:t>
            </a:r>
            <a:endParaRPr lang="fr-FR" sz="2000" b="1" dirty="0"/>
          </a:p>
        </p:txBody>
      </p:sp>
      <p:sp>
        <p:nvSpPr>
          <p:cNvPr id="96" name="Rectangle à coins arrondis 95"/>
          <p:cNvSpPr/>
          <p:nvPr/>
        </p:nvSpPr>
        <p:spPr>
          <a:xfrm>
            <a:off x="214282" y="1071546"/>
            <a:ext cx="2143140" cy="10001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ZoneTexte 96"/>
          <p:cNvSpPr txBox="1"/>
          <p:nvPr/>
        </p:nvSpPr>
        <p:spPr>
          <a:xfrm>
            <a:off x="7429520" y="1285860"/>
            <a:ext cx="1061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Nodules</a:t>
            </a:r>
            <a:endParaRPr lang="fr-FR" sz="2000" b="1" dirty="0"/>
          </a:p>
        </p:txBody>
      </p:sp>
      <p:sp>
        <p:nvSpPr>
          <p:cNvPr id="98" name="Rectangle à coins arrondis 97"/>
          <p:cNvSpPr/>
          <p:nvPr/>
        </p:nvSpPr>
        <p:spPr>
          <a:xfrm>
            <a:off x="7429520" y="1285860"/>
            <a:ext cx="1143008" cy="42862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ZoneTexte 102"/>
          <p:cNvSpPr txBox="1"/>
          <p:nvPr/>
        </p:nvSpPr>
        <p:spPr>
          <a:xfrm>
            <a:off x="6786578" y="571480"/>
            <a:ext cx="21352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PP.= 6 à 7 mois</a:t>
            </a:r>
            <a:endParaRPr lang="fr-FR" sz="2400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2643174" y="714356"/>
            <a:ext cx="3143272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Grands Strongles </a:t>
            </a:r>
            <a:endParaRPr lang="fr-FR" sz="3200" dirty="0"/>
          </a:p>
        </p:txBody>
      </p:sp>
      <p:pic>
        <p:nvPicPr>
          <p:cNvPr id="37890" name="Picture 2" descr="EBziri126fFzr1X7h7wbQA_m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85786" y="1643050"/>
            <a:ext cx="764386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857884" y="3786190"/>
            <a:ext cx="35719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1</a:t>
            </a:r>
            <a:endParaRPr lang="fr-FR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3428992" y="3929066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2</a:t>
            </a:r>
            <a:endParaRPr lang="fr-FR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785786" y="4000504"/>
            <a:ext cx="35719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3</a:t>
            </a:r>
            <a:endParaRPr lang="fr-FR" sz="2400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pic>
        <p:nvPicPr>
          <p:cNvPr id="50178" name="Picture 2" descr="rupture-anevrisme-artere-cerebrale-avc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071538" y="714356"/>
            <a:ext cx="7133581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pic>
        <p:nvPicPr>
          <p:cNvPr id="9218" name="Picture 2" descr="https://upload.wikimedia.org/wikipedia/commons/thumb/5/5c/Sch%C3%A9ma_caillot_sanguin.jpg/420px-Sch%C3%A9ma_caillot_sanguin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071538" y="571480"/>
            <a:ext cx="6831061" cy="5143536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357422" y="5786454"/>
            <a:ext cx="3861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hlinkClick r:id="rId2"/>
              </a:rPr>
              <a:t>https://fr.wikipedia.org/wiki/Thrombus</a:t>
            </a:r>
            <a:endParaRPr lang="fr-FR" i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868" y="1785926"/>
            <a:ext cx="2643206" cy="257176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86050" y="1142984"/>
            <a:ext cx="4143404" cy="3857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2071670" y="500042"/>
            <a:ext cx="5429288" cy="5143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2"/>
            <a:endCxn id="7" idx="6"/>
          </p:cNvCxnSpPr>
          <p:nvPr/>
        </p:nvCxnSpPr>
        <p:spPr>
          <a:xfrm rot="10800000" flipH="1">
            <a:off x="2071670" y="3071810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16200000" flipV="1">
            <a:off x="3857620" y="1928802"/>
            <a:ext cx="1785950" cy="21431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10800000">
            <a:off x="3357554" y="1785926"/>
            <a:ext cx="1500198" cy="107157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678761" y="2899769"/>
            <a:ext cx="6357982" cy="27860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3571868" y="1785926"/>
            <a:ext cx="2643206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 rot="9564241" flipV="1">
            <a:off x="3348310" y="1334274"/>
            <a:ext cx="1611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Cavité péritonéale</a:t>
            </a:r>
            <a:endParaRPr lang="fr-FR" b="1" dirty="0"/>
          </a:p>
        </p:txBody>
      </p:sp>
      <p:sp>
        <p:nvSpPr>
          <p:cNvPr id="21" name="ZoneTexte 20"/>
          <p:cNvSpPr txBox="1"/>
          <p:nvPr/>
        </p:nvSpPr>
        <p:spPr>
          <a:xfrm rot="18249087">
            <a:off x="2700044" y="2176251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Paroi du G.I.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 rot="360011">
            <a:off x="4732342" y="1248491"/>
            <a:ext cx="671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Foie</a:t>
            </a:r>
            <a:endParaRPr lang="fr-FR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6357950" y="2857496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 flipH="1" flipV="1">
            <a:off x="3464711" y="539354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rot="5400000">
            <a:off x="5715802" y="307101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 flipH="1" flipV="1">
            <a:off x="3464711" y="310752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 flipH="1">
            <a:off x="5286380" y="385762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42" name="ZoneTexte 41"/>
          <p:cNvSpPr txBox="1"/>
          <p:nvPr/>
        </p:nvSpPr>
        <p:spPr>
          <a:xfrm flipH="1">
            <a:off x="3786182" y="3357562"/>
            <a:ext cx="5715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4" name="ZoneTexte 43"/>
          <p:cNvSpPr txBox="1"/>
          <p:nvPr/>
        </p:nvSpPr>
        <p:spPr>
          <a:xfrm flipH="1">
            <a:off x="3571868" y="257174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 flipH="1">
            <a:off x="3714744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7" name="ZoneTexte 46"/>
          <p:cNvSpPr txBox="1"/>
          <p:nvPr/>
        </p:nvSpPr>
        <p:spPr>
          <a:xfrm flipH="1">
            <a:off x="4143372" y="1928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 flipH="1">
            <a:off x="4857752" y="171448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5286380" y="1928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 flipH="1">
            <a:off x="4572000" y="4643446"/>
            <a:ext cx="57150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sol</a:t>
            </a:r>
            <a:endParaRPr lang="fr-FR" sz="2000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4000496" y="500042"/>
            <a:ext cx="1270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CHEVAL HD</a:t>
            </a:r>
            <a:endParaRPr lang="fr-FR" b="1" dirty="0"/>
          </a:p>
        </p:txBody>
      </p:sp>
      <p:sp>
        <p:nvSpPr>
          <p:cNvPr id="56" name="Flèche vers le haut 55"/>
          <p:cNvSpPr/>
          <p:nvPr/>
        </p:nvSpPr>
        <p:spPr>
          <a:xfrm>
            <a:off x="3143240" y="2857496"/>
            <a:ext cx="142876" cy="7143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/>
          <p:nvPr/>
        </p:nvCxnSpPr>
        <p:spPr>
          <a:xfrm flipV="1">
            <a:off x="4500562" y="1928802"/>
            <a:ext cx="357190" cy="7143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 rot="10800000" flipH="1">
            <a:off x="2071670" y="2928934"/>
            <a:ext cx="54292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à coins arrondis 57"/>
          <p:cNvSpPr/>
          <p:nvPr/>
        </p:nvSpPr>
        <p:spPr>
          <a:xfrm>
            <a:off x="0" y="0"/>
            <a:ext cx="2571736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 rot="2427470">
            <a:off x="5353686" y="1578094"/>
            <a:ext cx="1036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Pancréas</a:t>
            </a:r>
            <a:endParaRPr lang="fr-FR" b="1" dirty="0"/>
          </a:p>
        </p:txBody>
      </p:sp>
      <p:sp>
        <p:nvSpPr>
          <p:cNvPr id="66" name="ZoneTexte 65"/>
          <p:cNvSpPr txBox="1"/>
          <p:nvPr/>
        </p:nvSpPr>
        <p:spPr>
          <a:xfrm>
            <a:off x="4429124" y="392906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67" name="Ellipse 66"/>
          <p:cNvSpPr/>
          <p:nvPr/>
        </p:nvSpPr>
        <p:spPr>
          <a:xfrm>
            <a:off x="5715008" y="3357562"/>
            <a:ext cx="285752" cy="14287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9" name="Connecteur droit avec flèche 68"/>
          <p:cNvCxnSpPr/>
          <p:nvPr/>
        </p:nvCxnSpPr>
        <p:spPr>
          <a:xfrm rot="16200000" flipH="1">
            <a:off x="5122609" y="1806821"/>
            <a:ext cx="184666" cy="285752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2" name="ZoneTexte 71"/>
          <p:cNvSpPr txBox="1"/>
          <p:nvPr/>
        </p:nvSpPr>
        <p:spPr>
          <a:xfrm>
            <a:off x="2071670" y="3786190"/>
            <a:ext cx="155888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Strongyloide</a:t>
            </a:r>
            <a:endParaRPr lang="fr-FR" b="1" dirty="0"/>
          </a:p>
        </p:txBody>
      </p:sp>
      <p:sp>
        <p:nvSpPr>
          <p:cNvPr id="73" name="ZoneTexte 72"/>
          <p:cNvSpPr txBox="1"/>
          <p:nvPr/>
        </p:nvSpPr>
        <p:spPr>
          <a:xfrm>
            <a:off x="5786446" y="4143380"/>
            <a:ext cx="148309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Rhabditoide</a:t>
            </a:r>
            <a:endParaRPr lang="fr-FR" b="1" dirty="0"/>
          </a:p>
        </p:txBody>
      </p:sp>
      <p:sp>
        <p:nvSpPr>
          <p:cNvPr id="74" name="ZoneTexte 73"/>
          <p:cNvSpPr txBox="1"/>
          <p:nvPr/>
        </p:nvSpPr>
        <p:spPr>
          <a:xfrm>
            <a:off x="2857488" y="4357694"/>
            <a:ext cx="148309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Rhabditoide</a:t>
            </a:r>
            <a:endParaRPr lang="fr-FR" b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6348772" y="3571876"/>
            <a:ext cx="2000035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Eclosion 1 à 2 jours</a:t>
            </a:r>
            <a:endParaRPr lang="fr-FR" b="1" dirty="0"/>
          </a:p>
        </p:txBody>
      </p:sp>
      <p:sp>
        <p:nvSpPr>
          <p:cNvPr id="51" name="ZoneTexte 50"/>
          <p:cNvSpPr txBox="1"/>
          <p:nvPr/>
        </p:nvSpPr>
        <p:spPr>
          <a:xfrm>
            <a:off x="3286116" y="5214950"/>
            <a:ext cx="390985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Développement 1 à plusieurs semaines</a:t>
            </a:r>
            <a:endParaRPr lang="fr-FR" b="1" dirty="0"/>
          </a:p>
        </p:txBody>
      </p:sp>
      <p:sp>
        <p:nvSpPr>
          <p:cNvPr id="52" name="ZoneTexte 51"/>
          <p:cNvSpPr txBox="1"/>
          <p:nvPr/>
        </p:nvSpPr>
        <p:spPr>
          <a:xfrm>
            <a:off x="642910" y="2071678"/>
            <a:ext cx="1061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Nodules</a:t>
            </a:r>
            <a:endParaRPr lang="fr-FR" sz="2000" b="1" dirty="0"/>
          </a:p>
        </p:txBody>
      </p:sp>
      <p:sp>
        <p:nvSpPr>
          <p:cNvPr id="55" name="Rectangle à coins arrondis 54"/>
          <p:cNvSpPr/>
          <p:nvPr/>
        </p:nvSpPr>
        <p:spPr>
          <a:xfrm>
            <a:off x="500034" y="2071678"/>
            <a:ext cx="1285884" cy="42862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8" name="Connecteur droit avec flèche 67"/>
          <p:cNvCxnSpPr>
            <a:stCxn id="55" idx="3"/>
            <a:endCxn id="21" idx="0"/>
          </p:cNvCxnSpPr>
          <p:nvPr/>
        </p:nvCxnSpPr>
        <p:spPr>
          <a:xfrm>
            <a:off x="1785918" y="2285992"/>
            <a:ext cx="1289630" cy="320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 flipV="1">
            <a:off x="4857752" y="1857364"/>
            <a:ext cx="1571636" cy="107157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5400000" flipH="1" flipV="1">
            <a:off x="4357686" y="1714488"/>
            <a:ext cx="1714512" cy="71438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ZoneTexte 96"/>
          <p:cNvSpPr txBox="1"/>
          <p:nvPr/>
        </p:nvSpPr>
        <p:spPr>
          <a:xfrm>
            <a:off x="5500694" y="207167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102" name="ZoneTexte 101"/>
          <p:cNvSpPr txBox="1"/>
          <p:nvPr/>
        </p:nvSpPr>
        <p:spPr>
          <a:xfrm rot="3918949">
            <a:off x="6027064" y="2336351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Lum. G.I</a:t>
            </a:r>
            <a:endParaRPr lang="fr-FR" b="1" dirty="0"/>
          </a:p>
        </p:txBody>
      </p:sp>
      <p:sp>
        <p:nvSpPr>
          <p:cNvPr id="103" name="ZoneTexte 102"/>
          <p:cNvSpPr txBox="1"/>
          <p:nvPr/>
        </p:nvSpPr>
        <p:spPr>
          <a:xfrm>
            <a:off x="7000892" y="714356"/>
            <a:ext cx="162063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PP.= 9 mois</a:t>
            </a:r>
            <a:endParaRPr lang="fr-FR" sz="2400" b="1" dirty="0"/>
          </a:p>
        </p:txBody>
      </p:sp>
      <p:sp>
        <p:nvSpPr>
          <p:cNvPr id="105" name="ZoneTexte 104"/>
          <p:cNvSpPr txBox="1"/>
          <p:nvPr/>
        </p:nvSpPr>
        <p:spPr>
          <a:xfrm>
            <a:off x="5653094" y="229551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106" name="ZoneTexte 105"/>
          <p:cNvSpPr txBox="1"/>
          <p:nvPr/>
        </p:nvSpPr>
        <p:spPr>
          <a:xfrm>
            <a:off x="5715008" y="2428868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ad</a:t>
            </a:r>
            <a:endParaRPr lang="fr-FR" b="1" dirty="0"/>
          </a:p>
        </p:txBody>
      </p:sp>
      <p:sp>
        <p:nvSpPr>
          <p:cNvPr id="107" name="Ellipse 106"/>
          <p:cNvSpPr/>
          <p:nvPr/>
        </p:nvSpPr>
        <p:spPr>
          <a:xfrm>
            <a:off x="5786446" y="2714620"/>
            <a:ext cx="285752" cy="14287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Ellipse 113"/>
          <p:cNvSpPr/>
          <p:nvPr/>
        </p:nvSpPr>
        <p:spPr>
          <a:xfrm>
            <a:off x="3643306" y="785794"/>
            <a:ext cx="571504" cy="4857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Rectangle 114"/>
          <p:cNvSpPr/>
          <p:nvPr/>
        </p:nvSpPr>
        <p:spPr>
          <a:xfrm>
            <a:off x="3643306" y="857232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J11</a:t>
            </a:r>
            <a:endParaRPr lang="fr-FR" b="1" dirty="0"/>
          </a:p>
        </p:txBody>
      </p:sp>
      <p:sp>
        <p:nvSpPr>
          <p:cNvPr id="117" name="ZoneTexte 116"/>
          <p:cNvSpPr txBox="1"/>
          <p:nvPr/>
        </p:nvSpPr>
        <p:spPr>
          <a:xfrm>
            <a:off x="4857752" y="857232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6-7 S</a:t>
            </a:r>
            <a:endParaRPr lang="fr-FR" b="1" dirty="0"/>
          </a:p>
        </p:txBody>
      </p:sp>
      <p:sp>
        <p:nvSpPr>
          <p:cNvPr id="118" name="Ellipse 117"/>
          <p:cNvSpPr/>
          <p:nvPr/>
        </p:nvSpPr>
        <p:spPr>
          <a:xfrm>
            <a:off x="4857752" y="785794"/>
            <a:ext cx="64294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6000760" y="1071546"/>
            <a:ext cx="714380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7-17s</a:t>
            </a:r>
            <a:endParaRPr lang="fr-FR" dirty="0"/>
          </a:p>
        </p:txBody>
      </p:sp>
      <p:sp>
        <p:nvSpPr>
          <p:cNvPr id="61" name="ZoneTexte 60"/>
          <p:cNvSpPr txBox="1"/>
          <p:nvPr/>
        </p:nvSpPr>
        <p:spPr>
          <a:xfrm>
            <a:off x="6000760" y="1214422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7-17s</a:t>
            </a:r>
            <a:endParaRPr lang="fr-FR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638666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57158" y="214290"/>
            <a:ext cx="197541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fr-FR" sz="3200" b="1" dirty="0"/>
              <a:t>Définition </a:t>
            </a:r>
            <a:endParaRPr lang="fr-FR" sz="3200" dirty="0"/>
          </a:p>
        </p:txBody>
      </p:sp>
      <p:sp>
        <p:nvSpPr>
          <p:cNvPr id="8" name="Rectangle 7"/>
          <p:cNvSpPr/>
          <p:nvPr/>
        </p:nvSpPr>
        <p:spPr>
          <a:xfrm>
            <a:off x="285720" y="2357430"/>
            <a:ext cx="348351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fr-FR" sz="2800" b="1" dirty="0" smtClean="0"/>
              <a:t>Strongylose gastrique </a:t>
            </a:r>
            <a:endParaRPr lang="fr-FR" sz="2800" dirty="0"/>
          </a:p>
        </p:txBody>
      </p:sp>
      <p:sp>
        <p:nvSpPr>
          <p:cNvPr id="9" name="Rectangle 8"/>
          <p:cNvSpPr/>
          <p:nvPr/>
        </p:nvSpPr>
        <p:spPr>
          <a:xfrm>
            <a:off x="4714876" y="2285992"/>
            <a:ext cx="3951659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fr-FR" sz="2800" b="1" dirty="0" smtClean="0"/>
              <a:t>Strongyloses intestinales 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2071670" y="1000108"/>
            <a:ext cx="5500726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3200" b="1" i="1" dirty="0" smtClean="0"/>
              <a:t>LES STRONGYLOSES EQUINES</a:t>
            </a:r>
            <a:endParaRPr lang="fr-FR" sz="3200" b="1" i="1" dirty="0"/>
          </a:p>
        </p:txBody>
      </p:sp>
      <p:sp>
        <p:nvSpPr>
          <p:cNvPr id="13" name="Accolade fermante 12"/>
          <p:cNvSpPr/>
          <p:nvPr/>
        </p:nvSpPr>
        <p:spPr>
          <a:xfrm rot="16200000">
            <a:off x="3624626" y="804474"/>
            <a:ext cx="751738" cy="2286014"/>
          </a:xfrm>
          <a:prstGeom prst="rightBrace">
            <a:avLst>
              <a:gd name="adj1" fmla="val 8333"/>
              <a:gd name="adj2" fmla="val 4938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85720" y="3500438"/>
            <a:ext cx="3214710" cy="1015663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fr-FR" sz="2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Trichostrongylus</a:t>
            </a:r>
            <a:r>
              <a:rPr lang="fr-FR" sz="2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axei</a:t>
            </a:r>
            <a:endParaRPr lang="fr-FR" sz="2000" b="1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Estomac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000495" y="3500438"/>
            <a:ext cx="4929222" cy="2000548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Grands strongles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petits strongles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Adulte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dans la lumière 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</a:t>
            </a:r>
            <a:r>
              <a:rPr lang="fr-FR" sz="20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ceacum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</a:t>
            </a:r>
            <a:r>
              <a:rPr lang="fr-FR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colon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Larves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dans la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paroi du gros intestin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2643174" y="714356"/>
            <a:ext cx="3143272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Grands Strongles </a:t>
            </a:r>
            <a:endParaRPr lang="fr-FR" sz="3200" dirty="0"/>
          </a:p>
        </p:txBody>
      </p:sp>
      <p:pic>
        <p:nvPicPr>
          <p:cNvPr id="37890" name="Picture 2" descr="EBziri126fFzr1X7h7wbQA_m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85786" y="1643050"/>
            <a:ext cx="764386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857884" y="3786190"/>
            <a:ext cx="35719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1</a:t>
            </a:r>
            <a:endParaRPr lang="fr-FR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3428992" y="3929066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2</a:t>
            </a:r>
            <a:endParaRPr lang="fr-FR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785786" y="4000504"/>
            <a:ext cx="35719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3</a:t>
            </a:r>
            <a:endParaRPr lang="fr-FR" sz="2400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868" y="1785926"/>
            <a:ext cx="2643206" cy="257176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86050" y="1142984"/>
            <a:ext cx="4143404" cy="3857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143108" y="428604"/>
            <a:ext cx="5429288" cy="5143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6" idx="0"/>
          </p:cNvCxnSpPr>
          <p:nvPr/>
        </p:nvCxnSpPr>
        <p:spPr>
          <a:xfrm rot="5400000" flipH="1" flipV="1">
            <a:off x="3857620" y="2143116"/>
            <a:ext cx="2000264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>
            <a:endCxn id="6" idx="1"/>
          </p:cNvCxnSpPr>
          <p:nvPr/>
        </p:nvCxnSpPr>
        <p:spPr>
          <a:xfrm rot="10800000">
            <a:off x="3392838" y="1707924"/>
            <a:ext cx="1464914" cy="129244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714480" y="3000372"/>
            <a:ext cx="6357982" cy="2571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3571868" y="1785926"/>
            <a:ext cx="2643206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 rot="9564241" flipV="1">
            <a:off x="3120369" y="1266389"/>
            <a:ext cx="203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Conjonctif</a:t>
            </a:r>
            <a:endParaRPr lang="fr-FR" b="1" dirty="0" smtClean="0"/>
          </a:p>
          <a:p>
            <a:pPr algn="ctr"/>
            <a:r>
              <a:rPr lang="fr-FR" b="1" dirty="0" smtClean="0"/>
              <a:t>Sous péritonéal</a:t>
            </a:r>
            <a:endParaRPr lang="fr-FR" b="1" dirty="0"/>
          </a:p>
        </p:txBody>
      </p:sp>
      <p:sp>
        <p:nvSpPr>
          <p:cNvPr id="21" name="ZoneTexte 20"/>
          <p:cNvSpPr txBox="1"/>
          <p:nvPr/>
        </p:nvSpPr>
        <p:spPr>
          <a:xfrm rot="18249087">
            <a:off x="2799742" y="202268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Foie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 rot="2514736">
            <a:off x="5538193" y="1605664"/>
            <a:ext cx="671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G.I</a:t>
            </a:r>
            <a:endParaRPr lang="fr-FR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6357950" y="2857496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 flipH="1" flipV="1">
            <a:off x="3464711" y="539354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rot="5400000">
            <a:off x="5715008" y="321468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 flipH="1" flipV="1">
            <a:off x="3464711" y="310752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 flipH="1">
            <a:off x="5286380" y="385762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42" name="ZoneTexte 41"/>
          <p:cNvSpPr txBox="1"/>
          <p:nvPr/>
        </p:nvSpPr>
        <p:spPr>
          <a:xfrm flipH="1">
            <a:off x="3786182" y="3357562"/>
            <a:ext cx="5715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4" name="ZoneTexte 43"/>
          <p:cNvSpPr txBox="1"/>
          <p:nvPr/>
        </p:nvSpPr>
        <p:spPr>
          <a:xfrm flipH="1">
            <a:off x="3571868" y="27146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 flipH="1">
            <a:off x="3714744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6" name="ZoneTexte 45"/>
          <p:cNvSpPr txBox="1"/>
          <p:nvPr/>
        </p:nvSpPr>
        <p:spPr>
          <a:xfrm flipH="1">
            <a:off x="3929058" y="20716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7" name="ZoneTexte 46"/>
          <p:cNvSpPr txBox="1"/>
          <p:nvPr/>
        </p:nvSpPr>
        <p:spPr>
          <a:xfrm flipH="1">
            <a:off x="4286248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 flipH="1">
            <a:off x="4929190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5429256" y="221455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ad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 flipH="1">
            <a:off x="4572000" y="4643446"/>
            <a:ext cx="57150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sol</a:t>
            </a:r>
            <a:endParaRPr lang="fr-FR" sz="2000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4143372" y="571480"/>
            <a:ext cx="1270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CHEVAL HD</a:t>
            </a:r>
            <a:endParaRPr lang="fr-FR" b="1" dirty="0"/>
          </a:p>
        </p:txBody>
      </p:sp>
      <p:sp>
        <p:nvSpPr>
          <p:cNvPr id="56" name="Flèche vers le haut 55"/>
          <p:cNvSpPr/>
          <p:nvPr/>
        </p:nvSpPr>
        <p:spPr>
          <a:xfrm>
            <a:off x="3143240" y="2857496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/>
          <p:nvPr/>
        </p:nvCxnSpPr>
        <p:spPr>
          <a:xfrm>
            <a:off x="4643438" y="1928802"/>
            <a:ext cx="285752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714348" y="5786454"/>
            <a:ext cx="77867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Cycle de </a:t>
            </a:r>
            <a:r>
              <a:rPr lang="fr-FR" sz="2400" b="1" i="1" dirty="0" err="1" smtClean="0"/>
              <a:t>Strongylus</a:t>
            </a:r>
            <a:r>
              <a:rPr lang="fr-FR" sz="2400" b="1" i="1" dirty="0" smtClean="0"/>
              <a:t> </a:t>
            </a:r>
            <a:r>
              <a:rPr lang="fr-FR" sz="2400" b="1" i="1" dirty="0" err="1" smtClean="0"/>
              <a:t>edentatus</a:t>
            </a:r>
            <a:r>
              <a:rPr lang="fr-FR" sz="2400" b="1" i="1" dirty="0" smtClean="0"/>
              <a:t>  </a:t>
            </a:r>
            <a:r>
              <a:rPr lang="fr-FR" sz="2400" b="1" u="sng" dirty="0" smtClean="0">
                <a:solidFill>
                  <a:srgbClr val="FF0000"/>
                </a:solidFill>
              </a:rPr>
              <a:t>(strongle hépato-péritonéal)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endParaRPr lang="fr-FR" sz="2400" b="1" i="1" dirty="0"/>
          </a:p>
        </p:txBody>
      </p:sp>
      <p:cxnSp>
        <p:nvCxnSpPr>
          <p:cNvPr id="64" name="Connecteur droit 63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à coins arrondis 57"/>
          <p:cNvSpPr/>
          <p:nvPr/>
        </p:nvSpPr>
        <p:spPr>
          <a:xfrm>
            <a:off x="0" y="0"/>
            <a:ext cx="2571736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5715008" y="2714620"/>
            <a:ext cx="285752" cy="14287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ZoneTexte 62"/>
          <p:cNvSpPr txBox="1"/>
          <p:nvPr/>
        </p:nvSpPr>
        <p:spPr>
          <a:xfrm rot="989784">
            <a:off x="4960154" y="1300543"/>
            <a:ext cx="675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Paroi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 rot="2935665">
            <a:off x="5982565" y="2211450"/>
            <a:ext cx="917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lumière</a:t>
            </a:r>
            <a:endParaRPr lang="fr-FR" b="1" dirty="0"/>
          </a:p>
        </p:txBody>
      </p:sp>
      <p:sp>
        <p:nvSpPr>
          <p:cNvPr id="66" name="ZoneTexte 65"/>
          <p:cNvSpPr txBox="1"/>
          <p:nvPr/>
        </p:nvSpPr>
        <p:spPr>
          <a:xfrm>
            <a:off x="4429124" y="392906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67" name="Ellipse 66"/>
          <p:cNvSpPr/>
          <p:nvPr/>
        </p:nvSpPr>
        <p:spPr>
          <a:xfrm>
            <a:off x="5715008" y="3500438"/>
            <a:ext cx="285752" cy="14287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9" name="Connecteur droit avec flèche 68"/>
          <p:cNvCxnSpPr/>
          <p:nvPr/>
        </p:nvCxnSpPr>
        <p:spPr>
          <a:xfrm>
            <a:off x="5286380" y="2071678"/>
            <a:ext cx="357190" cy="215902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2" name="ZoneTexte 71"/>
          <p:cNvSpPr txBox="1"/>
          <p:nvPr/>
        </p:nvSpPr>
        <p:spPr>
          <a:xfrm>
            <a:off x="2071670" y="3786190"/>
            <a:ext cx="155888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Strongyloide</a:t>
            </a:r>
            <a:endParaRPr lang="fr-FR" b="1" dirty="0"/>
          </a:p>
        </p:txBody>
      </p:sp>
      <p:sp>
        <p:nvSpPr>
          <p:cNvPr id="73" name="ZoneTexte 72"/>
          <p:cNvSpPr txBox="1"/>
          <p:nvPr/>
        </p:nvSpPr>
        <p:spPr>
          <a:xfrm>
            <a:off x="5786446" y="4143380"/>
            <a:ext cx="148309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Rhabditoide</a:t>
            </a:r>
            <a:endParaRPr lang="fr-FR" b="1" dirty="0"/>
          </a:p>
        </p:txBody>
      </p:sp>
      <p:sp>
        <p:nvSpPr>
          <p:cNvPr id="74" name="ZoneTexte 73"/>
          <p:cNvSpPr txBox="1"/>
          <p:nvPr/>
        </p:nvSpPr>
        <p:spPr>
          <a:xfrm>
            <a:off x="2857488" y="4357694"/>
            <a:ext cx="148309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Rhabditoide</a:t>
            </a:r>
            <a:endParaRPr lang="fr-FR" b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6572264" y="3286124"/>
            <a:ext cx="2000035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Eclosion 1 à 2 jours</a:t>
            </a:r>
            <a:endParaRPr lang="fr-FR" b="1" dirty="0"/>
          </a:p>
        </p:txBody>
      </p:sp>
      <p:sp>
        <p:nvSpPr>
          <p:cNvPr id="51" name="ZoneTexte 50"/>
          <p:cNvSpPr txBox="1"/>
          <p:nvPr/>
        </p:nvSpPr>
        <p:spPr>
          <a:xfrm>
            <a:off x="3143240" y="5143512"/>
            <a:ext cx="390985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Développement 1 à plusieurs semaines</a:t>
            </a:r>
            <a:endParaRPr lang="fr-FR" b="1" dirty="0"/>
          </a:p>
        </p:txBody>
      </p:sp>
      <p:sp>
        <p:nvSpPr>
          <p:cNvPr id="52" name="ZoneTexte 51"/>
          <p:cNvSpPr txBox="1"/>
          <p:nvPr/>
        </p:nvSpPr>
        <p:spPr>
          <a:xfrm rot="19444173" flipH="1">
            <a:off x="3469035" y="818483"/>
            <a:ext cx="718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J 112</a:t>
            </a:r>
            <a:endParaRPr lang="fr-FR" b="1" dirty="0"/>
          </a:p>
        </p:txBody>
      </p:sp>
      <p:sp>
        <p:nvSpPr>
          <p:cNvPr id="99" name="ZoneTexte 98"/>
          <p:cNvSpPr txBox="1"/>
          <p:nvPr/>
        </p:nvSpPr>
        <p:spPr>
          <a:xfrm>
            <a:off x="6786578" y="609881"/>
            <a:ext cx="222176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PP.= 9 à 10 mois</a:t>
            </a:r>
            <a:endParaRPr lang="fr-FR" sz="2400" b="1" dirty="0"/>
          </a:p>
        </p:txBody>
      </p:sp>
      <p:cxnSp>
        <p:nvCxnSpPr>
          <p:cNvPr id="86" name="Connecteur droit avec flèche 85"/>
          <p:cNvCxnSpPr>
            <a:stCxn id="92" idx="3"/>
          </p:cNvCxnSpPr>
          <p:nvPr/>
        </p:nvCxnSpPr>
        <p:spPr>
          <a:xfrm>
            <a:off x="2729402" y="1557353"/>
            <a:ext cx="913904" cy="1425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à coins arrondis 90"/>
          <p:cNvSpPr/>
          <p:nvPr/>
        </p:nvSpPr>
        <p:spPr>
          <a:xfrm>
            <a:off x="0" y="1357298"/>
            <a:ext cx="2714612" cy="42862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ZoneTexte 91"/>
          <p:cNvSpPr txBox="1"/>
          <p:nvPr/>
        </p:nvSpPr>
        <p:spPr>
          <a:xfrm>
            <a:off x="0" y="1357298"/>
            <a:ext cx="2729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Nodules hémorragiques</a:t>
            </a:r>
            <a:endParaRPr lang="fr-FR" sz="2000" b="1" dirty="0"/>
          </a:p>
        </p:txBody>
      </p:sp>
      <p:sp>
        <p:nvSpPr>
          <p:cNvPr id="107" name="Ellipse 106"/>
          <p:cNvSpPr/>
          <p:nvPr/>
        </p:nvSpPr>
        <p:spPr>
          <a:xfrm>
            <a:off x="3428992" y="642918"/>
            <a:ext cx="714380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142844" y="3728869"/>
            <a:ext cx="1857356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/>
              <a:t>Migration via les veines sous muqueuses, puis veine porte</a:t>
            </a:r>
            <a:endParaRPr lang="fr-FR" b="1" dirty="0"/>
          </a:p>
        </p:txBody>
      </p:sp>
      <p:cxnSp>
        <p:nvCxnSpPr>
          <p:cNvPr id="70" name="Connecteur droit avec flèche 69"/>
          <p:cNvCxnSpPr>
            <a:stCxn id="55" idx="0"/>
          </p:cNvCxnSpPr>
          <p:nvPr/>
        </p:nvCxnSpPr>
        <p:spPr>
          <a:xfrm rot="5400000" flipH="1" flipV="1">
            <a:off x="1850290" y="2150167"/>
            <a:ext cx="799935" cy="23574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endCxn id="25" idx="1"/>
          </p:cNvCxnSpPr>
          <p:nvPr/>
        </p:nvCxnSpPr>
        <p:spPr>
          <a:xfrm rot="10800000">
            <a:off x="5624048" y="1566158"/>
            <a:ext cx="1734034" cy="54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7358082" y="1285860"/>
            <a:ext cx="1678409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/>
              <a:t>Nodules</a:t>
            </a:r>
            <a:endParaRPr lang="fr-FR" b="1" dirty="0" smtClean="0"/>
          </a:p>
          <a:p>
            <a:pPr algn="ctr"/>
            <a:r>
              <a:rPr lang="fr-FR" b="1" dirty="0" smtClean="0"/>
              <a:t> hémorragiques</a:t>
            </a:r>
            <a:endParaRPr lang="fr-FR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2643174" y="714356"/>
            <a:ext cx="3143272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Grands Strongles </a:t>
            </a:r>
            <a:endParaRPr lang="fr-FR" sz="3200" dirty="0"/>
          </a:p>
        </p:txBody>
      </p:sp>
      <p:pic>
        <p:nvPicPr>
          <p:cNvPr id="37890" name="Picture 2" descr="EBziri126fFzr1X7h7wbQA_m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85786" y="1643050"/>
            <a:ext cx="764386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857884" y="3786190"/>
            <a:ext cx="35719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1</a:t>
            </a:r>
            <a:endParaRPr lang="fr-FR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3428992" y="3929066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2</a:t>
            </a:r>
            <a:endParaRPr lang="fr-FR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785786" y="4000504"/>
            <a:ext cx="35719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3</a:t>
            </a:r>
            <a:endParaRPr lang="fr-FR" sz="2400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1" name="Rectangle 10"/>
          <p:cNvSpPr/>
          <p:nvPr/>
        </p:nvSpPr>
        <p:spPr>
          <a:xfrm>
            <a:off x="428596" y="2333685"/>
            <a:ext cx="7929618" cy="415498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Action pathogène marquée liée au long séjour (3 mois) des larves au niveau de l’artère grande mésentérique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Formation de thrombus et </a:t>
            </a: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altérations de la circulation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sanguine du tractus digestif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Douleur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Fièvre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Problèmes digestifs (Anorexie, coliques</a:t>
            </a:r>
            <a:r>
              <a:rPr lang="fr-FR" sz="2400" dirty="0" smtClean="0"/>
              <a:t>)</a:t>
            </a:r>
            <a:endParaRPr lang="fr-FR" sz="2400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714356"/>
            <a:ext cx="8143932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Pathogénie et pathologie liées aux </a:t>
            </a:r>
            <a:r>
              <a:rPr lang="fr-FR" sz="2800" b="1" dirty="0" smtClean="0">
                <a:solidFill>
                  <a:srgbClr val="FF0000"/>
                </a:solidFill>
              </a:rPr>
              <a:t>formes larvaires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ctr"/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1500174"/>
            <a:ext cx="3286148" cy="5714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i="1" dirty="0" smtClean="0"/>
          </a:p>
          <a:p>
            <a:pPr algn="ctr"/>
            <a:r>
              <a:rPr lang="fr-FR" sz="2800" b="1" i="1" dirty="0" err="1" smtClean="0">
                <a:solidFill>
                  <a:schemeClr val="tx1"/>
                </a:solidFill>
              </a:rPr>
              <a:t>Strongylus</a:t>
            </a:r>
            <a:r>
              <a:rPr lang="fr-FR" sz="2800" b="1" i="1" dirty="0" smtClean="0">
                <a:solidFill>
                  <a:schemeClr val="tx1"/>
                </a:solidFill>
              </a:rPr>
              <a:t>  </a:t>
            </a:r>
            <a:r>
              <a:rPr lang="fr-FR" sz="2800" b="1" i="1" dirty="0" err="1" smtClean="0">
                <a:solidFill>
                  <a:schemeClr val="tx1"/>
                </a:solidFill>
              </a:rPr>
              <a:t>vulgaris</a:t>
            </a:r>
            <a:endParaRPr lang="fr-FR" sz="2800" b="1" i="1" dirty="0" smtClean="0">
              <a:solidFill>
                <a:schemeClr val="tx1"/>
              </a:solidFill>
            </a:endParaRPr>
          </a:p>
          <a:p>
            <a:pPr algn="ctr"/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14282" y="357166"/>
            <a:ext cx="8143932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Pathogénie et pathologie liées aux </a:t>
            </a:r>
            <a:r>
              <a:rPr lang="fr-FR" sz="2800" b="1" dirty="0" smtClean="0">
                <a:solidFill>
                  <a:srgbClr val="FF0000"/>
                </a:solidFill>
              </a:rPr>
              <a:t>formes larvaires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ctr"/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1000108"/>
            <a:ext cx="3286148" cy="5714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i="1" dirty="0" smtClean="0"/>
          </a:p>
          <a:p>
            <a:pPr algn="ctr"/>
            <a:r>
              <a:rPr lang="fr-FR" sz="2800" b="1" i="1" dirty="0" err="1" smtClean="0">
                <a:solidFill>
                  <a:schemeClr val="tx1"/>
                </a:solidFill>
              </a:rPr>
              <a:t>Strongylus</a:t>
            </a:r>
            <a:r>
              <a:rPr lang="fr-FR" sz="2800" b="1" i="1" dirty="0" smtClean="0">
                <a:solidFill>
                  <a:schemeClr val="tx1"/>
                </a:solidFill>
              </a:rPr>
              <a:t>  </a:t>
            </a:r>
            <a:r>
              <a:rPr lang="fr-FR" sz="2800" b="1" i="1" dirty="0" err="1" smtClean="0">
                <a:solidFill>
                  <a:schemeClr val="tx1"/>
                </a:solidFill>
              </a:rPr>
              <a:t>vulgaris</a:t>
            </a:r>
            <a:endParaRPr lang="fr-FR" sz="2800" b="1" i="1" dirty="0" smtClean="0">
              <a:solidFill>
                <a:schemeClr val="tx1"/>
              </a:solidFill>
            </a:endParaRPr>
          </a:p>
          <a:p>
            <a:pPr algn="ctr"/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58" y="2000240"/>
            <a:ext cx="8072494" cy="267765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Modifications sanguines</a:t>
            </a:r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Leucocytose : </a:t>
            </a:r>
            <a:r>
              <a:rPr 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neutrophilie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éosinophilie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Anémie assez légère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•Hyperglobulinémie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14282" y="357166"/>
            <a:ext cx="8143932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Pathogénie et pathologie liées aux </a:t>
            </a:r>
            <a:r>
              <a:rPr lang="fr-FR" sz="2800" b="1" dirty="0" smtClean="0">
                <a:solidFill>
                  <a:srgbClr val="FF0000"/>
                </a:solidFill>
              </a:rPr>
              <a:t>formes larvaires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ctr"/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1000108"/>
            <a:ext cx="3286148" cy="5714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i="1" dirty="0" smtClean="0"/>
          </a:p>
          <a:p>
            <a:pPr algn="ctr"/>
            <a:r>
              <a:rPr lang="fr-FR" sz="2800" b="1" i="1" dirty="0" err="1" smtClean="0">
                <a:solidFill>
                  <a:schemeClr val="tx1"/>
                </a:solidFill>
              </a:rPr>
              <a:t>Strongylus</a:t>
            </a:r>
            <a:r>
              <a:rPr lang="fr-FR" sz="2800" b="1" i="1" dirty="0" smtClean="0">
                <a:solidFill>
                  <a:schemeClr val="tx1"/>
                </a:solidFill>
              </a:rPr>
              <a:t>  </a:t>
            </a:r>
            <a:r>
              <a:rPr lang="fr-FR" sz="2800" b="1" i="1" dirty="0" err="1" smtClean="0">
                <a:solidFill>
                  <a:schemeClr val="tx1"/>
                </a:solidFill>
              </a:rPr>
              <a:t>vulgaris</a:t>
            </a:r>
            <a:endParaRPr lang="fr-FR" sz="2800" b="1" i="1" dirty="0" smtClean="0">
              <a:solidFill>
                <a:schemeClr val="tx1"/>
              </a:solidFill>
            </a:endParaRPr>
          </a:p>
          <a:p>
            <a:pPr algn="ctr"/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20" y="1720840"/>
            <a:ext cx="8429684" cy="224676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Localisation possible au niveau d’autres vaisseaux</a:t>
            </a:r>
            <a:endParaRPr lang="fr-F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Artère coronaire ,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rénale, l’</a:t>
            </a:r>
            <a:r>
              <a:rPr 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aorte,l’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artère iliaque, testiculaire, avec thrombus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Localisations cérébrales exceptionnelles des larves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4" name="Picture 4" descr="Résultat de recherche d'images pour &quot;oeufs de grands strongles&quot;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500166" y="785794"/>
            <a:ext cx="6143668" cy="407018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3571868" y="5786454"/>
            <a:ext cx="1477712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err="1" smtClean="0"/>
              <a:t>Endartrite</a:t>
            </a:r>
            <a:endParaRPr lang="fr-FR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8" name="Rectangle 7"/>
          <p:cNvSpPr/>
          <p:nvPr/>
        </p:nvSpPr>
        <p:spPr>
          <a:xfrm>
            <a:off x="1643042" y="5072074"/>
            <a:ext cx="6286544" cy="27699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sz="1200" dirty="0" smtClean="0">
                <a:hlinkClick r:id="rId2"/>
              </a:rPr>
              <a:t>https://www.1cheval.com/magazines/magazine-cheval/parasites-cheval/grands-strongles.htm</a:t>
            </a:r>
            <a:endParaRPr lang="fr-FR" sz="1200" dirty="0"/>
          </a:p>
        </p:txBody>
      </p:sp>
      <p:sp>
        <p:nvSpPr>
          <p:cNvPr id="9" name="Rectangle 8"/>
          <p:cNvSpPr/>
          <p:nvPr/>
        </p:nvSpPr>
        <p:spPr>
          <a:xfrm>
            <a:off x="3428992" y="5357826"/>
            <a:ext cx="20169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 smtClean="0"/>
              <a:t>Photo Laboratoire </a:t>
            </a:r>
            <a:r>
              <a:rPr lang="fr-FR" sz="1400" dirty="0" err="1" smtClean="0"/>
              <a:t>Mérial</a:t>
            </a:r>
            <a:endParaRPr lang="fr-FR" sz="1400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14282" y="357166"/>
            <a:ext cx="8143932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Pathogénie et pathologie liées aux </a:t>
            </a:r>
            <a:r>
              <a:rPr lang="fr-FR" sz="2800" b="1" dirty="0" smtClean="0">
                <a:solidFill>
                  <a:srgbClr val="FF0000"/>
                </a:solidFill>
              </a:rPr>
              <a:t>formes larvaires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ctr"/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1000108"/>
            <a:ext cx="3643338" cy="5714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i="1" dirty="0" smtClean="0"/>
          </a:p>
          <a:p>
            <a:pPr algn="ctr"/>
            <a:r>
              <a:rPr lang="fr-FR" sz="2800" b="1" i="1" dirty="0" err="1" smtClean="0">
                <a:solidFill>
                  <a:schemeClr val="tx1"/>
                </a:solidFill>
              </a:rPr>
              <a:t>Strongylus</a:t>
            </a:r>
            <a:r>
              <a:rPr lang="fr-FR" sz="2800" b="1" i="1" dirty="0" smtClean="0">
                <a:solidFill>
                  <a:schemeClr val="tx1"/>
                </a:solidFill>
              </a:rPr>
              <a:t>  </a:t>
            </a:r>
            <a:r>
              <a:rPr lang="fr-FR" sz="2800" b="1" i="1" dirty="0" err="1" smtClean="0">
                <a:solidFill>
                  <a:schemeClr val="tx1"/>
                </a:solidFill>
              </a:rPr>
              <a:t>edentatus</a:t>
            </a:r>
            <a:endParaRPr lang="fr-FR" sz="2800" b="1" i="1" dirty="0" smtClean="0">
              <a:solidFill>
                <a:schemeClr val="tx1"/>
              </a:solidFill>
            </a:endParaRPr>
          </a:p>
          <a:p>
            <a:pPr algn="ctr"/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2214554"/>
            <a:ext cx="8072494" cy="230832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Hémorragies hépatiques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Nodules péritonéaux conduisant à la formation d’adhérences </a:t>
            </a:r>
            <a:r>
              <a:rPr 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viscéropariétales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Complication septique fréquente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14282" y="357166"/>
            <a:ext cx="8143932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Pathogénie et pathologie liées aux </a:t>
            </a:r>
            <a:r>
              <a:rPr lang="fr-FR" sz="2800" b="1" dirty="0" smtClean="0">
                <a:solidFill>
                  <a:srgbClr val="FF0000"/>
                </a:solidFill>
              </a:rPr>
              <a:t>formes larvaires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ctr"/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1000108"/>
            <a:ext cx="3286148" cy="5714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i="1" dirty="0" smtClean="0"/>
          </a:p>
          <a:p>
            <a:pPr algn="ctr"/>
            <a:r>
              <a:rPr lang="fr-FR" sz="2800" b="1" i="1" dirty="0" err="1" smtClean="0">
                <a:solidFill>
                  <a:schemeClr val="tx1"/>
                </a:solidFill>
              </a:rPr>
              <a:t>Strongylus</a:t>
            </a:r>
            <a:r>
              <a:rPr lang="fr-FR" sz="2800" b="1" i="1" dirty="0" smtClean="0">
                <a:solidFill>
                  <a:schemeClr val="tx1"/>
                </a:solidFill>
              </a:rPr>
              <a:t> </a:t>
            </a:r>
            <a:r>
              <a:rPr lang="fr-FR" sz="2800" b="1" i="1" dirty="0" err="1" smtClean="0">
                <a:solidFill>
                  <a:schemeClr val="tx1"/>
                </a:solidFill>
              </a:rPr>
              <a:t>equinus</a:t>
            </a:r>
            <a:endParaRPr lang="fr-FR" sz="2800" b="1" i="1" dirty="0" smtClean="0">
              <a:solidFill>
                <a:schemeClr val="tx1"/>
              </a:solidFill>
            </a:endParaRPr>
          </a:p>
          <a:p>
            <a:pPr algn="ctr"/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034" y="2214554"/>
            <a:ext cx="5905784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Hémorragies hépatiques et pancréatiques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14282" y="357166"/>
            <a:ext cx="8143932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Pathogénie et pathologie liées </a:t>
            </a:r>
            <a:r>
              <a:rPr lang="fr-FR" sz="2800" b="1" dirty="0" smtClean="0">
                <a:solidFill>
                  <a:srgbClr val="FF0000"/>
                </a:solidFill>
              </a:rPr>
              <a:t>aux formes larvaires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ctr"/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357158" y="1000108"/>
            <a:ext cx="5715040" cy="5714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i="1" dirty="0" smtClean="0"/>
          </a:p>
          <a:p>
            <a:pPr algn="ctr"/>
            <a:r>
              <a:rPr lang="fr-FR" sz="2800" b="1" i="1" dirty="0" err="1" smtClean="0">
                <a:solidFill>
                  <a:schemeClr val="tx1"/>
                </a:solidFill>
              </a:rPr>
              <a:t>Triodontophorus</a:t>
            </a:r>
            <a:r>
              <a:rPr lang="fr-FR" sz="2800" b="1" i="1" dirty="0" smtClean="0">
                <a:solidFill>
                  <a:schemeClr val="tx1"/>
                </a:solidFill>
              </a:rPr>
              <a:t> et </a:t>
            </a:r>
            <a:r>
              <a:rPr lang="fr-FR" sz="2800" b="1" i="1" dirty="0" err="1" smtClean="0">
                <a:solidFill>
                  <a:schemeClr val="tx1"/>
                </a:solidFill>
              </a:rPr>
              <a:t>Cyathostominae</a:t>
            </a:r>
            <a:endParaRPr lang="fr-FR" sz="2800" b="1" i="1" dirty="0" smtClean="0">
              <a:solidFill>
                <a:schemeClr val="tx1"/>
              </a:solidFill>
            </a:endParaRPr>
          </a:p>
          <a:p>
            <a:pPr algn="ctr"/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1785926"/>
            <a:ext cx="8358246" cy="452431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Amaigrissement parfois très rapide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Méforme, poil terne 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Fièvre en cas de surinfections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Diarrhée</a:t>
            </a: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parfois hémorragique</a:t>
            </a:r>
            <a:r>
              <a:rPr lang="fr-FR" sz="2400" dirty="0" smtClean="0"/>
              <a:t> (lors d’une </a:t>
            </a:r>
            <a:r>
              <a:rPr lang="fr-FR" sz="2400" dirty="0" err="1" smtClean="0"/>
              <a:t>réinfestation</a:t>
            </a:r>
            <a:r>
              <a:rPr lang="fr-FR" sz="2400" dirty="0" smtClean="0"/>
              <a:t> (rejet brutal d’un grand nombre de vers)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Œdème du ventre et des membres postérieurs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Complications septiques fréquentes (salmonelles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6" name="Rectangle 5"/>
          <p:cNvSpPr/>
          <p:nvPr/>
        </p:nvSpPr>
        <p:spPr>
          <a:xfrm>
            <a:off x="214282" y="357166"/>
            <a:ext cx="376885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fr-FR" sz="2800" b="1" dirty="0" smtClean="0"/>
              <a:t>Strongyloses gastriques </a:t>
            </a:r>
            <a:endParaRPr lang="fr-FR" sz="2800" dirty="0"/>
          </a:p>
        </p:txBody>
      </p:sp>
      <p:sp>
        <p:nvSpPr>
          <p:cNvPr id="7" name="Rectangle 6"/>
          <p:cNvSpPr/>
          <p:nvPr/>
        </p:nvSpPr>
        <p:spPr>
          <a:xfrm>
            <a:off x="214282" y="1071546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270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492125" algn="l"/>
                <a:tab pos="988695" algn="l"/>
                <a:tab pos="1712595" algn="l"/>
              </a:tabLs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axei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indent="1270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492125" algn="l"/>
                <a:tab pos="988695" algn="l"/>
                <a:tab pos="1712595" algn="l"/>
              </a:tabLst>
            </a:pP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le trouve chez 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Equidés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ruminants</a:t>
            </a:r>
            <a:r>
              <a:rPr kumimoji="0" lang="fr-FR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,léporidés, l’humain…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3390091"/>
            <a:ext cx="800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270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492125" algn="l"/>
                <a:tab pos="988695" algn="l"/>
                <a:tab pos="1712595" algn="l"/>
              </a:tabLst>
            </a:pP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-Grands 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strongles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petits strongles</a:t>
            </a:r>
            <a:endParaRPr lang="fr-FR" sz="24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indent="1270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492125" algn="l"/>
                <a:tab pos="988695" algn="l"/>
                <a:tab pos="1712595" algn="l"/>
              </a:tabLs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les</a:t>
            </a:r>
            <a:r>
              <a:rPr kumimoji="0" lang="fr-FR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trouve chez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équidés, uniquement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4486" y="2636912"/>
            <a:ext cx="3951659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fr-FR" sz="2800" b="1" dirty="0" smtClean="0"/>
              <a:t>Strongyloses intestinales 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357158" y="5500702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-Parasites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très fréquents et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cosmopolites, avec des taux très élevés </a:t>
            </a:r>
            <a:br>
              <a:rPr lang="fr-FR" sz="2400" dirty="0"/>
            </a:br>
            <a:endParaRPr lang="fr-FR" sz="2400" dirty="0"/>
          </a:p>
        </p:txBody>
      </p:sp>
      <p:sp>
        <p:nvSpPr>
          <p:cNvPr id="12" name="Rectangle 11"/>
          <p:cNvSpPr/>
          <p:nvPr/>
        </p:nvSpPr>
        <p:spPr>
          <a:xfrm>
            <a:off x="214282" y="4714884"/>
            <a:ext cx="4143404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Répartition géographique </a:t>
            </a:r>
            <a:endParaRPr lang="fr-FR" sz="2800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14282" y="428604"/>
            <a:ext cx="8143932" cy="5714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Pathogénie et pathologie liées </a:t>
            </a:r>
            <a:r>
              <a:rPr lang="fr-FR" sz="2800" b="1" dirty="0" smtClean="0">
                <a:solidFill>
                  <a:srgbClr val="FF0000"/>
                </a:solidFill>
              </a:rPr>
              <a:t>aux formes adultes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ctr"/>
            <a:endParaRPr lang="fr-FR" sz="2800" b="1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472" y="1142984"/>
            <a:ext cx="8001056" cy="526297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Grands strongles</a:t>
            </a:r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Lésions cratériformes (dues à la grande capsule buccale des vers)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Anémie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Hypoalbuminémie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Petits strongles</a:t>
            </a:r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Histophages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Entérite catarrhale desquamative avec un fort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épaississement de la muqueuse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1cheval.com/photos/cheval/parasite/svulgar/3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000100" y="285728"/>
            <a:ext cx="7041742" cy="4929222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1948119" y="5797375"/>
            <a:ext cx="515320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Grands strongles au niveau de la muqueuse digestive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98148" y="5358998"/>
            <a:ext cx="72362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hlinkClick r:id="rId2"/>
              </a:rPr>
              <a:t>www.google.dz/search?hl=fr&amp;authuser=0&amp;biw=1366&amp;bih=657&amp;tbm=isch&amp;sxsrf=ACYBGNSlCxi5T8XLu0ukG0TU</a:t>
            </a:r>
            <a:endParaRPr lang="fr-FR" sz="1200" dirty="0" smtClean="0">
              <a:hlinkClick r:id="rId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5058651" y="6638666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000364" y="5143512"/>
            <a:ext cx="3130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Les </a:t>
            </a:r>
            <a:r>
              <a:rPr lang="fr-FR" sz="2800" b="1" dirty="0" err="1" smtClean="0"/>
              <a:t>Cyathostominés</a:t>
            </a:r>
            <a:endParaRPr lang="fr-FR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1571604" y="5643578"/>
            <a:ext cx="60007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>
                <a:hlinkClick r:id="rId1"/>
              </a:rPr>
              <a:t>https://www.classequine.com/fiches-maladies/parasites-vermifuges-cheval/</a:t>
            </a:r>
            <a:endParaRPr lang="fr-FR" sz="1400" dirty="0"/>
          </a:p>
        </p:txBody>
      </p:sp>
      <p:pic>
        <p:nvPicPr>
          <p:cNvPr id="13314" name="Picture 2" descr="petits strongles chev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500023"/>
            <a:ext cx="5000660" cy="4667283"/>
          </a:xfrm>
          <a:prstGeom prst="rect">
            <a:avLst/>
          </a:prstGeom>
          <a:noFill/>
        </p:spPr>
      </p:pic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2214546" y="428604"/>
            <a:ext cx="342902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Diagnostic clinique</a:t>
            </a:r>
            <a:endParaRPr lang="fr-FR" sz="2800" dirty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   Diagnostic </a:t>
            </a:r>
            <a:endParaRPr lang="fr-FR" sz="3200" dirty="0"/>
          </a:p>
        </p:txBody>
      </p:sp>
      <p:sp>
        <p:nvSpPr>
          <p:cNvPr id="9" name="Rectangle 8"/>
          <p:cNvSpPr/>
          <p:nvPr/>
        </p:nvSpPr>
        <p:spPr>
          <a:xfrm>
            <a:off x="285720" y="1214422"/>
            <a:ext cx="35719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</a:t>
            </a:r>
            <a:r>
              <a:rPr lang="fr-FR" sz="2400" b="1" dirty="0" smtClean="0"/>
              <a:t>Strongyloses imaginales</a:t>
            </a:r>
            <a:endParaRPr lang="fr-FR" sz="2400" dirty="0"/>
          </a:p>
        </p:txBody>
      </p:sp>
      <p:sp>
        <p:nvSpPr>
          <p:cNvPr id="10" name="Rectangle 9"/>
          <p:cNvSpPr/>
          <p:nvPr/>
        </p:nvSpPr>
        <p:spPr>
          <a:xfrm>
            <a:off x="214282" y="2143116"/>
            <a:ext cx="8715436" cy="421653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FR" sz="2400" dirty="0" smtClean="0"/>
              <a:t>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Il faut suspecter les strongyloses imaginales </a:t>
            </a: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après le sevrage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en présence :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l’anorexie</a:t>
            </a:r>
            <a:endParaRPr lang="fr-F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fr-F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l’amaigrissement</a:t>
            </a:r>
            <a:endParaRPr lang="fr-F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fr-F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D’un poil en mauvais état (poil piqué)</a:t>
            </a:r>
            <a:endParaRPr lang="fr-F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fr-F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troubles digestifs chroniques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(coliques intermittentes et diarrhée irrégulière)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2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Diagnostic clinique</a:t>
            </a:r>
            <a:endParaRPr lang="fr-FR" sz="2800" dirty="0"/>
          </a:p>
        </p:txBody>
      </p:sp>
      <p:sp>
        <p:nvSpPr>
          <p:cNvPr id="9" name="Rectangle 8"/>
          <p:cNvSpPr/>
          <p:nvPr/>
        </p:nvSpPr>
        <p:spPr>
          <a:xfrm>
            <a:off x="2714612" y="357166"/>
            <a:ext cx="35719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</a:t>
            </a:r>
            <a:r>
              <a:rPr lang="fr-FR" sz="2400" b="1" dirty="0" smtClean="0"/>
              <a:t>Strongyloses  larvaires</a:t>
            </a:r>
            <a:endParaRPr lang="fr-FR" sz="2400" dirty="0"/>
          </a:p>
        </p:txBody>
      </p:sp>
      <p:sp>
        <p:nvSpPr>
          <p:cNvPr id="11" name="Rectangle 10"/>
          <p:cNvSpPr/>
          <p:nvPr/>
        </p:nvSpPr>
        <p:spPr>
          <a:xfrm>
            <a:off x="642910" y="1214422"/>
            <a:ext cx="35719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800" b="1" i="1" dirty="0" smtClean="0"/>
              <a:t>   </a:t>
            </a:r>
            <a:r>
              <a:rPr lang="fr-FR" sz="2400" b="1" i="1" dirty="0" err="1" smtClean="0"/>
              <a:t>Strongylus</a:t>
            </a:r>
            <a:r>
              <a:rPr lang="fr-FR" sz="2400" b="1" i="1" dirty="0" smtClean="0"/>
              <a:t>  artériel</a:t>
            </a:r>
            <a:endParaRPr lang="fr-FR" sz="2400" i="1" dirty="0"/>
          </a:p>
        </p:txBody>
      </p:sp>
      <p:sp>
        <p:nvSpPr>
          <p:cNvPr id="12" name="Rectangle 11"/>
          <p:cNvSpPr/>
          <p:nvPr/>
        </p:nvSpPr>
        <p:spPr>
          <a:xfrm>
            <a:off x="214282" y="2000240"/>
            <a:ext cx="8786874" cy="415498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chroniques </a:t>
            </a: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Absence de signes cliniques typiques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de coliques </a:t>
            </a:r>
            <a:r>
              <a:rPr lang="fr-F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thrombo-emboliques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congestion)</a:t>
            </a:r>
            <a:endParaRPr lang="fr-F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Les signes sont spectaculaires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Conjonctive injectée de sang 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Diarrhée hémorragique, ou bien à l’inverse, un arrêt de transit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-En cas de suspicion 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d’anévrisme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faire: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Une angiographie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2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Diagnostic clinique</a:t>
            </a:r>
            <a:endParaRPr lang="fr-FR" sz="2800" dirty="0"/>
          </a:p>
        </p:txBody>
      </p:sp>
      <p:sp>
        <p:nvSpPr>
          <p:cNvPr id="9" name="Rectangle 8"/>
          <p:cNvSpPr/>
          <p:nvPr/>
        </p:nvSpPr>
        <p:spPr>
          <a:xfrm>
            <a:off x="2714612" y="357166"/>
            <a:ext cx="35719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</a:t>
            </a:r>
            <a:r>
              <a:rPr lang="fr-FR" sz="2400" b="1" dirty="0" smtClean="0"/>
              <a:t>Strongyloses  larvaires</a:t>
            </a:r>
            <a:endParaRPr lang="fr-FR" sz="2400" dirty="0"/>
          </a:p>
        </p:txBody>
      </p:sp>
      <p:sp>
        <p:nvSpPr>
          <p:cNvPr id="11" name="Rectangle 10"/>
          <p:cNvSpPr/>
          <p:nvPr/>
        </p:nvSpPr>
        <p:spPr>
          <a:xfrm>
            <a:off x="500034" y="1405582"/>
            <a:ext cx="378621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</a:t>
            </a:r>
            <a:r>
              <a:rPr lang="fr-FR" sz="2400" b="1" i="1" dirty="0" err="1" smtClean="0"/>
              <a:t>Strongylus</a:t>
            </a:r>
            <a:r>
              <a:rPr lang="fr-FR" sz="2400" b="1" i="1" dirty="0" smtClean="0"/>
              <a:t> péritonéal</a:t>
            </a:r>
            <a:endParaRPr lang="fr-FR" sz="2400" i="1" dirty="0"/>
          </a:p>
        </p:txBody>
      </p:sp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285720" y="2132856"/>
            <a:ext cx="8001056" cy="33239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L’hyperthermi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douleur  </a:t>
            </a:r>
            <a:r>
              <a:rPr lang="fr-FR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très vive au niveau du flanc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droit</a:t>
            </a:r>
            <a:r>
              <a:rPr lang="fr-FR" sz="2400" dirty="0" smtClean="0"/>
              <a:t> (marche en crabe).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fr-FR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Ces signes, sont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assez typiques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 peuvent renforcer la suspicion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2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Diagnostic clinique</a:t>
            </a:r>
            <a:endParaRPr lang="fr-FR" sz="2800" dirty="0"/>
          </a:p>
        </p:txBody>
      </p:sp>
      <p:sp>
        <p:nvSpPr>
          <p:cNvPr id="9" name="Rectangle 8"/>
          <p:cNvSpPr/>
          <p:nvPr/>
        </p:nvSpPr>
        <p:spPr>
          <a:xfrm>
            <a:off x="2928926" y="500042"/>
            <a:ext cx="35719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</a:t>
            </a:r>
            <a:r>
              <a:rPr lang="fr-FR" sz="2400" b="1" dirty="0" smtClean="0"/>
              <a:t>Strongyloses  larvaires</a:t>
            </a:r>
            <a:endParaRPr lang="fr-FR" sz="2400" dirty="0"/>
          </a:p>
        </p:txBody>
      </p:sp>
      <p:sp>
        <p:nvSpPr>
          <p:cNvPr id="11" name="Rectangle 10"/>
          <p:cNvSpPr/>
          <p:nvPr/>
        </p:nvSpPr>
        <p:spPr>
          <a:xfrm>
            <a:off x="500034" y="1643050"/>
            <a:ext cx="307183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</a:t>
            </a:r>
            <a:r>
              <a:rPr lang="fr-FR" sz="2800" b="1" dirty="0" err="1" smtClean="0"/>
              <a:t>Cyathostomes</a:t>
            </a:r>
            <a:endParaRPr lang="fr-FR" sz="2400" dirty="0"/>
          </a:p>
        </p:txBody>
      </p:sp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179512" y="2613534"/>
            <a:ext cx="8856984" cy="156966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Diarrhée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incoercible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saisonnière, et d’apparition brutale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Présence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larves rouges (L4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dans le liquide diarrhéique.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2285984" y="500042"/>
            <a:ext cx="464347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Diagnostic épidémiologique</a:t>
            </a:r>
            <a:endParaRPr lang="fr-FR" sz="2800" dirty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   Diagnostic </a:t>
            </a:r>
            <a:endParaRPr lang="fr-FR" sz="3200" dirty="0"/>
          </a:p>
        </p:txBody>
      </p:sp>
      <p:sp>
        <p:nvSpPr>
          <p:cNvPr id="87041" name="Rectangle 1"/>
          <p:cNvSpPr>
            <a:spLocks noChangeArrowheads="1"/>
          </p:cNvSpPr>
          <p:nvPr/>
        </p:nvSpPr>
        <p:spPr bwMode="auto">
          <a:xfrm>
            <a:off x="285720" y="2000240"/>
            <a:ext cx="8572560" cy="409342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Apparition 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automne et hiver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(surtout</a:t>
            </a:r>
            <a:r>
              <a:rPr kumimoji="0" lang="fr-FR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pour les </a:t>
            </a:r>
            <a:r>
              <a:rPr kumimoji="0" lang="fr-FR" sz="20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cyathostominés</a:t>
            </a:r>
            <a:r>
              <a:rPr kumimoji="0" lang="fr-FR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-Age des animaux : 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jeunes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poulinières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-Au pâturage, voir 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charge à l’hectare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-Voir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l’hygiène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des locaux et de la prairie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-Voir, si les animaux sont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vermifugés ou non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2285984" y="500042"/>
            <a:ext cx="5072098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Diagnostic clinique différentiel</a:t>
            </a:r>
            <a:endParaRPr lang="fr-FR" sz="2800" dirty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   Diagnostic </a:t>
            </a:r>
            <a:endParaRPr lang="fr-FR" sz="3200" dirty="0"/>
          </a:p>
        </p:txBody>
      </p:sp>
      <p:sp>
        <p:nvSpPr>
          <p:cNvPr id="8" name="Rectangle 7"/>
          <p:cNvSpPr/>
          <p:nvPr/>
        </p:nvSpPr>
        <p:spPr>
          <a:xfrm>
            <a:off x="243799" y="1196752"/>
            <a:ext cx="8643998" cy="507831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Anémie infectieuses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non accompagnée de troubles digestifs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Intoxications</a:t>
            </a:r>
            <a:endParaRPr lang="fr-F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Entérites banales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d’origine alimentaire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Troubles de l’alimentation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(mauvaise denture)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Certaines parasitoses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tel que 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strongyloidoses</a:t>
            </a:r>
            <a:r>
              <a:rPr lang="fr-FR" sz="2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(diarrhée verdâtre, très fréquente et non intermittente)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ascaridoses</a:t>
            </a:r>
            <a:r>
              <a:rPr lang="fr-FR" sz="2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ballonement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 l’abdomen est typique)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anoplocéphalidoses</a:t>
            </a:r>
            <a:r>
              <a:rPr lang="fr-FR" sz="2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(coliques sont spasmodiques)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495156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14337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Diagnostic expérimental</a:t>
            </a:r>
            <a:endParaRPr lang="fr-FR" sz="2800" dirty="0"/>
          </a:p>
        </p:txBody>
      </p:sp>
      <p:sp>
        <p:nvSpPr>
          <p:cNvPr id="9" name="Rectangle 8"/>
          <p:cNvSpPr/>
          <p:nvPr/>
        </p:nvSpPr>
        <p:spPr>
          <a:xfrm>
            <a:off x="2214546" y="571480"/>
            <a:ext cx="414337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Diagnostic coprologique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740302" y="1428736"/>
            <a:ext cx="442915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Coprologie  macroscopique</a:t>
            </a:r>
            <a:endParaRPr lang="fr-FR" sz="2800" dirty="0"/>
          </a:p>
        </p:txBody>
      </p:sp>
      <p:sp>
        <p:nvSpPr>
          <p:cNvPr id="89089" name="Rectangle 1"/>
          <p:cNvSpPr>
            <a:spLocks noChangeArrowheads="1"/>
          </p:cNvSpPr>
          <p:nvPr/>
        </p:nvSpPr>
        <p:spPr bwMode="auto">
          <a:xfrm>
            <a:off x="285720" y="2143116"/>
            <a:ext cx="8072494" cy="230832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Utile dans le cas de la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cyathostomose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larvaire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Mise en évidence,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L4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dans les crottes.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NB : la mise en évidence des œufs dans cette étape est impossible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472" y="4572008"/>
            <a:ext cx="442915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Coprologie  microscopique</a:t>
            </a:r>
            <a:endParaRPr lang="fr-FR" sz="28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85720" y="5357826"/>
            <a:ext cx="678661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Technique de Flottation et Technique Mac -Master</a:t>
            </a:r>
            <a:endParaRPr lang="fr-FR" sz="24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285720" y="5929330"/>
            <a:ext cx="533832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Recherche et quantification des œufs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92892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Epidémiologie </a:t>
            </a:r>
            <a:endParaRPr lang="fr-FR" sz="3200" dirty="0"/>
          </a:p>
        </p:txBody>
      </p:sp>
      <p:sp>
        <p:nvSpPr>
          <p:cNvPr id="7" name="Rectangle 6"/>
          <p:cNvSpPr/>
          <p:nvPr/>
        </p:nvSpPr>
        <p:spPr>
          <a:xfrm>
            <a:off x="285720" y="785794"/>
            <a:ext cx="85011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de </a:t>
            </a:r>
            <a:r>
              <a:rPr lang="fr-F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pâturage</a:t>
            </a:r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et des </a:t>
            </a:r>
            <a:r>
              <a:rPr lang="fr-F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écuries </a:t>
            </a:r>
            <a:endParaRPr lang="fr-FR" sz="2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Présente </a:t>
            </a:r>
            <a:r>
              <a:rPr lang="fr-F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toute l’année</a:t>
            </a:r>
            <a:r>
              <a:rPr lang="fr-FR" sz="28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2800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Elle touche, surtout, </a:t>
            </a:r>
            <a:endParaRPr lang="fr-F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1472" y="2643182"/>
            <a:ext cx="7858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Les animaux d’ un an (yearling)</a:t>
            </a:r>
            <a:endParaRPr lang="fr-F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0034" y="3214686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les chevaux pur –sang</a:t>
            </a:r>
            <a:endParaRPr lang="fr-F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Les juments suitées</a:t>
            </a:r>
            <a:endParaRPr lang="fr-F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14282" y="785794"/>
            <a:ext cx="8572560" cy="530750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414337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Diagnostic coprologique</a:t>
            </a:r>
            <a:endParaRPr lang="fr-FR" sz="2800" dirty="0"/>
          </a:p>
        </p:txBody>
      </p:sp>
      <p:sp>
        <p:nvSpPr>
          <p:cNvPr id="12" name="Rectangle 11"/>
          <p:cNvSpPr/>
          <p:nvPr/>
        </p:nvSpPr>
        <p:spPr>
          <a:xfrm>
            <a:off x="285720" y="1071546"/>
            <a:ext cx="350046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Description des œufs</a:t>
            </a:r>
            <a:endParaRPr lang="fr-FR" sz="2800" dirty="0"/>
          </a:p>
        </p:txBody>
      </p:sp>
      <p:sp>
        <p:nvSpPr>
          <p:cNvPr id="13" name="Rectangle 12"/>
          <p:cNvSpPr/>
          <p:nvPr/>
        </p:nvSpPr>
        <p:spPr>
          <a:xfrm>
            <a:off x="0" y="1785926"/>
            <a:ext cx="8858280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Les œufs sont de forme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ellipsoïde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, contenant une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morula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avec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blastomères.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285720" y="2357430"/>
            <a:ext cx="8572560" cy="378565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Trichostrongylus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axei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Œuf de taille moyenne : Longueur 70-108 µ, largeur : 30-48µ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Pôles inégaux, pas très larges ; un des pole est plus arrondi que l’autre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Parois latérales, souvent une paroi est aplatie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-Contient, 16 à 32 blastomères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189" name="AutoShape 5" descr="Résultat de recherche d'images pour &quot;les oeufs de Trichostrongylus axei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3191" name="AutoShape 7" descr="Résultat de recherche d'images pour &quot;les oeufs de Trichostrongylus axei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pic>
        <p:nvPicPr>
          <p:cNvPr id="93193" name="Picture 9" descr="http://betrypasc.chez.com/trichostrongylus_axei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273460" y="428604"/>
            <a:ext cx="1870540" cy="1000132"/>
          </a:xfrm>
          <a:prstGeom prst="rect">
            <a:avLst/>
          </a:prstGeom>
          <a:noFill/>
        </p:spPr>
      </p:pic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43174" y="6286520"/>
            <a:ext cx="34828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b="1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Trichostrongylus</a:t>
            </a:r>
            <a:r>
              <a:rPr lang="fr-FR" sz="2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axei</a:t>
            </a:r>
            <a:endParaRPr lang="fr-FR" sz="2400" b="1" i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94212" name="Picture 4" descr="oeuf_trichostrongylus_spp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94309" y="785794"/>
            <a:ext cx="7978219" cy="5429288"/>
          </a:xfrm>
          <a:prstGeom prst="rect">
            <a:avLst/>
          </a:prstGeom>
          <a:noFill/>
        </p:spPr>
      </p:pic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42915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Coprologie  microscopique</a:t>
            </a:r>
            <a:endParaRPr lang="fr-FR" sz="2800" dirty="0"/>
          </a:p>
        </p:txBody>
      </p:sp>
      <p:sp>
        <p:nvSpPr>
          <p:cNvPr id="93189" name="AutoShape 5" descr="Résultat de recherche d'images pour &quot;les oeufs de Trichostrongylus axei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3191" name="AutoShape 7" descr="Résultat de recherche d'images pour &quot;les oeufs de Trichostrongylus axei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6257" name="Rectangle 1"/>
          <p:cNvSpPr>
            <a:spLocks noChangeArrowheads="1"/>
          </p:cNvSpPr>
          <p:nvPr/>
        </p:nvSpPr>
        <p:spPr bwMode="auto">
          <a:xfrm>
            <a:off x="296183" y="1124744"/>
            <a:ext cx="8643998" cy="532453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Cyathostoma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Œuf de taille moyenne : longueur : 100-110µ-largeur : 40-45µ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Ovoïde, forme allongée.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petit axe est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inférieur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à la  moitié du grand axe.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-Pôles pratiquement égaux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-Parois latérales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±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aplaties, parallèles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-Coque mince, à surface lisse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Contient une morula avec un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petit nombre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grands blastomères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(8 à 16 blastomères)</a:t>
            </a:r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NB/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distinguer de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triodontophorus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lus grand que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Cyathostoma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Parois latérales plus bombées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08420" y="601524"/>
            <a:ext cx="350046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Description des œufs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9192" y="59272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pic>
        <p:nvPicPr>
          <p:cNvPr id="6" name="Image 5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857356" y="1071546"/>
            <a:ext cx="5715039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214414" y="5357826"/>
            <a:ext cx="778674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i="1" dirty="0" smtClean="0"/>
              <a:t>Observation des </a:t>
            </a:r>
            <a:r>
              <a:rPr lang="fr-FR" sz="1400" i="1" dirty="0" err="1" smtClean="0"/>
              <a:t>oeufs</a:t>
            </a:r>
            <a:r>
              <a:rPr lang="fr-FR" sz="1400" i="1" dirty="0" smtClean="0"/>
              <a:t> de </a:t>
            </a:r>
            <a:r>
              <a:rPr lang="fr-FR" sz="1400" i="1" dirty="0" err="1" smtClean="0"/>
              <a:t>cyathostomes</a:t>
            </a:r>
            <a:r>
              <a:rPr lang="fr-FR" sz="1400" i="1" dirty="0" smtClean="0"/>
              <a:t> (</a:t>
            </a:r>
            <a:r>
              <a:rPr lang="fr-FR" sz="1400" dirty="0" err="1" smtClean="0"/>
              <a:t>Trichonema</a:t>
            </a:r>
            <a:r>
              <a:rPr lang="fr-FR" sz="1400" dirty="0" smtClean="0"/>
              <a:t>)( 8 à 16 blastomères)</a:t>
            </a:r>
            <a:endParaRPr lang="fr-FR" sz="1400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71472" y="5745794"/>
            <a:ext cx="76438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anose="020F0502020204030204" charset="0"/>
                <a:cs typeface="Times New Roman" panose="02020603050405020304" pitchFamily="18" charset="0"/>
              </a:rPr>
              <a:t>              </a:t>
            </a:r>
            <a:r>
              <a:rPr kumimoji="0" lang="fr-FR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anose="020F0502020204030204" charset="0"/>
                <a:cs typeface="Times New Roman" panose="02020603050405020304" pitchFamily="18" charset="0"/>
              </a:rPr>
              <a:t>(Thienpont et al., 1979,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anose="020F0502020204030204" charset="0"/>
                <a:cs typeface="Times New Roman" panose="02020603050405020304" pitchFamily="18" charset="0"/>
              </a:rPr>
              <a:t>cité par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anose="020F0502020204030204" charset="0"/>
                <a:cs typeface="Times New Roman" panose="02020603050405020304" pitchFamily="18" charset="0"/>
              </a:rPr>
              <a:t>Vivien, Bernard, Jean LANDRIN ;2017 )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357554" y="6000768"/>
            <a:ext cx="2207336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Œuf </a:t>
            </a:r>
            <a:r>
              <a:rPr lang="fr-FR" sz="2000" b="1" dirty="0" err="1" smtClean="0"/>
              <a:t>de</a:t>
            </a:r>
            <a:r>
              <a:rPr lang="fr-FR" sz="2000" b="1" i="1" dirty="0" err="1" smtClean="0"/>
              <a:t>Trichonema</a:t>
            </a:r>
            <a:endParaRPr lang="fr-FR" sz="2000" b="1" i="1" dirty="0"/>
          </a:p>
        </p:txBody>
      </p:sp>
      <p:sp>
        <p:nvSpPr>
          <p:cNvPr id="10" name="ZoneTexte 9"/>
          <p:cNvSpPr txBox="1"/>
          <p:nvPr/>
        </p:nvSpPr>
        <p:spPr>
          <a:xfrm>
            <a:off x="4500562" y="164305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A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357686" y="4786322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B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714480" y="285749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C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072330" y="3357562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D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8596" y="285728"/>
            <a:ext cx="5165773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fr-FR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Taille:lon</a:t>
            </a:r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gueur</a:t>
            </a:r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100-110µ  -   largeur : 40-45µ</a:t>
            </a:r>
            <a:endParaRPr lang="fr-FR" b="1" dirty="0"/>
          </a:p>
        </p:txBody>
      </p:sp>
      <p:sp>
        <p:nvSpPr>
          <p:cNvPr id="23" name="ZoneTexte 22"/>
          <p:cNvSpPr txBox="1"/>
          <p:nvPr/>
        </p:nvSpPr>
        <p:spPr>
          <a:xfrm flipH="1">
            <a:off x="6858016" y="642918"/>
            <a:ext cx="185738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AB  &lt;  I/2 CD</a:t>
            </a:r>
            <a:endParaRPr lang="fr-FR" sz="2000" b="1" dirty="0"/>
          </a:p>
        </p:txBody>
      </p:sp>
      <p:sp>
        <p:nvSpPr>
          <p:cNvPr id="15" name="Rectangle 14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pic>
        <p:nvPicPr>
          <p:cNvPr id="16" name="Image 15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643042" y="1500174"/>
            <a:ext cx="5715039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Connecteur droit 17"/>
          <p:cNvCxnSpPr/>
          <p:nvPr/>
        </p:nvCxnSpPr>
        <p:spPr>
          <a:xfrm rot="5400000">
            <a:off x="3388408" y="3286124"/>
            <a:ext cx="1857388" cy="14287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214546" y="3214686"/>
            <a:ext cx="4071966" cy="28575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4214810" y="207167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A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000496" y="442913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B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785918" y="307181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C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429388" y="3357562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D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42915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Coprologie  microscopique</a:t>
            </a:r>
            <a:endParaRPr lang="fr-FR" sz="2800" dirty="0"/>
          </a:p>
        </p:txBody>
      </p:sp>
      <p:sp>
        <p:nvSpPr>
          <p:cNvPr id="12" name="Rectangle 11"/>
          <p:cNvSpPr/>
          <p:nvPr/>
        </p:nvSpPr>
        <p:spPr>
          <a:xfrm>
            <a:off x="4071934" y="428604"/>
            <a:ext cx="350046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Description des œufs</a:t>
            </a:r>
            <a:endParaRPr lang="fr-FR" sz="2800" dirty="0"/>
          </a:p>
        </p:txBody>
      </p:sp>
      <p:sp>
        <p:nvSpPr>
          <p:cNvPr id="93189" name="AutoShape 5" descr="Résultat de recherche d'images pour &quot;les oeufs de Trichostrongylus axei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3191" name="AutoShape 7" descr="Résultat de recherche d'images pour &quot;les oeufs de Trichostrongylus axei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103425" name="Rectangle 1"/>
          <p:cNvSpPr>
            <a:spLocks noChangeArrowheads="1"/>
          </p:cNvSpPr>
          <p:nvPr/>
        </p:nvSpPr>
        <p:spPr bwMode="auto">
          <a:xfrm>
            <a:off x="428596" y="1214422"/>
            <a:ext cx="8358246" cy="47705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Strongylus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spp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-Œuf de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taille moyenne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Strongylus</a:t>
            </a:r>
            <a:r>
              <a:rPr kumimoji="0" lang="fr-FR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vulgaris</a:t>
            </a:r>
            <a:r>
              <a:rPr kumimoji="0" lang="fr-FR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L : 83-93µ ; l : 48-52µ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Strongylus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equinus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L : 75-92µ ; l : 41-54µ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Strongylus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edentatus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L : 78-88µ ; l : 48-52µ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Ovoïde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Pôles égaux ou pratiquement égaux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Paroi latérales égales, fortement bombées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Petit axe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supérieur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à la moitié du grand axe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Coque mince à surface lisse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Contient une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morula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avec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petit nombre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grands blastomères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pic>
        <p:nvPicPr>
          <p:cNvPr id="6" name="Image 5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643042" y="1071546"/>
            <a:ext cx="428628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714348" y="4714884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/>
              <a:t>              Observation des </a:t>
            </a:r>
            <a:r>
              <a:rPr lang="fr-FR" i="1" dirty="0" err="1" smtClean="0"/>
              <a:t>oeufs</a:t>
            </a:r>
            <a:r>
              <a:rPr lang="fr-FR" i="1" dirty="0" smtClean="0"/>
              <a:t> de grands strongles 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57158" y="5072074"/>
            <a:ext cx="71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i="1" dirty="0" smtClean="0">
                <a:solidFill>
                  <a:srgbClr val="000000"/>
                </a:solidFill>
                <a:ea typeface="Calibri" panose="020F0502020204030204" charset="0"/>
                <a:cs typeface="Times New Roman" panose="02020603050405020304" pitchFamily="18" charset="0"/>
              </a:rPr>
              <a:t>        (Thienpont et al., 1979,</a:t>
            </a:r>
            <a:r>
              <a:rPr lang="fr-FR" dirty="0" smtClean="0">
                <a:solidFill>
                  <a:srgbClr val="000000"/>
                </a:solidFill>
                <a:ea typeface="Calibri" panose="020F0502020204030204" charset="0"/>
                <a:cs typeface="Times New Roman" panose="02020603050405020304" pitchFamily="18" charset="0"/>
              </a:rPr>
              <a:t>cité par </a:t>
            </a:r>
            <a:r>
              <a:rPr lang="fr-FR" b="1" dirty="0" smtClean="0">
                <a:solidFill>
                  <a:srgbClr val="000000"/>
                </a:solidFill>
                <a:ea typeface="Calibri" panose="020F0502020204030204" charset="0"/>
                <a:cs typeface="Times New Roman" panose="02020603050405020304" pitchFamily="18" charset="0"/>
              </a:rPr>
              <a:t>Vivien, Bernard, Jean LANDRIN ;2017 )</a:t>
            </a:r>
            <a:endParaRPr lang="fr-FR" dirty="0" smtClean="0">
              <a:cs typeface="Arial" panose="020B0604020202020204" pitchFamily="34" charset="0"/>
            </a:endParaRPr>
          </a:p>
        </p:txBody>
      </p:sp>
      <p:cxnSp>
        <p:nvCxnSpPr>
          <p:cNvPr id="10" name="Connecteur droit 9"/>
          <p:cNvCxnSpPr/>
          <p:nvPr/>
        </p:nvCxnSpPr>
        <p:spPr>
          <a:xfrm rot="5400000">
            <a:off x="2714612" y="2643182"/>
            <a:ext cx="1714512" cy="14287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2071670" y="2643182"/>
            <a:ext cx="3000396" cy="21431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428992" y="135729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A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286116" y="37147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B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785918" y="24288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C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286380" y="271462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D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 flipH="1">
            <a:off x="6858016" y="642918"/>
            <a:ext cx="185738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AB &gt;I/2 CD</a:t>
            </a:r>
            <a:endParaRPr lang="fr-FR" sz="2000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207170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Pronostic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357158" y="1571612"/>
            <a:ext cx="8501122" cy="193899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Réservé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dans le cas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grands strongles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-Dans le cas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strongylose artérielle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cyathostomose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l’évolution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peut être mortelle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3575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Méthodes de lutte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2571736" y="428604"/>
            <a:ext cx="207170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Traitement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689" name="Rectangle 1"/>
          <p:cNvSpPr>
            <a:spLocks noChangeArrowheads="1"/>
          </p:cNvSpPr>
          <p:nvPr/>
        </p:nvSpPr>
        <p:spPr bwMode="auto">
          <a:xfrm>
            <a:off x="285720" y="1714488"/>
            <a:ext cx="8572560" cy="452431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seule administration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 produit anthelminthique pour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détruire les adultes </a:t>
            </a:r>
            <a:endParaRPr kumimoji="0" lang="fr-FR" sz="240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benzimidazoles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premiers anthelminthiques efficaces et peu toxiques vis-à-vis des formes adultes de strongles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Thiabendazole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50mg/Kg) ;(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Mebendazole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8.8mg/Kg)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Fenbendazole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7.5 mg/Kg) ; 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Oxfendazole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5mg/KG)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Albendazole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:5 mg/Kg) et ;(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Oxibendazole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:10mg/Kg).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7158" y="1285860"/>
            <a:ext cx="285206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Contre les adultes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3575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Méthodes de lutte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2786050" y="357166"/>
            <a:ext cx="207170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Traitement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37" name="Rectangle 1"/>
          <p:cNvSpPr>
            <a:spLocks noChangeArrowheads="1"/>
          </p:cNvSpPr>
          <p:nvPr/>
        </p:nvSpPr>
        <p:spPr bwMode="auto">
          <a:xfrm>
            <a:off x="357158" y="1714488"/>
            <a:ext cx="8501122" cy="452431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est plus difficile</a:t>
            </a: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 molécules peuvent être envisagées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Parmi les </a:t>
            </a:r>
            <a:r>
              <a:rPr lang="fr-FR" sz="24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Benzimidazoles</a:t>
            </a:r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fenbendazole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Panacur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à la dose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à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50  mg/Kg,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 voie orale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pendant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jours de suite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Parmi les </a:t>
            </a:r>
            <a:r>
              <a:rPr kumimoji="0" lang="fr-FR" sz="2400" i="0" u="none" strike="noStrike" cap="none" normalizeH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macrolides (antibiotiques)</a:t>
            </a:r>
            <a:endParaRPr kumimoji="0" lang="fr-FR" sz="24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fr-FR" sz="2400" b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'</a:t>
            </a:r>
            <a:r>
              <a:rPr kumimoji="0" lang="fr-FR" sz="2400" b="1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ivermectine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Eqvalan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 la dose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0,2 mg/kg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moxidectine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Equest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 la dose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0,4 mg/kg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7158" y="1071546"/>
            <a:ext cx="266611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Contre les larves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92892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Systématique </a:t>
            </a:r>
            <a:endParaRPr lang="fr-FR" sz="3200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57158" y="1071546"/>
            <a:ext cx="8358246" cy="5139869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kumimoji="0" lang="fr-FR" sz="2400" b="0" i="1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Trichostrongylus</a:t>
            </a:r>
            <a:r>
              <a:rPr kumimoji="0" lang="fr-FR" sz="24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0" i="1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axei</a:t>
            </a:r>
            <a:endParaRPr kumimoji="0" lang="fr-FR" sz="2400" b="0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L’ordre des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Strongylida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Super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F.trichostrongyloidea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famille des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trichostrongylidae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grands strongles et les petits strongles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fr-FR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L’ordre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Strongylida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Super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F.Strongyloidea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famille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Strongylidae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3575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Méthodes de lutte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2786050" y="357166"/>
            <a:ext cx="207170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Traitement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785" name="Rectangle 1"/>
          <p:cNvSpPr>
            <a:spLocks noChangeArrowheads="1"/>
          </p:cNvSpPr>
          <p:nvPr/>
        </p:nvSpPr>
        <p:spPr bwMode="auto">
          <a:xfrm>
            <a:off x="285720" y="1428736"/>
            <a:ext cx="8501122" cy="581697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Utilisation de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traitements adjuvants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en plus du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fenbendazole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Fluidothérapie</a:t>
            </a: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(troubles hydro-électrolytiques)</a:t>
            </a: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Pansements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gastro-intestinaux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Antibiotiques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(surinfection)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corticoïdes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L'administration de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dexaméthasone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à raison de: 0,5mg/kg/j pendant 4 jours puis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jour sur 2 pendant 4 jours puis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une dose totale de 4mg tous les 4 jours jusqu'à rémission complète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928671"/>
            <a:ext cx="6500858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Contre la </a:t>
            </a:r>
            <a:r>
              <a:rPr lang="fr-FR" sz="24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Cyathostomose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larvaire aiguë</a:t>
            </a:r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fr-FR" sz="2400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3575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Méthodes de lutte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2928926" y="642918"/>
            <a:ext cx="207170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Traitement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833" name="Rectangle 1"/>
          <p:cNvSpPr>
            <a:spLocks noChangeArrowheads="1"/>
          </p:cNvSpPr>
          <p:nvPr/>
        </p:nvSpPr>
        <p:spPr bwMode="auto">
          <a:xfrm>
            <a:off x="357158" y="1214422"/>
            <a:ext cx="8501122" cy="526297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NB : Certaines molécules sont à éviter chez les équidés, tel que :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phénothiazine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lévamisol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tétramisol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Ces 3 molécules sont mal tolérées par les chevaux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 traversent la barrière hémato-méningée et peuvent perturber la conduction neuromusculaire)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benzimidazoles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sont à proscrire au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débu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 de 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gestation (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effet tératogène)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58" y="585789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NB: Résistance fréquente aux </a:t>
            </a:r>
            <a:r>
              <a:rPr lang="fr-FR" sz="2400" b="1" dirty="0" err="1" smtClean="0"/>
              <a:t>benzimidazoles</a:t>
            </a:r>
            <a:r>
              <a:rPr lang="fr-FR" sz="2400" b="1" dirty="0" smtClean="0"/>
              <a:t> </a:t>
            </a:r>
            <a:endParaRPr lang="fr-FR" sz="2400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3575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Méthodes de lutte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2928926" y="500042"/>
            <a:ext cx="207170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prophylaxie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833" name="Rectangle 1"/>
          <p:cNvSpPr>
            <a:spLocks noChangeArrowheads="1"/>
          </p:cNvSpPr>
          <p:nvPr/>
        </p:nvSpPr>
        <p:spPr bwMode="auto">
          <a:xfrm>
            <a:off x="357158" y="1071546"/>
            <a:ext cx="8286808" cy="520142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Respecter l’effectif sur le pâturage (un cheval par hectare)</a:t>
            </a: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Ramassage des crottes au niveau des pâturage et des paddocks(aire de jeu du cheval) (</a:t>
            </a:r>
            <a:r>
              <a:rPr lang="fr-FR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faire quotidiennement ou au moins 2 fois/ semaine)</a:t>
            </a:r>
            <a:endParaRPr lang="fr-FR" sz="2000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Ramassage quotidien des crottes dans les box</a:t>
            </a:r>
            <a:endParaRPr lang="fr-FR" sz="2400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Mettre les bovins avec les chevaux (car ce n’est pas les mêmes espèces de parasites; sauf pour </a:t>
            </a:r>
            <a:r>
              <a:rPr lang="fr-FR" sz="24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Trichostrongylus</a:t>
            </a:r>
            <a:r>
              <a:rPr lang="fr-FR" sz="24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axei</a:t>
            </a: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Mise en quarantaine des chevaux nouvellement introduits (une semaine à 10jours)</a:t>
            </a: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3575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Méthodes de lutte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2928926" y="500042"/>
            <a:ext cx="207170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prophylaxie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833" name="Rectangle 1"/>
          <p:cNvSpPr>
            <a:spLocks noChangeArrowheads="1"/>
          </p:cNvSpPr>
          <p:nvPr/>
        </p:nvSpPr>
        <p:spPr bwMode="auto">
          <a:xfrm>
            <a:off x="357158" y="1071546"/>
            <a:ext cx="8286808" cy="563231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Faire un examen coprologique , et traiter en conséquence</a:t>
            </a:r>
            <a:r>
              <a:rPr lang="fr-FR" sz="2400" dirty="0" smtClean="0"/>
              <a:t> (</a:t>
            </a:r>
            <a:r>
              <a:rPr lang="fr-FR" sz="2400" dirty="0" smtClean="0">
                <a:solidFill>
                  <a:srgbClr val="FF0000"/>
                </a:solidFill>
              </a:rPr>
              <a:t>Le cheval ne sera mis au pré qu’après un examen </a:t>
            </a:r>
            <a:r>
              <a:rPr lang="fr-FR" sz="2400" dirty="0" err="1" smtClean="0">
                <a:solidFill>
                  <a:srgbClr val="FF0000"/>
                </a:solidFill>
              </a:rPr>
              <a:t>coproscopique</a:t>
            </a:r>
            <a:r>
              <a:rPr lang="fr-FR" sz="2400" dirty="0" smtClean="0">
                <a:solidFill>
                  <a:srgbClr val="FF0000"/>
                </a:solidFill>
              </a:rPr>
              <a:t> négatif réalisé 5 jours après </a:t>
            </a:r>
            <a:r>
              <a:rPr lang="fr-FR" sz="2400" dirty="0" err="1" smtClean="0">
                <a:solidFill>
                  <a:srgbClr val="FF0000"/>
                </a:solidFill>
              </a:rPr>
              <a:t>vermifugation</a:t>
            </a:r>
            <a:r>
              <a:rPr lang="fr-FR" sz="2400" dirty="0" smtClean="0">
                <a:solidFill>
                  <a:srgbClr val="FF0000"/>
                </a:solidFill>
              </a:rPr>
              <a:t>.)</a:t>
            </a:r>
            <a:endParaRPr lang="fr-FR" sz="2400" dirty="0" smtClean="0">
              <a:solidFill>
                <a:srgbClr val="FF000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bonne alimentation peut aider les chevaux à supporter les parasites </a:t>
            </a: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596" y="3714752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charruage (passer la charrue) profond des paddocks aident à réduire le nombre de larves infestantes des nématodes, </a:t>
            </a:r>
            <a:endParaRPr lang="fr-F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0034" y="5000636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Traiter tous les animaux ou uniquement ceux qui sont infestés en les séparant des </a:t>
            </a:r>
            <a:r>
              <a:rPr lang="fr-F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autres</a:t>
            </a: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(après examen coprologique)</a:t>
            </a:r>
            <a:endParaRPr lang="fr-FR" sz="2400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3575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Méthodes de lutte</a:t>
            </a:r>
            <a:endParaRPr lang="fr-FR" sz="2800" dirty="0"/>
          </a:p>
        </p:txBody>
      </p:sp>
      <p:sp>
        <p:nvSpPr>
          <p:cNvPr id="9" name="Rectangle 8"/>
          <p:cNvSpPr/>
          <p:nvPr/>
        </p:nvSpPr>
        <p:spPr>
          <a:xfrm>
            <a:off x="0" y="714356"/>
            <a:ext cx="9001156" cy="563231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"/>
              </a:rPr>
              <a:t>https://www.esccap.org/uploads/docs/i59kyqlx_0996_ESCCAP_Guideline_GL8_FR_v2_1p.pdf</a:t>
            </a:r>
            <a:endParaRPr lang="fr-FR" sz="2400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fr-FR" sz="2400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dirty="0" smtClean="0"/>
              <a:t>Stratégie de traitement pour les poulains, les yearlings, les adultes et les juments poulinières (tableaux des recommandations annuelles de traitement spécifique)</a:t>
            </a:r>
            <a:endParaRPr lang="fr-FR" sz="24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fr-FR" sz="2400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/>
              <a:t>Approche par traitement </a:t>
            </a:r>
            <a:r>
              <a:rPr lang="fr-FR" sz="2400" b="1" dirty="0" smtClean="0">
                <a:solidFill>
                  <a:srgbClr val="00B050"/>
                </a:solidFill>
              </a:rPr>
              <a:t>sélectif </a:t>
            </a:r>
            <a:r>
              <a:rPr lang="fr-FR" sz="2400" dirty="0" smtClean="0"/>
              <a:t>et </a:t>
            </a:r>
            <a:r>
              <a:rPr lang="fr-FR" sz="2400" b="1" dirty="0" smtClean="0">
                <a:solidFill>
                  <a:srgbClr val="00B050"/>
                </a:solidFill>
              </a:rPr>
              <a:t>stratégique</a:t>
            </a:r>
            <a:endParaRPr lang="fr-FR" sz="2400" b="1" dirty="0" smtClean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b="1" dirty="0" smtClean="0"/>
              <a:t>Approche sélective</a:t>
            </a:r>
            <a:r>
              <a:rPr lang="fr-FR" sz="2400" dirty="0" smtClean="0"/>
              <a:t>: n’est applicable qu’aux </a:t>
            </a:r>
            <a:r>
              <a:rPr lang="fr-FR" sz="2400" b="1" dirty="0" smtClean="0">
                <a:solidFill>
                  <a:srgbClr val="00B050"/>
                </a:solidFill>
              </a:rPr>
              <a:t>chevaux adultes </a:t>
            </a:r>
            <a:r>
              <a:rPr lang="fr-FR" sz="2400" dirty="0" smtClean="0"/>
              <a:t>et uniquement pour la lutte </a:t>
            </a:r>
            <a:r>
              <a:rPr lang="fr-FR" sz="2400" b="1" dirty="0" smtClean="0">
                <a:solidFill>
                  <a:srgbClr val="FF0000"/>
                </a:solidFill>
              </a:rPr>
              <a:t>contre les petits strongles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b="1" dirty="0" smtClean="0"/>
              <a:t>Approche stratégique</a:t>
            </a:r>
            <a:r>
              <a:rPr lang="fr-FR" sz="2400" dirty="0" smtClean="0"/>
              <a:t>: basée sur l’application de protocoles tenant compte de </a:t>
            </a:r>
            <a:r>
              <a:rPr lang="fr-FR" sz="2400" b="1" dirty="0" smtClean="0">
                <a:solidFill>
                  <a:srgbClr val="FF0000"/>
                </a:solidFill>
              </a:rPr>
              <a:t>l’âge</a:t>
            </a:r>
            <a:r>
              <a:rPr lang="fr-FR" sz="2400" dirty="0" smtClean="0"/>
              <a:t> et de </a:t>
            </a:r>
            <a:r>
              <a:rPr lang="fr-FR" sz="2400" b="1" dirty="0" smtClean="0">
                <a:solidFill>
                  <a:srgbClr val="FF0000"/>
                </a:solidFill>
              </a:rPr>
              <a:t>l’utilisation des animaux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3575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Méthodes de lutte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571472" y="1357298"/>
            <a:ext cx="7786742" cy="19389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sz="2400" dirty="0" err="1" smtClean="0"/>
              <a:t>Dictyocaules</a:t>
            </a:r>
            <a:r>
              <a:rPr lang="fr-FR" sz="2400" dirty="0" smtClean="0"/>
              <a:t>   (</a:t>
            </a:r>
            <a:r>
              <a:rPr lang="fr-FR" sz="2400" i="1" dirty="0" err="1" smtClean="0"/>
              <a:t>Dictyocaulus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arnfieldi</a:t>
            </a:r>
            <a:r>
              <a:rPr lang="fr-FR" sz="2400" i="1" dirty="0" smtClean="0"/>
              <a:t>) </a:t>
            </a:r>
            <a:endParaRPr lang="fr-FR" sz="2400" i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400" dirty="0" smtClean="0"/>
              <a:t>Agent de la bronchite vermineuse, est un parasite fréquent de l’âne.</a:t>
            </a:r>
            <a:endParaRPr lang="fr-FR" sz="24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400" dirty="0" smtClean="0"/>
              <a:t> On peut aussi le rencontrer, mais plus rarement, chez les mules et les chevaux (surtout les jeunes). </a:t>
            </a:r>
            <a:endParaRPr lang="fr-FR" sz="2400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 descr="Résultat de recherche d'images pour &quot;chevaux noi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2054" name="AutoShape 6" descr="Résultat de recherche d'images pour &quot;chevaux noi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pic>
        <p:nvPicPr>
          <p:cNvPr id="2056" name="Picture 8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500174"/>
            <a:ext cx="9144000" cy="5357826"/>
          </a:xfrm>
          <a:prstGeom prst="rect">
            <a:avLst/>
          </a:prstGeom>
          <a:noFill/>
        </p:spPr>
      </p:pic>
      <p:sp>
        <p:nvSpPr>
          <p:cNvPr id="12" name="Ellipse 11"/>
          <p:cNvSpPr/>
          <p:nvPr/>
        </p:nvSpPr>
        <p:spPr>
          <a:xfrm>
            <a:off x="2357422" y="0"/>
            <a:ext cx="3929090" cy="135729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pour votre attention</a:t>
            </a:r>
            <a:endParaRPr lang="fr-FR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5" name="Rectangle 4"/>
          <p:cNvSpPr/>
          <p:nvPr/>
        </p:nvSpPr>
        <p:spPr>
          <a:xfrm>
            <a:off x="642910" y="1714488"/>
            <a:ext cx="8321578" cy="341632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sous famille des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cyathostominae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existe 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plusieurs genres </a:t>
            </a:r>
            <a:r>
              <a:rPr lang="fr-FR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dont le plus important, est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genre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Cyathostomum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Espèce: la plus commune, est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C.catinatum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92892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Systématique </a:t>
            </a:r>
            <a:endParaRPr lang="fr-FR" sz="3200" dirty="0"/>
          </a:p>
        </p:txBody>
      </p:sp>
      <p:sp>
        <p:nvSpPr>
          <p:cNvPr id="7" name="Rectangle 6"/>
          <p:cNvSpPr/>
          <p:nvPr/>
        </p:nvSpPr>
        <p:spPr>
          <a:xfrm>
            <a:off x="2643174" y="785794"/>
            <a:ext cx="2928958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Petits strongles</a:t>
            </a:r>
            <a:endParaRPr lang="fr-FR" sz="3200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85720" y="1571612"/>
            <a:ext cx="8572528" cy="4154984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Sous .famille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Strongylinae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genre :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Strongylus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(le plus important)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espèces :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S.vulgaris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; S.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equinus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edentatus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existe d’autres genres, important, exemple </a:t>
            </a:r>
            <a:r>
              <a:rPr lang="fr-F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Triodontophorus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92892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Systématique </a:t>
            </a:r>
            <a:endParaRPr lang="fr-FR" sz="3200" dirty="0"/>
          </a:p>
        </p:txBody>
      </p:sp>
      <p:sp>
        <p:nvSpPr>
          <p:cNvPr id="7" name="Rectangle 6"/>
          <p:cNvSpPr/>
          <p:nvPr/>
        </p:nvSpPr>
        <p:spPr>
          <a:xfrm>
            <a:off x="2643174" y="857232"/>
            <a:ext cx="3143272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Grands Strongles </a:t>
            </a:r>
            <a:endParaRPr lang="fr-FR" sz="3200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2285984" y="0"/>
            <a:ext cx="314327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Grands Strongles </a:t>
            </a:r>
            <a:endParaRPr lang="fr-FR" sz="2800" dirty="0"/>
          </a:p>
        </p:txBody>
      </p:sp>
      <p:pic>
        <p:nvPicPr>
          <p:cNvPr id="8" name="Picture 2" descr="Résultat de recherche d'images pour &quot;cycle évolutif de Strongylus vulgaris&quot;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7158" y="1643050"/>
            <a:ext cx="857259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6143636" y="2285992"/>
            <a:ext cx="2000264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Taille:1,5-2,5 cm </a:t>
            </a:r>
            <a:endParaRPr lang="fr-FR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dents </a:t>
            </a:r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 fond de la CB</a:t>
            </a:r>
            <a:endParaRPr lang="fr-FR" b="1" dirty="0"/>
          </a:p>
        </p:txBody>
      </p:sp>
      <p:sp>
        <p:nvSpPr>
          <p:cNvPr id="15" name="Flèche vers le bas 14"/>
          <p:cNvSpPr/>
          <p:nvPr/>
        </p:nvSpPr>
        <p:spPr>
          <a:xfrm>
            <a:off x="7072330" y="3286124"/>
            <a:ext cx="71438" cy="1571636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6000760" y="1714488"/>
            <a:ext cx="2214578" cy="50006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i="1" dirty="0" smtClean="0">
                <a:solidFill>
                  <a:schemeClr val="tx1"/>
                </a:solidFill>
              </a:rPr>
              <a:t>S. </a:t>
            </a:r>
            <a:r>
              <a:rPr lang="fr-FR" sz="2400" b="1" i="1" dirty="0" err="1" smtClean="0">
                <a:solidFill>
                  <a:schemeClr val="tx1"/>
                </a:solidFill>
              </a:rPr>
              <a:t>vulgaris</a:t>
            </a:r>
            <a:endParaRPr lang="fr-FR" sz="2400" b="1" i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86116" y="1857364"/>
            <a:ext cx="228601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3143240" y="1071546"/>
            <a:ext cx="2214578" cy="50006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i="1" dirty="0" smtClean="0">
                <a:solidFill>
                  <a:schemeClr val="tx1"/>
                </a:solidFill>
              </a:rPr>
              <a:t>S. </a:t>
            </a:r>
            <a:r>
              <a:rPr lang="fr-FR" sz="2400" b="1" i="1" dirty="0" err="1" smtClean="0">
                <a:solidFill>
                  <a:schemeClr val="tx1"/>
                </a:solidFill>
              </a:rPr>
              <a:t>edentatus</a:t>
            </a:r>
            <a:endParaRPr lang="fr-FR" sz="2400" b="1" i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143240" y="1643050"/>
            <a:ext cx="2286017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Taille: 2,5-4,5 cm ;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 de dent </a:t>
            </a:r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dans la CB</a:t>
            </a:r>
            <a:endParaRPr lang="fr-FR" b="1" dirty="0"/>
          </a:p>
        </p:txBody>
      </p:sp>
      <p:sp>
        <p:nvSpPr>
          <p:cNvPr id="23" name="Rectangle 22"/>
          <p:cNvSpPr/>
          <p:nvPr/>
        </p:nvSpPr>
        <p:spPr>
          <a:xfrm>
            <a:off x="571472" y="1714488"/>
            <a:ext cx="2143140" cy="7143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0" y="1500174"/>
            <a:ext cx="2571736" cy="126188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Taille: 2,5- 5 cm </a:t>
            </a:r>
            <a:r>
              <a:rPr lang="fr-FR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dent </a:t>
            </a:r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dorsale bifide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</a:t>
            </a:r>
            <a:endParaRPr lang="fr-FR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dents </a:t>
            </a:r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ventrales pointues</a:t>
            </a:r>
            <a:endParaRPr lang="fr-FR" b="1" dirty="0"/>
          </a:p>
        </p:txBody>
      </p:sp>
      <p:sp>
        <p:nvSpPr>
          <p:cNvPr id="25" name="Rectangle 24"/>
          <p:cNvSpPr/>
          <p:nvPr/>
        </p:nvSpPr>
        <p:spPr>
          <a:xfrm>
            <a:off x="285720" y="785794"/>
            <a:ext cx="2214578" cy="50006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i="1" dirty="0" smtClean="0">
                <a:solidFill>
                  <a:schemeClr val="tx1"/>
                </a:solidFill>
              </a:rPr>
              <a:t>S. </a:t>
            </a:r>
            <a:r>
              <a:rPr lang="fr-FR" sz="2400" b="1" i="1" dirty="0" err="1" smtClean="0">
                <a:solidFill>
                  <a:schemeClr val="tx1"/>
                </a:solidFill>
              </a:rPr>
              <a:t>equinus</a:t>
            </a:r>
            <a:endParaRPr lang="fr-FR" sz="2400" b="1" i="1" dirty="0">
              <a:solidFill>
                <a:schemeClr val="tx1"/>
              </a:solidFill>
            </a:endParaRPr>
          </a:p>
        </p:txBody>
      </p:sp>
      <p:cxnSp>
        <p:nvCxnSpPr>
          <p:cNvPr id="29" name="Connecteur droit avec flèche 28"/>
          <p:cNvCxnSpPr/>
          <p:nvPr/>
        </p:nvCxnSpPr>
        <p:spPr>
          <a:xfrm rot="5400000">
            <a:off x="679423" y="3178967"/>
            <a:ext cx="2499536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rot="16200000" flipH="1">
            <a:off x="-392941" y="3178967"/>
            <a:ext cx="2357454" cy="8572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llipse 35"/>
          <p:cNvSpPr/>
          <p:nvPr/>
        </p:nvSpPr>
        <p:spPr>
          <a:xfrm>
            <a:off x="6572264" y="4929198"/>
            <a:ext cx="928694" cy="10001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857224" y="4929198"/>
            <a:ext cx="928694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1571604" y="4357694"/>
            <a:ext cx="642942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9192" y="0"/>
            <a:ext cx="30448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LES STRONGYLOSES EQUINES</a:t>
            </a:r>
            <a:endParaRPr lang="fr-FR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Morphologie </a:t>
            </a:r>
            <a:endParaRPr lang="fr-FR" sz="3200" dirty="0"/>
          </a:p>
        </p:txBody>
      </p:sp>
      <p:sp>
        <p:nvSpPr>
          <p:cNvPr id="7" name="Rectangle 6"/>
          <p:cNvSpPr/>
          <p:nvPr/>
        </p:nvSpPr>
        <p:spPr>
          <a:xfrm>
            <a:off x="2643174" y="714356"/>
            <a:ext cx="3143272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Grands Strongles </a:t>
            </a:r>
            <a:endParaRPr lang="fr-FR" sz="3200" dirty="0"/>
          </a:p>
        </p:txBody>
      </p:sp>
      <p:pic>
        <p:nvPicPr>
          <p:cNvPr id="37890" name="Picture 2" descr="EBziri126fFzr1X7h7wbQA_m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85786" y="1643050"/>
            <a:ext cx="764386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857884" y="3786190"/>
            <a:ext cx="35719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1</a:t>
            </a:r>
            <a:endParaRPr lang="fr-FR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3428992" y="3929066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2</a:t>
            </a:r>
            <a:endParaRPr lang="fr-FR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785786" y="4000504"/>
            <a:ext cx="35719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3</a:t>
            </a:r>
            <a:endParaRPr lang="fr-FR" sz="2400" b="1" dirty="0"/>
          </a:p>
        </p:txBody>
      </p:sp>
      <p:sp>
        <p:nvSpPr>
          <p:cNvPr id="2" name="ZoneTexte 5"/>
          <p:cNvSpPr txBox="1"/>
          <p:nvPr/>
        </p:nvSpPr>
        <p:spPr>
          <a:xfrm>
            <a:off x="5058651" y="6566911"/>
            <a:ext cx="402209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17228</Words>
  <Application>WPS Presentation</Application>
  <PresentationFormat>Affichage à l'écran (4:3)</PresentationFormat>
  <Paragraphs>1077</Paragraphs>
  <Slides>56</Slides>
  <Notes>35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56</vt:i4>
      </vt:variant>
    </vt:vector>
  </HeadingPairs>
  <TitlesOfParts>
    <vt:vector size="64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Thème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mss</cp:lastModifiedBy>
  <cp:revision>178</cp:revision>
  <dcterms:created xsi:type="dcterms:W3CDTF">2015-11-29T09:53:00Z</dcterms:created>
  <dcterms:modified xsi:type="dcterms:W3CDTF">2025-11-18T09:52:06Z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C751509D7C6E42EEAEDC98333EF55B32_13</vt:lpwstr>
  </property>
  <property fmtid="{D5CDD505-2E9C-101B-9397-08002B2CF9AE}" pid="3" name="KSOProductBuildVer">
    <vt:lpwstr>1036-12.2.0.23155</vt:lpwstr>
  </property>
</Properties>
</file>