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34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9" r:id="rId21"/>
    <p:sldId id="274" r:id="rId22"/>
    <p:sldId id="275" r:id="rId23"/>
    <p:sldId id="276" r:id="rId24"/>
    <p:sldId id="277" r:id="rId25"/>
    <p:sldId id="278" r:id="rId26"/>
  </p:sldIdLst>
  <p:sldSz cx="9144000" cy="6858000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9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12700">
              <a:lnSpc>
                <a:spcPts val="1810"/>
              </a:lnSpc>
            </a:pPr>
            <a:r>
              <a:rPr dirty="0"/>
              <a:t>Pr</a:t>
            </a:r>
            <a:r>
              <a:rPr spc="-35" dirty="0"/>
              <a:t> </a:t>
            </a:r>
            <a:r>
              <a:rPr dirty="0"/>
              <a:t>A.</a:t>
            </a:r>
            <a:r>
              <a:rPr spc="-40" dirty="0"/>
              <a:t> </a:t>
            </a:r>
            <a:r>
              <a:rPr dirty="0"/>
              <a:t>TITI</a:t>
            </a:r>
            <a:r>
              <a:rPr spc="-50" dirty="0"/>
              <a:t> </a:t>
            </a:r>
            <a:r>
              <a:rPr dirty="0"/>
              <a:t>,</a:t>
            </a:r>
            <a:r>
              <a:rPr spc="-30" dirty="0"/>
              <a:t> </a:t>
            </a:r>
            <a:r>
              <a:rPr dirty="0"/>
              <a:t>cours</a:t>
            </a:r>
            <a:r>
              <a:rPr spc="-45" dirty="0"/>
              <a:t> </a:t>
            </a:r>
            <a:r>
              <a:rPr spc="-10" dirty="0"/>
              <a:t>d’helminthologie</a:t>
            </a:r>
            <a:r>
              <a:rPr spc="50" dirty="0"/>
              <a:t> </a:t>
            </a:r>
            <a:r>
              <a:rPr dirty="0"/>
              <a:t>,nématodoses</a:t>
            </a:r>
            <a:r>
              <a:rPr spc="390" dirty="0"/>
              <a:t> </a:t>
            </a:r>
            <a:r>
              <a:rPr dirty="0"/>
              <a:t>A4,</a:t>
            </a:r>
            <a:r>
              <a:rPr spc="-10" dirty="0"/>
              <a:t> </a:t>
            </a:r>
            <a:r>
              <a:rPr spc="-45" dirty="0"/>
              <a:t>DV,</a:t>
            </a:r>
            <a:r>
              <a:rPr spc="-35" dirty="0"/>
              <a:t> </a:t>
            </a:r>
            <a:r>
              <a:rPr spc="-10" dirty="0"/>
              <a:t>2021-</a:t>
            </a:r>
            <a:r>
              <a:rPr spc="-20" dirty="0"/>
              <a:t>2022</a:t>
            </a:r>
            <a:endParaRPr spc="-2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12700">
              <a:lnSpc>
                <a:spcPts val="1810"/>
              </a:lnSpc>
            </a:pPr>
            <a:r>
              <a:rPr dirty="0"/>
              <a:t>Pr</a:t>
            </a:r>
            <a:r>
              <a:rPr spc="-35" dirty="0"/>
              <a:t> </a:t>
            </a:r>
            <a:r>
              <a:rPr dirty="0"/>
              <a:t>A.</a:t>
            </a:r>
            <a:r>
              <a:rPr spc="-40" dirty="0"/>
              <a:t> </a:t>
            </a:r>
            <a:r>
              <a:rPr dirty="0"/>
              <a:t>TITI</a:t>
            </a:r>
            <a:r>
              <a:rPr spc="-50" dirty="0"/>
              <a:t> </a:t>
            </a:r>
            <a:r>
              <a:rPr dirty="0"/>
              <a:t>,</a:t>
            </a:r>
            <a:r>
              <a:rPr spc="-30" dirty="0"/>
              <a:t> </a:t>
            </a:r>
            <a:r>
              <a:rPr dirty="0"/>
              <a:t>cours</a:t>
            </a:r>
            <a:r>
              <a:rPr spc="-45" dirty="0"/>
              <a:t> </a:t>
            </a:r>
            <a:r>
              <a:rPr spc="-10" dirty="0"/>
              <a:t>d’helminthologie</a:t>
            </a:r>
            <a:r>
              <a:rPr spc="50" dirty="0"/>
              <a:t> </a:t>
            </a:r>
            <a:r>
              <a:rPr dirty="0"/>
              <a:t>,nématodoses</a:t>
            </a:r>
            <a:r>
              <a:rPr spc="390" dirty="0"/>
              <a:t> </a:t>
            </a:r>
            <a:r>
              <a:rPr dirty="0"/>
              <a:t>A4,</a:t>
            </a:r>
            <a:r>
              <a:rPr spc="-10" dirty="0"/>
              <a:t> </a:t>
            </a:r>
            <a:r>
              <a:rPr spc="-45" dirty="0"/>
              <a:t>DV,</a:t>
            </a:r>
            <a:r>
              <a:rPr spc="-35" dirty="0"/>
              <a:t> </a:t>
            </a:r>
            <a:r>
              <a:rPr spc="-10" dirty="0"/>
              <a:t>2021-</a:t>
            </a:r>
            <a:r>
              <a:rPr spc="-20" dirty="0"/>
              <a:t>2022</a:t>
            </a:r>
            <a:endParaRPr spc="-2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12700">
              <a:lnSpc>
                <a:spcPts val="1810"/>
              </a:lnSpc>
            </a:pPr>
            <a:r>
              <a:rPr dirty="0"/>
              <a:t>Pr</a:t>
            </a:r>
            <a:r>
              <a:rPr spc="-35" dirty="0"/>
              <a:t> </a:t>
            </a:r>
            <a:r>
              <a:rPr dirty="0"/>
              <a:t>A.</a:t>
            </a:r>
            <a:r>
              <a:rPr spc="-40" dirty="0"/>
              <a:t> </a:t>
            </a:r>
            <a:r>
              <a:rPr dirty="0"/>
              <a:t>TITI</a:t>
            </a:r>
            <a:r>
              <a:rPr spc="-50" dirty="0"/>
              <a:t> </a:t>
            </a:r>
            <a:r>
              <a:rPr dirty="0"/>
              <a:t>,</a:t>
            </a:r>
            <a:r>
              <a:rPr spc="-30" dirty="0"/>
              <a:t> </a:t>
            </a:r>
            <a:r>
              <a:rPr dirty="0"/>
              <a:t>cours</a:t>
            </a:r>
            <a:r>
              <a:rPr spc="-45" dirty="0"/>
              <a:t> </a:t>
            </a:r>
            <a:r>
              <a:rPr spc="-10" dirty="0"/>
              <a:t>d’helminthologie</a:t>
            </a:r>
            <a:r>
              <a:rPr spc="50" dirty="0"/>
              <a:t> </a:t>
            </a:r>
            <a:r>
              <a:rPr dirty="0"/>
              <a:t>,nématodoses</a:t>
            </a:r>
            <a:r>
              <a:rPr spc="390" dirty="0"/>
              <a:t> </a:t>
            </a:r>
            <a:r>
              <a:rPr dirty="0"/>
              <a:t>A4,</a:t>
            </a:r>
            <a:r>
              <a:rPr spc="-10" dirty="0"/>
              <a:t> </a:t>
            </a:r>
            <a:r>
              <a:rPr spc="-45" dirty="0"/>
              <a:t>DV,</a:t>
            </a:r>
            <a:r>
              <a:rPr spc="-35" dirty="0"/>
              <a:t> </a:t>
            </a:r>
            <a:r>
              <a:rPr spc="-10" dirty="0"/>
              <a:t>2021-</a:t>
            </a:r>
            <a:r>
              <a:rPr spc="-20" dirty="0"/>
              <a:t>2022</a:t>
            </a:r>
            <a:endParaRPr spc="-20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924300" y="6490715"/>
            <a:ext cx="5221605" cy="368935"/>
          </a:xfrm>
          <a:custGeom>
            <a:avLst/>
            <a:gdLst/>
            <a:ahLst/>
            <a:cxnLst/>
            <a:rect l="l" t="t" r="r" b="b"/>
            <a:pathLst>
              <a:path w="5221605" h="368934">
                <a:moveTo>
                  <a:pt x="0" y="368808"/>
                </a:moveTo>
                <a:lnTo>
                  <a:pt x="5221224" y="368808"/>
                </a:lnTo>
                <a:lnTo>
                  <a:pt x="5221224" y="0"/>
                </a:lnTo>
                <a:lnTo>
                  <a:pt x="0" y="0"/>
                </a:lnTo>
                <a:lnTo>
                  <a:pt x="0" y="368808"/>
                </a:lnTo>
                <a:close/>
              </a:path>
            </a:pathLst>
          </a:custGeom>
          <a:ln w="9144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12700">
              <a:lnSpc>
                <a:spcPts val="1810"/>
              </a:lnSpc>
            </a:pPr>
            <a:r>
              <a:rPr dirty="0"/>
              <a:t>Pr</a:t>
            </a:r>
            <a:r>
              <a:rPr spc="-35" dirty="0"/>
              <a:t> </a:t>
            </a:r>
            <a:r>
              <a:rPr dirty="0"/>
              <a:t>A.</a:t>
            </a:r>
            <a:r>
              <a:rPr spc="-40" dirty="0"/>
              <a:t> </a:t>
            </a:r>
            <a:r>
              <a:rPr dirty="0"/>
              <a:t>TITI</a:t>
            </a:r>
            <a:r>
              <a:rPr spc="-50" dirty="0"/>
              <a:t> </a:t>
            </a:r>
            <a:r>
              <a:rPr dirty="0"/>
              <a:t>,</a:t>
            </a:r>
            <a:r>
              <a:rPr spc="-30" dirty="0"/>
              <a:t> </a:t>
            </a:r>
            <a:r>
              <a:rPr dirty="0"/>
              <a:t>cours</a:t>
            </a:r>
            <a:r>
              <a:rPr spc="-45" dirty="0"/>
              <a:t> </a:t>
            </a:r>
            <a:r>
              <a:rPr spc="-10" dirty="0"/>
              <a:t>d’helminthologie</a:t>
            </a:r>
            <a:r>
              <a:rPr spc="50" dirty="0"/>
              <a:t> </a:t>
            </a:r>
            <a:r>
              <a:rPr dirty="0"/>
              <a:t>,nématodoses</a:t>
            </a:r>
            <a:r>
              <a:rPr spc="390" dirty="0"/>
              <a:t> </a:t>
            </a:r>
            <a:r>
              <a:rPr dirty="0"/>
              <a:t>A4,</a:t>
            </a:r>
            <a:r>
              <a:rPr spc="-10" dirty="0"/>
              <a:t> </a:t>
            </a:r>
            <a:r>
              <a:rPr spc="-45" dirty="0"/>
              <a:t>DV,</a:t>
            </a:r>
            <a:r>
              <a:rPr spc="-35" dirty="0"/>
              <a:t> </a:t>
            </a:r>
            <a:r>
              <a:rPr spc="-10" dirty="0"/>
              <a:t>2021-</a:t>
            </a:r>
            <a:r>
              <a:rPr spc="-20" dirty="0"/>
              <a:t>2022</a:t>
            </a:r>
            <a:endParaRPr spc="-2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12700">
              <a:lnSpc>
                <a:spcPts val="1810"/>
              </a:lnSpc>
            </a:pPr>
            <a:r>
              <a:rPr dirty="0"/>
              <a:t>Pr</a:t>
            </a:r>
            <a:r>
              <a:rPr spc="-35" dirty="0"/>
              <a:t> </a:t>
            </a:r>
            <a:r>
              <a:rPr dirty="0"/>
              <a:t>A.</a:t>
            </a:r>
            <a:r>
              <a:rPr spc="-40" dirty="0"/>
              <a:t> </a:t>
            </a:r>
            <a:r>
              <a:rPr dirty="0"/>
              <a:t>TITI</a:t>
            </a:r>
            <a:r>
              <a:rPr spc="-50" dirty="0"/>
              <a:t> </a:t>
            </a:r>
            <a:r>
              <a:rPr dirty="0"/>
              <a:t>,</a:t>
            </a:r>
            <a:r>
              <a:rPr spc="-30" dirty="0"/>
              <a:t> </a:t>
            </a:r>
            <a:r>
              <a:rPr dirty="0"/>
              <a:t>cours</a:t>
            </a:r>
            <a:r>
              <a:rPr spc="-45" dirty="0"/>
              <a:t> </a:t>
            </a:r>
            <a:r>
              <a:rPr spc="-10" dirty="0"/>
              <a:t>d’helminthologie</a:t>
            </a:r>
            <a:r>
              <a:rPr spc="50" dirty="0"/>
              <a:t> </a:t>
            </a:r>
            <a:r>
              <a:rPr dirty="0"/>
              <a:t>,nématodoses</a:t>
            </a:r>
            <a:r>
              <a:rPr spc="390" dirty="0"/>
              <a:t> </a:t>
            </a:r>
            <a:r>
              <a:rPr dirty="0"/>
              <a:t>A4,</a:t>
            </a:r>
            <a:r>
              <a:rPr spc="-10" dirty="0"/>
              <a:t> </a:t>
            </a:r>
            <a:r>
              <a:rPr spc="-45" dirty="0"/>
              <a:t>DV,</a:t>
            </a:r>
            <a:r>
              <a:rPr spc="-35" dirty="0"/>
              <a:t> </a:t>
            </a:r>
            <a:r>
              <a:rPr spc="-10" dirty="0"/>
              <a:t>2021-</a:t>
            </a:r>
            <a:r>
              <a:rPr spc="-20" dirty="0"/>
              <a:t>2022</a:t>
            </a:r>
            <a:endParaRPr spc="-2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2943" y="-31927"/>
            <a:ext cx="2259965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1393" y="1261109"/>
            <a:ext cx="8139430" cy="4050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76525" y="6531508"/>
            <a:ext cx="6337300" cy="254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12700">
              <a:lnSpc>
                <a:spcPts val="1810"/>
              </a:lnSpc>
            </a:pPr>
            <a:r>
              <a:rPr dirty="0"/>
              <a:t>Pr</a:t>
            </a:r>
            <a:r>
              <a:rPr spc="-35" dirty="0"/>
              <a:t> </a:t>
            </a:r>
            <a:r>
              <a:rPr dirty="0"/>
              <a:t>A.</a:t>
            </a:r>
            <a:r>
              <a:rPr spc="-40" dirty="0"/>
              <a:t> </a:t>
            </a:r>
            <a:r>
              <a:rPr dirty="0"/>
              <a:t>TITI</a:t>
            </a:r>
            <a:r>
              <a:rPr spc="-50" dirty="0"/>
              <a:t> </a:t>
            </a:r>
            <a:r>
              <a:rPr dirty="0"/>
              <a:t>,</a:t>
            </a:r>
            <a:r>
              <a:rPr spc="-30" dirty="0"/>
              <a:t> </a:t>
            </a:r>
            <a:r>
              <a:rPr dirty="0"/>
              <a:t>cours</a:t>
            </a:r>
            <a:r>
              <a:rPr spc="-45" dirty="0"/>
              <a:t> </a:t>
            </a:r>
            <a:r>
              <a:rPr spc="-10" dirty="0"/>
              <a:t>d’helminthologie</a:t>
            </a:r>
            <a:r>
              <a:rPr spc="50" dirty="0"/>
              <a:t> </a:t>
            </a:r>
            <a:r>
              <a:rPr dirty="0"/>
              <a:t>,nématodoses</a:t>
            </a:r>
            <a:r>
              <a:rPr spc="390" dirty="0"/>
              <a:t> </a:t>
            </a:r>
            <a:r>
              <a:rPr dirty="0"/>
              <a:t>A4,</a:t>
            </a:r>
            <a:r>
              <a:rPr spc="-10" dirty="0"/>
              <a:t> </a:t>
            </a:r>
            <a:r>
              <a:rPr spc="-45" dirty="0"/>
              <a:t>DV,</a:t>
            </a:r>
            <a:r>
              <a:rPr spc="-35" dirty="0"/>
              <a:t> </a:t>
            </a:r>
            <a:r>
              <a:rPr spc="-10" dirty="0"/>
              <a:t>2021-</a:t>
            </a:r>
            <a:r>
              <a:rPr spc="-20" dirty="0"/>
              <a:t>2022</a:t>
            </a:r>
            <a:endParaRPr spc="-2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0.jpeg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1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6.png"/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image" Target="../media/image27.png"/></Relationships>
</file>

<file path=ppt/slides/_rels/slide1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11.png"/><Relationship Id="rId3" Type="http://schemas.openxmlformats.org/officeDocument/2006/relationships/image" Target="../media/image7.png"/><Relationship Id="rId2" Type="http://schemas.openxmlformats.org/officeDocument/2006/relationships/image" Target="../media/image28.png"/><Relationship Id="rId1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1.png"/><Relationship Id="rId1" Type="http://schemas.openxmlformats.org/officeDocument/2006/relationships/image" Target="../media/image1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36.jpeg"/><Relationship Id="rId6" Type="http://schemas.openxmlformats.org/officeDocument/2006/relationships/image" Target="../media/image35.jpeg"/><Relationship Id="rId5" Type="http://schemas.openxmlformats.org/officeDocument/2006/relationships/image" Target="../media/image34.svg"/><Relationship Id="rId4" Type="http://schemas.openxmlformats.org/officeDocument/2006/relationships/image" Target="../media/image33.png"/><Relationship Id="rId3" Type="http://schemas.openxmlformats.org/officeDocument/2006/relationships/image" Target="../media/image32.jpeg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0.jpeg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37.jpeg"/><Relationship Id="rId1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8.png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7.png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17.png"/><Relationship Id="rId1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1163" y="2287523"/>
            <a:ext cx="7272655" cy="585470"/>
          </a:xfrm>
          <a:prstGeom prst="rect">
            <a:avLst/>
          </a:prstGeom>
          <a:ln w="9144">
            <a:solidFill>
              <a:srgbClr val="548ED4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155"/>
              </a:spcBef>
            </a:pPr>
            <a:r>
              <a:rPr sz="3200" b="0" spc="-18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3200" b="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0" spc="-8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3200" b="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0" spc="-1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743200" y="2895600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4508500" cy="1149350"/>
            <a:chOff x="0" y="0"/>
            <a:chExt cx="4508500" cy="1149350"/>
          </a:xfrm>
        </p:grpSpPr>
        <p:pic>
          <p:nvPicPr>
            <p:cNvPr id="3" name="object 3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0" y="0"/>
              <a:ext cx="2935224" cy="57912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33855" y="563880"/>
              <a:ext cx="3374136" cy="58521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60959" y="-147691"/>
            <a:ext cx="3653790" cy="1208405"/>
          </a:xfrm>
          <a:prstGeom prst="rect">
            <a:avLst/>
          </a:prstGeom>
        </p:spPr>
        <p:txBody>
          <a:bodyPr vert="horz" wrap="square" lIns="0" tIns="128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pc="-10" dirty="0"/>
              <a:t>Diagnostic</a:t>
            </a:r>
            <a:endParaRPr spc="-10" dirty="0"/>
          </a:p>
          <a:p>
            <a:pPr marL="1076325">
              <a:lnSpc>
                <a:spcPct val="100000"/>
              </a:lnSpc>
              <a:spcBef>
                <a:spcPts val="720"/>
              </a:spcBef>
            </a:pPr>
            <a:r>
              <a:rPr sz="2800" dirty="0"/>
              <a:t>Dc.de</a:t>
            </a:r>
            <a:r>
              <a:rPr sz="2800" spc="-25" dirty="0"/>
              <a:t> </a:t>
            </a:r>
            <a:r>
              <a:rPr sz="2800" spc="-10" dirty="0"/>
              <a:t>laboratoire</a:t>
            </a:r>
            <a:endParaRPr sz="2800"/>
          </a:p>
        </p:txBody>
      </p:sp>
      <p:sp>
        <p:nvSpPr>
          <p:cNvPr id="6" name="object 6"/>
          <p:cNvSpPr/>
          <p:nvPr/>
        </p:nvSpPr>
        <p:spPr>
          <a:xfrm>
            <a:off x="4972811" y="1523"/>
            <a:ext cx="4171315" cy="368935"/>
          </a:xfrm>
          <a:custGeom>
            <a:avLst/>
            <a:gdLst/>
            <a:ahLst/>
            <a:cxnLst/>
            <a:rect l="l" t="t" r="r" b="b"/>
            <a:pathLst>
              <a:path w="4171315" h="368935">
                <a:moveTo>
                  <a:pt x="4171188" y="0"/>
                </a:moveTo>
                <a:lnTo>
                  <a:pt x="0" y="0"/>
                </a:lnTo>
                <a:lnTo>
                  <a:pt x="0" y="368808"/>
                </a:lnTo>
                <a:lnTo>
                  <a:pt x="4171188" y="368808"/>
                </a:lnTo>
              </a:path>
            </a:pathLst>
          </a:custGeom>
          <a:ln w="9144">
            <a:solidFill>
              <a:srgbClr val="548E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5053076" y="20523"/>
            <a:ext cx="3978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1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42744" y="1429511"/>
            <a:ext cx="4325111" cy="3803904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2865882" y="5518200"/>
            <a:ext cx="30861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latin typeface="Calibri" panose="020F0502020204030204"/>
                <a:cs typeface="Calibri" panose="020F0502020204030204"/>
              </a:rPr>
              <a:t>Strongyloides</a:t>
            </a:r>
            <a:r>
              <a:rPr sz="2400" b="1" i="1" spc="-100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b="1" i="1" spc="-10" dirty="0">
                <a:latin typeface="Calibri" panose="020F0502020204030204"/>
                <a:cs typeface="Calibri" panose="020F0502020204030204"/>
              </a:rPr>
              <a:t>papillosus</a:t>
            </a:r>
            <a:endParaRPr sz="2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3" name="ZoneTexte 9"/>
          <p:cNvSpPr txBox="1"/>
          <p:nvPr/>
        </p:nvSpPr>
        <p:spPr>
          <a:xfrm>
            <a:off x="4572000" y="6551295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85928" y="669453"/>
            <a:ext cx="7555711" cy="5484458"/>
            <a:chOff x="185928" y="669453"/>
            <a:chExt cx="7555711" cy="5484458"/>
          </a:xfrm>
        </p:grpSpPr>
        <p:pic>
          <p:nvPicPr>
            <p:cNvPr id="3" name="object 3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827951" y="669453"/>
              <a:ext cx="6913688" cy="544723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213360" y="5428487"/>
              <a:ext cx="3359150" cy="643255"/>
            </a:xfrm>
            <a:custGeom>
              <a:avLst/>
              <a:gdLst/>
              <a:ahLst/>
              <a:cxnLst/>
              <a:rect l="l" t="t" r="r" b="b"/>
              <a:pathLst>
                <a:path w="3359150" h="643254">
                  <a:moveTo>
                    <a:pt x="3358896" y="0"/>
                  </a:moveTo>
                  <a:lnTo>
                    <a:pt x="0" y="0"/>
                  </a:lnTo>
                  <a:lnTo>
                    <a:pt x="0" y="643128"/>
                  </a:lnTo>
                  <a:lnTo>
                    <a:pt x="3358896" y="643128"/>
                  </a:lnTo>
                  <a:lnTo>
                    <a:pt x="3358896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5928" y="5416295"/>
              <a:ext cx="3438144" cy="737616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364032" y="5539232"/>
            <a:ext cx="305435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Evolution</a:t>
            </a:r>
            <a:r>
              <a:rPr sz="2400" b="1" spc="-6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homogonique</a:t>
            </a:r>
            <a:endParaRPr sz="2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501640" y="5644896"/>
            <a:ext cx="3642360" cy="685800"/>
            <a:chOff x="5501640" y="5644896"/>
            <a:chExt cx="3642360" cy="685800"/>
          </a:xfrm>
        </p:grpSpPr>
        <p:sp>
          <p:nvSpPr>
            <p:cNvPr id="8" name="object 8"/>
            <p:cNvSpPr/>
            <p:nvPr/>
          </p:nvSpPr>
          <p:spPr>
            <a:xfrm>
              <a:off x="5501640" y="5644896"/>
              <a:ext cx="3642360" cy="570230"/>
            </a:xfrm>
            <a:custGeom>
              <a:avLst/>
              <a:gdLst/>
              <a:ahLst/>
              <a:cxnLst/>
              <a:rect l="l" t="t" r="r" b="b"/>
              <a:pathLst>
                <a:path w="3642359" h="570229">
                  <a:moveTo>
                    <a:pt x="3642360" y="0"/>
                  </a:moveTo>
                  <a:lnTo>
                    <a:pt x="0" y="0"/>
                  </a:lnTo>
                  <a:lnTo>
                    <a:pt x="0" y="569975"/>
                  </a:lnTo>
                  <a:lnTo>
                    <a:pt x="3642360" y="569975"/>
                  </a:lnTo>
                  <a:lnTo>
                    <a:pt x="3642360" y="0"/>
                  </a:lnTo>
                  <a:close/>
                </a:path>
              </a:pathLst>
            </a:custGeom>
            <a:solidFill>
              <a:srgbClr val="E36C09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65648" y="5647944"/>
              <a:ext cx="3538728" cy="682752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5501640" y="5644896"/>
            <a:ext cx="3642360" cy="570230"/>
          </a:xfrm>
          <a:prstGeom prst="rect">
            <a:avLst/>
          </a:prstGeom>
          <a:ln w="24384">
            <a:solidFill>
              <a:srgbClr val="FBD4B5"/>
            </a:solidFill>
          </a:ln>
        </p:spPr>
        <p:txBody>
          <a:bodyPr vert="horz" wrap="square" lIns="0" tIns="85725" rIns="0" bIns="0" rtlCol="0">
            <a:spAutoFit/>
          </a:bodyPr>
          <a:lstStyle/>
          <a:p>
            <a:pPr marL="257810">
              <a:lnSpc>
                <a:spcPct val="100000"/>
              </a:lnSpc>
              <a:spcBef>
                <a:spcPts val="675"/>
              </a:spcBef>
            </a:pPr>
            <a:r>
              <a:rPr sz="24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Evolution</a:t>
            </a:r>
            <a:r>
              <a:rPr sz="2400" b="1" spc="-6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hétérogonique</a:t>
            </a:r>
            <a:endParaRPr sz="2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557783" y="-12191"/>
            <a:ext cx="6889750" cy="5682615"/>
            <a:chOff x="557783" y="-12191"/>
            <a:chExt cx="6889750" cy="5682615"/>
          </a:xfrm>
        </p:grpSpPr>
        <p:sp>
          <p:nvSpPr>
            <p:cNvPr id="12" name="object 12"/>
            <p:cNvSpPr/>
            <p:nvPr/>
          </p:nvSpPr>
          <p:spPr>
            <a:xfrm>
              <a:off x="1878456" y="4149724"/>
              <a:ext cx="1974214" cy="1304925"/>
            </a:xfrm>
            <a:custGeom>
              <a:avLst/>
              <a:gdLst/>
              <a:ahLst/>
              <a:cxnLst/>
              <a:rect l="l" t="t" r="r" b="b"/>
              <a:pathLst>
                <a:path w="1974214" h="1304925">
                  <a:moveTo>
                    <a:pt x="1877696" y="62958"/>
                  </a:moveTo>
                  <a:lnTo>
                    <a:pt x="1820291" y="65862"/>
                  </a:lnTo>
                  <a:lnTo>
                    <a:pt x="0" y="1256030"/>
                  </a:lnTo>
                  <a:lnTo>
                    <a:pt x="31750" y="1304544"/>
                  </a:lnTo>
                  <a:lnTo>
                    <a:pt x="1851992" y="114329"/>
                  </a:lnTo>
                  <a:lnTo>
                    <a:pt x="1877696" y="62958"/>
                  </a:lnTo>
                  <a:close/>
                </a:path>
                <a:path w="1974214" h="1304925">
                  <a:moveTo>
                    <a:pt x="1970216" y="7238"/>
                  </a:moveTo>
                  <a:lnTo>
                    <a:pt x="1909953" y="7238"/>
                  </a:lnTo>
                  <a:lnTo>
                    <a:pt x="1941576" y="55752"/>
                  </a:lnTo>
                  <a:lnTo>
                    <a:pt x="1851992" y="114329"/>
                  </a:lnTo>
                  <a:lnTo>
                    <a:pt x="1809877" y="198500"/>
                  </a:lnTo>
                  <a:lnTo>
                    <a:pt x="1806900" y="209555"/>
                  </a:lnTo>
                  <a:lnTo>
                    <a:pt x="1808353" y="220551"/>
                  </a:lnTo>
                  <a:lnTo>
                    <a:pt x="1813806" y="230237"/>
                  </a:lnTo>
                  <a:lnTo>
                    <a:pt x="1822831" y="237362"/>
                  </a:lnTo>
                  <a:lnTo>
                    <a:pt x="1833957" y="240339"/>
                  </a:lnTo>
                  <a:lnTo>
                    <a:pt x="1844976" y="238887"/>
                  </a:lnTo>
                  <a:lnTo>
                    <a:pt x="1854638" y="233433"/>
                  </a:lnTo>
                  <a:lnTo>
                    <a:pt x="1861693" y="224408"/>
                  </a:lnTo>
                  <a:lnTo>
                    <a:pt x="1970216" y="7238"/>
                  </a:lnTo>
                  <a:close/>
                </a:path>
                <a:path w="1974214" h="1304925">
                  <a:moveTo>
                    <a:pt x="1917320" y="18542"/>
                  </a:moveTo>
                  <a:lnTo>
                    <a:pt x="1899920" y="18542"/>
                  </a:lnTo>
                  <a:lnTo>
                    <a:pt x="1927225" y="60451"/>
                  </a:lnTo>
                  <a:lnTo>
                    <a:pt x="1877696" y="62958"/>
                  </a:lnTo>
                  <a:lnTo>
                    <a:pt x="1851992" y="114329"/>
                  </a:lnTo>
                  <a:lnTo>
                    <a:pt x="1941576" y="55752"/>
                  </a:lnTo>
                  <a:lnTo>
                    <a:pt x="1917320" y="18542"/>
                  </a:lnTo>
                  <a:close/>
                </a:path>
                <a:path w="1974214" h="1304925">
                  <a:moveTo>
                    <a:pt x="1973833" y="0"/>
                  </a:moveTo>
                  <a:lnTo>
                    <a:pt x="1723390" y="12826"/>
                  </a:lnTo>
                  <a:lnTo>
                    <a:pt x="1695958" y="43180"/>
                  </a:lnTo>
                  <a:lnTo>
                    <a:pt x="1698845" y="54342"/>
                  </a:lnTo>
                  <a:lnTo>
                    <a:pt x="1705530" y="63230"/>
                  </a:lnTo>
                  <a:lnTo>
                    <a:pt x="1715049" y="68951"/>
                  </a:lnTo>
                  <a:lnTo>
                    <a:pt x="1726438" y="70612"/>
                  </a:lnTo>
                  <a:lnTo>
                    <a:pt x="1820291" y="65862"/>
                  </a:lnTo>
                  <a:lnTo>
                    <a:pt x="1909953" y="7238"/>
                  </a:lnTo>
                  <a:lnTo>
                    <a:pt x="1970216" y="7238"/>
                  </a:lnTo>
                  <a:lnTo>
                    <a:pt x="1973833" y="0"/>
                  </a:lnTo>
                  <a:close/>
                </a:path>
                <a:path w="1974214" h="1304925">
                  <a:moveTo>
                    <a:pt x="1909953" y="7238"/>
                  </a:moveTo>
                  <a:lnTo>
                    <a:pt x="1820291" y="65862"/>
                  </a:lnTo>
                  <a:lnTo>
                    <a:pt x="1877696" y="62958"/>
                  </a:lnTo>
                  <a:lnTo>
                    <a:pt x="1899920" y="18542"/>
                  </a:lnTo>
                  <a:lnTo>
                    <a:pt x="1917320" y="18542"/>
                  </a:lnTo>
                  <a:lnTo>
                    <a:pt x="1909953" y="7238"/>
                  </a:lnTo>
                  <a:close/>
                </a:path>
                <a:path w="1974214" h="1304925">
                  <a:moveTo>
                    <a:pt x="1899920" y="18542"/>
                  </a:moveTo>
                  <a:lnTo>
                    <a:pt x="1877696" y="62958"/>
                  </a:lnTo>
                  <a:lnTo>
                    <a:pt x="1927225" y="60451"/>
                  </a:lnTo>
                  <a:lnTo>
                    <a:pt x="1899920" y="18542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5646293" y="4573397"/>
              <a:ext cx="1801495" cy="1096645"/>
            </a:xfrm>
            <a:custGeom>
              <a:avLst/>
              <a:gdLst/>
              <a:ahLst/>
              <a:cxnLst/>
              <a:rect l="l" t="t" r="r" b="b"/>
              <a:pathLst>
                <a:path w="1801495" h="1096645">
                  <a:moveTo>
                    <a:pt x="98569" y="59174"/>
                  </a:moveTo>
                  <a:lnTo>
                    <a:pt x="126210" y="109559"/>
                  </a:lnTo>
                  <a:lnTo>
                    <a:pt x="1771141" y="1096530"/>
                  </a:lnTo>
                  <a:lnTo>
                    <a:pt x="1800987" y="1046860"/>
                  </a:lnTo>
                  <a:lnTo>
                    <a:pt x="155929" y="59898"/>
                  </a:lnTo>
                  <a:lnTo>
                    <a:pt x="98569" y="59174"/>
                  </a:lnTo>
                  <a:close/>
                </a:path>
                <a:path w="1801495" h="1096645">
                  <a:moveTo>
                    <a:pt x="0" y="0"/>
                  </a:moveTo>
                  <a:lnTo>
                    <a:pt x="120777" y="219836"/>
                  </a:lnTo>
                  <a:lnTo>
                    <a:pt x="128158" y="228659"/>
                  </a:lnTo>
                  <a:lnTo>
                    <a:pt x="138017" y="233743"/>
                  </a:lnTo>
                  <a:lnTo>
                    <a:pt x="149066" y="234731"/>
                  </a:lnTo>
                  <a:lnTo>
                    <a:pt x="160020" y="231266"/>
                  </a:lnTo>
                  <a:lnTo>
                    <a:pt x="168842" y="223885"/>
                  </a:lnTo>
                  <a:lnTo>
                    <a:pt x="173926" y="214026"/>
                  </a:lnTo>
                  <a:lnTo>
                    <a:pt x="174914" y="202977"/>
                  </a:lnTo>
                  <a:lnTo>
                    <a:pt x="171450" y="192023"/>
                  </a:lnTo>
                  <a:lnTo>
                    <a:pt x="126210" y="109559"/>
                  </a:lnTo>
                  <a:lnTo>
                    <a:pt x="34417" y="54482"/>
                  </a:lnTo>
                  <a:lnTo>
                    <a:pt x="64135" y="4825"/>
                  </a:lnTo>
                  <a:lnTo>
                    <a:pt x="258557" y="4825"/>
                  </a:lnTo>
                  <a:lnTo>
                    <a:pt x="250825" y="3175"/>
                  </a:lnTo>
                  <a:lnTo>
                    <a:pt x="0" y="0"/>
                  </a:lnTo>
                  <a:close/>
                </a:path>
                <a:path w="1801495" h="1096645">
                  <a:moveTo>
                    <a:pt x="64135" y="4825"/>
                  </a:moveTo>
                  <a:lnTo>
                    <a:pt x="34417" y="54482"/>
                  </a:lnTo>
                  <a:lnTo>
                    <a:pt x="126210" y="109559"/>
                  </a:lnTo>
                  <a:lnTo>
                    <a:pt x="98569" y="59174"/>
                  </a:lnTo>
                  <a:lnTo>
                    <a:pt x="48895" y="58546"/>
                  </a:lnTo>
                  <a:lnTo>
                    <a:pt x="74676" y="15620"/>
                  </a:lnTo>
                  <a:lnTo>
                    <a:pt x="82127" y="15620"/>
                  </a:lnTo>
                  <a:lnTo>
                    <a:pt x="64135" y="4825"/>
                  </a:lnTo>
                  <a:close/>
                </a:path>
                <a:path w="1801495" h="1096645">
                  <a:moveTo>
                    <a:pt x="258557" y="4825"/>
                  </a:moveTo>
                  <a:lnTo>
                    <a:pt x="64135" y="4825"/>
                  </a:lnTo>
                  <a:lnTo>
                    <a:pt x="155929" y="59898"/>
                  </a:lnTo>
                  <a:lnTo>
                    <a:pt x="250062" y="61086"/>
                  </a:lnTo>
                  <a:lnTo>
                    <a:pt x="261362" y="58926"/>
                  </a:lnTo>
                  <a:lnTo>
                    <a:pt x="270637" y="52847"/>
                  </a:lnTo>
                  <a:lnTo>
                    <a:pt x="276959" y="43745"/>
                  </a:lnTo>
                  <a:lnTo>
                    <a:pt x="279400" y="32511"/>
                  </a:lnTo>
                  <a:lnTo>
                    <a:pt x="277221" y="21195"/>
                  </a:lnTo>
                  <a:lnTo>
                    <a:pt x="271113" y="11890"/>
                  </a:lnTo>
                  <a:lnTo>
                    <a:pt x="262004" y="5562"/>
                  </a:lnTo>
                  <a:lnTo>
                    <a:pt x="258557" y="4825"/>
                  </a:lnTo>
                  <a:close/>
                </a:path>
                <a:path w="1801495" h="1096645">
                  <a:moveTo>
                    <a:pt x="82127" y="15620"/>
                  </a:moveTo>
                  <a:lnTo>
                    <a:pt x="74676" y="15620"/>
                  </a:lnTo>
                  <a:lnTo>
                    <a:pt x="98569" y="59174"/>
                  </a:lnTo>
                  <a:lnTo>
                    <a:pt x="155929" y="59898"/>
                  </a:lnTo>
                  <a:lnTo>
                    <a:pt x="82127" y="15620"/>
                  </a:lnTo>
                  <a:close/>
                </a:path>
                <a:path w="1801495" h="1096645">
                  <a:moveTo>
                    <a:pt x="74676" y="15620"/>
                  </a:moveTo>
                  <a:lnTo>
                    <a:pt x="48895" y="58546"/>
                  </a:lnTo>
                  <a:lnTo>
                    <a:pt x="98569" y="59174"/>
                  </a:lnTo>
                  <a:lnTo>
                    <a:pt x="74676" y="1562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569975" y="0"/>
              <a:ext cx="3279775" cy="3493135"/>
            </a:xfrm>
            <a:custGeom>
              <a:avLst/>
              <a:gdLst/>
              <a:ahLst/>
              <a:cxnLst/>
              <a:rect l="l" t="t" r="r" b="b"/>
              <a:pathLst>
                <a:path w="3279775" h="3493135">
                  <a:moveTo>
                    <a:pt x="2566416" y="3243072"/>
                  </a:moveTo>
                  <a:lnTo>
                    <a:pt x="2571082" y="3202527"/>
                  </a:lnTo>
                  <a:lnTo>
                    <a:pt x="2584594" y="3164067"/>
                  </a:lnTo>
                  <a:lnTo>
                    <a:pt x="2606216" y="3128206"/>
                  </a:lnTo>
                  <a:lnTo>
                    <a:pt x="2635215" y="3095457"/>
                  </a:lnTo>
                  <a:lnTo>
                    <a:pt x="2670857" y="3066335"/>
                  </a:lnTo>
                  <a:lnTo>
                    <a:pt x="2712409" y="3041355"/>
                  </a:lnTo>
                  <a:lnTo>
                    <a:pt x="2759136" y="3021030"/>
                  </a:lnTo>
                  <a:lnTo>
                    <a:pt x="2810304" y="3005876"/>
                  </a:lnTo>
                  <a:lnTo>
                    <a:pt x="2865181" y="2996406"/>
                  </a:lnTo>
                  <a:lnTo>
                    <a:pt x="2923032" y="2993136"/>
                  </a:lnTo>
                  <a:lnTo>
                    <a:pt x="2980882" y="2996406"/>
                  </a:lnTo>
                  <a:lnTo>
                    <a:pt x="3035759" y="3005876"/>
                  </a:lnTo>
                  <a:lnTo>
                    <a:pt x="3086927" y="3021030"/>
                  </a:lnTo>
                  <a:lnTo>
                    <a:pt x="3133654" y="3041355"/>
                  </a:lnTo>
                  <a:lnTo>
                    <a:pt x="3175206" y="3066335"/>
                  </a:lnTo>
                  <a:lnTo>
                    <a:pt x="3210848" y="3095457"/>
                  </a:lnTo>
                  <a:lnTo>
                    <a:pt x="3239847" y="3128206"/>
                  </a:lnTo>
                  <a:lnTo>
                    <a:pt x="3261469" y="3164067"/>
                  </a:lnTo>
                  <a:lnTo>
                    <a:pt x="3274981" y="3202527"/>
                  </a:lnTo>
                  <a:lnTo>
                    <a:pt x="3279648" y="3243072"/>
                  </a:lnTo>
                  <a:lnTo>
                    <a:pt x="3274981" y="3283616"/>
                  </a:lnTo>
                  <a:lnTo>
                    <a:pt x="3261469" y="3322076"/>
                  </a:lnTo>
                  <a:lnTo>
                    <a:pt x="3239847" y="3357937"/>
                  </a:lnTo>
                  <a:lnTo>
                    <a:pt x="3210848" y="3390686"/>
                  </a:lnTo>
                  <a:lnTo>
                    <a:pt x="3175206" y="3419808"/>
                  </a:lnTo>
                  <a:lnTo>
                    <a:pt x="3133654" y="3444788"/>
                  </a:lnTo>
                  <a:lnTo>
                    <a:pt x="3086927" y="3465113"/>
                  </a:lnTo>
                  <a:lnTo>
                    <a:pt x="3035759" y="3480267"/>
                  </a:lnTo>
                  <a:lnTo>
                    <a:pt x="2980882" y="3489737"/>
                  </a:lnTo>
                  <a:lnTo>
                    <a:pt x="2923032" y="3493008"/>
                  </a:lnTo>
                  <a:lnTo>
                    <a:pt x="2865181" y="3489737"/>
                  </a:lnTo>
                  <a:lnTo>
                    <a:pt x="2810304" y="3480267"/>
                  </a:lnTo>
                  <a:lnTo>
                    <a:pt x="2759136" y="3465113"/>
                  </a:lnTo>
                  <a:lnTo>
                    <a:pt x="2712409" y="3444788"/>
                  </a:lnTo>
                  <a:lnTo>
                    <a:pt x="2670857" y="3419808"/>
                  </a:lnTo>
                  <a:lnTo>
                    <a:pt x="2635215" y="3390686"/>
                  </a:lnTo>
                  <a:lnTo>
                    <a:pt x="2606216" y="3357937"/>
                  </a:lnTo>
                  <a:lnTo>
                    <a:pt x="2584594" y="3322076"/>
                  </a:lnTo>
                  <a:lnTo>
                    <a:pt x="2571082" y="3283616"/>
                  </a:lnTo>
                  <a:lnTo>
                    <a:pt x="2566416" y="3243072"/>
                  </a:lnTo>
                  <a:close/>
                </a:path>
                <a:path w="3279775" h="3493135">
                  <a:moveTo>
                    <a:pt x="894721" y="0"/>
                  </a:moveTo>
                  <a:lnTo>
                    <a:pt x="944877" y="6968"/>
                  </a:lnTo>
                  <a:lnTo>
                    <a:pt x="995447" y="16875"/>
                  </a:lnTo>
                  <a:lnTo>
                    <a:pt x="1044691" y="29397"/>
                  </a:lnTo>
                  <a:lnTo>
                    <a:pt x="1092493" y="44440"/>
                  </a:lnTo>
                  <a:lnTo>
                    <a:pt x="1138735" y="61907"/>
                  </a:lnTo>
                  <a:lnTo>
                    <a:pt x="1183301" y="81703"/>
                  </a:lnTo>
                  <a:lnTo>
                    <a:pt x="1226072" y="103732"/>
                  </a:lnTo>
                  <a:lnTo>
                    <a:pt x="1266933" y="127898"/>
                  </a:lnTo>
                  <a:lnTo>
                    <a:pt x="1305766" y="154106"/>
                  </a:lnTo>
                  <a:lnTo>
                    <a:pt x="1342453" y="182260"/>
                  </a:lnTo>
                  <a:lnTo>
                    <a:pt x="1376878" y="212264"/>
                  </a:lnTo>
                  <a:lnTo>
                    <a:pt x="1408924" y="244023"/>
                  </a:lnTo>
                  <a:lnTo>
                    <a:pt x="1438474" y="277440"/>
                  </a:lnTo>
                  <a:lnTo>
                    <a:pt x="1465410" y="312420"/>
                  </a:lnTo>
                  <a:lnTo>
                    <a:pt x="1489616" y="348866"/>
                  </a:lnTo>
                  <a:lnTo>
                    <a:pt x="1510974" y="386685"/>
                  </a:lnTo>
                  <a:lnTo>
                    <a:pt x="1529368" y="425779"/>
                  </a:lnTo>
                  <a:lnTo>
                    <a:pt x="1544679" y="466052"/>
                  </a:lnTo>
                  <a:lnTo>
                    <a:pt x="1556792" y="507410"/>
                  </a:lnTo>
                  <a:lnTo>
                    <a:pt x="1565589" y="549757"/>
                  </a:lnTo>
                  <a:lnTo>
                    <a:pt x="1570953" y="592996"/>
                  </a:lnTo>
                  <a:lnTo>
                    <a:pt x="1572768" y="637032"/>
                  </a:lnTo>
                  <a:lnTo>
                    <a:pt x="1570953" y="681067"/>
                  </a:lnTo>
                  <a:lnTo>
                    <a:pt x="1565589" y="724306"/>
                  </a:lnTo>
                  <a:lnTo>
                    <a:pt x="1556792" y="766653"/>
                  </a:lnTo>
                  <a:lnTo>
                    <a:pt x="1544679" y="808011"/>
                  </a:lnTo>
                  <a:lnTo>
                    <a:pt x="1529368" y="848284"/>
                  </a:lnTo>
                  <a:lnTo>
                    <a:pt x="1510974" y="887378"/>
                  </a:lnTo>
                  <a:lnTo>
                    <a:pt x="1489616" y="925197"/>
                  </a:lnTo>
                  <a:lnTo>
                    <a:pt x="1465410" y="961644"/>
                  </a:lnTo>
                  <a:lnTo>
                    <a:pt x="1438474" y="996623"/>
                  </a:lnTo>
                  <a:lnTo>
                    <a:pt x="1408924" y="1030040"/>
                  </a:lnTo>
                  <a:lnTo>
                    <a:pt x="1376878" y="1061799"/>
                  </a:lnTo>
                  <a:lnTo>
                    <a:pt x="1342453" y="1091803"/>
                  </a:lnTo>
                  <a:lnTo>
                    <a:pt x="1305766" y="1119957"/>
                  </a:lnTo>
                  <a:lnTo>
                    <a:pt x="1266933" y="1146165"/>
                  </a:lnTo>
                  <a:lnTo>
                    <a:pt x="1226072" y="1170331"/>
                  </a:lnTo>
                  <a:lnTo>
                    <a:pt x="1183301" y="1192360"/>
                  </a:lnTo>
                  <a:lnTo>
                    <a:pt x="1138735" y="1212156"/>
                  </a:lnTo>
                  <a:lnTo>
                    <a:pt x="1092493" y="1229623"/>
                  </a:lnTo>
                  <a:lnTo>
                    <a:pt x="1044691" y="1244666"/>
                  </a:lnTo>
                  <a:lnTo>
                    <a:pt x="995447" y="1257188"/>
                  </a:lnTo>
                  <a:lnTo>
                    <a:pt x="944877" y="1267095"/>
                  </a:lnTo>
                  <a:lnTo>
                    <a:pt x="893098" y="1274289"/>
                  </a:lnTo>
                  <a:lnTo>
                    <a:pt x="840228" y="1278676"/>
                  </a:lnTo>
                  <a:lnTo>
                    <a:pt x="786383" y="1280160"/>
                  </a:lnTo>
                  <a:lnTo>
                    <a:pt x="732544" y="1278676"/>
                  </a:lnTo>
                  <a:lnTo>
                    <a:pt x="679677" y="1274289"/>
                  </a:lnTo>
                  <a:lnTo>
                    <a:pt x="627901" y="1267095"/>
                  </a:lnTo>
                  <a:lnTo>
                    <a:pt x="577334" y="1257188"/>
                  </a:lnTo>
                  <a:lnTo>
                    <a:pt x="528091" y="1244666"/>
                  </a:lnTo>
                  <a:lnTo>
                    <a:pt x="480290" y="1229623"/>
                  </a:lnTo>
                  <a:lnTo>
                    <a:pt x="434048" y="1212156"/>
                  </a:lnTo>
                  <a:lnTo>
                    <a:pt x="389483" y="1192360"/>
                  </a:lnTo>
                  <a:lnTo>
                    <a:pt x="346711" y="1170331"/>
                  </a:lnTo>
                  <a:lnTo>
                    <a:pt x="305850" y="1146165"/>
                  </a:lnTo>
                  <a:lnTo>
                    <a:pt x="267017" y="1119957"/>
                  </a:lnTo>
                  <a:lnTo>
                    <a:pt x="230328" y="1091803"/>
                  </a:lnTo>
                  <a:lnTo>
                    <a:pt x="195902" y="1061799"/>
                  </a:lnTo>
                  <a:lnTo>
                    <a:pt x="163854" y="1030040"/>
                  </a:lnTo>
                  <a:lnTo>
                    <a:pt x="134303" y="996623"/>
                  </a:lnTo>
                  <a:lnTo>
                    <a:pt x="107365" y="961644"/>
                  </a:lnTo>
                  <a:lnTo>
                    <a:pt x="83158" y="925197"/>
                  </a:lnTo>
                  <a:lnTo>
                    <a:pt x="61798" y="887378"/>
                  </a:lnTo>
                  <a:lnTo>
                    <a:pt x="43403" y="848284"/>
                  </a:lnTo>
                  <a:lnTo>
                    <a:pt x="28090" y="808011"/>
                  </a:lnTo>
                  <a:lnTo>
                    <a:pt x="15976" y="766653"/>
                  </a:lnTo>
                  <a:lnTo>
                    <a:pt x="7178" y="724306"/>
                  </a:lnTo>
                  <a:lnTo>
                    <a:pt x="1814" y="681067"/>
                  </a:lnTo>
                  <a:lnTo>
                    <a:pt x="0" y="637032"/>
                  </a:lnTo>
                  <a:lnTo>
                    <a:pt x="1814" y="592996"/>
                  </a:lnTo>
                  <a:lnTo>
                    <a:pt x="7178" y="549757"/>
                  </a:lnTo>
                  <a:lnTo>
                    <a:pt x="15976" y="507410"/>
                  </a:lnTo>
                  <a:lnTo>
                    <a:pt x="28090" y="466052"/>
                  </a:lnTo>
                  <a:lnTo>
                    <a:pt x="43403" y="425779"/>
                  </a:lnTo>
                  <a:lnTo>
                    <a:pt x="61798" y="386685"/>
                  </a:lnTo>
                  <a:lnTo>
                    <a:pt x="83158" y="348866"/>
                  </a:lnTo>
                  <a:lnTo>
                    <a:pt x="107365" y="312420"/>
                  </a:lnTo>
                  <a:lnTo>
                    <a:pt x="134303" y="277440"/>
                  </a:lnTo>
                  <a:lnTo>
                    <a:pt x="163854" y="244023"/>
                  </a:lnTo>
                  <a:lnTo>
                    <a:pt x="195902" y="212264"/>
                  </a:lnTo>
                  <a:lnTo>
                    <a:pt x="230328" y="182260"/>
                  </a:lnTo>
                  <a:lnTo>
                    <a:pt x="267017" y="154106"/>
                  </a:lnTo>
                  <a:lnTo>
                    <a:pt x="305850" y="127898"/>
                  </a:lnTo>
                  <a:lnTo>
                    <a:pt x="346711" y="103732"/>
                  </a:lnTo>
                  <a:lnTo>
                    <a:pt x="389483" y="81703"/>
                  </a:lnTo>
                  <a:lnTo>
                    <a:pt x="434048" y="61907"/>
                  </a:lnTo>
                  <a:lnTo>
                    <a:pt x="480290" y="44440"/>
                  </a:lnTo>
                  <a:lnTo>
                    <a:pt x="528091" y="29397"/>
                  </a:lnTo>
                  <a:lnTo>
                    <a:pt x="577334" y="16875"/>
                  </a:lnTo>
                  <a:lnTo>
                    <a:pt x="627901" y="6968"/>
                  </a:lnTo>
                  <a:lnTo>
                    <a:pt x="678054" y="0"/>
                  </a:lnTo>
                </a:path>
              </a:pathLst>
            </a:custGeom>
            <a:ln w="24384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6646164" y="501395"/>
            <a:ext cx="2265045" cy="463550"/>
          </a:xfrm>
          <a:prstGeom prst="rect">
            <a:avLst/>
          </a:prstGeom>
          <a:ln w="9144">
            <a:solidFill>
              <a:srgbClr val="4F81BC"/>
            </a:solidFill>
          </a:ln>
        </p:spPr>
        <p:txBody>
          <a:bodyPr vert="horz" wrap="square" lIns="0" tIns="26669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10"/>
              </a:spcBef>
            </a:pPr>
            <a:r>
              <a:rPr sz="2400" dirty="0"/>
              <a:t>PP</a:t>
            </a:r>
            <a:r>
              <a:rPr sz="2400" spc="-15" dirty="0"/>
              <a:t> </a:t>
            </a:r>
            <a:r>
              <a:rPr sz="2400" dirty="0"/>
              <a:t>=</a:t>
            </a:r>
            <a:r>
              <a:rPr sz="2400" spc="-15" dirty="0"/>
              <a:t> </a:t>
            </a:r>
            <a:r>
              <a:rPr sz="2400" dirty="0"/>
              <a:t>7</a:t>
            </a:r>
            <a:r>
              <a:rPr sz="2400" spc="-15" dirty="0"/>
              <a:t> </a:t>
            </a:r>
            <a:r>
              <a:rPr sz="2400" dirty="0"/>
              <a:t>à</a:t>
            </a:r>
            <a:r>
              <a:rPr sz="2400" spc="-10" dirty="0"/>
              <a:t> </a:t>
            </a:r>
            <a:r>
              <a:rPr sz="2400" dirty="0"/>
              <a:t>12</a:t>
            </a:r>
            <a:r>
              <a:rPr sz="2400" spc="-35" dirty="0"/>
              <a:t> </a:t>
            </a:r>
            <a:r>
              <a:rPr sz="2400" spc="-20" dirty="0"/>
              <a:t>jours</a:t>
            </a:r>
            <a:endParaRPr sz="2400"/>
          </a:p>
        </p:txBody>
      </p:sp>
      <p:sp>
        <p:nvSpPr>
          <p:cNvPr id="16" name="object 16"/>
          <p:cNvSpPr txBox="1"/>
          <p:nvPr/>
        </p:nvSpPr>
        <p:spPr>
          <a:xfrm>
            <a:off x="214884" y="2644139"/>
            <a:ext cx="1643380" cy="707390"/>
          </a:xfrm>
          <a:prstGeom prst="rect">
            <a:avLst/>
          </a:prstGeom>
          <a:solidFill>
            <a:srgbClr val="8EB4E2"/>
          </a:solidFill>
          <a:ln w="9144">
            <a:solidFill>
              <a:srgbClr val="1F487C"/>
            </a:solidFill>
          </a:ln>
        </p:spPr>
        <p:txBody>
          <a:bodyPr vert="horz" wrap="square" lIns="0" tIns="2984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35"/>
              </a:spcBef>
            </a:pPr>
            <a:r>
              <a:rPr sz="2000" b="1" spc="-20" dirty="0">
                <a:latin typeface="Calibri" panose="020F0502020204030204"/>
                <a:cs typeface="Calibri" panose="020F0502020204030204"/>
              </a:rPr>
              <a:t>Voie</a:t>
            </a:r>
            <a:endParaRPr sz="2000">
              <a:latin typeface="Calibri" panose="020F0502020204030204"/>
              <a:cs typeface="Calibri" panose="020F0502020204030204"/>
            </a:endParaRPr>
          </a:p>
          <a:p>
            <a:pPr algn="ctr">
              <a:lnSpc>
                <a:spcPct val="100000"/>
              </a:lnSpc>
            </a:pPr>
            <a:r>
              <a:rPr sz="2000" b="1" spc="-10" dirty="0">
                <a:latin typeface="Calibri" panose="020F0502020204030204"/>
                <a:cs typeface="Calibri" panose="020F0502020204030204"/>
              </a:rPr>
              <a:t>percutanée</a:t>
            </a:r>
            <a:endParaRPr sz="20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71500" y="1281683"/>
            <a:ext cx="1645920" cy="399415"/>
          </a:xfrm>
          <a:prstGeom prst="rect">
            <a:avLst/>
          </a:prstGeom>
          <a:solidFill>
            <a:srgbClr val="8EB4E2"/>
          </a:solidFill>
          <a:ln w="9144">
            <a:solidFill>
              <a:srgbClr val="1F487C"/>
            </a:solidFill>
          </a:ln>
        </p:spPr>
        <p:txBody>
          <a:bodyPr vert="horz" wrap="square" lIns="0" tIns="28575" rIns="0" bIns="0" rtlCol="0">
            <a:spAutoFit/>
          </a:bodyPr>
          <a:lstStyle/>
          <a:p>
            <a:pPr marL="290195">
              <a:lnSpc>
                <a:spcPct val="100000"/>
              </a:lnSpc>
              <a:spcBef>
                <a:spcPts val="225"/>
              </a:spcBef>
            </a:pPr>
            <a:r>
              <a:rPr sz="2000" b="1" spc="-10" dirty="0">
                <a:latin typeface="Calibri" panose="020F0502020204030204"/>
                <a:cs typeface="Calibri" panose="020F0502020204030204"/>
              </a:rPr>
              <a:t>Voie</a:t>
            </a:r>
            <a:r>
              <a:rPr sz="2000" b="1" spc="-75" dirty="0">
                <a:latin typeface="Calibri" panose="020F0502020204030204"/>
                <a:cs typeface="Calibri" panose="020F0502020204030204"/>
              </a:rPr>
              <a:t> </a:t>
            </a:r>
            <a:r>
              <a:rPr sz="2000" b="1" spc="-20" dirty="0">
                <a:latin typeface="Calibri" panose="020F0502020204030204"/>
                <a:cs typeface="Calibri" panose="020F0502020204030204"/>
              </a:rPr>
              <a:t>orale</a:t>
            </a:r>
            <a:endParaRPr sz="20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142744" y="6214871"/>
            <a:ext cx="5404485" cy="262255"/>
          </a:xfrm>
          <a:prstGeom prst="rect">
            <a:avLst/>
          </a:prstGeom>
          <a:solidFill>
            <a:srgbClr val="C5D9F0"/>
          </a:solidFill>
        </p:spPr>
        <p:txBody>
          <a:bodyPr vert="horz" wrap="square" lIns="0" tIns="40005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315"/>
              </a:spcBef>
            </a:pPr>
            <a:r>
              <a:rPr sz="1100" b="1" dirty="0">
                <a:latin typeface="Calibri" panose="020F0502020204030204"/>
                <a:cs typeface="Calibri" panose="020F0502020204030204"/>
              </a:rPr>
              <a:t>Cycle</a:t>
            </a:r>
            <a:r>
              <a:rPr sz="1100" b="1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1100" b="1" dirty="0">
                <a:latin typeface="Calibri" panose="020F0502020204030204"/>
                <a:cs typeface="Calibri" panose="020F0502020204030204"/>
              </a:rPr>
              <a:t>évolutif</a:t>
            </a:r>
            <a:r>
              <a:rPr sz="1100" b="1" spc="-10" dirty="0">
                <a:latin typeface="Calibri" panose="020F0502020204030204"/>
                <a:cs typeface="Calibri" panose="020F0502020204030204"/>
              </a:rPr>
              <a:t> </a:t>
            </a:r>
            <a:r>
              <a:rPr sz="1100" b="1" dirty="0">
                <a:latin typeface="Calibri" panose="020F0502020204030204"/>
                <a:cs typeface="Calibri" panose="020F0502020204030204"/>
              </a:rPr>
              <a:t>de</a:t>
            </a:r>
            <a:r>
              <a:rPr sz="1100" b="1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1100" b="1" i="1" spc="-10" dirty="0">
                <a:latin typeface="Calibri" panose="020F0502020204030204"/>
                <a:cs typeface="Calibri" panose="020F0502020204030204"/>
              </a:rPr>
              <a:t>Strongyloides</a:t>
            </a:r>
            <a:r>
              <a:rPr sz="1100" b="1" i="1" spc="5" dirty="0">
                <a:latin typeface="Calibri" panose="020F0502020204030204"/>
                <a:cs typeface="Calibri" panose="020F0502020204030204"/>
              </a:rPr>
              <a:t> </a:t>
            </a:r>
            <a:r>
              <a:rPr sz="1100" b="1" i="1" spc="-10" dirty="0">
                <a:latin typeface="Calibri" panose="020F0502020204030204"/>
                <a:cs typeface="Calibri" panose="020F0502020204030204"/>
              </a:rPr>
              <a:t>papillosus</a:t>
            </a:r>
            <a:r>
              <a:rPr sz="1100" b="1" spc="-10" dirty="0">
                <a:latin typeface="Calibri" panose="020F0502020204030204"/>
                <a:cs typeface="Calibri" panose="020F0502020204030204"/>
              </a:rPr>
              <a:t>.</a:t>
            </a:r>
            <a:r>
              <a:rPr sz="1100" b="1" spc="20" dirty="0">
                <a:latin typeface="Calibri" panose="020F0502020204030204"/>
                <a:cs typeface="Calibri" panose="020F0502020204030204"/>
              </a:rPr>
              <a:t> </a:t>
            </a:r>
            <a:r>
              <a:rPr sz="1100" b="1" dirty="0">
                <a:latin typeface="Calibri" panose="020F0502020204030204"/>
                <a:cs typeface="Calibri" panose="020F0502020204030204"/>
              </a:rPr>
              <a:t>inspiré</a:t>
            </a:r>
            <a:r>
              <a:rPr sz="1100" b="1" spc="5" dirty="0">
                <a:latin typeface="Calibri" panose="020F0502020204030204"/>
                <a:cs typeface="Calibri" panose="020F0502020204030204"/>
              </a:rPr>
              <a:t> </a:t>
            </a:r>
            <a:r>
              <a:rPr sz="1100" b="1" dirty="0">
                <a:latin typeface="Calibri" panose="020F0502020204030204"/>
                <a:cs typeface="Calibri" panose="020F0502020204030204"/>
              </a:rPr>
              <a:t>de</a:t>
            </a:r>
            <a:r>
              <a:rPr sz="1100" b="1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1100" b="1" dirty="0">
                <a:latin typeface="Calibri" panose="020F0502020204030204"/>
                <a:cs typeface="Calibri" panose="020F0502020204030204"/>
              </a:rPr>
              <a:t>R.</a:t>
            </a:r>
            <a:r>
              <a:rPr sz="1100" b="1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1100" b="1" dirty="0">
                <a:latin typeface="Calibri" panose="020F0502020204030204"/>
                <a:cs typeface="Calibri" panose="020F0502020204030204"/>
              </a:rPr>
              <a:t>Chermette et</a:t>
            </a:r>
            <a:r>
              <a:rPr sz="1100" b="1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1100" b="1" dirty="0">
                <a:latin typeface="Calibri" panose="020F0502020204030204"/>
                <a:cs typeface="Calibri" panose="020F0502020204030204"/>
              </a:rPr>
              <a:t>G.</a:t>
            </a:r>
            <a:r>
              <a:rPr sz="1100" b="1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1100" b="1" spc="-10" dirty="0">
                <a:latin typeface="Calibri" panose="020F0502020204030204"/>
                <a:cs typeface="Calibri" panose="020F0502020204030204"/>
              </a:rPr>
              <a:t>Buissiéras,(1995)</a:t>
            </a:r>
            <a:endParaRPr sz="11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9" name="ZoneTexte 9"/>
          <p:cNvSpPr txBox="1"/>
          <p:nvPr/>
        </p:nvSpPr>
        <p:spPr>
          <a:xfrm>
            <a:off x="4572000" y="6551295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2935224" cy="57912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83463" y="-31927"/>
            <a:ext cx="155702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1F487C"/>
                </a:solidFill>
              </a:rPr>
              <a:t>Biologie</a:t>
            </a:r>
            <a:endParaRPr spc="-10" dirty="0">
              <a:solidFill>
                <a:srgbClr val="1F487C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4972811" y="1523"/>
            <a:ext cx="4171315" cy="368935"/>
          </a:xfrm>
          <a:custGeom>
            <a:avLst/>
            <a:gdLst/>
            <a:ahLst/>
            <a:cxnLst/>
            <a:rect l="l" t="t" r="r" b="b"/>
            <a:pathLst>
              <a:path w="4171315" h="368935">
                <a:moveTo>
                  <a:pt x="4171188" y="0"/>
                </a:moveTo>
                <a:lnTo>
                  <a:pt x="0" y="0"/>
                </a:lnTo>
                <a:lnTo>
                  <a:pt x="0" y="368808"/>
                </a:lnTo>
                <a:lnTo>
                  <a:pt x="4171188" y="368808"/>
                </a:lnTo>
              </a:path>
            </a:pathLst>
          </a:custGeom>
          <a:ln w="9144">
            <a:solidFill>
              <a:srgbClr val="548E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053076" y="20523"/>
            <a:ext cx="3978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1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36776" y="493776"/>
            <a:ext cx="3014472" cy="515112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2133980" y="499694"/>
            <a:ext cx="201485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Cycle</a:t>
            </a:r>
            <a:r>
              <a:rPr sz="2800" b="1" spc="-45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800" b="1" spc="-10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évolutif</a:t>
            </a:r>
            <a:endParaRPr sz="2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72639" y="1286255"/>
            <a:ext cx="3999229" cy="460375"/>
          </a:xfrm>
          <a:prstGeom prst="rect">
            <a:avLst/>
          </a:prstGeom>
          <a:ln w="18288">
            <a:solidFill>
              <a:srgbClr val="006FC0"/>
            </a:solidFill>
          </a:ln>
        </p:spPr>
        <p:txBody>
          <a:bodyPr vert="horz" wrap="square" lIns="0" tIns="2730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15"/>
              </a:spcBef>
            </a:pPr>
            <a:r>
              <a:rPr sz="2400" b="1" dirty="0">
                <a:solidFill>
                  <a:srgbClr val="006FC0"/>
                </a:solidFill>
                <a:latin typeface="Calibri" panose="020F0502020204030204"/>
                <a:cs typeface="Calibri" panose="020F0502020204030204"/>
              </a:rPr>
              <a:t>femelles</a:t>
            </a:r>
            <a:r>
              <a:rPr sz="2400" b="1" spc="-114" dirty="0">
                <a:solidFill>
                  <a:srgbClr val="006FC0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400" b="1" spc="-10" dirty="0">
                <a:solidFill>
                  <a:srgbClr val="006FC0"/>
                </a:solidFill>
                <a:latin typeface="Calibri" panose="020F0502020204030204"/>
                <a:cs typeface="Calibri" panose="020F0502020204030204"/>
              </a:rPr>
              <a:t>parthénogénétiques</a:t>
            </a:r>
            <a:endParaRPr sz="2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560385" y="1729104"/>
            <a:ext cx="4300855" cy="1499235"/>
            <a:chOff x="1560385" y="1729104"/>
            <a:chExt cx="4300855" cy="1499235"/>
          </a:xfrm>
        </p:grpSpPr>
        <p:sp>
          <p:nvSpPr>
            <p:cNvPr id="10" name="object 10"/>
            <p:cNvSpPr/>
            <p:nvPr/>
          </p:nvSpPr>
          <p:spPr>
            <a:xfrm>
              <a:off x="2717165" y="1729104"/>
              <a:ext cx="3143885" cy="647065"/>
            </a:xfrm>
            <a:custGeom>
              <a:avLst/>
              <a:gdLst/>
              <a:ahLst/>
              <a:cxnLst/>
              <a:rect l="l" t="t" r="r" b="b"/>
              <a:pathLst>
                <a:path w="3143885" h="647064">
                  <a:moveTo>
                    <a:pt x="3143504" y="557403"/>
                  </a:moveTo>
                  <a:lnTo>
                    <a:pt x="3026537" y="431927"/>
                  </a:lnTo>
                  <a:lnTo>
                    <a:pt x="3020110" y="427342"/>
                  </a:lnTo>
                  <a:lnTo>
                    <a:pt x="3012681" y="425615"/>
                  </a:lnTo>
                  <a:lnTo>
                    <a:pt x="3005175" y="426783"/>
                  </a:lnTo>
                  <a:lnTo>
                    <a:pt x="2998470" y="430911"/>
                  </a:lnTo>
                  <a:lnTo>
                    <a:pt x="2993898" y="437324"/>
                  </a:lnTo>
                  <a:lnTo>
                    <a:pt x="2992209" y="444690"/>
                  </a:lnTo>
                  <a:lnTo>
                    <a:pt x="2993428" y="452170"/>
                  </a:lnTo>
                  <a:lnTo>
                    <a:pt x="2997581" y="458851"/>
                  </a:lnTo>
                  <a:lnTo>
                    <a:pt x="3041383" y="505929"/>
                  </a:lnTo>
                  <a:lnTo>
                    <a:pt x="1362202" y="0"/>
                  </a:lnTo>
                  <a:lnTo>
                    <a:pt x="1356487" y="18923"/>
                  </a:lnTo>
                  <a:lnTo>
                    <a:pt x="1348359" y="889"/>
                  </a:lnTo>
                  <a:lnTo>
                    <a:pt x="94640" y="564565"/>
                  </a:lnTo>
                  <a:lnTo>
                    <a:pt x="131953" y="512318"/>
                  </a:lnTo>
                  <a:lnTo>
                    <a:pt x="112623" y="481203"/>
                  </a:lnTo>
                  <a:lnTo>
                    <a:pt x="105498" y="483857"/>
                  </a:lnTo>
                  <a:lnTo>
                    <a:pt x="99695" y="489204"/>
                  </a:lnTo>
                  <a:lnTo>
                    <a:pt x="0" y="628904"/>
                  </a:lnTo>
                  <a:lnTo>
                    <a:pt x="170688" y="646938"/>
                  </a:lnTo>
                  <a:lnTo>
                    <a:pt x="178523" y="646201"/>
                  </a:lnTo>
                  <a:lnTo>
                    <a:pt x="185204" y="642645"/>
                  </a:lnTo>
                  <a:lnTo>
                    <a:pt x="190055" y="636816"/>
                  </a:lnTo>
                  <a:lnTo>
                    <a:pt x="191922" y="630809"/>
                  </a:lnTo>
                  <a:lnTo>
                    <a:pt x="192405" y="629285"/>
                  </a:lnTo>
                  <a:lnTo>
                    <a:pt x="110807" y="600798"/>
                  </a:lnTo>
                  <a:lnTo>
                    <a:pt x="1357871" y="39992"/>
                  </a:lnTo>
                  <a:lnTo>
                    <a:pt x="3029966" y="543902"/>
                  </a:lnTo>
                  <a:lnTo>
                    <a:pt x="2967355" y="558927"/>
                  </a:lnTo>
                  <a:lnTo>
                    <a:pt x="2960268" y="562229"/>
                  </a:lnTo>
                  <a:lnTo>
                    <a:pt x="2955137" y="567817"/>
                  </a:lnTo>
                  <a:lnTo>
                    <a:pt x="2952470" y="574929"/>
                  </a:lnTo>
                  <a:lnTo>
                    <a:pt x="2952750" y="582803"/>
                  </a:lnTo>
                  <a:lnTo>
                    <a:pt x="2956052" y="589953"/>
                  </a:lnTo>
                  <a:lnTo>
                    <a:pt x="2961640" y="595058"/>
                  </a:lnTo>
                  <a:lnTo>
                    <a:pt x="2968752" y="597700"/>
                  </a:lnTo>
                  <a:lnTo>
                    <a:pt x="2976626" y="597408"/>
                  </a:lnTo>
                  <a:lnTo>
                    <a:pt x="3111716" y="565023"/>
                  </a:lnTo>
                  <a:lnTo>
                    <a:pt x="3143504" y="557403"/>
                  </a:lnTo>
                  <a:close/>
                </a:path>
              </a:pathLst>
            </a:custGeom>
            <a:solidFill>
              <a:srgbClr val="497DB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1572767" y="2356103"/>
              <a:ext cx="2286000" cy="859790"/>
            </a:xfrm>
            <a:custGeom>
              <a:avLst/>
              <a:gdLst/>
              <a:ahLst/>
              <a:cxnLst/>
              <a:rect l="l" t="t" r="r" b="b"/>
              <a:pathLst>
                <a:path w="2286000" h="859789">
                  <a:moveTo>
                    <a:pt x="2142744" y="0"/>
                  </a:moveTo>
                  <a:lnTo>
                    <a:pt x="143256" y="0"/>
                  </a:lnTo>
                  <a:lnTo>
                    <a:pt x="97974" y="7303"/>
                  </a:lnTo>
                  <a:lnTo>
                    <a:pt x="58649" y="27639"/>
                  </a:lnTo>
                  <a:lnTo>
                    <a:pt x="27639" y="58649"/>
                  </a:lnTo>
                  <a:lnTo>
                    <a:pt x="7303" y="97974"/>
                  </a:lnTo>
                  <a:lnTo>
                    <a:pt x="0" y="143256"/>
                  </a:lnTo>
                  <a:lnTo>
                    <a:pt x="0" y="716280"/>
                  </a:lnTo>
                  <a:lnTo>
                    <a:pt x="7303" y="761561"/>
                  </a:lnTo>
                  <a:lnTo>
                    <a:pt x="27639" y="800886"/>
                  </a:lnTo>
                  <a:lnTo>
                    <a:pt x="58649" y="831896"/>
                  </a:lnTo>
                  <a:lnTo>
                    <a:pt x="97974" y="852232"/>
                  </a:lnTo>
                  <a:lnTo>
                    <a:pt x="143256" y="859536"/>
                  </a:lnTo>
                  <a:lnTo>
                    <a:pt x="2142744" y="859536"/>
                  </a:lnTo>
                  <a:lnTo>
                    <a:pt x="2188025" y="852232"/>
                  </a:lnTo>
                  <a:lnTo>
                    <a:pt x="2227350" y="831896"/>
                  </a:lnTo>
                  <a:lnTo>
                    <a:pt x="2258360" y="800886"/>
                  </a:lnTo>
                  <a:lnTo>
                    <a:pt x="2278696" y="761561"/>
                  </a:lnTo>
                  <a:lnTo>
                    <a:pt x="2285999" y="716280"/>
                  </a:lnTo>
                  <a:lnTo>
                    <a:pt x="2285999" y="143256"/>
                  </a:lnTo>
                  <a:lnTo>
                    <a:pt x="2278696" y="97974"/>
                  </a:lnTo>
                  <a:lnTo>
                    <a:pt x="2258360" y="58649"/>
                  </a:lnTo>
                  <a:lnTo>
                    <a:pt x="2227350" y="27639"/>
                  </a:lnTo>
                  <a:lnTo>
                    <a:pt x="2188025" y="7303"/>
                  </a:lnTo>
                  <a:lnTo>
                    <a:pt x="2142744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1572767" y="2356103"/>
              <a:ext cx="2286000" cy="859790"/>
            </a:xfrm>
            <a:custGeom>
              <a:avLst/>
              <a:gdLst/>
              <a:ahLst/>
              <a:cxnLst/>
              <a:rect l="l" t="t" r="r" b="b"/>
              <a:pathLst>
                <a:path w="2286000" h="859789">
                  <a:moveTo>
                    <a:pt x="0" y="143256"/>
                  </a:moveTo>
                  <a:lnTo>
                    <a:pt x="7303" y="97974"/>
                  </a:lnTo>
                  <a:lnTo>
                    <a:pt x="27639" y="58649"/>
                  </a:lnTo>
                  <a:lnTo>
                    <a:pt x="58649" y="27639"/>
                  </a:lnTo>
                  <a:lnTo>
                    <a:pt x="97974" y="7303"/>
                  </a:lnTo>
                  <a:lnTo>
                    <a:pt x="143256" y="0"/>
                  </a:lnTo>
                  <a:lnTo>
                    <a:pt x="2142744" y="0"/>
                  </a:lnTo>
                  <a:lnTo>
                    <a:pt x="2188025" y="7303"/>
                  </a:lnTo>
                  <a:lnTo>
                    <a:pt x="2227350" y="27639"/>
                  </a:lnTo>
                  <a:lnTo>
                    <a:pt x="2258360" y="58649"/>
                  </a:lnTo>
                  <a:lnTo>
                    <a:pt x="2278696" y="97974"/>
                  </a:lnTo>
                  <a:lnTo>
                    <a:pt x="2285999" y="143256"/>
                  </a:lnTo>
                  <a:lnTo>
                    <a:pt x="2285999" y="716280"/>
                  </a:lnTo>
                  <a:lnTo>
                    <a:pt x="2278696" y="761561"/>
                  </a:lnTo>
                  <a:lnTo>
                    <a:pt x="2258360" y="800886"/>
                  </a:lnTo>
                  <a:lnTo>
                    <a:pt x="2227350" y="831896"/>
                  </a:lnTo>
                  <a:lnTo>
                    <a:pt x="2188025" y="852232"/>
                  </a:lnTo>
                  <a:lnTo>
                    <a:pt x="2142744" y="859536"/>
                  </a:lnTo>
                  <a:lnTo>
                    <a:pt x="143256" y="859536"/>
                  </a:lnTo>
                  <a:lnTo>
                    <a:pt x="97974" y="852232"/>
                  </a:lnTo>
                  <a:lnTo>
                    <a:pt x="58649" y="831896"/>
                  </a:lnTo>
                  <a:lnTo>
                    <a:pt x="27639" y="800886"/>
                  </a:lnTo>
                  <a:lnTo>
                    <a:pt x="7303" y="761561"/>
                  </a:lnTo>
                  <a:lnTo>
                    <a:pt x="0" y="716280"/>
                  </a:lnTo>
                  <a:lnTo>
                    <a:pt x="0" y="143256"/>
                  </a:lnTo>
                  <a:close/>
                </a:path>
              </a:pathLst>
            </a:custGeom>
            <a:ln w="24384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 txBox="1"/>
          <p:nvPr/>
        </p:nvSpPr>
        <p:spPr>
          <a:xfrm>
            <a:off x="1729485" y="2573528"/>
            <a:ext cx="197103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Œufs</a:t>
            </a:r>
            <a:r>
              <a:rPr sz="2400" b="1" spc="-8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haploïdes</a:t>
            </a:r>
            <a:endParaRPr sz="2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772977" y="2273617"/>
            <a:ext cx="2167890" cy="881380"/>
            <a:chOff x="4772977" y="2273617"/>
            <a:chExt cx="2167890" cy="881380"/>
          </a:xfrm>
        </p:grpSpPr>
        <p:sp>
          <p:nvSpPr>
            <p:cNvPr id="15" name="object 15"/>
            <p:cNvSpPr/>
            <p:nvPr/>
          </p:nvSpPr>
          <p:spPr>
            <a:xfrm>
              <a:off x="4785360" y="2285999"/>
              <a:ext cx="2143125" cy="856615"/>
            </a:xfrm>
            <a:custGeom>
              <a:avLst/>
              <a:gdLst/>
              <a:ahLst/>
              <a:cxnLst/>
              <a:rect l="l" t="t" r="r" b="b"/>
              <a:pathLst>
                <a:path w="2143125" h="856614">
                  <a:moveTo>
                    <a:pt x="1999995" y="0"/>
                  </a:moveTo>
                  <a:lnTo>
                    <a:pt x="142748" y="0"/>
                  </a:lnTo>
                  <a:lnTo>
                    <a:pt x="97617" y="7274"/>
                  </a:lnTo>
                  <a:lnTo>
                    <a:pt x="58430" y="27533"/>
                  </a:lnTo>
                  <a:lnTo>
                    <a:pt x="27533" y="58430"/>
                  </a:lnTo>
                  <a:lnTo>
                    <a:pt x="7274" y="97617"/>
                  </a:lnTo>
                  <a:lnTo>
                    <a:pt x="0" y="142748"/>
                  </a:lnTo>
                  <a:lnTo>
                    <a:pt x="0" y="713739"/>
                  </a:lnTo>
                  <a:lnTo>
                    <a:pt x="7274" y="758870"/>
                  </a:lnTo>
                  <a:lnTo>
                    <a:pt x="27533" y="798057"/>
                  </a:lnTo>
                  <a:lnTo>
                    <a:pt x="58430" y="828954"/>
                  </a:lnTo>
                  <a:lnTo>
                    <a:pt x="97617" y="849213"/>
                  </a:lnTo>
                  <a:lnTo>
                    <a:pt x="142748" y="856488"/>
                  </a:lnTo>
                  <a:lnTo>
                    <a:pt x="1999995" y="856488"/>
                  </a:lnTo>
                  <a:lnTo>
                    <a:pt x="2045126" y="849213"/>
                  </a:lnTo>
                  <a:lnTo>
                    <a:pt x="2084313" y="828954"/>
                  </a:lnTo>
                  <a:lnTo>
                    <a:pt x="2115210" y="798057"/>
                  </a:lnTo>
                  <a:lnTo>
                    <a:pt x="2135469" y="758870"/>
                  </a:lnTo>
                  <a:lnTo>
                    <a:pt x="2142743" y="713739"/>
                  </a:lnTo>
                  <a:lnTo>
                    <a:pt x="2142743" y="142748"/>
                  </a:lnTo>
                  <a:lnTo>
                    <a:pt x="2135469" y="97617"/>
                  </a:lnTo>
                  <a:lnTo>
                    <a:pt x="2115210" y="58430"/>
                  </a:lnTo>
                  <a:lnTo>
                    <a:pt x="2084313" y="27533"/>
                  </a:lnTo>
                  <a:lnTo>
                    <a:pt x="2045126" y="7274"/>
                  </a:lnTo>
                  <a:lnTo>
                    <a:pt x="1999995" y="0"/>
                  </a:lnTo>
                  <a:close/>
                </a:path>
              </a:pathLst>
            </a:custGeom>
            <a:solidFill>
              <a:srgbClr val="E6B8B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4785360" y="2285999"/>
              <a:ext cx="2143125" cy="856615"/>
            </a:xfrm>
            <a:custGeom>
              <a:avLst/>
              <a:gdLst/>
              <a:ahLst/>
              <a:cxnLst/>
              <a:rect l="l" t="t" r="r" b="b"/>
              <a:pathLst>
                <a:path w="2143125" h="856614">
                  <a:moveTo>
                    <a:pt x="0" y="142748"/>
                  </a:moveTo>
                  <a:lnTo>
                    <a:pt x="7274" y="97617"/>
                  </a:lnTo>
                  <a:lnTo>
                    <a:pt x="27533" y="58430"/>
                  </a:lnTo>
                  <a:lnTo>
                    <a:pt x="58430" y="27533"/>
                  </a:lnTo>
                  <a:lnTo>
                    <a:pt x="97617" y="7274"/>
                  </a:lnTo>
                  <a:lnTo>
                    <a:pt x="142748" y="0"/>
                  </a:lnTo>
                  <a:lnTo>
                    <a:pt x="1999995" y="0"/>
                  </a:lnTo>
                  <a:lnTo>
                    <a:pt x="2045126" y="7274"/>
                  </a:lnTo>
                  <a:lnTo>
                    <a:pt x="2084313" y="27533"/>
                  </a:lnTo>
                  <a:lnTo>
                    <a:pt x="2115210" y="58430"/>
                  </a:lnTo>
                  <a:lnTo>
                    <a:pt x="2135469" y="97617"/>
                  </a:lnTo>
                  <a:lnTo>
                    <a:pt x="2142743" y="142748"/>
                  </a:lnTo>
                  <a:lnTo>
                    <a:pt x="2142743" y="713739"/>
                  </a:lnTo>
                  <a:lnTo>
                    <a:pt x="2135469" y="758870"/>
                  </a:lnTo>
                  <a:lnTo>
                    <a:pt x="2115210" y="798057"/>
                  </a:lnTo>
                  <a:lnTo>
                    <a:pt x="2084313" y="828954"/>
                  </a:lnTo>
                  <a:lnTo>
                    <a:pt x="2045126" y="849213"/>
                  </a:lnTo>
                  <a:lnTo>
                    <a:pt x="1999995" y="856488"/>
                  </a:lnTo>
                  <a:lnTo>
                    <a:pt x="142748" y="856488"/>
                  </a:lnTo>
                  <a:lnTo>
                    <a:pt x="97617" y="849213"/>
                  </a:lnTo>
                  <a:lnTo>
                    <a:pt x="58430" y="828954"/>
                  </a:lnTo>
                  <a:lnTo>
                    <a:pt x="27533" y="798057"/>
                  </a:lnTo>
                  <a:lnTo>
                    <a:pt x="7274" y="758870"/>
                  </a:lnTo>
                  <a:lnTo>
                    <a:pt x="0" y="713739"/>
                  </a:lnTo>
                  <a:lnTo>
                    <a:pt x="0" y="142748"/>
                  </a:lnTo>
                  <a:close/>
                </a:path>
              </a:pathLst>
            </a:custGeom>
            <a:ln w="24384">
              <a:solidFill>
                <a:srgbClr val="E6B8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/>
          <p:cNvSpPr txBox="1"/>
          <p:nvPr/>
        </p:nvSpPr>
        <p:spPr>
          <a:xfrm>
            <a:off x="4908550" y="2502153"/>
            <a:ext cx="189801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 panose="020F0502020204030204"/>
                <a:cs typeface="Calibri" panose="020F0502020204030204"/>
              </a:rPr>
              <a:t>Œufs</a:t>
            </a:r>
            <a:r>
              <a:rPr sz="2400" b="1" spc="-80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b="1" spc="-10" dirty="0">
                <a:latin typeface="Calibri" panose="020F0502020204030204"/>
                <a:cs typeface="Calibri" panose="020F0502020204030204"/>
              </a:rPr>
              <a:t>diploïdes</a:t>
            </a:r>
            <a:endParaRPr sz="2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1844039" y="3916679"/>
            <a:ext cx="1527175" cy="1097280"/>
            <a:chOff x="1844039" y="3916679"/>
            <a:chExt cx="1527175" cy="1097280"/>
          </a:xfrm>
        </p:grpSpPr>
        <p:sp>
          <p:nvSpPr>
            <p:cNvPr id="19" name="object 19"/>
            <p:cNvSpPr/>
            <p:nvPr/>
          </p:nvSpPr>
          <p:spPr>
            <a:xfrm>
              <a:off x="1856231" y="3928871"/>
              <a:ext cx="1503045" cy="1073150"/>
            </a:xfrm>
            <a:custGeom>
              <a:avLst/>
              <a:gdLst/>
              <a:ahLst/>
              <a:cxnLst/>
              <a:rect l="l" t="t" r="r" b="b"/>
              <a:pathLst>
                <a:path w="1503045" h="1073150">
                  <a:moveTo>
                    <a:pt x="1323848" y="0"/>
                  </a:moveTo>
                  <a:lnTo>
                    <a:pt x="178816" y="0"/>
                  </a:lnTo>
                  <a:lnTo>
                    <a:pt x="131262" y="6384"/>
                  </a:lnTo>
                  <a:lnTo>
                    <a:pt x="88542" y="24402"/>
                  </a:lnTo>
                  <a:lnTo>
                    <a:pt x="52355" y="52355"/>
                  </a:lnTo>
                  <a:lnTo>
                    <a:pt x="24402" y="88542"/>
                  </a:lnTo>
                  <a:lnTo>
                    <a:pt x="6384" y="131262"/>
                  </a:lnTo>
                  <a:lnTo>
                    <a:pt x="0" y="178815"/>
                  </a:lnTo>
                  <a:lnTo>
                    <a:pt x="0" y="894079"/>
                  </a:lnTo>
                  <a:lnTo>
                    <a:pt x="6384" y="941633"/>
                  </a:lnTo>
                  <a:lnTo>
                    <a:pt x="24402" y="984353"/>
                  </a:lnTo>
                  <a:lnTo>
                    <a:pt x="52355" y="1020540"/>
                  </a:lnTo>
                  <a:lnTo>
                    <a:pt x="88542" y="1048493"/>
                  </a:lnTo>
                  <a:lnTo>
                    <a:pt x="131262" y="1066511"/>
                  </a:lnTo>
                  <a:lnTo>
                    <a:pt x="178816" y="1072895"/>
                  </a:lnTo>
                  <a:lnTo>
                    <a:pt x="1323848" y="1072895"/>
                  </a:lnTo>
                  <a:lnTo>
                    <a:pt x="1371401" y="1066511"/>
                  </a:lnTo>
                  <a:lnTo>
                    <a:pt x="1414121" y="1048493"/>
                  </a:lnTo>
                  <a:lnTo>
                    <a:pt x="1450308" y="1020540"/>
                  </a:lnTo>
                  <a:lnTo>
                    <a:pt x="1478261" y="984353"/>
                  </a:lnTo>
                  <a:lnTo>
                    <a:pt x="1496279" y="941633"/>
                  </a:lnTo>
                  <a:lnTo>
                    <a:pt x="1502664" y="894079"/>
                  </a:lnTo>
                  <a:lnTo>
                    <a:pt x="1502664" y="178815"/>
                  </a:lnTo>
                  <a:lnTo>
                    <a:pt x="1496279" y="131262"/>
                  </a:lnTo>
                  <a:lnTo>
                    <a:pt x="1478261" y="88542"/>
                  </a:lnTo>
                  <a:lnTo>
                    <a:pt x="1450308" y="52355"/>
                  </a:lnTo>
                  <a:lnTo>
                    <a:pt x="1414121" y="24402"/>
                  </a:lnTo>
                  <a:lnTo>
                    <a:pt x="1371401" y="6384"/>
                  </a:lnTo>
                  <a:lnTo>
                    <a:pt x="1323848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1856231" y="3928871"/>
              <a:ext cx="1503045" cy="1073150"/>
            </a:xfrm>
            <a:custGeom>
              <a:avLst/>
              <a:gdLst/>
              <a:ahLst/>
              <a:cxnLst/>
              <a:rect l="l" t="t" r="r" b="b"/>
              <a:pathLst>
                <a:path w="1503045" h="1073150">
                  <a:moveTo>
                    <a:pt x="0" y="178815"/>
                  </a:moveTo>
                  <a:lnTo>
                    <a:pt x="6384" y="131262"/>
                  </a:lnTo>
                  <a:lnTo>
                    <a:pt x="24402" y="88542"/>
                  </a:lnTo>
                  <a:lnTo>
                    <a:pt x="52355" y="52355"/>
                  </a:lnTo>
                  <a:lnTo>
                    <a:pt x="88542" y="24402"/>
                  </a:lnTo>
                  <a:lnTo>
                    <a:pt x="131262" y="6384"/>
                  </a:lnTo>
                  <a:lnTo>
                    <a:pt x="178816" y="0"/>
                  </a:lnTo>
                  <a:lnTo>
                    <a:pt x="1323848" y="0"/>
                  </a:lnTo>
                  <a:lnTo>
                    <a:pt x="1371401" y="6384"/>
                  </a:lnTo>
                  <a:lnTo>
                    <a:pt x="1414121" y="24402"/>
                  </a:lnTo>
                  <a:lnTo>
                    <a:pt x="1450308" y="52355"/>
                  </a:lnTo>
                  <a:lnTo>
                    <a:pt x="1478261" y="88542"/>
                  </a:lnTo>
                  <a:lnTo>
                    <a:pt x="1496279" y="131262"/>
                  </a:lnTo>
                  <a:lnTo>
                    <a:pt x="1502664" y="178815"/>
                  </a:lnTo>
                  <a:lnTo>
                    <a:pt x="1502664" y="894079"/>
                  </a:lnTo>
                  <a:lnTo>
                    <a:pt x="1496279" y="941633"/>
                  </a:lnTo>
                  <a:lnTo>
                    <a:pt x="1478261" y="984353"/>
                  </a:lnTo>
                  <a:lnTo>
                    <a:pt x="1450308" y="1020540"/>
                  </a:lnTo>
                  <a:lnTo>
                    <a:pt x="1414121" y="1048493"/>
                  </a:lnTo>
                  <a:lnTo>
                    <a:pt x="1371401" y="1066511"/>
                  </a:lnTo>
                  <a:lnTo>
                    <a:pt x="1323848" y="1072895"/>
                  </a:lnTo>
                  <a:lnTo>
                    <a:pt x="178816" y="1072895"/>
                  </a:lnTo>
                  <a:lnTo>
                    <a:pt x="131262" y="1066511"/>
                  </a:lnTo>
                  <a:lnTo>
                    <a:pt x="88542" y="1048493"/>
                  </a:lnTo>
                  <a:lnTo>
                    <a:pt x="52355" y="1020540"/>
                  </a:lnTo>
                  <a:lnTo>
                    <a:pt x="24402" y="984353"/>
                  </a:lnTo>
                  <a:lnTo>
                    <a:pt x="6384" y="941633"/>
                  </a:lnTo>
                  <a:lnTo>
                    <a:pt x="0" y="894079"/>
                  </a:lnTo>
                  <a:lnTo>
                    <a:pt x="0" y="178815"/>
                  </a:lnTo>
                  <a:close/>
                </a:path>
              </a:pathLst>
            </a:custGeom>
            <a:ln w="24384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1" name="object 21"/>
          <p:cNvGrpSpPr/>
          <p:nvPr/>
        </p:nvGrpSpPr>
        <p:grpSpPr>
          <a:xfrm>
            <a:off x="2560129" y="3126232"/>
            <a:ext cx="4871720" cy="2077085"/>
            <a:chOff x="2560129" y="3126232"/>
            <a:chExt cx="4871720" cy="2077085"/>
          </a:xfrm>
        </p:grpSpPr>
        <p:sp>
          <p:nvSpPr>
            <p:cNvPr id="22" name="object 22"/>
            <p:cNvSpPr/>
            <p:nvPr/>
          </p:nvSpPr>
          <p:spPr>
            <a:xfrm>
              <a:off x="2572512" y="3215640"/>
              <a:ext cx="70485" cy="643255"/>
            </a:xfrm>
            <a:custGeom>
              <a:avLst/>
              <a:gdLst/>
              <a:ahLst/>
              <a:cxnLst/>
              <a:rect l="l" t="t" r="r" b="b"/>
              <a:pathLst>
                <a:path w="70485" h="643254">
                  <a:moveTo>
                    <a:pt x="52577" y="0"/>
                  </a:moveTo>
                  <a:lnTo>
                    <a:pt x="17525" y="0"/>
                  </a:lnTo>
                  <a:lnTo>
                    <a:pt x="17525" y="608076"/>
                  </a:lnTo>
                  <a:lnTo>
                    <a:pt x="0" y="608076"/>
                  </a:lnTo>
                  <a:lnTo>
                    <a:pt x="35051" y="643128"/>
                  </a:lnTo>
                  <a:lnTo>
                    <a:pt x="70104" y="608076"/>
                  </a:lnTo>
                  <a:lnTo>
                    <a:pt x="52577" y="608076"/>
                  </a:lnTo>
                  <a:lnTo>
                    <a:pt x="52577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2572512" y="3215640"/>
              <a:ext cx="70485" cy="643255"/>
            </a:xfrm>
            <a:custGeom>
              <a:avLst/>
              <a:gdLst/>
              <a:ahLst/>
              <a:cxnLst/>
              <a:rect l="l" t="t" r="r" b="b"/>
              <a:pathLst>
                <a:path w="70485" h="643254">
                  <a:moveTo>
                    <a:pt x="0" y="608076"/>
                  </a:moveTo>
                  <a:lnTo>
                    <a:pt x="17525" y="608076"/>
                  </a:lnTo>
                  <a:lnTo>
                    <a:pt x="17525" y="0"/>
                  </a:lnTo>
                  <a:lnTo>
                    <a:pt x="52577" y="0"/>
                  </a:lnTo>
                  <a:lnTo>
                    <a:pt x="52577" y="608076"/>
                  </a:lnTo>
                  <a:lnTo>
                    <a:pt x="70104" y="608076"/>
                  </a:lnTo>
                  <a:lnTo>
                    <a:pt x="35051" y="643128"/>
                  </a:lnTo>
                  <a:lnTo>
                    <a:pt x="0" y="608076"/>
                  </a:lnTo>
                  <a:close/>
                </a:path>
              </a:pathLst>
            </a:custGeom>
            <a:ln w="24384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4786757" y="3126231"/>
              <a:ext cx="2645410" cy="995044"/>
            </a:xfrm>
            <a:custGeom>
              <a:avLst/>
              <a:gdLst/>
              <a:ahLst/>
              <a:cxnLst/>
              <a:rect l="l" t="t" r="r" b="b"/>
              <a:pathLst>
                <a:path w="2645409" h="995045">
                  <a:moveTo>
                    <a:pt x="2644851" y="803783"/>
                  </a:moveTo>
                  <a:lnTo>
                    <a:pt x="2550795" y="660019"/>
                  </a:lnTo>
                  <a:lnTo>
                    <a:pt x="2545283" y="654431"/>
                  </a:lnTo>
                  <a:lnTo>
                    <a:pt x="2538311" y="651497"/>
                  </a:lnTo>
                  <a:lnTo>
                    <a:pt x="2530462" y="651497"/>
                  </a:lnTo>
                  <a:lnTo>
                    <a:pt x="2523045" y="654431"/>
                  </a:lnTo>
                  <a:lnTo>
                    <a:pt x="2523236" y="654431"/>
                  </a:lnTo>
                  <a:lnTo>
                    <a:pt x="2517762" y="659828"/>
                  </a:lnTo>
                  <a:lnTo>
                    <a:pt x="2514828" y="666838"/>
                  </a:lnTo>
                  <a:lnTo>
                    <a:pt x="2514727" y="674433"/>
                  </a:lnTo>
                  <a:lnTo>
                    <a:pt x="2517648" y="681736"/>
                  </a:lnTo>
                  <a:lnTo>
                    <a:pt x="2552801" y="735507"/>
                  </a:lnTo>
                  <a:lnTo>
                    <a:pt x="2574264" y="768350"/>
                  </a:lnTo>
                  <a:lnTo>
                    <a:pt x="2574353" y="768489"/>
                  </a:lnTo>
                  <a:lnTo>
                    <a:pt x="2552801" y="735507"/>
                  </a:lnTo>
                  <a:lnTo>
                    <a:pt x="1081913" y="0"/>
                  </a:lnTo>
                  <a:lnTo>
                    <a:pt x="1072883" y="18059"/>
                  </a:lnTo>
                  <a:lnTo>
                    <a:pt x="1059307" y="3175"/>
                  </a:lnTo>
                  <a:lnTo>
                    <a:pt x="69989" y="904113"/>
                  </a:lnTo>
                  <a:lnTo>
                    <a:pt x="89281" y="842772"/>
                  </a:lnTo>
                  <a:lnTo>
                    <a:pt x="90055" y="834974"/>
                  </a:lnTo>
                  <a:lnTo>
                    <a:pt x="87884" y="827722"/>
                  </a:lnTo>
                  <a:lnTo>
                    <a:pt x="83134" y="821817"/>
                  </a:lnTo>
                  <a:lnTo>
                    <a:pt x="76200" y="818007"/>
                  </a:lnTo>
                  <a:lnTo>
                    <a:pt x="68389" y="817181"/>
                  </a:lnTo>
                  <a:lnTo>
                    <a:pt x="61137" y="819340"/>
                  </a:lnTo>
                  <a:lnTo>
                    <a:pt x="55232" y="824090"/>
                  </a:lnTo>
                  <a:lnTo>
                    <a:pt x="51435" y="830961"/>
                  </a:lnTo>
                  <a:lnTo>
                    <a:pt x="0" y="994664"/>
                  </a:lnTo>
                  <a:lnTo>
                    <a:pt x="55168" y="982853"/>
                  </a:lnTo>
                  <a:lnTo>
                    <a:pt x="167894" y="958723"/>
                  </a:lnTo>
                  <a:lnTo>
                    <a:pt x="175094" y="955611"/>
                  </a:lnTo>
                  <a:lnTo>
                    <a:pt x="180365" y="950175"/>
                  </a:lnTo>
                  <a:lnTo>
                    <a:pt x="183210" y="943140"/>
                  </a:lnTo>
                  <a:lnTo>
                    <a:pt x="183134" y="935228"/>
                  </a:lnTo>
                  <a:lnTo>
                    <a:pt x="179984" y="928027"/>
                  </a:lnTo>
                  <a:lnTo>
                    <a:pt x="174510" y="922756"/>
                  </a:lnTo>
                  <a:lnTo>
                    <a:pt x="167640" y="919988"/>
                  </a:lnTo>
                  <a:lnTo>
                    <a:pt x="159512" y="919988"/>
                  </a:lnTo>
                  <a:lnTo>
                    <a:pt x="96634" y="933475"/>
                  </a:lnTo>
                  <a:lnTo>
                    <a:pt x="1075982" y="41490"/>
                  </a:lnTo>
                  <a:lnTo>
                    <a:pt x="2535097" y="770991"/>
                  </a:lnTo>
                  <a:lnTo>
                    <a:pt x="2470912" y="775081"/>
                  </a:lnTo>
                  <a:lnTo>
                    <a:pt x="2463317" y="777163"/>
                  </a:lnTo>
                  <a:lnTo>
                    <a:pt x="2457323" y="781812"/>
                  </a:lnTo>
                  <a:lnTo>
                    <a:pt x="2453513" y="788377"/>
                  </a:lnTo>
                  <a:lnTo>
                    <a:pt x="2452497" y="796163"/>
                  </a:lnTo>
                  <a:lnTo>
                    <a:pt x="2454529" y="803783"/>
                  </a:lnTo>
                  <a:lnTo>
                    <a:pt x="2459164" y="809777"/>
                  </a:lnTo>
                  <a:lnTo>
                    <a:pt x="2465705" y="813612"/>
                  </a:lnTo>
                  <a:lnTo>
                    <a:pt x="2473452" y="814705"/>
                  </a:lnTo>
                  <a:lnTo>
                    <a:pt x="2642793" y="803783"/>
                  </a:lnTo>
                  <a:lnTo>
                    <a:pt x="2644851" y="803783"/>
                  </a:lnTo>
                  <a:close/>
                </a:path>
              </a:pathLst>
            </a:custGeom>
            <a:solidFill>
              <a:srgbClr val="497DB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4072128" y="4120896"/>
              <a:ext cx="1426845" cy="1069975"/>
            </a:xfrm>
            <a:custGeom>
              <a:avLst/>
              <a:gdLst/>
              <a:ahLst/>
              <a:cxnLst/>
              <a:rect l="l" t="t" r="r" b="b"/>
              <a:pathLst>
                <a:path w="1426845" h="1069975">
                  <a:moveTo>
                    <a:pt x="1248156" y="0"/>
                  </a:moveTo>
                  <a:lnTo>
                    <a:pt x="178308" y="0"/>
                  </a:lnTo>
                  <a:lnTo>
                    <a:pt x="130924" y="6372"/>
                  </a:lnTo>
                  <a:lnTo>
                    <a:pt x="88335" y="24355"/>
                  </a:lnTo>
                  <a:lnTo>
                    <a:pt x="52244" y="52244"/>
                  </a:lnTo>
                  <a:lnTo>
                    <a:pt x="24355" y="88335"/>
                  </a:lnTo>
                  <a:lnTo>
                    <a:pt x="6372" y="130924"/>
                  </a:lnTo>
                  <a:lnTo>
                    <a:pt x="0" y="178307"/>
                  </a:lnTo>
                  <a:lnTo>
                    <a:pt x="0" y="891539"/>
                  </a:lnTo>
                  <a:lnTo>
                    <a:pt x="6372" y="938923"/>
                  </a:lnTo>
                  <a:lnTo>
                    <a:pt x="24355" y="981512"/>
                  </a:lnTo>
                  <a:lnTo>
                    <a:pt x="52244" y="1017603"/>
                  </a:lnTo>
                  <a:lnTo>
                    <a:pt x="88335" y="1045492"/>
                  </a:lnTo>
                  <a:lnTo>
                    <a:pt x="130924" y="1063475"/>
                  </a:lnTo>
                  <a:lnTo>
                    <a:pt x="178308" y="1069847"/>
                  </a:lnTo>
                  <a:lnTo>
                    <a:pt x="1248156" y="1069847"/>
                  </a:lnTo>
                  <a:lnTo>
                    <a:pt x="1295539" y="1063475"/>
                  </a:lnTo>
                  <a:lnTo>
                    <a:pt x="1338128" y="1045492"/>
                  </a:lnTo>
                  <a:lnTo>
                    <a:pt x="1374219" y="1017603"/>
                  </a:lnTo>
                  <a:lnTo>
                    <a:pt x="1402108" y="981512"/>
                  </a:lnTo>
                  <a:lnTo>
                    <a:pt x="1420091" y="938923"/>
                  </a:lnTo>
                  <a:lnTo>
                    <a:pt x="1426464" y="891539"/>
                  </a:lnTo>
                  <a:lnTo>
                    <a:pt x="1426464" y="178307"/>
                  </a:lnTo>
                  <a:lnTo>
                    <a:pt x="1420091" y="130924"/>
                  </a:lnTo>
                  <a:lnTo>
                    <a:pt x="1402108" y="88335"/>
                  </a:lnTo>
                  <a:lnTo>
                    <a:pt x="1374219" y="52244"/>
                  </a:lnTo>
                  <a:lnTo>
                    <a:pt x="1338128" y="24355"/>
                  </a:lnTo>
                  <a:lnTo>
                    <a:pt x="1295539" y="6372"/>
                  </a:lnTo>
                  <a:lnTo>
                    <a:pt x="1248156" y="0"/>
                  </a:lnTo>
                  <a:close/>
                </a:path>
              </a:pathLst>
            </a:custGeom>
            <a:solidFill>
              <a:srgbClr val="E6B8B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4072128" y="4120896"/>
              <a:ext cx="1426845" cy="1069975"/>
            </a:xfrm>
            <a:custGeom>
              <a:avLst/>
              <a:gdLst/>
              <a:ahLst/>
              <a:cxnLst/>
              <a:rect l="l" t="t" r="r" b="b"/>
              <a:pathLst>
                <a:path w="1426845" h="1069975">
                  <a:moveTo>
                    <a:pt x="0" y="178307"/>
                  </a:moveTo>
                  <a:lnTo>
                    <a:pt x="6372" y="130924"/>
                  </a:lnTo>
                  <a:lnTo>
                    <a:pt x="24355" y="88335"/>
                  </a:lnTo>
                  <a:lnTo>
                    <a:pt x="52244" y="52244"/>
                  </a:lnTo>
                  <a:lnTo>
                    <a:pt x="88335" y="24355"/>
                  </a:lnTo>
                  <a:lnTo>
                    <a:pt x="130924" y="6372"/>
                  </a:lnTo>
                  <a:lnTo>
                    <a:pt x="178308" y="0"/>
                  </a:lnTo>
                  <a:lnTo>
                    <a:pt x="1248156" y="0"/>
                  </a:lnTo>
                  <a:lnTo>
                    <a:pt x="1295539" y="6372"/>
                  </a:lnTo>
                  <a:lnTo>
                    <a:pt x="1338128" y="24355"/>
                  </a:lnTo>
                  <a:lnTo>
                    <a:pt x="1374219" y="52244"/>
                  </a:lnTo>
                  <a:lnTo>
                    <a:pt x="1402108" y="88335"/>
                  </a:lnTo>
                  <a:lnTo>
                    <a:pt x="1420091" y="130924"/>
                  </a:lnTo>
                  <a:lnTo>
                    <a:pt x="1426464" y="178307"/>
                  </a:lnTo>
                  <a:lnTo>
                    <a:pt x="1426464" y="891539"/>
                  </a:lnTo>
                  <a:lnTo>
                    <a:pt x="1420091" y="938923"/>
                  </a:lnTo>
                  <a:lnTo>
                    <a:pt x="1402108" y="981512"/>
                  </a:lnTo>
                  <a:lnTo>
                    <a:pt x="1374219" y="1017603"/>
                  </a:lnTo>
                  <a:lnTo>
                    <a:pt x="1338128" y="1045492"/>
                  </a:lnTo>
                  <a:lnTo>
                    <a:pt x="1295539" y="1063475"/>
                  </a:lnTo>
                  <a:lnTo>
                    <a:pt x="1248156" y="1069847"/>
                  </a:lnTo>
                  <a:lnTo>
                    <a:pt x="178308" y="1069847"/>
                  </a:lnTo>
                  <a:lnTo>
                    <a:pt x="130924" y="1063475"/>
                  </a:lnTo>
                  <a:lnTo>
                    <a:pt x="88335" y="1045492"/>
                  </a:lnTo>
                  <a:lnTo>
                    <a:pt x="52244" y="1017603"/>
                  </a:lnTo>
                  <a:lnTo>
                    <a:pt x="24355" y="981512"/>
                  </a:lnTo>
                  <a:lnTo>
                    <a:pt x="6372" y="938923"/>
                  </a:lnTo>
                  <a:lnTo>
                    <a:pt x="0" y="891539"/>
                  </a:lnTo>
                  <a:lnTo>
                    <a:pt x="0" y="178307"/>
                  </a:lnTo>
                  <a:close/>
                </a:path>
              </a:pathLst>
            </a:custGeom>
            <a:ln w="24384">
              <a:solidFill>
                <a:srgbClr val="E6B8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/>
          <p:cNvSpPr txBox="1"/>
          <p:nvPr/>
        </p:nvSpPr>
        <p:spPr>
          <a:xfrm>
            <a:off x="2212339" y="4252671"/>
            <a:ext cx="79057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Mȃles</a:t>
            </a:r>
            <a:endParaRPr sz="2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216400" y="4443806"/>
            <a:ext cx="114109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Calibri" panose="020F0502020204030204"/>
                <a:cs typeface="Calibri" panose="020F0502020204030204"/>
              </a:rPr>
              <a:t>Femelles</a:t>
            </a:r>
            <a:endParaRPr sz="2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6559105" y="3916489"/>
            <a:ext cx="1741170" cy="1167765"/>
            <a:chOff x="6559105" y="3916489"/>
            <a:chExt cx="1741170" cy="1167765"/>
          </a:xfrm>
        </p:grpSpPr>
        <p:sp>
          <p:nvSpPr>
            <p:cNvPr id="30" name="object 30"/>
            <p:cNvSpPr/>
            <p:nvPr/>
          </p:nvSpPr>
          <p:spPr>
            <a:xfrm>
              <a:off x="6571488" y="3928872"/>
              <a:ext cx="1716405" cy="1143000"/>
            </a:xfrm>
            <a:custGeom>
              <a:avLst/>
              <a:gdLst/>
              <a:ahLst/>
              <a:cxnLst/>
              <a:rect l="l" t="t" r="r" b="b"/>
              <a:pathLst>
                <a:path w="1716404" h="1143000">
                  <a:moveTo>
                    <a:pt x="1525523" y="0"/>
                  </a:moveTo>
                  <a:lnTo>
                    <a:pt x="190500" y="0"/>
                  </a:lnTo>
                  <a:lnTo>
                    <a:pt x="146837" y="5034"/>
                  </a:lnTo>
                  <a:lnTo>
                    <a:pt x="106746" y="19372"/>
                  </a:lnTo>
                  <a:lnTo>
                    <a:pt x="71374" y="41867"/>
                  </a:lnTo>
                  <a:lnTo>
                    <a:pt x="41867" y="71374"/>
                  </a:lnTo>
                  <a:lnTo>
                    <a:pt x="19372" y="106746"/>
                  </a:lnTo>
                  <a:lnTo>
                    <a:pt x="5034" y="146837"/>
                  </a:lnTo>
                  <a:lnTo>
                    <a:pt x="0" y="190500"/>
                  </a:lnTo>
                  <a:lnTo>
                    <a:pt x="0" y="952500"/>
                  </a:lnTo>
                  <a:lnTo>
                    <a:pt x="5034" y="996162"/>
                  </a:lnTo>
                  <a:lnTo>
                    <a:pt x="19372" y="1036253"/>
                  </a:lnTo>
                  <a:lnTo>
                    <a:pt x="41867" y="1071625"/>
                  </a:lnTo>
                  <a:lnTo>
                    <a:pt x="71374" y="1101132"/>
                  </a:lnTo>
                  <a:lnTo>
                    <a:pt x="106746" y="1123627"/>
                  </a:lnTo>
                  <a:lnTo>
                    <a:pt x="146837" y="1137965"/>
                  </a:lnTo>
                  <a:lnTo>
                    <a:pt x="190500" y="1143000"/>
                  </a:lnTo>
                  <a:lnTo>
                    <a:pt x="1525523" y="1143000"/>
                  </a:lnTo>
                  <a:lnTo>
                    <a:pt x="1569186" y="1137965"/>
                  </a:lnTo>
                  <a:lnTo>
                    <a:pt x="1609277" y="1123627"/>
                  </a:lnTo>
                  <a:lnTo>
                    <a:pt x="1644649" y="1101132"/>
                  </a:lnTo>
                  <a:lnTo>
                    <a:pt x="1674156" y="1071625"/>
                  </a:lnTo>
                  <a:lnTo>
                    <a:pt x="1696651" y="1036253"/>
                  </a:lnTo>
                  <a:lnTo>
                    <a:pt x="1710989" y="996162"/>
                  </a:lnTo>
                  <a:lnTo>
                    <a:pt x="1716023" y="952500"/>
                  </a:lnTo>
                  <a:lnTo>
                    <a:pt x="1716023" y="190500"/>
                  </a:lnTo>
                  <a:lnTo>
                    <a:pt x="1710989" y="146837"/>
                  </a:lnTo>
                  <a:lnTo>
                    <a:pt x="1696651" y="106746"/>
                  </a:lnTo>
                  <a:lnTo>
                    <a:pt x="1674156" y="71374"/>
                  </a:lnTo>
                  <a:lnTo>
                    <a:pt x="1644649" y="41867"/>
                  </a:lnTo>
                  <a:lnTo>
                    <a:pt x="1609277" y="19372"/>
                  </a:lnTo>
                  <a:lnTo>
                    <a:pt x="1569186" y="5034"/>
                  </a:lnTo>
                  <a:lnTo>
                    <a:pt x="1525523" y="0"/>
                  </a:lnTo>
                  <a:close/>
                </a:path>
              </a:pathLst>
            </a:custGeom>
            <a:solidFill>
              <a:srgbClr val="F1DCD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6571488" y="3928872"/>
              <a:ext cx="1716405" cy="1143000"/>
            </a:xfrm>
            <a:custGeom>
              <a:avLst/>
              <a:gdLst/>
              <a:ahLst/>
              <a:cxnLst/>
              <a:rect l="l" t="t" r="r" b="b"/>
              <a:pathLst>
                <a:path w="1716404" h="1143000">
                  <a:moveTo>
                    <a:pt x="0" y="190500"/>
                  </a:moveTo>
                  <a:lnTo>
                    <a:pt x="5034" y="146837"/>
                  </a:lnTo>
                  <a:lnTo>
                    <a:pt x="19372" y="106746"/>
                  </a:lnTo>
                  <a:lnTo>
                    <a:pt x="41867" y="71374"/>
                  </a:lnTo>
                  <a:lnTo>
                    <a:pt x="71374" y="41867"/>
                  </a:lnTo>
                  <a:lnTo>
                    <a:pt x="106746" y="19372"/>
                  </a:lnTo>
                  <a:lnTo>
                    <a:pt x="146837" y="5034"/>
                  </a:lnTo>
                  <a:lnTo>
                    <a:pt x="190500" y="0"/>
                  </a:lnTo>
                  <a:lnTo>
                    <a:pt x="1525523" y="0"/>
                  </a:lnTo>
                  <a:lnTo>
                    <a:pt x="1569186" y="5034"/>
                  </a:lnTo>
                  <a:lnTo>
                    <a:pt x="1609277" y="19372"/>
                  </a:lnTo>
                  <a:lnTo>
                    <a:pt x="1644649" y="41867"/>
                  </a:lnTo>
                  <a:lnTo>
                    <a:pt x="1674156" y="71374"/>
                  </a:lnTo>
                  <a:lnTo>
                    <a:pt x="1696651" y="106746"/>
                  </a:lnTo>
                  <a:lnTo>
                    <a:pt x="1710989" y="146837"/>
                  </a:lnTo>
                  <a:lnTo>
                    <a:pt x="1716023" y="190500"/>
                  </a:lnTo>
                  <a:lnTo>
                    <a:pt x="1716023" y="952500"/>
                  </a:lnTo>
                  <a:lnTo>
                    <a:pt x="1710989" y="996162"/>
                  </a:lnTo>
                  <a:lnTo>
                    <a:pt x="1696651" y="1036253"/>
                  </a:lnTo>
                  <a:lnTo>
                    <a:pt x="1674156" y="1071625"/>
                  </a:lnTo>
                  <a:lnTo>
                    <a:pt x="1644649" y="1101132"/>
                  </a:lnTo>
                  <a:lnTo>
                    <a:pt x="1609277" y="1123627"/>
                  </a:lnTo>
                  <a:lnTo>
                    <a:pt x="1569186" y="1137965"/>
                  </a:lnTo>
                  <a:lnTo>
                    <a:pt x="1525523" y="1143000"/>
                  </a:lnTo>
                  <a:lnTo>
                    <a:pt x="190500" y="1143000"/>
                  </a:lnTo>
                  <a:lnTo>
                    <a:pt x="146837" y="1137965"/>
                  </a:lnTo>
                  <a:lnTo>
                    <a:pt x="106746" y="1123627"/>
                  </a:lnTo>
                  <a:lnTo>
                    <a:pt x="71374" y="1101132"/>
                  </a:lnTo>
                  <a:lnTo>
                    <a:pt x="41867" y="1071625"/>
                  </a:lnTo>
                  <a:lnTo>
                    <a:pt x="19372" y="1036253"/>
                  </a:lnTo>
                  <a:lnTo>
                    <a:pt x="5034" y="996162"/>
                  </a:lnTo>
                  <a:lnTo>
                    <a:pt x="0" y="952500"/>
                  </a:lnTo>
                  <a:lnTo>
                    <a:pt x="0" y="190500"/>
                  </a:lnTo>
                  <a:close/>
                </a:path>
              </a:pathLst>
            </a:custGeom>
            <a:ln w="24384">
              <a:solidFill>
                <a:srgbClr val="FCEAD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2" name="object 32"/>
          <p:cNvSpPr txBox="1"/>
          <p:nvPr/>
        </p:nvSpPr>
        <p:spPr>
          <a:xfrm>
            <a:off x="6721856" y="4105478"/>
            <a:ext cx="141795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b="1" spc="-25" dirty="0">
                <a:latin typeface="Calibri" panose="020F0502020204030204"/>
                <a:cs typeface="Calibri" panose="020F0502020204030204"/>
              </a:rPr>
              <a:t>L3</a:t>
            </a:r>
            <a:endParaRPr sz="2400">
              <a:latin typeface="Calibri" panose="020F0502020204030204"/>
              <a:cs typeface="Calibri" panose="020F0502020204030204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400" b="1" spc="-10" dirty="0">
                <a:latin typeface="Calibri" panose="020F0502020204030204"/>
                <a:cs typeface="Calibri" panose="020F0502020204030204"/>
              </a:rPr>
              <a:t>infestantes</a:t>
            </a:r>
            <a:endParaRPr sz="2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5202745" y="5559361"/>
            <a:ext cx="2024380" cy="811530"/>
            <a:chOff x="5202745" y="5559361"/>
            <a:chExt cx="2024380" cy="811530"/>
          </a:xfrm>
        </p:grpSpPr>
        <p:sp>
          <p:nvSpPr>
            <p:cNvPr id="34" name="object 34"/>
            <p:cNvSpPr/>
            <p:nvPr/>
          </p:nvSpPr>
          <p:spPr>
            <a:xfrm>
              <a:off x="5215128" y="5571743"/>
              <a:ext cx="1999614" cy="786765"/>
            </a:xfrm>
            <a:custGeom>
              <a:avLst/>
              <a:gdLst/>
              <a:ahLst/>
              <a:cxnLst/>
              <a:rect l="l" t="t" r="r" b="b"/>
              <a:pathLst>
                <a:path w="1999615" h="786764">
                  <a:moveTo>
                    <a:pt x="999744" y="0"/>
                  </a:moveTo>
                  <a:lnTo>
                    <a:pt x="934004" y="836"/>
                  </a:lnTo>
                  <a:lnTo>
                    <a:pt x="869401" y="3310"/>
                  </a:lnTo>
                  <a:lnTo>
                    <a:pt x="806066" y="7371"/>
                  </a:lnTo>
                  <a:lnTo>
                    <a:pt x="744131" y="12966"/>
                  </a:lnTo>
                  <a:lnTo>
                    <a:pt x="683727" y="20044"/>
                  </a:lnTo>
                  <a:lnTo>
                    <a:pt x="624986" y="28553"/>
                  </a:lnTo>
                  <a:lnTo>
                    <a:pt x="568039" y="38441"/>
                  </a:lnTo>
                  <a:lnTo>
                    <a:pt x="513019" y="49657"/>
                  </a:lnTo>
                  <a:lnTo>
                    <a:pt x="460057" y="62147"/>
                  </a:lnTo>
                  <a:lnTo>
                    <a:pt x="409285" y="75862"/>
                  </a:lnTo>
                  <a:lnTo>
                    <a:pt x="360834" y="90748"/>
                  </a:lnTo>
                  <a:lnTo>
                    <a:pt x="314836" y="106754"/>
                  </a:lnTo>
                  <a:lnTo>
                    <a:pt x="271423" y="123829"/>
                  </a:lnTo>
                  <a:lnTo>
                    <a:pt x="230726" y="141920"/>
                  </a:lnTo>
                  <a:lnTo>
                    <a:pt x="192877" y="160976"/>
                  </a:lnTo>
                  <a:lnTo>
                    <a:pt x="158008" y="180945"/>
                  </a:lnTo>
                  <a:lnTo>
                    <a:pt x="97735" y="223413"/>
                  </a:lnTo>
                  <a:lnTo>
                    <a:pt x="50962" y="268911"/>
                  </a:lnTo>
                  <a:lnTo>
                    <a:pt x="18741" y="317024"/>
                  </a:lnTo>
                  <a:lnTo>
                    <a:pt x="2126" y="367339"/>
                  </a:lnTo>
                  <a:lnTo>
                    <a:pt x="0" y="393191"/>
                  </a:lnTo>
                  <a:lnTo>
                    <a:pt x="2126" y="419044"/>
                  </a:lnTo>
                  <a:lnTo>
                    <a:pt x="18741" y="469359"/>
                  </a:lnTo>
                  <a:lnTo>
                    <a:pt x="50962" y="517472"/>
                  </a:lnTo>
                  <a:lnTo>
                    <a:pt x="97735" y="562970"/>
                  </a:lnTo>
                  <a:lnTo>
                    <a:pt x="158008" y="605438"/>
                  </a:lnTo>
                  <a:lnTo>
                    <a:pt x="192877" y="625407"/>
                  </a:lnTo>
                  <a:lnTo>
                    <a:pt x="230726" y="644463"/>
                  </a:lnTo>
                  <a:lnTo>
                    <a:pt x="271423" y="662554"/>
                  </a:lnTo>
                  <a:lnTo>
                    <a:pt x="314836" y="679629"/>
                  </a:lnTo>
                  <a:lnTo>
                    <a:pt x="360834" y="695635"/>
                  </a:lnTo>
                  <a:lnTo>
                    <a:pt x="409285" y="710521"/>
                  </a:lnTo>
                  <a:lnTo>
                    <a:pt x="460057" y="724236"/>
                  </a:lnTo>
                  <a:lnTo>
                    <a:pt x="513019" y="736726"/>
                  </a:lnTo>
                  <a:lnTo>
                    <a:pt x="568039" y="747942"/>
                  </a:lnTo>
                  <a:lnTo>
                    <a:pt x="624986" y="757830"/>
                  </a:lnTo>
                  <a:lnTo>
                    <a:pt x="683727" y="766339"/>
                  </a:lnTo>
                  <a:lnTo>
                    <a:pt x="744131" y="773417"/>
                  </a:lnTo>
                  <a:lnTo>
                    <a:pt x="806066" y="779012"/>
                  </a:lnTo>
                  <a:lnTo>
                    <a:pt x="869401" y="783073"/>
                  </a:lnTo>
                  <a:lnTo>
                    <a:pt x="934004" y="785547"/>
                  </a:lnTo>
                  <a:lnTo>
                    <a:pt x="999744" y="786383"/>
                  </a:lnTo>
                  <a:lnTo>
                    <a:pt x="1065483" y="785547"/>
                  </a:lnTo>
                  <a:lnTo>
                    <a:pt x="1130086" y="783073"/>
                  </a:lnTo>
                  <a:lnTo>
                    <a:pt x="1193421" y="779012"/>
                  </a:lnTo>
                  <a:lnTo>
                    <a:pt x="1255356" y="773417"/>
                  </a:lnTo>
                  <a:lnTo>
                    <a:pt x="1315760" y="766339"/>
                  </a:lnTo>
                  <a:lnTo>
                    <a:pt x="1374501" y="757830"/>
                  </a:lnTo>
                  <a:lnTo>
                    <a:pt x="1431448" y="747942"/>
                  </a:lnTo>
                  <a:lnTo>
                    <a:pt x="1486468" y="736726"/>
                  </a:lnTo>
                  <a:lnTo>
                    <a:pt x="1539430" y="724236"/>
                  </a:lnTo>
                  <a:lnTo>
                    <a:pt x="1590202" y="710521"/>
                  </a:lnTo>
                  <a:lnTo>
                    <a:pt x="1638653" y="695635"/>
                  </a:lnTo>
                  <a:lnTo>
                    <a:pt x="1684651" y="679629"/>
                  </a:lnTo>
                  <a:lnTo>
                    <a:pt x="1728064" y="662554"/>
                  </a:lnTo>
                  <a:lnTo>
                    <a:pt x="1768761" y="644463"/>
                  </a:lnTo>
                  <a:lnTo>
                    <a:pt x="1806610" y="625407"/>
                  </a:lnTo>
                  <a:lnTo>
                    <a:pt x="1841479" y="605438"/>
                  </a:lnTo>
                  <a:lnTo>
                    <a:pt x="1901752" y="562970"/>
                  </a:lnTo>
                  <a:lnTo>
                    <a:pt x="1948525" y="517472"/>
                  </a:lnTo>
                  <a:lnTo>
                    <a:pt x="1980746" y="469359"/>
                  </a:lnTo>
                  <a:lnTo>
                    <a:pt x="1997361" y="419044"/>
                  </a:lnTo>
                  <a:lnTo>
                    <a:pt x="1999488" y="393191"/>
                  </a:lnTo>
                  <a:lnTo>
                    <a:pt x="1997361" y="367339"/>
                  </a:lnTo>
                  <a:lnTo>
                    <a:pt x="1980746" y="317024"/>
                  </a:lnTo>
                  <a:lnTo>
                    <a:pt x="1948525" y="268911"/>
                  </a:lnTo>
                  <a:lnTo>
                    <a:pt x="1901752" y="223413"/>
                  </a:lnTo>
                  <a:lnTo>
                    <a:pt x="1841479" y="180945"/>
                  </a:lnTo>
                  <a:lnTo>
                    <a:pt x="1806610" y="160976"/>
                  </a:lnTo>
                  <a:lnTo>
                    <a:pt x="1768761" y="141920"/>
                  </a:lnTo>
                  <a:lnTo>
                    <a:pt x="1728064" y="123829"/>
                  </a:lnTo>
                  <a:lnTo>
                    <a:pt x="1684651" y="106754"/>
                  </a:lnTo>
                  <a:lnTo>
                    <a:pt x="1638653" y="90748"/>
                  </a:lnTo>
                  <a:lnTo>
                    <a:pt x="1590202" y="75862"/>
                  </a:lnTo>
                  <a:lnTo>
                    <a:pt x="1539430" y="62147"/>
                  </a:lnTo>
                  <a:lnTo>
                    <a:pt x="1486468" y="49657"/>
                  </a:lnTo>
                  <a:lnTo>
                    <a:pt x="1431448" y="38441"/>
                  </a:lnTo>
                  <a:lnTo>
                    <a:pt x="1374501" y="28553"/>
                  </a:lnTo>
                  <a:lnTo>
                    <a:pt x="1315760" y="20044"/>
                  </a:lnTo>
                  <a:lnTo>
                    <a:pt x="1255356" y="12966"/>
                  </a:lnTo>
                  <a:lnTo>
                    <a:pt x="1193421" y="7371"/>
                  </a:lnTo>
                  <a:lnTo>
                    <a:pt x="1130086" y="3310"/>
                  </a:lnTo>
                  <a:lnTo>
                    <a:pt x="1065483" y="836"/>
                  </a:lnTo>
                  <a:lnTo>
                    <a:pt x="999744" y="0"/>
                  </a:lnTo>
                  <a:close/>
                </a:path>
              </a:pathLst>
            </a:custGeom>
            <a:solidFill>
              <a:srgbClr val="94373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5215128" y="5571743"/>
              <a:ext cx="1999614" cy="786765"/>
            </a:xfrm>
            <a:custGeom>
              <a:avLst/>
              <a:gdLst/>
              <a:ahLst/>
              <a:cxnLst/>
              <a:rect l="l" t="t" r="r" b="b"/>
              <a:pathLst>
                <a:path w="1999615" h="786764">
                  <a:moveTo>
                    <a:pt x="0" y="393191"/>
                  </a:moveTo>
                  <a:lnTo>
                    <a:pt x="8417" y="341932"/>
                  </a:lnTo>
                  <a:lnTo>
                    <a:pt x="32967" y="292667"/>
                  </a:lnTo>
                  <a:lnTo>
                    <a:pt x="72596" y="245809"/>
                  </a:lnTo>
                  <a:lnTo>
                    <a:pt x="126250" y="201774"/>
                  </a:lnTo>
                  <a:lnTo>
                    <a:pt x="192877" y="160976"/>
                  </a:lnTo>
                  <a:lnTo>
                    <a:pt x="230726" y="141920"/>
                  </a:lnTo>
                  <a:lnTo>
                    <a:pt x="271423" y="123829"/>
                  </a:lnTo>
                  <a:lnTo>
                    <a:pt x="314836" y="106754"/>
                  </a:lnTo>
                  <a:lnTo>
                    <a:pt x="360834" y="90748"/>
                  </a:lnTo>
                  <a:lnTo>
                    <a:pt x="409285" y="75862"/>
                  </a:lnTo>
                  <a:lnTo>
                    <a:pt x="460057" y="62147"/>
                  </a:lnTo>
                  <a:lnTo>
                    <a:pt x="513019" y="49657"/>
                  </a:lnTo>
                  <a:lnTo>
                    <a:pt x="568039" y="38441"/>
                  </a:lnTo>
                  <a:lnTo>
                    <a:pt x="624986" y="28553"/>
                  </a:lnTo>
                  <a:lnTo>
                    <a:pt x="683727" y="20044"/>
                  </a:lnTo>
                  <a:lnTo>
                    <a:pt x="744131" y="12966"/>
                  </a:lnTo>
                  <a:lnTo>
                    <a:pt x="806066" y="7371"/>
                  </a:lnTo>
                  <a:lnTo>
                    <a:pt x="869401" y="3310"/>
                  </a:lnTo>
                  <a:lnTo>
                    <a:pt x="934004" y="836"/>
                  </a:lnTo>
                  <a:lnTo>
                    <a:pt x="999744" y="0"/>
                  </a:lnTo>
                  <a:lnTo>
                    <a:pt x="1065483" y="836"/>
                  </a:lnTo>
                  <a:lnTo>
                    <a:pt x="1130086" y="3310"/>
                  </a:lnTo>
                  <a:lnTo>
                    <a:pt x="1193421" y="7371"/>
                  </a:lnTo>
                  <a:lnTo>
                    <a:pt x="1255356" y="12966"/>
                  </a:lnTo>
                  <a:lnTo>
                    <a:pt x="1315760" y="20044"/>
                  </a:lnTo>
                  <a:lnTo>
                    <a:pt x="1374501" y="28553"/>
                  </a:lnTo>
                  <a:lnTo>
                    <a:pt x="1431448" y="38441"/>
                  </a:lnTo>
                  <a:lnTo>
                    <a:pt x="1486468" y="49657"/>
                  </a:lnTo>
                  <a:lnTo>
                    <a:pt x="1539430" y="62147"/>
                  </a:lnTo>
                  <a:lnTo>
                    <a:pt x="1590202" y="75862"/>
                  </a:lnTo>
                  <a:lnTo>
                    <a:pt x="1638653" y="90748"/>
                  </a:lnTo>
                  <a:lnTo>
                    <a:pt x="1684651" y="106754"/>
                  </a:lnTo>
                  <a:lnTo>
                    <a:pt x="1728064" y="123829"/>
                  </a:lnTo>
                  <a:lnTo>
                    <a:pt x="1768761" y="141920"/>
                  </a:lnTo>
                  <a:lnTo>
                    <a:pt x="1806610" y="160976"/>
                  </a:lnTo>
                  <a:lnTo>
                    <a:pt x="1841479" y="180945"/>
                  </a:lnTo>
                  <a:lnTo>
                    <a:pt x="1901752" y="223413"/>
                  </a:lnTo>
                  <a:lnTo>
                    <a:pt x="1948525" y="268911"/>
                  </a:lnTo>
                  <a:lnTo>
                    <a:pt x="1980746" y="317024"/>
                  </a:lnTo>
                  <a:lnTo>
                    <a:pt x="1997361" y="367339"/>
                  </a:lnTo>
                  <a:lnTo>
                    <a:pt x="1999488" y="393191"/>
                  </a:lnTo>
                  <a:lnTo>
                    <a:pt x="1997361" y="419044"/>
                  </a:lnTo>
                  <a:lnTo>
                    <a:pt x="1980746" y="469359"/>
                  </a:lnTo>
                  <a:lnTo>
                    <a:pt x="1948525" y="517472"/>
                  </a:lnTo>
                  <a:lnTo>
                    <a:pt x="1901752" y="562970"/>
                  </a:lnTo>
                  <a:lnTo>
                    <a:pt x="1841479" y="605438"/>
                  </a:lnTo>
                  <a:lnTo>
                    <a:pt x="1806610" y="625407"/>
                  </a:lnTo>
                  <a:lnTo>
                    <a:pt x="1768761" y="644463"/>
                  </a:lnTo>
                  <a:lnTo>
                    <a:pt x="1728064" y="662554"/>
                  </a:lnTo>
                  <a:lnTo>
                    <a:pt x="1684651" y="679629"/>
                  </a:lnTo>
                  <a:lnTo>
                    <a:pt x="1638653" y="695635"/>
                  </a:lnTo>
                  <a:lnTo>
                    <a:pt x="1590202" y="710521"/>
                  </a:lnTo>
                  <a:lnTo>
                    <a:pt x="1539430" y="724236"/>
                  </a:lnTo>
                  <a:lnTo>
                    <a:pt x="1486468" y="736726"/>
                  </a:lnTo>
                  <a:lnTo>
                    <a:pt x="1431448" y="747942"/>
                  </a:lnTo>
                  <a:lnTo>
                    <a:pt x="1374501" y="757830"/>
                  </a:lnTo>
                  <a:lnTo>
                    <a:pt x="1315760" y="766339"/>
                  </a:lnTo>
                  <a:lnTo>
                    <a:pt x="1255356" y="773417"/>
                  </a:lnTo>
                  <a:lnTo>
                    <a:pt x="1193421" y="779012"/>
                  </a:lnTo>
                  <a:lnTo>
                    <a:pt x="1130086" y="783073"/>
                  </a:lnTo>
                  <a:lnTo>
                    <a:pt x="1065483" y="785547"/>
                  </a:lnTo>
                  <a:lnTo>
                    <a:pt x="999744" y="786383"/>
                  </a:lnTo>
                  <a:lnTo>
                    <a:pt x="934004" y="785547"/>
                  </a:lnTo>
                  <a:lnTo>
                    <a:pt x="869401" y="783073"/>
                  </a:lnTo>
                  <a:lnTo>
                    <a:pt x="806066" y="779012"/>
                  </a:lnTo>
                  <a:lnTo>
                    <a:pt x="744131" y="773417"/>
                  </a:lnTo>
                  <a:lnTo>
                    <a:pt x="683727" y="766339"/>
                  </a:lnTo>
                  <a:lnTo>
                    <a:pt x="624986" y="757830"/>
                  </a:lnTo>
                  <a:lnTo>
                    <a:pt x="568039" y="747942"/>
                  </a:lnTo>
                  <a:lnTo>
                    <a:pt x="513019" y="736726"/>
                  </a:lnTo>
                  <a:lnTo>
                    <a:pt x="460057" y="724236"/>
                  </a:lnTo>
                  <a:lnTo>
                    <a:pt x="409285" y="710521"/>
                  </a:lnTo>
                  <a:lnTo>
                    <a:pt x="360834" y="695635"/>
                  </a:lnTo>
                  <a:lnTo>
                    <a:pt x="314836" y="679629"/>
                  </a:lnTo>
                  <a:lnTo>
                    <a:pt x="271423" y="662554"/>
                  </a:lnTo>
                  <a:lnTo>
                    <a:pt x="230726" y="644463"/>
                  </a:lnTo>
                  <a:lnTo>
                    <a:pt x="192877" y="625407"/>
                  </a:lnTo>
                  <a:lnTo>
                    <a:pt x="158008" y="605438"/>
                  </a:lnTo>
                  <a:lnTo>
                    <a:pt x="97735" y="562970"/>
                  </a:lnTo>
                  <a:lnTo>
                    <a:pt x="50962" y="517472"/>
                  </a:lnTo>
                  <a:lnTo>
                    <a:pt x="18741" y="469359"/>
                  </a:lnTo>
                  <a:lnTo>
                    <a:pt x="2126" y="419044"/>
                  </a:lnTo>
                  <a:lnTo>
                    <a:pt x="0" y="393191"/>
                  </a:lnTo>
                  <a:close/>
                </a:path>
              </a:pathLst>
            </a:custGeom>
            <a:ln w="24384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6" name="object 36"/>
          <p:cNvSpPr txBox="1"/>
          <p:nvPr/>
        </p:nvSpPr>
        <p:spPr>
          <a:xfrm>
            <a:off x="5695950" y="5634634"/>
            <a:ext cx="1039494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Mauvaise</a:t>
            </a:r>
            <a:endParaRPr sz="2000">
              <a:latin typeface="Calibri" panose="020F0502020204030204"/>
              <a:cs typeface="Calibri" panose="020F0502020204030204"/>
            </a:endParaRPr>
          </a:p>
          <a:p>
            <a:pPr marL="52070">
              <a:lnSpc>
                <a:spcPct val="100000"/>
              </a:lnSpc>
            </a:pPr>
            <a:r>
              <a:rPr sz="20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nutrition</a:t>
            </a:r>
            <a:endParaRPr sz="20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4203191" y="5073396"/>
            <a:ext cx="3953510" cy="940435"/>
            <a:chOff x="4203191" y="5073396"/>
            <a:chExt cx="3953510" cy="940435"/>
          </a:xfrm>
        </p:grpSpPr>
        <p:sp>
          <p:nvSpPr>
            <p:cNvPr id="38" name="object 38"/>
            <p:cNvSpPr/>
            <p:nvPr/>
          </p:nvSpPr>
          <p:spPr>
            <a:xfrm>
              <a:off x="4430140" y="5146548"/>
              <a:ext cx="939165" cy="588645"/>
            </a:xfrm>
            <a:custGeom>
              <a:avLst/>
              <a:gdLst/>
              <a:ahLst/>
              <a:cxnLst/>
              <a:rect l="l" t="t" r="r" b="b"/>
              <a:pathLst>
                <a:path w="939164" h="588645">
                  <a:moveTo>
                    <a:pt x="67087" y="41171"/>
                  </a:moveTo>
                  <a:lnTo>
                    <a:pt x="85685" y="75965"/>
                  </a:lnTo>
                  <a:lnTo>
                    <a:pt x="918463" y="588378"/>
                  </a:lnTo>
                  <a:lnTo>
                    <a:pt x="939164" y="554634"/>
                  </a:lnTo>
                  <a:lnTo>
                    <a:pt x="106507" y="42187"/>
                  </a:lnTo>
                  <a:lnTo>
                    <a:pt x="111146" y="42187"/>
                  </a:lnTo>
                  <a:lnTo>
                    <a:pt x="67087" y="41171"/>
                  </a:lnTo>
                  <a:close/>
                </a:path>
                <a:path w="939164" h="588645">
                  <a:moveTo>
                    <a:pt x="0" y="0"/>
                  </a:moveTo>
                  <a:lnTo>
                    <a:pt x="80899" y="151256"/>
                  </a:lnTo>
                  <a:lnTo>
                    <a:pt x="85945" y="157331"/>
                  </a:lnTo>
                  <a:lnTo>
                    <a:pt x="92694" y="160893"/>
                  </a:lnTo>
                  <a:lnTo>
                    <a:pt x="100276" y="161669"/>
                  </a:lnTo>
                  <a:lnTo>
                    <a:pt x="107823" y="159384"/>
                  </a:lnTo>
                  <a:lnTo>
                    <a:pt x="113879" y="154358"/>
                  </a:lnTo>
                  <a:lnTo>
                    <a:pt x="117411" y="147653"/>
                  </a:lnTo>
                  <a:lnTo>
                    <a:pt x="118181" y="140114"/>
                  </a:lnTo>
                  <a:lnTo>
                    <a:pt x="115950" y="132587"/>
                  </a:lnTo>
                  <a:lnTo>
                    <a:pt x="85685" y="75965"/>
                  </a:lnTo>
                  <a:lnTo>
                    <a:pt x="23113" y="37464"/>
                  </a:lnTo>
                  <a:lnTo>
                    <a:pt x="43942" y="3682"/>
                  </a:lnTo>
                  <a:lnTo>
                    <a:pt x="160507" y="3682"/>
                  </a:lnTo>
                  <a:lnTo>
                    <a:pt x="0" y="0"/>
                  </a:lnTo>
                  <a:close/>
                </a:path>
                <a:path w="939164" h="588645">
                  <a:moveTo>
                    <a:pt x="43942" y="3682"/>
                  </a:moveTo>
                  <a:lnTo>
                    <a:pt x="23113" y="37464"/>
                  </a:lnTo>
                  <a:lnTo>
                    <a:pt x="85685" y="75965"/>
                  </a:lnTo>
                  <a:lnTo>
                    <a:pt x="67087" y="41171"/>
                  </a:lnTo>
                  <a:lnTo>
                    <a:pt x="33020" y="40385"/>
                  </a:lnTo>
                  <a:lnTo>
                    <a:pt x="51054" y="11175"/>
                  </a:lnTo>
                  <a:lnTo>
                    <a:pt x="56117" y="11175"/>
                  </a:lnTo>
                  <a:lnTo>
                    <a:pt x="43942" y="3682"/>
                  </a:lnTo>
                  <a:close/>
                </a:path>
                <a:path w="939164" h="588645">
                  <a:moveTo>
                    <a:pt x="160507" y="3682"/>
                  </a:moveTo>
                  <a:lnTo>
                    <a:pt x="43942" y="3682"/>
                  </a:lnTo>
                  <a:lnTo>
                    <a:pt x="106507" y="42187"/>
                  </a:lnTo>
                  <a:lnTo>
                    <a:pt x="111146" y="42187"/>
                  </a:lnTo>
                  <a:lnTo>
                    <a:pt x="170687" y="43560"/>
                  </a:lnTo>
                  <a:lnTo>
                    <a:pt x="178415" y="42187"/>
                  </a:lnTo>
                  <a:lnTo>
                    <a:pt x="184785" y="38100"/>
                  </a:lnTo>
                  <a:lnTo>
                    <a:pt x="189154" y="31916"/>
                  </a:lnTo>
                  <a:lnTo>
                    <a:pt x="190881" y="24256"/>
                  </a:lnTo>
                  <a:lnTo>
                    <a:pt x="189507" y="16527"/>
                  </a:lnTo>
                  <a:lnTo>
                    <a:pt x="185420" y="10144"/>
                  </a:lnTo>
                  <a:lnTo>
                    <a:pt x="179236" y="5736"/>
                  </a:lnTo>
                  <a:lnTo>
                    <a:pt x="171576" y="3937"/>
                  </a:lnTo>
                  <a:lnTo>
                    <a:pt x="160507" y="3682"/>
                  </a:lnTo>
                  <a:close/>
                </a:path>
                <a:path w="939164" h="588645">
                  <a:moveTo>
                    <a:pt x="56117" y="11175"/>
                  </a:moveTo>
                  <a:lnTo>
                    <a:pt x="51054" y="11175"/>
                  </a:lnTo>
                  <a:lnTo>
                    <a:pt x="67087" y="41171"/>
                  </a:lnTo>
                  <a:lnTo>
                    <a:pt x="111146" y="42187"/>
                  </a:lnTo>
                  <a:lnTo>
                    <a:pt x="106507" y="42187"/>
                  </a:lnTo>
                  <a:lnTo>
                    <a:pt x="56117" y="11175"/>
                  </a:lnTo>
                  <a:close/>
                </a:path>
                <a:path w="939164" h="588645">
                  <a:moveTo>
                    <a:pt x="51054" y="11175"/>
                  </a:moveTo>
                  <a:lnTo>
                    <a:pt x="33020" y="40385"/>
                  </a:lnTo>
                  <a:lnTo>
                    <a:pt x="67087" y="41171"/>
                  </a:lnTo>
                  <a:lnTo>
                    <a:pt x="51054" y="11175"/>
                  </a:lnTo>
                  <a:close/>
                </a:path>
              </a:pathLst>
            </a:custGeom>
            <a:solidFill>
              <a:srgbClr val="497DB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7059675" y="5073396"/>
              <a:ext cx="727710" cy="657860"/>
            </a:xfrm>
            <a:custGeom>
              <a:avLst/>
              <a:gdLst/>
              <a:ahLst/>
              <a:cxnLst/>
              <a:rect l="l" t="t" r="r" b="b"/>
              <a:pathLst>
                <a:path w="727709" h="657860">
                  <a:moveTo>
                    <a:pt x="669210" y="52513"/>
                  </a:moveTo>
                  <a:lnTo>
                    <a:pt x="630759" y="60523"/>
                  </a:lnTo>
                  <a:lnTo>
                    <a:pt x="0" y="628218"/>
                  </a:lnTo>
                  <a:lnTo>
                    <a:pt x="26416" y="657669"/>
                  </a:lnTo>
                  <a:lnTo>
                    <a:pt x="657151" y="90113"/>
                  </a:lnTo>
                  <a:lnTo>
                    <a:pt x="669210" y="52513"/>
                  </a:lnTo>
                  <a:close/>
                </a:path>
                <a:path w="727709" h="657860">
                  <a:moveTo>
                    <a:pt x="724007" y="11556"/>
                  </a:moveTo>
                  <a:lnTo>
                    <a:pt x="685165" y="11556"/>
                  </a:lnTo>
                  <a:lnTo>
                    <a:pt x="711707" y="41020"/>
                  </a:lnTo>
                  <a:lnTo>
                    <a:pt x="657151" y="90113"/>
                  </a:lnTo>
                  <a:lnTo>
                    <a:pt x="637540" y="151256"/>
                  </a:lnTo>
                  <a:lnTo>
                    <a:pt x="636686" y="159075"/>
                  </a:lnTo>
                  <a:lnTo>
                    <a:pt x="638809" y="166369"/>
                  </a:lnTo>
                  <a:lnTo>
                    <a:pt x="643505" y="172331"/>
                  </a:lnTo>
                  <a:lnTo>
                    <a:pt x="650367" y="176148"/>
                  </a:lnTo>
                  <a:lnTo>
                    <a:pt x="658187" y="177002"/>
                  </a:lnTo>
                  <a:lnTo>
                    <a:pt x="665495" y="174878"/>
                  </a:lnTo>
                  <a:lnTo>
                    <a:pt x="671494" y="170183"/>
                  </a:lnTo>
                  <a:lnTo>
                    <a:pt x="675385" y="163321"/>
                  </a:lnTo>
                  <a:lnTo>
                    <a:pt x="724007" y="11556"/>
                  </a:lnTo>
                  <a:close/>
                </a:path>
                <a:path w="727709" h="657860">
                  <a:moveTo>
                    <a:pt x="692944" y="20192"/>
                  </a:moveTo>
                  <a:lnTo>
                    <a:pt x="679576" y="20192"/>
                  </a:lnTo>
                  <a:lnTo>
                    <a:pt x="702437" y="45592"/>
                  </a:lnTo>
                  <a:lnTo>
                    <a:pt x="669210" y="52513"/>
                  </a:lnTo>
                  <a:lnTo>
                    <a:pt x="657151" y="90113"/>
                  </a:lnTo>
                  <a:lnTo>
                    <a:pt x="711707" y="41020"/>
                  </a:lnTo>
                  <a:lnTo>
                    <a:pt x="692944" y="20192"/>
                  </a:lnTo>
                  <a:close/>
                </a:path>
                <a:path w="727709" h="657860">
                  <a:moveTo>
                    <a:pt x="727709" y="0"/>
                  </a:moveTo>
                  <a:lnTo>
                    <a:pt x="559689" y="34797"/>
                  </a:lnTo>
                  <a:lnTo>
                    <a:pt x="552412" y="37915"/>
                  </a:lnTo>
                  <a:lnTo>
                    <a:pt x="547100" y="43354"/>
                  </a:lnTo>
                  <a:lnTo>
                    <a:pt x="544240" y="50389"/>
                  </a:lnTo>
                  <a:lnTo>
                    <a:pt x="544322" y="58292"/>
                  </a:lnTo>
                  <a:lnTo>
                    <a:pt x="547383" y="65498"/>
                  </a:lnTo>
                  <a:lnTo>
                    <a:pt x="552815" y="70786"/>
                  </a:lnTo>
                  <a:lnTo>
                    <a:pt x="559841" y="73669"/>
                  </a:lnTo>
                  <a:lnTo>
                    <a:pt x="567642" y="73669"/>
                  </a:lnTo>
                  <a:lnTo>
                    <a:pt x="630759" y="60523"/>
                  </a:lnTo>
                  <a:lnTo>
                    <a:pt x="685165" y="11556"/>
                  </a:lnTo>
                  <a:lnTo>
                    <a:pt x="724007" y="11556"/>
                  </a:lnTo>
                  <a:lnTo>
                    <a:pt x="727709" y="0"/>
                  </a:lnTo>
                  <a:close/>
                </a:path>
                <a:path w="727709" h="657860">
                  <a:moveTo>
                    <a:pt x="685165" y="11556"/>
                  </a:moveTo>
                  <a:lnTo>
                    <a:pt x="630759" y="60523"/>
                  </a:lnTo>
                  <a:lnTo>
                    <a:pt x="669210" y="52513"/>
                  </a:lnTo>
                  <a:lnTo>
                    <a:pt x="679576" y="20192"/>
                  </a:lnTo>
                  <a:lnTo>
                    <a:pt x="692944" y="20192"/>
                  </a:lnTo>
                  <a:lnTo>
                    <a:pt x="685165" y="11556"/>
                  </a:lnTo>
                  <a:close/>
                </a:path>
                <a:path w="727709" h="657860">
                  <a:moveTo>
                    <a:pt x="679576" y="20192"/>
                  </a:moveTo>
                  <a:lnTo>
                    <a:pt x="669210" y="52513"/>
                  </a:lnTo>
                  <a:lnTo>
                    <a:pt x="702437" y="45592"/>
                  </a:lnTo>
                  <a:lnTo>
                    <a:pt x="679576" y="20192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/>
            <p:cNvSpPr/>
            <p:nvPr/>
          </p:nvSpPr>
          <p:spPr>
            <a:xfrm>
              <a:off x="4309871" y="5753295"/>
              <a:ext cx="524510" cy="66675"/>
            </a:xfrm>
            <a:custGeom>
              <a:avLst/>
              <a:gdLst/>
              <a:ahLst/>
              <a:cxnLst/>
              <a:rect l="l" t="t" r="r" b="b"/>
              <a:pathLst>
                <a:path w="524510" h="66675">
                  <a:moveTo>
                    <a:pt x="524154" y="0"/>
                  </a:moveTo>
                  <a:lnTo>
                    <a:pt x="0" y="0"/>
                  </a:lnTo>
                  <a:lnTo>
                    <a:pt x="0" y="66669"/>
                  </a:lnTo>
                  <a:lnTo>
                    <a:pt x="524154" y="66669"/>
                  </a:lnTo>
                  <a:lnTo>
                    <a:pt x="524154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/>
            <p:cNvSpPr/>
            <p:nvPr/>
          </p:nvSpPr>
          <p:spPr>
            <a:xfrm>
              <a:off x="4309871" y="5753295"/>
              <a:ext cx="524510" cy="66675"/>
            </a:xfrm>
            <a:custGeom>
              <a:avLst/>
              <a:gdLst/>
              <a:ahLst/>
              <a:cxnLst/>
              <a:rect l="l" t="t" r="r" b="b"/>
              <a:pathLst>
                <a:path w="524510" h="66675">
                  <a:moveTo>
                    <a:pt x="0" y="66669"/>
                  </a:moveTo>
                  <a:lnTo>
                    <a:pt x="524154" y="66669"/>
                  </a:lnTo>
                  <a:lnTo>
                    <a:pt x="524154" y="0"/>
                  </a:lnTo>
                  <a:lnTo>
                    <a:pt x="0" y="0"/>
                  </a:lnTo>
                  <a:lnTo>
                    <a:pt x="0" y="66669"/>
                  </a:lnTo>
                  <a:close/>
                </a:path>
              </a:pathLst>
            </a:custGeom>
            <a:ln w="24384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/>
            <p:cNvSpPr/>
            <p:nvPr/>
          </p:nvSpPr>
          <p:spPr>
            <a:xfrm>
              <a:off x="4215383" y="5571744"/>
              <a:ext cx="786765" cy="429895"/>
            </a:xfrm>
            <a:custGeom>
              <a:avLst/>
              <a:gdLst/>
              <a:ahLst/>
              <a:cxnLst/>
              <a:rect l="l" t="t" r="r" b="b"/>
              <a:pathLst>
                <a:path w="786764" h="429895">
                  <a:moveTo>
                    <a:pt x="0" y="214883"/>
                  </a:moveTo>
                  <a:lnTo>
                    <a:pt x="16646" y="152821"/>
                  </a:lnTo>
                  <a:lnTo>
                    <a:pt x="63341" y="97875"/>
                  </a:lnTo>
                  <a:lnTo>
                    <a:pt x="96437" y="73902"/>
                  </a:lnTo>
                  <a:lnTo>
                    <a:pt x="135222" y="52705"/>
                  </a:lnTo>
                  <a:lnTo>
                    <a:pt x="179087" y="34618"/>
                  </a:lnTo>
                  <a:lnTo>
                    <a:pt x="227425" y="19971"/>
                  </a:lnTo>
                  <a:lnTo>
                    <a:pt x="279627" y="9097"/>
                  </a:lnTo>
                  <a:lnTo>
                    <a:pt x="335085" y="2329"/>
                  </a:lnTo>
                  <a:lnTo>
                    <a:pt x="393191" y="0"/>
                  </a:lnTo>
                  <a:lnTo>
                    <a:pt x="451298" y="2329"/>
                  </a:lnTo>
                  <a:lnTo>
                    <a:pt x="506756" y="9097"/>
                  </a:lnTo>
                  <a:lnTo>
                    <a:pt x="558958" y="19971"/>
                  </a:lnTo>
                  <a:lnTo>
                    <a:pt x="607296" y="34618"/>
                  </a:lnTo>
                  <a:lnTo>
                    <a:pt x="651161" y="52705"/>
                  </a:lnTo>
                  <a:lnTo>
                    <a:pt x="689946" y="73902"/>
                  </a:lnTo>
                  <a:lnTo>
                    <a:pt x="723042" y="97875"/>
                  </a:lnTo>
                  <a:lnTo>
                    <a:pt x="769737" y="152821"/>
                  </a:lnTo>
                  <a:lnTo>
                    <a:pt x="786383" y="214883"/>
                  </a:lnTo>
                  <a:lnTo>
                    <a:pt x="782121" y="246638"/>
                  </a:lnTo>
                  <a:lnTo>
                    <a:pt x="749842" y="305475"/>
                  </a:lnTo>
                  <a:lnTo>
                    <a:pt x="689946" y="355865"/>
                  </a:lnTo>
                  <a:lnTo>
                    <a:pt x="651161" y="377062"/>
                  </a:lnTo>
                  <a:lnTo>
                    <a:pt x="607296" y="395149"/>
                  </a:lnTo>
                  <a:lnTo>
                    <a:pt x="558958" y="409796"/>
                  </a:lnTo>
                  <a:lnTo>
                    <a:pt x="506756" y="420670"/>
                  </a:lnTo>
                  <a:lnTo>
                    <a:pt x="451298" y="427438"/>
                  </a:lnTo>
                  <a:lnTo>
                    <a:pt x="393191" y="429767"/>
                  </a:lnTo>
                  <a:lnTo>
                    <a:pt x="335085" y="427438"/>
                  </a:lnTo>
                  <a:lnTo>
                    <a:pt x="279627" y="420670"/>
                  </a:lnTo>
                  <a:lnTo>
                    <a:pt x="227425" y="409796"/>
                  </a:lnTo>
                  <a:lnTo>
                    <a:pt x="179087" y="395149"/>
                  </a:lnTo>
                  <a:lnTo>
                    <a:pt x="135222" y="377062"/>
                  </a:lnTo>
                  <a:lnTo>
                    <a:pt x="96437" y="355865"/>
                  </a:lnTo>
                  <a:lnTo>
                    <a:pt x="63341" y="331892"/>
                  </a:lnTo>
                  <a:lnTo>
                    <a:pt x="16646" y="276946"/>
                  </a:lnTo>
                  <a:lnTo>
                    <a:pt x="0" y="214883"/>
                  </a:lnTo>
                  <a:close/>
                </a:path>
              </a:pathLst>
            </a:custGeom>
            <a:ln w="24384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7576693" y="5556250"/>
              <a:ext cx="419100" cy="304800"/>
            </a:xfrm>
            <a:custGeom>
              <a:avLst/>
              <a:gdLst/>
              <a:ahLst/>
              <a:cxnLst/>
              <a:rect l="l" t="t" r="r" b="b"/>
              <a:pathLst>
                <a:path w="419100" h="304800">
                  <a:moveTo>
                    <a:pt x="418846" y="104140"/>
                  </a:moveTo>
                  <a:lnTo>
                    <a:pt x="258191" y="104140"/>
                  </a:lnTo>
                  <a:lnTo>
                    <a:pt x="258191" y="0"/>
                  </a:lnTo>
                  <a:lnTo>
                    <a:pt x="160655" y="0"/>
                  </a:lnTo>
                  <a:lnTo>
                    <a:pt x="160655" y="104140"/>
                  </a:lnTo>
                  <a:lnTo>
                    <a:pt x="0" y="104140"/>
                  </a:lnTo>
                  <a:lnTo>
                    <a:pt x="0" y="201930"/>
                  </a:lnTo>
                  <a:lnTo>
                    <a:pt x="160655" y="201930"/>
                  </a:lnTo>
                  <a:lnTo>
                    <a:pt x="160655" y="304800"/>
                  </a:lnTo>
                  <a:lnTo>
                    <a:pt x="258191" y="304800"/>
                  </a:lnTo>
                  <a:lnTo>
                    <a:pt x="258191" y="201930"/>
                  </a:lnTo>
                  <a:lnTo>
                    <a:pt x="418846" y="201930"/>
                  </a:lnTo>
                  <a:lnTo>
                    <a:pt x="418846" y="10414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/>
            <p:cNvSpPr/>
            <p:nvPr/>
          </p:nvSpPr>
          <p:spPr>
            <a:xfrm>
              <a:off x="7576692" y="5556631"/>
              <a:ext cx="419100" cy="304800"/>
            </a:xfrm>
            <a:custGeom>
              <a:avLst/>
              <a:gdLst/>
              <a:ahLst/>
              <a:cxnLst/>
              <a:rect l="l" t="t" r="r" b="b"/>
              <a:pathLst>
                <a:path w="419100" h="304800">
                  <a:moveTo>
                    <a:pt x="0" y="103530"/>
                  </a:moveTo>
                  <a:lnTo>
                    <a:pt x="160654" y="103530"/>
                  </a:lnTo>
                  <a:lnTo>
                    <a:pt x="160654" y="0"/>
                  </a:lnTo>
                  <a:lnTo>
                    <a:pt x="258190" y="0"/>
                  </a:lnTo>
                  <a:lnTo>
                    <a:pt x="258190" y="103530"/>
                  </a:lnTo>
                  <a:lnTo>
                    <a:pt x="418846" y="103530"/>
                  </a:lnTo>
                  <a:lnTo>
                    <a:pt x="418846" y="201015"/>
                  </a:lnTo>
                  <a:lnTo>
                    <a:pt x="258190" y="201015"/>
                  </a:lnTo>
                  <a:lnTo>
                    <a:pt x="258190" y="304596"/>
                  </a:lnTo>
                  <a:lnTo>
                    <a:pt x="160654" y="304596"/>
                  </a:lnTo>
                  <a:lnTo>
                    <a:pt x="160654" y="201015"/>
                  </a:lnTo>
                  <a:lnTo>
                    <a:pt x="0" y="201015"/>
                  </a:lnTo>
                  <a:lnTo>
                    <a:pt x="0" y="103530"/>
                  </a:lnTo>
                  <a:close/>
                </a:path>
              </a:pathLst>
            </a:custGeom>
            <a:ln w="24384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/>
            <p:cNvSpPr/>
            <p:nvPr/>
          </p:nvSpPr>
          <p:spPr>
            <a:xfrm>
              <a:off x="7431023" y="5428488"/>
              <a:ext cx="713740" cy="500380"/>
            </a:xfrm>
            <a:custGeom>
              <a:avLst/>
              <a:gdLst/>
              <a:ahLst/>
              <a:cxnLst/>
              <a:rect l="l" t="t" r="r" b="b"/>
              <a:pathLst>
                <a:path w="713740" h="500379">
                  <a:moveTo>
                    <a:pt x="0" y="249936"/>
                  </a:moveTo>
                  <a:lnTo>
                    <a:pt x="4666" y="209391"/>
                  </a:lnTo>
                  <a:lnTo>
                    <a:pt x="18178" y="170931"/>
                  </a:lnTo>
                  <a:lnTo>
                    <a:pt x="39800" y="135070"/>
                  </a:lnTo>
                  <a:lnTo>
                    <a:pt x="68799" y="102321"/>
                  </a:lnTo>
                  <a:lnTo>
                    <a:pt x="104441" y="73199"/>
                  </a:lnTo>
                  <a:lnTo>
                    <a:pt x="145993" y="48219"/>
                  </a:lnTo>
                  <a:lnTo>
                    <a:pt x="192720" y="27894"/>
                  </a:lnTo>
                  <a:lnTo>
                    <a:pt x="243888" y="12740"/>
                  </a:lnTo>
                  <a:lnTo>
                    <a:pt x="298765" y="3270"/>
                  </a:lnTo>
                  <a:lnTo>
                    <a:pt x="356616" y="0"/>
                  </a:lnTo>
                  <a:lnTo>
                    <a:pt x="414466" y="3270"/>
                  </a:lnTo>
                  <a:lnTo>
                    <a:pt x="469343" y="12740"/>
                  </a:lnTo>
                  <a:lnTo>
                    <a:pt x="520511" y="27894"/>
                  </a:lnTo>
                  <a:lnTo>
                    <a:pt x="567238" y="48219"/>
                  </a:lnTo>
                  <a:lnTo>
                    <a:pt x="608790" y="73199"/>
                  </a:lnTo>
                  <a:lnTo>
                    <a:pt x="644432" y="102321"/>
                  </a:lnTo>
                  <a:lnTo>
                    <a:pt x="673431" y="135070"/>
                  </a:lnTo>
                  <a:lnTo>
                    <a:pt x="695053" y="170931"/>
                  </a:lnTo>
                  <a:lnTo>
                    <a:pt x="708565" y="209391"/>
                  </a:lnTo>
                  <a:lnTo>
                    <a:pt x="713231" y="249936"/>
                  </a:lnTo>
                  <a:lnTo>
                    <a:pt x="708565" y="290477"/>
                  </a:lnTo>
                  <a:lnTo>
                    <a:pt x="695053" y="328935"/>
                  </a:lnTo>
                  <a:lnTo>
                    <a:pt x="673431" y="364796"/>
                  </a:lnTo>
                  <a:lnTo>
                    <a:pt x="644432" y="397545"/>
                  </a:lnTo>
                  <a:lnTo>
                    <a:pt x="608790" y="426667"/>
                  </a:lnTo>
                  <a:lnTo>
                    <a:pt x="567238" y="451648"/>
                  </a:lnTo>
                  <a:lnTo>
                    <a:pt x="520511" y="471974"/>
                  </a:lnTo>
                  <a:lnTo>
                    <a:pt x="469343" y="487130"/>
                  </a:lnTo>
                  <a:lnTo>
                    <a:pt x="414466" y="496600"/>
                  </a:lnTo>
                  <a:lnTo>
                    <a:pt x="356616" y="499872"/>
                  </a:lnTo>
                  <a:lnTo>
                    <a:pt x="298765" y="496600"/>
                  </a:lnTo>
                  <a:lnTo>
                    <a:pt x="243888" y="487130"/>
                  </a:lnTo>
                  <a:lnTo>
                    <a:pt x="192720" y="471974"/>
                  </a:lnTo>
                  <a:lnTo>
                    <a:pt x="145993" y="451648"/>
                  </a:lnTo>
                  <a:lnTo>
                    <a:pt x="104441" y="426667"/>
                  </a:lnTo>
                  <a:lnTo>
                    <a:pt x="68799" y="397545"/>
                  </a:lnTo>
                  <a:lnTo>
                    <a:pt x="39800" y="364796"/>
                  </a:lnTo>
                  <a:lnTo>
                    <a:pt x="18178" y="328935"/>
                  </a:lnTo>
                  <a:lnTo>
                    <a:pt x="4666" y="290477"/>
                  </a:lnTo>
                  <a:lnTo>
                    <a:pt x="0" y="249936"/>
                  </a:lnTo>
                  <a:close/>
                </a:path>
              </a:pathLst>
            </a:custGeom>
            <a:ln w="24384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6" name="object 46"/>
          <p:cNvSpPr txBox="1"/>
          <p:nvPr/>
        </p:nvSpPr>
        <p:spPr>
          <a:xfrm>
            <a:off x="6224396" y="1300937"/>
            <a:ext cx="25781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=</a:t>
            </a:r>
            <a:r>
              <a:rPr sz="2400" b="1" spc="-45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400" b="1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Femelles</a:t>
            </a:r>
            <a:r>
              <a:rPr sz="2400" b="1" spc="-30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400" b="1" spc="-10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parasites</a:t>
            </a:r>
            <a:endParaRPr sz="2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7" name="ZoneTexte 9"/>
          <p:cNvSpPr txBox="1"/>
          <p:nvPr/>
        </p:nvSpPr>
        <p:spPr>
          <a:xfrm>
            <a:off x="4572000" y="6551295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1691" y="667258"/>
            <a:ext cx="390715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 panose="020B0604020202020204"/>
                <a:cs typeface="Arial" panose="020B0604020202020204"/>
              </a:rPr>
              <a:t>Il</a:t>
            </a:r>
            <a:r>
              <a:rPr sz="2400" b="1" spc="-5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existe</a:t>
            </a:r>
            <a:r>
              <a:rPr sz="2400" b="1" spc="-6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3</a:t>
            </a:r>
            <a:r>
              <a:rPr sz="2400" b="1" spc="-3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formes</a:t>
            </a:r>
            <a:r>
              <a:rPr sz="2400" b="1" spc="-4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cliniques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972811" y="1523"/>
            <a:ext cx="4171315" cy="368935"/>
          </a:xfrm>
          <a:custGeom>
            <a:avLst/>
            <a:gdLst/>
            <a:ahLst/>
            <a:cxnLst/>
            <a:rect l="l" t="t" r="r" b="b"/>
            <a:pathLst>
              <a:path w="4171315" h="368935">
                <a:moveTo>
                  <a:pt x="4171188" y="0"/>
                </a:moveTo>
                <a:lnTo>
                  <a:pt x="0" y="0"/>
                </a:lnTo>
                <a:lnTo>
                  <a:pt x="0" y="368808"/>
                </a:lnTo>
                <a:lnTo>
                  <a:pt x="4171188" y="368808"/>
                </a:lnTo>
              </a:path>
            </a:pathLst>
          </a:custGeom>
          <a:ln w="9144">
            <a:solidFill>
              <a:srgbClr val="548E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5053076" y="20523"/>
            <a:ext cx="3978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1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5" name="object 5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2935224" cy="57912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1F487C"/>
                </a:solidFill>
              </a:rPr>
              <a:t>Symptômes</a:t>
            </a:r>
            <a:endParaRPr spc="-10" dirty="0">
              <a:solidFill>
                <a:srgbClr val="1F487C"/>
              </a:solidFill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815" y="1225296"/>
            <a:ext cx="2944368" cy="1584960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228091" y="1256487"/>
            <a:ext cx="2595880" cy="1114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 panose="020B0604020202020204"/>
                <a:cs typeface="Arial" panose="020B0604020202020204"/>
              </a:rPr>
              <a:t>La</a:t>
            </a:r>
            <a:r>
              <a:rPr sz="2400" b="1" spc="-3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forme 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invasive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algn="ctr">
              <a:lnSpc>
                <a:spcPts val="2845"/>
              </a:lnSpc>
              <a:spcBef>
                <a:spcPts val="5"/>
              </a:spcBef>
            </a:pPr>
            <a:r>
              <a:rPr sz="2400" b="1" spc="-10" dirty="0">
                <a:latin typeface="Arial" panose="020B0604020202020204"/>
                <a:cs typeface="Arial" panose="020B0604020202020204"/>
              </a:rPr>
              <a:t>cutanée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algn="ctr">
              <a:lnSpc>
                <a:spcPts val="2845"/>
              </a:lnSpc>
              <a:tabLst>
                <a:tab pos="859155" algn="l"/>
              </a:tabLst>
            </a:pPr>
            <a:r>
              <a:rPr sz="2400" b="1" spc="-10" dirty="0">
                <a:latin typeface="Calibri" panose="020F0502020204030204"/>
                <a:cs typeface="Calibri" panose="020F0502020204030204"/>
              </a:rPr>
              <a:t>(larva</a:t>
            </a:r>
            <a:r>
              <a:rPr sz="2400" b="1" dirty="0">
                <a:latin typeface="Calibri" panose="020F0502020204030204"/>
                <a:cs typeface="Calibri" panose="020F0502020204030204"/>
              </a:rPr>
              <a:t>	</a:t>
            </a:r>
            <a:r>
              <a:rPr sz="2400" b="1" spc="-10" dirty="0">
                <a:latin typeface="Calibri" panose="020F0502020204030204"/>
                <a:cs typeface="Calibri" panose="020F0502020204030204"/>
              </a:rPr>
              <a:t>currens)</a:t>
            </a:r>
            <a:endParaRPr sz="2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43255" y="5501640"/>
            <a:ext cx="2459990" cy="1015365"/>
            <a:chOff x="143255" y="5501640"/>
            <a:chExt cx="2459990" cy="1015365"/>
          </a:xfrm>
        </p:grpSpPr>
        <p:sp>
          <p:nvSpPr>
            <p:cNvPr id="10" name="object 10"/>
            <p:cNvSpPr/>
            <p:nvPr/>
          </p:nvSpPr>
          <p:spPr>
            <a:xfrm>
              <a:off x="143255" y="5501640"/>
              <a:ext cx="2459990" cy="1015365"/>
            </a:xfrm>
            <a:custGeom>
              <a:avLst/>
              <a:gdLst/>
              <a:ahLst/>
              <a:cxnLst/>
              <a:rect l="l" t="t" r="r" b="b"/>
              <a:pathLst>
                <a:path w="2459990" h="1015365">
                  <a:moveTo>
                    <a:pt x="2459736" y="0"/>
                  </a:moveTo>
                  <a:lnTo>
                    <a:pt x="0" y="0"/>
                  </a:lnTo>
                  <a:lnTo>
                    <a:pt x="0" y="1014984"/>
                  </a:lnTo>
                  <a:lnTo>
                    <a:pt x="2459736" y="1014984"/>
                  </a:lnTo>
                  <a:lnTo>
                    <a:pt x="2459736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24586" y="5972759"/>
              <a:ext cx="153035" cy="378460"/>
            </a:xfrm>
            <a:custGeom>
              <a:avLst/>
              <a:gdLst/>
              <a:ahLst/>
              <a:cxnLst/>
              <a:rect l="l" t="t" r="r" b="b"/>
              <a:pathLst>
                <a:path w="153034" h="378460">
                  <a:moveTo>
                    <a:pt x="73126" y="305257"/>
                  </a:moveTo>
                  <a:lnTo>
                    <a:pt x="0" y="305257"/>
                  </a:lnTo>
                  <a:lnTo>
                    <a:pt x="0" y="378383"/>
                  </a:lnTo>
                  <a:lnTo>
                    <a:pt x="73126" y="378383"/>
                  </a:lnTo>
                  <a:lnTo>
                    <a:pt x="73126" y="305257"/>
                  </a:lnTo>
                  <a:close/>
                </a:path>
                <a:path w="153034" h="378460">
                  <a:moveTo>
                    <a:pt x="152488" y="0"/>
                  </a:moveTo>
                  <a:lnTo>
                    <a:pt x="79273" y="0"/>
                  </a:lnTo>
                  <a:lnTo>
                    <a:pt x="79273" y="73215"/>
                  </a:lnTo>
                  <a:lnTo>
                    <a:pt x="152488" y="73215"/>
                  </a:lnTo>
                  <a:lnTo>
                    <a:pt x="1524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143255" y="5530392"/>
            <a:ext cx="2461260" cy="9391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704215" marR="359410" indent="-134620">
              <a:lnSpc>
                <a:spcPct val="100000"/>
              </a:lnSpc>
              <a:spcBef>
                <a:spcPts val="90"/>
              </a:spcBef>
            </a:pPr>
            <a:r>
              <a:rPr sz="2000" spc="-10" dirty="0">
                <a:latin typeface="Arial MT"/>
                <a:cs typeface="Arial MT"/>
              </a:rPr>
              <a:t>Dermatose: papuleuse prurigineuse</a:t>
            </a:r>
            <a:endParaRPr sz="2000">
              <a:latin typeface="Arial MT"/>
              <a:cs typeface="Arial MT"/>
            </a:endParaRPr>
          </a:p>
        </p:txBody>
      </p:sp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99816" y="1420367"/>
            <a:ext cx="2944368" cy="1216152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3736975" y="1453083"/>
            <a:ext cx="1668780" cy="748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ts val="2845"/>
              </a:lnSpc>
              <a:spcBef>
                <a:spcPts val="100"/>
              </a:spcBef>
            </a:pPr>
            <a:r>
              <a:rPr sz="2400" b="1" dirty="0">
                <a:latin typeface="Arial" panose="020B0604020202020204"/>
                <a:cs typeface="Arial" panose="020B0604020202020204"/>
              </a:rPr>
              <a:t>La</a:t>
            </a:r>
            <a:r>
              <a:rPr sz="2400" b="1" spc="-2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forme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algn="ctr">
              <a:lnSpc>
                <a:spcPts val="2845"/>
              </a:lnSpc>
            </a:pPr>
            <a:r>
              <a:rPr sz="2400" b="1" spc="-10" dirty="0">
                <a:latin typeface="Arial" panose="020B0604020202020204"/>
                <a:cs typeface="Arial" panose="020B0604020202020204"/>
              </a:rPr>
              <a:t>pulmonaire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023616" y="4072128"/>
            <a:ext cx="2642870" cy="1630680"/>
            <a:chOff x="3023616" y="4072128"/>
            <a:chExt cx="2642870" cy="1630680"/>
          </a:xfrm>
        </p:grpSpPr>
        <p:sp>
          <p:nvSpPr>
            <p:cNvPr id="16" name="object 16"/>
            <p:cNvSpPr/>
            <p:nvPr/>
          </p:nvSpPr>
          <p:spPr>
            <a:xfrm>
              <a:off x="3023616" y="4072128"/>
              <a:ext cx="2642870" cy="1630680"/>
            </a:xfrm>
            <a:custGeom>
              <a:avLst/>
              <a:gdLst/>
              <a:ahLst/>
              <a:cxnLst/>
              <a:rect l="l" t="t" r="r" b="b"/>
              <a:pathLst>
                <a:path w="2642870" h="1630679">
                  <a:moveTo>
                    <a:pt x="2642616" y="0"/>
                  </a:moveTo>
                  <a:lnTo>
                    <a:pt x="0" y="0"/>
                  </a:lnTo>
                  <a:lnTo>
                    <a:pt x="0" y="1630680"/>
                  </a:lnTo>
                  <a:lnTo>
                    <a:pt x="2642616" y="1630680"/>
                  </a:lnTo>
                  <a:lnTo>
                    <a:pt x="2642616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3462325" y="4238548"/>
              <a:ext cx="253365" cy="988060"/>
            </a:xfrm>
            <a:custGeom>
              <a:avLst/>
              <a:gdLst/>
              <a:ahLst/>
              <a:cxnLst/>
              <a:rect l="l" t="t" r="r" b="b"/>
              <a:pathLst>
                <a:path w="253364" h="988060">
                  <a:moveTo>
                    <a:pt x="73215" y="914628"/>
                  </a:moveTo>
                  <a:lnTo>
                    <a:pt x="0" y="914628"/>
                  </a:lnTo>
                  <a:lnTo>
                    <a:pt x="0" y="987844"/>
                  </a:lnTo>
                  <a:lnTo>
                    <a:pt x="73215" y="987844"/>
                  </a:lnTo>
                  <a:lnTo>
                    <a:pt x="73215" y="914628"/>
                  </a:lnTo>
                  <a:close/>
                </a:path>
                <a:path w="253364" h="988060">
                  <a:moveTo>
                    <a:pt x="252933" y="0"/>
                  </a:moveTo>
                  <a:lnTo>
                    <a:pt x="179806" y="0"/>
                  </a:lnTo>
                  <a:lnTo>
                    <a:pt x="179806" y="73126"/>
                  </a:lnTo>
                  <a:lnTo>
                    <a:pt x="252933" y="73126"/>
                  </a:lnTo>
                  <a:lnTo>
                    <a:pt x="25293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/>
          <p:cNvSpPr txBox="1"/>
          <p:nvPr/>
        </p:nvSpPr>
        <p:spPr>
          <a:xfrm>
            <a:off x="3023616" y="4072128"/>
            <a:ext cx="2642870" cy="163068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49250" algn="ctr">
              <a:lnSpc>
                <a:spcPct val="100000"/>
              </a:lnSpc>
              <a:spcBef>
                <a:spcPts val="315"/>
              </a:spcBef>
            </a:pPr>
            <a:r>
              <a:rPr sz="2000" spc="-10" dirty="0">
                <a:latin typeface="Arial MT"/>
                <a:cs typeface="Arial MT"/>
              </a:rPr>
              <a:t>syndrome</a:t>
            </a:r>
            <a:endParaRPr sz="2000">
              <a:latin typeface="Arial MT"/>
              <a:cs typeface="Arial MT"/>
            </a:endParaRPr>
          </a:p>
          <a:p>
            <a:pPr marL="346710" algn="ctr">
              <a:lnSpc>
                <a:spcPct val="100000"/>
              </a:lnSpc>
            </a:pPr>
            <a:r>
              <a:rPr sz="2000" spc="-10" dirty="0">
                <a:latin typeface="Arial MT"/>
                <a:cs typeface="Arial MT"/>
              </a:rPr>
              <a:t>asmathiforme</a:t>
            </a:r>
            <a:endParaRPr sz="2000">
              <a:latin typeface="Arial MT"/>
              <a:cs typeface="Arial MT"/>
            </a:endParaRPr>
          </a:p>
          <a:p>
            <a:pPr marL="73660" algn="ctr">
              <a:lnSpc>
                <a:spcPct val="100000"/>
              </a:lnSpc>
              <a:spcBef>
                <a:spcPts val="5"/>
              </a:spcBef>
            </a:pPr>
            <a:r>
              <a:rPr sz="2000" spc="-25" dirty="0">
                <a:latin typeface="Arial MT"/>
                <a:cs typeface="Arial MT"/>
              </a:rPr>
              <a:t>et</a:t>
            </a:r>
            <a:endParaRPr sz="2000">
              <a:latin typeface="Arial MT"/>
              <a:cs typeface="Arial MT"/>
            </a:endParaRPr>
          </a:p>
          <a:p>
            <a:pPr marL="346710" algn="ctr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syndrome</a:t>
            </a:r>
            <a:r>
              <a:rPr sz="2000" spc="-90" dirty="0">
                <a:latin typeface="Arial MT"/>
                <a:cs typeface="Arial MT"/>
              </a:rPr>
              <a:t> </a:t>
            </a:r>
            <a:r>
              <a:rPr sz="2000" spc="-25" dirty="0">
                <a:latin typeface="Arial MT"/>
                <a:cs typeface="Arial MT"/>
              </a:rPr>
              <a:t>de</a:t>
            </a:r>
            <a:endParaRPr sz="2000">
              <a:latin typeface="Arial MT"/>
              <a:cs typeface="Arial MT"/>
            </a:endParaRPr>
          </a:p>
          <a:p>
            <a:pPr marL="350520" algn="ctr">
              <a:lnSpc>
                <a:spcPct val="100000"/>
              </a:lnSpc>
            </a:pPr>
            <a:r>
              <a:rPr sz="2000" spc="-10" dirty="0">
                <a:latin typeface="Arial MT"/>
                <a:cs typeface="Arial MT"/>
              </a:rPr>
              <a:t>Loeffler</a:t>
            </a:r>
            <a:endParaRPr sz="2000">
              <a:latin typeface="Arial MT"/>
              <a:cs typeface="Arial MT"/>
            </a:endParaRPr>
          </a:p>
        </p:txBody>
      </p:sp>
      <p:pic>
        <p:nvPicPr>
          <p:cNvPr id="19" name="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08776" y="1420367"/>
            <a:ext cx="2935224" cy="1216152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6888226" y="1453083"/>
            <a:ext cx="1583690" cy="748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9225">
              <a:lnSpc>
                <a:spcPts val="2845"/>
              </a:lnSpc>
              <a:spcBef>
                <a:spcPts val="100"/>
              </a:spcBef>
            </a:pPr>
            <a:r>
              <a:rPr sz="2400" b="1" dirty="0">
                <a:latin typeface="Arial" panose="020B0604020202020204"/>
                <a:cs typeface="Arial" panose="020B0604020202020204"/>
              </a:rPr>
              <a:t>La</a:t>
            </a:r>
            <a:r>
              <a:rPr sz="2400" b="1" spc="-2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forme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ts val="2845"/>
              </a:lnSpc>
            </a:pPr>
            <a:r>
              <a:rPr sz="2400" b="1" spc="-10" dirty="0">
                <a:latin typeface="Arial" panose="020B0604020202020204"/>
                <a:cs typeface="Arial" panose="020B0604020202020204"/>
              </a:rPr>
              <a:t>entéritique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5903976" y="4002023"/>
            <a:ext cx="3240405" cy="2246630"/>
            <a:chOff x="5903976" y="4002023"/>
            <a:chExt cx="3240405" cy="2246630"/>
          </a:xfrm>
        </p:grpSpPr>
        <p:sp>
          <p:nvSpPr>
            <p:cNvPr id="22" name="object 22"/>
            <p:cNvSpPr/>
            <p:nvPr/>
          </p:nvSpPr>
          <p:spPr>
            <a:xfrm>
              <a:off x="5903976" y="4002023"/>
              <a:ext cx="3240405" cy="2246630"/>
            </a:xfrm>
            <a:custGeom>
              <a:avLst/>
              <a:gdLst/>
              <a:ahLst/>
              <a:cxnLst/>
              <a:rect l="l" t="t" r="r" b="b"/>
              <a:pathLst>
                <a:path w="3240404" h="2246629">
                  <a:moveTo>
                    <a:pt x="3240024" y="0"/>
                  </a:moveTo>
                  <a:lnTo>
                    <a:pt x="0" y="0"/>
                  </a:lnTo>
                  <a:lnTo>
                    <a:pt x="0" y="2246376"/>
                  </a:lnTo>
                  <a:lnTo>
                    <a:pt x="3240024" y="2246376"/>
                  </a:lnTo>
                  <a:lnTo>
                    <a:pt x="3240024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6018555" y="4167301"/>
              <a:ext cx="73660" cy="988060"/>
            </a:xfrm>
            <a:custGeom>
              <a:avLst/>
              <a:gdLst/>
              <a:ahLst/>
              <a:cxnLst/>
              <a:rect l="l" t="t" r="r" b="b"/>
              <a:pathLst>
                <a:path w="73660" h="988060">
                  <a:moveTo>
                    <a:pt x="73126" y="914654"/>
                  </a:moveTo>
                  <a:lnTo>
                    <a:pt x="0" y="914654"/>
                  </a:lnTo>
                  <a:lnTo>
                    <a:pt x="0" y="987780"/>
                  </a:lnTo>
                  <a:lnTo>
                    <a:pt x="73126" y="987780"/>
                  </a:lnTo>
                  <a:lnTo>
                    <a:pt x="73126" y="914654"/>
                  </a:lnTo>
                  <a:close/>
                </a:path>
                <a:path w="73660" h="988060">
                  <a:moveTo>
                    <a:pt x="73126" y="304800"/>
                  </a:moveTo>
                  <a:lnTo>
                    <a:pt x="0" y="304800"/>
                  </a:lnTo>
                  <a:lnTo>
                    <a:pt x="0" y="377926"/>
                  </a:lnTo>
                  <a:lnTo>
                    <a:pt x="73126" y="377926"/>
                  </a:lnTo>
                  <a:lnTo>
                    <a:pt x="73126" y="304800"/>
                  </a:lnTo>
                  <a:close/>
                </a:path>
                <a:path w="73660" h="988060">
                  <a:moveTo>
                    <a:pt x="73126" y="0"/>
                  </a:moveTo>
                  <a:lnTo>
                    <a:pt x="0" y="0"/>
                  </a:lnTo>
                  <a:lnTo>
                    <a:pt x="0" y="73126"/>
                  </a:lnTo>
                  <a:lnTo>
                    <a:pt x="73126" y="73126"/>
                  </a:lnTo>
                  <a:lnTo>
                    <a:pt x="7312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/>
          <p:cNvSpPr txBox="1"/>
          <p:nvPr/>
        </p:nvSpPr>
        <p:spPr>
          <a:xfrm>
            <a:off x="5903976" y="4002023"/>
            <a:ext cx="3240405" cy="2246630"/>
          </a:xfrm>
          <a:prstGeom prst="rect">
            <a:avLst/>
          </a:prstGeom>
        </p:spPr>
        <p:txBody>
          <a:bodyPr vert="horz" wrap="square" lIns="0" tIns="39369" rIns="0" bIns="0" rtlCol="0">
            <a:spAutoFit/>
          </a:bodyPr>
          <a:lstStyle/>
          <a:p>
            <a:pPr marL="437515" marR="258445">
              <a:lnSpc>
                <a:spcPct val="100000"/>
              </a:lnSpc>
              <a:spcBef>
                <a:spcPts val="310"/>
              </a:spcBef>
            </a:pPr>
            <a:r>
              <a:rPr sz="2000" dirty="0">
                <a:latin typeface="Arial MT"/>
                <a:cs typeface="Arial MT"/>
              </a:rPr>
              <a:t>Douleurs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abdominales </a:t>
            </a:r>
            <a:r>
              <a:rPr sz="2000" dirty="0">
                <a:latin typeface="Arial MT"/>
                <a:cs typeface="Arial MT"/>
              </a:rPr>
              <a:t>Diarrhé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hémorragique, Anémie</a:t>
            </a:r>
            <a:r>
              <a:rPr sz="2000" spc="50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Manifestations</a:t>
            </a:r>
            <a:endParaRPr sz="2000">
              <a:latin typeface="Arial MT"/>
              <a:cs typeface="Arial MT"/>
            </a:endParaRPr>
          </a:p>
          <a:p>
            <a:pPr marL="437515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générales</a:t>
            </a:r>
            <a:r>
              <a:rPr sz="2000" spc="-10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(éosinophilie</a:t>
            </a:r>
            <a:endParaRPr sz="2000">
              <a:latin typeface="Arial MT"/>
              <a:cs typeface="Arial MT"/>
            </a:endParaRPr>
          </a:p>
          <a:p>
            <a:pPr marL="437515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et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syndrome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urticarien)</a:t>
            </a:r>
            <a:endParaRPr sz="2000">
              <a:latin typeface="Arial MT"/>
              <a:cs typeface="Arial MT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4194047" y="2487167"/>
            <a:ext cx="454659" cy="1527175"/>
            <a:chOff x="4194047" y="2487167"/>
            <a:chExt cx="454659" cy="1527175"/>
          </a:xfrm>
        </p:grpSpPr>
        <p:sp>
          <p:nvSpPr>
            <p:cNvPr id="26" name="object 26"/>
            <p:cNvSpPr/>
            <p:nvPr/>
          </p:nvSpPr>
          <p:spPr>
            <a:xfrm>
              <a:off x="4206239" y="2499359"/>
              <a:ext cx="429895" cy="1503045"/>
            </a:xfrm>
            <a:custGeom>
              <a:avLst/>
              <a:gdLst/>
              <a:ahLst/>
              <a:cxnLst/>
              <a:rect l="l" t="t" r="r" b="b"/>
              <a:pathLst>
                <a:path w="429895" h="1503045">
                  <a:moveTo>
                    <a:pt x="322325" y="0"/>
                  </a:moveTo>
                  <a:lnTo>
                    <a:pt x="107442" y="0"/>
                  </a:lnTo>
                  <a:lnTo>
                    <a:pt x="107442" y="1287779"/>
                  </a:lnTo>
                  <a:lnTo>
                    <a:pt x="0" y="1287779"/>
                  </a:lnTo>
                  <a:lnTo>
                    <a:pt x="214884" y="1502664"/>
                  </a:lnTo>
                  <a:lnTo>
                    <a:pt x="429768" y="1287779"/>
                  </a:lnTo>
                  <a:lnTo>
                    <a:pt x="322325" y="1287779"/>
                  </a:lnTo>
                  <a:lnTo>
                    <a:pt x="322325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4206239" y="2499359"/>
              <a:ext cx="429895" cy="1503045"/>
            </a:xfrm>
            <a:custGeom>
              <a:avLst/>
              <a:gdLst/>
              <a:ahLst/>
              <a:cxnLst/>
              <a:rect l="l" t="t" r="r" b="b"/>
              <a:pathLst>
                <a:path w="429895" h="1503045">
                  <a:moveTo>
                    <a:pt x="0" y="1287779"/>
                  </a:moveTo>
                  <a:lnTo>
                    <a:pt x="107442" y="1287779"/>
                  </a:lnTo>
                  <a:lnTo>
                    <a:pt x="107442" y="0"/>
                  </a:lnTo>
                  <a:lnTo>
                    <a:pt x="322325" y="0"/>
                  </a:lnTo>
                  <a:lnTo>
                    <a:pt x="322325" y="1287779"/>
                  </a:lnTo>
                  <a:lnTo>
                    <a:pt x="429768" y="1287779"/>
                  </a:lnTo>
                  <a:lnTo>
                    <a:pt x="214884" y="1502664"/>
                  </a:lnTo>
                  <a:lnTo>
                    <a:pt x="0" y="1287779"/>
                  </a:lnTo>
                  <a:close/>
                </a:path>
              </a:pathLst>
            </a:custGeom>
            <a:ln w="24384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8" name="object 28"/>
          <p:cNvGrpSpPr/>
          <p:nvPr/>
        </p:nvGrpSpPr>
        <p:grpSpPr>
          <a:xfrm>
            <a:off x="7418831" y="2560320"/>
            <a:ext cx="451484" cy="1381125"/>
            <a:chOff x="7418831" y="2560320"/>
            <a:chExt cx="451484" cy="1381125"/>
          </a:xfrm>
        </p:grpSpPr>
        <p:sp>
          <p:nvSpPr>
            <p:cNvPr id="29" name="object 29"/>
            <p:cNvSpPr/>
            <p:nvPr/>
          </p:nvSpPr>
          <p:spPr>
            <a:xfrm>
              <a:off x="7431023" y="2572512"/>
              <a:ext cx="426720" cy="1356360"/>
            </a:xfrm>
            <a:custGeom>
              <a:avLst/>
              <a:gdLst/>
              <a:ahLst/>
              <a:cxnLst/>
              <a:rect l="l" t="t" r="r" b="b"/>
              <a:pathLst>
                <a:path w="426720" h="1356360">
                  <a:moveTo>
                    <a:pt x="320040" y="0"/>
                  </a:moveTo>
                  <a:lnTo>
                    <a:pt x="106679" y="0"/>
                  </a:lnTo>
                  <a:lnTo>
                    <a:pt x="106679" y="1143000"/>
                  </a:lnTo>
                  <a:lnTo>
                    <a:pt x="0" y="1143000"/>
                  </a:lnTo>
                  <a:lnTo>
                    <a:pt x="213359" y="1356360"/>
                  </a:lnTo>
                  <a:lnTo>
                    <a:pt x="426720" y="1143000"/>
                  </a:lnTo>
                  <a:lnTo>
                    <a:pt x="320040" y="1143000"/>
                  </a:lnTo>
                  <a:lnTo>
                    <a:pt x="32004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/>
            <p:cNvSpPr/>
            <p:nvPr/>
          </p:nvSpPr>
          <p:spPr>
            <a:xfrm>
              <a:off x="7431023" y="2572512"/>
              <a:ext cx="426720" cy="1356360"/>
            </a:xfrm>
            <a:custGeom>
              <a:avLst/>
              <a:gdLst/>
              <a:ahLst/>
              <a:cxnLst/>
              <a:rect l="l" t="t" r="r" b="b"/>
              <a:pathLst>
                <a:path w="426720" h="1356360">
                  <a:moveTo>
                    <a:pt x="0" y="1143000"/>
                  </a:moveTo>
                  <a:lnTo>
                    <a:pt x="106679" y="1143000"/>
                  </a:lnTo>
                  <a:lnTo>
                    <a:pt x="106679" y="0"/>
                  </a:lnTo>
                  <a:lnTo>
                    <a:pt x="320040" y="0"/>
                  </a:lnTo>
                  <a:lnTo>
                    <a:pt x="320040" y="1143000"/>
                  </a:lnTo>
                  <a:lnTo>
                    <a:pt x="426720" y="1143000"/>
                  </a:lnTo>
                  <a:lnTo>
                    <a:pt x="213359" y="1356360"/>
                  </a:lnTo>
                  <a:lnTo>
                    <a:pt x="0" y="1143000"/>
                  </a:lnTo>
                  <a:close/>
                </a:path>
              </a:pathLst>
            </a:custGeom>
            <a:ln w="24384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1" name="ZoneTexte 9"/>
          <p:cNvSpPr txBox="1"/>
          <p:nvPr/>
        </p:nvSpPr>
        <p:spPr>
          <a:xfrm>
            <a:off x="4572000" y="6551295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902708" y="1523"/>
            <a:ext cx="4243070" cy="368935"/>
          </a:xfrm>
          <a:custGeom>
            <a:avLst/>
            <a:gdLst/>
            <a:ahLst/>
            <a:cxnLst/>
            <a:rect l="l" t="t" r="r" b="b"/>
            <a:pathLst>
              <a:path w="4243070" h="368935">
                <a:moveTo>
                  <a:pt x="0" y="368808"/>
                </a:moveTo>
                <a:lnTo>
                  <a:pt x="4242816" y="368808"/>
                </a:lnTo>
                <a:lnTo>
                  <a:pt x="4242816" y="0"/>
                </a:lnTo>
                <a:lnTo>
                  <a:pt x="0" y="0"/>
                </a:lnTo>
                <a:lnTo>
                  <a:pt x="0" y="368808"/>
                </a:lnTo>
                <a:close/>
              </a:path>
            </a:pathLst>
          </a:custGeom>
          <a:ln w="9144">
            <a:solidFill>
              <a:srgbClr val="548E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982717" y="20523"/>
            <a:ext cx="3978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1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5" name="object 5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2935224" cy="57912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1F487C"/>
                </a:solidFill>
              </a:rPr>
              <a:t>Symptômes</a:t>
            </a:r>
            <a:endParaRPr spc="-10" dirty="0">
              <a:solidFill>
                <a:srgbClr val="1F487C"/>
              </a:solidFill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20040" y="1118616"/>
            <a:ext cx="8434070" cy="3054350"/>
            <a:chOff x="320040" y="1118616"/>
            <a:chExt cx="8434070" cy="3054350"/>
          </a:xfrm>
        </p:grpSpPr>
        <p:sp>
          <p:nvSpPr>
            <p:cNvPr id="8" name="object 8"/>
            <p:cNvSpPr/>
            <p:nvPr/>
          </p:nvSpPr>
          <p:spPr>
            <a:xfrm>
              <a:off x="324612" y="1123188"/>
              <a:ext cx="8425180" cy="3045460"/>
            </a:xfrm>
            <a:custGeom>
              <a:avLst/>
              <a:gdLst/>
              <a:ahLst/>
              <a:cxnLst/>
              <a:rect l="l" t="t" r="r" b="b"/>
              <a:pathLst>
                <a:path w="8425180" h="3045460">
                  <a:moveTo>
                    <a:pt x="0" y="3044952"/>
                  </a:moveTo>
                  <a:lnTo>
                    <a:pt x="8424672" y="3044952"/>
                  </a:lnTo>
                  <a:lnTo>
                    <a:pt x="8424672" y="0"/>
                  </a:lnTo>
                  <a:lnTo>
                    <a:pt x="0" y="0"/>
                  </a:lnTo>
                  <a:lnTo>
                    <a:pt x="0" y="3044952"/>
                  </a:lnTo>
                  <a:close/>
                </a:path>
              </a:pathLst>
            </a:custGeom>
            <a:ln w="9144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0884" y="1233376"/>
              <a:ext cx="220265" cy="22026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0910" y="2708896"/>
              <a:ext cx="220485" cy="220485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746861" y="1136141"/>
            <a:ext cx="7886065" cy="259905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387985" algn="just">
              <a:lnSpc>
                <a:spcPct val="102000"/>
              </a:lnSpc>
              <a:spcBef>
                <a:spcPts val="50"/>
              </a:spcBef>
            </a:pPr>
            <a:r>
              <a:rPr sz="2400" spc="-10" dirty="0">
                <a:latin typeface="Calibri" panose="020F0502020204030204"/>
                <a:cs typeface="Calibri" panose="020F0502020204030204"/>
              </a:rPr>
              <a:t>Possibilité</a:t>
            </a:r>
            <a:r>
              <a:rPr sz="2400" spc="-80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de</a:t>
            </a:r>
            <a:r>
              <a:rPr sz="24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spc="-10" dirty="0">
                <a:latin typeface="Calibri" panose="020F0502020204030204"/>
                <a:cs typeface="Calibri" panose="020F0502020204030204"/>
              </a:rPr>
              <a:t>complications</a:t>
            </a:r>
            <a:r>
              <a:rPr sz="2400" spc="-60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chez</a:t>
            </a:r>
            <a:r>
              <a:rPr sz="2400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b="1" dirty="0">
                <a:latin typeface="Calibri" panose="020F0502020204030204"/>
                <a:cs typeface="Calibri" panose="020F0502020204030204"/>
              </a:rPr>
              <a:t>l’homme</a:t>
            </a:r>
            <a:r>
              <a:rPr sz="2400" b="1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b="1" dirty="0">
                <a:latin typeface="Calibri" panose="020F0502020204030204"/>
                <a:cs typeface="Calibri" panose="020F0502020204030204"/>
              </a:rPr>
              <a:t>et</a:t>
            </a:r>
            <a:r>
              <a:rPr sz="2400" b="1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b="1" dirty="0">
                <a:latin typeface="Calibri" panose="020F0502020204030204"/>
                <a:cs typeface="Calibri" panose="020F0502020204030204"/>
              </a:rPr>
              <a:t>les</a:t>
            </a:r>
            <a:r>
              <a:rPr sz="2400" b="1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b="1" spc="-10" dirty="0">
                <a:latin typeface="Calibri" panose="020F0502020204030204"/>
                <a:cs typeface="Calibri" panose="020F0502020204030204"/>
              </a:rPr>
              <a:t>carnivores: </a:t>
            </a:r>
            <a:r>
              <a:rPr sz="2400" b="1" spc="-24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strongyloidoses</a:t>
            </a:r>
            <a:r>
              <a:rPr sz="2400" b="1" spc="7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spc="-254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malignes</a:t>
            </a:r>
            <a:r>
              <a:rPr sz="2400" spc="-254" dirty="0">
                <a:latin typeface="Arial MT"/>
                <a:cs typeface="Arial MT"/>
              </a:rPr>
              <a:t>,</a:t>
            </a:r>
            <a:r>
              <a:rPr sz="2400" spc="100" dirty="0">
                <a:latin typeface="Arial MT"/>
                <a:cs typeface="Arial MT"/>
              </a:rPr>
              <a:t> </a:t>
            </a:r>
            <a:r>
              <a:rPr sz="2400" spc="-229" dirty="0">
                <a:latin typeface="Arial MT"/>
                <a:cs typeface="Arial MT"/>
              </a:rPr>
              <a:t>favorisées</a:t>
            </a:r>
            <a:r>
              <a:rPr sz="2400" spc="180" dirty="0">
                <a:latin typeface="Arial MT"/>
                <a:cs typeface="Arial MT"/>
              </a:rPr>
              <a:t> </a:t>
            </a:r>
            <a:r>
              <a:rPr sz="2400" spc="-320" dirty="0">
                <a:latin typeface="Arial MT"/>
                <a:cs typeface="Arial MT"/>
              </a:rPr>
              <a:t>par</a:t>
            </a:r>
            <a:r>
              <a:rPr sz="2400" spc="155" dirty="0">
                <a:latin typeface="Arial MT"/>
                <a:cs typeface="Arial MT"/>
              </a:rPr>
              <a:t> </a:t>
            </a:r>
            <a:r>
              <a:rPr sz="2400" spc="-340" dirty="0">
                <a:latin typeface="Arial MT"/>
                <a:cs typeface="Arial MT"/>
              </a:rPr>
              <a:t>des</a:t>
            </a:r>
            <a:r>
              <a:rPr sz="2400" spc="180" dirty="0">
                <a:latin typeface="Arial MT"/>
                <a:cs typeface="Arial MT"/>
              </a:rPr>
              <a:t> </a:t>
            </a:r>
            <a:r>
              <a:rPr sz="2400" spc="-229" dirty="0">
                <a:latin typeface="Arial MT"/>
                <a:cs typeface="Arial MT"/>
              </a:rPr>
              <a:t>états</a:t>
            </a:r>
            <a:r>
              <a:rPr sz="2400" spc="190" dirty="0">
                <a:latin typeface="Arial MT"/>
                <a:cs typeface="Arial MT"/>
              </a:rPr>
              <a:t> </a:t>
            </a:r>
            <a:r>
              <a:rPr sz="2400" spc="-475" dirty="0">
                <a:latin typeface="Arial MT"/>
                <a:cs typeface="Arial MT"/>
              </a:rPr>
              <a:t>de</a:t>
            </a:r>
            <a:r>
              <a:rPr sz="2400" spc="310" dirty="0">
                <a:latin typeface="Arial MT"/>
                <a:cs typeface="Arial MT"/>
              </a:rPr>
              <a:t> </a:t>
            </a:r>
            <a:r>
              <a:rPr sz="2400" spc="-155" dirty="0">
                <a:latin typeface="Arial MT"/>
                <a:cs typeface="Arial MT"/>
              </a:rPr>
              <a:t>dénutrition </a:t>
            </a:r>
            <a:r>
              <a:rPr sz="2400" spc="-220" dirty="0">
                <a:latin typeface="Arial MT"/>
                <a:cs typeface="Arial MT"/>
              </a:rPr>
              <a:t>(carence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spc="-254" dirty="0">
                <a:latin typeface="Arial MT"/>
                <a:cs typeface="Arial MT"/>
              </a:rPr>
              <a:t>en</a:t>
            </a:r>
            <a:r>
              <a:rPr sz="2400" spc="-114" dirty="0">
                <a:latin typeface="Arial MT"/>
                <a:cs typeface="Arial MT"/>
              </a:rPr>
              <a:t> </a:t>
            </a:r>
            <a:r>
              <a:rPr sz="2400" spc="-210" dirty="0">
                <a:latin typeface="Arial MT"/>
                <a:cs typeface="Arial MT"/>
              </a:rPr>
              <a:t>protéines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spc="-190" dirty="0">
                <a:latin typeface="Arial MT"/>
                <a:cs typeface="Arial MT"/>
              </a:rPr>
              <a:t>et</a:t>
            </a:r>
            <a:r>
              <a:rPr sz="2400" spc="-114" dirty="0">
                <a:latin typeface="Arial MT"/>
                <a:cs typeface="Arial MT"/>
              </a:rPr>
              <a:t> </a:t>
            </a:r>
            <a:r>
              <a:rPr sz="2400" spc="-225" dirty="0">
                <a:latin typeface="Arial MT"/>
                <a:cs typeface="Arial MT"/>
              </a:rPr>
              <a:t>vitamine</a:t>
            </a:r>
            <a:r>
              <a:rPr sz="2400" spc="-185" dirty="0">
                <a:latin typeface="Arial MT"/>
                <a:cs typeface="Arial MT"/>
              </a:rPr>
              <a:t> </a:t>
            </a:r>
            <a:r>
              <a:rPr sz="2400" spc="-225" dirty="0">
                <a:latin typeface="Arial MT"/>
                <a:cs typeface="Arial MT"/>
              </a:rPr>
              <a:t>A)</a:t>
            </a:r>
            <a:r>
              <a:rPr sz="2400" spc="-110" dirty="0">
                <a:latin typeface="Arial MT"/>
                <a:cs typeface="Arial MT"/>
              </a:rPr>
              <a:t> </a:t>
            </a:r>
            <a:r>
              <a:rPr sz="2400" spc="-190" dirty="0">
                <a:latin typeface="Arial MT"/>
                <a:cs typeface="Arial MT"/>
              </a:rPr>
              <a:t>et</a:t>
            </a:r>
            <a:r>
              <a:rPr sz="2400" spc="-114" dirty="0">
                <a:latin typeface="Arial MT"/>
                <a:cs typeface="Arial MT"/>
              </a:rPr>
              <a:t> </a:t>
            </a:r>
            <a:r>
              <a:rPr sz="2400" spc="-204" dirty="0">
                <a:latin typeface="Arial MT"/>
                <a:cs typeface="Arial MT"/>
              </a:rPr>
              <a:t>déficience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spc="-95" dirty="0">
                <a:latin typeface="Arial MT"/>
                <a:cs typeface="Arial MT"/>
              </a:rPr>
              <a:t>immunitaire.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Arial MT"/>
              <a:cs typeface="Arial MT"/>
            </a:endParaRPr>
          </a:p>
          <a:p>
            <a:pPr marL="12700" marR="5080">
              <a:lnSpc>
                <a:spcPct val="100000"/>
              </a:lnSpc>
            </a:pPr>
            <a:r>
              <a:rPr sz="2400" b="1" spc="-265" dirty="0">
                <a:latin typeface="Arial" panose="020B0604020202020204"/>
                <a:cs typeface="Arial" panose="020B0604020202020204"/>
              </a:rPr>
              <a:t>Chez</a:t>
            </a:r>
            <a:r>
              <a:rPr sz="2400" b="1" spc="-9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215" dirty="0">
                <a:latin typeface="Arial" panose="020B0604020202020204"/>
                <a:cs typeface="Arial" panose="020B0604020202020204"/>
              </a:rPr>
              <a:t>les</a:t>
            </a:r>
            <a:r>
              <a:rPr sz="2400" b="1" spc="-9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229" dirty="0">
                <a:latin typeface="Arial" panose="020B0604020202020204"/>
                <a:cs typeface="Arial" panose="020B0604020202020204"/>
              </a:rPr>
              <a:t>veaux</a:t>
            </a:r>
            <a:r>
              <a:rPr sz="2400" spc="-229" dirty="0">
                <a:latin typeface="Arial MT"/>
                <a:cs typeface="Arial MT"/>
              </a:rPr>
              <a:t>,</a:t>
            </a:r>
            <a:r>
              <a:rPr sz="2400" spc="-110" dirty="0">
                <a:latin typeface="Arial MT"/>
                <a:cs typeface="Arial MT"/>
              </a:rPr>
              <a:t> </a:t>
            </a:r>
            <a:r>
              <a:rPr sz="2400" b="1" spc="-254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des</a:t>
            </a:r>
            <a:r>
              <a:rPr sz="2400" b="1" spc="-8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spc="-21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défaillances</a:t>
            </a:r>
            <a:r>
              <a:rPr sz="2400" b="1" spc="-13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spc="-23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cardiaques</a:t>
            </a:r>
            <a:r>
              <a:rPr sz="2400" b="1" spc="-8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215" dirty="0">
                <a:latin typeface="Arial MT"/>
                <a:cs typeface="Arial MT"/>
              </a:rPr>
              <a:t>ont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spc="-210" dirty="0">
                <a:latin typeface="Arial MT"/>
                <a:cs typeface="Arial MT"/>
              </a:rPr>
              <a:t>été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spc="-110" dirty="0">
                <a:latin typeface="Arial MT"/>
                <a:cs typeface="Arial MT"/>
              </a:rPr>
              <a:t>enregistrées </a:t>
            </a:r>
            <a:r>
              <a:rPr sz="2400" spc="-190" dirty="0">
                <a:latin typeface="Arial MT"/>
                <a:cs typeface="Arial MT"/>
              </a:rPr>
              <a:t>(les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spc="-220" dirty="0">
                <a:latin typeface="Arial MT"/>
                <a:cs typeface="Arial MT"/>
              </a:rPr>
              <a:t>seuls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spc="-220" dirty="0">
                <a:latin typeface="Arial MT"/>
                <a:cs typeface="Arial MT"/>
              </a:rPr>
              <a:t>signes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spc="-220" dirty="0">
                <a:latin typeface="Arial MT"/>
                <a:cs typeface="Arial MT"/>
              </a:rPr>
              <a:t>sont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spc="-125" dirty="0">
                <a:latin typeface="Arial MT"/>
                <a:cs typeface="Arial MT"/>
              </a:rPr>
              <a:t>: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spc="-254" dirty="0">
                <a:latin typeface="Arial MT"/>
                <a:cs typeface="Arial MT"/>
              </a:rPr>
              <a:t>une</a:t>
            </a:r>
            <a:r>
              <a:rPr sz="2400" spc="-110" dirty="0">
                <a:latin typeface="Arial MT"/>
                <a:cs typeface="Arial MT"/>
              </a:rPr>
              <a:t> </a:t>
            </a:r>
            <a:r>
              <a:rPr sz="2400" spc="-200" dirty="0">
                <a:latin typeface="Arial MT"/>
                <a:cs typeface="Arial MT"/>
              </a:rPr>
              <a:t>respiration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spc="-215" dirty="0">
                <a:latin typeface="Arial MT"/>
                <a:cs typeface="Arial MT"/>
              </a:rPr>
              <a:t>accélérée,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spc="-245" dirty="0">
                <a:latin typeface="Arial MT"/>
                <a:cs typeface="Arial MT"/>
              </a:rPr>
              <a:t>des</a:t>
            </a:r>
            <a:r>
              <a:rPr sz="2400" spc="-114" dirty="0">
                <a:latin typeface="Arial MT"/>
                <a:cs typeface="Arial MT"/>
              </a:rPr>
              <a:t> </a:t>
            </a:r>
            <a:r>
              <a:rPr sz="2400" spc="-190" dirty="0">
                <a:latin typeface="Arial MT"/>
                <a:cs typeface="Arial MT"/>
              </a:rPr>
              <a:t>bruits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spc="-229" dirty="0">
                <a:latin typeface="Arial MT"/>
                <a:cs typeface="Arial MT"/>
              </a:rPr>
              <a:t>vocaux,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et </a:t>
            </a:r>
            <a:r>
              <a:rPr sz="2400" spc="-245" dirty="0">
                <a:latin typeface="Arial MT"/>
                <a:cs typeface="Arial MT"/>
              </a:rPr>
              <a:t>des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spc="-120" dirty="0">
                <a:latin typeface="Arial MT"/>
                <a:cs typeface="Arial MT"/>
              </a:rPr>
              <a:t>spasmes)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13" name="ZoneTexte 9"/>
          <p:cNvSpPr txBox="1"/>
          <p:nvPr/>
        </p:nvSpPr>
        <p:spPr>
          <a:xfrm>
            <a:off x="4572000" y="6551295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902708" y="1523"/>
            <a:ext cx="4243070" cy="368935"/>
          </a:xfrm>
          <a:custGeom>
            <a:avLst/>
            <a:gdLst/>
            <a:ahLst/>
            <a:cxnLst/>
            <a:rect l="l" t="t" r="r" b="b"/>
            <a:pathLst>
              <a:path w="4243070" h="368935">
                <a:moveTo>
                  <a:pt x="0" y="368808"/>
                </a:moveTo>
                <a:lnTo>
                  <a:pt x="4242816" y="368808"/>
                </a:lnTo>
                <a:lnTo>
                  <a:pt x="4242816" y="0"/>
                </a:lnTo>
                <a:lnTo>
                  <a:pt x="0" y="0"/>
                </a:lnTo>
                <a:lnTo>
                  <a:pt x="0" y="368808"/>
                </a:lnTo>
                <a:close/>
              </a:path>
            </a:pathLst>
          </a:custGeom>
          <a:ln w="9144">
            <a:solidFill>
              <a:srgbClr val="548E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982717" y="20523"/>
            <a:ext cx="3978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1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4" name="object 4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2508504" cy="57912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971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1F487C"/>
                </a:solidFill>
              </a:rPr>
              <a:t>Lésions</a:t>
            </a:r>
            <a:endParaRPr spc="-10" dirty="0">
              <a:solidFill>
                <a:srgbClr val="1F487C"/>
              </a:solidFill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1461" y="1908127"/>
            <a:ext cx="220265" cy="22026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1461" y="2640028"/>
            <a:ext cx="220265" cy="22026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1461" y="3371802"/>
            <a:ext cx="220265" cy="220265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1487" y="3737342"/>
            <a:ext cx="220485" cy="220485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1461" y="4103576"/>
            <a:ext cx="220265" cy="220265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1487" y="4469115"/>
            <a:ext cx="220485" cy="220485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1461" y="4835477"/>
            <a:ext cx="220265" cy="220265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214884" y="1787651"/>
            <a:ext cx="8501380" cy="3416935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361950">
              <a:lnSpc>
                <a:spcPct val="100000"/>
              </a:lnSpc>
              <a:spcBef>
                <a:spcPts val="280"/>
              </a:spcBef>
            </a:pPr>
            <a:r>
              <a:rPr sz="2400" b="1" dirty="0">
                <a:latin typeface="Arial" panose="020B0604020202020204"/>
                <a:cs typeface="Arial" panose="020B0604020202020204"/>
              </a:rPr>
              <a:t>Entérite</a:t>
            </a:r>
            <a:r>
              <a:rPr sz="2400" b="1" spc="-65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modérée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à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grave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2400">
              <a:latin typeface="Arial MT"/>
              <a:cs typeface="Arial MT"/>
            </a:endParaRPr>
          </a:p>
          <a:p>
            <a:pPr marL="361950">
              <a:lnSpc>
                <a:spcPct val="100000"/>
              </a:lnSpc>
            </a:pPr>
            <a:r>
              <a:rPr sz="2400" b="1" dirty="0">
                <a:latin typeface="Arial" panose="020B0604020202020204"/>
                <a:cs typeface="Arial" panose="020B0604020202020204"/>
              </a:rPr>
              <a:t>Atrophie</a:t>
            </a:r>
            <a:r>
              <a:rPr sz="2400" b="1" spc="-5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villosités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intestinales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Arial MT"/>
              <a:cs typeface="Arial MT"/>
            </a:endParaRPr>
          </a:p>
          <a:p>
            <a:pPr marL="361950" marR="6723380">
              <a:lnSpc>
                <a:spcPct val="100000"/>
              </a:lnSpc>
            </a:pPr>
            <a:r>
              <a:rPr sz="2400" b="1" spc="-10" dirty="0">
                <a:latin typeface="Arial" panose="020B0604020202020204"/>
                <a:cs typeface="Arial" panose="020B0604020202020204"/>
              </a:rPr>
              <a:t>Hépatose Néphrose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61950" marR="5201285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latin typeface="Arial" panose="020B0604020202020204"/>
                <a:cs typeface="Arial" panose="020B0604020202020204"/>
              </a:rPr>
              <a:t>Oedème</a:t>
            </a:r>
            <a:r>
              <a:rPr sz="2400" b="1" spc="-6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pulmonaire Pneumonie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61950">
              <a:lnSpc>
                <a:spcPct val="100000"/>
              </a:lnSpc>
            </a:pPr>
            <a:r>
              <a:rPr sz="2400" b="1" spc="-10" dirty="0">
                <a:latin typeface="Arial" panose="020B0604020202020204"/>
                <a:cs typeface="Arial" panose="020B0604020202020204"/>
              </a:rPr>
              <a:t>Anémie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4" name="ZoneTexte 9"/>
          <p:cNvSpPr txBox="1"/>
          <p:nvPr/>
        </p:nvSpPr>
        <p:spPr>
          <a:xfrm>
            <a:off x="4572000" y="6551295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2935224" cy="57912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Diagnostic</a:t>
            </a:r>
            <a:endParaRPr spc="-10" dirty="0"/>
          </a:p>
        </p:txBody>
      </p:sp>
      <p:sp>
        <p:nvSpPr>
          <p:cNvPr id="4" name="object 4"/>
          <p:cNvSpPr/>
          <p:nvPr/>
        </p:nvSpPr>
        <p:spPr>
          <a:xfrm>
            <a:off x="4972811" y="1523"/>
            <a:ext cx="4171315" cy="368935"/>
          </a:xfrm>
          <a:custGeom>
            <a:avLst/>
            <a:gdLst/>
            <a:ahLst/>
            <a:cxnLst/>
            <a:rect l="l" t="t" r="r" b="b"/>
            <a:pathLst>
              <a:path w="4171315" h="368935">
                <a:moveTo>
                  <a:pt x="4171188" y="0"/>
                </a:moveTo>
                <a:lnTo>
                  <a:pt x="0" y="0"/>
                </a:lnTo>
                <a:lnTo>
                  <a:pt x="0" y="368808"/>
                </a:lnTo>
                <a:lnTo>
                  <a:pt x="4171188" y="368808"/>
                </a:lnTo>
              </a:path>
            </a:pathLst>
          </a:custGeom>
          <a:ln w="9144">
            <a:solidFill>
              <a:srgbClr val="548E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053076" y="20523"/>
            <a:ext cx="3978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1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7368" y="777240"/>
            <a:ext cx="5303520" cy="58826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4412" y="1715468"/>
            <a:ext cx="220265" cy="22026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74412" y="3545284"/>
            <a:ext cx="220265" cy="220265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74412" y="4277058"/>
            <a:ext cx="220265" cy="220265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74438" y="4642598"/>
            <a:ext cx="220485" cy="220485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74412" y="5008832"/>
            <a:ext cx="220265" cy="220265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50520" y="2636520"/>
            <a:ext cx="4730496" cy="585215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435965" y="866978"/>
            <a:ext cx="7740015" cy="4801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100"/>
              </a:spcBef>
              <a:tabLst>
                <a:tab pos="3283585" algn="l"/>
                <a:tab pos="3722370" algn="l"/>
              </a:tabLst>
            </a:pPr>
            <a:r>
              <a:rPr sz="2400" b="1" dirty="0">
                <a:latin typeface="Arial" panose="020B0604020202020204"/>
                <a:cs typeface="Arial" panose="020B0604020202020204"/>
              </a:rPr>
              <a:t>Dc.</a:t>
            </a:r>
            <a:r>
              <a:rPr sz="2400" b="1" spc="-5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Épidémiologique</a:t>
            </a:r>
            <a:r>
              <a:rPr sz="2400" b="1" dirty="0">
                <a:latin typeface="Arial" panose="020B0604020202020204"/>
                <a:cs typeface="Arial" panose="020B0604020202020204"/>
              </a:rPr>
              <a:t>	</a:t>
            </a:r>
            <a:r>
              <a:rPr sz="2400" b="1" spc="-25" dirty="0">
                <a:latin typeface="Arial" panose="020B0604020202020204"/>
                <a:cs typeface="Arial" panose="020B0604020202020204"/>
              </a:rPr>
              <a:t>et</a:t>
            </a:r>
            <a:r>
              <a:rPr sz="2400" b="1" dirty="0">
                <a:latin typeface="Arial" panose="020B0604020202020204"/>
                <a:cs typeface="Arial" panose="020B0604020202020204"/>
              </a:rPr>
              <a:t>	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clinique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2400">
              <a:latin typeface="Arial" panose="020B0604020202020204"/>
              <a:cs typeface="Arial" panose="020B0604020202020204"/>
            </a:endParaRPr>
          </a:p>
          <a:p>
            <a:pPr marL="12700" marR="5080" indent="271145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Suspicion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lors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troubles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diarrhéiques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chez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les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jeunes animaux</a:t>
            </a:r>
            <a:endParaRPr sz="2400">
              <a:latin typeface="Arial MT"/>
              <a:cs typeface="Arial MT"/>
            </a:endParaRPr>
          </a:p>
          <a:p>
            <a:pPr marL="283845" marR="3754120" indent="290195" algn="just">
              <a:lnSpc>
                <a:spcPct val="199000"/>
              </a:lnSpc>
              <a:spcBef>
                <a:spcPts val="115"/>
              </a:spcBef>
            </a:pPr>
            <a:r>
              <a:rPr sz="2400" b="1" dirty="0">
                <a:latin typeface="Arial" panose="020B0604020202020204"/>
                <a:cs typeface="Arial" panose="020B0604020202020204"/>
              </a:rPr>
              <a:t>Dc.</a:t>
            </a:r>
            <a:r>
              <a:rPr sz="2400" b="1" spc="-3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Clinique</a:t>
            </a:r>
            <a:r>
              <a:rPr sz="2400" b="1" spc="-3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différentiel </a:t>
            </a:r>
            <a:r>
              <a:rPr sz="2400" dirty="0">
                <a:latin typeface="Arial MT"/>
                <a:cs typeface="Arial MT"/>
              </a:rPr>
              <a:t>A</a:t>
            </a:r>
            <a:r>
              <a:rPr sz="2400" spc="-1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distinguer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diarrhées: </a:t>
            </a:r>
            <a:r>
              <a:rPr sz="2400" b="1" spc="-10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Bactériennes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283845">
              <a:lnSpc>
                <a:spcPct val="100000"/>
              </a:lnSpc>
            </a:pPr>
            <a:r>
              <a:rPr sz="2400" b="1" spc="-10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Virales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283845">
              <a:lnSpc>
                <a:spcPct val="100000"/>
              </a:lnSpc>
            </a:pPr>
            <a:r>
              <a:rPr sz="24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Parasitaires</a:t>
            </a:r>
            <a:r>
              <a:rPr sz="2400" b="1" spc="-105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(</a:t>
            </a:r>
            <a:r>
              <a:rPr sz="2400" b="1" dirty="0">
                <a:latin typeface="Arial" panose="020B0604020202020204"/>
                <a:cs typeface="Arial" panose="020B0604020202020204"/>
              </a:rPr>
              <a:t>cryptosporidiose,</a:t>
            </a:r>
            <a:r>
              <a:rPr sz="2400" b="1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la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coccidiose</a:t>
            </a:r>
            <a:r>
              <a:rPr sz="2400" b="1" spc="-100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et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la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2400" b="1" spc="-10" dirty="0">
                <a:latin typeface="Arial" panose="020B0604020202020204"/>
                <a:cs typeface="Arial" panose="020B0604020202020204"/>
              </a:rPr>
              <a:t>giardiose)</a:t>
            </a:r>
            <a:r>
              <a:rPr sz="2400" spc="-10" dirty="0">
                <a:latin typeface="Arial MT"/>
                <a:cs typeface="Arial MT"/>
              </a:rPr>
              <a:t>.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14" name="ZoneTexte 9"/>
          <p:cNvSpPr txBox="1"/>
          <p:nvPr/>
        </p:nvSpPr>
        <p:spPr>
          <a:xfrm>
            <a:off x="4572000" y="6551295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2935224" cy="57912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Diagnostic</a:t>
            </a:r>
            <a:endParaRPr spc="-10" dirty="0"/>
          </a:p>
        </p:txBody>
      </p:sp>
      <p:sp>
        <p:nvSpPr>
          <p:cNvPr id="4" name="object 4"/>
          <p:cNvSpPr/>
          <p:nvPr/>
        </p:nvSpPr>
        <p:spPr>
          <a:xfrm>
            <a:off x="4972811" y="1523"/>
            <a:ext cx="4171315" cy="368935"/>
          </a:xfrm>
          <a:custGeom>
            <a:avLst/>
            <a:gdLst/>
            <a:ahLst/>
            <a:cxnLst/>
            <a:rect l="l" t="t" r="r" b="b"/>
            <a:pathLst>
              <a:path w="4171315" h="368935">
                <a:moveTo>
                  <a:pt x="4171188" y="0"/>
                </a:moveTo>
                <a:lnTo>
                  <a:pt x="0" y="0"/>
                </a:lnTo>
                <a:lnTo>
                  <a:pt x="0" y="368808"/>
                </a:lnTo>
                <a:lnTo>
                  <a:pt x="4171188" y="368808"/>
                </a:lnTo>
              </a:path>
            </a:pathLst>
          </a:custGeom>
          <a:ln w="9144">
            <a:solidFill>
              <a:srgbClr val="548E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053076" y="20523"/>
            <a:ext cx="3978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1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1395" y="2144267"/>
            <a:ext cx="8214359" cy="3048000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5080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400"/>
              </a:spcBef>
            </a:pPr>
            <a:r>
              <a:rPr sz="2400" b="1" i="1" u="sng" dirty="0">
                <a:uFill>
                  <a:solidFill>
                    <a:srgbClr val="000000"/>
                  </a:solidFill>
                </a:uFill>
                <a:latin typeface="Arial" panose="020B0604020202020204"/>
                <a:cs typeface="Arial" panose="020B0604020202020204"/>
              </a:rPr>
              <a:t>Diagnostic</a:t>
            </a:r>
            <a:r>
              <a:rPr sz="2400" b="1" i="1" u="sng" spc="-70" dirty="0">
                <a:uFill>
                  <a:solidFill>
                    <a:srgbClr val="000000"/>
                  </a:solidFill>
                </a:uFill>
                <a:latin typeface="Arial" panose="020B0604020202020204"/>
                <a:cs typeface="Arial" panose="020B0604020202020204"/>
              </a:rPr>
              <a:t> </a:t>
            </a:r>
            <a:r>
              <a:rPr sz="2400" b="1" i="1" u="sng" dirty="0">
                <a:uFill>
                  <a:solidFill>
                    <a:srgbClr val="000000"/>
                  </a:solidFill>
                </a:uFill>
                <a:latin typeface="Arial" panose="020B0604020202020204"/>
                <a:cs typeface="Arial" panose="020B0604020202020204"/>
              </a:rPr>
              <a:t>coprologique</a:t>
            </a:r>
            <a:r>
              <a:rPr sz="2400" b="1" i="1" u="sng" spc="-100" dirty="0">
                <a:uFill>
                  <a:solidFill>
                    <a:srgbClr val="000000"/>
                  </a:solidFill>
                </a:uFill>
                <a:latin typeface="Arial" panose="020B0604020202020204"/>
                <a:cs typeface="Arial" panose="020B0604020202020204"/>
              </a:rPr>
              <a:t> </a:t>
            </a:r>
            <a:r>
              <a:rPr sz="2400" b="1" i="1" u="sng" dirty="0">
                <a:uFill>
                  <a:solidFill>
                    <a:srgbClr val="000000"/>
                  </a:solidFill>
                </a:uFill>
                <a:latin typeface="Arial" panose="020B0604020202020204"/>
                <a:cs typeface="Arial" panose="020B0604020202020204"/>
              </a:rPr>
              <a:t>:</a:t>
            </a:r>
            <a:r>
              <a:rPr sz="2400" b="1" i="1" spc="-60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Recherche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2400">
              <a:latin typeface="Arial MT"/>
              <a:cs typeface="Arial MT"/>
            </a:endParaRPr>
          </a:p>
          <a:p>
            <a:pPr marL="196215" indent="-119380">
              <a:lnSpc>
                <a:spcPct val="100000"/>
              </a:lnSpc>
              <a:buSzPct val="96000"/>
              <a:buFont typeface="Arial MT"/>
              <a:buChar char="•"/>
              <a:tabLst>
                <a:tab pos="196215" algn="l"/>
              </a:tabLst>
            </a:pPr>
            <a:r>
              <a:rPr sz="24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Œufs</a:t>
            </a:r>
            <a:r>
              <a:rPr sz="2400" dirty="0">
                <a:latin typeface="Arial MT"/>
                <a:cs typeface="Arial MT"/>
              </a:rPr>
              <a:t>,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par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la</a:t>
            </a:r>
            <a:r>
              <a:rPr sz="2400" b="1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technique</a:t>
            </a:r>
            <a:r>
              <a:rPr sz="2400" b="1" spc="-6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de</a:t>
            </a:r>
            <a:r>
              <a:rPr sz="2400" b="1" spc="-4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flottation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buFont typeface="Arial MT"/>
              <a:buChar char="•"/>
            </a:pPr>
            <a:endParaRPr sz="2400">
              <a:latin typeface="Arial MT"/>
              <a:cs typeface="Arial MT"/>
            </a:endParaRPr>
          </a:p>
          <a:p>
            <a:pPr marL="196215" indent="-119380">
              <a:lnSpc>
                <a:spcPct val="100000"/>
              </a:lnSpc>
              <a:buSzPct val="96000"/>
              <a:buChar char="•"/>
              <a:tabLst>
                <a:tab pos="196215" algn="l"/>
                <a:tab pos="1076960" algn="l"/>
              </a:tabLst>
            </a:pPr>
            <a:r>
              <a:rPr sz="2400" spc="-20" dirty="0">
                <a:latin typeface="Arial MT"/>
                <a:cs typeface="Arial MT"/>
              </a:rPr>
              <a:t>Œufs</a:t>
            </a:r>
            <a:r>
              <a:rPr sz="2400" dirty="0">
                <a:latin typeface="Arial MT"/>
                <a:cs typeface="Arial MT"/>
              </a:rPr>
              <a:t>	ellipsoïdes,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mesurant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50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x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30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µm,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à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paroi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mince,</a:t>
            </a:r>
            <a:endParaRPr sz="2400">
              <a:latin typeface="Arial MT"/>
              <a:cs typeface="Arial MT"/>
            </a:endParaRPr>
          </a:p>
          <a:p>
            <a:pPr marL="90170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contenant</a:t>
            </a:r>
            <a:r>
              <a:rPr sz="2400" spc="-1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larves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(embryonnés)</a:t>
            </a:r>
            <a:endParaRPr sz="2400">
              <a:latin typeface="Arial MT"/>
              <a:cs typeface="Arial MT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0520" y="1133855"/>
            <a:ext cx="3371088" cy="588263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738936" y="1179068"/>
            <a:ext cx="259016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dirty="0">
                <a:latin typeface="Calibri" panose="020F0502020204030204"/>
                <a:cs typeface="Calibri" panose="020F0502020204030204"/>
              </a:rPr>
              <a:t>Dc.de</a:t>
            </a:r>
            <a:r>
              <a:rPr sz="2800" b="1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b="1" spc="-10" dirty="0">
                <a:latin typeface="Calibri" panose="020F0502020204030204"/>
                <a:cs typeface="Calibri" panose="020F0502020204030204"/>
              </a:rPr>
              <a:t>laboratoire</a:t>
            </a:r>
            <a:endParaRPr sz="2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3" name="ZoneTexte 9"/>
          <p:cNvSpPr txBox="1"/>
          <p:nvPr/>
        </p:nvSpPr>
        <p:spPr>
          <a:xfrm>
            <a:off x="4572000" y="6551295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4508500" cy="1149350"/>
            <a:chOff x="0" y="0"/>
            <a:chExt cx="4508500" cy="1149350"/>
          </a:xfrm>
        </p:grpSpPr>
        <p:pic>
          <p:nvPicPr>
            <p:cNvPr id="3" name="object 3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0" y="0"/>
              <a:ext cx="2935224" cy="57912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33855" y="563880"/>
              <a:ext cx="3374136" cy="58521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60959" y="-147691"/>
            <a:ext cx="3653790" cy="1208405"/>
          </a:xfrm>
          <a:prstGeom prst="rect">
            <a:avLst/>
          </a:prstGeom>
        </p:spPr>
        <p:txBody>
          <a:bodyPr vert="horz" wrap="square" lIns="0" tIns="128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pc="-10" dirty="0"/>
              <a:t>Diagnostic</a:t>
            </a:r>
            <a:endParaRPr spc="-10" dirty="0"/>
          </a:p>
          <a:p>
            <a:pPr marL="1076325">
              <a:lnSpc>
                <a:spcPct val="100000"/>
              </a:lnSpc>
              <a:spcBef>
                <a:spcPts val="720"/>
              </a:spcBef>
            </a:pPr>
            <a:r>
              <a:rPr sz="2800" dirty="0"/>
              <a:t>Dc.de</a:t>
            </a:r>
            <a:r>
              <a:rPr sz="2800" spc="-25" dirty="0"/>
              <a:t> </a:t>
            </a:r>
            <a:r>
              <a:rPr sz="2800" spc="-10" dirty="0"/>
              <a:t>laboratoire</a:t>
            </a:r>
            <a:endParaRPr sz="2800"/>
          </a:p>
        </p:txBody>
      </p:sp>
      <p:sp>
        <p:nvSpPr>
          <p:cNvPr id="6" name="object 6"/>
          <p:cNvSpPr/>
          <p:nvPr/>
        </p:nvSpPr>
        <p:spPr>
          <a:xfrm>
            <a:off x="4972811" y="1523"/>
            <a:ext cx="4171315" cy="368935"/>
          </a:xfrm>
          <a:custGeom>
            <a:avLst/>
            <a:gdLst/>
            <a:ahLst/>
            <a:cxnLst/>
            <a:rect l="l" t="t" r="r" b="b"/>
            <a:pathLst>
              <a:path w="4171315" h="368935">
                <a:moveTo>
                  <a:pt x="4171188" y="0"/>
                </a:moveTo>
                <a:lnTo>
                  <a:pt x="0" y="0"/>
                </a:lnTo>
                <a:lnTo>
                  <a:pt x="0" y="368808"/>
                </a:lnTo>
                <a:lnTo>
                  <a:pt x="4171188" y="368808"/>
                </a:lnTo>
              </a:path>
            </a:pathLst>
          </a:custGeom>
          <a:ln w="9144">
            <a:solidFill>
              <a:srgbClr val="548E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5053076" y="20523"/>
            <a:ext cx="3978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1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12" name="Image 11"/>
          <p:cNvPicPr/>
          <p:nvPr/>
        </p:nvPicPr>
        <p:blipFill>
          <a:blip r:embed="rId3"/>
          <a:stretch>
            <a:fillRect/>
          </a:stretch>
        </p:blipFill>
        <p:spPr>
          <a:xfrm>
            <a:off x="381000" y="1752600"/>
            <a:ext cx="2245360" cy="2390140"/>
          </a:xfrm>
          <a:prstGeom prst="rect">
            <a:avLst/>
          </a:prstGeom>
        </p:spPr>
      </p:pic>
      <p:sp>
        <p:nvSpPr>
          <p:cNvPr id="13" name="Zone de texte 12"/>
          <p:cNvSpPr txBox="1"/>
          <p:nvPr/>
        </p:nvSpPr>
        <p:spPr>
          <a:xfrm>
            <a:off x="2209800" y="4953000"/>
            <a:ext cx="1985010" cy="6216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fr-FR" sz="800"/>
              <a:t>https://fr.images.search.yahoo.com/search/images;_ylt=Awr.RMcb8hBpGAIAhuZjAQx.;_ylu=Y29sbwNpcjIEcG9zAzEEdnRpZAMEc2VjA3BpdnM-?p=oeufs+Habron%C3%A9ma&amp;fr2=</a:t>
            </a:r>
            <a:endParaRPr lang="fr-FR" altLang="en-US" sz="800"/>
          </a:p>
        </p:txBody>
      </p:sp>
      <p:sp>
        <p:nvSpPr>
          <p:cNvPr id="16" name="Zone de texte 15"/>
          <p:cNvSpPr txBox="1"/>
          <p:nvPr/>
        </p:nvSpPr>
        <p:spPr>
          <a:xfrm>
            <a:off x="140970" y="4191000"/>
            <a:ext cx="279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fr-FR" altLang="en-US"/>
              <a:t>Oeus d’</a:t>
            </a:r>
            <a:r>
              <a:rPr lang="fr-FR" altLang="en-US" i="1"/>
              <a:t>Habronema spp</a:t>
            </a:r>
            <a:r>
              <a:rPr lang="fr-FR" altLang="en-US"/>
              <a:t>.</a:t>
            </a:r>
            <a:endParaRPr lang="fr-FR" altLang="en-US"/>
          </a:p>
          <a:p>
            <a:r>
              <a:rPr lang="fr-FR" altLang="en-US"/>
              <a:t>Oeufs bacilliformes</a:t>
            </a:r>
            <a:endParaRPr lang="fr-FR" altLang="en-US"/>
          </a:p>
        </p:txBody>
      </p:sp>
      <p:pic>
        <p:nvPicPr>
          <p:cNvPr id="18" name="Image 17"/>
          <p:cNvPicPr/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81500" y="3238500"/>
            <a:ext cx="381000" cy="381000"/>
          </a:xfrm>
          <a:prstGeom prst="rect">
            <a:avLst/>
          </a:prstGeom>
        </p:spPr>
      </p:pic>
      <p:pic>
        <p:nvPicPr>
          <p:cNvPr id="19" name="Image 18"/>
          <p:cNvPicPr/>
          <p:nvPr/>
        </p:nvPicPr>
        <p:blipFill>
          <a:blip r:embed="rId6"/>
          <a:stretch>
            <a:fillRect/>
          </a:stretch>
        </p:blipFill>
        <p:spPr>
          <a:xfrm>
            <a:off x="3615055" y="2140585"/>
            <a:ext cx="2022475" cy="1955165"/>
          </a:xfrm>
          <a:prstGeom prst="rect">
            <a:avLst/>
          </a:prstGeom>
        </p:spPr>
      </p:pic>
      <p:sp>
        <p:nvSpPr>
          <p:cNvPr id="20" name="Zone de texte 19"/>
          <p:cNvSpPr txBox="1"/>
          <p:nvPr/>
        </p:nvSpPr>
        <p:spPr>
          <a:xfrm>
            <a:off x="3276600" y="4142740"/>
            <a:ext cx="30378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fr-FR" altLang="en-US"/>
              <a:t>Oeufs de strongles </a:t>
            </a:r>
            <a:endParaRPr lang="fr-FR" altLang="en-US"/>
          </a:p>
          <a:p>
            <a:r>
              <a:rPr lang="fr-FR" altLang="en-US"/>
              <a:t>Coprophagie des poulains </a:t>
            </a:r>
            <a:endParaRPr lang="fr-FR" altLang="en-US"/>
          </a:p>
        </p:txBody>
      </p:sp>
      <p:pic>
        <p:nvPicPr>
          <p:cNvPr id="8" name="Image 7"/>
          <p:cNvPicPr/>
          <p:nvPr/>
        </p:nvPicPr>
        <p:blipFill>
          <a:blip r:embed="rId7"/>
          <a:stretch>
            <a:fillRect/>
          </a:stretch>
        </p:blipFill>
        <p:spPr>
          <a:xfrm>
            <a:off x="6400800" y="1981200"/>
            <a:ext cx="2175510" cy="1966595"/>
          </a:xfrm>
          <a:prstGeom prst="rect">
            <a:avLst/>
          </a:prstGeom>
        </p:spPr>
      </p:pic>
      <p:sp>
        <p:nvSpPr>
          <p:cNvPr id="9" name="Zone de texte 8"/>
          <p:cNvSpPr txBox="1"/>
          <p:nvPr/>
        </p:nvSpPr>
        <p:spPr>
          <a:xfrm>
            <a:off x="6477000" y="4038600"/>
            <a:ext cx="232854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fr-FR" altLang="en-US">
                <a:sym typeface="+mn-ea"/>
              </a:rPr>
              <a:t>Oeufs de strongles aprés formation de la larve: examen différé </a:t>
            </a:r>
            <a:endParaRPr lang="fr-FR" altLang="en-US">
              <a:sym typeface="+mn-ea"/>
            </a:endParaRPr>
          </a:p>
        </p:txBody>
      </p:sp>
      <p:sp>
        <p:nvSpPr>
          <p:cNvPr id="10" name="Zone de texte 9"/>
          <p:cNvSpPr txBox="1"/>
          <p:nvPr/>
        </p:nvSpPr>
        <p:spPr>
          <a:xfrm>
            <a:off x="6489700" y="5328285"/>
            <a:ext cx="231584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altLang="fr-FR" sz="800"/>
              <a:t>https://fr.images.search.yahoo.com/search/images;_ylt=Awr.jHWS0RFpGQIA5lljAQx.;_ylu=Y29sbwNpcjIEcG9zAzEEdnRpZAMEc2VjA3BpdnM-?p=oeufs+de+stronles+du+cheval</a:t>
            </a:r>
            <a:endParaRPr lang="fr-FR" altLang="en-US" sz="800"/>
          </a:p>
        </p:txBody>
      </p:sp>
      <p:sp>
        <p:nvSpPr>
          <p:cNvPr id="11" name="ZoneTexte 9"/>
          <p:cNvSpPr txBox="1"/>
          <p:nvPr/>
        </p:nvSpPr>
        <p:spPr>
          <a:xfrm>
            <a:off x="4572000" y="6551295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4508500" cy="1149350"/>
            <a:chOff x="0" y="0"/>
            <a:chExt cx="4508500" cy="1149350"/>
          </a:xfrm>
        </p:grpSpPr>
        <p:pic>
          <p:nvPicPr>
            <p:cNvPr id="3" name="object 3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0" y="0"/>
              <a:ext cx="2935224" cy="57912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33855" y="563880"/>
              <a:ext cx="3374136" cy="58521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60959" y="-147691"/>
            <a:ext cx="3653790" cy="1208405"/>
          </a:xfrm>
          <a:prstGeom prst="rect">
            <a:avLst/>
          </a:prstGeom>
        </p:spPr>
        <p:txBody>
          <a:bodyPr vert="horz" wrap="square" lIns="0" tIns="128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pc="-10" dirty="0"/>
              <a:t>Diagnostic</a:t>
            </a:r>
            <a:endParaRPr spc="-10" dirty="0"/>
          </a:p>
          <a:p>
            <a:pPr marL="1076325">
              <a:lnSpc>
                <a:spcPct val="100000"/>
              </a:lnSpc>
              <a:spcBef>
                <a:spcPts val="720"/>
              </a:spcBef>
            </a:pPr>
            <a:r>
              <a:rPr sz="2800" dirty="0"/>
              <a:t>Dc.de</a:t>
            </a:r>
            <a:r>
              <a:rPr sz="2800" spc="-25" dirty="0"/>
              <a:t> </a:t>
            </a:r>
            <a:r>
              <a:rPr sz="2800" spc="-10" dirty="0"/>
              <a:t>laboratoire</a:t>
            </a:r>
            <a:endParaRPr sz="2800"/>
          </a:p>
        </p:txBody>
      </p:sp>
      <p:sp>
        <p:nvSpPr>
          <p:cNvPr id="6" name="object 6"/>
          <p:cNvSpPr/>
          <p:nvPr/>
        </p:nvSpPr>
        <p:spPr>
          <a:xfrm>
            <a:off x="4972811" y="1523"/>
            <a:ext cx="4171315" cy="368935"/>
          </a:xfrm>
          <a:custGeom>
            <a:avLst/>
            <a:gdLst/>
            <a:ahLst/>
            <a:cxnLst/>
            <a:rect l="l" t="t" r="r" b="b"/>
            <a:pathLst>
              <a:path w="4171315" h="368935">
                <a:moveTo>
                  <a:pt x="4171188" y="0"/>
                </a:moveTo>
                <a:lnTo>
                  <a:pt x="0" y="0"/>
                </a:lnTo>
                <a:lnTo>
                  <a:pt x="0" y="368808"/>
                </a:lnTo>
                <a:lnTo>
                  <a:pt x="4171188" y="368808"/>
                </a:lnTo>
              </a:path>
            </a:pathLst>
          </a:custGeom>
          <a:ln w="9144">
            <a:solidFill>
              <a:srgbClr val="548E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5053076" y="20523"/>
            <a:ext cx="3978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1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33854" y="1432051"/>
            <a:ext cx="4325111" cy="3803904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2865882" y="5518200"/>
            <a:ext cx="30861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latin typeface="Calibri" panose="020F0502020204030204"/>
                <a:cs typeface="Calibri" panose="020F0502020204030204"/>
              </a:rPr>
              <a:t>Strongyloides</a:t>
            </a:r>
            <a:r>
              <a:rPr sz="2400" b="1" i="1" spc="-100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b="1" i="1" spc="-10" dirty="0">
                <a:latin typeface="Calibri" panose="020F0502020204030204"/>
                <a:cs typeface="Calibri" panose="020F0502020204030204"/>
              </a:rPr>
              <a:t>papillosus</a:t>
            </a:r>
            <a:endParaRPr sz="2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3" name="ZoneTexte 9"/>
          <p:cNvSpPr txBox="1"/>
          <p:nvPr/>
        </p:nvSpPr>
        <p:spPr>
          <a:xfrm>
            <a:off x="4572000" y="6551295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972811" y="1523"/>
            <a:ext cx="4171315" cy="368935"/>
          </a:xfrm>
          <a:custGeom>
            <a:avLst/>
            <a:gdLst/>
            <a:ahLst/>
            <a:cxnLst/>
            <a:rect l="l" t="t" r="r" b="b"/>
            <a:pathLst>
              <a:path w="4171315" h="368935">
                <a:moveTo>
                  <a:pt x="4171188" y="0"/>
                </a:moveTo>
                <a:lnTo>
                  <a:pt x="0" y="0"/>
                </a:lnTo>
                <a:lnTo>
                  <a:pt x="0" y="368808"/>
                </a:lnTo>
                <a:lnTo>
                  <a:pt x="4171188" y="368808"/>
                </a:lnTo>
              </a:path>
            </a:pathLst>
          </a:custGeom>
          <a:ln w="9144">
            <a:solidFill>
              <a:srgbClr val="548E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053076" y="20523"/>
            <a:ext cx="3978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1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5" name="object 5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2578608" cy="57912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1F487C"/>
                </a:solidFill>
              </a:rPr>
              <a:t>Définition</a:t>
            </a:r>
            <a:endParaRPr spc="-10" dirty="0">
              <a:solidFill>
                <a:srgbClr val="1F487C"/>
              </a:solidFill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83463" y="996696"/>
            <a:ext cx="8653780" cy="4779645"/>
            <a:chOff x="283463" y="996696"/>
            <a:chExt cx="8653780" cy="4779645"/>
          </a:xfrm>
        </p:grpSpPr>
        <p:sp>
          <p:nvSpPr>
            <p:cNvPr id="8" name="object 8"/>
            <p:cNvSpPr/>
            <p:nvPr/>
          </p:nvSpPr>
          <p:spPr>
            <a:xfrm>
              <a:off x="288035" y="1001268"/>
              <a:ext cx="8644255" cy="4770120"/>
            </a:xfrm>
            <a:custGeom>
              <a:avLst/>
              <a:gdLst/>
              <a:ahLst/>
              <a:cxnLst/>
              <a:rect l="l" t="t" r="r" b="b"/>
              <a:pathLst>
                <a:path w="8644255" h="4770120">
                  <a:moveTo>
                    <a:pt x="0" y="4770120"/>
                  </a:moveTo>
                  <a:lnTo>
                    <a:pt x="8644128" y="4770120"/>
                  </a:lnTo>
                  <a:lnTo>
                    <a:pt x="8644128" y="0"/>
                  </a:lnTo>
                  <a:lnTo>
                    <a:pt x="0" y="0"/>
                  </a:lnTo>
                  <a:lnTo>
                    <a:pt x="0" y="4770120"/>
                  </a:lnTo>
                  <a:close/>
                </a:path>
              </a:pathLst>
            </a:custGeom>
            <a:ln w="9144">
              <a:solidFill>
                <a:srgbClr val="00AFE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407454" y="3046958"/>
              <a:ext cx="258445" cy="1111885"/>
            </a:xfrm>
            <a:custGeom>
              <a:avLst/>
              <a:gdLst/>
              <a:ahLst/>
              <a:cxnLst/>
              <a:rect l="l" t="t" r="r" b="b"/>
              <a:pathLst>
                <a:path w="258445" h="1111885">
                  <a:moveTo>
                    <a:pt x="257721" y="461276"/>
                  </a:moveTo>
                  <a:lnTo>
                    <a:pt x="240474" y="444042"/>
                  </a:lnTo>
                  <a:lnTo>
                    <a:pt x="223418" y="426974"/>
                  </a:lnTo>
                  <a:lnTo>
                    <a:pt x="206171" y="426974"/>
                  </a:lnTo>
                  <a:lnTo>
                    <a:pt x="206171" y="444042"/>
                  </a:lnTo>
                  <a:lnTo>
                    <a:pt x="206171" y="633145"/>
                  </a:lnTo>
                  <a:lnTo>
                    <a:pt x="17246" y="633145"/>
                  </a:lnTo>
                  <a:lnTo>
                    <a:pt x="17246" y="444042"/>
                  </a:lnTo>
                  <a:lnTo>
                    <a:pt x="206171" y="444042"/>
                  </a:lnTo>
                  <a:lnTo>
                    <a:pt x="206171" y="426974"/>
                  </a:lnTo>
                  <a:lnTo>
                    <a:pt x="0" y="426974"/>
                  </a:lnTo>
                  <a:lnTo>
                    <a:pt x="0" y="650379"/>
                  </a:lnTo>
                  <a:lnTo>
                    <a:pt x="34315" y="684682"/>
                  </a:lnTo>
                  <a:lnTo>
                    <a:pt x="257721" y="684682"/>
                  </a:lnTo>
                  <a:lnTo>
                    <a:pt x="257721" y="633145"/>
                  </a:lnTo>
                  <a:lnTo>
                    <a:pt x="257721" y="461276"/>
                  </a:lnTo>
                  <a:close/>
                </a:path>
                <a:path w="258445" h="1111885">
                  <a:moveTo>
                    <a:pt x="257721" y="34302"/>
                  </a:moveTo>
                  <a:lnTo>
                    <a:pt x="240474" y="17068"/>
                  </a:lnTo>
                  <a:lnTo>
                    <a:pt x="223418" y="0"/>
                  </a:lnTo>
                  <a:lnTo>
                    <a:pt x="206171" y="0"/>
                  </a:lnTo>
                  <a:lnTo>
                    <a:pt x="206171" y="17068"/>
                  </a:lnTo>
                  <a:lnTo>
                    <a:pt x="206171" y="206171"/>
                  </a:lnTo>
                  <a:lnTo>
                    <a:pt x="17246" y="206171"/>
                  </a:lnTo>
                  <a:lnTo>
                    <a:pt x="17246" y="17068"/>
                  </a:lnTo>
                  <a:lnTo>
                    <a:pt x="206171" y="17068"/>
                  </a:lnTo>
                  <a:lnTo>
                    <a:pt x="206171" y="0"/>
                  </a:lnTo>
                  <a:lnTo>
                    <a:pt x="0" y="0"/>
                  </a:lnTo>
                  <a:lnTo>
                    <a:pt x="0" y="223405"/>
                  </a:lnTo>
                  <a:lnTo>
                    <a:pt x="34315" y="257708"/>
                  </a:lnTo>
                  <a:lnTo>
                    <a:pt x="257721" y="257708"/>
                  </a:lnTo>
                  <a:lnTo>
                    <a:pt x="257721" y="206171"/>
                  </a:lnTo>
                  <a:lnTo>
                    <a:pt x="257721" y="34302"/>
                  </a:lnTo>
                  <a:close/>
                </a:path>
                <a:path w="258445" h="1111885">
                  <a:moveTo>
                    <a:pt x="257962" y="887806"/>
                  </a:moveTo>
                  <a:lnTo>
                    <a:pt x="240715" y="870559"/>
                  </a:lnTo>
                  <a:lnTo>
                    <a:pt x="223634" y="853478"/>
                  </a:lnTo>
                  <a:lnTo>
                    <a:pt x="206375" y="853478"/>
                  </a:lnTo>
                  <a:lnTo>
                    <a:pt x="206375" y="870559"/>
                  </a:lnTo>
                  <a:lnTo>
                    <a:pt x="206375" y="1059827"/>
                  </a:lnTo>
                  <a:lnTo>
                    <a:pt x="17284" y="1059827"/>
                  </a:lnTo>
                  <a:lnTo>
                    <a:pt x="17284" y="870559"/>
                  </a:lnTo>
                  <a:lnTo>
                    <a:pt x="206375" y="870559"/>
                  </a:lnTo>
                  <a:lnTo>
                    <a:pt x="206375" y="853478"/>
                  </a:lnTo>
                  <a:lnTo>
                    <a:pt x="38" y="853478"/>
                  </a:lnTo>
                  <a:lnTo>
                    <a:pt x="38" y="1077074"/>
                  </a:lnTo>
                  <a:lnTo>
                    <a:pt x="34366" y="1111402"/>
                  </a:lnTo>
                  <a:lnTo>
                    <a:pt x="257962" y="1111402"/>
                  </a:lnTo>
                  <a:lnTo>
                    <a:pt x="257962" y="1059827"/>
                  </a:lnTo>
                  <a:lnTo>
                    <a:pt x="257962" y="88780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3115" y="4681967"/>
              <a:ext cx="220485" cy="220485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364642" y="998727"/>
            <a:ext cx="8066405" cy="4343400"/>
          </a:xfrm>
          <a:prstGeom prst="rect">
            <a:avLst/>
          </a:prstGeom>
        </p:spPr>
        <p:txBody>
          <a:bodyPr vert="horz" wrap="square" lIns="0" tIns="31114" rIns="0" bIns="0" rtlCol="0">
            <a:spAutoFit/>
          </a:bodyPr>
          <a:lstStyle/>
          <a:p>
            <a:pPr marL="12700" marR="881380">
              <a:lnSpc>
                <a:spcPct val="108000"/>
              </a:lnSpc>
              <a:spcBef>
                <a:spcPts val="245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Helmintose,</a:t>
            </a:r>
            <a:r>
              <a:rPr sz="2400" b="1" spc="-6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due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au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développement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femelles </a:t>
            </a:r>
            <a:r>
              <a:rPr sz="24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parthénogénétiques</a:t>
            </a:r>
            <a:r>
              <a:rPr sz="2400" dirty="0">
                <a:latin typeface="Arial MT"/>
                <a:cs typeface="Arial MT"/>
              </a:rPr>
              <a:t>,</a:t>
            </a:r>
            <a:r>
              <a:rPr sz="2400" spc="-10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du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genre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b="1" i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Strongyloïdes</a:t>
            </a:r>
            <a:r>
              <a:rPr sz="2400" b="1" i="1" spc="50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20" dirty="0">
                <a:latin typeface="Arial MT"/>
                <a:cs typeface="Arial MT"/>
              </a:rPr>
              <a:t>dans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l’intestin</a:t>
            </a:r>
            <a:r>
              <a:rPr sz="2400" b="1" spc="-9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grêle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Arial" panose="020B0604020202020204"/>
              <a:cs typeface="Arial" panose="020B0604020202020204"/>
            </a:endParaRPr>
          </a:p>
          <a:p>
            <a:pPr marL="329565" marR="3983990" indent="-3175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Arial MT"/>
                <a:cs typeface="Arial MT"/>
              </a:rPr>
              <a:t>Elle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se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manifeste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par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des: </a:t>
            </a:r>
            <a:r>
              <a:rPr sz="2800" b="1" dirty="0">
                <a:latin typeface="Arial" panose="020B0604020202020204"/>
                <a:cs typeface="Arial" panose="020B0604020202020204"/>
              </a:rPr>
              <a:t>Lésions</a:t>
            </a:r>
            <a:r>
              <a:rPr sz="2800" b="1" spc="-50" dirty="0">
                <a:latin typeface="Arial" panose="020B0604020202020204"/>
                <a:cs typeface="Arial" panose="020B0604020202020204"/>
              </a:rPr>
              <a:t> </a:t>
            </a:r>
            <a:r>
              <a:rPr sz="2800" b="1" spc="-10" dirty="0">
                <a:latin typeface="Arial" panose="020B0604020202020204"/>
                <a:cs typeface="Arial" panose="020B0604020202020204"/>
              </a:rPr>
              <a:t>cutanées Troubles</a:t>
            </a:r>
            <a:r>
              <a:rPr sz="2800" b="1" spc="-165" dirty="0">
                <a:latin typeface="Arial" panose="020B0604020202020204"/>
                <a:cs typeface="Arial" panose="020B0604020202020204"/>
              </a:rPr>
              <a:t> </a:t>
            </a:r>
            <a:r>
              <a:rPr sz="2800" b="1" spc="-10" dirty="0">
                <a:latin typeface="Arial" panose="020B0604020202020204"/>
                <a:cs typeface="Arial" panose="020B0604020202020204"/>
              </a:rPr>
              <a:t>respiratoires Troubles</a:t>
            </a:r>
            <a:r>
              <a:rPr sz="2800" b="1" spc="-140" dirty="0">
                <a:latin typeface="Arial" panose="020B0604020202020204"/>
                <a:cs typeface="Arial" panose="020B0604020202020204"/>
              </a:rPr>
              <a:t> </a:t>
            </a:r>
            <a:r>
              <a:rPr sz="2800" b="1" spc="-10" dirty="0">
                <a:latin typeface="Arial" panose="020B0604020202020204"/>
                <a:cs typeface="Arial" panose="020B0604020202020204"/>
              </a:rPr>
              <a:t>digestifs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283845">
              <a:lnSpc>
                <a:spcPct val="100000"/>
              </a:lnSpc>
              <a:spcBef>
                <a:spcPts val="2895"/>
              </a:spcBef>
            </a:pPr>
            <a:r>
              <a:rPr sz="2400" dirty="0">
                <a:solidFill>
                  <a:srgbClr val="FF0000"/>
                </a:solidFill>
                <a:latin typeface="Arial MT"/>
                <a:cs typeface="Arial MT"/>
              </a:rPr>
              <a:t>NB:</a:t>
            </a:r>
            <a:r>
              <a:rPr sz="2400" spc="-5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Les</a:t>
            </a:r>
            <a:r>
              <a:rPr sz="2400" b="1" spc="-4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femelles</a:t>
            </a:r>
            <a:r>
              <a:rPr sz="2400" b="1" spc="-7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parthénogénétiques,</a:t>
            </a:r>
            <a:r>
              <a:rPr sz="2400" b="1" spc="-6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sont</a:t>
            </a:r>
            <a:r>
              <a:rPr sz="2400" b="1" spc="-6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les</a:t>
            </a:r>
            <a:r>
              <a:rPr sz="2400" b="1" spc="-4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seules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formes</a:t>
            </a:r>
            <a:r>
              <a:rPr sz="2400" b="1" spc="-7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adultes</a:t>
            </a:r>
            <a:r>
              <a:rPr sz="2400" b="1" spc="-6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parasites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ZoneTexte 9"/>
          <p:cNvSpPr txBox="1"/>
          <p:nvPr/>
        </p:nvSpPr>
        <p:spPr>
          <a:xfrm>
            <a:off x="4495800" y="6553200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2935224" cy="57912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Diagnostic</a:t>
            </a:r>
            <a:endParaRPr spc="-10" dirty="0"/>
          </a:p>
        </p:txBody>
      </p:sp>
      <p:sp>
        <p:nvSpPr>
          <p:cNvPr id="4" name="object 4"/>
          <p:cNvSpPr/>
          <p:nvPr/>
        </p:nvSpPr>
        <p:spPr>
          <a:xfrm>
            <a:off x="4972811" y="1523"/>
            <a:ext cx="4171315" cy="368935"/>
          </a:xfrm>
          <a:custGeom>
            <a:avLst/>
            <a:gdLst/>
            <a:ahLst/>
            <a:cxnLst/>
            <a:rect l="l" t="t" r="r" b="b"/>
            <a:pathLst>
              <a:path w="4171315" h="368935">
                <a:moveTo>
                  <a:pt x="4171188" y="0"/>
                </a:moveTo>
                <a:lnTo>
                  <a:pt x="0" y="0"/>
                </a:lnTo>
                <a:lnTo>
                  <a:pt x="0" y="368808"/>
                </a:lnTo>
                <a:lnTo>
                  <a:pt x="4171188" y="368808"/>
                </a:lnTo>
              </a:path>
            </a:pathLst>
          </a:custGeom>
          <a:ln w="9144">
            <a:solidFill>
              <a:srgbClr val="548E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053076" y="20523"/>
            <a:ext cx="3978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1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8140" y="1287780"/>
            <a:ext cx="8217534" cy="4154804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55244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435"/>
              </a:spcBef>
            </a:pPr>
            <a:r>
              <a:rPr sz="2400" b="1" i="1" u="sng" dirty="0">
                <a:uFill>
                  <a:solidFill>
                    <a:srgbClr val="000000"/>
                  </a:solidFill>
                </a:uFill>
                <a:latin typeface="Arial" panose="020B0604020202020204"/>
                <a:cs typeface="Arial" panose="020B0604020202020204"/>
              </a:rPr>
              <a:t>Diagnostic</a:t>
            </a:r>
            <a:r>
              <a:rPr sz="2400" b="1" i="1" u="sng" spc="-70" dirty="0">
                <a:uFill>
                  <a:solidFill>
                    <a:srgbClr val="000000"/>
                  </a:solidFill>
                </a:uFill>
                <a:latin typeface="Arial" panose="020B0604020202020204"/>
                <a:cs typeface="Arial" panose="020B0604020202020204"/>
              </a:rPr>
              <a:t> </a:t>
            </a:r>
            <a:r>
              <a:rPr sz="2400" b="1" i="1" u="sng" dirty="0">
                <a:uFill>
                  <a:solidFill>
                    <a:srgbClr val="000000"/>
                  </a:solidFill>
                </a:uFill>
                <a:latin typeface="Arial" panose="020B0604020202020204"/>
                <a:cs typeface="Arial" panose="020B0604020202020204"/>
              </a:rPr>
              <a:t>coprologique</a:t>
            </a:r>
            <a:r>
              <a:rPr sz="2400" b="1" i="1" u="sng" spc="-125" dirty="0">
                <a:uFill>
                  <a:solidFill>
                    <a:srgbClr val="000000"/>
                  </a:solidFill>
                </a:uFill>
                <a:latin typeface="Arial" panose="020B0604020202020204"/>
                <a:cs typeface="Arial" panose="020B0604020202020204"/>
              </a:rPr>
              <a:t> </a:t>
            </a:r>
            <a:r>
              <a:rPr sz="2400" b="1" i="1" u="sng" dirty="0">
                <a:uFill>
                  <a:solidFill>
                    <a:srgbClr val="000000"/>
                  </a:solidFill>
                </a:uFill>
                <a:latin typeface="Arial" panose="020B0604020202020204"/>
                <a:cs typeface="Arial" panose="020B0604020202020204"/>
              </a:rPr>
              <a:t>:</a:t>
            </a:r>
            <a:r>
              <a:rPr sz="2400" b="1" i="1" spc="-55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Recherche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2400">
              <a:latin typeface="Arial MT"/>
              <a:cs typeface="Arial MT"/>
            </a:endParaRPr>
          </a:p>
          <a:p>
            <a:pPr marL="196215" indent="-119380">
              <a:lnSpc>
                <a:spcPct val="100000"/>
              </a:lnSpc>
              <a:buSzPct val="96000"/>
              <a:buFont typeface="Arial MT"/>
              <a:buChar char="•"/>
              <a:tabLst>
                <a:tab pos="196215" algn="l"/>
              </a:tabLst>
            </a:pPr>
            <a:r>
              <a:rPr sz="24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Larves</a:t>
            </a:r>
            <a:r>
              <a:rPr sz="2400" b="1" spc="-5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L1</a:t>
            </a:r>
            <a:r>
              <a:rPr sz="2400" dirty="0">
                <a:latin typeface="Arial MT"/>
                <a:cs typeface="Arial MT"/>
              </a:rPr>
              <a:t>,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par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la</a:t>
            </a:r>
            <a:r>
              <a:rPr sz="2400" b="1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méthode</a:t>
            </a:r>
            <a:r>
              <a:rPr sz="2400" b="1" spc="-5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de</a:t>
            </a:r>
            <a:r>
              <a:rPr sz="2400" b="1" spc="-3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Bearman</a:t>
            </a:r>
            <a:r>
              <a:rPr sz="2400" dirty="0">
                <a:latin typeface="Arial MT"/>
                <a:cs typeface="Arial MT"/>
              </a:rPr>
              <a:t>,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dans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cas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de</a:t>
            </a:r>
            <a:endParaRPr sz="2400">
              <a:latin typeface="Arial MT"/>
              <a:cs typeface="Arial MT"/>
            </a:endParaRPr>
          </a:p>
          <a:p>
            <a:pPr marL="90170">
              <a:lnSpc>
                <a:spcPct val="100000"/>
              </a:lnSpc>
            </a:pPr>
            <a:r>
              <a:rPr sz="2400" i="1" dirty="0">
                <a:latin typeface="Arial" panose="020B0604020202020204"/>
                <a:cs typeface="Arial" panose="020B0604020202020204"/>
              </a:rPr>
              <a:t>Strongyloides</a:t>
            </a:r>
            <a:r>
              <a:rPr sz="2400" i="1" spc="-130" dirty="0">
                <a:latin typeface="Arial" panose="020B0604020202020204"/>
                <a:cs typeface="Arial" panose="020B0604020202020204"/>
              </a:rPr>
              <a:t> </a:t>
            </a:r>
            <a:r>
              <a:rPr sz="2400" i="1" spc="-10" dirty="0">
                <a:latin typeface="Arial" panose="020B0604020202020204"/>
                <a:cs typeface="Arial" panose="020B0604020202020204"/>
              </a:rPr>
              <a:t>stercoralis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90170">
              <a:lnSpc>
                <a:spcPct val="100000"/>
              </a:lnSpc>
              <a:spcBef>
                <a:spcPts val="5"/>
              </a:spcBef>
            </a:pPr>
            <a:r>
              <a:rPr sz="2400" spc="-50" dirty="0">
                <a:latin typeface="Arial MT"/>
                <a:cs typeface="Arial MT"/>
              </a:rPr>
              <a:t>•</a:t>
            </a:r>
            <a:endParaRPr sz="2400">
              <a:latin typeface="Arial MT"/>
              <a:cs typeface="Arial MT"/>
            </a:endParaRPr>
          </a:p>
          <a:p>
            <a:pPr marL="196215" indent="-119380">
              <a:lnSpc>
                <a:spcPct val="100000"/>
              </a:lnSpc>
              <a:buSzPct val="96000"/>
              <a:buChar char="•"/>
              <a:tabLst>
                <a:tab pos="196215" algn="l"/>
              </a:tabLst>
            </a:pPr>
            <a:r>
              <a:rPr sz="2400" dirty="0">
                <a:latin typeface="Arial MT"/>
                <a:cs typeface="Arial MT"/>
              </a:rPr>
              <a:t>Ce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sont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larves:</a:t>
            </a:r>
            <a:endParaRPr sz="2400">
              <a:latin typeface="Arial MT"/>
              <a:cs typeface="Arial MT"/>
            </a:endParaRPr>
          </a:p>
          <a:p>
            <a:pPr marL="281305" indent="-191135">
              <a:lnSpc>
                <a:spcPct val="100000"/>
              </a:lnSpc>
              <a:buChar char="•"/>
              <a:tabLst>
                <a:tab pos="281305" algn="l"/>
              </a:tabLst>
            </a:pPr>
            <a:r>
              <a:rPr sz="2400" spc="-10" dirty="0">
                <a:latin typeface="Arial MT"/>
                <a:cs typeface="Arial MT"/>
              </a:rPr>
              <a:t>rhabditiformes,</a:t>
            </a:r>
            <a:endParaRPr sz="2400">
              <a:latin typeface="Arial MT"/>
              <a:cs typeface="Arial MT"/>
            </a:endParaRPr>
          </a:p>
          <a:p>
            <a:pPr marL="196215" indent="-119380">
              <a:lnSpc>
                <a:spcPct val="100000"/>
              </a:lnSpc>
              <a:spcBef>
                <a:spcPts val="5"/>
              </a:spcBef>
              <a:buSzPct val="96000"/>
              <a:buChar char="•"/>
              <a:tabLst>
                <a:tab pos="196215" algn="l"/>
              </a:tabLst>
            </a:pPr>
            <a:r>
              <a:rPr sz="2400" spc="-25" dirty="0">
                <a:latin typeface="Arial MT"/>
                <a:cs typeface="Arial MT"/>
              </a:rPr>
              <a:t>Taille: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280µm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à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310µm</a:t>
            </a:r>
            <a:endParaRPr sz="2400">
              <a:latin typeface="Arial MT"/>
              <a:cs typeface="Arial MT"/>
            </a:endParaRPr>
          </a:p>
          <a:p>
            <a:pPr marL="196215" indent="-119380">
              <a:lnSpc>
                <a:spcPct val="100000"/>
              </a:lnSpc>
              <a:buSzPct val="96000"/>
              <a:buChar char="•"/>
              <a:tabLst>
                <a:tab pos="196215" algn="l"/>
              </a:tabLst>
            </a:pPr>
            <a:r>
              <a:rPr sz="2400" dirty="0">
                <a:latin typeface="Arial MT"/>
                <a:cs typeface="Arial MT"/>
              </a:rPr>
              <a:t>Œsophage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long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et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une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queue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rectiligne</a:t>
            </a:r>
            <a:endParaRPr sz="2400">
              <a:latin typeface="Arial MT"/>
              <a:cs typeface="Arial MT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3855" y="563880"/>
            <a:ext cx="3374136" cy="585215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525016" y="607313"/>
            <a:ext cx="259016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dirty="0">
                <a:latin typeface="Calibri" panose="020F0502020204030204"/>
                <a:cs typeface="Calibri" panose="020F0502020204030204"/>
              </a:rPr>
              <a:t>Dc.de</a:t>
            </a:r>
            <a:r>
              <a:rPr sz="2800" b="1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b="1" spc="-10" dirty="0">
                <a:latin typeface="Calibri" panose="020F0502020204030204"/>
                <a:cs typeface="Calibri" panose="020F0502020204030204"/>
              </a:rPr>
              <a:t>laboratoire</a:t>
            </a:r>
            <a:endParaRPr sz="2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3" name="ZoneTexte 9"/>
          <p:cNvSpPr txBox="1"/>
          <p:nvPr/>
        </p:nvSpPr>
        <p:spPr>
          <a:xfrm>
            <a:off x="4572000" y="6551295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15994" y="6579031"/>
            <a:ext cx="4970145" cy="229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10"/>
              </a:lnSpc>
            </a:pPr>
            <a:r>
              <a:rPr sz="1800" dirty="0">
                <a:latin typeface="Calibri" panose="020F0502020204030204"/>
                <a:cs typeface="Calibri" panose="020F0502020204030204"/>
              </a:rPr>
              <a:t>Dr</a:t>
            </a:r>
            <a:r>
              <a:rPr sz="1800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A.</a:t>
            </a:r>
            <a:r>
              <a:rPr sz="1800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TITI</a:t>
            </a:r>
            <a:r>
              <a:rPr sz="1800" spc="-6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,</a:t>
            </a:r>
            <a:r>
              <a:rPr sz="1800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cours</a:t>
            </a:r>
            <a:r>
              <a:rPr sz="1800" spc="-4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d’helminthologie</a:t>
            </a:r>
            <a:r>
              <a:rPr sz="1800" spc="41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A4,</a:t>
            </a:r>
            <a:r>
              <a:rPr sz="1800" spc="-3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45" dirty="0">
                <a:latin typeface="Calibri" panose="020F0502020204030204"/>
                <a:cs typeface="Calibri" panose="020F0502020204030204"/>
              </a:rPr>
              <a:t>DV,</a:t>
            </a:r>
            <a:r>
              <a:rPr sz="1800" spc="-3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2015-</a:t>
            </a:r>
            <a:r>
              <a:rPr sz="1800" spc="-20" dirty="0">
                <a:latin typeface="Calibri" panose="020F0502020204030204"/>
                <a:cs typeface="Calibri" panose="020F0502020204030204"/>
              </a:rPr>
              <a:t>2016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pic>
        <p:nvPicPr>
          <p:cNvPr id="3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4008120" cy="57912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12775" y="4648"/>
            <a:ext cx="297116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dirty="0">
                <a:solidFill>
                  <a:srgbClr val="1F487C"/>
                </a:solidFill>
              </a:rPr>
              <a:t>Etude</a:t>
            </a:r>
            <a:r>
              <a:rPr sz="3200" spc="-40" dirty="0">
                <a:solidFill>
                  <a:srgbClr val="1F487C"/>
                </a:solidFill>
              </a:rPr>
              <a:t> </a:t>
            </a:r>
            <a:r>
              <a:rPr sz="3200" dirty="0">
                <a:solidFill>
                  <a:srgbClr val="1F487C"/>
                </a:solidFill>
              </a:rPr>
              <a:t>du</a:t>
            </a:r>
            <a:r>
              <a:rPr sz="3200" spc="-70" dirty="0">
                <a:solidFill>
                  <a:srgbClr val="1F487C"/>
                </a:solidFill>
              </a:rPr>
              <a:t> </a:t>
            </a:r>
            <a:r>
              <a:rPr sz="3200" spc="-10" dirty="0">
                <a:solidFill>
                  <a:srgbClr val="1F487C"/>
                </a:solidFill>
              </a:rPr>
              <a:t>parasite</a:t>
            </a:r>
            <a:endParaRPr sz="3200"/>
          </a:p>
        </p:txBody>
      </p:sp>
      <p:sp>
        <p:nvSpPr>
          <p:cNvPr id="5" name="object 5"/>
          <p:cNvSpPr/>
          <p:nvPr/>
        </p:nvSpPr>
        <p:spPr>
          <a:xfrm>
            <a:off x="4972811" y="1523"/>
            <a:ext cx="4171315" cy="368935"/>
          </a:xfrm>
          <a:custGeom>
            <a:avLst/>
            <a:gdLst/>
            <a:ahLst/>
            <a:cxnLst/>
            <a:rect l="l" t="t" r="r" b="b"/>
            <a:pathLst>
              <a:path w="4171315" h="368935">
                <a:moveTo>
                  <a:pt x="4171188" y="0"/>
                </a:moveTo>
                <a:lnTo>
                  <a:pt x="0" y="0"/>
                </a:lnTo>
                <a:lnTo>
                  <a:pt x="0" y="368808"/>
                </a:lnTo>
                <a:lnTo>
                  <a:pt x="4171188" y="368808"/>
                </a:lnTo>
              </a:path>
            </a:pathLst>
          </a:custGeom>
          <a:ln w="9144">
            <a:solidFill>
              <a:srgbClr val="548E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5053076" y="20523"/>
            <a:ext cx="3978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1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2770"/>
            <a:ext cx="9144000" cy="6285230"/>
          </a:xfrm>
          <a:prstGeom prst="rect">
            <a:avLst/>
          </a:prstGeom>
        </p:spPr>
      </p:pic>
      <p:sp>
        <p:nvSpPr>
          <p:cNvPr id="13" name="ZoneTexte 9"/>
          <p:cNvSpPr txBox="1"/>
          <p:nvPr/>
        </p:nvSpPr>
        <p:spPr>
          <a:xfrm>
            <a:off x="4572000" y="6551295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4508500" cy="1149350"/>
            <a:chOff x="0" y="0"/>
            <a:chExt cx="4508500" cy="1149350"/>
          </a:xfrm>
        </p:grpSpPr>
        <p:pic>
          <p:nvPicPr>
            <p:cNvPr id="3" name="object 3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0" y="0"/>
              <a:ext cx="2935224" cy="57912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33855" y="563880"/>
              <a:ext cx="3374136" cy="58521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60959" y="-147691"/>
            <a:ext cx="3606165" cy="1208405"/>
          </a:xfrm>
          <a:prstGeom prst="rect">
            <a:avLst/>
          </a:prstGeom>
        </p:spPr>
        <p:txBody>
          <a:bodyPr vert="horz" wrap="square" lIns="0" tIns="128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pc="-10" dirty="0"/>
              <a:t>Diagnostic</a:t>
            </a:r>
            <a:endParaRPr spc="-10" dirty="0"/>
          </a:p>
          <a:p>
            <a:pPr marL="1128395">
              <a:lnSpc>
                <a:spcPct val="100000"/>
              </a:lnSpc>
              <a:spcBef>
                <a:spcPts val="720"/>
              </a:spcBef>
            </a:pPr>
            <a:r>
              <a:rPr sz="2800" dirty="0"/>
              <a:t>Dc.</a:t>
            </a:r>
            <a:r>
              <a:rPr sz="2800" spc="-70" dirty="0"/>
              <a:t> </a:t>
            </a:r>
            <a:r>
              <a:rPr sz="2800" dirty="0"/>
              <a:t>Post</a:t>
            </a:r>
            <a:r>
              <a:rPr sz="2800" spc="-70" dirty="0"/>
              <a:t> </a:t>
            </a:r>
            <a:r>
              <a:rPr sz="2800" spc="-10" dirty="0"/>
              <a:t>mortem</a:t>
            </a:r>
            <a:endParaRPr sz="2800"/>
          </a:p>
        </p:txBody>
      </p:sp>
      <p:sp>
        <p:nvSpPr>
          <p:cNvPr id="6" name="object 6"/>
          <p:cNvSpPr/>
          <p:nvPr/>
        </p:nvSpPr>
        <p:spPr>
          <a:xfrm>
            <a:off x="4972811" y="1523"/>
            <a:ext cx="4171315" cy="368935"/>
          </a:xfrm>
          <a:custGeom>
            <a:avLst/>
            <a:gdLst/>
            <a:ahLst/>
            <a:cxnLst/>
            <a:rect l="l" t="t" r="r" b="b"/>
            <a:pathLst>
              <a:path w="4171315" h="368935">
                <a:moveTo>
                  <a:pt x="4171188" y="0"/>
                </a:moveTo>
                <a:lnTo>
                  <a:pt x="0" y="0"/>
                </a:lnTo>
                <a:lnTo>
                  <a:pt x="0" y="368808"/>
                </a:lnTo>
                <a:lnTo>
                  <a:pt x="4171188" y="368808"/>
                </a:lnTo>
              </a:path>
            </a:pathLst>
          </a:custGeom>
          <a:ln w="9144">
            <a:solidFill>
              <a:srgbClr val="548E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5053076" y="20523"/>
            <a:ext cx="3978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1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8036" y="1501139"/>
            <a:ext cx="8427720" cy="832485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marL="88900" marR="355600">
              <a:lnSpc>
                <a:spcPct val="100000"/>
              </a:lnSpc>
              <a:spcBef>
                <a:spcPts val="285"/>
              </a:spcBef>
            </a:pPr>
            <a:r>
              <a:rPr sz="2400" dirty="0">
                <a:latin typeface="Arial MT"/>
                <a:cs typeface="Arial MT"/>
              </a:rPr>
              <a:t>Mise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en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évidence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vers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dans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les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excréments,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et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dans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la </a:t>
            </a:r>
            <a:r>
              <a:rPr sz="2400" dirty="0">
                <a:latin typeface="Arial MT"/>
                <a:cs typeface="Arial MT"/>
              </a:rPr>
              <a:t>muqueuse</a:t>
            </a:r>
            <a:r>
              <a:rPr sz="2400" spc="-1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intestinale,</a:t>
            </a:r>
            <a:r>
              <a:rPr sz="2400" spc="-1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après</a:t>
            </a:r>
            <a:r>
              <a:rPr sz="2400" spc="-12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raclage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8140" y="4360164"/>
            <a:ext cx="8288020" cy="829310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285"/>
              </a:spcBef>
            </a:pPr>
            <a:r>
              <a:rPr sz="2400" spc="-20" dirty="0">
                <a:latin typeface="Arial MT"/>
                <a:cs typeface="Arial MT"/>
              </a:rPr>
              <a:t>Varie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selon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l’espèce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parasitaire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et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degré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d’infestation,</a:t>
            </a:r>
            <a:endParaRPr sz="2400">
              <a:latin typeface="Arial MT"/>
              <a:cs typeface="Arial MT"/>
            </a:endParaRPr>
          </a:p>
          <a:p>
            <a:pPr marL="90170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parfois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très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grave</a:t>
            </a:r>
            <a:endParaRPr sz="2400">
              <a:latin typeface="Arial MT"/>
              <a:cs typeface="Arial MT"/>
            </a:endParaRPr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3752" y="3206495"/>
            <a:ext cx="2444496" cy="588263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578610" y="3251708"/>
            <a:ext cx="141414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10" dirty="0">
                <a:latin typeface="Calibri" panose="020F0502020204030204"/>
                <a:cs typeface="Calibri" panose="020F0502020204030204"/>
              </a:rPr>
              <a:t>Pronostic</a:t>
            </a:r>
            <a:endParaRPr sz="2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3" name="ZoneTexte 9"/>
          <p:cNvSpPr txBox="1"/>
          <p:nvPr/>
        </p:nvSpPr>
        <p:spPr>
          <a:xfrm>
            <a:off x="4572000" y="6551295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2935224" cy="57912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Traitement</a:t>
            </a:r>
            <a:endParaRPr spc="-35" dirty="0"/>
          </a:p>
        </p:txBody>
      </p:sp>
      <p:sp>
        <p:nvSpPr>
          <p:cNvPr id="4" name="object 4"/>
          <p:cNvSpPr/>
          <p:nvPr/>
        </p:nvSpPr>
        <p:spPr>
          <a:xfrm>
            <a:off x="4972811" y="1523"/>
            <a:ext cx="4171315" cy="368935"/>
          </a:xfrm>
          <a:custGeom>
            <a:avLst/>
            <a:gdLst/>
            <a:ahLst/>
            <a:cxnLst/>
            <a:rect l="l" t="t" r="r" b="b"/>
            <a:pathLst>
              <a:path w="4171315" h="368935">
                <a:moveTo>
                  <a:pt x="4171188" y="0"/>
                </a:moveTo>
                <a:lnTo>
                  <a:pt x="0" y="0"/>
                </a:lnTo>
                <a:lnTo>
                  <a:pt x="0" y="368808"/>
                </a:lnTo>
                <a:lnTo>
                  <a:pt x="4171188" y="368808"/>
                </a:lnTo>
              </a:path>
            </a:pathLst>
          </a:custGeom>
          <a:ln w="9144">
            <a:solidFill>
              <a:srgbClr val="548E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053076" y="20523"/>
            <a:ext cx="3978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1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58140" y="931163"/>
            <a:ext cx="8217534" cy="4831080"/>
          </a:xfrm>
          <a:custGeom>
            <a:avLst/>
            <a:gdLst/>
            <a:ahLst/>
            <a:cxnLst/>
            <a:rect l="l" t="t" r="r" b="b"/>
            <a:pathLst>
              <a:path w="8217534" h="4831080">
                <a:moveTo>
                  <a:pt x="0" y="4831080"/>
                </a:moveTo>
                <a:lnTo>
                  <a:pt x="8217408" y="4831080"/>
                </a:lnTo>
                <a:lnTo>
                  <a:pt x="8217408" y="0"/>
                </a:lnTo>
                <a:lnTo>
                  <a:pt x="0" y="0"/>
                </a:lnTo>
                <a:lnTo>
                  <a:pt x="0" y="4831080"/>
                </a:lnTo>
                <a:close/>
              </a:path>
            </a:pathLst>
          </a:custGeom>
          <a:ln w="9144">
            <a:solidFill>
              <a:srgbClr val="00AF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448665" y="982471"/>
            <a:ext cx="50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Arial MT"/>
                <a:cs typeface="Arial MT"/>
              </a:rPr>
              <a:t>-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5965" y="1159509"/>
            <a:ext cx="8061325" cy="45383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-</a:t>
            </a:r>
            <a:r>
              <a:rPr sz="2400" dirty="0">
                <a:latin typeface="Arial MT"/>
                <a:cs typeface="Arial MT"/>
              </a:rPr>
              <a:t>Certains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Benzimidazoles</a:t>
            </a:r>
            <a:r>
              <a:rPr sz="2400" b="1" spc="-5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00AF50"/>
                </a:solidFill>
                <a:latin typeface="Arial MT"/>
                <a:cs typeface="Arial MT"/>
              </a:rPr>
              <a:t>s</a:t>
            </a:r>
            <a:r>
              <a:rPr sz="2400" dirty="0">
                <a:latin typeface="Arial MT"/>
                <a:cs typeface="Arial MT"/>
              </a:rPr>
              <a:t>ont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très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efficaces,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tel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que: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400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Oxibendazole</a:t>
            </a:r>
            <a:r>
              <a:rPr sz="2400" b="1" spc="-1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FF0000"/>
                </a:solidFill>
                <a:latin typeface="Arial MT"/>
                <a:cs typeface="Arial MT"/>
              </a:rPr>
              <a:t>,</a:t>
            </a:r>
            <a:r>
              <a:rPr sz="2400" spc="-2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Albendazole</a:t>
            </a:r>
            <a:r>
              <a:rPr sz="2400" b="1" spc="-1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et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Thiabendazole</a:t>
            </a:r>
            <a:r>
              <a:rPr sz="2000" spc="-10" dirty="0">
                <a:latin typeface="Arial MT"/>
                <a:cs typeface="Arial MT"/>
              </a:rPr>
              <a:t>,</a:t>
            </a:r>
            <a:endParaRPr sz="2000">
              <a:latin typeface="Arial MT"/>
              <a:cs typeface="Arial MT"/>
            </a:endParaRPr>
          </a:p>
          <a:p>
            <a:pPr marL="12700" marR="8890">
              <a:lnSpc>
                <a:spcPct val="100000"/>
              </a:lnSpc>
              <a:spcBef>
                <a:spcPts val="2405"/>
              </a:spcBef>
              <a:tabLst>
                <a:tab pos="2262505" algn="l"/>
                <a:tab pos="2804795" algn="l"/>
                <a:tab pos="3446145" algn="l"/>
                <a:tab pos="4634230" algn="l"/>
                <a:tab pos="5415280" algn="l"/>
                <a:tab pos="5786755" algn="l"/>
                <a:tab pos="6906895" algn="l"/>
                <a:tab pos="7213600" algn="l"/>
              </a:tabLst>
            </a:pPr>
            <a:r>
              <a:rPr sz="2000" dirty="0">
                <a:latin typeface="Arial MT"/>
                <a:cs typeface="Arial MT"/>
              </a:rPr>
              <a:t>-</a:t>
            </a:r>
            <a:r>
              <a:rPr sz="2400" b="1" spc="-1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L’Ivermectine</a:t>
            </a:r>
            <a:r>
              <a:rPr sz="2400" spc="-10" dirty="0">
                <a:solidFill>
                  <a:srgbClr val="FF0000"/>
                </a:solidFill>
                <a:latin typeface="Arial MT"/>
                <a:cs typeface="Arial MT"/>
              </a:rPr>
              <a:t>,</a:t>
            </a:r>
            <a:r>
              <a:rPr sz="2400" dirty="0">
                <a:solidFill>
                  <a:srgbClr val="FF0000"/>
                </a:solidFill>
                <a:latin typeface="Arial MT"/>
                <a:cs typeface="Arial MT"/>
              </a:rPr>
              <a:t>	</a:t>
            </a:r>
            <a:r>
              <a:rPr sz="2400" spc="-25" dirty="0">
                <a:latin typeface="Arial MT"/>
                <a:cs typeface="Arial MT"/>
              </a:rPr>
              <a:t>est</a:t>
            </a:r>
            <a:r>
              <a:rPr sz="2400" dirty="0">
                <a:latin typeface="Arial MT"/>
                <a:cs typeface="Arial MT"/>
              </a:rPr>
              <a:t>	</a:t>
            </a:r>
            <a:r>
              <a:rPr sz="2400" spc="-20" dirty="0">
                <a:latin typeface="Arial MT"/>
                <a:cs typeface="Arial MT"/>
              </a:rPr>
              <a:t>très</a:t>
            </a:r>
            <a:r>
              <a:rPr sz="2400" dirty="0">
                <a:latin typeface="Arial MT"/>
                <a:cs typeface="Arial MT"/>
              </a:rPr>
              <a:t>	</a:t>
            </a:r>
            <a:r>
              <a:rPr sz="2400" spc="-10" dirty="0">
                <a:latin typeface="Arial MT"/>
                <a:cs typeface="Arial MT"/>
              </a:rPr>
              <a:t>efficace</a:t>
            </a:r>
            <a:r>
              <a:rPr sz="2400" dirty="0">
                <a:latin typeface="Arial MT"/>
                <a:cs typeface="Arial MT"/>
              </a:rPr>
              <a:t>	</a:t>
            </a:r>
            <a:r>
              <a:rPr sz="2400" spc="-20" dirty="0">
                <a:latin typeface="Arial MT"/>
                <a:cs typeface="Arial MT"/>
              </a:rPr>
              <a:t>chez</a:t>
            </a:r>
            <a:r>
              <a:rPr sz="2400" dirty="0">
                <a:latin typeface="Arial MT"/>
                <a:cs typeface="Arial MT"/>
              </a:rPr>
              <a:t>	</a:t>
            </a:r>
            <a:r>
              <a:rPr sz="2400" u="sng" spc="-2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le</a:t>
            </a:r>
            <a:r>
              <a:rPr sz="240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	</a:t>
            </a:r>
            <a:r>
              <a:rPr sz="2400" u="sng" spc="-10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poulain</a:t>
            </a:r>
            <a:r>
              <a:rPr sz="240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	</a:t>
            </a:r>
            <a:r>
              <a:rPr sz="2400" spc="-50" dirty="0">
                <a:latin typeface="Arial MT"/>
                <a:cs typeface="Arial MT"/>
              </a:rPr>
              <a:t>à</a:t>
            </a:r>
            <a:r>
              <a:rPr sz="2400" dirty="0">
                <a:latin typeface="Arial MT"/>
                <a:cs typeface="Arial MT"/>
              </a:rPr>
              <a:t>	</a:t>
            </a:r>
            <a:r>
              <a:rPr sz="2400" spc="-10" dirty="0">
                <a:latin typeface="Arial MT"/>
                <a:cs typeface="Arial MT"/>
              </a:rPr>
              <a:t>raison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0.2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mg/kg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pois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vif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per</a:t>
            </a:r>
            <a:r>
              <a:rPr sz="2400" b="1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25" dirty="0">
                <a:latin typeface="Arial" panose="020B0604020202020204"/>
                <a:cs typeface="Arial" panose="020B0604020202020204"/>
              </a:rPr>
              <a:t>os.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400"/>
              </a:spcBef>
            </a:pPr>
            <a:r>
              <a:rPr sz="2000" dirty="0">
                <a:latin typeface="Arial MT"/>
                <a:cs typeface="Arial MT"/>
              </a:rPr>
              <a:t>-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La</a:t>
            </a:r>
            <a:r>
              <a:rPr sz="2400" b="1" spc="-3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Doramectine</a:t>
            </a:r>
            <a:r>
              <a:rPr sz="2400" b="1" spc="-2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et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la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Moxidectine</a:t>
            </a:r>
            <a:r>
              <a:rPr sz="2400" b="1" spc="-2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sont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aussi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utilisées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-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Le</a:t>
            </a:r>
            <a:r>
              <a:rPr sz="2400" b="1" spc="-2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lévamisol</a:t>
            </a:r>
            <a:r>
              <a:rPr sz="2400" b="1" spc="-1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est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efficace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400"/>
              </a:spcBef>
            </a:pPr>
            <a:r>
              <a:rPr sz="2000" b="1" dirty="0">
                <a:latin typeface="Arial" panose="020B0604020202020204"/>
                <a:cs typeface="Arial" panose="020B0604020202020204"/>
              </a:rPr>
              <a:t>-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Antibiotiques</a:t>
            </a:r>
            <a:r>
              <a:rPr sz="2400" b="1" spc="18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oraux</a:t>
            </a:r>
            <a:r>
              <a:rPr sz="2400" b="1" spc="18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à</a:t>
            </a:r>
            <a:r>
              <a:rPr sz="2400" b="1" spc="21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large</a:t>
            </a:r>
            <a:r>
              <a:rPr sz="2400" b="1" spc="19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spectre</a:t>
            </a:r>
            <a:r>
              <a:rPr sz="2400" b="1" spc="18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en</a:t>
            </a:r>
            <a:r>
              <a:rPr sz="2400" spc="2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vue</a:t>
            </a:r>
            <a:r>
              <a:rPr sz="2400" spc="1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21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prévenir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Arial MT"/>
                <a:cs typeface="Arial MT"/>
              </a:rPr>
              <a:t>les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surinfections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13" name="ZoneTexte 9"/>
          <p:cNvSpPr txBox="1"/>
          <p:nvPr/>
        </p:nvSpPr>
        <p:spPr>
          <a:xfrm>
            <a:off x="4572000" y="6551295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2935224" cy="57912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Prophylaxie</a:t>
            </a:r>
            <a:endParaRPr spc="-10" dirty="0"/>
          </a:p>
        </p:txBody>
      </p:sp>
      <p:sp>
        <p:nvSpPr>
          <p:cNvPr id="4" name="object 4"/>
          <p:cNvSpPr/>
          <p:nvPr/>
        </p:nvSpPr>
        <p:spPr>
          <a:xfrm>
            <a:off x="4972811" y="1523"/>
            <a:ext cx="4171315" cy="368935"/>
          </a:xfrm>
          <a:custGeom>
            <a:avLst/>
            <a:gdLst/>
            <a:ahLst/>
            <a:cxnLst/>
            <a:rect l="l" t="t" r="r" b="b"/>
            <a:pathLst>
              <a:path w="4171315" h="368935">
                <a:moveTo>
                  <a:pt x="4171188" y="0"/>
                </a:moveTo>
                <a:lnTo>
                  <a:pt x="0" y="0"/>
                </a:lnTo>
                <a:lnTo>
                  <a:pt x="0" y="368808"/>
                </a:lnTo>
                <a:lnTo>
                  <a:pt x="4171188" y="368808"/>
                </a:lnTo>
              </a:path>
            </a:pathLst>
          </a:custGeom>
          <a:ln w="9144">
            <a:solidFill>
              <a:srgbClr val="548E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053076" y="20523"/>
            <a:ext cx="3978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1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26719" y="1210055"/>
            <a:ext cx="8293734" cy="4535805"/>
            <a:chOff x="426719" y="1210055"/>
            <a:chExt cx="8293734" cy="4535805"/>
          </a:xfrm>
        </p:grpSpPr>
        <p:sp>
          <p:nvSpPr>
            <p:cNvPr id="7" name="object 7"/>
            <p:cNvSpPr/>
            <p:nvPr/>
          </p:nvSpPr>
          <p:spPr>
            <a:xfrm>
              <a:off x="431291" y="1214627"/>
              <a:ext cx="8284845" cy="4526280"/>
            </a:xfrm>
            <a:custGeom>
              <a:avLst/>
              <a:gdLst/>
              <a:ahLst/>
              <a:cxnLst/>
              <a:rect l="l" t="t" r="r" b="b"/>
              <a:pathLst>
                <a:path w="8284845" h="4526280">
                  <a:moveTo>
                    <a:pt x="0" y="4526280"/>
                  </a:moveTo>
                  <a:lnTo>
                    <a:pt x="8284464" y="4526280"/>
                  </a:lnTo>
                  <a:lnTo>
                    <a:pt x="8284464" y="0"/>
                  </a:lnTo>
                  <a:lnTo>
                    <a:pt x="0" y="0"/>
                  </a:lnTo>
                  <a:lnTo>
                    <a:pt x="0" y="4526280"/>
                  </a:lnTo>
                  <a:close/>
                </a:path>
              </a:pathLst>
            </a:custGeom>
            <a:ln w="9144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6040" y="1358344"/>
              <a:ext cx="220265" cy="22026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6066" y="2455658"/>
              <a:ext cx="220485" cy="22048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6040" y="3553793"/>
              <a:ext cx="220265" cy="220265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900" marR="1837055" indent="271145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0000"/>
                </a:solidFill>
              </a:rPr>
              <a:t>Désinfecter</a:t>
            </a:r>
            <a:r>
              <a:rPr spc="-95" dirty="0">
                <a:solidFill>
                  <a:srgbClr val="FF0000"/>
                </a:solidFill>
              </a:rPr>
              <a:t> </a:t>
            </a:r>
            <a:r>
              <a:rPr dirty="0"/>
              <a:t>régulièrement</a:t>
            </a:r>
            <a:r>
              <a:rPr spc="-80" dirty="0"/>
              <a:t> </a:t>
            </a:r>
            <a:r>
              <a:rPr dirty="0"/>
              <a:t>le</a:t>
            </a:r>
            <a:r>
              <a:rPr spc="-55" dirty="0"/>
              <a:t> </a:t>
            </a:r>
            <a:r>
              <a:rPr dirty="0"/>
              <a:t>sol,</a:t>
            </a:r>
            <a:r>
              <a:rPr spc="-80" dirty="0"/>
              <a:t> </a:t>
            </a:r>
            <a:r>
              <a:rPr dirty="0"/>
              <a:t>la</a:t>
            </a:r>
            <a:r>
              <a:rPr spc="-60" dirty="0"/>
              <a:t> </a:t>
            </a:r>
            <a:r>
              <a:rPr dirty="0"/>
              <a:t>litière</a:t>
            </a:r>
            <a:r>
              <a:rPr spc="-60" dirty="0"/>
              <a:t> </a:t>
            </a:r>
            <a:r>
              <a:rPr spc="-25" dirty="0"/>
              <a:t>et, </a:t>
            </a:r>
            <a:r>
              <a:rPr spc="-10" dirty="0"/>
              <a:t>périodiquement,</a:t>
            </a:r>
            <a:r>
              <a:rPr spc="-55" dirty="0"/>
              <a:t> </a:t>
            </a:r>
            <a:r>
              <a:rPr dirty="0"/>
              <a:t>le</a:t>
            </a:r>
            <a:r>
              <a:rPr spc="-10" dirty="0"/>
              <a:t> local</a:t>
            </a:r>
            <a:endParaRPr spc="-10" dirty="0"/>
          </a:p>
          <a:p>
            <a:pPr>
              <a:lnSpc>
                <a:spcPct val="100000"/>
              </a:lnSpc>
              <a:spcBef>
                <a:spcPts val="120"/>
              </a:spcBef>
            </a:pPr>
          </a:p>
          <a:p>
            <a:pPr marL="360045">
              <a:lnSpc>
                <a:spcPct val="100000"/>
              </a:lnSpc>
            </a:pPr>
            <a:r>
              <a:rPr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Eviter</a:t>
            </a:r>
            <a:r>
              <a:rPr b="1" spc="-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une</a:t>
            </a:r>
            <a:r>
              <a:rPr b="1" spc="-5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ambiance</a:t>
            </a:r>
            <a:r>
              <a:rPr b="1" spc="-6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trop</a:t>
            </a:r>
            <a:r>
              <a:rPr b="1" spc="-3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confinée</a:t>
            </a:r>
            <a:r>
              <a:rPr b="1" spc="-4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dirty="0"/>
              <a:t>du</a:t>
            </a:r>
            <a:r>
              <a:rPr spc="-45" dirty="0"/>
              <a:t> </a:t>
            </a:r>
            <a:r>
              <a:rPr dirty="0"/>
              <a:t>lieu</a:t>
            </a:r>
            <a:r>
              <a:rPr spc="-30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dirty="0"/>
              <a:t>vie</a:t>
            </a:r>
            <a:r>
              <a:rPr spc="-5" dirty="0"/>
              <a:t> </a:t>
            </a:r>
            <a:r>
              <a:rPr spc="-25" dirty="0"/>
              <a:t>des</a:t>
            </a:r>
            <a:endParaRPr spc="-25" dirty="0"/>
          </a:p>
          <a:p>
            <a:pPr marL="88900">
              <a:lnSpc>
                <a:spcPct val="100000"/>
              </a:lnSpc>
              <a:spcBef>
                <a:spcPts val="5"/>
              </a:spcBef>
            </a:pPr>
            <a:r>
              <a:rPr dirty="0"/>
              <a:t>animaux</a:t>
            </a:r>
            <a:r>
              <a:rPr spc="-110" dirty="0"/>
              <a:t> </a:t>
            </a:r>
            <a:r>
              <a:rPr dirty="0"/>
              <a:t>(entassement,</a:t>
            </a:r>
            <a:r>
              <a:rPr spc="-120" dirty="0"/>
              <a:t> </a:t>
            </a:r>
            <a:r>
              <a:rPr dirty="0"/>
              <a:t>humidité</a:t>
            </a:r>
            <a:r>
              <a:rPr spc="-100" dirty="0"/>
              <a:t> </a:t>
            </a:r>
            <a:r>
              <a:rPr dirty="0"/>
              <a:t>et</a:t>
            </a:r>
            <a:r>
              <a:rPr spc="-30" dirty="0"/>
              <a:t> </a:t>
            </a:r>
            <a:r>
              <a:rPr spc="-10" dirty="0"/>
              <a:t>Chaleur)</a:t>
            </a:r>
            <a:endParaRPr spc="-10" dirty="0"/>
          </a:p>
          <a:p>
            <a:pPr>
              <a:lnSpc>
                <a:spcPct val="100000"/>
              </a:lnSpc>
              <a:spcBef>
                <a:spcPts val="120"/>
              </a:spcBef>
            </a:pPr>
          </a:p>
          <a:p>
            <a:pPr marL="88900" marR="205740" indent="271145">
              <a:lnSpc>
                <a:spcPct val="100000"/>
              </a:lnSpc>
              <a:tabLst>
                <a:tab pos="4314825" algn="l"/>
              </a:tabLst>
            </a:pPr>
            <a:r>
              <a:rPr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 panose="020B0604020202020204"/>
                <a:cs typeface="Arial" panose="020B0604020202020204"/>
              </a:rPr>
              <a:t>Vermifuger</a:t>
            </a:r>
            <a:r>
              <a:rPr b="1" u="sng" spc="-8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des</a:t>
            </a:r>
            <a:r>
              <a:rPr b="1" spc="-7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femelles</a:t>
            </a:r>
            <a:r>
              <a:rPr b="1" spc="-8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dirty="0"/>
              <a:t>quelques</a:t>
            </a:r>
            <a:r>
              <a:rPr spc="-40" dirty="0"/>
              <a:t> </a:t>
            </a:r>
            <a:r>
              <a:rPr dirty="0"/>
              <a:t>jours</a:t>
            </a:r>
            <a:r>
              <a:rPr spc="-65" dirty="0"/>
              <a:t> </a:t>
            </a:r>
            <a:r>
              <a:rPr dirty="0"/>
              <a:t>avant</a:t>
            </a:r>
            <a:r>
              <a:rPr spc="-75" dirty="0"/>
              <a:t> </a:t>
            </a:r>
            <a:r>
              <a:rPr dirty="0"/>
              <a:t>la</a:t>
            </a:r>
            <a:r>
              <a:rPr spc="-60" dirty="0"/>
              <a:t> </a:t>
            </a:r>
            <a:r>
              <a:rPr spc="-10" dirty="0"/>
              <a:t>mise- </a:t>
            </a:r>
            <a:r>
              <a:rPr dirty="0"/>
              <a:t>bas,</a:t>
            </a:r>
            <a:r>
              <a:rPr spc="-50" dirty="0"/>
              <a:t> </a:t>
            </a:r>
            <a:r>
              <a:rPr dirty="0"/>
              <a:t>puis</a:t>
            </a:r>
            <a:r>
              <a:rPr spc="-60" dirty="0"/>
              <a:t> </a:t>
            </a:r>
            <a:r>
              <a:rPr dirty="0"/>
              <a:t>des</a:t>
            </a:r>
            <a:r>
              <a:rPr spc="-55" dirty="0"/>
              <a:t> </a:t>
            </a:r>
            <a:r>
              <a:rPr dirty="0"/>
              <a:t>petits</a:t>
            </a:r>
            <a:r>
              <a:rPr spc="-50" dirty="0"/>
              <a:t> </a:t>
            </a:r>
            <a:r>
              <a:rPr dirty="0"/>
              <a:t>dès</a:t>
            </a:r>
            <a:r>
              <a:rPr spc="-50" dirty="0"/>
              <a:t> </a:t>
            </a:r>
            <a:r>
              <a:rPr dirty="0"/>
              <a:t>la</a:t>
            </a:r>
            <a:r>
              <a:rPr spc="-30" dirty="0"/>
              <a:t> </a:t>
            </a:r>
            <a:r>
              <a:rPr spc="-20" dirty="0"/>
              <a:t>1</a:t>
            </a:r>
            <a:r>
              <a:rPr sz="2400" spc="-30" baseline="24000" dirty="0"/>
              <a:t>ère</a:t>
            </a:r>
            <a:r>
              <a:rPr sz="2400" baseline="24000" dirty="0"/>
              <a:t>	</a:t>
            </a:r>
            <a:r>
              <a:rPr sz="2400" dirty="0"/>
              <a:t>semaine</a:t>
            </a:r>
            <a:r>
              <a:rPr sz="2400" spc="-80" dirty="0"/>
              <a:t> </a:t>
            </a:r>
            <a:r>
              <a:rPr sz="2400" spc="-10" dirty="0"/>
              <a:t>d’âge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</a:p>
          <a:p>
            <a:pPr marL="88900">
              <a:lnSpc>
                <a:spcPct val="100000"/>
              </a:lnSpc>
              <a:spcBef>
                <a:spcPts val="5"/>
              </a:spcBef>
            </a:pPr>
            <a:r>
              <a:rPr dirty="0"/>
              <a:t>Exemple</a:t>
            </a:r>
            <a:r>
              <a:rPr spc="-60" dirty="0"/>
              <a:t> </a:t>
            </a:r>
            <a:r>
              <a:rPr dirty="0"/>
              <a:t>:</a:t>
            </a:r>
            <a:r>
              <a:rPr spc="-65" dirty="0"/>
              <a:t> </a:t>
            </a:r>
            <a:r>
              <a:rPr dirty="0"/>
              <a:t>Efficacité</a:t>
            </a:r>
            <a:r>
              <a:rPr spc="-114" dirty="0"/>
              <a:t> </a:t>
            </a:r>
            <a:r>
              <a:rPr dirty="0"/>
              <a:t>de</a:t>
            </a:r>
            <a:r>
              <a:rPr spc="-65" dirty="0"/>
              <a:t> </a:t>
            </a:r>
            <a:r>
              <a:rPr dirty="0"/>
              <a:t>l’Ivermectine</a:t>
            </a:r>
            <a:r>
              <a:rPr spc="-30" dirty="0"/>
              <a:t> </a:t>
            </a:r>
            <a:r>
              <a:rPr dirty="0"/>
              <a:t>à</a:t>
            </a:r>
            <a:r>
              <a:rPr spc="-65" dirty="0"/>
              <a:t> </a:t>
            </a:r>
            <a:r>
              <a:rPr dirty="0"/>
              <a:t>raison</a:t>
            </a:r>
            <a:r>
              <a:rPr spc="-55" dirty="0"/>
              <a:t> </a:t>
            </a:r>
            <a:r>
              <a:rPr dirty="0"/>
              <a:t>de</a:t>
            </a:r>
            <a:r>
              <a:rPr spc="-65" dirty="0"/>
              <a:t> </a:t>
            </a:r>
            <a:r>
              <a:rPr dirty="0"/>
              <a:t>200</a:t>
            </a:r>
            <a:r>
              <a:rPr spc="-65" dirty="0"/>
              <a:t> </a:t>
            </a:r>
            <a:r>
              <a:rPr spc="-10" dirty="0"/>
              <a:t>µg/kg,</a:t>
            </a:r>
            <a:endParaRPr spc="-10" dirty="0"/>
          </a:p>
          <a:p>
            <a:pPr marL="88900">
              <a:lnSpc>
                <a:spcPct val="100000"/>
              </a:lnSpc>
            </a:pPr>
            <a:r>
              <a:rPr dirty="0"/>
              <a:t>le</a:t>
            </a:r>
            <a:r>
              <a:rPr spc="-30" dirty="0"/>
              <a:t> </a:t>
            </a:r>
            <a:r>
              <a:rPr dirty="0"/>
              <a:t>jour</a:t>
            </a:r>
            <a:r>
              <a:rPr spc="-30" dirty="0"/>
              <a:t> </a:t>
            </a:r>
            <a:r>
              <a:rPr dirty="0"/>
              <a:t>du</a:t>
            </a:r>
            <a:r>
              <a:rPr spc="-35" dirty="0"/>
              <a:t> </a:t>
            </a:r>
            <a:r>
              <a:rPr spc="-10" dirty="0"/>
              <a:t>poulinage</a:t>
            </a:r>
            <a:endParaRPr spc="-10" dirty="0"/>
          </a:p>
        </p:txBody>
      </p:sp>
      <p:sp>
        <p:nvSpPr>
          <p:cNvPr id="13" name="ZoneTexte 9"/>
          <p:cNvSpPr txBox="1"/>
          <p:nvPr/>
        </p:nvSpPr>
        <p:spPr>
          <a:xfrm>
            <a:off x="4572000" y="6551295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972811" y="1523"/>
            <a:ext cx="4171315" cy="368935"/>
          </a:xfrm>
          <a:custGeom>
            <a:avLst/>
            <a:gdLst/>
            <a:ahLst/>
            <a:cxnLst/>
            <a:rect l="l" t="t" r="r" b="b"/>
            <a:pathLst>
              <a:path w="4171315" h="368935">
                <a:moveTo>
                  <a:pt x="4171188" y="0"/>
                </a:moveTo>
                <a:lnTo>
                  <a:pt x="0" y="0"/>
                </a:lnTo>
                <a:lnTo>
                  <a:pt x="0" y="368808"/>
                </a:lnTo>
                <a:lnTo>
                  <a:pt x="4171188" y="368808"/>
                </a:lnTo>
              </a:path>
            </a:pathLst>
          </a:custGeom>
          <a:ln w="9144">
            <a:solidFill>
              <a:srgbClr val="548E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053076" y="20523"/>
            <a:ext cx="3978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1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4" name="object 4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207263" y="633983"/>
            <a:ext cx="2871216" cy="58826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05713" y="647776"/>
            <a:ext cx="187515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10" dirty="0">
                <a:solidFill>
                  <a:srgbClr val="1F487C"/>
                </a:solidFill>
              </a:rPr>
              <a:t>Synonymie</a:t>
            </a:r>
            <a:endParaRPr sz="3200"/>
          </a:p>
        </p:txBody>
      </p:sp>
      <p:sp>
        <p:nvSpPr>
          <p:cNvPr id="6" name="object 6"/>
          <p:cNvSpPr txBox="1"/>
          <p:nvPr/>
        </p:nvSpPr>
        <p:spPr>
          <a:xfrm>
            <a:off x="214884" y="1214627"/>
            <a:ext cx="4788535" cy="524510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102870">
              <a:lnSpc>
                <a:spcPct val="100000"/>
              </a:lnSpc>
              <a:spcBef>
                <a:spcPts val="200"/>
              </a:spcBef>
            </a:pPr>
            <a:r>
              <a:rPr sz="2400" dirty="0">
                <a:latin typeface="Calibri" panose="020F0502020204030204"/>
                <a:cs typeface="Calibri" panose="020F0502020204030204"/>
              </a:rPr>
              <a:t>Appelées</a:t>
            </a:r>
            <a:r>
              <a:rPr sz="2400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aussi,</a:t>
            </a:r>
            <a:r>
              <a:rPr sz="2400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</a:rPr>
              <a:t>anguilluloses</a:t>
            </a:r>
            <a:endParaRPr sz="2800">
              <a:latin typeface="Calibri" panose="020F0502020204030204"/>
              <a:cs typeface="Calibri" panose="020F0502020204030204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7263" y="2420111"/>
            <a:ext cx="5300472" cy="588263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690473" y="2435098"/>
            <a:ext cx="4335780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200" b="1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Répartition</a:t>
            </a:r>
            <a:r>
              <a:rPr sz="3200" b="1" spc="-165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3200" b="1" spc="-10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géographique</a:t>
            </a:r>
            <a:endParaRPr sz="3200">
              <a:latin typeface="Calibri" panose="020F0502020204030204"/>
              <a:cs typeface="Calibri" panose="020F0502020204030204"/>
            </a:endParaRPr>
          </a:p>
        </p:txBody>
      </p: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7263" y="4636008"/>
            <a:ext cx="3730752" cy="585215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589889" y="4650739"/>
            <a:ext cx="2964180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200" b="1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Espèces</a:t>
            </a:r>
            <a:r>
              <a:rPr sz="3200" b="1" spc="-85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3200" b="1" spc="-10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affectées</a:t>
            </a:r>
            <a:endParaRPr sz="32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23" y="3073907"/>
            <a:ext cx="8930640" cy="460375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26670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210"/>
              </a:spcBef>
            </a:pPr>
            <a:r>
              <a:rPr sz="2400" b="1" spc="-10" dirty="0">
                <a:latin typeface="Calibri" panose="020F0502020204030204"/>
                <a:cs typeface="Calibri" panose="020F0502020204030204"/>
              </a:rPr>
              <a:t>-</a:t>
            </a:r>
            <a:r>
              <a:rPr sz="2400" b="1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</a:rPr>
              <a:t>Cosmopolites,</a:t>
            </a:r>
            <a:r>
              <a:rPr sz="2400" b="1" spc="-9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plus</a:t>
            </a:r>
            <a:r>
              <a:rPr sz="2400" spc="-50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spc="-10" dirty="0">
                <a:latin typeface="Calibri" panose="020F0502020204030204"/>
                <a:cs typeface="Calibri" panose="020F0502020204030204"/>
              </a:rPr>
              <a:t>fréquentes</a:t>
            </a:r>
            <a:r>
              <a:rPr sz="2400" spc="-100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dans</a:t>
            </a:r>
            <a:r>
              <a:rPr sz="2400" spc="-60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les</a:t>
            </a:r>
            <a:r>
              <a:rPr sz="24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b="1" dirty="0">
                <a:latin typeface="Calibri" panose="020F0502020204030204"/>
                <a:cs typeface="Calibri" panose="020F0502020204030204"/>
              </a:rPr>
              <a:t>pays</a:t>
            </a:r>
            <a:r>
              <a:rPr sz="2400" b="1" spc="-10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b="1" dirty="0">
                <a:latin typeface="Calibri" panose="020F0502020204030204"/>
                <a:cs typeface="Calibri" panose="020F0502020204030204"/>
              </a:rPr>
              <a:t>chauds</a:t>
            </a:r>
            <a:r>
              <a:rPr sz="2400" b="1" spc="-75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b="1" dirty="0">
                <a:latin typeface="Calibri" panose="020F0502020204030204"/>
                <a:cs typeface="Calibri" panose="020F0502020204030204"/>
              </a:rPr>
              <a:t>et</a:t>
            </a:r>
            <a:r>
              <a:rPr sz="2400" b="1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b="1" spc="-10" dirty="0">
                <a:latin typeface="Calibri" panose="020F0502020204030204"/>
                <a:cs typeface="Calibri" panose="020F0502020204030204"/>
              </a:rPr>
              <a:t>humides</a:t>
            </a:r>
            <a:r>
              <a:rPr sz="2400" spc="-10" dirty="0">
                <a:latin typeface="Calibri" panose="020F0502020204030204"/>
                <a:cs typeface="Calibri" panose="020F0502020204030204"/>
              </a:rPr>
              <a:t>.</a:t>
            </a:r>
            <a:endParaRPr sz="2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4884" y="5216652"/>
            <a:ext cx="8501380" cy="460375"/>
          </a:xfrm>
          <a:prstGeom prst="rect">
            <a:avLst/>
          </a:prstGeom>
          <a:ln w="9144">
            <a:solidFill>
              <a:srgbClr val="4F81BC"/>
            </a:solidFill>
          </a:ln>
        </p:spPr>
        <p:txBody>
          <a:bodyPr vert="horz" wrap="square" lIns="0" tIns="2794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20"/>
              </a:spcBef>
            </a:pPr>
            <a:r>
              <a:rPr sz="2400" b="1" dirty="0">
                <a:latin typeface="Calibri" panose="020F0502020204030204"/>
                <a:cs typeface="Calibri" panose="020F0502020204030204"/>
              </a:rPr>
              <a:t>-</a:t>
            </a:r>
            <a:r>
              <a:rPr sz="2400" b="1" spc="-2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</a:rPr>
              <a:t>L’homme</a:t>
            </a:r>
            <a:r>
              <a:rPr sz="2400" b="1" spc="-55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et</a:t>
            </a:r>
            <a:r>
              <a:rPr sz="2400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tous</a:t>
            </a:r>
            <a:r>
              <a:rPr sz="2400" spc="-75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dirty="0">
                <a:latin typeface="Calibri" panose="020F0502020204030204"/>
                <a:cs typeface="Calibri" panose="020F0502020204030204"/>
              </a:rPr>
              <a:t>les</a:t>
            </a:r>
            <a:r>
              <a:rPr sz="2400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</a:rPr>
              <a:t>mammifères</a:t>
            </a:r>
            <a:endParaRPr sz="2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3" name="ZoneTexte 9"/>
          <p:cNvSpPr txBox="1"/>
          <p:nvPr/>
        </p:nvSpPr>
        <p:spPr>
          <a:xfrm>
            <a:off x="4572000" y="6551295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972811" y="1523"/>
            <a:ext cx="4171315" cy="368935"/>
          </a:xfrm>
          <a:custGeom>
            <a:avLst/>
            <a:gdLst/>
            <a:ahLst/>
            <a:cxnLst/>
            <a:rect l="l" t="t" r="r" b="b"/>
            <a:pathLst>
              <a:path w="4171315" h="368935">
                <a:moveTo>
                  <a:pt x="4171188" y="0"/>
                </a:moveTo>
                <a:lnTo>
                  <a:pt x="0" y="0"/>
                </a:lnTo>
                <a:lnTo>
                  <a:pt x="0" y="368808"/>
                </a:lnTo>
                <a:lnTo>
                  <a:pt x="4171188" y="368808"/>
                </a:lnTo>
              </a:path>
            </a:pathLst>
          </a:custGeom>
          <a:ln w="9144">
            <a:solidFill>
              <a:srgbClr val="548E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053076" y="20523"/>
            <a:ext cx="3978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1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4" name="object 4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920496"/>
            <a:ext cx="5151120" cy="58826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91439" y="933653"/>
            <a:ext cx="416242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dirty="0"/>
              <a:t>Importance</a:t>
            </a:r>
            <a:r>
              <a:rPr sz="3200" spc="-130" dirty="0"/>
              <a:t> </a:t>
            </a:r>
            <a:r>
              <a:rPr sz="3200" spc="-10" dirty="0"/>
              <a:t>économique</a:t>
            </a:r>
            <a:endParaRPr sz="3200"/>
          </a:p>
        </p:txBody>
      </p:sp>
      <p:grpSp>
        <p:nvGrpSpPr>
          <p:cNvPr id="6" name="object 6"/>
          <p:cNvGrpSpPr/>
          <p:nvPr/>
        </p:nvGrpSpPr>
        <p:grpSpPr>
          <a:xfrm>
            <a:off x="353568" y="2282951"/>
            <a:ext cx="8583295" cy="3794760"/>
            <a:chOff x="353568" y="2282951"/>
            <a:chExt cx="8583295" cy="3794760"/>
          </a:xfrm>
        </p:grpSpPr>
        <p:sp>
          <p:nvSpPr>
            <p:cNvPr id="7" name="object 7"/>
            <p:cNvSpPr/>
            <p:nvPr/>
          </p:nvSpPr>
          <p:spPr>
            <a:xfrm>
              <a:off x="358140" y="2287523"/>
              <a:ext cx="8574405" cy="3785870"/>
            </a:xfrm>
            <a:custGeom>
              <a:avLst/>
              <a:gdLst/>
              <a:ahLst/>
              <a:cxnLst/>
              <a:rect l="l" t="t" r="r" b="b"/>
              <a:pathLst>
                <a:path w="8574405" h="3785870">
                  <a:moveTo>
                    <a:pt x="0" y="3785616"/>
                  </a:moveTo>
                  <a:lnTo>
                    <a:pt x="8574024" y="3785616"/>
                  </a:lnTo>
                  <a:lnTo>
                    <a:pt x="8574024" y="0"/>
                  </a:lnTo>
                  <a:lnTo>
                    <a:pt x="0" y="0"/>
                  </a:lnTo>
                  <a:lnTo>
                    <a:pt x="0" y="3785616"/>
                  </a:lnTo>
                  <a:close/>
                </a:path>
              </a:pathLst>
            </a:custGeom>
            <a:ln w="9144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4412" y="2426668"/>
              <a:ext cx="220265" cy="22026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4438" y="3158222"/>
              <a:ext cx="220485" cy="220485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435965" y="2329434"/>
            <a:ext cx="7938134" cy="36849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845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 panose="020B0604020202020204"/>
                <a:cs typeface="Arial" panose="020B0604020202020204"/>
              </a:rPr>
              <a:t>Chez</a:t>
            </a:r>
            <a:r>
              <a:rPr sz="2400" b="1" spc="-2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les</a:t>
            </a:r>
            <a:r>
              <a:rPr sz="2400" b="1" spc="-4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jeunes</a:t>
            </a:r>
            <a:r>
              <a:rPr sz="2400" b="1" spc="-10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animaux</a:t>
            </a:r>
            <a:r>
              <a:rPr sz="2400" b="1" spc="-45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,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peut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être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mortelle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Arial" panose="020B0604020202020204"/>
              <a:cs typeface="Arial" panose="020B0604020202020204"/>
            </a:endParaRPr>
          </a:p>
          <a:p>
            <a:pPr marL="283845">
              <a:lnSpc>
                <a:spcPct val="100000"/>
              </a:lnSpc>
            </a:pPr>
            <a:r>
              <a:rPr sz="2400" b="1" dirty="0">
                <a:latin typeface="Arial" panose="020B0604020202020204"/>
                <a:cs typeface="Arial" panose="020B0604020202020204"/>
              </a:rPr>
              <a:t>Chez</a:t>
            </a:r>
            <a:r>
              <a:rPr sz="2400" b="1" spc="-3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le</a:t>
            </a:r>
            <a:r>
              <a:rPr sz="2400" b="1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bétail</a:t>
            </a:r>
            <a:r>
              <a:rPr sz="2400" dirty="0">
                <a:latin typeface="Arial MT"/>
                <a:cs typeface="Arial MT"/>
              </a:rPr>
              <a:t>,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plus</a:t>
            </a:r>
            <a:r>
              <a:rPr sz="2400" b="1" spc="-50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fréquentes</a:t>
            </a:r>
            <a:r>
              <a:rPr sz="2400" b="1" spc="-30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chez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les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animaux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en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b="1" spc="-1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stabulation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Arial" panose="020B0604020202020204"/>
              <a:cs typeface="Arial" panose="020B0604020202020204"/>
            </a:endParaRPr>
          </a:p>
          <a:p>
            <a:pPr marL="12700" marR="810260">
              <a:lnSpc>
                <a:spcPct val="100000"/>
              </a:lnSpc>
            </a:pPr>
            <a:r>
              <a:rPr sz="2400" b="1" dirty="0">
                <a:latin typeface="Arial" panose="020B0604020202020204"/>
                <a:cs typeface="Arial" panose="020B0604020202020204"/>
              </a:rPr>
              <a:t>Chez</a:t>
            </a:r>
            <a:r>
              <a:rPr sz="2400" b="1" spc="-5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les</a:t>
            </a:r>
            <a:r>
              <a:rPr sz="2400" b="1" spc="-80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carnivores</a:t>
            </a:r>
            <a:r>
              <a:rPr sz="2400" dirty="0">
                <a:solidFill>
                  <a:srgbClr val="00AF50"/>
                </a:solidFill>
                <a:latin typeface="Arial MT"/>
                <a:cs typeface="Arial MT"/>
              </a:rPr>
              <a:t>,</a:t>
            </a:r>
            <a:r>
              <a:rPr sz="2400" spc="-40" dirty="0">
                <a:solidFill>
                  <a:srgbClr val="00AF50"/>
                </a:solidFill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c’est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une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maladie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à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caractère zoonotique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5232400" algn="l"/>
              </a:tabLst>
            </a:pPr>
            <a:r>
              <a:rPr sz="2400" spc="-20" dirty="0">
                <a:latin typeface="Arial MT"/>
                <a:cs typeface="Arial MT"/>
              </a:rPr>
              <a:t>(L’espèce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b="1" i="1" spc="-10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Strongyloïdes.stercoralis</a:t>
            </a:r>
            <a:r>
              <a:rPr sz="2400" b="1" i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	</a:t>
            </a:r>
            <a:r>
              <a:rPr sz="2400" dirty="0">
                <a:latin typeface="Arial MT"/>
                <a:cs typeface="Arial MT"/>
              </a:rPr>
              <a:t>est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identique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à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celui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trouvé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chez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l’homme)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13" name="ZoneTexte 9"/>
          <p:cNvSpPr txBox="1"/>
          <p:nvPr/>
        </p:nvSpPr>
        <p:spPr>
          <a:xfrm>
            <a:off x="4572000" y="6551295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4008120" cy="57912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12775" y="4648"/>
            <a:ext cx="297116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dirty="0">
                <a:solidFill>
                  <a:srgbClr val="1F487C"/>
                </a:solidFill>
              </a:rPr>
              <a:t>Etude</a:t>
            </a:r>
            <a:r>
              <a:rPr sz="3200" spc="-40" dirty="0">
                <a:solidFill>
                  <a:srgbClr val="1F487C"/>
                </a:solidFill>
              </a:rPr>
              <a:t> </a:t>
            </a:r>
            <a:r>
              <a:rPr sz="3200" dirty="0">
                <a:solidFill>
                  <a:srgbClr val="1F487C"/>
                </a:solidFill>
              </a:rPr>
              <a:t>du</a:t>
            </a:r>
            <a:r>
              <a:rPr sz="3200" spc="-70" dirty="0">
                <a:solidFill>
                  <a:srgbClr val="1F487C"/>
                </a:solidFill>
              </a:rPr>
              <a:t> </a:t>
            </a:r>
            <a:r>
              <a:rPr sz="3200" spc="-10" dirty="0">
                <a:solidFill>
                  <a:srgbClr val="1F487C"/>
                </a:solidFill>
              </a:rPr>
              <a:t>parasite</a:t>
            </a:r>
            <a:endParaRPr sz="320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3776" y="993647"/>
            <a:ext cx="6513576" cy="72847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657350" y="1119327"/>
            <a:ext cx="4183379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625475" algn="l"/>
              </a:tabLst>
            </a:pPr>
            <a:r>
              <a:rPr sz="2800" b="1" spc="-25" dirty="0">
                <a:solidFill>
                  <a:srgbClr val="244060"/>
                </a:solidFill>
                <a:latin typeface="Arial" panose="020B0604020202020204"/>
                <a:cs typeface="Arial" panose="020B0604020202020204"/>
              </a:rPr>
              <a:t>Le</a:t>
            </a:r>
            <a:r>
              <a:rPr sz="2800" b="1" dirty="0">
                <a:solidFill>
                  <a:srgbClr val="244060"/>
                </a:solidFill>
                <a:latin typeface="Arial" panose="020B0604020202020204"/>
                <a:cs typeface="Arial" panose="020B0604020202020204"/>
              </a:rPr>
              <a:t>	genre</a:t>
            </a:r>
            <a:r>
              <a:rPr sz="2800" b="1" spc="-30" dirty="0">
                <a:solidFill>
                  <a:srgbClr val="24406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b="1" i="1" spc="-10" dirty="0">
                <a:solidFill>
                  <a:srgbClr val="244060"/>
                </a:solidFill>
                <a:latin typeface="Arial" panose="020B0604020202020204"/>
                <a:cs typeface="Arial" panose="020B0604020202020204"/>
              </a:rPr>
              <a:t>Strongyloïdes.</a:t>
            </a:r>
            <a:endParaRPr sz="28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972811" y="1523"/>
            <a:ext cx="4171315" cy="368935"/>
          </a:xfrm>
          <a:custGeom>
            <a:avLst/>
            <a:gdLst/>
            <a:ahLst/>
            <a:cxnLst/>
            <a:rect l="l" t="t" r="r" b="b"/>
            <a:pathLst>
              <a:path w="4171315" h="368935">
                <a:moveTo>
                  <a:pt x="4171188" y="0"/>
                </a:moveTo>
                <a:lnTo>
                  <a:pt x="0" y="0"/>
                </a:lnTo>
                <a:lnTo>
                  <a:pt x="0" y="368808"/>
                </a:lnTo>
                <a:lnTo>
                  <a:pt x="4171188" y="368808"/>
                </a:lnTo>
              </a:path>
            </a:pathLst>
          </a:custGeom>
          <a:ln w="9144">
            <a:solidFill>
              <a:srgbClr val="548E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5053076" y="20523"/>
            <a:ext cx="3978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1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1500" y="1787651"/>
            <a:ext cx="8004175" cy="4154804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7112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60"/>
              </a:spcBef>
            </a:pP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91440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Renferme</a:t>
            </a:r>
            <a:r>
              <a:rPr sz="2400" spc="-1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plusieurs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espèces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Arial MT"/>
              <a:cs typeface="Arial MT"/>
            </a:endParaRPr>
          </a:p>
          <a:p>
            <a:pPr marL="197485" indent="-114300">
              <a:lnSpc>
                <a:spcPct val="100000"/>
              </a:lnSpc>
              <a:spcBef>
                <a:spcPts val="5"/>
              </a:spcBef>
              <a:buSzPct val="96000"/>
              <a:buFont typeface="Arial MT"/>
              <a:buChar char="•"/>
              <a:tabLst>
                <a:tab pos="197485" algn="l"/>
              </a:tabLst>
            </a:pPr>
            <a:r>
              <a:rPr sz="2400" b="1" i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S.</a:t>
            </a:r>
            <a:r>
              <a:rPr sz="2400" b="1" i="1" spc="-30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i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papillosus</a:t>
            </a:r>
            <a:r>
              <a:rPr sz="2400" b="1" i="1" spc="-75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chez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les</a:t>
            </a:r>
            <a:r>
              <a:rPr sz="2400" spc="-10" dirty="0">
                <a:latin typeface="Arial MT"/>
                <a:cs typeface="Arial MT"/>
              </a:rPr>
              <a:t> ruminants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Clr>
                <a:srgbClr val="00AF50"/>
              </a:buClr>
              <a:buFont typeface="Arial MT"/>
              <a:buChar char="•"/>
            </a:pPr>
            <a:endParaRPr sz="2400">
              <a:latin typeface="Arial MT"/>
              <a:cs typeface="Arial MT"/>
            </a:endParaRPr>
          </a:p>
          <a:p>
            <a:pPr marL="197485" indent="-114300">
              <a:lnSpc>
                <a:spcPct val="100000"/>
              </a:lnSpc>
              <a:buSzPct val="96000"/>
              <a:buFont typeface="Arial MT"/>
              <a:buChar char="•"/>
              <a:tabLst>
                <a:tab pos="197485" algn="l"/>
              </a:tabLst>
            </a:pPr>
            <a:r>
              <a:rPr sz="2400" b="1" i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S.stercoralis</a:t>
            </a:r>
            <a:r>
              <a:rPr sz="2400" b="1" i="1" spc="-75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chez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l’homme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et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les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chiens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Clr>
                <a:srgbClr val="00AF50"/>
              </a:buClr>
              <a:buFont typeface="Arial MT"/>
              <a:buChar char="•"/>
            </a:pPr>
            <a:endParaRPr sz="2400">
              <a:latin typeface="Arial MT"/>
              <a:cs typeface="Arial MT"/>
            </a:endParaRPr>
          </a:p>
          <a:p>
            <a:pPr marL="197485" indent="-114300">
              <a:lnSpc>
                <a:spcPct val="100000"/>
              </a:lnSpc>
              <a:spcBef>
                <a:spcPts val="5"/>
              </a:spcBef>
              <a:buSzPct val="96000"/>
              <a:buFont typeface="Arial MT"/>
              <a:buChar char="•"/>
              <a:tabLst>
                <a:tab pos="197485" algn="l"/>
              </a:tabLst>
            </a:pPr>
            <a:r>
              <a:rPr sz="2400" b="1" i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S.cati</a:t>
            </a:r>
            <a:r>
              <a:rPr sz="2400" b="1" i="1" spc="-55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i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ou</a:t>
            </a:r>
            <a:r>
              <a:rPr sz="2400" b="1" i="1" spc="-25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i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planiceps</a:t>
            </a:r>
            <a:r>
              <a:rPr sz="2400" b="1" i="1" spc="-80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chez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chat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Clr>
                <a:srgbClr val="00AF50"/>
              </a:buClr>
              <a:buFont typeface="Arial MT"/>
              <a:buChar char="•"/>
            </a:pPr>
            <a:endParaRPr sz="2400">
              <a:latin typeface="Arial MT"/>
              <a:cs typeface="Arial MT"/>
            </a:endParaRPr>
          </a:p>
          <a:p>
            <a:pPr marL="197485" indent="-114300">
              <a:lnSpc>
                <a:spcPct val="100000"/>
              </a:lnSpc>
              <a:buSzPct val="96000"/>
              <a:buFont typeface="Arial MT"/>
              <a:buChar char="•"/>
              <a:tabLst>
                <a:tab pos="197485" algn="l"/>
              </a:tabLst>
            </a:pPr>
            <a:r>
              <a:rPr sz="2400" b="1" i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S.</a:t>
            </a:r>
            <a:r>
              <a:rPr sz="2400" b="1" i="1" spc="-40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i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westeri</a:t>
            </a:r>
            <a:r>
              <a:rPr sz="2400" b="1" i="1" spc="-50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chez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les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équidés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13" name="ZoneTexte 9"/>
          <p:cNvSpPr txBox="1"/>
          <p:nvPr/>
        </p:nvSpPr>
        <p:spPr>
          <a:xfrm>
            <a:off x="4572000" y="6551295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636776" y="563880"/>
            <a:ext cx="3157728" cy="58521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241550" y="607313"/>
            <a:ext cx="1948814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10" dirty="0">
                <a:solidFill>
                  <a:srgbClr val="1F487C"/>
                </a:solidFill>
                <a:latin typeface="Calibri" panose="020F0502020204030204"/>
                <a:cs typeface="Calibri" panose="020F0502020204030204"/>
              </a:rPr>
              <a:t>Morphologie</a:t>
            </a:r>
            <a:endParaRPr sz="2800">
              <a:latin typeface="Calibri" panose="020F0502020204030204"/>
              <a:cs typeface="Calibri" panose="020F0502020204030204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008120" cy="57912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12775" y="4648"/>
            <a:ext cx="297116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dirty="0">
                <a:solidFill>
                  <a:srgbClr val="1F487C"/>
                </a:solidFill>
              </a:rPr>
              <a:t>Etude</a:t>
            </a:r>
            <a:r>
              <a:rPr sz="3200" spc="-40" dirty="0">
                <a:solidFill>
                  <a:srgbClr val="1F487C"/>
                </a:solidFill>
              </a:rPr>
              <a:t> </a:t>
            </a:r>
            <a:r>
              <a:rPr sz="3200" dirty="0">
                <a:solidFill>
                  <a:srgbClr val="1F487C"/>
                </a:solidFill>
              </a:rPr>
              <a:t>du</a:t>
            </a:r>
            <a:r>
              <a:rPr sz="3200" spc="-70" dirty="0">
                <a:solidFill>
                  <a:srgbClr val="1F487C"/>
                </a:solidFill>
              </a:rPr>
              <a:t> </a:t>
            </a:r>
            <a:r>
              <a:rPr sz="3200" spc="-10" dirty="0">
                <a:solidFill>
                  <a:srgbClr val="1F487C"/>
                </a:solidFill>
              </a:rPr>
              <a:t>parasite</a:t>
            </a:r>
            <a:endParaRPr sz="3200"/>
          </a:p>
        </p:txBody>
      </p:sp>
      <p:sp>
        <p:nvSpPr>
          <p:cNvPr id="6" name="object 6"/>
          <p:cNvSpPr/>
          <p:nvPr/>
        </p:nvSpPr>
        <p:spPr>
          <a:xfrm>
            <a:off x="4972811" y="1523"/>
            <a:ext cx="4171315" cy="368935"/>
          </a:xfrm>
          <a:custGeom>
            <a:avLst/>
            <a:gdLst/>
            <a:ahLst/>
            <a:cxnLst/>
            <a:rect l="l" t="t" r="r" b="b"/>
            <a:pathLst>
              <a:path w="4171315" h="368935">
                <a:moveTo>
                  <a:pt x="4171188" y="0"/>
                </a:moveTo>
                <a:lnTo>
                  <a:pt x="0" y="0"/>
                </a:lnTo>
                <a:lnTo>
                  <a:pt x="0" y="368808"/>
                </a:lnTo>
                <a:lnTo>
                  <a:pt x="4171188" y="368808"/>
                </a:lnTo>
              </a:path>
            </a:pathLst>
          </a:custGeom>
          <a:ln w="9144">
            <a:solidFill>
              <a:srgbClr val="548E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5053076" y="20523"/>
            <a:ext cx="3978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1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4412" y="2846657"/>
            <a:ext cx="220265" cy="220265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74412" y="3578431"/>
            <a:ext cx="220265" cy="220265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4412" y="4310332"/>
            <a:ext cx="220265" cy="220265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358140" y="2717292"/>
            <a:ext cx="7787640" cy="1938655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44450" rIns="0" bIns="0" rtlCol="0">
            <a:spAutoFit/>
          </a:bodyPr>
          <a:lstStyle/>
          <a:p>
            <a:pPr marL="361950">
              <a:lnSpc>
                <a:spcPct val="100000"/>
              </a:lnSpc>
              <a:spcBef>
                <a:spcPts val="350"/>
              </a:spcBef>
            </a:pPr>
            <a:r>
              <a:rPr sz="2400" dirty="0">
                <a:latin typeface="Arial MT"/>
                <a:cs typeface="Arial MT"/>
              </a:rPr>
              <a:t>Forme</a:t>
            </a:r>
            <a:r>
              <a:rPr sz="2400" spc="-114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allongée</a:t>
            </a:r>
            <a:r>
              <a:rPr sz="2400" spc="-1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(anguillule)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,filariforme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2400">
              <a:latin typeface="Arial MT"/>
              <a:cs typeface="Arial MT"/>
            </a:endParaRPr>
          </a:p>
          <a:p>
            <a:pPr marL="361950">
              <a:lnSpc>
                <a:spcPct val="100000"/>
              </a:lnSpc>
              <a:tabLst>
                <a:tab pos="1547495" algn="l"/>
              </a:tabLst>
            </a:pPr>
            <a:r>
              <a:rPr sz="2400" spc="-10" dirty="0">
                <a:latin typeface="Arial MT"/>
                <a:cs typeface="Arial MT"/>
              </a:rPr>
              <a:t>Mesure</a:t>
            </a:r>
            <a:r>
              <a:rPr sz="2400" dirty="0">
                <a:latin typeface="Arial MT"/>
                <a:cs typeface="Arial MT"/>
              </a:rPr>
              <a:t>	de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2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à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9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mm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long,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et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50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à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60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µm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spc="-50" dirty="0">
                <a:latin typeface="Arial MT"/>
                <a:cs typeface="Arial MT"/>
              </a:rPr>
              <a:t>ø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Arial MT"/>
              <a:cs typeface="Arial MT"/>
            </a:endParaRPr>
          </a:p>
          <a:p>
            <a:pPr marL="361950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Œsophage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,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simple,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très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long</a:t>
            </a:r>
            <a:endParaRPr sz="2400">
              <a:latin typeface="Arial MT"/>
              <a:cs typeface="Arial MT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277368" y="1920239"/>
            <a:ext cx="4157979" cy="692150"/>
            <a:chOff x="277368" y="1920239"/>
            <a:chExt cx="4157979" cy="692150"/>
          </a:xfrm>
        </p:grpSpPr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7368" y="1920239"/>
              <a:ext cx="4154062" cy="580706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04800" y="1929383"/>
              <a:ext cx="4130040" cy="682751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484428" y="2010613"/>
            <a:ext cx="374142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 MT"/>
                <a:cs typeface="Arial MT"/>
              </a:rPr>
              <a:t>Femelle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parthénogénétique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16" name="ZoneTexte 9"/>
          <p:cNvSpPr txBox="1"/>
          <p:nvPr/>
        </p:nvSpPr>
        <p:spPr>
          <a:xfrm>
            <a:off x="4572000" y="6551295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4008120" cy="57912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12775" y="4648"/>
            <a:ext cx="297116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dirty="0">
                <a:solidFill>
                  <a:srgbClr val="1F487C"/>
                </a:solidFill>
              </a:rPr>
              <a:t>Etude</a:t>
            </a:r>
            <a:r>
              <a:rPr sz="3200" spc="-40" dirty="0">
                <a:solidFill>
                  <a:srgbClr val="1F487C"/>
                </a:solidFill>
              </a:rPr>
              <a:t> </a:t>
            </a:r>
            <a:r>
              <a:rPr sz="3200" dirty="0">
                <a:solidFill>
                  <a:srgbClr val="1F487C"/>
                </a:solidFill>
              </a:rPr>
              <a:t>du</a:t>
            </a:r>
            <a:r>
              <a:rPr sz="3200" spc="-70" dirty="0">
                <a:solidFill>
                  <a:srgbClr val="1F487C"/>
                </a:solidFill>
              </a:rPr>
              <a:t> </a:t>
            </a:r>
            <a:r>
              <a:rPr sz="3200" spc="-10" dirty="0">
                <a:solidFill>
                  <a:srgbClr val="1F487C"/>
                </a:solidFill>
              </a:rPr>
              <a:t>parasite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4972811" y="1523"/>
            <a:ext cx="4171315" cy="368935"/>
          </a:xfrm>
          <a:custGeom>
            <a:avLst/>
            <a:gdLst/>
            <a:ahLst/>
            <a:cxnLst/>
            <a:rect l="l" t="t" r="r" b="b"/>
            <a:pathLst>
              <a:path w="4171315" h="368935">
                <a:moveTo>
                  <a:pt x="4171188" y="0"/>
                </a:moveTo>
                <a:lnTo>
                  <a:pt x="0" y="0"/>
                </a:lnTo>
                <a:lnTo>
                  <a:pt x="0" y="368808"/>
                </a:lnTo>
                <a:lnTo>
                  <a:pt x="4171188" y="368808"/>
                </a:lnTo>
              </a:path>
            </a:pathLst>
          </a:custGeom>
          <a:ln w="9144">
            <a:solidFill>
              <a:srgbClr val="548E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053076" y="20523"/>
            <a:ext cx="3978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1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99360" y="499872"/>
            <a:ext cx="4075176" cy="5398008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007770" y="5807151"/>
            <a:ext cx="69672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 panose="020F0502020204030204"/>
                <a:cs typeface="Calibri" panose="020F0502020204030204"/>
              </a:rPr>
              <a:t>B:</a:t>
            </a:r>
            <a:r>
              <a:rPr sz="18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femelle</a:t>
            </a:r>
            <a:r>
              <a:rPr sz="1800" spc="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parthénogénétique:</a:t>
            </a:r>
            <a:r>
              <a:rPr sz="1800" spc="8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20" dirty="0">
                <a:latin typeface="Calibri" panose="020F0502020204030204"/>
                <a:cs typeface="Calibri" panose="020F0502020204030204"/>
              </a:rPr>
              <a:t>Taille: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2</a:t>
            </a:r>
            <a:r>
              <a:rPr sz="1800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à</a:t>
            </a:r>
            <a:r>
              <a:rPr sz="1800" spc="-3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9</a:t>
            </a:r>
            <a:r>
              <a:rPr sz="1800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mm</a:t>
            </a:r>
            <a:r>
              <a:rPr sz="1800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de</a:t>
            </a:r>
            <a:r>
              <a:rPr sz="1800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long, et</a:t>
            </a:r>
            <a:r>
              <a:rPr sz="1800" spc="-3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50</a:t>
            </a:r>
            <a:r>
              <a:rPr sz="1800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à</a:t>
            </a:r>
            <a:r>
              <a:rPr sz="18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60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µm</a:t>
            </a:r>
            <a:r>
              <a:rPr sz="1800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de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50" dirty="0">
                <a:latin typeface="Calibri" panose="020F0502020204030204"/>
                <a:cs typeface="Calibri" panose="020F0502020204030204"/>
              </a:rPr>
              <a:t>ø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3" name="ZoneTexte 9"/>
          <p:cNvSpPr txBox="1"/>
          <p:nvPr/>
        </p:nvSpPr>
        <p:spPr>
          <a:xfrm>
            <a:off x="4572000" y="6551295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2935224" cy="57912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322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Biologie</a:t>
            </a:r>
            <a:endParaRPr spc="-10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0520" y="1350263"/>
            <a:ext cx="3800855" cy="51511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98982" y="1357325"/>
            <a:ext cx="290258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dirty="0">
                <a:latin typeface="Calibri" panose="020F0502020204030204"/>
                <a:cs typeface="Calibri" panose="020F0502020204030204"/>
              </a:rPr>
              <a:t>Habitat</a:t>
            </a:r>
            <a:r>
              <a:rPr sz="2800" b="1" spc="-100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b="1" dirty="0">
                <a:latin typeface="Calibri" panose="020F0502020204030204"/>
                <a:cs typeface="Calibri" panose="020F0502020204030204"/>
              </a:rPr>
              <a:t>et</a:t>
            </a:r>
            <a:r>
              <a:rPr sz="2800" b="1" spc="-50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b="1" spc="-10" dirty="0">
                <a:latin typeface="Calibri" panose="020F0502020204030204"/>
                <a:cs typeface="Calibri" panose="020F0502020204030204"/>
              </a:rPr>
              <a:t>nutrition</a:t>
            </a:r>
            <a:endParaRPr sz="2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972811" y="1523"/>
            <a:ext cx="4171315" cy="368935"/>
          </a:xfrm>
          <a:custGeom>
            <a:avLst/>
            <a:gdLst/>
            <a:ahLst/>
            <a:cxnLst/>
            <a:rect l="l" t="t" r="r" b="b"/>
            <a:pathLst>
              <a:path w="4171315" h="368935">
                <a:moveTo>
                  <a:pt x="4171188" y="0"/>
                </a:moveTo>
                <a:lnTo>
                  <a:pt x="0" y="0"/>
                </a:lnTo>
                <a:lnTo>
                  <a:pt x="0" y="368808"/>
                </a:lnTo>
                <a:lnTo>
                  <a:pt x="4171188" y="368808"/>
                </a:lnTo>
              </a:path>
            </a:pathLst>
          </a:custGeom>
          <a:ln w="9144">
            <a:solidFill>
              <a:srgbClr val="548E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5053076" y="20523"/>
            <a:ext cx="3978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1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4438" y="2132824"/>
            <a:ext cx="220485" cy="220485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4438" y="3596499"/>
            <a:ext cx="220485" cy="220485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358140" y="2001011"/>
            <a:ext cx="8574405" cy="2216150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529590">
              <a:lnSpc>
                <a:spcPct val="100000"/>
              </a:lnSpc>
              <a:spcBef>
                <a:spcPts val="370"/>
              </a:spcBef>
            </a:pPr>
            <a:r>
              <a:rPr sz="2400" dirty="0">
                <a:latin typeface="Arial MT"/>
                <a:cs typeface="Arial MT"/>
              </a:rPr>
              <a:t>Les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femelles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parasites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vivent</a:t>
            </a:r>
            <a:r>
              <a:rPr sz="2400" spc="35" dirty="0">
                <a:latin typeface="Arial MT"/>
                <a:cs typeface="Arial MT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dans</a:t>
            </a:r>
            <a:r>
              <a:rPr sz="2400" b="1" spc="-5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la</a:t>
            </a:r>
            <a:r>
              <a:rPr sz="2400" b="1" spc="-4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muqueuse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R="4618355" algn="r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intestinale</a:t>
            </a:r>
            <a:r>
              <a:rPr sz="2400" b="1" spc="-4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latin typeface="Arial" panose="020B0604020202020204"/>
                <a:cs typeface="Arial" panose="020B0604020202020204"/>
              </a:rPr>
              <a:t>(en</a:t>
            </a:r>
            <a:r>
              <a:rPr sz="2400" b="1" spc="-35" dirty="0"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latin typeface="Arial" panose="020B0604020202020204"/>
                <a:cs typeface="Arial" panose="020B0604020202020204"/>
              </a:rPr>
              <a:t>profondeur)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</a:pPr>
            <a:endParaRPr sz="24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2400">
              <a:latin typeface="Arial" panose="020B0604020202020204"/>
              <a:cs typeface="Arial" panose="020B0604020202020204"/>
            </a:endParaRPr>
          </a:p>
          <a:p>
            <a:pPr marR="4559935" algn="r">
              <a:lnSpc>
                <a:spcPct val="100000"/>
              </a:lnSpc>
              <a:spcBef>
                <a:spcPts val="5"/>
              </a:spcBef>
              <a:tabLst>
                <a:tab pos="828675" algn="l"/>
              </a:tabLst>
            </a:pPr>
            <a:r>
              <a:rPr sz="2400" spc="-10" dirty="0">
                <a:latin typeface="Arial MT"/>
                <a:cs typeface="Arial MT"/>
              </a:rPr>
              <a:t>Elles</a:t>
            </a:r>
            <a:r>
              <a:rPr sz="2400" dirty="0">
                <a:latin typeface="Arial MT"/>
                <a:cs typeface="Arial MT"/>
              </a:rPr>
              <a:t>	sont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hématophages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3" name="ZoneTexte 9"/>
          <p:cNvSpPr txBox="1"/>
          <p:nvPr/>
        </p:nvSpPr>
        <p:spPr>
          <a:xfrm>
            <a:off x="4572000" y="6551295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2935224" cy="57912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322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Biologie</a:t>
            </a:r>
            <a:endParaRPr spc="-10" dirty="0"/>
          </a:p>
        </p:txBody>
      </p:sp>
      <p:sp>
        <p:nvSpPr>
          <p:cNvPr id="4" name="object 4"/>
          <p:cNvSpPr/>
          <p:nvPr/>
        </p:nvSpPr>
        <p:spPr>
          <a:xfrm>
            <a:off x="4972811" y="1523"/>
            <a:ext cx="4171315" cy="368935"/>
          </a:xfrm>
          <a:custGeom>
            <a:avLst/>
            <a:gdLst/>
            <a:ahLst/>
            <a:cxnLst/>
            <a:rect l="l" t="t" r="r" b="b"/>
            <a:pathLst>
              <a:path w="4171315" h="368935">
                <a:moveTo>
                  <a:pt x="4171188" y="0"/>
                </a:moveTo>
                <a:lnTo>
                  <a:pt x="0" y="0"/>
                </a:lnTo>
                <a:lnTo>
                  <a:pt x="0" y="368808"/>
                </a:lnTo>
                <a:lnTo>
                  <a:pt x="4171188" y="368808"/>
                </a:lnTo>
              </a:path>
            </a:pathLst>
          </a:custGeom>
          <a:ln w="9144">
            <a:solidFill>
              <a:srgbClr val="548E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053076" y="20523"/>
            <a:ext cx="3978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Times New Roman" panose="02020603050405020304"/>
                <a:cs typeface="Times New Roman" panose="02020603050405020304"/>
              </a:rPr>
              <a:t>STRONGYLOïDOSES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55" dirty="0">
                <a:latin typeface="Times New Roman" panose="02020603050405020304"/>
                <a:cs typeface="Times New Roman" panose="02020603050405020304"/>
              </a:rPr>
              <a:t>DES</a:t>
            </a:r>
            <a:r>
              <a:rPr sz="1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spc="-40" dirty="0">
                <a:latin typeface="Times New Roman" panose="02020603050405020304"/>
                <a:cs typeface="Times New Roman" panose="02020603050405020304"/>
              </a:rPr>
              <a:t>MAMMIFèRES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0520" y="1420367"/>
            <a:ext cx="3014472" cy="515112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847750" y="1429257"/>
            <a:ext cx="201358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dirty="0">
                <a:latin typeface="Calibri" panose="020F0502020204030204"/>
                <a:cs typeface="Calibri" panose="020F0502020204030204"/>
              </a:rPr>
              <a:t>Cycle</a:t>
            </a:r>
            <a:r>
              <a:rPr sz="2800" b="1" spc="-50" dirty="0">
                <a:latin typeface="Calibri" panose="020F0502020204030204"/>
                <a:cs typeface="Calibri" panose="020F0502020204030204"/>
              </a:rPr>
              <a:t> </a:t>
            </a:r>
            <a:r>
              <a:rPr sz="2800" b="1" spc="-10" dirty="0">
                <a:latin typeface="Calibri" panose="020F0502020204030204"/>
                <a:cs typeface="Calibri" panose="020F0502020204030204"/>
              </a:rPr>
              <a:t>évolutif</a:t>
            </a:r>
            <a:endParaRPr sz="2800">
              <a:latin typeface="Calibri" panose="020F0502020204030204"/>
              <a:cs typeface="Calibri" panose="020F0502020204030204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6040" y="2194004"/>
            <a:ext cx="220265" cy="220265"/>
          </a:xfrm>
          <a:prstGeom prst="rect">
            <a:avLst/>
          </a:prstGeom>
        </p:spPr>
      </p:pic>
      <p:sp>
        <p:nvSpPr>
          <p:cNvPr id="9" name="object 9"/>
          <p:cNvSpPr/>
          <p:nvPr/>
        </p:nvSpPr>
        <p:spPr>
          <a:xfrm>
            <a:off x="546040" y="2625843"/>
            <a:ext cx="88265" cy="88265"/>
          </a:xfrm>
          <a:custGeom>
            <a:avLst/>
            <a:gdLst/>
            <a:ahLst/>
            <a:cxnLst/>
            <a:rect l="l" t="t" r="r" b="b"/>
            <a:pathLst>
              <a:path w="88265" h="88264">
                <a:moveTo>
                  <a:pt x="88106" y="0"/>
                </a:moveTo>
                <a:lnTo>
                  <a:pt x="0" y="0"/>
                </a:lnTo>
                <a:lnTo>
                  <a:pt x="0" y="88106"/>
                </a:lnTo>
                <a:lnTo>
                  <a:pt x="88106" y="88106"/>
                </a:lnTo>
                <a:lnTo>
                  <a:pt x="8810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46040" y="2991985"/>
            <a:ext cx="88265" cy="88265"/>
          </a:xfrm>
          <a:custGeom>
            <a:avLst/>
            <a:gdLst/>
            <a:ahLst/>
            <a:cxnLst/>
            <a:rect l="l" t="t" r="r" b="b"/>
            <a:pathLst>
              <a:path w="88265" h="88264">
                <a:moveTo>
                  <a:pt x="88106" y="0"/>
                </a:moveTo>
                <a:lnTo>
                  <a:pt x="0" y="0"/>
                </a:lnTo>
                <a:lnTo>
                  <a:pt x="0" y="88106"/>
                </a:lnTo>
                <a:lnTo>
                  <a:pt x="88106" y="88106"/>
                </a:lnTo>
                <a:lnTo>
                  <a:pt x="8810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6040" y="3657679"/>
            <a:ext cx="220265" cy="220265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431291" y="2074164"/>
            <a:ext cx="8427720" cy="3352800"/>
          </a:xfrm>
          <a:prstGeom prst="rect">
            <a:avLst/>
          </a:prstGeom>
          <a:ln w="9144">
            <a:solidFill>
              <a:srgbClr val="00AF50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360045">
              <a:lnSpc>
                <a:spcPct val="100000"/>
              </a:lnSpc>
              <a:spcBef>
                <a:spcPts val="275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Cycle</a:t>
            </a:r>
            <a:r>
              <a:rPr sz="2400" b="1" spc="-1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monoxène</a:t>
            </a:r>
            <a:r>
              <a:rPr sz="2400" b="1" spc="-10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diphasique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228600" marR="5884545">
              <a:lnSpc>
                <a:spcPct val="100000"/>
              </a:lnSpc>
            </a:pPr>
            <a:r>
              <a:rPr sz="2400" dirty="0">
                <a:latin typeface="Arial MT"/>
                <a:cs typeface="Arial MT"/>
              </a:rPr>
              <a:t>Phase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endogène </a:t>
            </a:r>
            <a:r>
              <a:rPr sz="2400" dirty="0">
                <a:latin typeface="Arial MT"/>
                <a:cs typeface="Arial MT"/>
              </a:rPr>
              <a:t>Phase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exogène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2400">
              <a:latin typeface="Arial MT"/>
              <a:cs typeface="Arial MT"/>
            </a:endParaRPr>
          </a:p>
          <a:p>
            <a:pPr marL="88900" marR="283210" indent="271145">
              <a:lnSpc>
                <a:spcPct val="100000"/>
              </a:lnSpc>
            </a:pP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Les</a:t>
            </a:r>
            <a:r>
              <a:rPr sz="2400" b="1" spc="-6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œufs</a:t>
            </a:r>
            <a:r>
              <a:rPr sz="2400" b="1" spc="-2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sont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rejetés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embryonnés</a:t>
            </a:r>
            <a:r>
              <a:rPr sz="2400" b="1" dirty="0">
                <a:latin typeface="Arial" panose="020B0604020202020204"/>
                <a:cs typeface="Arial" panose="020B0604020202020204"/>
              </a:rPr>
              <a:t>,</a:t>
            </a:r>
            <a:r>
              <a:rPr sz="2400" b="1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dans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les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fèces</a:t>
            </a:r>
            <a:r>
              <a:rPr sz="2400" b="1" dirty="0">
                <a:latin typeface="Arial" panose="020B0604020202020204"/>
                <a:cs typeface="Arial" panose="020B0604020202020204"/>
              </a:rPr>
              <a:t>,</a:t>
            </a:r>
            <a:r>
              <a:rPr sz="2400" b="1" spc="-105" dirty="0">
                <a:latin typeface="Arial" panose="020B0604020202020204"/>
                <a:cs typeface="Arial" panose="020B0604020202020204"/>
              </a:rPr>
              <a:t> </a:t>
            </a:r>
            <a:r>
              <a:rPr sz="2400" spc="-20" dirty="0">
                <a:latin typeface="Arial MT"/>
                <a:cs typeface="Arial MT"/>
              </a:rPr>
              <a:t>sauf pou</a:t>
            </a:r>
            <a:r>
              <a:rPr sz="2400" i="1" spc="-20" dirty="0">
                <a:latin typeface="Arial" panose="020B0604020202020204"/>
                <a:cs typeface="Arial" panose="020B0604020202020204"/>
              </a:rPr>
              <a:t>r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88900" marR="109220">
              <a:lnSpc>
                <a:spcPct val="100000"/>
              </a:lnSpc>
              <a:spcBef>
                <a:spcPts val="5"/>
              </a:spcBef>
            </a:pPr>
            <a:r>
              <a:rPr sz="2400" b="1" i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S.</a:t>
            </a:r>
            <a:r>
              <a:rPr sz="2400" b="1" i="1" spc="-60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i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stercoralis</a:t>
            </a:r>
            <a:r>
              <a:rPr sz="2400" b="1" i="1" spc="-65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des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carnivores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et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l’homme,</a:t>
            </a:r>
            <a:r>
              <a:rPr sz="2400" spc="-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(c’est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la</a:t>
            </a:r>
            <a:r>
              <a:rPr sz="2400" b="1" spc="-55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L1</a:t>
            </a:r>
            <a:r>
              <a:rPr sz="2400" b="1" spc="-55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 MT"/>
                <a:cs typeface="Arial MT"/>
              </a:rPr>
              <a:t>qui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est </a:t>
            </a:r>
            <a:r>
              <a:rPr sz="2400" spc="-10" dirty="0">
                <a:latin typeface="Arial MT"/>
                <a:cs typeface="Arial MT"/>
              </a:rPr>
              <a:t>rejetée)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13" name="ZoneTexte 9"/>
          <p:cNvSpPr txBox="1"/>
          <p:nvPr/>
        </p:nvSpPr>
        <p:spPr>
          <a:xfrm>
            <a:off x="4572000" y="6551295"/>
            <a:ext cx="4632960" cy="3067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 A. TITI , cours d’helminthologie  A4, DV, 2025-2026</a:t>
            </a:r>
            <a:endParaRPr lang="fr-FR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6809</Words>
  <Application>WPS Presentation</Application>
  <PresentationFormat>On-screen Show (4:3)</PresentationFormat>
  <Paragraphs>353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4" baseType="lpstr">
      <vt:lpstr>Arial</vt:lpstr>
      <vt:lpstr>SimSun</vt:lpstr>
      <vt:lpstr>Wingdings</vt:lpstr>
      <vt:lpstr>Calibri</vt:lpstr>
      <vt:lpstr>Arial MT</vt:lpstr>
      <vt:lpstr>Times New Roman</vt:lpstr>
      <vt:lpstr>Arial</vt:lpstr>
      <vt:lpstr>Microsoft YaHei</vt:lpstr>
      <vt:lpstr>Arial Unicode MS</vt:lpstr>
      <vt:lpstr>Office Theme</vt:lpstr>
      <vt:lpstr>STRONGYLOïDOSES DES MAMMIFèRES</vt:lpstr>
      <vt:lpstr>Définition</vt:lpstr>
      <vt:lpstr>Synonymie</vt:lpstr>
      <vt:lpstr>Importance économique</vt:lpstr>
      <vt:lpstr>Etude du parasite</vt:lpstr>
      <vt:lpstr>Etude du parasite</vt:lpstr>
      <vt:lpstr>Etude du parasite</vt:lpstr>
      <vt:lpstr>Biologie</vt:lpstr>
      <vt:lpstr>Biologie</vt:lpstr>
      <vt:lpstr>Dc.de laboratoire</vt:lpstr>
      <vt:lpstr>PP = 7 à 12 jours</vt:lpstr>
      <vt:lpstr>Biologie</vt:lpstr>
      <vt:lpstr>Symptômes</vt:lpstr>
      <vt:lpstr>Symptômes</vt:lpstr>
      <vt:lpstr>Lésions</vt:lpstr>
      <vt:lpstr>Diagnostic</vt:lpstr>
      <vt:lpstr>Diagnostic</vt:lpstr>
      <vt:lpstr>Dc.de laboratoire</vt:lpstr>
      <vt:lpstr>Dc.de laboratoire</vt:lpstr>
      <vt:lpstr>Diagnostic</vt:lpstr>
      <vt:lpstr>Etude du parasite</vt:lpstr>
      <vt:lpstr>Dc. Post mortem</vt:lpstr>
      <vt:lpstr>Traitement</vt:lpstr>
      <vt:lpstr>Prophylaxie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STRONGYLOïDOSES DES MAMMIFèRES</dc:title>
  <dc:creator>Soda PDF Online</dc:creator>
  <cp:lastModifiedBy>mss</cp:lastModifiedBy>
  <cp:revision>8</cp:revision>
  <dcterms:created xsi:type="dcterms:W3CDTF">2025-11-09T19:54:00Z</dcterms:created>
  <dcterms:modified xsi:type="dcterms:W3CDTF">2025-11-18T10:13:34Z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2022-01-13T05:00:00Z</vt:filetime>
  </property>
  <property fmtid="{D5CDD505-2E9C-101B-9397-08002B2CF9AE}" pid="3" name="Creator">
    <vt:lpwstr>Soda PDF Online</vt:lpwstr>
  </property>
  <property fmtid="{D5CDD505-2E9C-101B-9397-08002B2CF9AE}" pid="4" name="LastSaved">
    <vt:filetime>2025-11-09T05:00:00Z</vt:filetime>
  </property>
  <property fmtid="{D5CDD505-2E9C-101B-9397-08002B2CF9AE}" pid="5" name="Producer">
    <vt:lpwstr>Soda PDF Online</vt:lpwstr>
  </property>
  <property fmtid="{D5CDD505-2E9C-101B-9397-08002B2CF9AE}" pid="6" name="ICV">
    <vt:lpwstr>28376934E3324CA18E2A1C8786C3CA14_13</vt:lpwstr>
  </property>
  <property fmtid="{D5CDD505-2E9C-101B-9397-08002B2CF9AE}" pid="7" name="KSOProductBuildVer">
    <vt:lpwstr>1036-12.2.0.23155</vt:lpwstr>
  </property>
</Properties>
</file>