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57" r:id="rId4"/>
    <p:sldId id="364" r:id="rId5"/>
    <p:sldId id="378" r:id="rId6"/>
    <p:sldId id="379" r:id="rId7"/>
    <p:sldId id="366" r:id="rId8"/>
    <p:sldId id="367" r:id="rId9"/>
    <p:sldId id="368" r:id="rId10"/>
    <p:sldId id="382" r:id="rId11"/>
    <p:sldId id="380" r:id="rId12"/>
    <p:sldId id="381" r:id="rId13"/>
    <p:sldId id="373" r:id="rId14"/>
    <p:sldId id="384" r:id="rId15"/>
    <p:sldId id="371" r:id="rId16"/>
    <p:sldId id="372" r:id="rId17"/>
    <p:sldId id="37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8C3AB-A7BB-403D-839A-8B9D891742B2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9F115-DCD2-42DF-8B86-F55887391103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 hasCustomPrompt="1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 hasCustomPrompt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0EB385-6522-4FD2-8F3F-7A5C926E6992}" type="slidenum">
              <a:rPr lang="fr-FR" smtClean="0"/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38536B5-7320-43EF-B26E-9262BF16481D}" type="datetimeFigureOut">
              <a:rPr lang="fr-FR" smtClean="0"/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10EB385-6522-4FD2-8F3F-7A5C926E6992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285852" y="2214554"/>
            <a:ext cx="6215106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latin typeface="Algerian" panose="04020705040A02060702" pitchFamily="82" charset="0"/>
              </a:rPr>
              <a:t>Les filarioses du chien</a:t>
            </a:r>
            <a:endParaRPr lang="fr-FR" sz="4800" dirty="0">
              <a:latin typeface="Algerian" panose="04020705040A02060702" pitchFamily="8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91030" y="378904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  <p:pic>
        <p:nvPicPr>
          <p:cNvPr id="2" name="Image 1"/>
          <p:cNvPicPr/>
          <p:nvPr/>
        </p:nvPicPr>
        <p:blipFill>
          <a:blip r:embed="rId1"/>
          <a:stretch>
            <a:fillRect/>
          </a:stretch>
        </p:blipFill>
        <p:spPr>
          <a:xfrm>
            <a:off x="611505" y="548640"/>
            <a:ext cx="7620000" cy="5080000"/>
          </a:xfrm>
          <a:prstGeom prst="rect">
            <a:avLst/>
          </a:prstGeom>
        </p:spPr>
      </p:pic>
      <p:sp>
        <p:nvSpPr>
          <p:cNvPr id="3" name="Zone de texte 2"/>
          <p:cNvSpPr txBox="1"/>
          <p:nvPr/>
        </p:nvSpPr>
        <p:spPr>
          <a:xfrm>
            <a:off x="1746250" y="5661025"/>
            <a:ext cx="480504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fr-FR" sz="800"/>
              <a:t>ttps://fr.images.search.yahoo.com/search/images;_ylt=AwrkMuNPVidpLAIATh9jAQx.;_ylu=Y29sbwNpcjIEcG9zAzEEdnRpZAMEc2VjA3BpdnM-?p=dirofilariose&amp;fr2</a:t>
            </a:r>
            <a:endParaRPr lang="fr-FR" altLang="en-US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Symptômes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57158" y="1214422"/>
            <a:ext cx="8501122" cy="4431983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filaires adultes de 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immitis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peuvent provoquer une maladie sévère</a:t>
            </a:r>
            <a:r>
              <a:rPr lang="fr-FR" sz="2000" dirty="0" smtClean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(mortelle en l’absence de traitement) = </a:t>
            </a:r>
            <a:endParaRPr lang="fr-FR" sz="2000" dirty="0" smtClean="0">
              <a:solidFill>
                <a:srgbClr val="11111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r-FR" sz="2000" dirty="0" smtClean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</a:t>
            </a:r>
            <a:r>
              <a:rPr lang="fr-FR" sz="24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dirofilariose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cardiaque</a:t>
            </a:r>
            <a:endParaRPr lang="fr-FR" sz="24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lang="fr-FR" sz="20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signes cliniques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 toux chronique,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 dyspnée modérée à sévère, puis,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l’insuffisance cardiaque droite, avec, l’œdème de l’abdomen et parfois des membres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Anorexie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Perte de poids et de la  déshydratation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0034" y="785794"/>
            <a:ext cx="1340432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D. </a:t>
            </a:r>
            <a:r>
              <a:rPr lang="fr-FR" b="1" i="1" dirty="0" err="1" smtClean="0"/>
              <a:t>immitis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Symptômes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214282" y="1857364"/>
            <a:ext cx="8501122" cy="3785652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Généralement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asymptomatiques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r-FR" sz="2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endParaRPr lang="fr-FR" sz="2000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Parfois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nodules sous cutanés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(surtout pour  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repens</a:t>
            </a:r>
            <a:r>
              <a:rPr kumimoji="0" lang="fr-FR" sz="2000" b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000" i="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nodules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contiennent des vers adultes ou des microfilaires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Peuvent être visibles à la surface du corps (au niveau du tronc).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froids  non douloureux et non adhérents.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Parfois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dermite exsudative et prurigineuse,,, au niveau du dos, les flancs et la partie postérieure du corps (possibilité d’allergie)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85720" y="1202280"/>
            <a:ext cx="8525091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Pour les filaires  </a:t>
            </a:r>
            <a:r>
              <a:rPr lang="fr-FR" b="1" i="1" dirty="0" smtClean="0"/>
              <a:t>D. </a:t>
            </a:r>
            <a:r>
              <a:rPr lang="fr-FR" b="1" i="1" dirty="0" err="1" smtClean="0"/>
              <a:t>reconditum</a:t>
            </a:r>
            <a:r>
              <a:rPr lang="fr-FR" b="1" i="1" dirty="0" smtClean="0"/>
              <a:t>, </a:t>
            </a:r>
            <a:r>
              <a:rPr lang="fr-FR" b="1" i="1" dirty="0" err="1" smtClean="0"/>
              <a:t>D.dracunculoides</a:t>
            </a:r>
            <a:r>
              <a:rPr lang="fr-FR" b="1" i="1" dirty="0" smtClean="0"/>
              <a:t>, D. </a:t>
            </a:r>
            <a:r>
              <a:rPr lang="fr-FR" b="1" i="1" dirty="0" err="1" smtClean="0"/>
              <a:t>grassis</a:t>
            </a:r>
            <a:r>
              <a:rPr lang="fr-FR" b="1" dirty="0" smtClean="0"/>
              <a:t>, et D</a:t>
            </a:r>
            <a:r>
              <a:rPr lang="fr-FR" b="1" i="1" dirty="0" smtClean="0"/>
              <a:t>. repens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Symptômes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  <p:pic>
        <p:nvPicPr>
          <p:cNvPr id="2" name="Image 1"/>
          <p:cNvPicPr/>
          <p:nvPr/>
        </p:nvPicPr>
        <p:blipFill>
          <a:blip r:embed="rId1"/>
          <a:stretch>
            <a:fillRect/>
          </a:stretch>
        </p:blipFill>
        <p:spPr>
          <a:xfrm>
            <a:off x="1043305" y="796290"/>
            <a:ext cx="7450455" cy="3870960"/>
          </a:xfrm>
          <a:prstGeom prst="rect">
            <a:avLst/>
          </a:prstGeom>
        </p:spPr>
      </p:pic>
      <p:sp>
        <p:nvSpPr>
          <p:cNvPr id="3" name="Zone de texte 2"/>
          <p:cNvSpPr txBox="1"/>
          <p:nvPr/>
        </p:nvSpPr>
        <p:spPr>
          <a:xfrm>
            <a:off x="2286000" y="5013325"/>
            <a:ext cx="457200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fr-FR" sz="800"/>
              <a:t>https://fr.images.search.yahoo.com/search/images;_ylt=AwrkMuNPVidpLAIATh9jAQx.;_ylu=Y29sbwNpcjIEcG9zAzEEdnRpZAMEc2VjA3BpdnM-?p=dirofilariose&amp;fr2=</a:t>
            </a:r>
            <a:endParaRPr lang="fr-FR" altLang="en-US" sz="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Diagnostic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428596" y="643473"/>
            <a:ext cx="8429684" cy="516953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chez le chien :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Examen microscopique direct du sang pour la recherche des microfilaires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-Les échantillons de sang sont examinés après concentration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(test de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Knott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ou filtration)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Difil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-test,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Filarassay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la goutte épaisse colorée au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Giem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Radiographie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-Un élargissement des artères pulmonaires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-Un aspect anormal du parenchyme pulmonaire, ou encore,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-Une cardiomégalie droite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ECG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-La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dirofilariose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implique rarement une atteinte du cœur droit chez le chat. Aussi, l’électrocardiogramme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chez le chat n’est pas utile dans le diagnostic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Echocardiographie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-permet une visualisation directe des parasites dans l’oreillette et le ventricule droits, dans les artères pulmonaires principales et leurs branches.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Traitement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85720" y="1142984"/>
            <a:ext cx="8215370" cy="193899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-Le traitement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microfilaricide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à base d’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ivermectine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à  50 µg/Kg, doit être associé à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traitement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antifilarien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adulticide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à base d’arsenic;(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Mélarsomine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(risque de toxicité générale arsenicale lié à la mort des adultes).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Prophylaxie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285720" y="693036"/>
            <a:ext cx="7358114" cy="22453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Produits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antimoustiques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 utiliser en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été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en automne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Moustiquaires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aux fenêtres.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En régions humides,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éviter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sortir le chien très tôt le matin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tard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soir.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-Prophylaxie chimique à base de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microfilaricides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2786082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Définitions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500034" y="1142984"/>
            <a:ext cx="7715304" cy="37856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Helminthoses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dues à l’action pathogène de divers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nématodes,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Filarioidea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(filaires)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parasites: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tissu conjonctif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cavité péritonéale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système cardio-vasculaire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Ces filarioses sont transmises, au moment de la piqure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d’arthropodes hématophages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hôtes intermédiaires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de la famille 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culicidés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ou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Ixodidés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Systématique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466373" y="692696"/>
            <a:ext cx="8215370" cy="5632311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Classe :          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Cescernenta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Ordre :            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Spirurida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Famille :         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Onchocercidae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Sous famille :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Onchocercinae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Genre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Dipetalonema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Acanthocheilonema</a:t>
            </a: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b="1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Sous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famille : </a:t>
            </a:r>
            <a:r>
              <a:rPr lang="fr-FR" sz="24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Dirophilariinae</a:t>
            </a:r>
            <a:endParaRPr lang="fr-FR" sz="2400" b="1" dirty="0" smtClean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Genre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Dirofilaria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Nochtiella</a:t>
            </a:r>
            <a:endParaRPr lang="fr-FR" sz="2400" b="1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Systématique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23528" y="899428"/>
            <a:ext cx="8215370" cy="341632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Genre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Dipetalonema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iste plusieurs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espèces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Dipetalonema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reconditum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Dipetalonema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dracunculoides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fr-F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Dipetalonema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grassii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335755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Systématique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23528" y="1084094"/>
            <a:ext cx="8215370" cy="3046988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Genre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Dirofilaria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iste 2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espèces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repens</a:t>
            </a: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immitis</a:t>
            </a:r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2400" b="1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4500562" cy="5000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Localisation et hôte intermédiaire</a:t>
            </a:r>
            <a:endParaRPr lang="fr-FR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1357298"/>
            <a:ext cx="28504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dracunculoides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4348" y="3071810"/>
            <a:ext cx="4143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grassii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5000636"/>
            <a:ext cx="52149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reconditum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3214678" y="1428736"/>
            <a:ext cx="2751074" cy="40011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sz="2000" b="1" dirty="0" smtClean="0"/>
              <a:t>la cavité péritonéale</a:t>
            </a:r>
            <a:r>
              <a:rPr lang="fr-FR" b="1" dirty="0" smtClean="0"/>
              <a:t> </a:t>
            </a:r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3143240" y="4929198"/>
            <a:ext cx="3050835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/>
              <a:t>tissu conjonctif péri rénal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>
          <a:xfrm>
            <a:off x="2928926" y="3214686"/>
            <a:ext cx="3389069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/>
              <a:t>tissu conjonctif sous cutané </a:t>
            </a:r>
            <a:endParaRPr lang="fr-FR" b="1" dirty="0"/>
          </a:p>
        </p:txBody>
      </p:sp>
      <p:sp>
        <p:nvSpPr>
          <p:cNvPr id="14" name="Ellipse 13"/>
          <p:cNvSpPr/>
          <p:nvPr/>
        </p:nvSpPr>
        <p:spPr>
          <a:xfrm>
            <a:off x="214282" y="1214422"/>
            <a:ext cx="2928958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14282" y="3000372"/>
            <a:ext cx="2714644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14282" y="4786322"/>
            <a:ext cx="2928958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432626" y="5298530"/>
            <a:ext cx="2571768" cy="642942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5429256" y="5357826"/>
            <a:ext cx="235745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kumimoji="0" lang="fr-F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puces et tiques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5429256" y="3500438"/>
            <a:ext cx="3500462" cy="71438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5572132" y="3643314"/>
            <a:ext cx="32928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Rhipicephalus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sanguinus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4929190" y="1785926"/>
            <a:ext cx="3571900" cy="71438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5072066" y="1857364"/>
            <a:ext cx="32928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Rhipicephalus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sanguinus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99592" y="652046"/>
            <a:ext cx="1063112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Parasite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743784" y="652046"/>
            <a:ext cx="1513556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Localisation</a:t>
            </a:r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6718510" y="652046"/>
            <a:ext cx="1034257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Vecteur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0" y="0"/>
            <a:ext cx="4857752" cy="5000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Localisation et hôte intermédiaire</a:t>
            </a:r>
            <a:endParaRPr lang="fr-FR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6597" y="10716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725" y="1993185"/>
            <a:ext cx="1654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fr-FR" sz="2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immitis</a:t>
            </a:r>
            <a:endParaRPr lang="fr-FR" sz="2400" b="1" i="1" dirty="0" err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235027" y="1888656"/>
            <a:ext cx="2286016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85720" y="3929066"/>
            <a:ext cx="2643206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6190232" y="4462169"/>
            <a:ext cx="1928826" cy="71438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948264" y="2476388"/>
            <a:ext cx="1600136" cy="642942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7170393" y="2585410"/>
            <a:ext cx="1324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Culicidés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3833" y="1433744"/>
            <a:ext cx="2113079" cy="36933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les vers du cœur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38631" y="2454850"/>
            <a:ext cx="4486891" cy="40011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 artères pulmonaires et le cœur 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5706" y="4000504"/>
            <a:ext cx="1502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D.repens</a:t>
            </a:r>
            <a:endParaRPr lang="fr-F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928926" y="4062059"/>
            <a:ext cx="3748142" cy="40011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tissu conjonctif sous cutané 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420294" y="4586267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Culicidés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35027" y="2934664"/>
            <a:ext cx="2444019" cy="36933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Le plus pathogène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86404" y="4649225"/>
            <a:ext cx="1571636" cy="36933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Zoonotique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42578" y="836712"/>
            <a:ext cx="1259288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Parasite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673090" y="861070"/>
            <a:ext cx="1587294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Localisation 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774880" y="836712"/>
            <a:ext cx="1151277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 vecteur 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72040" y="5032810"/>
            <a:ext cx="4572000" cy="830997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b="1" dirty="0" smtClean="0"/>
              <a:t>zoonose</a:t>
            </a:r>
            <a:r>
              <a:rPr lang="fr-FR" sz="1600" dirty="0"/>
              <a:t> </a:t>
            </a:r>
            <a:r>
              <a:rPr lang="fr-FR" sz="1600" dirty="0" smtClean="0"/>
              <a:t> (</a:t>
            </a:r>
            <a:r>
              <a:rPr lang="fr-FR" sz="1600" b="1" dirty="0" smtClean="0"/>
              <a:t>en </a:t>
            </a:r>
            <a:r>
              <a:rPr lang="fr-FR" sz="1600" b="1" dirty="0" err="1" smtClean="0"/>
              <a:t>Méditerrannée</a:t>
            </a:r>
            <a:r>
              <a:rPr lang="fr-FR" sz="1600" b="1" dirty="0">
                <a:sym typeface="Wingdings" panose="05000000000000000000" pitchFamily="2" charset="2"/>
              </a:rPr>
              <a:t>)</a:t>
            </a:r>
            <a:endParaRPr lang="fr-FR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b="1" dirty="0" smtClean="0"/>
              <a:t>L’homme </a:t>
            </a:r>
            <a:r>
              <a:rPr lang="fr-FR" sz="1600" b="1" dirty="0"/>
              <a:t>(hôte accidentel) </a:t>
            </a:r>
            <a:endParaRPr lang="fr-FR" sz="16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b="1" dirty="0" smtClean="0"/>
              <a:t>Bénigne</a:t>
            </a:r>
            <a:endParaRPr lang="fr-FR" sz="16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571604" y="571480"/>
            <a:ext cx="6000792" cy="55721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Chien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2285984" y="1285860"/>
            <a:ext cx="4500594" cy="42148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µF</a:t>
            </a:r>
            <a:endParaRPr lang="fr-FR" b="1" dirty="0"/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1571604" y="3357562"/>
            <a:ext cx="6072230" cy="730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16200000" flipV="1">
            <a:off x="2928926" y="1928802"/>
            <a:ext cx="1785950" cy="12144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 flipH="1" flipV="1">
            <a:off x="3571868" y="2143116"/>
            <a:ext cx="2143140" cy="4286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4429124" y="2071678"/>
            <a:ext cx="1785950" cy="135732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16200000" flipH="1">
            <a:off x="3786182" y="4071942"/>
            <a:ext cx="192882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endCxn id="11" idx="3"/>
          </p:cNvCxnSpPr>
          <p:nvPr/>
        </p:nvCxnSpPr>
        <p:spPr>
          <a:xfrm rot="10800000" flipV="1">
            <a:off x="2945082" y="3428999"/>
            <a:ext cx="1484043" cy="1454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3942997" y="774235"/>
            <a:ext cx="147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Chien HD</a:t>
            </a:r>
            <a:endParaRPr lang="fr-FR" sz="2000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3714744" y="5572140"/>
            <a:ext cx="1830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Moustique HI</a:t>
            </a:r>
            <a:endParaRPr lang="fr-FR" sz="2000" b="1" dirty="0"/>
          </a:p>
        </p:txBody>
      </p:sp>
      <p:sp>
        <p:nvSpPr>
          <p:cNvPr id="50" name="Ellipse 49"/>
          <p:cNvSpPr/>
          <p:nvPr/>
        </p:nvSpPr>
        <p:spPr>
          <a:xfrm>
            <a:off x="2928926" y="1857364"/>
            <a:ext cx="3214710" cy="3071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rot="848826">
            <a:off x="3357554" y="5000636"/>
            <a:ext cx="15231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Cavité générale</a:t>
            </a:r>
            <a:endParaRPr lang="fr-FR" sz="1400" b="1" dirty="0"/>
          </a:p>
        </p:txBody>
      </p:sp>
      <p:sp>
        <p:nvSpPr>
          <p:cNvPr id="52" name="ZoneTexte 51"/>
          <p:cNvSpPr txBox="1"/>
          <p:nvPr/>
        </p:nvSpPr>
        <p:spPr>
          <a:xfrm rot="18695493">
            <a:off x="5126972" y="4261240"/>
            <a:ext cx="1975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Tube de Malpighi</a:t>
            </a:r>
            <a:endParaRPr lang="fr-FR" sz="1400" b="1" dirty="0"/>
          </a:p>
        </p:txBody>
      </p:sp>
      <p:sp>
        <p:nvSpPr>
          <p:cNvPr id="53" name="ZoneTexte 52"/>
          <p:cNvSpPr txBox="1"/>
          <p:nvPr/>
        </p:nvSpPr>
        <p:spPr>
          <a:xfrm rot="4246849">
            <a:off x="5715008" y="2571744"/>
            <a:ext cx="1128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Circulation</a:t>
            </a:r>
            <a:endParaRPr lang="fr-FR" sz="1400" b="1" dirty="0"/>
          </a:p>
        </p:txBody>
      </p:sp>
      <p:sp>
        <p:nvSpPr>
          <p:cNvPr id="54" name="ZoneTexte 53"/>
          <p:cNvSpPr txBox="1"/>
          <p:nvPr/>
        </p:nvSpPr>
        <p:spPr>
          <a:xfrm rot="1711066">
            <a:off x="4790915" y="1609628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Cœur droit</a:t>
            </a:r>
            <a:endParaRPr lang="fr-FR" sz="1400" b="1" dirty="0"/>
          </a:p>
        </p:txBody>
      </p:sp>
      <p:sp>
        <p:nvSpPr>
          <p:cNvPr id="55" name="ZoneTexte 54"/>
          <p:cNvSpPr txBox="1"/>
          <p:nvPr/>
        </p:nvSpPr>
        <p:spPr>
          <a:xfrm rot="20540717">
            <a:off x="3296202" y="1514205"/>
            <a:ext cx="1553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Art. pulmonaire</a:t>
            </a:r>
            <a:endParaRPr lang="fr-FR" sz="1400" b="1" dirty="0"/>
          </a:p>
        </p:txBody>
      </p:sp>
      <p:sp>
        <p:nvSpPr>
          <p:cNvPr id="57" name="ZoneTexte 56"/>
          <p:cNvSpPr txBox="1"/>
          <p:nvPr/>
        </p:nvSpPr>
        <p:spPr>
          <a:xfrm rot="18150010">
            <a:off x="2109388" y="2210972"/>
            <a:ext cx="1460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Tissu </a:t>
            </a:r>
            <a:r>
              <a:rPr lang="fr-FR" sz="1400" b="1" dirty="0" err="1" smtClean="0"/>
              <a:t>conj</a:t>
            </a:r>
            <a:r>
              <a:rPr lang="fr-FR" sz="1400" b="1" dirty="0" smtClean="0"/>
              <a:t>. Et  </a:t>
            </a:r>
            <a:endParaRPr lang="fr-FR" sz="1400" b="1" dirty="0" smtClean="0"/>
          </a:p>
          <a:p>
            <a:r>
              <a:rPr lang="fr-FR" sz="1400" b="1" dirty="0" smtClean="0"/>
              <a:t>muscles</a:t>
            </a:r>
            <a:endParaRPr lang="fr-FR" sz="1400" b="1" dirty="0"/>
          </a:p>
        </p:txBody>
      </p:sp>
      <p:sp>
        <p:nvSpPr>
          <p:cNvPr id="58" name="ZoneTexte 57"/>
          <p:cNvSpPr txBox="1"/>
          <p:nvPr/>
        </p:nvSpPr>
        <p:spPr>
          <a:xfrm rot="3729735">
            <a:off x="2416272" y="3997871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Labium</a:t>
            </a:r>
            <a:endParaRPr lang="fr-FR" sz="1400" b="1" dirty="0"/>
          </a:p>
        </p:txBody>
      </p:sp>
      <p:sp>
        <p:nvSpPr>
          <p:cNvPr id="59" name="Flèche vers le bas 58"/>
          <p:cNvSpPr/>
          <p:nvPr/>
        </p:nvSpPr>
        <p:spPr>
          <a:xfrm>
            <a:off x="6429388" y="3286124"/>
            <a:ext cx="142876" cy="5000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Flèche vers le bas 59"/>
          <p:cNvSpPr/>
          <p:nvPr/>
        </p:nvSpPr>
        <p:spPr>
          <a:xfrm flipV="1">
            <a:off x="2500298" y="3071810"/>
            <a:ext cx="142875" cy="57150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avec flèche 61"/>
          <p:cNvCxnSpPr/>
          <p:nvPr/>
        </p:nvCxnSpPr>
        <p:spPr>
          <a:xfrm rot="5400000">
            <a:off x="5715802" y="3356768"/>
            <a:ext cx="42783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5643570" y="3714752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µF</a:t>
            </a:r>
            <a:endParaRPr lang="fr-FR" sz="1400" b="1" dirty="0"/>
          </a:p>
        </p:txBody>
      </p:sp>
      <p:sp>
        <p:nvSpPr>
          <p:cNvPr id="65" name="ZoneTexte 64"/>
          <p:cNvSpPr txBox="1"/>
          <p:nvPr/>
        </p:nvSpPr>
        <p:spPr>
          <a:xfrm flipH="1">
            <a:off x="5500694" y="3929066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L1</a:t>
            </a:r>
            <a:endParaRPr lang="fr-FR" sz="1400" b="1" dirty="0"/>
          </a:p>
        </p:txBody>
      </p:sp>
      <p:sp>
        <p:nvSpPr>
          <p:cNvPr id="66" name="ZoneTexte 65"/>
          <p:cNvSpPr txBox="1"/>
          <p:nvPr/>
        </p:nvSpPr>
        <p:spPr>
          <a:xfrm flipH="1">
            <a:off x="5214942" y="4071942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L2</a:t>
            </a:r>
            <a:endParaRPr lang="fr-FR" sz="1400" b="1" dirty="0"/>
          </a:p>
        </p:txBody>
      </p:sp>
      <p:sp>
        <p:nvSpPr>
          <p:cNvPr id="67" name="ZoneTexte 66"/>
          <p:cNvSpPr txBox="1"/>
          <p:nvPr/>
        </p:nvSpPr>
        <p:spPr>
          <a:xfrm flipH="1">
            <a:off x="5000628" y="4286256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68" name="Connecteur droit avec flèche 67"/>
          <p:cNvCxnSpPr/>
          <p:nvPr/>
        </p:nvCxnSpPr>
        <p:spPr>
          <a:xfrm rot="10800000" flipV="1">
            <a:off x="4572000" y="4572008"/>
            <a:ext cx="50006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 rot="709130" flipH="1">
            <a:off x="4024170" y="4501662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77" name="Connecteur droit avec flèche 76"/>
          <p:cNvCxnSpPr/>
          <p:nvPr/>
        </p:nvCxnSpPr>
        <p:spPr>
          <a:xfrm rot="10800000">
            <a:off x="3357554" y="4071942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 rot="2882026" flipH="1">
            <a:off x="2992186" y="3867477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82" name="Connecteur droit avec flèche 81"/>
          <p:cNvCxnSpPr/>
          <p:nvPr/>
        </p:nvCxnSpPr>
        <p:spPr>
          <a:xfrm rot="5400000" flipH="1" flipV="1">
            <a:off x="2928926" y="3357562"/>
            <a:ext cx="500066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 rot="599896" flipH="1">
            <a:off x="3021462" y="2919407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sp>
        <p:nvSpPr>
          <p:cNvPr id="88" name="ZoneTexte 87"/>
          <p:cNvSpPr txBox="1"/>
          <p:nvPr/>
        </p:nvSpPr>
        <p:spPr>
          <a:xfrm rot="599896" flipH="1">
            <a:off x="3164338" y="2633655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L4</a:t>
            </a:r>
            <a:endParaRPr lang="fr-FR" sz="1400" b="1" dirty="0"/>
          </a:p>
        </p:txBody>
      </p:sp>
      <p:sp>
        <p:nvSpPr>
          <p:cNvPr id="90" name="ZoneTexte 89"/>
          <p:cNvSpPr txBox="1"/>
          <p:nvPr/>
        </p:nvSpPr>
        <p:spPr>
          <a:xfrm>
            <a:off x="3286116" y="235743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Pré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91" name="ZoneTexte 90"/>
          <p:cNvSpPr txBox="1"/>
          <p:nvPr/>
        </p:nvSpPr>
        <p:spPr>
          <a:xfrm rot="20978275">
            <a:off x="3662839" y="2016136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err="1" smtClean="0"/>
              <a:t>Préadulte</a:t>
            </a:r>
            <a:endParaRPr lang="fr-FR" sz="1400" b="1" dirty="0"/>
          </a:p>
        </p:txBody>
      </p:sp>
      <p:sp>
        <p:nvSpPr>
          <p:cNvPr id="92" name="ZoneTexte 91"/>
          <p:cNvSpPr txBox="1"/>
          <p:nvPr/>
        </p:nvSpPr>
        <p:spPr>
          <a:xfrm rot="1454398">
            <a:off x="4744901" y="2141069"/>
            <a:ext cx="752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Adulte</a:t>
            </a:r>
            <a:endParaRPr lang="fr-FR" sz="1400" b="1" dirty="0"/>
          </a:p>
        </p:txBody>
      </p:sp>
      <p:sp>
        <p:nvSpPr>
          <p:cNvPr id="93" name="ZoneTexte 92"/>
          <p:cNvSpPr txBox="1"/>
          <p:nvPr/>
        </p:nvSpPr>
        <p:spPr>
          <a:xfrm>
            <a:off x="5584991" y="2765709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µF</a:t>
            </a:r>
            <a:endParaRPr lang="fr-FR" sz="1400" b="1" dirty="0"/>
          </a:p>
        </p:txBody>
      </p:sp>
      <p:sp>
        <p:nvSpPr>
          <p:cNvPr id="94" name="ZoneTexte 93"/>
          <p:cNvSpPr txBox="1"/>
          <p:nvPr/>
        </p:nvSpPr>
        <p:spPr>
          <a:xfrm>
            <a:off x="2851469" y="6143644"/>
            <a:ext cx="35125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Cycle évolutif de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immitis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0" y="0"/>
            <a:ext cx="2786050" cy="5000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Cycle évolutif</a:t>
            </a:r>
            <a:endParaRPr lang="fr-FR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Connecteur droit avec flèche 40"/>
          <p:cNvCxnSpPr>
            <a:stCxn id="92" idx="3"/>
            <a:endCxn id="93" idx="0"/>
          </p:cNvCxnSpPr>
          <p:nvPr/>
        </p:nvCxnSpPr>
        <p:spPr>
          <a:xfrm>
            <a:off x="5463874" y="2449355"/>
            <a:ext cx="317645" cy="3163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4140200" y="6597650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6597" y="0"/>
            <a:ext cx="2927403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algn="ctr"/>
            <a:r>
              <a:rPr lang="fr-FR" dirty="0" smtClean="0">
                <a:latin typeface="Algerian" panose="04020705040A02060702" pitchFamily="82" charset="0"/>
              </a:rPr>
              <a:t>Les filarioses du chien</a:t>
            </a:r>
            <a:endParaRPr lang="fr-FR" dirty="0">
              <a:latin typeface="Algerian" panose="04020705040A02060702" pitchFamily="82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571604" y="571480"/>
            <a:ext cx="6000792" cy="55721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Chien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2285984" y="1285860"/>
            <a:ext cx="4500594" cy="421484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µF</a:t>
            </a:r>
            <a:endParaRPr lang="fr-FR" b="1" dirty="0"/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1571604" y="3357562"/>
            <a:ext cx="6072230" cy="730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16200000" flipV="1">
            <a:off x="2928926" y="1928802"/>
            <a:ext cx="1785950" cy="12144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 flipH="1" flipV="1">
            <a:off x="3571868" y="2143116"/>
            <a:ext cx="2143140" cy="4286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4429124" y="2071678"/>
            <a:ext cx="1785950" cy="135732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16200000" flipH="1">
            <a:off x="3786182" y="4071942"/>
            <a:ext cx="192882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endCxn id="11" idx="3"/>
          </p:cNvCxnSpPr>
          <p:nvPr/>
        </p:nvCxnSpPr>
        <p:spPr>
          <a:xfrm rot="10800000" flipV="1">
            <a:off x="2945082" y="3428999"/>
            <a:ext cx="1484043" cy="1454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3942997" y="774235"/>
            <a:ext cx="147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Chien HD</a:t>
            </a:r>
            <a:endParaRPr lang="fr-FR" sz="2000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3714744" y="5572140"/>
            <a:ext cx="1830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Moustique HI</a:t>
            </a:r>
            <a:endParaRPr lang="fr-FR" sz="2000" b="1" dirty="0"/>
          </a:p>
        </p:txBody>
      </p:sp>
      <p:sp>
        <p:nvSpPr>
          <p:cNvPr id="50" name="Ellipse 49"/>
          <p:cNvSpPr/>
          <p:nvPr/>
        </p:nvSpPr>
        <p:spPr>
          <a:xfrm>
            <a:off x="2928926" y="1857364"/>
            <a:ext cx="3214710" cy="3071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rot="848826">
            <a:off x="3357554" y="5000636"/>
            <a:ext cx="15231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Cavité générale</a:t>
            </a:r>
            <a:endParaRPr lang="fr-FR" sz="1400" b="1" dirty="0"/>
          </a:p>
        </p:txBody>
      </p:sp>
      <p:sp>
        <p:nvSpPr>
          <p:cNvPr id="52" name="ZoneTexte 51"/>
          <p:cNvSpPr txBox="1"/>
          <p:nvPr/>
        </p:nvSpPr>
        <p:spPr>
          <a:xfrm rot="18695493">
            <a:off x="5126972" y="4261240"/>
            <a:ext cx="1975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Tube de Malpighi</a:t>
            </a:r>
            <a:endParaRPr lang="fr-FR" sz="1400" b="1" dirty="0"/>
          </a:p>
        </p:txBody>
      </p:sp>
      <p:sp>
        <p:nvSpPr>
          <p:cNvPr id="53" name="ZoneTexte 52"/>
          <p:cNvSpPr txBox="1"/>
          <p:nvPr/>
        </p:nvSpPr>
        <p:spPr>
          <a:xfrm rot="4246849">
            <a:off x="5715008" y="2571744"/>
            <a:ext cx="1128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Circulation</a:t>
            </a:r>
            <a:endParaRPr lang="fr-FR" sz="1400" b="1" dirty="0"/>
          </a:p>
        </p:txBody>
      </p:sp>
      <p:sp>
        <p:nvSpPr>
          <p:cNvPr id="54" name="ZoneTexte 53"/>
          <p:cNvSpPr txBox="1"/>
          <p:nvPr/>
        </p:nvSpPr>
        <p:spPr>
          <a:xfrm rot="1711066">
            <a:off x="4790915" y="1609628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Cœur droit</a:t>
            </a:r>
            <a:endParaRPr lang="fr-FR" sz="1400" b="1" dirty="0"/>
          </a:p>
        </p:txBody>
      </p:sp>
      <p:sp>
        <p:nvSpPr>
          <p:cNvPr id="55" name="ZoneTexte 54"/>
          <p:cNvSpPr txBox="1"/>
          <p:nvPr/>
        </p:nvSpPr>
        <p:spPr>
          <a:xfrm rot="20540717">
            <a:off x="3296202" y="1514205"/>
            <a:ext cx="1553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Art. pulmonaire</a:t>
            </a:r>
            <a:endParaRPr lang="fr-FR" sz="1400" b="1" dirty="0"/>
          </a:p>
        </p:txBody>
      </p:sp>
      <p:sp>
        <p:nvSpPr>
          <p:cNvPr id="57" name="ZoneTexte 56"/>
          <p:cNvSpPr txBox="1"/>
          <p:nvPr/>
        </p:nvSpPr>
        <p:spPr>
          <a:xfrm rot="18150010">
            <a:off x="2109388" y="2210972"/>
            <a:ext cx="1460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Tissu </a:t>
            </a:r>
            <a:r>
              <a:rPr lang="fr-FR" sz="1400" b="1" dirty="0" err="1" smtClean="0"/>
              <a:t>conj</a:t>
            </a:r>
            <a:r>
              <a:rPr lang="fr-FR" sz="1400" b="1" dirty="0" smtClean="0"/>
              <a:t>. Et  </a:t>
            </a:r>
            <a:endParaRPr lang="fr-FR" sz="1400" b="1" dirty="0" smtClean="0"/>
          </a:p>
          <a:p>
            <a:r>
              <a:rPr lang="fr-FR" sz="1400" b="1" dirty="0" smtClean="0"/>
              <a:t>muscles</a:t>
            </a:r>
            <a:endParaRPr lang="fr-FR" sz="1400" b="1" dirty="0"/>
          </a:p>
        </p:txBody>
      </p:sp>
      <p:sp>
        <p:nvSpPr>
          <p:cNvPr id="58" name="ZoneTexte 57"/>
          <p:cNvSpPr txBox="1"/>
          <p:nvPr/>
        </p:nvSpPr>
        <p:spPr>
          <a:xfrm rot="3729735">
            <a:off x="2416272" y="3997871"/>
            <a:ext cx="825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Labium</a:t>
            </a:r>
            <a:endParaRPr lang="fr-FR" sz="1400" b="1" dirty="0"/>
          </a:p>
        </p:txBody>
      </p:sp>
      <p:sp>
        <p:nvSpPr>
          <p:cNvPr id="59" name="Flèche vers le bas 58"/>
          <p:cNvSpPr/>
          <p:nvPr/>
        </p:nvSpPr>
        <p:spPr>
          <a:xfrm>
            <a:off x="6429388" y="3286124"/>
            <a:ext cx="142876" cy="50006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Flèche vers le bas 59"/>
          <p:cNvSpPr/>
          <p:nvPr/>
        </p:nvSpPr>
        <p:spPr>
          <a:xfrm flipV="1">
            <a:off x="2500298" y="3071810"/>
            <a:ext cx="142875" cy="57150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avec flèche 61"/>
          <p:cNvCxnSpPr/>
          <p:nvPr/>
        </p:nvCxnSpPr>
        <p:spPr>
          <a:xfrm rot="5400000">
            <a:off x="5715802" y="3356768"/>
            <a:ext cx="42783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5643570" y="3714752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µF</a:t>
            </a:r>
            <a:endParaRPr lang="fr-FR" sz="1400" b="1" dirty="0"/>
          </a:p>
        </p:txBody>
      </p:sp>
      <p:sp>
        <p:nvSpPr>
          <p:cNvPr id="65" name="ZoneTexte 64"/>
          <p:cNvSpPr txBox="1"/>
          <p:nvPr/>
        </p:nvSpPr>
        <p:spPr>
          <a:xfrm flipH="1">
            <a:off x="5500694" y="3929066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L1</a:t>
            </a:r>
            <a:endParaRPr lang="fr-FR" sz="1400" b="1" dirty="0"/>
          </a:p>
        </p:txBody>
      </p:sp>
      <p:sp>
        <p:nvSpPr>
          <p:cNvPr id="66" name="ZoneTexte 65"/>
          <p:cNvSpPr txBox="1"/>
          <p:nvPr/>
        </p:nvSpPr>
        <p:spPr>
          <a:xfrm flipH="1">
            <a:off x="5214942" y="4071942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L2</a:t>
            </a:r>
            <a:endParaRPr lang="fr-FR" sz="1400" b="1" dirty="0"/>
          </a:p>
        </p:txBody>
      </p:sp>
      <p:sp>
        <p:nvSpPr>
          <p:cNvPr id="67" name="ZoneTexte 66"/>
          <p:cNvSpPr txBox="1"/>
          <p:nvPr/>
        </p:nvSpPr>
        <p:spPr>
          <a:xfrm flipH="1">
            <a:off x="5000628" y="4286256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68" name="Connecteur droit avec flèche 67"/>
          <p:cNvCxnSpPr/>
          <p:nvPr/>
        </p:nvCxnSpPr>
        <p:spPr>
          <a:xfrm rot="10800000" flipV="1">
            <a:off x="4572000" y="4572008"/>
            <a:ext cx="500066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 rot="709130" flipH="1">
            <a:off x="4024170" y="4501662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77" name="Connecteur droit avec flèche 76"/>
          <p:cNvCxnSpPr/>
          <p:nvPr/>
        </p:nvCxnSpPr>
        <p:spPr>
          <a:xfrm rot="10800000">
            <a:off x="3357554" y="4071942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 rot="2882026" flipH="1">
            <a:off x="2992186" y="3867477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cxnSp>
        <p:nvCxnSpPr>
          <p:cNvPr id="82" name="Connecteur droit avec flèche 81"/>
          <p:cNvCxnSpPr/>
          <p:nvPr/>
        </p:nvCxnSpPr>
        <p:spPr>
          <a:xfrm rot="5400000" flipH="1" flipV="1">
            <a:off x="2928926" y="3357562"/>
            <a:ext cx="500066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 rot="599896" flipH="1">
            <a:off x="3021462" y="2919407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L3</a:t>
            </a:r>
            <a:endParaRPr lang="fr-FR" sz="1400" b="1" dirty="0"/>
          </a:p>
        </p:txBody>
      </p:sp>
      <p:sp>
        <p:nvSpPr>
          <p:cNvPr id="88" name="ZoneTexte 87"/>
          <p:cNvSpPr txBox="1"/>
          <p:nvPr/>
        </p:nvSpPr>
        <p:spPr>
          <a:xfrm rot="599896" flipH="1">
            <a:off x="3164338" y="2633655"/>
            <a:ext cx="740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L4</a:t>
            </a:r>
            <a:endParaRPr lang="fr-FR" sz="1400" b="1" dirty="0"/>
          </a:p>
        </p:txBody>
      </p:sp>
      <p:sp>
        <p:nvSpPr>
          <p:cNvPr id="90" name="ZoneTexte 89"/>
          <p:cNvSpPr txBox="1"/>
          <p:nvPr/>
        </p:nvSpPr>
        <p:spPr>
          <a:xfrm>
            <a:off x="3286116" y="235743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Pré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91" name="ZoneTexte 90"/>
          <p:cNvSpPr txBox="1"/>
          <p:nvPr/>
        </p:nvSpPr>
        <p:spPr>
          <a:xfrm rot="20978275">
            <a:off x="3662839" y="2016136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err="1" smtClean="0"/>
              <a:t>Préadulte</a:t>
            </a:r>
            <a:endParaRPr lang="fr-FR" sz="1400" b="1" dirty="0"/>
          </a:p>
        </p:txBody>
      </p:sp>
      <p:sp>
        <p:nvSpPr>
          <p:cNvPr id="92" name="ZoneTexte 91"/>
          <p:cNvSpPr txBox="1"/>
          <p:nvPr/>
        </p:nvSpPr>
        <p:spPr>
          <a:xfrm rot="1454398">
            <a:off x="4744901" y="2141069"/>
            <a:ext cx="752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Adulte</a:t>
            </a:r>
            <a:endParaRPr lang="fr-FR" sz="1400" b="1" dirty="0"/>
          </a:p>
        </p:txBody>
      </p:sp>
      <p:sp>
        <p:nvSpPr>
          <p:cNvPr id="93" name="ZoneTexte 92"/>
          <p:cNvSpPr txBox="1"/>
          <p:nvPr/>
        </p:nvSpPr>
        <p:spPr>
          <a:xfrm>
            <a:off x="5584991" y="2765709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µF</a:t>
            </a:r>
            <a:endParaRPr lang="fr-FR" sz="1400" b="1" dirty="0"/>
          </a:p>
        </p:txBody>
      </p:sp>
      <p:sp>
        <p:nvSpPr>
          <p:cNvPr id="94" name="ZoneTexte 93"/>
          <p:cNvSpPr txBox="1"/>
          <p:nvPr/>
        </p:nvSpPr>
        <p:spPr>
          <a:xfrm>
            <a:off x="2851469" y="6143644"/>
            <a:ext cx="35125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Cycle évolutif de </a:t>
            </a:r>
            <a:r>
              <a:rPr lang="fr-F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fr-FR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immitis</a:t>
            </a:r>
            <a:endParaRPr lang="fr-FR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0" y="0"/>
            <a:ext cx="2786050" cy="5000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Cycle évolutif</a:t>
            </a:r>
            <a:endParaRPr lang="fr-FR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Connecteur droit avec flèche 40"/>
          <p:cNvCxnSpPr>
            <a:stCxn id="92" idx="3"/>
            <a:endCxn id="93" idx="0"/>
          </p:cNvCxnSpPr>
          <p:nvPr/>
        </p:nvCxnSpPr>
        <p:spPr>
          <a:xfrm>
            <a:off x="5463874" y="2449355"/>
            <a:ext cx="317645" cy="3163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lipse 1"/>
          <p:cNvSpPr/>
          <p:nvPr/>
        </p:nvSpPr>
        <p:spPr>
          <a:xfrm>
            <a:off x="4570730" y="1412875"/>
            <a:ext cx="1257935" cy="1229995"/>
          </a:xfrm>
          <a:prstGeom prst="ellipse">
            <a:avLst/>
          </a:prstGeom>
          <a:noFill/>
          <a:ln w="28575" cmpd="sng">
            <a:solidFill>
              <a:schemeClr val="accent2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3" name="Ellipse 2"/>
          <p:cNvSpPr/>
          <p:nvPr/>
        </p:nvSpPr>
        <p:spPr>
          <a:xfrm>
            <a:off x="3491865" y="1181100"/>
            <a:ext cx="1257935" cy="1229995"/>
          </a:xfrm>
          <a:prstGeom prst="ellipse">
            <a:avLst/>
          </a:prstGeom>
          <a:noFill/>
          <a:ln w="28575" cmpd="sng">
            <a:solidFill>
              <a:schemeClr val="accent2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6" name="ZoneTexte 5"/>
          <p:cNvSpPr txBox="1"/>
          <p:nvPr/>
        </p:nvSpPr>
        <p:spPr>
          <a:xfrm>
            <a:off x="4140200" y="6525895"/>
            <a:ext cx="5004435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ldLvl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5242</Words>
  <Application>WPS Presentation</Application>
  <PresentationFormat>Affichage à l'écran (4:3)</PresentationFormat>
  <Paragraphs>344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Verdana</vt:lpstr>
      <vt:lpstr>Wingdings 2</vt:lpstr>
      <vt:lpstr>Algerian</vt:lpstr>
      <vt:lpstr>Calibri</vt:lpstr>
      <vt:lpstr>Courier New</vt:lpstr>
      <vt:lpstr>Times New Roman</vt:lpstr>
      <vt:lpstr>Lucida Sans Unicode</vt:lpstr>
      <vt:lpstr>Microsoft YaHei</vt:lpstr>
      <vt:lpstr>Arial Unicode MS</vt:lpstr>
      <vt:lpstr>Rotonde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134</cp:revision>
  <dcterms:created xsi:type="dcterms:W3CDTF">2015-11-03T15:45:00Z</dcterms:created>
  <dcterms:modified xsi:type="dcterms:W3CDTF">2025-11-26T19:39:56Z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D62C05B092B8421180AFFB09E2ED46A5_12</vt:lpwstr>
  </property>
  <property fmtid="{D5CDD505-2E9C-101B-9397-08002B2CF9AE}" pid="3" name="KSOProductBuildVer">
    <vt:lpwstr>1036-12.2.0.23155</vt:lpwstr>
  </property>
</Properties>
</file>