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media/image10.svg" ContentType="image/svg+xml"/>
  <Override PartName="/ppt/media/image12.svg" ContentType="image/svg+xml"/>
  <Override PartName="/ppt/media/image16.svg" ContentType="image/svg+xml"/>
  <Override PartName="/ppt/media/image18.svg" ContentType="image/svg+xml"/>
  <Override PartName="/ppt/media/image3.svg" ContentType="image/svg+xml"/>
  <Override PartName="/ppt/media/image7.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5" r:id="rId3"/>
    <p:sldId id="257" r:id="rId4"/>
    <p:sldId id="258" r:id="rId5"/>
    <p:sldId id="271" r:id="rId6"/>
    <p:sldId id="259" r:id="rId7"/>
    <p:sldId id="260" r:id="rId8"/>
    <p:sldId id="261" r:id="rId9"/>
    <p:sldId id="262" r:id="rId10"/>
    <p:sldId id="273" r:id="rId11"/>
    <p:sldId id="270" r:id="rId12"/>
    <p:sldId id="263" r:id="rId13"/>
    <p:sldId id="264" r:id="rId14"/>
  </p:sldIdLst>
  <p:sldSz cx="18288000" cy="10287000"/>
  <p:notesSz cx="6858000" cy="9144000"/>
  <p:embeddedFontLst>
    <p:embeddedFont>
      <p:font typeface="Open Sans"/>
      <p:regular r:id="rId18"/>
    </p:embeddedFont>
    <p:embeddedFont>
      <p:font typeface="Open Sans Medium"/>
      <p:regular r:id="rId19"/>
    </p:embeddedFont>
    <p:embeddedFont>
      <p:font typeface="Open Sans Bold"/>
      <p:bold r:id="rId20"/>
    </p:embeddedFont>
    <p:embeddedFont>
      <p:font typeface="Calibri" panose="020F050202020403020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60"/>
        <p:guide pos="291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font" Target="fonts/font7.fntdata"/><Relationship Id="rId23" Type="http://schemas.openxmlformats.org/officeDocument/2006/relationships/font" Target="fonts/font6.fntdata"/><Relationship Id="rId22" Type="http://schemas.openxmlformats.org/officeDocument/2006/relationships/font" Target="fonts/font5.fntdata"/><Relationship Id="rId21" Type="http://schemas.openxmlformats.org/officeDocument/2006/relationships/font" Target="fonts/font4.fntdata"/><Relationship Id="rId20" Type="http://schemas.openxmlformats.org/officeDocument/2006/relationships/font" Target="fonts/font3.fntdata"/><Relationship Id="rId2" Type="http://schemas.openxmlformats.org/officeDocument/2006/relationships/theme" Target="theme/theme1.xml"/><Relationship Id="rId19" Type="http://schemas.openxmlformats.org/officeDocument/2006/relationships/font" Target="fonts/font2.fntdata"/><Relationship Id="rId18" Type="http://schemas.openxmlformats.org/officeDocument/2006/relationships/font" Target="fonts/font1.fntdata"/><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image" Target="../media/image18.sv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jpeg"/><Relationship Id="rId2" Type="http://schemas.openxmlformats.org/officeDocument/2006/relationships/image" Target="../media/image3.sv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sv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sv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jpeg"/><Relationship Id="rId3" Type="http://schemas.openxmlformats.org/officeDocument/2006/relationships/image" Target="../media/image5.jpeg"/><Relationship Id="rId2" Type="http://schemas.openxmlformats.org/officeDocument/2006/relationships/image" Target="../media/image3.sv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jpeg"/><Relationship Id="rId2" Type="http://schemas.openxmlformats.org/officeDocument/2006/relationships/image" Target="../media/image7.sv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sv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3.jpe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jpeg"/><Relationship Id="rId3" Type="http://schemas.openxmlformats.org/officeDocument/2006/relationships/image" Target="../media/image14.jpeg"/><Relationship Id="rId2" Type="http://schemas.openxmlformats.org/officeDocument/2006/relationships/image" Target="../media/image3.sv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5.jpe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9031520" y="1475394"/>
            <a:ext cx="7363072" cy="8229600"/>
            <a:chOff x="0" y="0"/>
            <a:chExt cx="660400" cy="738120"/>
          </a:xfrm>
        </p:grpSpPr>
        <p:sp>
          <p:nvSpPr>
            <p:cNvPr id="3" name="Freeform 3"/>
            <p:cNvSpPr/>
            <p:nvPr/>
          </p:nvSpPr>
          <p:spPr>
            <a:xfrm>
              <a:off x="0" y="0"/>
              <a:ext cx="660400" cy="738120"/>
            </a:xfrm>
            <a:custGeom>
              <a:avLst/>
              <a:gdLst/>
              <a:ahLst/>
              <a:cxnLst/>
              <a:rect l="l" t="t" r="r" b="b"/>
              <a:pathLst>
                <a:path w="660400" h="73812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6843"/>
                  </a:cubicBezTo>
                  <a:lnTo>
                    <a:pt x="660400" y="738120"/>
                  </a:lnTo>
                  <a:lnTo>
                    <a:pt x="0" y="738120"/>
                  </a:lnTo>
                  <a:lnTo>
                    <a:pt x="0" y="327148"/>
                  </a:lnTo>
                  <a:cubicBezTo>
                    <a:pt x="1782" y="185660"/>
                    <a:pt x="93019" y="64045"/>
                    <a:pt x="220252" y="19070"/>
                  </a:cubicBezTo>
                  <a:close/>
                </a:path>
              </a:pathLst>
            </a:custGeom>
            <a:blipFill>
              <a:blip r:embed="rId1"/>
              <a:stretch>
                <a:fillRect l="-33750" r="-33750"/>
              </a:stretch>
            </a:blipFill>
            <a:ln cap="sq">
              <a:noFill/>
              <a:prstDash val="solid"/>
              <a:miter/>
            </a:ln>
          </p:spPr>
        </p:sp>
      </p:grpSp>
      <p:sp>
        <p:nvSpPr>
          <p:cNvPr id="4" name="AutoShape 4"/>
          <p:cNvSpPr/>
          <p:nvPr/>
        </p:nvSpPr>
        <p:spPr>
          <a:xfrm flipV="1">
            <a:off x="17240250" y="0"/>
            <a:ext cx="0" cy="10287000"/>
          </a:xfrm>
          <a:prstGeom prst="line">
            <a:avLst/>
          </a:prstGeom>
          <a:ln w="38100" cap="flat">
            <a:solidFill>
              <a:srgbClr val="3C412F"/>
            </a:solidFill>
            <a:prstDash val="solid"/>
            <a:headEnd type="none" w="sm" len="sm"/>
            <a:tailEnd type="none" w="sm" len="sm"/>
          </a:ln>
        </p:spPr>
      </p:sp>
      <p:grpSp>
        <p:nvGrpSpPr>
          <p:cNvPr id="5" name="Group 5"/>
          <p:cNvGrpSpPr/>
          <p:nvPr/>
        </p:nvGrpSpPr>
        <p:grpSpPr>
          <a:xfrm rot="0">
            <a:off x="17565265" y="685800"/>
            <a:ext cx="397719" cy="342900"/>
            <a:chOff x="0" y="0"/>
            <a:chExt cx="530293" cy="457200"/>
          </a:xfrm>
        </p:grpSpPr>
        <p:sp>
          <p:nvSpPr>
            <p:cNvPr id="6" name="AutoShape 6"/>
            <p:cNvSpPr/>
            <p:nvPr/>
          </p:nvSpPr>
          <p:spPr>
            <a:xfrm>
              <a:off x="0" y="25400"/>
              <a:ext cx="530293" cy="0"/>
            </a:xfrm>
            <a:prstGeom prst="line">
              <a:avLst/>
            </a:prstGeom>
            <a:ln w="50800" cap="flat">
              <a:solidFill>
                <a:srgbClr val="3C412F"/>
              </a:solidFill>
              <a:prstDash val="solid"/>
              <a:headEnd type="none" w="sm" len="sm"/>
              <a:tailEnd type="none" w="sm" len="sm"/>
            </a:ln>
          </p:spPr>
        </p:sp>
        <p:sp>
          <p:nvSpPr>
            <p:cNvPr id="7" name="AutoShape 7"/>
            <p:cNvSpPr/>
            <p:nvPr/>
          </p:nvSpPr>
          <p:spPr>
            <a:xfrm>
              <a:off x="0" y="228600"/>
              <a:ext cx="530293" cy="0"/>
            </a:xfrm>
            <a:prstGeom prst="line">
              <a:avLst/>
            </a:prstGeom>
            <a:ln w="50800" cap="flat">
              <a:solidFill>
                <a:srgbClr val="3C412F"/>
              </a:solidFill>
              <a:prstDash val="solid"/>
              <a:headEnd type="none" w="sm" len="sm"/>
              <a:tailEnd type="none" w="sm" len="sm"/>
            </a:ln>
          </p:spPr>
        </p:sp>
        <p:sp>
          <p:nvSpPr>
            <p:cNvPr id="8" name="AutoShape 8"/>
            <p:cNvSpPr/>
            <p:nvPr/>
          </p:nvSpPr>
          <p:spPr>
            <a:xfrm>
              <a:off x="0" y="431800"/>
              <a:ext cx="530293" cy="0"/>
            </a:xfrm>
            <a:prstGeom prst="line">
              <a:avLst/>
            </a:prstGeom>
            <a:ln w="50800" cap="flat">
              <a:solidFill>
                <a:srgbClr val="3C412F"/>
              </a:solidFill>
              <a:prstDash val="solid"/>
              <a:headEnd type="none" w="sm" len="sm"/>
              <a:tailEnd type="none" w="sm" len="sm"/>
            </a:ln>
          </p:spPr>
        </p:sp>
      </p:grpSp>
      <p:sp>
        <p:nvSpPr>
          <p:cNvPr id="9" name="Freeform 9"/>
          <p:cNvSpPr/>
          <p:nvPr/>
        </p:nvSpPr>
        <p:spPr>
          <a:xfrm>
            <a:off x="787429" y="7495540"/>
            <a:ext cx="482542" cy="469382"/>
          </a:xfrm>
          <a:custGeom>
            <a:avLst/>
            <a:gdLst/>
            <a:ahLst/>
            <a:cxnLst/>
            <a:rect l="l" t="t" r="r" b="b"/>
            <a:pathLst>
              <a:path w="482542" h="469382">
                <a:moveTo>
                  <a:pt x="0" y="0"/>
                </a:moveTo>
                <a:lnTo>
                  <a:pt x="482542" y="0"/>
                </a:lnTo>
                <a:lnTo>
                  <a:pt x="482542" y="469382"/>
                </a:lnTo>
                <a:lnTo>
                  <a:pt x="0" y="4693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p>
            <a:endParaRPr lang="fr-FR" altLang="en-US"/>
          </a:p>
        </p:txBody>
      </p:sp>
      <p:sp>
        <p:nvSpPr>
          <p:cNvPr id="10" name="TextBox 10"/>
          <p:cNvSpPr txBox="1"/>
          <p:nvPr/>
        </p:nvSpPr>
        <p:spPr>
          <a:xfrm>
            <a:off x="177417" y="3663950"/>
            <a:ext cx="9156834" cy="2797174"/>
          </a:xfrm>
          <a:prstGeom prst="rect">
            <a:avLst/>
          </a:prstGeom>
        </p:spPr>
        <p:txBody>
          <a:bodyPr lIns="0" tIns="0" rIns="0" bIns="0" rtlCol="0" anchor="t">
            <a:spAutoFit/>
          </a:bodyPr>
          <a:lstStyle/>
          <a:p>
            <a:pPr algn="ctr">
              <a:lnSpc>
                <a:spcPts val="11200"/>
              </a:lnSpc>
              <a:spcBef>
                <a:spcPct val="0"/>
              </a:spcBef>
            </a:pPr>
            <a:r>
              <a:rPr lang="en-US" sz="8000" b="1">
                <a:solidFill>
                  <a:srgbClr val="3C412F"/>
                </a:solidFill>
                <a:latin typeface="Open Sauce Bold" panose="00000800000000000000"/>
                <a:ea typeface="Open Sauce Bold" panose="00000800000000000000"/>
                <a:cs typeface="Open Sauce Bold" panose="00000800000000000000"/>
                <a:sym typeface="Open Sauce Bold" panose="00000800000000000000"/>
              </a:rPr>
              <a:t>La spirocercose des carnivores </a:t>
            </a:r>
            <a:endParaRPr lang="en-US" sz="8000" b="1">
              <a:solidFill>
                <a:srgbClr val="3C412F"/>
              </a:solidFill>
              <a:latin typeface="Open Sauce Bold" panose="00000800000000000000"/>
              <a:ea typeface="Open Sauce Bold" panose="00000800000000000000"/>
              <a:cs typeface="Open Sauce Bold" panose="00000800000000000000"/>
              <a:sym typeface="Open Sauce Bold" panose="00000800000000000000"/>
            </a:endParaRPr>
          </a:p>
        </p:txBody>
      </p:sp>
      <p:sp>
        <p:nvSpPr>
          <p:cNvPr id="11" name="TextBox 11"/>
          <p:cNvSpPr txBox="1"/>
          <p:nvPr/>
        </p:nvSpPr>
        <p:spPr>
          <a:xfrm>
            <a:off x="1405853" y="2843012"/>
            <a:ext cx="6699962" cy="645795"/>
          </a:xfrm>
          <a:prstGeom prst="rect">
            <a:avLst/>
          </a:prstGeom>
        </p:spPr>
        <p:txBody>
          <a:bodyPr lIns="0" tIns="0" rIns="0" bIns="0" rtlCol="0" anchor="t">
            <a:spAutoFit/>
          </a:bodyPr>
          <a:lstStyle/>
          <a:p>
            <a:pPr algn="l">
              <a:lnSpc>
                <a:spcPts val="5040"/>
              </a:lnSpc>
              <a:spcBef>
                <a:spcPct val="0"/>
              </a:spcBef>
            </a:pPr>
            <a:r>
              <a:rPr lang="en-US" sz="3600">
                <a:solidFill>
                  <a:srgbClr val="3C412F"/>
                </a:solidFill>
                <a:latin typeface="Open Sans"/>
                <a:ea typeface="Open Sans"/>
                <a:cs typeface="Open Sans"/>
                <a:sym typeface="Open Sans"/>
              </a:rPr>
              <a:t>Exposé par</a:t>
            </a:r>
            <a:r>
              <a:rPr lang="fr-FR" altLang="en-US" sz="3600">
                <a:solidFill>
                  <a:srgbClr val="3C412F"/>
                </a:solidFill>
                <a:latin typeface="Open Sans"/>
                <a:ea typeface="Open Sans"/>
                <a:cs typeface="Open Sans"/>
                <a:sym typeface="Open Sans"/>
              </a:rPr>
              <a:t>a</a:t>
            </a:r>
            <a:r>
              <a:rPr lang="en-US" sz="3600">
                <a:solidFill>
                  <a:srgbClr val="3C412F"/>
                </a:solidFill>
                <a:latin typeface="Open Sans"/>
                <a:ea typeface="Open Sans"/>
                <a:cs typeface="Open Sans"/>
                <a:sym typeface="Open Sans"/>
              </a:rPr>
              <a:t>sitologie :</a:t>
            </a:r>
            <a:endParaRPr lang="en-US" sz="3600">
              <a:solidFill>
                <a:srgbClr val="3C412F"/>
              </a:solidFill>
              <a:latin typeface="Open Sans"/>
              <a:ea typeface="Open Sans"/>
              <a:cs typeface="Open Sans"/>
              <a:sym typeface="Open Sans"/>
            </a:endParaRPr>
          </a:p>
        </p:txBody>
      </p:sp>
      <p:sp>
        <p:nvSpPr>
          <p:cNvPr id="12" name="TextBox 12"/>
          <p:cNvSpPr txBox="1"/>
          <p:nvPr/>
        </p:nvSpPr>
        <p:spPr>
          <a:xfrm>
            <a:off x="17516052" y="9308754"/>
            <a:ext cx="496145" cy="396240"/>
          </a:xfrm>
          <a:prstGeom prst="rect">
            <a:avLst/>
          </a:prstGeom>
        </p:spPr>
        <p:txBody>
          <a:bodyPr lIns="0" tIns="0" rIns="0" bIns="0" rtlCol="0" anchor="t">
            <a:spAutoFit/>
          </a:bodyPr>
          <a:lstStyle/>
          <a:p>
            <a:pPr algn="ctr">
              <a:lnSpc>
                <a:spcPts val="3360"/>
              </a:lnSpc>
              <a:spcBef>
                <a:spcPct val="0"/>
              </a:spcBef>
            </a:pPr>
            <a:r>
              <a:rPr lang="en-US" sz="2400" b="1">
                <a:solidFill>
                  <a:srgbClr val="3C412F"/>
                </a:solidFill>
                <a:latin typeface="Open Sans Medium"/>
                <a:ea typeface="Open Sans Medium"/>
                <a:cs typeface="Open Sans Medium"/>
                <a:sym typeface="Open Sans Medium"/>
              </a:rPr>
              <a:t>01</a:t>
            </a:r>
            <a:endParaRPr lang="en-US" sz="2400" b="1">
              <a:solidFill>
                <a:srgbClr val="3C412F"/>
              </a:solidFill>
              <a:latin typeface="Open Sans Medium"/>
              <a:ea typeface="Open Sans Medium"/>
              <a:cs typeface="Open Sans Medium"/>
              <a:sym typeface="Open Sans Medium"/>
            </a:endParaRPr>
          </a:p>
        </p:txBody>
      </p:sp>
      <p:sp>
        <p:nvSpPr>
          <p:cNvPr id="13" name="TextBox 13"/>
          <p:cNvSpPr txBox="1"/>
          <p:nvPr/>
        </p:nvSpPr>
        <p:spPr>
          <a:xfrm>
            <a:off x="1602480" y="6819900"/>
            <a:ext cx="4512702" cy="2800350"/>
          </a:xfrm>
          <a:prstGeom prst="rect">
            <a:avLst/>
          </a:prstGeom>
        </p:spPr>
        <p:txBody>
          <a:bodyPr lIns="0" tIns="0" rIns="0" bIns="0" rtlCol="0" anchor="t">
            <a:spAutoFit/>
          </a:bodyPr>
          <a:lstStyle/>
          <a:p>
            <a:pPr algn="l">
              <a:lnSpc>
                <a:spcPts val="3640"/>
              </a:lnSpc>
            </a:pPr>
            <a:r>
              <a:rPr lang="en-US" sz="2600" b="1">
                <a:solidFill>
                  <a:srgbClr val="3C412F"/>
                </a:solidFill>
                <a:latin typeface="Open Sans Bold"/>
                <a:ea typeface="Open Sans Bold"/>
                <a:cs typeface="Open Sans Bold"/>
                <a:sym typeface="Open Sans Bold"/>
              </a:rPr>
              <a:t>Membres de groupe:</a:t>
            </a:r>
            <a:endParaRPr lang="en-US" sz="2600" b="1">
              <a:solidFill>
                <a:srgbClr val="3C412F"/>
              </a:solidFill>
              <a:latin typeface="Open Sans Bold"/>
              <a:ea typeface="Open Sans Bold"/>
              <a:cs typeface="Open Sans Bold"/>
              <a:sym typeface="Open Sans Bold"/>
            </a:endParaRPr>
          </a:p>
          <a:p>
            <a:pPr algn="l">
              <a:lnSpc>
                <a:spcPts val="3640"/>
              </a:lnSpc>
            </a:pPr>
            <a:r>
              <a:rPr lang="en-US" sz="2600">
                <a:solidFill>
                  <a:srgbClr val="3C412F"/>
                </a:solidFill>
                <a:latin typeface="Open Sans"/>
                <a:ea typeface="Open Sans"/>
                <a:cs typeface="Open Sans"/>
                <a:sym typeface="Open Sans"/>
              </a:rPr>
              <a:t>- CHELLOUF AMINA ,  G04</a:t>
            </a:r>
            <a:endParaRPr lang="en-US" sz="2600">
              <a:solidFill>
                <a:srgbClr val="3C412F"/>
              </a:solidFill>
              <a:latin typeface="Open Sans"/>
              <a:ea typeface="Open Sans"/>
              <a:cs typeface="Open Sans"/>
              <a:sym typeface="Open Sans"/>
            </a:endParaRPr>
          </a:p>
          <a:p>
            <a:pPr algn="l">
              <a:lnSpc>
                <a:spcPts val="3640"/>
              </a:lnSpc>
            </a:pPr>
            <a:r>
              <a:rPr lang="en-US" sz="2600">
                <a:solidFill>
                  <a:srgbClr val="3C412F"/>
                </a:solidFill>
                <a:latin typeface="Open Sans"/>
                <a:ea typeface="Open Sans"/>
                <a:cs typeface="Open Sans"/>
                <a:sym typeface="Open Sans"/>
              </a:rPr>
              <a:t>- TOUMI DOUAA ,  G09</a:t>
            </a:r>
            <a:endParaRPr lang="en-US" sz="2600">
              <a:solidFill>
                <a:srgbClr val="3C412F"/>
              </a:solidFill>
              <a:latin typeface="Open Sans"/>
              <a:ea typeface="Open Sans"/>
              <a:cs typeface="Open Sans"/>
              <a:sym typeface="Open Sans"/>
            </a:endParaRPr>
          </a:p>
          <a:p>
            <a:pPr algn="l">
              <a:lnSpc>
                <a:spcPts val="3640"/>
              </a:lnSpc>
              <a:spcBef>
                <a:spcPct val="0"/>
              </a:spcBef>
            </a:pPr>
            <a:r>
              <a:rPr lang="en-US" sz="2600">
                <a:solidFill>
                  <a:srgbClr val="3C412F"/>
                </a:solidFill>
                <a:latin typeface="Open Sans"/>
                <a:ea typeface="Open Sans"/>
                <a:cs typeface="Open Sans"/>
                <a:sym typeface="Open Sans"/>
              </a:rPr>
              <a:t>- AHMAD HASSAN , G01</a:t>
            </a:r>
            <a:endParaRPr lang="en-US" sz="2600">
              <a:solidFill>
                <a:srgbClr val="3C412F"/>
              </a:solidFill>
              <a:latin typeface="Open Sans"/>
              <a:ea typeface="Open Sans"/>
              <a:cs typeface="Open Sans"/>
              <a:sym typeface="Open Sans"/>
            </a:endParaRPr>
          </a:p>
          <a:p>
            <a:pPr algn="l">
              <a:lnSpc>
                <a:spcPts val="3640"/>
              </a:lnSpc>
              <a:spcBef>
                <a:spcPct val="0"/>
              </a:spcBef>
            </a:pPr>
            <a:r>
              <a:rPr lang="fr-FR" altLang="en-US" sz="2600">
                <a:solidFill>
                  <a:srgbClr val="3C412F"/>
                </a:solidFill>
                <a:latin typeface="Open Sans"/>
                <a:ea typeface="Open Sans"/>
                <a:cs typeface="Open Sans"/>
                <a:sym typeface="Open Sans"/>
              </a:rPr>
              <a:t>- </a:t>
            </a:r>
            <a:r>
              <a:rPr lang="en-US" altLang="fr-FR" sz="2600">
                <a:solidFill>
                  <a:srgbClr val="3C412F"/>
                </a:solidFill>
                <a:latin typeface="Open Sans"/>
                <a:ea typeface="Open Sans"/>
                <a:cs typeface="Open Sans"/>
                <a:sym typeface="Open Sans"/>
              </a:rPr>
              <a:t>Kherradji Asmaa Naila </a:t>
            </a:r>
            <a:r>
              <a:rPr lang="fr-FR" altLang="en-US" sz="2600">
                <a:solidFill>
                  <a:srgbClr val="3C412F"/>
                </a:solidFill>
                <a:latin typeface="Open Sans"/>
                <a:ea typeface="Open Sans"/>
                <a:cs typeface="Open Sans"/>
                <a:sym typeface="Open Sans"/>
              </a:rPr>
              <a:t>, G7</a:t>
            </a:r>
            <a:endParaRPr lang="en-US" altLang="fr-FR" sz="2600">
              <a:solidFill>
                <a:srgbClr val="3C412F"/>
              </a:solidFill>
              <a:latin typeface="Open Sans"/>
              <a:ea typeface="Open Sans"/>
              <a:cs typeface="Open Sans"/>
              <a:sym typeface="Open Sans"/>
            </a:endParaRPr>
          </a:p>
          <a:p>
            <a:pPr algn="l">
              <a:lnSpc>
                <a:spcPts val="3640"/>
              </a:lnSpc>
              <a:spcBef>
                <a:spcPct val="0"/>
              </a:spcBef>
            </a:pPr>
            <a:r>
              <a:rPr lang="fr-FR" altLang="en-US" sz="2600">
                <a:solidFill>
                  <a:srgbClr val="3C412F"/>
                </a:solidFill>
                <a:latin typeface="Open Sans"/>
                <a:ea typeface="Open Sans"/>
                <a:cs typeface="Open Sans"/>
                <a:sym typeface="Open Sans"/>
              </a:rPr>
              <a:t>- </a:t>
            </a:r>
            <a:r>
              <a:rPr lang="en-US" altLang="fr-FR" sz="2600">
                <a:solidFill>
                  <a:srgbClr val="3C412F"/>
                </a:solidFill>
                <a:latin typeface="Open Sans"/>
                <a:ea typeface="Open Sans"/>
                <a:cs typeface="Open Sans"/>
                <a:sym typeface="Open Sans"/>
              </a:rPr>
              <a:t>Leboukhe Feriel</a:t>
            </a:r>
            <a:r>
              <a:rPr lang="fr-FR" altLang="en-US" sz="2600">
                <a:solidFill>
                  <a:srgbClr val="3C412F"/>
                </a:solidFill>
                <a:latin typeface="Open Sans"/>
                <a:ea typeface="Open Sans"/>
                <a:cs typeface="Open Sans"/>
                <a:sym typeface="Open Sans"/>
              </a:rPr>
              <a:t> , G7</a:t>
            </a:r>
            <a:endParaRPr lang="fr-FR" altLang="en-US" sz="2600">
              <a:solidFill>
                <a:srgbClr val="3C412F"/>
              </a:solidFill>
              <a:latin typeface="Open Sans"/>
              <a:ea typeface="Open Sans"/>
              <a:cs typeface="Open Sans"/>
              <a:sym typeface="Open Sans"/>
            </a:endParaRPr>
          </a:p>
        </p:txBody>
      </p:sp>
      <p:sp>
        <p:nvSpPr>
          <p:cNvPr id="14" name="TextBox 14"/>
          <p:cNvSpPr txBox="1"/>
          <p:nvPr/>
        </p:nvSpPr>
        <p:spPr>
          <a:xfrm>
            <a:off x="6400653" y="9930765"/>
            <a:ext cx="5967598" cy="356235"/>
          </a:xfrm>
          <a:prstGeom prst="rect">
            <a:avLst/>
          </a:prstGeom>
        </p:spPr>
        <p:txBody>
          <a:bodyPr lIns="0" tIns="0" rIns="0" bIns="0" rtlCol="0" anchor="t">
            <a:spAutoFit/>
          </a:bodyPr>
          <a:lstStyle/>
          <a:p>
            <a:pPr algn="l">
              <a:lnSpc>
                <a:spcPts val="2940"/>
              </a:lnSpc>
              <a:spcBef>
                <a:spcPct val="0"/>
              </a:spcBef>
            </a:pPr>
            <a:r>
              <a:rPr lang="en-US" sz="2100">
                <a:solidFill>
                  <a:srgbClr val="3C412F"/>
                </a:solidFill>
                <a:latin typeface="Open Sans"/>
                <a:ea typeface="Open Sans"/>
                <a:cs typeface="Open Sans"/>
                <a:sym typeface="Open Sans"/>
              </a:rPr>
              <a:t>année universitaire 2025/2026</a:t>
            </a:r>
            <a:endParaRPr lang="en-US" sz="2100">
              <a:solidFill>
                <a:srgbClr val="3C412F"/>
              </a:solidFill>
              <a:latin typeface="Open Sans"/>
              <a:ea typeface="Open Sans"/>
              <a:cs typeface="Open Sans"/>
              <a:sym typeface="Open Sans"/>
            </a:endParaRPr>
          </a:p>
        </p:txBody>
      </p:sp>
      <p:sp>
        <p:nvSpPr>
          <p:cNvPr id="15" name="TextBox 15"/>
          <p:cNvSpPr txBox="1"/>
          <p:nvPr/>
        </p:nvSpPr>
        <p:spPr>
          <a:xfrm>
            <a:off x="3176402" y="300990"/>
            <a:ext cx="12315698" cy="727710"/>
          </a:xfrm>
          <a:prstGeom prst="rect">
            <a:avLst/>
          </a:prstGeom>
        </p:spPr>
        <p:txBody>
          <a:bodyPr lIns="0" tIns="0" rIns="0" bIns="0" rtlCol="0" anchor="t">
            <a:spAutoFit/>
          </a:bodyPr>
          <a:lstStyle/>
          <a:p>
            <a:pPr algn="ctr">
              <a:lnSpc>
                <a:spcPts val="2940"/>
              </a:lnSpc>
            </a:pPr>
            <a:r>
              <a:rPr lang="en-US" sz="2100">
                <a:solidFill>
                  <a:srgbClr val="3C412F"/>
                </a:solidFill>
                <a:latin typeface="Open Sans"/>
                <a:ea typeface="Open Sans"/>
                <a:cs typeface="Open Sans"/>
                <a:sym typeface="Open Sans"/>
              </a:rPr>
              <a:t>REPUBLIQUE ALGERIENNE DEMOCRATIQUE ET POPULAIRE</a:t>
            </a:r>
            <a:endParaRPr lang="en-US" sz="2100">
              <a:solidFill>
                <a:srgbClr val="3C412F"/>
              </a:solidFill>
              <a:latin typeface="Open Sans"/>
              <a:ea typeface="Open Sans"/>
              <a:cs typeface="Open Sans"/>
              <a:sym typeface="Open Sans"/>
            </a:endParaRPr>
          </a:p>
          <a:p>
            <a:pPr algn="l">
              <a:lnSpc>
                <a:spcPts val="2940"/>
              </a:lnSpc>
              <a:spcBef>
                <a:spcPct val="0"/>
              </a:spcBef>
            </a:pPr>
            <a:r>
              <a:rPr lang="en-US" sz="2100">
                <a:solidFill>
                  <a:srgbClr val="3C412F"/>
                </a:solidFill>
                <a:latin typeface="Open Sans"/>
                <a:ea typeface="Open Sans"/>
                <a:cs typeface="Open Sans"/>
                <a:sym typeface="Open Sans"/>
              </a:rPr>
              <a:t> UNIVERSITE CONSTANTINE 1 FRERES MENTOURI INSTITUT DES SCIENCES VETERINAIRES</a:t>
            </a:r>
            <a:endParaRPr lang="en-US" sz="2100">
              <a:solidFill>
                <a:srgbClr val="3C412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AutoShape 2"/>
          <p:cNvSpPr/>
          <p:nvPr/>
        </p:nvSpPr>
        <p:spPr>
          <a:xfrm flipV="1">
            <a:off x="17240250" y="0"/>
            <a:ext cx="0" cy="10287000"/>
          </a:xfrm>
          <a:prstGeom prst="line">
            <a:avLst/>
          </a:prstGeom>
          <a:ln w="38100" cap="flat">
            <a:solidFill>
              <a:srgbClr val="3C412F"/>
            </a:solidFill>
            <a:prstDash val="solid"/>
            <a:headEnd type="none" w="sm" len="sm"/>
            <a:tailEnd type="none" w="sm" len="sm"/>
          </a:ln>
        </p:spPr>
      </p:sp>
      <p:grpSp>
        <p:nvGrpSpPr>
          <p:cNvPr id="3" name="Group 3"/>
          <p:cNvGrpSpPr/>
          <p:nvPr/>
        </p:nvGrpSpPr>
        <p:grpSpPr>
          <a:xfrm rot="0">
            <a:off x="17565265" y="685800"/>
            <a:ext cx="397719" cy="342900"/>
            <a:chOff x="0" y="0"/>
            <a:chExt cx="530293" cy="457200"/>
          </a:xfrm>
        </p:grpSpPr>
        <p:sp>
          <p:nvSpPr>
            <p:cNvPr id="4" name="AutoShape 4"/>
            <p:cNvSpPr/>
            <p:nvPr/>
          </p:nvSpPr>
          <p:spPr>
            <a:xfrm>
              <a:off x="0" y="25400"/>
              <a:ext cx="530293" cy="0"/>
            </a:xfrm>
            <a:prstGeom prst="line">
              <a:avLst/>
            </a:prstGeom>
            <a:ln w="50800" cap="flat">
              <a:solidFill>
                <a:srgbClr val="3C412F"/>
              </a:solidFill>
              <a:prstDash val="solid"/>
              <a:headEnd type="none" w="sm" len="sm"/>
              <a:tailEnd type="none" w="sm" len="sm"/>
            </a:ln>
          </p:spPr>
        </p:sp>
        <p:sp>
          <p:nvSpPr>
            <p:cNvPr id="5" name="AutoShape 5"/>
            <p:cNvSpPr/>
            <p:nvPr/>
          </p:nvSpPr>
          <p:spPr>
            <a:xfrm>
              <a:off x="0" y="228600"/>
              <a:ext cx="530293" cy="0"/>
            </a:xfrm>
            <a:prstGeom prst="line">
              <a:avLst/>
            </a:prstGeom>
            <a:ln w="50800" cap="flat">
              <a:solidFill>
                <a:srgbClr val="3C412F"/>
              </a:solidFill>
              <a:prstDash val="solid"/>
              <a:headEnd type="none" w="sm" len="sm"/>
              <a:tailEnd type="none" w="sm" len="sm"/>
            </a:ln>
          </p:spPr>
        </p:sp>
        <p:sp>
          <p:nvSpPr>
            <p:cNvPr id="6" name="AutoShape 6"/>
            <p:cNvSpPr/>
            <p:nvPr/>
          </p:nvSpPr>
          <p:spPr>
            <a:xfrm>
              <a:off x="0" y="431800"/>
              <a:ext cx="530293" cy="0"/>
            </a:xfrm>
            <a:prstGeom prst="line">
              <a:avLst/>
            </a:prstGeom>
            <a:ln w="50800" cap="flat">
              <a:solidFill>
                <a:srgbClr val="3C412F"/>
              </a:solidFill>
              <a:prstDash val="solid"/>
              <a:headEnd type="none" w="sm" len="sm"/>
              <a:tailEnd type="none" w="sm" len="sm"/>
            </a:ln>
          </p:spPr>
        </p:sp>
      </p:grpSp>
      <p:sp>
        <p:nvSpPr>
          <p:cNvPr id="7" name="Freeform 7"/>
          <p:cNvSpPr/>
          <p:nvPr/>
        </p:nvSpPr>
        <p:spPr>
          <a:xfrm>
            <a:off x="1028700" y="1028700"/>
            <a:ext cx="482542" cy="469382"/>
          </a:xfrm>
          <a:custGeom>
            <a:avLst/>
            <a:gdLst/>
            <a:ahLst/>
            <a:cxnLst/>
            <a:rect l="l" t="t" r="r" b="b"/>
            <a:pathLst>
              <a:path w="482542" h="469382">
                <a:moveTo>
                  <a:pt x="0" y="0"/>
                </a:moveTo>
                <a:lnTo>
                  <a:pt x="482542" y="0"/>
                </a:lnTo>
                <a:lnTo>
                  <a:pt x="482542" y="469382"/>
                </a:lnTo>
                <a:lnTo>
                  <a:pt x="0" y="46938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8" name="TextBox 8"/>
          <p:cNvSpPr txBox="1"/>
          <p:nvPr/>
        </p:nvSpPr>
        <p:spPr>
          <a:xfrm>
            <a:off x="17516052" y="9308754"/>
            <a:ext cx="496145" cy="396240"/>
          </a:xfrm>
          <a:prstGeom prst="rect">
            <a:avLst/>
          </a:prstGeom>
        </p:spPr>
        <p:txBody>
          <a:bodyPr lIns="0" tIns="0" rIns="0" bIns="0" rtlCol="0" anchor="t">
            <a:spAutoFit/>
          </a:bodyPr>
          <a:lstStyle/>
          <a:p>
            <a:pPr algn="ctr">
              <a:lnSpc>
                <a:spcPts val="3360"/>
              </a:lnSpc>
              <a:spcBef>
                <a:spcPct val="0"/>
              </a:spcBef>
            </a:pPr>
            <a:r>
              <a:rPr lang="en-US" sz="2400" b="1">
                <a:solidFill>
                  <a:srgbClr val="3C412F"/>
                </a:solidFill>
                <a:latin typeface="Open Sans Medium"/>
                <a:ea typeface="Open Sans Medium"/>
                <a:cs typeface="Open Sans Medium"/>
                <a:sym typeface="Open Sans Medium"/>
              </a:rPr>
              <a:t>10</a:t>
            </a:r>
            <a:endParaRPr lang="en-US" sz="2400" b="1">
              <a:solidFill>
                <a:srgbClr val="3C412F"/>
              </a:solidFill>
              <a:latin typeface="Open Sans Medium"/>
              <a:ea typeface="Open Sans Medium"/>
              <a:cs typeface="Open Sans Medium"/>
              <a:sym typeface="Open Sans Medium"/>
            </a:endParaRPr>
          </a:p>
        </p:txBody>
      </p:sp>
      <p:sp>
        <p:nvSpPr>
          <p:cNvPr id="9" name="TextBox 9"/>
          <p:cNvSpPr txBox="1"/>
          <p:nvPr/>
        </p:nvSpPr>
        <p:spPr>
          <a:xfrm>
            <a:off x="1732851" y="1066224"/>
            <a:ext cx="2887101" cy="356235"/>
          </a:xfrm>
          <a:prstGeom prst="rect">
            <a:avLst/>
          </a:prstGeom>
        </p:spPr>
        <p:txBody>
          <a:bodyPr lIns="0" tIns="0" rIns="0" bIns="0" rtlCol="0" anchor="t">
            <a:spAutoFit/>
          </a:bodyPr>
          <a:lstStyle/>
          <a:p>
            <a:pPr algn="l">
              <a:lnSpc>
                <a:spcPts val="2940"/>
              </a:lnSpc>
              <a:spcBef>
                <a:spcPct val="0"/>
              </a:spcBef>
            </a:pPr>
            <a:r>
              <a:rPr lang="en-US" sz="2100" b="1">
                <a:solidFill>
                  <a:srgbClr val="3C412F"/>
                </a:solidFill>
                <a:latin typeface="Open Sans Medium"/>
                <a:ea typeface="Open Sans Medium"/>
                <a:cs typeface="Open Sans Medium"/>
                <a:sym typeface="Open Sans Medium"/>
              </a:rPr>
              <a:t>Parasitologie </a:t>
            </a:r>
            <a:endParaRPr lang="en-US" sz="2100" b="1">
              <a:solidFill>
                <a:srgbClr val="3C412F"/>
              </a:solidFill>
              <a:latin typeface="Open Sans Medium"/>
              <a:ea typeface="Open Sans Medium"/>
              <a:cs typeface="Open Sans Medium"/>
              <a:sym typeface="Open Sans Medium"/>
            </a:endParaRPr>
          </a:p>
        </p:txBody>
      </p:sp>
      <p:pic>
        <p:nvPicPr>
          <p:cNvPr id="10" name="Image 9"/>
          <p:cNvPicPr/>
          <p:nvPr/>
        </p:nvPicPr>
        <p:blipFill>
          <a:blip r:embed="rId3"/>
          <a:stretch>
            <a:fillRect/>
          </a:stretch>
        </p:blipFill>
        <p:spPr>
          <a:xfrm>
            <a:off x="3429000" y="825500"/>
            <a:ext cx="11633200" cy="8264525"/>
          </a:xfrm>
          <a:prstGeom prst="rect">
            <a:avLst/>
          </a:prstGeom>
        </p:spPr>
      </p:pic>
      <p:sp>
        <p:nvSpPr>
          <p:cNvPr id="12" name="Zone de texte 11"/>
          <p:cNvSpPr txBox="1"/>
          <p:nvPr/>
        </p:nvSpPr>
        <p:spPr>
          <a:xfrm>
            <a:off x="4572000" y="9308465"/>
            <a:ext cx="9144000" cy="645160"/>
          </a:xfrm>
          <a:prstGeom prst="rect">
            <a:avLst/>
          </a:prstGeom>
          <a:noFill/>
        </p:spPr>
        <p:txBody>
          <a:bodyPr wrap="square" rtlCol="0" anchor="t">
            <a:spAutoFit/>
          </a:bodyPr>
          <a:p>
            <a:pPr algn="ctr"/>
            <a:r>
              <a:rPr lang="en-US" altLang="fr-FR"/>
              <a:t>https://fr.images.search.yahoo.com/search/images;_ylt=AwrkMOXF_j5p9gEA1q9jAQx.;_ylu=Y29sbwNpcjIEcG9zAzEEdnRpZAMEc2VjA3BpdnM-?p=Spirocerca+lupi&amp;f</a:t>
            </a:r>
            <a:endParaRPr lang="fr-FR" altLang="en-US"/>
          </a:p>
        </p:txBody>
      </p:sp>
      <p:sp>
        <p:nvSpPr>
          <p:cNvPr id="11" name="Zone de texte 10"/>
          <p:cNvSpPr txBox="1"/>
          <p:nvPr/>
        </p:nvSpPr>
        <p:spPr>
          <a:xfrm>
            <a:off x="7162800" y="8343900"/>
            <a:ext cx="3818255" cy="706755"/>
          </a:xfrm>
          <a:prstGeom prst="rect">
            <a:avLst/>
          </a:prstGeom>
          <a:noFill/>
        </p:spPr>
        <p:txBody>
          <a:bodyPr wrap="square" rtlCol="0">
            <a:spAutoFit/>
          </a:bodyPr>
          <a:p>
            <a:r>
              <a:rPr lang="fr-FR" altLang="en-US" sz="4000" i="1"/>
              <a:t>Spirocerca lupi</a:t>
            </a:r>
            <a:endParaRPr lang="fr-FR" altLang="en-US" sz="4000" i="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AutoShape 2"/>
          <p:cNvSpPr/>
          <p:nvPr/>
        </p:nvSpPr>
        <p:spPr>
          <a:xfrm flipV="1">
            <a:off x="17240250" y="0"/>
            <a:ext cx="0" cy="10287000"/>
          </a:xfrm>
          <a:prstGeom prst="line">
            <a:avLst/>
          </a:prstGeom>
          <a:ln w="38100" cap="flat">
            <a:solidFill>
              <a:srgbClr val="3C412F"/>
            </a:solidFill>
            <a:prstDash val="solid"/>
            <a:headEnd type="none" w="sm" len="sm"/>
            <a:tailEnd type="none" w="sm" len="sm"/>
          </a:ln>
        </p:spPr>
      </p:sp>
      <p:grpSp>
        <p:nvGrpSpPr>
          <p:cNvPr id="3" name="Group 3"/>
          <p:cNvGrpSpPr/>
          <p:nvPr/>
        </p:nvGrpSpPr>
        <p:grpSpPr>
          <a:xfrm rot="0">
            <a:off x="17565265" y="685800"/>
            <a:ext cx="397719" cy="342900"/>
            <a:chOff x="0" y="0"/>
            <a:chExt cx="530293" cy="457200"/>
          </a:xfrm>
        </p:grpSpPr>
        <p:sp>
          <p:nvSpPr>
            <p:cNvPr id="4" name="AutoShape 4"/>
            <p:cNvSpPr/>
            <p:nvPr/>
          </p:nvSpPr>
          <p:spPr>
            <a:xfrm>
              <a:off x="0" y="25400"/>
              <a:ext cx="530293" cy="0"/>
            </a:xfrm>
            <a:prstGeom prst="line">
              <a:avLst/>
            </a:prstGeom>
            <a:ln w="50800" cap="flat">
              <a:solidFill>
                <a:srgbClr val="3C412F"/>
              </a:solidFill>
              <a:prstDash val="solid"/>
              <a:headEnd type="none" w="sm" len="sm"/>
              <a:tailEnd type="none" w="sm" len="sm"/>
            </a:ln>
          </p:spPr>
        </p:sp>
        <p:sp>
          <p:nvSpPr>
            <p:cNvPr id="5" name="AutoShape 5"/>
            <p:cNvSpPr/>
            <p:nvPr/>
          </p:nvSpPr>
          <p:spPr>
            <a:xfrm>
              <a:off x="0" y="228600"/>
              <a:ext cx="530293" cy="0"/>
            </a:xfrm>
            <a:prstGeom prst="line">
              <a:avLst/>
            </a:prstGeom>
            <a:ln w="50800" cap="flat">
              <a:solidFill>
                <a:srgbClr val="3C412F"/>
              </a:solidFill>
              <a:prstDash val="solid"/>
              <a:headEnd type="none" w="sm" len="sm"/>
              <a:tailEnd type="none" w="sm" len="sm"/>
            </a:ln>
          </p:spPr>
        </p:sp>
        <p:sp>
          <p:nvSpPr>
            <p:cNvPr id="6" name="AutoShape 6"/>
            <p:cNvSpPr/>
            <p:nvPr/>
          </p:nvSpPr>
          <p:spPr>
            <a:xfrm>
              <a:off x="0" y="431800"/>
              <a:ext cx="530293" cy="0"/>
            </a:xfrm>
            <a:prstGeom prst="line">
              <a:avLst/>
            </a:prstGeom>
            <a:ln w="50800" cap="flat">
              <a:solidFill>
                <a:srgbClr val="3C412F"/>
              </a:solidFill>
              <a:prstDash val="solid"/>
              <a:headEnd type="none" w="sm" len="sm"/>
              <a:tailEnd type="none" w="sm" len="sm"/>
            </a:ln>
          </p:spPr>
        </p:sp>
      </p:grpSp>
      <p:sp>
        <p:nvSpPr>
          <p:cNvPr id="7" name="Freeform 7"/>
          <p:cNvSpPr/>
          <p:nvPr/>
        </p:nvSpPr>
        <p:spPr>
          <a:xfrm>
            <a:off x="1028700" y="1028700"/>
            <a:ext cx="482542" cy="469382"/>
          </a:xfrm>
          <a:custGeom>
            <a:avLst/>
            <a:gdLst/>
            <a:ahLst/>
            <a:cxnLst/>
            <a:rect l="l" t="t" r="r" b="b"/>
            <a:pathLst>
              <a:path w="482542" h="469382">
                <a:moveTo>
                  <a:pt x="0" y="0"/>
                </a:moveTo>
                <a:lnTo>
                  <a:pt x="482542" y="0"/>
                </a:lnTo>
                <a:lnTo>
                  <a:pt x="482542" y="469382"/>
                </a:lnTo>
                <a:lnTo>
                  <a:pt x="0" y="46938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8" name="Freeform 8"/>
          <p:cNvSpPr/>
          <p:nvPr/>
        </p:nvSpPr>
        <p:spPr>
          <a:xfrm>
            <a:off x="529999" y="3569721"/>
            <a:ext cx="8614001" cy="4845375"/>
          </a:xfrm>
          <a:custGeom>
            <a:avLst/>
            <a:gdLst/>
            <a:ahLst/>
            <a:cxnLst/>
            <a:rect l="l" t="t" r="r" b="b"/>
            <a:pathLst>
              <a:path w="8614001" h="4845375">
                <a:moveTo>
                  <a:pt x="0" y="0"/>
                </a:moveTo>
                <a:lnTo>
                  <a:pt x="8614001" y="0"/>
                </a:lnTo>
                <a:lnTo>
                  <a:pt x="8614001" y="4845376"/>
                </a:lnTo>
                <a:lnTo>
                  <a:pt x="0" y="4845376"/>
                </a:lnTo>
                <a:lnTo>
                  <a:pt x="0" y="0"/>
                </a:lnTo>
                <a:close/>
              </a:path>
            </a:pathLst>
          </a:custGeom>
          <a:blipFill>
            <a:blip r:embed="rId3"/>
            <a:stretch>
              <a:fillRect/>
            </a:stretch>
          </a:blipFill>
        </p:spPr>
      </p:sp>
      <p:sp>
        <p:nvSpPr>
          <p:cNvPr id="9" name="TextBox 9"/>
          <p:cNvSpPr txBox="1"/>
          <p:nvPr/>
        </p:nvSpPr>
        <p:spPr>
          <a:xfrm>
            <a:off x="17516052" y="9308754"/>
            <a:ext cx="496145" cy="396240"/>
          </a:xfrm>
          <a:prstGeom prst="rect">
            <a:avLst/>
          </a:prstGeom>
        </p:spPr>
        <p:txBody>
          <a:bodyPr lIns="0" tIns="0" rIns="0" bIns="0" rtlCol="0" anchor="t">
            <a:spAutoFit/>
          </a:bodyPr>
          <a:lstStyle/>
          <a:p>
            <a:pPr algn="ctr">
              <a:lnSpc>
                <a:spcPts val="3360"/>
              </a:lnSpc>
              <a:spcBef>
                <a:spcPct val="0"/>
              </a:spcBef>
            </a:pPr>
            <a:r>
              <a:rPr lang="en-US" sz="2400" b="1">
                <a:solidFill>
                  <a:srgbClr val="3C412F"/>
                </a:solidFill>
                <a:latin typeface="Open Sans Medium"/>
                <a:ea typeface="Open Sans Medium"/>
                <a:cs typeface="Open Sans Medium"/>
                <a:sym typeface="Open Sans Medium"/>
              </a:rPr>
              <a:t>07</a:t>
            </a:r>
            <a:endParaRPr lang="en-US" sz="2400" b="1">
              <a:solidFill>
                <a:srgbClr val="3C412F"/>
              </a:solidFill>
              <a:latin typeface="Open Sans Medium"/>
              <a:ea typeface="Open Sans Medium"/>
              <a:cs typeface="Open Sans Medium"/>
              <a:sym typeface="Open Sans Medium"/>
            </a:endParaRPr>
          </a:p>
        </p:txBody>
      </p:sp>
      <p:sp>
        <p:nvSpPr>
          <p:cNvPr id="10" name="TextBox 10"/>
          <p:cNvSpPr txBox="1"/>
          <p:nvPr/>
        </p:nvSpPr>
        <p:spPr>
          <a:xfrm>
            <a:off x="1732851" y="1066224"/>
            <a:ext cx="2887101" cy="356235"/>
          </a:xfrm>
          <a:prstGeom prst="rect">
            <a:avLst/>
          </a:prstGeom>
        </p:spPr>
        <p:txBody>
          <a:bodyPr lIns="0" tIns="0" rIns="0" bIns="0" rtlCol="0" anchor="t">
            <a:spAutoFit/>
          </a:bodyPr>
          <a:lstStyle/>
          <a:p>
            <a:pPr algn="l">
              <a:lnSpc>
                <a:spcPts val="2940"/>
              </a:lnSpc>
              <a:spcBef>
                <a:spcPct val="0"/>
              </a:spcBef>
            </a:pPr>
            <a:r>
              <a:rPr lang="en-US" sz="2100" b="1">
                <a:solidFill>
                  <a:srgbClr val="3C412F"/>
                </a:solidFill>
                <a:latin typeface="Open Sans Medium"/>
                <a:ea typeface="Open Sans Medium"/>
                <a:cs typeface="Open Sans Medium"/>
                <a:sym typeface="Open Sans Medium"/>
              </a:rPr>
              <a:t>Parasitologie </a:t>
            </a:r>
            <a:endParaRPr lang="en-US" sz="2100" b="1">
              <a:solidFill>
                <a:srgbClr val="3C412F"/>
              </a:solidFill>
              <a:latin typeface="Open Sans Medium"/>
              <a:ea typeface="Open Sans Medium"/>
              <a:cs typeface="Open Sans Medium"/>
              <a:sym typeface="Open Sans Medium"/>
            </a:endParaRPr>
          </a:p>
        </p:txBody>
      </p:sp>
      <p:sp>
        <p:nvSpPr>
          <p:cNvPr id="11" name="TextBox 11"/>
          <p:cNvSpPr txBox="1"/>
          <p:nvPr/>
        </p:nvSpPr>
        <p:spPr>
          <a:xfrm>
            <a:off x="11064163" y="4048760"/>
            <a:ext cx="6699962" cy="1094740"/>
          </a:xfrm>
          <a:prstGeom prst="rect">
            <a:avLst/>
          </a:prstGeom>
        </p:spPr>
        <p:txBody>
          <a:bodyPr lIns="0" tIns="0" rIns="0" bIns="0" rtlCol="0" anchor="t">
            <a:spAutoFit/>
          </a:bodyPr>
          <a:lstStyle/>
          <a:p>
            <a:pPr algn="l">
              <a:lnSpc>
                <a:spcPts val="8960"/>
              </a:lnSpc>
              <a:spcBef>
                <a:spcPct val="0"/>
              </a:spcBef>
            </a:pPr>
            <a:r>
              <a:rPr 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rPr>
              <a:t>Traitement </a:t>
            </a:r>
            <a:endParaRPr 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endParaRPr>
          </a:p>
        </p:txBody>
      </p:sp>
      <p:sp>
        <p:nvSpPr>
          <p:cNvPr id="12" name="TextBox 12"/>
          <p:cNvSpPr txBox="1"/>
          <p:nvPr/>
        </p:nvSpPr>
        <p:spPr>
          <a:xfrm>
            <a:off x="9327794" y="5522030"/>
            <a:ext cx="7931506" cy="1589405"/>
          </a:xfrm>
          <a:prstGeom prst="rect">
            <a:avLst/>
          </a:prstGeom>
        </p:spPr>
        <p:txBody>
          <a:bodyPr lIns="0" tIns="0" rIns="0" bIns="0" rtlCol="0" anchor="t">
            <a:spAutoFit/>
          </a:bodyPr>
          <a:lstStyle/>
          <a:p>
            <a:pPr algn="ctr">
              <a:lnSpc>
                <a:spcPts val="3220"/>
              </a:lnSpc>
            </a:pPr>
            <a:r>
              <a:rPr lang="en-US" sz="2300">
                <a:solidFill>
                  <a:srgbClr val="3C412F"/>
                </a:solidFill>
                <a:latin typeface="Open Sans"/>
                <a:ea typeface="Open Sans"/>
                <a:cs typeface="Open Sans"/>
                <a:sym typeface="Open Sans"/>
              </a:rPr>
              <a:t>Toujours difficile car le parasite est protégé à l'intérieur des nodules</a:t>
            </a:r>
            <a:endParaRPr lang="en-US" sz="2300">
              <a:solidFill>
                <a:srgbClr val="3C412F"/>
              </a:solidFill>
              <a:latin typeface="Open Sans"/>
              <a:ea typeface="Open Sans"/>
              <a:cs typeface="Open Sans"/>
              <a:sym typeface="Open Sans"/>
            </a:endParaRPr>
          </a:p>
          <a:p>
            <a:pPr algn="ctr">
              <a:lnSpc>
                <a:spcPts val="3220"/>
              </a:lnSpc>
              <a:spcBef>
                <a:spcPct val="0"/>
              </a:spcBef>
            </a:pPr>
            <a:r>
              <a:rPr lang="en-US" sz="2300">
                <a:solidFill>
                  <a:srgbClr val="3C412F"/>
                </a:solidFill>
                <a:latin typeface="Open Sans"/>
                <a:ea typeface="Open Sans"/>
                <a:cs typeface="Open Sans"/>
                <a:sym typeface="Open Sans"/>
              </a:rPr>
              <a:t>On privilégie les molécules qui diffusent bien et se lient aux protéines plasmatiques</a:t>
            </a:r>
            <a:endParaRPr lang="en-US" sz="2300">
              <a:solidFill>
                <a:srgbClr val="3C412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AutoShape 2"/>
          <p:cNvSpPr/>
          <p:nvPr/>
        </p:nvSpPr>
        <p:spPr>
          <a:xfrm flipV="1">
            <a:off x="17240250" y="0"/>
            <a:ext cx="0" cy="10287000"/>
          </a:xfrm>
          <a:prstGeom prst="line">
            <a:avLst/>
          </a:prstGeom>
          <a:ln w="38100" cap="flat">
            <a:solidFill>
              <a:srgbClr val="3C412F"/>
            </a:solidFill>
            <a:prstDash val="solid"/>
            <a:headEnd type="none" w="sm" len="sm"/>
            <a:tailEnd type="none" w="sm" len="sm"/>
          </a:ln>
        </p:spPr>
      </p:sp>
      <p:grpSp>
        <p:nvGrpSpPr>
          <p:cNvPr id="3" name="Group 3"/>
          <p:cNvGrpSpPr/>
          <p:nvPr/>
        </p:nvGrpSpPr>
        <p:grpSpPr>
          <a:xfrm rot="0">
            <a:off x="17565265" y="685800"/>
            <a:ext cx="397719" cy="342900"/>
            <a:chOff x="0" y="0"/>
            <a:chExt cx="530293" cy="457200"/>
          </a:xfrm>
        </p:grpSpPr>
        <p:sp>
          <p:nvSpPr>
            <p:cNvPr id="4" name="AutoShape 4"/>
            <p:cNvSpPr/>
            <p:nvPr/>
          </p:nvSpPr>
          <p:spPr>
            <a:xfrm>
              <a:off x="0" y="25400"/>
              <a:ext cx="530293" cy="0"/>
            </a:xfrm>
            <a:prstGeom prst="line">
              <a:avLst/>
            </a:prstGeom>
            <a:ln w="50800" cap="flat">
              <a:solidFill>
                <a:srgbClr val="3C412F"/>
              </a:solidFill>
              <a:prstDash val="solid"/>
              <a:headEnd type="none" w="sm" len="sm"/>
              <a:tailEnd type="none" w="sm" len="sm"/>
            </a:ln>
          </p:spPr>
        </p:sp>
        <p:sp>
          <p:nvSpPr>
            <p:cNvPr id="5" name="AutoShape 5"/>
            <p:cNvSpPr/>
            <p:nvPr/>
          </p:nvSpPr>
          <p:spPr>
            <a:xfrm>
              <a:off x="0" y="228600"/>
              <a:ext cx="530293" cy="0"/>
            </a:xfrm>
            <a:prstGeom prst="line">
              <a:avLst/>
            </a:prstGeom>
            <a:ln w="50800" cap="flat">
              <a:solidFill>
                <a:srgbClr val="3C412F"/>
              </a:solidFill>
              <a:prstDash val="solid"/>
              <a:headEnd type="none" w="sm" len="sm"/>
              <a:tailEnd type="none" w="sm" len="sm"/>
            </a:ln>
          </p:spPr>
        </p:sp>
        <p:sp>
          <p:nvSpPr>
            <p:cNvPr id="6" name="AutoShape 6"/>
            <p:cNvSpPr/>
            <p:nvPr/>
          </p:nvSpPr>
          <p:spPr>
            <a:xfrm>
              <a:off x="0" y="431800"/>
              <a:ext cx="530293" cy="0"/>
            </a:xfrm>
            <a:prstGeom prst="line">
              <a:avLst/>
            </a:prstGeom>
            <a:ln w="50800" cap="flat">
              <a:solidFill>
                <a:srgbClr val="3C412F"/>
              </a:solidFill>
              <a:prstDash val="solid"/>
              <a:headEnd type="none" w="sm" len="sm"/>
              <a:tailEnd type="none" w="sm" len="sm"/>
            </a:ln>
          </p:spPr>
        </p:sp>
      </p:grpSp>
      <p:sp>
        <p:nvSpPr>
          <p:cNvPr id="7" name="Freeform 7"/>
          <p:cNvSpPr/>
          <p:nvPr/>
        </p:nvSpPr>
        <p:spPr>
          <a:xfrm>
            <a:off x="1028700" y="1028700"/>
            <a:ext cx="482542" cy="469382"/>
          </a:xfrm>
          <a:custGeom>
            <a:avLst/>
            <a:gdLst/>
            <a:ahLst/>
            <a:cxnLst/>
            <a:rect l="l" t="t" r="r" b="b"/>
            <a:pathLst>
              <a:path w="482542" h="469382">
                <a:moveTo>
                  <a:pt x="0" y="0"/>
                </a:moveTo>
                <a:lnTo>
                  <a:pt x="482542" y="0"/>
                </a:lnTo>
                <a:lnTo>
                  <a:pt x="482542" y="469382"/>
                </a:lnTo>
                <a:lnTo>
                  <a:pt x="0" y="46938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8" name="TextBox 8"/>
          <p:cNvSpPr txBox="1"/>
          <p:nvPr/>
        </p:nvSpPr>
        <p:spPr>
          <a:xfrm>
            <a:off x="17516052" y="9308754"/>
            <a:ext cx="496145" cy="396240"/>
          </a:xfrm>
          <a:prstGeom prst="rect">
            <a:avLst/>
          </a:prstGeom>
        </p:spPr>
        <p:txBody>
          <a:bodyPr lIns="0" tIns="0" rIns="0" bIns="0" rtlCol="0" anchor="t">
            <a:spAutoFit/>
          </a:bodyPr>
          <a:lstStyle/>
          <a:p>
            <a:pPr algn="ctr">
              <a:lnSpc>
                <a:spcPts val="3360"/>
              </a:lnSpc>
              <a:spcBef>
                <a:spcPct val="0"/>
              </a:spcBef>
            </a:pPr>
            <a:r>
              <a:rPr lang="en-US" sz="2400" b="1">
                <a:solidFill>
                  <a:srgbClr val="3C412F"/>
                </a:solidFill>
                <a:latin typeface="Open Sans Medium"/>
                <a:ea typeface="Open Sans Medium"/>
                <a:cs typeface="Open Sans Medium"/>
                <a:sym typeface="Open Sans Medium"/>
              </a:rPr>
              <a:t>10</a:t>
            </a:r>
            <a:endParaRPr lang="en-US" sz="2400" b="1">
              <a:solidFill>
                <a:srgbClr val="3C412F"/>
              </a:solidFill>
              <a:latin typeface="Open Sans Medium"/>
              <a:ea typeface="Open Sans Medium"/>
              <a:cs typeface="Open Sans Medium"/>
              <a:sym typeface="Open Sans Medium"/>
            </a:endParaRPr>
          </a:p>
        </p:txBody>
      </p:sp>
      <p:sp>
        <p:nvSpPr>
          <p:cNvPr id="9" name="TextBox 9"/>
          <p:cNvSpPr txBox="1"/>
          <p:nvPr/>
        </p:nvSpPr>
        <p:spPr>
          <a:xfrm>
            <a:off x="1732851" y="1066224"/>
            <a:ext cx="2887101" cy="356235"/>
          </a:xfrm>
          <a:prstGeom prst="rect">
            <a:avLst/>
          </a:prstGeom>
        </p:spPr>
        <p:txBody>
          <a:bodyPr lIns="0" tIns="0" rIns="0" bIns="0" rtlCol="0" anchor="t">
            <a:spAutoFit/>
          </a:bodyPr>
          <a:lstStyle/>
          <a:p>
            <a:pPr algn="l">
              <a:lnSpc>
                <a:spcPts val="2940"/>
              </a:lnSpc>
              <a:spcBef>
                <a:spcPct val="0"/>
              </a:spcBef>
            </a:pPr>
            <a:r>
              <a:rPr lang="en-US" sz="2100" b="1">
                <a:solidFill>
                  <a:srgbClr val="3C412F"/>
                </a:solidFill>
                <a:latin typeface="Open Sans Medium"/>
                <a:ea typeface="Open Sans Medium"/>
                <a:cs typeface="Open Sans Medium"/>
                <a:sym typeface="Open Sans Medium"/>
              </a:rPr>
              <a:t>Parasitologie </a:t>
            </a:r>
            <a:endParaRPr lang="en-US" sz="2100" b="1">
              <a:solidFill>
                <a:srgbClr val="3C412F"/>
              </a:solidFill>
              <a:latin typeface="Open Sans Medium"/>
              <a:ea typeface="Open Sans Medium"/>
              <a:cs typeface="Open Sans Medium"/>
              <a:sym typeface="Open Sans Medium"/>
            </a:endParaRPr>
          </a:p>
        </p:txBody>
      </p:sp>
      <p:sp>
        <p:nvSpPr>
          <p:cNvPr id="10" name="TextBox 10"/>
          <p:cNvSpPr txBox="1"/>
          <p:nvPr/>
        </p:nvSpPr>
        <p:spPr>
          <a:xfrm>
            <a:off x="4724400" y="3162300"/>
            <a:ext cx="8115300" cy="2797174"/>
          </a:xfrm>
          <a:prstGeom prst="rect">
            <a:avLst/>
          </a:prstGeom>
        </p:spPr>
        <p:txBody>
          <a:bodyPr lIns="0" tIns="0" rIns="0" bIns="0" rtlCol="0" anchor="t">
            <a:spAutoFit/>
          </a:bodyPr>
          <a:lstStyle/>
          <a:p>
            <a:pPr algn="l">
              <a:lnSpc>
                <a:spcPts val="11200"/>
              </a:lnSpc>
              <a:spcBef>
                <a:spcPct val="0"/>
              </a:spcBef>
            </a:pPr>
            <a:r>
              <a:rPr lang="en-US" sz="8000" b="1">
                <a:solidFill>
                  <a:srgbClr val="3C412F"/>
                </a:solidFill>
                <a:latin typeface="Open Sauce Bold" panose="00000800000000000000"/>
                <a:ea typeface="Open Sauce Bold" panose="00000800000000000000"/>
                <a:cs typeface="Open Sauce Bold" panose="00000800000000000000"/>
                <a:sym typeface="Open Sauce Bold" panose="00000800000000000000"/>
              </a:rPr>
              <a:t>Merci pour votre attention </a:t>
            </a:r>
            <a:endParaRPr lang="en-US" sz="8000" b="1">
              <a:solidFill>
                <a:srgbClr val="3C412F"/>
              </a:solidFill>
              <a:latin typeface="Open Sauce Bold" panose="00000800000000000000"/>
              <a:ea typeface="Open Sauce Bold" panose="00000800000000000000"/>
              <a:cs typeface="Open Sauce Bold" panose="00000800000000000000"/>
              <a:sym typeface="Open Sauce Bold" panose="0000080000000000000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AutoShape 2"/>
          <p:cNvSpPr/>
          <p:nvPr/>
        </p:nvSpPr>
        <p:spPr>
          <a:xfrm flipV="1">
            <a:off x="17240250" y="0"/>
            <a:ext cx="0" cy="10287000"/>
          </a:xfrm>
          <a:prstGeom prst="line">
            <a:avLst/>
          </a:prstGeom>
          <a:ln w="38100" cap="flat">
            <a:solidFill>
              <a:srgbClr val="3C412F"/>
            </a:solidFill>
            <a:prstDash val="solid"/>
            <a:headEnd type="none" w="sm" len="sm"/>
            <a:tailEnd type="none" w="sm" len="sm"/>
          </a:ln>
        </p:spPr>
      </p:sp>
      <p:grpSp>
        <p:nvGrpSpPr>
          <p:cNvPr id="3" name="Group 3"/>
          <p:cNvGrpSpPr/>
          <p:nvPr/>
        </p:nvGrpSpPr>
        <p:grpSpPr>
          <a:xfrm rot="0">
            <a:off x="17565265" y="685800"/>
            <a:ext cx="397719" cy="342900"/>
            <a:chOff x="0" y="0"/>
            <a:chExt cx="530293" cy="457200"/>
          </a:xfrm>
        </p:grpSpPr>
        <p:sp>
          <p:nvSpPr>
            <p:cNvPr id="4" name="AutoShape 4"/>
            <p:cNvSpPr/>
            <p:nvPr/>
          </p:nvSpPr>
          <p:spPr>
            <a:xfrm>
              <a:off x="0" y="25400"/>
              <a:ext cx="530293" cy="0"/>
            </a:xfrm>
            <a:prstGeom prst="line">
              <a:avLst/>
            </a:prstGeom>
            <a:ln w="50800" cap="flat">
              <a:solidFill>
                <a:srgbClr val="3C412F"/>
              </a:solidFill>
              <a:prstDash val="solid"/>
              <a:headEnd type="none" w="sm" len="sm"/>
              <a:tailEnd type="none" w="sm" len="sm"/>
            </a:ln>
          </p:spPr>
        </p:sp>
        <p:sp>
          <p:nvSpPr>
            <p:cNvPr id="5" name="AutoShape 5"/>
            <p:cNvSpPr/>
            <p:nvPr/>
          </p:nvSpPr>
          <p:spPr>
            <a:xfrm>
              <a:off x="0" y="228600"/>
              <a:ext cx="530293" cy="0"/>
            </a:xfrm>
            <a:prstGeom prst="line">
              <a:avLst/>
            </a:prstGeom>
            <a:ln w="50800" cap="flat">
              <a:solidFill>
                <a:srgbClr val="3C412F"/>
              </a:solidFill>
              <a:prstDash val="solid"/>
              <a:headEnd type="none" w="sm" len="sm"/>
              <a:tailEnd type="none" w="sm" len="sm"/>
            </a:ln>
          </p:spPr>
        </p:sp>
        <p:sp>
          <p:nvSpPr>
            <p:cNvPr id="6" name="AutoShape 6"/>
            <p:cNvSpPr/>
            <p:nvPr/>
          </p:nvSpPr>
          <p:spPr>
            <a:xfrm>
              <a:off x="0" y="431800"/>
              <a:ext cx="530293" cy="0"/>
            </a:xfrm>
            <a:prstGeom prst="line">
              <a:avLst/>
            </a:prstGeom>
            <a:ln w="50800" cap="flat">
              <a:solidFill>
                <a:srgbClr val="3C412F"/>
              </a:solidFill>
              <a:prstDash val="solid"/>
              <a:headEnd type="none" w="sm" len="sm"/>
              <a:tailEnd type="none" w="sm" len="sm"/>
            </a:ln>
          </p:spPr>
        </p:sp>
      </p:grpSp>
      <p:sp>
        <p:nvSpPr>
          <p:cNvPr id="7" name="Freeform 7"/>
          <p:cNvSpPr/>
          <p:nvPr/>
        </p:nvSpPr>
        <p:spPr>
          <a:xfrm>
            <a:off x="1028700" y="1028700"/>
            <a:ext cx="482542" cy="469382"/>
          </a:xfrm>
          <a:custGeom>
            <a:avLst/>
            <a:gdLst/>
            <a:ahLst/>
            <a:cxnLst/>
            <a:rect l="l" t="t" r="r" b="b"/>
            <a:pathLst>
              <a:path w="482542" h="469382">
                <a:moveTo>
                  <a:pt x="0" y="0"/>
                </a:moveTo>
                <a:lnTo>
                  <a:pt x="482542" y="0"/>
                </a:lnTo>
                <a:lnTo>
                  <a:pt x="482542" y="469382"/>
                </a:lnTo>
                <a:lnTo>
                  <a:pt x="0" y="46938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8" name="TextBox 8"/>
          <p:cNvSpPr txBox="1"/>
          <p:nvPr/>
        </p:nvSpPr>
        <p:spPr>
          <a:xfrm>
            <a:off x="1028700" y="2258617"/>
            <a:ext cx="6464778" cy="1094740"/>
          </a:xfrm>
          <a:prstGeom prst="rect">
            <a:avLst/>
          </a:prstGeom>
        </p:spPr>
        <p:txBody>
          <a:bodyPr lIns="0" tIns="0" rIns="0" bIns="0" rtlCol="0" anchor="t">
            <a:spAutoFit/>
          </a:bodyPr>
          <a:lstStyle/>
          <a:p>
            <a:pPr algn="l">
              <a:lnSpc>
                <a:spcPts val="8960"/>
              </a:lnSpc>
              <a:spcBef>
                <a:spcPct val="0"/>
              </a:spcBef>
            </a:pPr>
            <a:r>
              <a:rPr 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rPr>
              <a:t>plan de travail :</a:t>
            </a:r>
            <a:endParaRPr 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endParaRPr>
          </a:p>
        </p:txBody>
      </p:sp>
      <p:sp>
        <p:nvSpPr>
          <p:cNvPr id="9" name="TextBox 9"/>
          <p:cNvSpPr txBox="1"/>
          <p:nvPr/>
        </p:nvSpPr>
        <p:spPr>
          <a:xfrm>
            <a:off x="17516052" y="9308754"/>
            <a:ext cx="496145" cy="396240"/>
          </a:xfrm>
          <a:prstGeom prst="rect">
            <a:avLst/>
          </a:prstGeom>
        </p:spPr>
        <p:txBody>
          <a:bodyPr lIns="0" tIns="0" rIns="0" bIns="0" rtlCol="0" anchor="t">
            <a:spAutoFit/>
          </a:bodyPr>
          <a:lstStyle/>
          <a:p>
            <a:pPr algn="ctr">
              <a:lnSpc>
                <a:spcPts val="3360"/>
              </a:lnSpc>
              <a:spcBef>
                <a:spcPct val="0"/>
              </a:spcBef>
            </a:pPr>
            <a:r>
              <a:rPr lang="en-US" sz="2400" b="1">
                <a:solidFill>
                  <a:srgbClr val="3C412F"/>
                </a:solidFill>
                <a:latin typeface="Open Sans Medium"/>
                <a:ea typeface="Open Sans Medium"/>
                <a:cs typeface="Open Sans Medium"/>
                <a:sym typeface="Open Sans Medium"/>
              </a:rPr>
              <a:t>02</a:t>
            </a:r>
            <a:endParaRPr lang="en-US" sz="2400" b="1">
              <a:solidFill>
                <a:srgbClr val="3C412F"/>
              </a:solidFill>
              <a:latin typeface="Open Sans Medium"/>
              <a:ea typeface="Open Sans Medium"/>
              <a:cs typeface="Open Sans Medium"/>
              <a:sym typeface="Open Sans Medium"/>
            </a:endParaRPr>
          </a:p>
        </p:txBody>
      </p:sp>
      <p:sp>
        <p:nvSpPr>
          <p:cNvPr id="10" name="TextBox 10"/>
          <p:cNvSpPr txBox="1"/>
          <p:nvPr/>
        </p:nvSpPr>
        <p:spPr>
          <a:xfrm>
            <a:off x="1732851" y="1066224"/>
            <a:ext cx="2887101" cy="356235"/>
          </a:xfrm>
          <a:prstGeom prst="rect">
            <a:avLst/>
          </a:prstGeom>
        </p:spPr>
        <p:txBody>
          <a:bodyPr lIns="0" tIns="0" rIns="0" bIns="0" rtlCol="0" anchor="t">
            <a:spAutoFit/>
          </a:bodyPr>
          <a:lstStyle/>
          <a:p>
            <a:pPr algn="l">
              <a:lnSpc>
                <a:spcPts val="2940"/>
              </a:lnSpc>
              <a:spcBef>
                <a:spcPct val="0"/>
              </a:spcBef>
            </a:pPr>
            <a:r>
              <a:rPr lang="en-US" sz="2100" b="1">
                <a:solidFill>
                  <a:srgbClr val="3C412F"/>
                </a:solidFill>
                <a:latin typeface="Open Sans Medium"/>
                <a:ea typeface="Open Sans Medium"/>
                <a:cs typeface="Open Sans Medium"/>
                <a:sym typeface="Open Sans Medium"/>
              </a:rPr>
              <a:t>Parasitologie</a:t>
            </a:r>
            <a:endParaRPr lang="en-US" sz="2100" b="1">
              <a:solidFill>
                <a:srgbClr val="3C412F"/>
              </a:solidFill>
              <a:latin typeface="Open Sans Medium"/>
              <a:ea typeface="Open Sans Medium"/>
              <a:cs typeface="Open Sans Medium"/>
              <a:sym typeface="Open Sans Medium"/>
            </a:endParaRPr>
          </a:p>
        </p:txBody>
      </p:sp>
      <p:sp>
        <p:nvSpPr>
          <p:cNvPr id="20" name="TextBox 20"/>
          <p:cNvSpPr txBox="1"/>
          <p:nvPr/>
        </p:nvSpPr>
        <p:spPr>
          <a:xfrm>
            <a:off x="2338079" y="4679596"/>
            <a:ext cx="2887101" cy="514350"/>
          </a:xfrm>
          <a:prstGeom prst="rect">
            <a:avLst/>
          </a:prstGeom>
        </p:spPr>
        <p:txBody>
          <a:bodyPr lIns="0" tIns="0" rIns="0" bIns="0" rtlCol="0" anchor="t">
            <a:spAutoFit/>
          </a:bodyPr>
          <a:lstStyle/>
          <a:p>
            <a:pPr algn="l">
              <a:lnSpc>
                <a:spcPts val="4200"/>
              </a:lnSpc>
              <a:spcBef>
                <a:spcPct val="0"/>
              </a:spcBef>
            </a:pPr>
            <a:r>
              <a:rPr lang="en-US" sz="3000" b="1">
                <a:solidFill>
                  <a:srgbClr val="3C412F"/>
                </a:solidFill>
                <a:latin typeface="Open Sans Bold"/>
                <a:ea typeface="Open Sans Bold"/>
                <a:cs typeface="Open Sans Bold"/>
                <a:sym typeface="Open Sans Bold"/>
              </a:rPr>
              <a:t>1-Définition</a:t>
            </a:r>
            <a:endParaRPr lang="en-US" sz="3000" b="1">
              <a:solidFill>
                <a:srgbClr val="3C412F"/>
              </a:solidFill>
              <a:latin typeface="Open Sans Bold"/>
              <a:ea typeface="Open Sans Bold"/>
              <a:cs typeface="Open Sans Bold"/>
              <a:sym typeface="Open Sans Bold"/>
            </a:endParaRPr>
          </a:p>
        </p:txBody>
      </p:sp>
      <p:sp>
        <p:nvSpPr>
          <p:cNvPr id="21" name="TextBox 21"/>
          <p:cNvSpPr txBox="1"/>
          <p:nvPr/>
        </p:nvSpPr>
        <p:spPr>
          <a:xfrm>
            <a:off x="2338079" y="6573557"/>
            <a:ext cx="4018056" cy="514350"/>
          </a:xfrm>
          <a:prstGeom prst="rect">
            <a:avLst/>
          </a:prstGeom>
        </p:spPr>
        <p:txBody>
          <a:bodyPr lIns="0" tIns="0" rIns="0" bIns="0" rtlCol="0" anchor="t">
            <a:spAutoFit/>
          </a:bodyPr>
          <a:lstStyle/>
          <a:p>
            <a:pPr algn="l">
              <a:lnSpc>
                <a:spcPts val="4200"/>
              </a:lnSpc>
              <a:spcBef>
                <a:spcPct val="0"/>
              </a:spcBef>
            </a:pPr>
            <a:r>
              <a:rPr lang="en-US" sz="3000" b="1">
                <a:solidFill>
                  <a:srgbClr val="3C412F"/>
                </a:solidFill>
                <a:latin typeface="Open Sans Bold"/>
                <a:ea typeface="Open Sans Bold"/>
                <a:cs typeface="Open Sans Bold"/>
                <a:sym typeface="Open Sans Bold"/>
              </a:rPr>
              <a:t>2-épidémiologie</a:t>
            </a:r>
            <a:endParaRPr lang="en-US" sz="3000" b="1">
              <a:solidFill>
                <a:srgbClr val="3C412F"/>
              </a:solidFill>
              <a:latin typeface="Open Sans Bold"/>
              <a:ea typeface="Open Sans Bold"/>
              <a:cs typeface="Open Sans Bold"/>
              <a:sym typeface="Open Sans Bold"/>
            </a:endParaRPr>
          </a:p>
        </p:txBody>
      </p:sp>
      <p:sp>
        <p:nvSpPr>
          <p:cNvPr id="22" name="TextBox 22"/>
          <p:cNvSpPr txBox="1"/>
          <p:nvPr/>
        </p:nvSpPr>
        <p:spPr>
          <a:xfrm>
            <a:off x="2338079" y="8624130"/>
            <a:ext cx="3438759" cy="514350"/>
          </a:xfrm>
          <a:prstGeom prst="rect">
            <a:avLst/>
          </a:prstGeom>
        </p:spPr>
        <p:txBody>
          <a:bodyPr lIns="0" tIns="0" rIns="0" bIns="0" rtlCol="0" anchor="t">
            <a:spAutoFit/>
          </a:bodyPr>
          <a:lstStyle/>
          <a:p>
            <a:pPr algn="l">
              <a:lnSpc>
                <a:spcPts val="4200"/>
              </a:lnSpc>
              <a:spcBef>
                <a:spcPct val="0"/>
              </a:spcBef>
            </a:pPr>
            <a:r>
              <a:rPr lang="en-US" sz="3000" b="1">
                <a:solidFill>
                  <a:srgbClr val="3C412F"/>
                </a:solidFill>
                <a:latin typeface="Open Sans Bold"/>
                <a:ea typeface="Open Sans Bold"/>
                <a:cs typeface="Open Sans Bold"/>
                <a:sym typeface="Open Sans Bold"/>
              </a:rPr>
              <a:t>3-cycle biologique </a:t>
            </a:r>
            <a:endParaRPr lang="en-US" sz="3000" b="1">
              <a:solidFill>
                <a:srgbClr val="3C412F"/>
              </a:solidFill>
              <a:latin typeface="Open Sans Bold"/>
              <a:ea typeface="Open Sans Bold"/>
              <a:cs typeface="Open Sans Bold"/>
              <a:sym typeface="Open Sans Bold"/>
            </a:endParaRPr>
          </a:p>
        </p:txBody>
      </p:sp>
      <p:sp>
        <p:nvSpPr>
          <p:cNvPr id="23" name="TextBox 23"/>
          <p:cNvSpPr txBox="1"/>
          <p:nvPr/>
        </p:nvSpPr>
        <p:spPr>
          <a:xfrm>
            <a:off x="7700449" y="4768215"/>
            <a:ext cx="2887101" cy="514350"/>
          </a:xfrm>
          <a:prstGeom prst="rect">
            <a:avLst/>
          </a:prstGeom>
        </p:spPr>
        <p:txBody>
          <a:bodyPr lIns="0" tIns="0" rIns="0" bIns="0" rtlCol="0" anchor="t">
            <a:spAutoFit/>
          </a:bodyPr>
          <a:lstStyle/>
          <a:p>
            <a:pPr algn="l">
              <a:lnSpc>
                <a:spcPts val="4200"/>
              </a:lnSpc>
              <a:spcBef>
                <a:spcPct val="0"/>
              </a:spcBef>
            </a:pPr>
            <a:r>
              <a:rPr lang="en-US" sz="3000" b="1">
                <a:solidFill>
                  <a:srgbClr val="3C412F"/>
                </a:solidFill>
                <a:latin typeface="Open Sans Bold"/>
                <a:ea typeface="Open Sans Bold"/>
                <a:cs typeface="Open Sans Bold"/>
                <a:sym typeface="Open Sans Bold"/>
              </a:rPr>
              <a:t>4-paghogénie</a:t>
            </a:r>
            <a:endParaRPr lang="en-US" sz="3000" b="1">
              <a:solidFill>
                <a:srgbClr val="3C412F"/>
              </a:solidFill>
              <a:latin typeface="Open Sans Bold"/>
              <a:ea typeface="Open Sans Bold"/>
              <a:cs typeface="Open Sans Bold"/>
              <a:sym typeface="Open Sans Bold"/>
            </a:endParaRPr>
          </a:p>
        </p:txBody>
      </p:sp>
      <p:sp>
        <p:nvSpPr>
          <p:cNvPr id="24" name="TextBox 24"/>
          <p:cNvSpPr txBox="1"/>
          <p:nvPr/>
        </p:nvSpPr>
        <p:spPr>
          <a:xfrm>
            <a:off x="13062819" y="4856834"/>
            <a:ext cx="2887101" cy="514350"/>
          </a:xfrm>
          <a:prstGeom prst="rect">
            <a:avLst/>
          </a:prstGeom>
        </p:spPr>
        <p:txBody>
          <a:bodyPr lIns="0" tIns="0" rIns="0" bIns="0" rtlCol="0" anchor="t">
            <a:spAutoFit/>
          </a:bodyPr>
          <a:lstStyle/>
          <a:p>
            <a:pPr algn="l">
              <a:lnSpc>
                <a:spcPts val="4200"/>
              </a:lnSpc>
              <a:spcBef>
                <a:spcPct val="0"/>
              </a:spcBef>
            </a:pPr>
            <a:r>
              <a:rPr lang="en-US" sz="3000" b="1">
                <a:solidFill>
                  <a:srgbClr val="3C412F"/>
                </a:solidFill>
                <a:latin typeface="Open Sans Bold"/>
                <a:ea typeface="Open Sans Bold"/>
                <a:cs typeface="Open Sans Bold"/>
                <a:sym typeface="Open Sans Bold"/>
              </a:rPr>
              <a:t>7-diagnostic</a:t>
            </a:r>
            <a:endParaRPr lang="en-US" sz="3000" b="1">
              <a:solidFill>
                <a:srgbClr val="3C412F"/>
              </a:solidFill>
              <a:latin typeface="Open Sans Bold"/>
              <a:ea typeface="Open Sans Bold"/>
              <a:cs typeface="Open Sans Bold"/>
              <a:sym typeface="Open Sans Bold"/>
            </a:endParaRPr>
          </a:p>
        </p:txBody>
      </p:sp>
      <p:sp>
        <p:nvSpPr>
          <p:cNvPr id="25" name="TextBox 25"/>
          <p:cNvSpPr txBox="1"/>
          <p:nvPr/>
        </p:nvSpPr>
        <p:spPr>
          <a:xfrm>
            <a:off x="13062819" y="6732624"/>
            <a:ext cx="2887101" cy="514350"/>
          </a:xfrm>
          <a:prstGeom prst="rect">
            <a:avLst/>
          </a:prstGeom>
        </p:spPr>
        <p:txBody>
          <a:bodyPr lIns="0" tIns="0" rIns="0" bIns="0" rtlCol="0" anchor="t">
            <a:spAutoFit/>
          </a:bodyPr>
          <a:lstStyle/>
          <a:p>
            <a:pPr algn="l">
              <a:lnSpc>
                <a:spcPts val="4200"/>
              </a:lnSpc>
              <a:spcBef>
                <a:spcPct val="0"/>
              </a:spcBef>
            </a:pPr>
            <a:r>
              <a:rPr lang="en-US" sz="3000" b="1">
                <a:solidFill>
                  <a:srgbClr val="3C412F"/>
                </a:solidFill>
                <a:latin typeface="Open Sans Bold"/>
                <a:ea typeface="Open Sans Bold"/>
                <a:cs typeface="Open Sans Bold"/>
                <a:sym typeface="Open Sans Bold"/>
              </a:rPr>
              <a:t>8-traitement</a:t>
            </a:r>
            <a:endParaRPr lang="en-US" sz="3000" b="1">
              <a:solidFill>
                <a:srgbClr val="3C412F"/>
              </a:solidFill>
              <a:latin typeface="Open Sans Bold"/>
              <a:ea typeface="Open Sans Bold"/>
              <a:cs typeface="Open Sans Bold"/>
              <a:sym typeface="Open Sans Bold"/>
            </a:endParaRPr>
          </a:p>
        </p:txBody>
      </p:sp>
      <p:sp>
        <p:nvSpPr>
          <p:cNvPr id="26" name="TextBox 26"/>
          <p:cNvSpPr txBox="1"/>
          <p:nvPr/>
        </p:nvSpPr>
        <p:spPr>
          <a:xfrm>
            <a:off x="13062819" y="8610716"/>
            <a:ext cx="4453233" cy="481330"/>
          </a:xfrm>
          <a:prstGeom prst="rect">
            <a:avLst/>
          </a:prstGeom>
        </p:spPr>
        <p:txBody>
          <a:bodyPr lIns="0" tIns="0" rIns="0" bIns="0" rtlCol="0" anchor="t">
            <a:spAutoFit/>
          </a:bodyPr>
          <a:lstStyle/>
          <a:p>
            <a:pPr algn="l">
              <a:lnSpc>
                <a:spcPts val="3920"/>
              </a:lnSpc>
              <a:spcBef>
                <a:spcPct val="0"/>
              </a:spcBef>
            </a:pPr>
            <a:r>
              <a:rPr lang="en-US" sz="2800" b="1">
                <a:solidFill>
                  <a:srgbClr val="3C412F"/>
                </a:solidFill>
                <a:latin typeface="Open Sans Bold"/>
                <a:ea typeface="Open Sans Bold"/>
                <a:cs typeface="Open Sans Bold"/>
                <a:sym typeface="Open Sans Bold"/>
              </a:rPr>
              <a:t>9-référence biographie </a:t>
            </a:r>
            <a:endParaRPr lang="en-US" sz="2800" b="1">
              <a:solidFill>
                <a:srgbClr val="3C412F"/>
              </a:solidFill>
              <a:latin typeface="Open Sans Bold"/>
              <a:ea typeface="Open Sans Bold"/>
              <a:cs typeface="Open Sans Bold"/>
              <a:sym typeface="Open Sans Bold"/>
            </a:endParaRPr>
          </a:p>
        </p:txBody>
      </p:sp>
      <p:sp>
        <p:nvSpPr>
          <p:cNvPr id="27" name="TextBox 27"/>
          <p:cNvSpPr txBox="1"/>
          <p:nvPr/>
        </p:nvSpPr>
        <p:spPr>
          <a:xfrm>
            <a:off x="7622961" y="6732624"/>
            <a:ext cx="3512436" cy="514350"/>
          </a:xfrm>
          <a:prstGeom prst="rect">
            <a:avLst/>
          </a:prstGeom>
        </p:spPr>
        <p:txBody>
          <a:bodyPr lIns="0" tIns="0" rIns="0" bIns="0" rtlCol="0" anchor="t">
            <a:spAutoFit/>
          </a:bodyPr>
          <a:lstStyle/>
          <a:p>
            <a:pPr algn="l">
              <a:lnSpc>
                <a:spcPts val="4200"/>
              </a:lnSpc>
              <a:spcBef>
                <a:spcPct val="0"/>
              </a:spcBef>
            </a:pPr>
            <a:r>
              <a:rPr lang="en-US" sz="3000" b="1">
                <a:solidFill>
                  <a:srgbClr val="3C412F"/>
                </a:solidFill>
                <a:latin typeface="Open Sans Bold"/>
                <a:ea typeface="Open Sans Bold"/>
                <a:cs typeface="Open Sans Bold"/>
                <a:sym typeface="Open Sans Bold"/>
              </a:rPr>
              <a:t>5-signes cliniques</a:t>
            </a:r>
            <a:endParaRPr lang="en-US" sz="3000" b="1">
              <a:solidFill>
                <a:srgbClr val="3C412F"/>
              </a:solidFill>
              <a:latin typeface="Open Sans Bold"/>
              <a:ea typeface="Open Sans Bold"/>
              <a:cs typeface="Open Sans Bold"/>
              <a:sym typeface="Open Sans Bold"/>
            </a:endParaRPr>
          </a:p>
        </p:txBody>
      </p:sp>
      <p:sp>
        <p:nvSpPr>
          <p:cNvPr id="28" name="TextBox 28"/>
          <p:cNvSpPr txBox="1"/>
          <p:nvPr/>
        </p:nvSpPr>
        <p:spPr>
          <a:xfrm>
            <a:off x="7545472" y="8697033"/>
            <a:ext cx="2887101" cy="514350"/>
          </a:xfrm>
          <a:prstGeom prst="rect">
            <a:avLst/>
          </a:prstGeom>
        </p:spPr>
        <p:txBody>
          <a:bodyPr lIns="0" tIns="0" rIns="0" bIns="0" rtlCol="0" anchor="t">
            <a:spAutoFit/>
          </a:bodyPr>
          <a:lstStyle/>
          <a:p>
            <a:pPr algn="l">
              <a:lnSpc>
                <a:spcPts val="4200"/>
              </a:lnSpc>
              <a:spcBef>
                <a:spcPct val="0"/>
              </a:spcBef>
            </a:pPr>
            <a:r>
              <a:rPr lang="en-US" sz="3000" b="1">
                <a:solidFill>
                  <a:srgbClr val="3C412F"/>
                </a:solidFill>
                <a:latin typeface="Open Sans Bold"/>
                <a:ea typeface="Open Sans Bold"/>
                <a:cs typeface="Open Sans Bold"/>
                <a:sym typeface="Open Sans Bold"/>
              </a:rPr>
              <a:t>6-lésions</a:t>
            </a:r>
            <a:endParaRPr lang="en-US" sz="3000" b="1">
              <a:solidFill>
                <a:srgbClr val="3C412F"/>
              </a:solidFill>
              <a:latin typeface="Open Sans Bold"/>
              <a:ea typeface="Open Sans Bold"/>
              <a:cs typeface="Open Sans Bold"/>
              <a:sym typeface="Open Sans Bold"/>
            </a:endParaRPr>
          </a:p>
        </p:txBody>
      </p:sp>
      <p:pic>
        <p:nvPicPr>
          <p:cNvPr id="29" name="Image 28"/>
          <p:cNvPicPr/>
          <p:nvPr/>
        </p:nvPicPr>
        <p:blipFill>
          <a:blip r:embed="rId3"/>
          <a:stretch>
            <a:fillRect/>
          </a:stretch>
        </p:blipFill>
        <p:spPr>
          <a:xfrm>
            <a:off x="381000" y="4152900"/>
            <a:ext cx="1714500" cy="1714500"/>
          </a:xfrm>
          <a:prstGeom prst="rect">
            <a:avLst/>
          </a:prstGeom>
        </p:spPr>
      </p:pic>
      <p:pic>
        <p:nvPicPr>
          <p:cNvPr id="30" name="Image 29"/>
          <p:cNvPicPr/>
          <p:nvPr/>
        </p:nvPicPr>
        <p:blipFill>
          <a:blip r:embed="rId3"/>
          <a:stretch>
            <a:fillRect/>
          </a:stretch>
        </p:blipFill>
        <p:spPr>
          <a:xfrm>
            <a:off x="6019800" y="3848100"/>
            <a:ext cx="1714500" cy="1714500"/>
          </a:xfrm>
          <a:prstGeom prst="rect">
            <a:avLst/>
          </a:prstGeom>
        </p:spPr>
      </p:pic>
      <p:pic>
        <p:nvPicPr>
          <p:cNvPr id="31" name="Image 30"/>
          <p:cNvPicPr/>
          <p:nvPr/>
        </p:nvPicPr>
        <p:blipFill>
          <a:blip r:embed="rId3"/>
          <a:stretch>
            <a:fillRect/>
          </a:stretch>
        </p:blipFill>
        <p:spPr>
          <a:xfrm>
            <a:off x="11353800" y="4229100"/>
            <a:ext cx="1714500" cy="1714500"/>
          </a:xfrm>
          <a:prstGeom prst="rect">
            <a:avLst/>
          </a:prstGeom>
        </p:spPr>
      </p:pic>
      <p:pic>
        <p:nvPicPr>
          <p:cNvPr id="32" name="Image 31"/>
          <p:cNvPicPr/>
          <p:nvPr/>
        </p:nvPicPr>
        <p:blipFill>
          <a:blip r:embed="rId3"/>
          <a:stretch>
            <a:fillRect/>
          </a:stretch>
        </p:blipFill>
        <p:spPr>
          <a:xfrm>
            <a:off x="381000" y="5981700"/>
            <a:ext cx="1714500" cy="1714500"/>
          </a:xfrm>
          <a:prstGeom prst="rect">
            <a:avLst/>
          </a:prstGeom>
        </p:spPr>
      </p:pic>
      <p:pic>
        <p:nvPicPr>
          <p:cNvPr id="33" name="Image 32"/>
          <p:cNvPicPr/>
          <p:nvPr/>
        </p:nvPicPr>
        <p:blipFill>
          <a:blip r:embed="rId3"/>
          <a:stretch>
            <a:fillRect/>
          </a:stretch>
        </p:blipFill>
        <p:spPr>
          <a:xfrm>
            <a:off x="5776595" y="5943600"/>
            <a:ext cx="1714500" cy="1714500"/>
          </a:xfrm>
          <a:prstGeom prst="rect">
            <a:avLst/>
          </a:prstGeom>
        </p:spPr>
      </p:pic>
      <p:pic>
        <p:nvPicPr>
          <p:cNvPr id="34" name="Image 33"/>
          <p:cNvPicPr/>
          <p:nvPr/>
        </p:nvPicPr>
        <p:blipFill>
          <a:blip r:embed="rId3"/>
          <a:stretch>
            <a:fillRect/>
          </a:stretch>
        </p:blipFill>
        <p:spPr>
          <a:xfrm>
            <a:off x="11267440" y="6134100"/>
            <a:ext cx="1714500" cy="1714500"/>
          </a:xfrm>
          <a:prstGeom prst="rect">
            <a:avLst/>
          </a:prstGeom>
        </p:spPr>
      </p:pic>
      <p:pic>
        <p:nvPicPr>
          <p:cNvPr id="35" name="Image 34"/>
          <p:cNvPicPr/>
          <p:nvPr/>
        </p:nvPicPr>
        <p:blipFill>
          <a:blip r:embed="rId3"/>
          <a:stretch>
            <a:fillRect/>
          </a:stretch>
        </p:blipFill>
        <p:spPr>
          <a:xfrm>
            <a:off x="11277600" y="7848600"/>
            <a:ext cx="1714500" cy="1714500"/>
          </a:xfrm>
          <a:prstGeom prst="rect">
            <a:avLst/>
          </a:prstGeom>
        </p:spPr>
      </p:pic>
      <p:pic>
        <p:nvPicPr>
          <p:cNvPr id="37" name="Image 36"/>
          <p:cNvPicPr/>
          <p:nvPr/>
        </p:nvPicPr>
        <p:blipFill>
          <a:blip r:embed="rId3"/>
          <a:stretch>
            <a:fillRect/>
          </a:stretch>
        </p:blipFill>
        <p:spPr>
          <a:xfrm>
            <a:off x="5791200" y="7886700"/>
            <a:ext cx="1714500" cy="1714500"/>
          </a:xfrm>
          <a:prstGeom prst="rect">
            <a:avLst/>
          </a:prstGeom>
        </p:spPr>
      </p:pic>
      <p:pic>
        <p:nvPicPr>
          <p:cNvPr id="38" name="Image 37"/>
          <p:cNvPicPr/>
          <p:nvPr/>
        </p:nvPicPr>
        <p:blipFill>
          <a:blip r:embed="rId3"/>
          <a:stretch>
            <a:fillRect/>
          </a:stretch>
        </p:blipFill>
        <p:spPr>
          <a:xfrm>
            <a:off x="457200" y="7962900"/>
            <a:ext cx="1714500" cy="1714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AutoShape 2"/>
          <p:cNvSpPr/>
          <p:nvPr/>
        </p:nvSpPr>
        <p:spPr>
          <a:xfrm flipV="1">
            <a:off x="17240250" y="0"/>
            <a:ext cx="0" cy="10287000"/>
          </a:xfrm>
          <a:prstGeom prst="line">
            <a:avLst/>
          </a:prstGeom>
          <a:ln w="38100" cap="flat">
            <a:solidFill>
              <a:srgbClr val="3C412F"/>
            </a:solidFill>
            <a:prstDash val="solid"/>
            <a:headEnd type="none" w="sm" len="sm"/>
            <a:tailEnd type="none" w="sm" len="sm"/>
          </a:ln>
        </p:spPr>
      </p:sp>
      <p:grpSp>
        <p:nvGrpSpPr>
          <p:cNvPr id="3" name="Group 3"/>
          <p:cNvGrpSpPr/>
          <p:nvPr/>
        </p:nvGrpSpPr>
        <p:grpSpPr>
          <a:xfrm rot="0">
            <a:off x="17565265" y="685800"/>
            <a:ext cx="397719" cy="342900"/>
            <a:chOff x="0" y="0"/>
            <a:chExt cx="530293" cy="457200"/>
          </a:xfrm>
        </p:grpSpPr>
        <p:sp>
          <p:nvSpPr>
            <p:cNvPr id="4" name="AutoShape 4"/>
            <p:cNvSpPr/>
            <p:nvPr/>
          </p:nvSpPr>
          <p:spPr>
            <a:xfrm>
              <a:off x="0" y="25400"/>
              <a:ext cx="530293" cy="0"/>
            </a:xfrm>
            <a:prstGeom prst="line">
              <a:avLst/>
            </a:prstGeom>
            <a:ln w="50800" cap="flat">
              <a:solidFill>
                <a:srgbClr val="3C412F"/>
              </a:solidFill>
              <a:prstDash val="solid"/>
              <a:headEnd type="none" w="sm" len="sm"/>
              <a:tailEnd type="none" w="sm" len="sm"/>
            </a:ln>
          </p:spPr>
        </p:sp>
        <p:sp>
          <p:nvSpPr>
            <p:cNvPr id="5" name="AutoShape 5"/>
            <p:cNvSpPr/>
            <p:nvPr/>
          </p:nvSpPr>
          <p:spPr>
            <a:xfrm>
              <a:off x="0" y="228600"/>
              <a:ext cx="530293" cy="0"/>
            </a:xfrm>
            <a:prstGeom prst="line">
              <a:avLst/>
            </a:prstGeom>
            <a:ln w="50800" cap="flat">
              <a:solidFill>
                <a:srgbClr val="3C412F"/>
              </a:solidFill>
              <a:prstDash val="solid"/>
              <a:headEnd type="none" w="sm" len="sm"/>
              <a:tailEnd type="none" w="sm" len="sm"/>
            </a:ln>
          </p:spPr>
        </p:sp>
        <p:sp>
          <p:nvSpPr>
            <p:cNvPr id="6" name="AutoShape 6"/>
            <p:cNvSpPr/>
            <p:nvPr/>
          </p:nvSpPr>
          <p:spPr>
            <a:xfrm>
              <a:off x="0" y="431800"/>
              <a:ext cx="530293" cy="0"/>
            </a:xfrm>
            <a:prstGeom prst="line">
              <a:avLst/>
            </a:prstGeom>
            <a:ln w="50800" cap="flat">
              <a:solidFill>
                <a:srgbClr val="3C412F"/>
              </a:solidFill>
              <a:prstDash val="solid"/>
              <a:headEnd type="none" w="sm" len="sm"/>
              <a:tailEnd type="none" w="sm" len="sm"/>
            </a:ln>
          </p:spPr>
        </p:sp>
      </p:grpSp>
      <p:sp>
        <p:nvSpPr>
          <p:cNvPr id="7" name="Freeform 7"/>
          <p:cNvSpPr/>
          <p:nvPr/>
        </p:nvSpPr>
        <p:spPr>
          <a:xfrm>
            <a:off x="1028700" y="1028700"/>
            <a:ext cx="482542" cy="469382"/>
          </a:xfrm>
          <a:custGeom>
            <a:avLst/>
            <a:gdLst/>
            <a:ahLst/>
            <a:cxnLst/>
            <a:rect l="l" t="t" r="r" b="b"/>
            <a:pathLst>
              <a:path w="482542" h="469382">
                <a:moveTo>
                  <a:pt x="0" y="0"/>
                </a:moveTo>
                <a:lnTo>
                  <a:pt x="482542" y="0"/>
                </a:lnTo>
                <a:lnTo>
                  <a:pt x="482542" y="469382"/>
                </a:lnTo>
                <a:lnTo>
                  <a:pt x="0" y="46938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1" name="TextBox 11"/>
          <p:cNvSpPr txBox="1"/>
          <p:nvPr/>
        </p:nvSpPr>
        <p:spPr>
          <a:xfrm>
            <a:off x="1028700" y="2258617"/>
            <a:ext cx="6788516" cy="1094740"/>
          </a:xfrm>
          <a:prstGeom prst="rect">
            <a:avLst/>
          </a:prstGeom>
        </p:spPr>
        <p:txBody>
          <a:bodyPr lIns="0" tIns="0" rIns="0" bIns="0" rtlCol="0" anchor="t">
            <a:spAutoFit/>
          </a:bodyPr>
          <a:lstStyle/>
          <a:p>
            <a:pPr algn="l">
              <a:lnSpc>
                <a:spcPts val="8960"/>
              </a:lnSpc>
              <a:spcBef>
                <a:spcPct val="0"/>
              </a:spcBef>
            </a:pPr>
            <a:r>
              <a:rPr 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rPr>
              <a:t>Le spirocercose</a:t>
            </a:r>
            <a:endParaRPr 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endParaRPr>
          </a:p>
        </p:txBody>
      </p:sp>
      <p:sp>
        <p:nvSpPr>
          <p:cNvPr id="12" name="TextBox 12"/>
          <p:cNvSpPr txBox="1"/>
          <p:nvPr/>
        </p:nvSpPr>
        <p:spPr>
          <a:xfrm>
            <a:off x="17516052" y="9308754"/>
            <a:ext cx="496145" cy="396240"/>
          </a:xfrm>
          <a:prstGeom prst="rect">
            <a:avLst/>
          </a:prstGeom>
        </p:spPr>
        <p:txBody>
          <a:bodyPr lIns="0" tIns="0" rIns="0" bIns="0" rtlCol="0" anchor="t">
            <a:spAutoFit/>
          </a:bodyPr>
          <a:lstStyle/>
          <a:p>
            <a:pPr algn="ctr">
              <a:lnSpc>
                <a:spcPts val="3360"/>
              </a:lnSpc>
              <a:spcBef>
                <a:spcPct val="0"/>
              </a:spcBef>
            </a:pPr>
            <a:r>
              <a:rPr lang="en-US" sz="2400" b="1">
                <a:solidFill>
                  <a:srgbClr val="3C412F"/>
                </a:solidFill>
                <a:latin typeface="Open Sans Medium"/>
                <a:ea typeface="Open Sans Medium"/>
                <a:cs typeface="Open Sans Medium"/>
                <a:sym typeface="Open Sans Medium"/>
              </a:rPr>
              <a:t>03</a:t>
            </a:r>
            <a:endParaRPr lang="en-US" sz="2400" b="1">
              <a:solidFill>
                <a:srgbClr val="3C412F"/>
              </a:solidFill>
              <a:latin typeface="Open Sans Medium"/>
              <a:ea typeface="Open Sans Medium"/>
              <a:cs typeface="Open Sans Medium"/>
              <a:sym typeface="Open Sans Medium"/>
            </a:endParaRPr>
          </a:p>
        </p:txBody>
      </p:sp>
      <p:sp>
        <p:nvSpPr>
          <p:cNvPr id="13" name="TextBox 13"/>
          <p:cNvSpPr txBox="1"/>
          <p:nvPr/>
        </p:nvSpPr>
        <p:spPr>
          <a:xfrm>
            <a:off x="1732851" y="1066224"/>
            <a:ext cx="2887101" cy="356235"/>
          </a:xfrm>
          <a:prstGeom prst="rect">
            <a:avLst/>
          </a:prstGeom>
        </p:spPr>
        <p:txBody>
          <a:bodyPr lIns="0" tIns="0" rIns="0" bIns="0" rtlCol="0" anchor="t">
            <a:spAutoFit/>
          </a:bodyPr>
          <a:lstStyle/>
          <a:p>
            <a:pPr algn="l">
              <a:lnSpc>
                <a:spcPts val="2940"/>
              </a:lnSpc>
              <a:spcBef>
                <a:spcPct val="0"/>
              </a:spcBef>
            </a:pPr>
            <a:r>
              <a:rPr lang="en-US" sz="2100" b="1">
                <a:solidFill>
                  <a:srgbClr val="3C412F"/>
                </a:solidFill>
                <a:latin typeface="Open Sans Medium"/>
                <a:ea typeface="Open Sans Medium"/>
                <a:cs typeface="Open Sans Medium"/>
                <a:sym typeface="Open Sans Medium"/>
              </a:rPr>
              <a:t>Parasitologie</a:t>
            </a:r>
            <a:endParaRPr lang="en-US" sz="2100" b="1">
              <a:solidFill>
                <a:srgbClr val="3C412F"/>
              </a:solidFill>
              <a:latin typeface="Open Sans Medium"/>
              <a:ea typeface="Open Sans Medium"/>
              <a:cs typeface="Open Sans Medium"/>
              <a:sym typeface="Open Sans Medium"/>
            </a:endParaRPr>
          </a:p>
        </p:txBody>
      </p:sp>
      <p:grpSp>
        <p:nvGrpSpPr>
          <p:cNvPr id="14" name="Group 14"/>
          <p:cNvGrpSpPr/>
          <p:nvPr/>
        </p:nvGrpSpPr>
        <p:grpSpPr>
          <a:xfrm rot="0">
            <a:off x="2138945" y="6278851"/>
            <a:ext cx="4568027" cy="2615406"/>
            <a:chOff x="0" y="0"/>
            <a:chExt cx="6090703" cy="3487208"/>
          </a:xfrm>
        </p:grpSpPr>
        <p:sp>
          <p:nvSpPr>
            <p:cNvPr id="15" name="TextBox 15"/>
            <p:cNvSpPr txBox="1"/>
            <p:nvPr/>
          </p:nvSpPr>
          <p:spPr>
            <a:xfrm>
              <a:off x="0" y="585893"/>
              <a:ext cx="6090703" cy="2901315"/>
            </a:xfrm>
            <a:prstGeom prst="rect">
              <a:avLst/>
            </a:prstGeom>
          </p:spPr>
          <p:txBody>
            <a:bodyPr lIns="0" tIns="0" rIns="0" bIns="0" rtlCol="0" anchor="t">
              <a:spAutoFit/>
            </a:bodyPr>
            <a:lstStyle/>
            <a:p>
              <a:pPr algn="l">
                <a:lnSpc>
                  <a:spcPts val="2520"/>
                </a:lnSpc>
              </a:pPr>
              <a:r>
                <a:rPr lang="en-US" sz="1800">
                  <a:solidFill>
                    <a:srgbClr val="3C412F"/>
                  </a:solidFill>
                  <a:latin typeface="Open Sans"/>
                  <a:ea typeface="Open Sans"/>
                  <a:cs typeface="Open Sans"/>
                  <a:sym typeface="Open Sans"/>
                </a:rPr>
                <a:t>Ordre : Spirurida</a:t>
              </a:r>
              <a:endParaRPr lang="en-US" sz="1800">
                <a:solidFill>
                  <a:srgbClr val="3C412F"/>
                </a:solidFill>
                <a:latin typeface="Open Sans"/>
                <a:ea typeface="Open Sans"/>
                <a:cs typeface="Open Sans"/>
                <a:sym typeface="Open Sans"/>
              </a:endParaRPr>
            </a:p>
            <a:p>
              <a:pPr algn="l">
                <a:lnSpc>
                  <a:spcPts val="2520"/>
                </a:lnSpc>
              </a:pPr>
              <a:r>
                <a:rPr lang="en-US" sz="1800">
                  <a:solidFill>
                    <a:srgbClr val="3C412F"/>
                  </a:solidFill>
                  <a:latin typeface="Open Sans"/>
                  <a:ea typeface="Open Sans"/>
                  <a:cs typeface="Open Sans"/>
                  <a:sym typeface="Open Sans"/>
                </a:rPr>
                <a:t>Famille : Spiruridés</a:t>
              </a:r>
              <a:endParaRPr lang="en-US" sz="1800">
                <a:solidFill>
                  <a:srgbClr val="3C412F"/>
                </a:solidFill>
                <a:latin typeface="Open Sans"/>
                <a:ea typeface="Open Sans"/>
                <a:cs typeface="Open Sans"/>
                <a:sym typeface="Open Sans"/>
              </a:endParaRPr>
            </a:p>
            <a:p>
              <a:pPr algn="l">
                <a:lnSpc>
                  <a:spcPts val="2520"/>
                </a:lnSpc>
              </a:pPr>
              <a:r>
                <a:rPr lang="en-US" sz="1800">
                  <a:solidFill>
                    <a:srgbClr val="3C412F"/>
                  </a:solidFill>
                  <a:latin typeface="Open Sans"/>
                  <a:ea typeface="Open Sans"/>
                  <a:cs typeface="Open Sans"/>
                  <a:sym typeface="Open Sans"/>
                </a:rPr>
                <a:t>Sous-famille : Spirurinés</a:t>
              </a:r>
              <a:endParaRPr lang="en-US" sz="1800">
                <a:solidFill>
                  <a:srgbClr val="3C412F"/>
                </a:solidFill>
                <a:latin typeface="Open Sans"/>
                <a:ea typeface="Open Sans"/>
                <a:cs typeface="Open Sans"/>
                <a:sym typeface="Open Sans"/>
              </a:endParaRPr>
            </a:p>
            <a:p>
              <a:pPr algn="l">
                <a:lnSpc>
                  <a:spcPts val="2520"/>
                </a:lnSpc>
              </a:pPr>
              <a:r>
                <a:rPr lang="en-US" sz="1800">
                  <a:solidFill>
                    <a:srgbClr val="3C412F"/>
                  </a:solidFill>
                  <a:latin typeface="Open Sans"/>
                  <a:ea typeface="Open Sans"/>
                  <a:cs typeface="Open Sans"/>
                  <a:sym typeface="Open Sans"/>
                </a:rPr>
                <a:t>Genre : Spiroserca</a:t>
              </a:r>
              <a:endParaRPr lang="en-US" sz="1800">
                <a:solidFill>
                  <a:srgbClr val="3C412F"/>
                </a:solidFill>
                <a:latin typeface="Open Sans"/>
                <a:ea typeface="Open Sans"/>
                <a:cs typeface="Open Sans"/>
                <a:sym typeface="Open Sans"/>
              </a:endParaRPr>
            </a:p>
            <a:p>
              <a:pPr algn="l">
                <a:lnSpc>
                  <a:spcPts val="2520"/>
                </a:lnSpc>
              </a:pPr>
              <a:r>
                <a:rPr lang="en-US" sz="1800">
                  <a:solidFill>
                    <a:srgbClr val="3C412F"/>
                  </a:solidFill>
                  <a:latin typeface="Open Sans"/>
                  <a:ea typeface="Open Sans"/>
                  <a:cs typeface="Open Sans"/>
                  <a:sym typeface="Open Sans"/>
                </a:rPr>
                <a:t>Espèces :</a:t>
              </a:r>
              <a:endParaRPr lang="en-US" sz="1800">
                <a:solidFill>
                  <a:srgbClr val="3C412F"/>
                </a:solidFill>
                <a:latin typeface="Open Sans"/>
                <a:ea typeface="Open Sans"/>
                <a:cs typeface="Open Sans"/>
                <a:sym typeface="Open Sans"/>
              </a:endParaRPr>
            </a:p>
            <a:p>
              <a:pPr algn="l">
                <a:lnSpc>
                  <a:spcPts val="2520"/>
                </a:lnSpc>
              </a:pPr>
              <a:r>
                <a:rPr lang="en-US" sz="1800">
                  <a:solidFill>
                    <a:srgbClr val="3C412F"/>
                  </a:solidFill>
                  <a:latin typeface="Open Sans"/>
                  <a:ea typeface="Open Sans"/>
                  <a:cs typeface="Open Sans"/>
                  <a:sym typeface="Open Sans"/>
                </a:rPr>
                <a:t>Spirocerca lupi → chien</a:t>
              </a:r>
              <a:endParaRPr lang="en-US" sz="1800">
                <a:solidFill>
                  <a:srgbClr val="3C412F"/>
                </a:solidFill>
                <a:latin typeface="Open Sans"/>
                <a:ea typeface="Open Sans"/>
                <a:cs typeface="Open Sans"/>
                <a:sym typeface="Open Sans"/>
              </a:endParaRPr>
            </a:p>
            <a:p>
              <a:pPr algn="l">
                <a:lnSpc>
                  <a:spcPts val="2520"/>
                </a:lnSpc>
                <a:spcBef>
                  <a:spcPct val="0"/>
                </a:spcBef>
              </a:pPr>
              <a:r>
                <a:rPr lang="en-US" sz="1800">
                  <a:solidFill>
                    <a:srgbClr val="3C412F"/>
                  </a:solidFill>
                  <a:latin typeface="Open Sans"/>
                  <a:ea typeface="Open Sans"/>
                  <a:cs typeface="Open Sans"/>
                  <a:sym typeface="Open Sans"/>
                </a:rPr>
                <a:t>Spirocerca rytipleurites → chat</a:t>
              </a:r>
              <a:endParaRPr lang="en-US" sz="1800">
                <a:solidFill>
                  <a:srgbClr val="3C412F"/>
                </a:solidFill>
                <a:latin typeface="Open Sans"/>
                <a:ea typeface="Open Sans"/>
                <a:cs typeface="Open Sans"/>
                <a:sym typeface="Open Sans"/>
              </a:endParaRPr>
            </a:p>
          </p:txBody>
        </p:sp>
        <p:sp>
          <p:nvSpPr>
            <p:cNvPr id="16" name="TextBox 16"/>
            <p:cNvSpPr txBox="1"/>
            <p:nvPr/>
          </p:nvSpPr>
          <p:spPr>
            <a:xfrm>
              <a:off x="0" y="-38100"/>
              <a:ext cx="6090703" cy="462280"/>
            </a:xfrm>
            <a:prstGeom prst="rect">
              <a:avLst/>
            </a:prstGeom>
          </p:spPr>
          <p:txBody>
            <a:bodyPr lIns="0" tIns="0" rIns="0" bIns="0" rtlCol="0" anchor="t">
              <a:spAutoFit/>
            </a:bodyPr>
            <a:lstStyle/>
            <a:p>
              <a:pPr algn="l">
                <a:lnSpc>
                  <a:spcPts val="2940"/>
                </a:lnSpc>
                <a:spcBef>
                  <a:spcPct val="0"/>
                </a:spcBef>
              </a:pPr>
              <a:r>
                <a:rPr lang="en-US" sz="2100" b="1">
                  <a:solidFill>
                    <a:srgbClr val="3C412F"/>
                  </a:solidFill>
                  <a:latin typeface="Open Sans Medium"/>
                  <a:ea typeface="Open Sans Medium"/>
                  <a:cs typeface="Open Sans Medium"/>
                  <a:sym typeface="Open Sans Medium"/>
                </a:rPr>
                <a:t>Systématique :</a:t>
              </a:r>
              <a:endParaRPr lang="en-US" sz="2100" b="1">
                <a:solidFill>
                  <a:srgbClr val="3C412F"/>
                </a:solidFill>
                <a:latin typeface="Open Sans Medium"/>
                <a:ea typeface="Open Sans Medium"/>
                <a:cs typeface="Open Sans Medium"/>
                <a:sym typeface="Open Sans Medium"/>
              </a:endParaRPr>
            </a:p>
          </p:txBody>
        </p:sp>
      </p:grpSp>
      <p:sp>
        <p:nvSpPr>
          <p:cNvPr id="17" name="TextBox 17"/>
          <p:cNvSpPr txBox="1"/>
          <p:nvPr/>
        </p:nvSpPr>
        <p:spPr>
          <a:xfrm>
            <a:off x="9144000" y="7400705"/>
            <a:ext cx="4059453" cy="324073"/>
          </a:xfrm>
          <a:prstGeom prst="rect">
            <a:avLst/>
          </a:prstGeom>
        </p:spPr>
        <p:txBody>
          <a:bodyPr lIns="0" tIns="0" rIns="0" bIns="0" rtlCol="0" anchor="t">
            <a:spAutoFit/>
          </a:bodyPr>
          <a:lstStyle/>
          <a:p>
            <a:pPr algn="l">
              <a:lnSpc>
                <a:spcPts val="2610"/>
              </a:lnSpc>
              <a:spcBef>
                <a:spcPct val="0"/>
              </a:spcBef>
            </a:pPr>
            <a:r>
              <a:rPr lang="en-US" sz="1865" b="1">
                <a:solidFill>
                  <a:srgbClr val="3C412F"/>
                </a:solidFill>
                <a:latin typeface="Open Sans Bold"/>
                <a:ea typeface="Open Sans Bold"/>
                <a:cs typeface="Open Sans Bold"/>
                <a:sym typeface="Open Sans Bold"/>
              </a:rPr>
              <a:t>Morphologie :</a:t>
            </a:r>
            <a:endParaRPr lang="en-US" sz="1865" b="1">
              <a:solidFill>
                <a:srgbClr val="3C412F"/>
              </a:solidFill>
              <a:latin typeface="Open Sans Bold"/>
              <a:ea typeface="Open Sans Bold"/>
              <a:cs typeface="Open Sans Bold"/>
              <a:sym typeface="Open Sans Bold"/>
            </a:endParaRPr>
          </a:p>
        </p:txBody>
      </p:sp>
      <p:grpSp>
        <p:nvGrpSpPr>
          <p:cNvPr id="18" name="Group 18"/>
          <p:cNvGrpSpPr/>
          <p:nvPr/>
        </p:nvGrpSpPr>
        <p:grpSpPr>
          <a:xfrm rot="0">
            <a:off x="2138945" y="3977770"/>
            <a:ext cx="4568027" cy="1672431"/>
            <a:chOff x="0" y="0"/>
            <a:chExt cx="6090703" cy="2229908"/>
          </a:xfrm>
        </p:grpSpPr>
        <p:sp>
          <p:nvSpPr>
            <p:cNvPr id="19" name="TextBox 19"/>
            <p:cNvSpPr txBox="1"/>
            <p:nvPr/>
          </p:nvSpPr>
          <p:spPr>
            <a:xfrm>
              <a:off x="0" y="585893"/>
              <a:ext cx="6090703" cy="1644015"/>
            </a:xfrm>
            <a:prstGeom prst="rect">
              <a:avLst/>
            </a:prstGeom>
          </p:spPr>
          <p:txBody>
            <a:bodyPr lIns="0" tIns="0" rIns="0" bIns="0" rtlCol="0" anchor="t">
              <a:spAutoFit/>
            </a:bodyPr>
            <a:lstStyle/>
            <a:p>
              <a:pPr algn="l">
                <a:lnSpc>
                  <a:spcPts val="2520"/>
                </a:lnSpc>
                <a:spcBef>
                  <a:spcPct val="0"/>
                </a:spcBef>
              </a:pPr>
              <a:r>
                <a:rPr lang="en-US" sz="1800">
                  <a:solidFill>
                    <a:srgbClr val="3C412F"/>
                  </a:solidFill>
                  <a:latin typeface="Open Sans"/>
                  <a:ea typeface="Open Sans"/>
                  <a:cs typeface="Open Sans"/>
                  <a:sym typeface="Open Sans"/>
                </a:rPr>
                <a:t>maladie liée à la migration et au développement de Spirocerca lupi dans la paroi de l'œsophage de l'estomac et parfois de l'aorte.</a:t>
              </a:r>
              <a:endParaRPr lang="en-US" sz="1800">
                <a:solidFill>
                  <a:srgbClr val="3C412F"/>
                </a:solidFill>
                <a:latin typeface="Open Sans"/>
                <a:ea typeface="Open Sans"/>
                <a:cs typeface="Open Sans"/>
                <a:sym typeface="Open Sans"/>
              </a:endParaRPr>
            </a:p>
          </p:txBody>
        </p:sp>
        <p:sp>
          <p:nvSpPr>
            <p:cNvPr id="20" name="TextBox 20"/>
            <p:cNvSpPr txBox="1"/>
            <p:nvPr/>
          </p:nvSpPr>
          <p:spPr>
            <a:xfrm>
              <a:off x="0" y="-38100"/>
              <a:ext cx="6090703" cy="462280"/>
            </a:xfrm>
            <a:prstGeom prst="rect">
              <a:avLst/>
            </a:prstGeom>
          </p:spPr>
          <p:txBody>
            <a:bodyPr lIns="0" tIns="0" rIns="0" bIns="0" rtlCol="0" anchor="t">
              <a:spAutoFit/>
            </a:bodyPr>
            <a:lstStyle/>
            <a:p>
              <a:pPr algn="l">
                <a:lnSpc>
                  <a:spcPts val="2940"/>
                </a:lnSpc>
                <a:spcBef>
                  <a:spcPct val="0"/>
                </a:spcBef>
              </a:pPr>
              <a:r>
                <a:rPr lang="en-US" sz="2100" b="1">
                  <a:solidFill>
                    <a:srgbClr val="3C412F"/>
                  </a:solidFill>
                  <a:latin typeface="Open Sans Medium"/>
                  <a:ea typeface="Open Sans Medium"/>
                  <a:cs typeface="Open Sans Medium"/>
                  <a:sym typeface="Open Sans Medium"/>
                </a:rPr>
                <a:t>Définition :</a:t>
              </a:r>
              <a:endParaRPr lang="en-US" sz="2100" b="1">
                <a:solidFill>
                  <a:srgbClr val="3C412F"/>
                </a:solidFill>
                <a:latin typeface="Open Sans Medium"/>
                <a:ea typeface="Open Sans Medium"/>
                <a:cs typeface="Open Sans Medium"/>
                <a:sym typeface="Open Sans Medium"/>
              </a:endParaRPr>
            </a:p>
          </p:txBody>
        </p:sp>
      </p:grpSp>
      <p:sp>
        <p:nvSpPr>
          <p:cNvPr id="22" name="TextBox 22"/>
          <p:cNvSpPr txBox="1"/>
          <p:nvPr/>
        </p:nvSpPr>
        <p:spPr>
          <a:xfrm>
            <a:off x="9144000" y="7956079"/>
            <a:ext cx="12968079" cy="1554480"/>
          </a:xfrm>
          <a:prstGeom prst="rect">
            <a:avLst/>
          </a:prstGeom>
        </p:spPr>
        <p:txBody>
          <a:bodyPr lIns="0" tIns="0" rIns="0" bIns="0" rtlCol="0" anchor="t">
            <a:spAutoFit/>
          </a:bodyPr>
          <a:lstStyle/>
          <a:p>
            <a:pPr algn="l">
              <a:lnSpc>
                <a:spcPts val="2520"/>
              </a:lnSpc>
            </a:pPr>
            <a:r>
              <a:rPr lang="en-US" sz="1800">
                <a:solidFill>
                  <a:srgbClr val="3C412F"/>
                </a:solidFill>
                <a:latin typeface="Open Sans"/>
                <a:ea typeface="Open Sans"/>
                <a:cs typeface="Open Sans"/>
                <a:sym typeface="Open Sans"/>
              </a:rPr>
              <a:t>Taille : mâle 3–5 cm, femelle jusqu’à 8 cm</a:t>
            </a:r>
            <a:endParaRPr lang="en-US" sz="1800">
              <a:solidFill>
                <a:srgbClr val="3C412F"/>
              </a:solidFill>
              <a:latin typeface="Open Sans"/>
              <a:ea typeface="Open Sans"/>
              <a:cs typeface="Open Sans"/>
              <a:sym typeface="Open Sans"/>
            </a:endParaRPr>
          </a:p>
          <a:p>
            <a:pPr algn="l">
              <a:lnSpc>
                <a:spcPts val="2520"/>
              </a:lnSpc>
            </a:pPr>
            <a:r>
              <a:rPr lang="en-US" sz="1800">
                <a:solidFill>
                  <a:srgbClr val="3C412F"/>
                </a:solidFill>
                <a:latin typeface="Open Sans"/>
                <a:ea typeface="Open Sans"/>
                <a:cs typeface="Open Sans"/>
                <a:sym typeface="Open Sans"/>
              </a:rPr>
              <a:t>Particularités :</a:t>
            </a:r>
            <a:endParaRPr lang="en-US" sz="1800">
              <a:solidFill>
                <a:srgbClr val="3C412F"/>
              </a:solidFill>
              <a:latin typeface="Open Sans"/>
              <a:ea typeface="Open Sans"/>
              <a:cs typeface="Open Sans"/>
              <a:sym typeface="Open Sans"/>
            </a:endParaRPr>
          </a:p>
          <a:p>
            <a:pPr algn="l">
              <a:lnSpc>
                <a:spcPts val="2520"/>
              </a:lnSpc>
            </a:pPr>
            <a:r>
              <a:rPr lang="en-US" sz="1800">
                <a:solidFill>
                  <a:srgbClr val="3C412F"/>
                </a:solidFill>
                <a:latin typeface="Open Sans"/>
                <a:ea typeface="Open Sans"/>
                <a:cs typeface="Open Sans"/>
                <a:sym typeface="Open Sans"/>
              </a:rPr>
              <a:t>Mâle → extrémité distale enroulée</a:t>
            </a:r>
            <a:endParaRPr lang="en-US" sz="1800">
              <a:solidFill>
                <a:srgbClr val="3C412F"/>
              </a:solidFill>
              <a:latin typeface="Open Sans"/>
              <a:ea typeface="Open Sans"/>
              <a:cs typeface="Open Sans"/>
              <a:sym typeface="Open Sans"/>
            </a:endParaRPr>
          </a:p>
          <a:p>
            <a:pPr algn="l">
              <a:lnSpc>
                <a:spcPts val="2520"/>
              </a:lnSpc>
            </a:pPr>
            <a:r>
              <a:rPr lang="en-US" sz="1800">
                <a:solidFill>
                  <a:srgbClr val="3C412F"/>
                </a:solidFill>
                <a:latin typeface="Open Sans"/>
                <a:ea typeface="Open Sans"/>
                <a:cs typeface="Open Sans"/>
                <a:sym typeface="Open Sans"/>
              </a:rPr>
              <a:t>Femelle → queue recourbée</a:t>
            </a:r>
            <a:endParaRPr lang="en-US" sz="1800">
              <a:solidFill>
                <a:srgbClr val="3C412F"/>
              </a:solidFill>
              <a:latin typeface="Open Sans"/>
              <a:ea typeface="Open Sans"/>
              <a:cs typeface="Open Sans"/>
              <a:sym typeface="Open Sans"/>
            </a:endParaRPr>
          </a:p>
          <a:p>
            <a:pPr algn="l">
              <a:lnSpc>
                <a:spcPts val="2520"/>
              </a:lnSpc>
              <a:spcBef>
                <a:spcPct val="0"/>
              </a:spcBef>
            </a:pPr>
            <a:r>
              <a:rPr lang="en-US" sz="1800">
                <a:solidFill>
                  <a:srgbClr val="3C412F"/>
                </a:solidFill>
                <a:latin typeface="Open Sans"/>
                <a:ea typeface="Open Sans"/>
                <a:cs typeface="Open Sans"/>
                <a:sym typeface="Open Sans"/>
              </a:rPr>
              <a:t>Diffère de S. rytipleurites par absence de repli cuticulaire ventral antérieur</a:t>
            </a:r>
            <a:endParaRPr lang="en-US" sz="1800">
              <a:solidFill>
                <a:srgbClr val="3C412F"/>
              </a:solidFill>
              <a:latin typeface="Open Sans"/>
              <a:ea typeface="Open Sans"/>
              <a:cs typeface="Open Sans"/>
              <a:sym typeface="Open Sans"/>
            </a:endParaRPr>
          </a:p>
        </p:txBody>
      </p:sp>
      <p:pic>
        <p:nvPicPr>
          <p:cNvPr id="24" name="Image 23"/>
          <p:cNvPicPr/>
          <p:nvPr/>
        </p:nvPicPr>
        <p:blipFill>
          <a:blip r:embed="rId3"/>
          <a:stretch>
            <a:fillRect/>
          </a:stretch>
        </p:blipFill>
        <p:spPr>
          <a:xfrm>
            <a:off x="8382635" y="857250"/>
            <a:ext cx="8068945" cy="5071110"/>
          </a:xfrm>
          <a:prstGeom prst="rect">
            <a:avLst/>
          </a:prstGeom>
        </p:spPr>
      </p:pic>
      <p:sp>
        <p:nvSpPr>
          <p:cNvPr id="26" name="Zone de texte 25"/>
          <p:cNvSpPr txBox="1"/>
          <p:nvPr/>
        </p:nvSpPr>
        <p:spPr>
          <a:xfrm>
            <a:off x="7925435" y="6074410"/>
            <a:ext cx="9144000" cy="579120"/>
          </a:xfrm>
          <a:prstGeom prst="rect">
            <a:avLst/>
          </a:prstGeom>
          <a:noFill/>
        </p:spPr>
        <p:txBody>
          <a:bodyPr wrap="square" rtlCol="0" anchor="t">
            <a:noAutofit/>
          </a:bodyPr>
          <a:p>
            <a:pPr algn="ctr"/>
            <a:r>
              <a:rPr lang="en-US" altLang="fr-FR"/>
              <a:t>h</a:t>
            </a:r>
            <a:r>
              <a:rPr lang="en-US" altLang="fr-FR" sz="1000"/>
              <a:t>ttps://fr.images.search.yahoo.com/search/images;_ylt=Awr.rDln80ZpHwIAlpBjAQx.;_ylu=Y29sbwNpcjIEcG9zAzEEdnRpZAMEc2VjA3BpdnM-?p=Spirocerca+lupi</a:t>
            </a:r>
            <a:endParaRPr lang="fr-FR" altLang="en-US" sz="1000"/>
          </a:p>
        </p:txBody>
      </p:sp>
      <p:pic>
        <p:nvPicPr>
          <p:cNvPr id="10" name="Image 9"/>
          <p:cNvPicPr/>
          <p:nvPr/>
        </p:nvPicPr>
        <p:blipFill>
          <a:blip r:embed="rId4"/>
          <a:stretch>
            <a:fillRect/>
          </a:stretch>
        </p:blipFill>
        <p:spPr>
          <a:xfrm>
            <a:off x="381635" y="3467735"/>
            <a:ext cx="1714500" cy="1714500"/>
          </a:xfrm>
          <a:prstGeom prst="rect">
            <a:avLst/>
          </a:prstGeom>
        </p:spPr>
      </p:pic>
      <p:pic>
        <p:nvPicPr>
          <p:cNvPr id="23" name="Image 22"/>
          <p:cNvPicPr/>
          <p:nvPr/>
        </p:nvPicPr>
        <p:blipFill>
          <a:blip r:embed="rId4"/>
          <a:stretch>
            <a:fillRect/>
          </a:stretch>
        </p:blipFill>
        <p:spPr>
          <a:xfrm>
            <a:off x="153035" y="5473700"/>
            <a:ext cx="1714500" cy="1714500"/>
          </a:xfrm>
          <a:prstGeom prst="rect">
            <a:avLst/>
          </a:prstGeom>
        </p:spPr>
      </p:pic>
      <p:pic>
        <p:nvPicPr>
          <p:cNvPr id="25" name="Image 24"/>
          <p:cNvPicPr/>
          <p:nvPr/>
        </p:nvPicPr>
        <p:blipFill>
          <a:blip r:embed="rId4"/>
          <a:stretch>
            <a:fillRect/>
          </a:stretch>
        </p:blipFill>
        <p:spPr>
          <a:xfrm>
            <a:off x="7011035" y="6820535"/>
            <a:ext cx="1714500" cy="1714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AutoShape 2"/>
          <p:cNvSpPr/>
          <p:nvPr/>
        </p:nvSpPr>
        <p:spPr>
          <a:xfrm flipV="1">
            <a:off x="17240250" y="0"/>
            <a:ext cx="0" cy="10287000"/>
          </a:xfrm>
          <a:prstGeom prst="line">
            <a:avLst/>
          </a:prstGeom>
          <a:ln w="38100" cap="flat">
            <a:solidFill>
              <a:srgbClr val="3C412F"/>
            </a:solidFill>
            <a:prstDash val="solid"/>
            <a:headEnd type="none" w="sm" len="sm"/>
            <a:tailEnd type="none" w="sm" len="sm"/>
          </a:ln>
        </p:spPr>
      </p:sp>
      <p:grpSp>
        <p:nvGrpSpPr>
          <p:cNvPr id="3" name="Group 3"/>
          <p:cNvGrpSpPr/>
          <p:nvPr/>
        </p:nvGrpSpPr>
        <p:grpSpPr>
          <a:xfrm rot="0">
            <a:off x="17565265" y="685800"/>
            <a:ext cx="397719" cy="342900"/>
            <a:chOff x="0" y="0"/>
            <a:chExt cx="530293" cy="457200"/>
          </a:xfrm>
        </p:grpSpPr>
        <p:sp>
          <p:nvSpPr>
            <p:cNvPr id="4" name="AutoShape 4"/>
            <p:cNvSpPr/>
            <p:nvPr/>
          </p:nvSpPr>
          <p:spPr>
            <a:xfrm>
              <a:off x="0" y="25400"/>
              <a:ext cx="530293" cy="0"/>
            </a:xfrm>
            <a:prstGeom prst="line">
              <a:avLst/>
            </a:prstGeom>
            <a:ln w="50800" cap="flat">
              <a:solidFill>
                <a:srgbClr val="3C412F"/>
              </a:solidFill>
              <a:prstDash val="solid"/>
              <a:headEnd type="none" w="sm" len="sm"/>
              <a:tailEnd type="none" w="sm" len="sm"/>
            </a:ln>
          </p:spPr>
        </p:sp>
        <p:sp>
          <p:nvSpPr>
            <p:cNvPr id="5" name="AutoShape 5"/>
            <p:cNvSpPr/>
            <p:nvPr/>
          </p:nvSpPr>
          <p:spPr>
            <a:xfrm>
              <a:off x="0" y="228600"/>
              <a:ext cx="530293" cy="0"/>
            </a:xfrm>
            <a:prstGeom prst="line">
              <a:avLst/>
            </a:prstGeom>
            <a:ln w="50800" cap="flat">
              <a:solidFill>
                <a:srgbClr val="3C412F"/>
              </a:solidFill>
              <a:prstDash val="solid"/>
              <a:headEnd type="none" w="sm" len="sm"/>
              <a:tailEnd type="none" w="sm" len="sm"/>
            </a:ln>
          </p:spPr>
        </p:sp>
        <p:sp>
          <p:nvSpPr>
            <p:cNvPr id="6" name="AutoShape 6"/>
            <p:cNvSpPr/>
            <p:nvPr/>
          </p:nvSpPr>
          <p:spPr>
            <a:xfrm>
              <a:off x="0" y="431800"/>
              <a:ext cx="530293" cy="0"/>
            </a:xfrm>
            <a:prstGeom prst="line">
              <a:avLst/>
            </a:prstGeom>
            <a:ln w="50800" cap="flat">
              <a:solidFill>
                <a:srgbClr val="3C412F"/>
              </a:solidFill>
              <a:prstDash val="solid"/>
              <a:headEnd type="none" w="sm" len="sm"/>
              <a:tailEnd type="none" w="sm" len="sm"/>
            </a:ln>
          </p:spPr>
        </p:sp>
      </p:grpSp>
      <p:sp>
        <p:nvSpPr>
          <p:cNvPr id="7" name="Freeform 7"/>
          <p:cNvSpPr/>
          <p:nvPr/>
        </p:nvSpPr>
        <p:spPr>
          <a:xfrm>
            <a:off x="1028700" y="1028700"/>
            <a:ext cx="482542" cy="469382"/>
          </a:xfrm>
          <a:custGeom>
            <a:avLst/>
            <a:gdLst/>
            <a:ahLst/>
            <a:cxnLst/>
            <a:rect l="l" t="t" r="r" b="b"/>
            <a:pathLst>
              <a:path w="482542" h="469382">
                <a:moveTo>
                  <a:pt x="0" y="0"/>
                </a:moveTo>
                <a:lnTo>
                  <a:pt x="482542" y="0"/>
                </a:lnTo>
                <a:lnTo>
                  <a:pt x="482542" y="469382"/>
                </a:lnTo>
                <a:lnTo>
                  <a:pt x="0" y="46938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8" name="TextBox 8"/>
          <p:cNvSpPr txBox="1"/>
          <p:nvPr/>
        </p:nvSpPr>
        <p:spPr>
          <a:xfrm>
            <a:off x="17516052" y="9308754"/>
            <a:ext cx="496145" cy="396240"/>
          </a:xfrm>
          <a:prstGeom prst="rect">
            <a:avLst/>
          </a:prstGeom>
        </p:spPr>
        <p:txBody>
          <a:bodyPr lIns="0" tIns="0" rIns="0" bIns="0" rtlCol="0" anchor="t">
            <a:spAutoFit/>
          </a:bodyPr>
          <a:lstStyle/>
          <a:p>
            <a:pPr algn="ctr">
              <a:lnSpc>
                <a:spcPts val="3360"/>
              </a:lnSpc>
              <a:spcBef>
                <a:spcPct val="0"/>
              </a:spcBef>
            </a:pPr>
            <a:r>
              <a:rPr lang="en-US" sz="2400" b="1">
                <a:solidFill>
                  <a:srgbClr val="3C412F"/>
                </a:solidFill>
                <a:latin typeface="Open Sans Medium"/>
                <a:ea typeface="Open Sans Medium"/>
                <a:cs typeface="Open Sans Medium"/>
                <a:sym typeface="Open Sans Medium"/>
              </a:rPr>
              <a:t>10</a:t>
            </a:r>
            <a:endParaRPr lang="en-US" sz="2400" b="1">
              <a:solidFill>
                <a:srgbClr val="3C412F"/>
              </a:solidFill>
              <a:latin typeface="Open Sans Medium"/>
              <a:ea typeface="Open Sans Medium"/>
              <a:cs typeface="Open Sans Medium"/>
              <a:sym typeface="Open Sans Medium"/>
            </a:endParaRPr>
          </a:p>
        </p:txBody>
      </p:sp>
      <p:sp>
        <p:nvSpPr>
          <p:cNvPr id="9" name="TextBox 9"/>
          <p:cNvSpPr txBox="1"/>
          <p:nvPr/>
        </p:nvSpPr>
        <p:spPr>
          <a:xfrm>
            <a:off x="1732851" y="1066224"/>
            <a:ext cx="2887101" cy="356235"/>
          </a:xfrm>
          <a:prstGeom prst="rect">
            <a:avLst/>
          </a:prstGeom>
        </p:spPr>
        <p:txBody>
          <a:bodyPr lIns="0" tIns="0" rIns="0" bIns="0" rtlCol="0" anchor="t">
            <a:spAutoFit/>
          </a:bodyPr>
          <a:lstStyle/>
          <a:p>
            <a:pPr algn="l">
              <a:lnSpc>
                <a:spcPts val="2940"/>
              </a:lnSpc>
              <a:spcBef>
                <a:spcPct val="0"/>
              </a:spcBef>
            </a:pPr>
            <a:r>
              <a:rPr lang="en-US" sz="2100" b="1">
                <a:solidFill>
                  <a:srgbClr val="3C412F"/>
                </a:solidFill>
                <a:latin typeface="Open Sans Medium"/>
                <a:ea typeface="Open Sans Medium"/>
                <a:cs typeface="Open Sans Medium"/>
                <a:sym typeface="Open Sans Medium"/>
              </a:rPr>
              <a:t>Parasitologie </a:t>
            </a:r>
            <a:endParaRPr lang="en-US" sz="2100" b="1">
              <a:solidFill>
                <a:srgbClr val="3C412F"/>
              </a:solidFill>
              <a:latin typeface="Open Sans Medium"/>
              <a:ea typeface="Open Sans Medium"/>
              <a:cs typeface="Open Sans Medium"/>
              <a:sym typeface="Open Sans Medium"/>
            </a:endParaRPr>
          </a:p>
        </p:txBody>
      </p:sp>
      <p:pic>
        <p:nvPicPr>
          <p:cNvPr id="16" name="Image 15"/>
          <p:cNvPicPr/>
          <p:nvPr/>
        </p:nvPicPr>
        <p:blipFill>
          <a:blip r:embed="rId3"/>
          <a:stretch>
            <a:fillRect/>
          </a:stretch>
        </p:blipFill>
        <p:spPr>
          <a:xfrm>
            <a:off x="2819400" y="266700"/>
            <a:ext cx="10175240" cy="9041765"/>
          </a:xfrm>
          <a:prstGeom prst="rect">
            <a:avLst/>
          </a:prstGeom>
        </p:spPr>
      </p:pic>
      <p:sp>
        <p:nvSpPr>
          <p:cNvPr id="11" name="Zone de texte 10"/>
          <p:cNvSpPr txBox="1"/>
          <p:nvPr/>
        </p:nvSpPr>
        <p:spPr>
          <a:xfrm>
            <a:off x="2895600" y="9486900"/>
            <a:ext cx="9144000" cy="645160"/>
          </a:xfrm>
          <a:prstGeom prst="rect">
            <a:avLst/>
          </a:prstGeom>
          <a:noFill/>
        </p:spPr>
        <p:txBody>
          <a:bodyPr wrap="square" rtlCol="0" anchor="t">
            <a:spAutoFit/>
          </a:bodyPr>
          <a:p>
            <a:r>
              <a:rPr lang="en-US" altLang="fr-FR"/>
              <a:t>https://fr.images.search.yahoo.com/search/images;_ylt=AwrkMOXF_j5p9gEA1q9jAQx.;_ylu=Y29sbwNpcjIEcG9zAzEEdnRpZAMEc2VjA3BpdnM-?p=Spirocerca+lupi&amp;fr2=</a:t>
            </a:r>
            <a:endParaRPr lang="fr-FR"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AutoShape 2"/>
          <p:cNvSpPr/>
          <p:nvPr/>
        </p:nvSpPr>
        <p:spPr>
          <a:xfrm flipV="1">
            <a:off x="17240250" y="0"/>
            <a:ext cx="0" cy="10287000"/>
          </a:xfrm>
          <a:prstGeom prst="line">
            <a:avLst/>
          </a:prstGeom>
          <a:ln w="38100" cap="flat">
            <a:solidFill>
              <a:srgbClr val="3C412F"/>
            </a:solidFill>
            <a:prstDash val="solid"/>
            <a:headEnd type="none" w="sm" len="sm"/>
            <a:tailEnd type="none" w="sm" len="sm"/>
          </a:ln>
        </p:spPr>
      </p:sp>
      <p:grpSp>
        <p:nvGrpSpPr>
          <p:cNvPr id="3" name="Group 3"/>
          <p:cNvGrpSpPr/>
          <p:nvPr/>
        </p:nvGrpSpPr>
        <p:grpSpPr>
          <a:xfrm rot="0">
            <a:off x="17565265" y="685800"/>
            <a:ext cx="397719" cy="342900"/>
            <a:chOff x="0" y="0"/>
            <a:chExt cx="530293" cy="457200"/>
          </a:xfrm>
        </p:grpSpPr>
        <p:sp>
          <p:nvSpPr>
            <p:cNvPr id="4" name="AutoShape 4"/>
            <p:cNvSpPr/>
            <p:nvPr/>
          </p:nvSpPr>
          <p:spPr>
            <a:xfrm>
              <a:off x="0" y="25400"/>
              <a:ext cx="530293" cy="0"/>
            </a:xfrm>
            <a:prstGeom prst="line">
              <a:avLst/>
            </a:prstGeom>
            <a:ln w="50800" cap="flat">
              <a:solidFill>
                <a:srgbClr val="3C412F"/>
              </a:solidFill>
              <a:prstDash val="solid"/>
              <a:headEnd type="none" w="sm" len="sm"/>
              <a:tailEnd type="none" w="sm" len="sm"/>
            </a:ln>
          </p:spPr>
        </p:sp>
        <p:sp>
          <p:nvSpPr>
            <p:cNvPr id="5" name="AutoShape 5"/>
            <p:cNvSpPr/>
            <p:nvPr/>
          </p:nvSpPr>
          <p:spPr>
            <a:xfrm>
              <a:off x="0" y="228600"/>
              <a:ext cx="530293" cy="0"/>
            </a:xfrm>
            <a:prstGeom prst="line">
              <a:avLst/>
            </a:prstGeom>
            <a:ln w="50800" cap="flat">
              <a:solidFill>
                <a:srgbClr val="3C412F"/>
              </a:solidFill>
              <a:prstDash val="solid"/>
              <a:headEnd type="none" w="sm" len="sm"/>
              <a:tailEnd type="none" w="sm" len="sm"/>
            </a:ln>
          </p:spPr>
        </p:sp>
        <p:sp>
          <p:nvSpPr>
            <p:cNvPr id="6" name="AutoShape 6"/>
            <p:cNvSpPr/>
            <p:nvPr/>
          </p:nvSpPr>
          <p:spPr>
            <a:xfrm>
              <a:off x="0" y="431800"/>
              <a:ext cx="530293" cy="0"/>
            </a:xfrm>
            <a:prstGeom prst="line">
              <a:avLst/>
            </a:prstGeom>
            <a:ln w="50800" cap="flat">
              <a:solidFill>
                <a:srgbClr val="3C412F"/>
              </a:solidFill>
              <a:prstDash val="solid"/>
              <a:headEnd type="none" w="sm" len="sm"/>
              <a:tailEnd type="none" w="sm" len="sm"/>
            </a:ln>
          </p:spPr>
        </p:sp>
      </p:grpSp>
      <p:sp>
        <p:nvSpPr>
          <p:cNvPr id="7" name="Freeform 7"/>
          <p:cNvSpPr/>
          <p:nvPr/>
        </p:nvSpPr>
        <p:spPr>
          <a:xfrm>
            <a:off x="1028700" y="1028700"/>
            <a:ext cx="482542" cy="469382"/>
          </a:xfrm>
          <a:custGeom>
            <a:avLst/>
            <a:gdLst/>
            <a:ahLst/>
            <a:cxnLst/>
            <a:rect l="l" t="t" r="r" b="b"/>
            <a:pathLst>
              <a:path w="482542" h="469382">
                <a:moveTo>
                  <a:pt x="0" y="0"/>
                </a:moveTo>
                <a:lnTo>
                  <a:pt x="482542" y="0"/>
                </a:lnTo>
                <a:lnTo>
                  <a:pt x="482542" y="469382"/>
                </a:lnTo>
                <a:lnTo>
                  <a:pt x="0" y="46938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8" name="TextBox 8"/>
          <p:cNvSpPr txBox="1"/>
          <p:nvPr/>
        </p:nvSpPr>
        <p:spPr>
          <a:xfrm>
            <a:off x="1028700" y="3967480"/>
            <a:ext cx="6788516" cy="1094740"/>
          </a:xfrm>
          <a:prstGeom prst="rect">
            <a:avLst/>
          </a:prstGeom>
        </p:spPr>
        <p:txBody>
          <a:bodyPr lIns="0" tIns="0" rIns="0" bIns="0" rtlCol="0" anchor="t">
            <a:spAutoFit/>
          </a:bodyPr>
          <a:lstStyle/>
          <a:p>
            <a:pPr algn="l">
              <a:lnSpc>
                <a:spcPts val="8960"/>
              </a:lnSpc>
              <a:spcBef>
                <a:spcPct val="0"/>
              </a:spcBef>
            </a:pPr>
            <a:r>
              <a:rPr 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rPr>
              <a:t>Épidémiologie </a:t>
            </a:r>
            <a:endParaRPr 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endParaRPr>
          </a:p>
        </p:txBody>
      </p:sp>
      <p:sp>
        <p:nvSpPr>
          <p:cNvPr id="9" name="TextBox 9"/>
          <p:cNvSpPr txBox="1"/>
          <p:nvPr/>
        </p:nvSpPr>
        <p:spPr>
          <a:xfrm>
            <a:off x="17516052" y="9308754"/>
            <a:ext cx="496145" cy="396240"/>
          </a:xfrm>
          <a:prstGeom prst="rect">
            <a:avLst/>
          </a:prstGeom>
        </p:spPr>
        <p:txBody>
          <a:bodyPr lIns="0" tIns="0" rIns="0" bIns="0" rtlCol="0" anchor="t">
            <a:spAutoFit/>
          </a:bodyPr>
          <a:lstStyle/>
          <a:p>
            <a:pPr algn="ctr">
              <a:lnSpc>
                <a:spcPts val="3360"/>
              </a:lnSpc>
              <a:spcBef>
                <a:spcPct val="0"/>
              </a:spcBef>
            </a:pPr>
            <a:r>
              <a:rPr lang="en-US" sz="2400" b="1">
                <a:solidFill>
                  <a:srgbClr val="3C412F"/>
                </a:solidFill>
                <a:latin typeface="Open Sans Medium"/>
                <a:ea typeface="Open Sans Medium"/>
                <a:cs typeface="Open Sans Medium"/>
                <a:sym typeface="Open Sans Medium"/>
              </a:rPr>
              <a:t>04</a:t>
            </a:r>
            <a:endParaRPr lang="en-US" sz="2400" b="1">
              <a:solidFill>
                <a:srgbClr val="3C412F"/>
              </a:solidFill>
              <a:latin typeface="Open Sans Medium"/>
              <a:ea typeface="Open Sans Medium"/>
              <a:cs typeface="Open Sans Medium"/>
              <a:sym typeface="Open Sans Medium"/>
            </a:endParaRPr>
          </a:p>
        </p:txBody>
      </p:sp>
      <p:sp>
        <p:nvSpPr>
          <p:cNvPr id="10" name="TextBox 10"/>
          <p:cNvSpPr txBox="1"/>
          <p:nvPr/>
        </p:nvSpPr>
        <p:spPr>
          <a:xfrm>
            <a:off x="1732851" y="1066224"/>
            <a:ext cx="2887101" cy="356235"/>
          </a:xfrm>
          <a:prstGeom prst="rect">
            <a:avLst/>
          </a:prstGeom>
        </p:spPr>
        <p:txBody>
          <a:bodyPr lIns="0" tIns="0" rIns="0" bIns="0" rtlCol="0" anchor="t">
            <a:spAutoFit/>
          </a:bodyPr>
          <a:lstStyle/>
          <a:p>
            <a:pPr algn="l">
              <a:lnSpc>
                <a:spcPts val="2940"/>
              </a:lnSpc>
              <a:spcBef>
                <a:spcPct val="0"/>
              </a:spcBef>
            </a:pPr>
            <a:r>
              <a:rPr lang="en-US" sz="2100" b="1">
                <a:solidFill>
                  <a:srgbClr val="3C412F"/>
                </a:solidFill>
                <a:latin typeface="Open Sans Medium"/>
                <a:ea typeface="Open Sans Medium"/>
                <a:cs typeface="Open Sans Medium"/>
                <a:sym typeface="Open Sans Medium"/>
              </a:rPr>
              <a:t>Parasitologie </a:t>
            </a:r>
            <a:endParaRPr lang="en-US" sz="2100" b="1">
              <a:solidFill>
                <a:srgbClr val="3C412F"/>
              </a:solidFill>
              <a:latin typeface="Open Sans Medium"/>
              <a:ea typeface="Open Sans Medium"/>
              <a:cs typeface="Open Sans Medium"/>
              <a:sym typeface="Open Sans Medium"/>
            </a:endParaRPr>
          </a:p>
        </p:txBody>
      </p:sp>
      <p:sp>
        <p:nvSpPr>
          <p:cNvPr id="11" name="TextBox 11"/>
          <p:cNvSpPr txBox="1"/>
          <p:nvPr/>
        </p:nvSpPr>
        <p:spPr>
          <a:xfrm>
            <a:off x="8663712" y="3114358"/>
            <a:ext cx="6699962" cy="3589655"/>
          </a:xfrm>
          <a:prstGeom prst="rect">
            <a:avLst/>
          </a:prstGeom>
        </p:spPr>
        <p:txBody>
          <a:bodyPr lIns="0" tIns="0" rIns="0" bIns="0" rtlCol="0" anchor="t">
            <a:spAutoFit/>
          </a:bodyPr>
          <a:lstStyle/>
          <a:p>
            <a:pPr algn="l">
              <a:lnSpc>
                <a:spcPts val="3220"/>
              </a:lnSpc>
            </a:pPr>
          </a:p>
          <a:p>
            <a:pPr algn="l">
              <a:lnSpc>
                <a:spcPts val="3220"/>
              </a:lnSpc>
            </a:pPr>
            <a:r>
              <a:rPr lang="en-US" sz="2300">
                <a:solidFill>
                  <a:srgbClr val="3C412F"/>
                </a:solidFill>
                <a:latin typeface="Open Sans"/>
                <a:ea typeface="Open Sans"/>
                <a:cs typeface="Open Sans"/>
                <a:sym typeface="Open Sans"/>
              </a:rPr>
              <a:t>maladie absente en Europe du Nord cette maladie concerne essentiellement les canidés sauvages et domestiques. Elle est très fréquente en Afrique du Nord (Maroc) et dans certaines régions des Amériques (Antilles, Guyane...).</a:t>
            </a:r>
            <a:endParaRPr lang="en-US" sz="2300">
              <a:solidFill>
                <a:srgbClr val="3C412F"/>
              </a:solidFill>
              <a:latin typeface="Open Sans"/>
              <a:ea typeface="Open Sans"/>
              <a:cs typeface="Open Sans"/>
              <a:sym typeface="Open Sans"/>
            </a:endParaRPr>
          </a:p>
          <a:p>
            <a:pPr algn="l">
              <a:lnSpc>
                <a:spcPts val="3220"/>
              </a:lnSpc>
              <a:spcBef>
                <a:spcPct val="0"/>
              </a:spcBef>
            </a:pPr>
            <a:r>
              <a:rPr lang="en-US" sz="2300">
                <a:solidFill>
                  <a:srgbClr val="3C412F"/>
                </a:solidFill>
                <a:latin typeface="Open Sans"/>
                <a:ea typeface="Open Sans"/>
                <a:cs typeface="Open Sans"/>
                <a:sym typeface="Open Sans"/>
              </a:rPr>
              <a:t>Affecte surtout les chiens qui vivent dehors (H.I. coléoptère; hôtes paraténiques = lézard, hérisson, rongeurs).</a:t>
            </a:r>
            <a:endParaRPr lang="en-US" sz="2300">
              <a:solidFill>
                <a:srgbClr val="3C412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AutoShape 2"/>
          <p:cNvSpPr/>
          <p:nvPr/>
        </p:nvSpPr>
        <p:spPr>
          <a:xfrm flipV="1">
            <a:off x="17240250" y="0"/>
            <a:ext cx="0" cy="10287000"/>
          </a:xfrm>
          <a:prstGeom prst="line">
            <a:avLst/>
          </a:prstGeom>
          <a:ln w="38100" cap="flat">
            <a:solidFill>
              <a:srgbClr val="3C412F"/>
            </a:solidFill>
            <a:prstDash val="solid"/>
            <a:headEnd type="none" w="sm" len="sm"/>
            <a:tailEnd type="none" w="sm" len="sm"/>
          </a:ln>
        </p:spPr>
      </p:sp>
      <p:grpSp>
        <p:nvGrpSpPr>
          <p:cNvPr id="3" name="Group 3"/>
          <p:cNvGrpSpPr/>
          <p:nvPr/>
        </p:nvGrpSpPr>
        <p:grpSpPr>
          <a:xfrm rot="0">
            <a:off x="17565265" y="685800"/>
            <a:ext cx="397719" cy="342900"/>
            <a:chOff x="0" y="0"/>
            <a:chExt cx="530293" cy="457200"/>
          </a:xfrm>
        </p:grpSpPr>
        <p:sp>
          <p:nvSpPr>
            <p:cNvPr id="4" name="AutoShape 4"/>
            <p:cNvSpPr/>
            <p:nvPr/>
          </p:nvSpPr>
          <p:spPr>
            <a:xfrm>
              <a:off x="0" y="25400"/>
              <a:ext cx="530293" cy="0"/>
            </a:xfrm>
            <a:prstGeom prst="line">
              <a:avLst/>
            </a:prstGeom>
            <a:ln w="50800" cap="flat">
              <a:solidFill>
                <a:srgbClr val="3C412F"/>
              </a:solidFill>
              <a:prstDash val="solid"/>
              <a:headEnd type="none" w="sm" len="sm"/>
              <a:tailEnd type="none" w="sm" len="sm"/>
            </a:ln>
          </p:spPr>
        </p:sp>
        <p:sp>
          <p:nvSpPr>
            <p:cNvPr id="5" name="AutoShape 5"/>
            <p:cNvSpPr/>
            <p:nvPr/>
          </p:nvSpPr>
          <p:spPr>
            <a:xfrm>
              <a:off x="0" y="228600"/>
              <a:ext cx="530293" cy="0"/>
            </a:xfrm>
            <a:prstGeom prst="line">
              <a:avLst/>
            </a:prstGeom>
            <a:ln w="50800" cap="flat">
              <a:solidFill>
                <a:srgbClr val="3C412F"/>
              </a:solidFill>
              <a:prstDash val="solid"/>
              <a:headEnd type="none" w="sm" len="sm"/>
              <a:tailEnd type="none" w="sm" len="sm"/>
            </a:ln>
          </p:spPr>
        </p:sp>
        <p:sp>
          <p:nvSpPr>
            <p:cNvPr id="6" name="AutoShape 6"/>
            <p:cNvSpPr/>
            <p:nvPr/>
          </p:nvSpPr>
          <p:spPr>
            <a:xfrm>
              <a:off x="0" y="431800"/>
              <a:ext cx="530293" cy="0"/>
            </a:xfrm>
            <a:prstGeom prst="line">
              <a:avLst/>
            </a:prstGeom>
            <a:ln w="50800" cap="flat">
              <a:solidFill>
                <a:srgbClr val="3C412F"/>
              </a:solidFill>
              <a:prstDash val="solid"/>
              <a:headEnd type="none" w="sm" len="sm"/>
              <a:tailEnd type="none" w="sm" len="sm"/>
            </a:ln>
          </p:spPr>
        </p:sp>
      </p:grpSp>
      <p:sp>
        <p:nvSpPr>
          <p:cNvPr id="7" name="Freeform 7"/>
          <p:cNvSpPr/>
          <p:nvPr/>
        </p:nvSpPr>
        <p:spPr>
          <a:xfrm>
            <a:off x="1028700" y="1028700"/>
            <a:ext cx="482542" cy="469382"/>
          </a:xfrm>
          <a:custGeom>
            <a:avLst/>
            <a:gdLst/>
            <a:ahLst/>
            <a:cxnLst/>
            <a:rect l="l" t="t" r="r" b="b"/>
            <a:pathLst>
              <a:path w="482542" h="469382">
                <a:moveTo>
                  <a:pt x="0" y="0"/>
                </a:moveTo>
                <a:lnTo>
                  <a:pt x="482542" y="0"/>
                </a:lnTo>
                <a:lnTo>
                  <a:pt x="482542" y="469382"/>
                </a:lnTo>
                <a:lnTo>
                  <a:pt x="0" y="46938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8" name="Group 8"/>
          <p:cNvGrpSpPr/>
          <p:nvPr/>
        </p:nvGrpSpPr>
        <p:grpSpPr>
          <a:xfrm rot="0">
            <a:off x="10163957" y="3996986"/>
            <a:ext cx="6037286" cy="1077153"/>
            <a:chOff x="0" y="0"/>
            <a:chExt cx="8049715" cy="1436204"/>
          </a:xfrm>
        </p:grpSpPr>
        <p:sp>
          <p:nvSpPr>
            <p:cNvPr id="9" name="Freeform 9"/>
            <p:cNvSpPr/>
            <p:nvPr/>
          </p:nvSpPr>
          <p:spPr>
            <a:xfrm>
              <a:off x="0" y="0"/>
              <a:ext cx="1242296" cy="1061599"/>
            </a:xfrm>
            <a:custGeom>
              <a:avLst/>
              <a:gdLst/>
              <a:ahLst/>
              <a:cxnLst/>
              <a:rect l="l" t="t" r="r" b="b"/>
              <a:pathLst>
                <a:path w="1242296" h="1061599">
                  <a:moveTo>
                    <a:pt x="0" y="0"/>
                  </a:moveTo>
                  <a:lnTo>
                    <a:pt x="1242296" y="0"/>
                  </a:lnTo>
                  <a:lnTo>
                    <a:pt x="1242296" y="1061599"/>
                  </a:lnTo>
                  <a:lnTo>
                    <a:pt x="0" y="10615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TextBox 10"/>
            <p:cNvSpPr txBox="1"/>
            <p:nvPr/>
          </p:nvSpPr>
          <p:spPr>
            <a:xfrm>
              <a:off x="1959013" y="211289"/>
              <a:ext cx="6090703" cy="1224915"/>
            </a:xfrm>
            <a:prstGeom prst="rect">
              <a:avLst/>
            </a:prstGeom>
          </p:spPr>
          <p:txBody>
            <a:bodyPr lIns="0" tIns="0" rIns="0" bIns="0" rtlCol="0" anchor="t">
              <a:spAutoFit/>
            </a:bodyPr>
            <a:lstStyle/>
            <a:p>
              <a:pPr algn="l">
                <a:lnSpc>
                  <a:spcPts val="2520"/>
                </a:lnSpc>
                <a:spcBef>
                  <a:spcPct val="0"/>
                </a:spcBef>
              </a:pPr>
              <a:r>
                <a:rPr lang="en-US" sz="1800">
                  <a:solidFill>
                    <a:srgbClr val="3C412F"/>
                  </a:solidFill>
                  <a:latin typeface="Open Sans"/>
                  <a:ea typeface="Open Sans"/>
                  <a:cs typeface="Open Sans"/>
                  <a:sym typeface="Open Sans"/>
                </a:rPr>
                <a:t>parasite hématophage, localisé à l'état adulte dans la paroi de l'œsophage. de l'estomac parfois de l'aorte</a:t>
              </a:r>
              <a:endParaRPr lang="en-US" sz="1800">
                <a:solidFill>
                  <a:srgbClr val="3C412F"/>
                </a:solidFill>
                <a:latin typeface="Open Sans"/>
                <a:ea typeface="Open Sans"/>
                <a:cs typeface="Open Sans"/>
                <a:sym typeface="Open Sans"/>
              </a:endParaRPr>
            </a:p>
          </p:txBody>
        </p:sp>
      </p:grpSp>
      <p:grpSp>
        <p:nvGrpSpPr>
          <p:cNvPr id="11" name="Group 11"/>
          <p:cNvGrpSpPr/>
          <p:nvPr/>
        </p:nvGrpSpPr>
        <p:grpSpPr>
          <a:xfrm rot="0">
            <a:off x="10163957" y="5717768"/>
            <a:ext cx="6037286" cy="1844040"/>
            <a:chOff x="0" y="0"/>
            <a:chExt cx="8049715" cy="2458720"/>
          </a:xfrm>
        </p:grpSpPr>
        <p:sp>
          <p:nvSpPr>
            <p:cNvPr id="12" name="TextBox 12"/>
            <p:cNvSpPr txBox="1"/>
            <p:nvPr/>
          </p:nvSpPr>
          <p:spPr>
            <a:xfrm>
              <a:off x="1959013" y="395605"/>
              <a:ext cx="6090703" cy="2063115"/>
            </a:xfrm>
            <a:prstGeom prst="rect">
              <a:avLst/>
            </a:prstGeom>
          </p:spPr>
          <p:txBody>
            <a:bodyPr lIns="0" tIns="0" rIns="0" bIns="0" rtlCol="0" anchor="t">
              <a:spAutoFit/>
            </a:bodyPr>
            <a:lstStyle/>
            <a:p>
              <a:pPr algn="l">
                <a:lnSpc>
                  <a:spcPts val="2520"/>
                </a:lnSpc>
                <a:spcBef>
                  <a:spcPct val="0"/>
                </a:spcBef>
              </a:pPr>
              <a:r>
                <a:rPr lang="en-US" sz="1800">
                  <a:solidFill>
                    <a:srgbClr val="3C412F"/>
                  </a:solidFill>
                  <a:latin typeface="Open Sans"/>
                  <a:ea typeface="Open Sans"/>
                  <a:cs typeface="Open Sans"/>
                  <a:sym typeface="Open Sans"/>
                </a:rPr>
                <a:t>les œufs embryonnés sont ingérés par un coléoptère (bousiers): L1 L3; Ingestion éventuel par un hôte paraténique (lézards, crapauds, couleuvres, oiseaux, hérissons, rongeurs)</a:t>
              </a:r>
              <a:endParaRPr lang="en-US" sz="1800">
                <a:solidFill>
                  <a:srgbClr val="3C412F"/>
                </a:solidFill>
                <a:latin typeface="Open Sans"/>
                <a:ea typeface="Open Sans"/>
                <a:cs typeface="Open Sans"/>
                <a:sym typeface="Open Sans"/>
              </a:endParaRPr>
            </a:p>
          </p:txBody>
        </p:sp>
        <p:sp>
          <p:nvSpPr>
            <p:cNvPr id="13" name="TextBox 13"/>
            <p:cNvSpPr txBox="1"/>
            <p:nvPr/>
          </p:nvSpPr>
          <p:spPr>
            <a:xfrm>
              <a:off x="1959013" y="-38100"/>
              <a:ext cx="6090703" cy="462280"/>
            </a:xfrm>
            <a:prstGeom prst="rect">
              <a:avLst/>
            </a:prstGeom>
          </p:spPr>
          <p:txBody>
            <a:bodyPr lIns="0" tIns="0" rIns="0" bIns="0" rtlCol="0" anchor="t">
              <a:spAutoFit/>
            </a:bodyPr>
            <a:lstStyle/>
            <a:p>
              <a:pPr algn="l">
                <a:lnSpc>
                  <a:spcPts val="2940"/>
                </a:lnSpc>
                <a:spcBef>
                  <a:spcPct val="0"/>
                </a:spcBef>
              </a:pPr>
              <a:r>
                <a:rPr lang="en-US" sz="2100">
                  <a:solidFill>
                    <a:srgbClr val="3C412F"/>
                  </a:solidFill>
                  <a:latin typeface="Open Sans"/>
                  <a:ea typeface="Open Sans"/>
                  <a:cs typeface="Open Sans"/>
                  <a:sym typeface="Open Sans"/>
                </a:rPr>
                <a:t>Cycle indirect:</a:t>
              </a:r>
              <a:endParaRPr lang="en-US" sz="2100">
                <a:solidFill>
                  <a:srgbClr val="3C412F"/>
                </a:solidFill>
                <a:latin typeface="Open Sans"/>
                <a:ea typeface="Open Sans"/>
                <a:cs typeface="Open Sans"/>
                <a:sym typeface="Open Sans"/>
              </a:endParaRPr>
            </a:p>
          </p:txBody>
        </p:sp>
        <p:sp>
          <p:nvSpPr>
            <p:cNvPr id="14" name="Freeform 14"/>
            <p:cNvSpPr/>
            <p:nvPr/>
          </p:nvSpPr>
          <p:spPr>
            <a:xfrm>
              <a:off x="0" y="374605"/>
              <a:ext cx="1242296" cy="1061599"/>
            </a:xfrm>
            <a:custGeom>
              <a:avLst/>
              <a:gdLst/>
              <a:ahLst/>
              <a:cxnLst/>
              <a:rect l="l" t="t" r="r" b="b"/>
              <a:pathLst>
                <a:path w="1242296" h="1061599">
                  <a:moveTo>
                    <a:pt x="0" y="0"/>
                  </a:moveTo>
                  <a:lnTo>
                    <a:pt x="1242296" y="0"/>
                  </a:lnTo>
                  <a:lnTo>
                    <a:pt x="1242296" y="1061599"/>
                  </a:lnTo>
                  <a:lnTo>
                    <a:pt x="0" y="10615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grpSp>
        <p:nvGrpSpPr>
          <p:cNvPr id="15" name="Group 15"/>
          <p:cNvGrpSpPr/>
          <p:nvPr/>
        </p:nvGrpSpPr>
        <p:grpSpPr>
          <a:xfrm rot="0">
            <a:off x="-152394" y="1450972"/>
            <a:ext cx="9656448" cy="7807323"/>
            <a:chOff x="-170969" y="-400423"/>
            <a:chExt cx="1397817" cy="1465672"/>
          </a:xfrm>
        </p:grpSpPr>
        <p:sp>
          <p:nvSpPr>
            <p:cNvPr id="16" name="Freeform 16"/>
            <p:cNvSpPr/>
            <p:nvPr/>
          </p:nvSpPr>
          <p:spPr>
            <a:xfrm>
              <a:off x="-170969" y="-400423"/>
              <a:ext cx="1397817" cy="1465672"/>
            </a:xfrm>
            <a:custGeom>
              <a:avLst/>
              <a:gdLst/>
              <a:ahLst/>
              <a:cxnLst/>
              <a:rect l="l" t="t" r="r" b="b"/>
              <a:pathLst>
                <a:path w="1257272" h="1065250">
                  <a:moveTo>
                    <a:pt x="38160" y="0"/>
                  </a:moveTo>
                  <a:lnTo>
                    <a:pt x="1219113" y="0"/>
                  </a:lnTo>
                  <a:cubicBezTo>
                    <a:pt x="1240188" y="0"/>
                    <a:pt x="1257272" y="17085"/>
                    <a:pt x="1257272" y="38160"/>
                  </a:cubicBezTo>
                  <a:lnTo>
                    <a:pt x="1257272" y="1027091"/>
                  </a:lnTo>
                  <a:cubicBezTo>
                    <a:pt x="1257272" y="1048166"/>
                    <a:pt x="1240188" y="1065250"/>
                    <a:pt x="1219113" y="1065250"/>
                  </a:cubicBezTo>
                  <a:lnTo>
                    <a:pt x="38160" y="1065250"/>
                  </a:lnTo>
                  <a:cubicBezTo>
                    <a:pt x="17085" y="1065250"/>
                    <a:pt x="0" y="1048166"/>
                    <a:pt x="0" y="1027091"/>
                  </a:cubicBezTo>
                  <a:lnTo>
                    <a:pt x="0" y="38160"/>
                  </a:lnTo>
                  <a:cubicBezTo>
                    <a:pt x="0" y="17085"/>
                    <a:pt x="17085" y="0"/>
                    <a:pt x="38160" y="0"/>
                  </a:cubicBezTo>
                  <a:close/>
                </a:path>
              </a:pathLst>
            </a:custGeom>
            <a:blipFill>
              <a:blip r:embed="rId7"/>
              <a:stretch>
                <a:fillRect l="-5672" r="-5672"/>
              </a:stretch>
            </a:blipFill>
            <a:ln cap="rnd">
              <a:noFill/>
              <a:prstDash val="solid"/>
              <a:round/>
            </a:ln>
          </p:spPr>
        </p:sp>
      </p:grpSp>
      <p:sp>
        <p:nvSpPr>
          <p:cNvPr id="17" name="TextBox 17"/>
          <p:cNvSpPr txBox="1"/>
          <p:nvPr/>
        </p:nvSpPr>
        <p:spPr>
          <a:xfrm>
            <a:off x="9876560" y="2258617"/>
            <a:ext cx="6951483" cy="1094740"/>
          </a:xfrm>
          <a:prstGeom prst="rect">
            <a:avLst/>
          </a:prstGeom>
        </p:spPr>
        <p:txBody>
          <a:bodyPr lIns="0" tIns="0" rIns="0" bIns="0" rtlCol="0" anchor="t">
            <a:spAutoFit/>
          </a:bodyPr>
          <a:lstStyle/>
          <a:p>
            <a:pPr algn="l">
              <a:lnSpc>
                <a:spcPts val="8960"/>
              </a:lnSpc>
              <a:spcBef>
                <a:spcPct val="0"/>
              </a:spcBef>
            </a:pPr>
            <a:r>
              <a:rPr 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rPr>
              <a:t>Cycle biologique </a:t>
            </a:r>
            <a:endParaRPr 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endParaRPr>
          </a:p>
        </p:txBody>
      </p:sp>
      <p:sp>
        <p:nvSpPr>
          <p:cNvPr id="18" name="TextBox 18"/>
          <p:cNvSpPr txBox="1"/>
          <p:nvPr/>
        </p:nvSpPr>
        <p:spPr>
          <a:xfrm>
            <a:off x="17516052" y="9308754"/>
            <a:ext cx="496145" cy="396240"/>
          </a:xfrm>
          <a:prstGeom prst="rect">
            <a:avLst/>
          </a:prstGeom>
        </p:spPr>
        <p:txBody>
          <a:bodyPr lIns="0" tIns="0" rIns="0" bIns="0" rtlCol="0" anchor="t">
            <a:spAutoFit/>
          </a:bodyPr>
          <a:lstStyle/>
          <a:p>
            <a:pPr algn="ctr">
              <a:lnSpc>
                <a:spcPts val="3360"/>
              </a:lnSpc>
              <a:spcBef>
                <a:spcPct val="0"/>
              </a:spcBef>
            </a:pPr>
            <a:r>
              <a:rPr lang="en-US" sz="2400" b="1">
                <a:solidFill>
                  <a:srgbClr val="3C412F"/>
                </a:solidFill>
                <a:latin typeface="Open Sans Medium"/>
                <a:ea typeface="Open Sans Medium"/>
                <a:cs typeface="Open Sans Medium"/>
                <a:sym typeface="Open Sans Medium"/>
              </a:rPr>
              <a:t>06</a:t>
            </a:r>
            <a:endParaRPr lang="en-US" sz="2400" b="1">
              <a:solidFill>
                <a:srgbClr val="3C412F"/>
              </a:solidFill>
              <a:latin typeface="Open Sans Medium"/>
              <a:ea typeface="Open Sans Medium"/>
              <a:cs typeface="Open Sans Medium"/>
              <a:sym typeface="Open Sans Medium"/>
            </a:endParaRPr>
          </a:p>
        </p:txBody>
      </p:sp>
      <p:sp>
        <p:nvSpPr>
          <p:cNvPr id="19" name="TextBox 19"/>
          <p:cNvSpPr txBox="1"/>
          <p:nvPr/>
        </p:nvSpPr>
        <p:spPr>
          <a:xfrm>
            <a:off x="1732851" y="1066224"/>
            <a:ext cx="2887101" cy="356235"/>
          </a:xfrm>
          <a:prstGeom prst="rect">
            <a:avLst/>
          </a:prstGeom>
        </p:spPr>
        <p:txBody>
          <a:bodyPr lIns="0" tIns="0" rIns="0" bIns="0" rtlCol="0" anchor="t">
            <a:spAutoFit/>
          </a:bodyPr>
          <a:lstStyle/>
          <a:p>
            <a:pPr algn="l">
              <a:lnSpc>
                <a:spcPts val="2940"/>
              </a:lnSpc>
              <a:spcBef>
                <a:spcPct val="0"/>
              </a:spcBef>
            </a:pPr>
            <a:r>
              <a:rPr lang="en-US" sz="2100" b="1">
                <a:solidFill>
                  <a:srgbClr val="3C412F"/>
                </a:solidFill>
                <a:latin typeface="Open Sans Medium"/>
                <a:ea typeface="Open Sans Medium"/>
                <a:cs typeface="Open Sans Medium"/>
                <a:sym typeface="Open Sans Medium"/>
              </a:rPr>
              <a:t>Parasitologie </a:t>
            </a:r>
            <a:endParaRPr lang="en-US" sz="2100" b="1">
              <a:solidFill>
                <a:srgbClr val="3C412F"/>
              </a:solidFill>
              <a:latin typeface="Open Sans Medium"/>
              <a:ea typeface="Open Sans Medium"/>
              <a:cs typeface="Open Sans Medium"/>
              <a:sym typeface="Open Sans Medium"/>
            </a:endParaRPr>
          </a:p>
        </p:txBody>
      </p:sp>
      <p:sp>
        <p:nvSpPr>
          <p:cNvPr id="20" name="TextBox 20"/>
          <p:cNvSpPr txBox="1"/>
          <p:nvPr/>
        </p:nvSpPr>
        <p:spPr>
          <a:xfrm>
            <a:off x="9876560" y="8018145"/>
            <a:ext cx="6951483" cy="1240155"/>
          </a:xfrm>
          <a:prstGeom prst="rect">
            <a:avLst/>
          </a:prstGeom>
        </p:spPr>
        <p:txBody>
          <a:bodyPr lIns="0" tIns="0" rIns="0" bIns="0" rtlCol="0" anchor="t">
            <a:spAutoFit/>
          </a:bodyPr>
          <a:lstStyle/>
          <a:p>
            <a:pPr algn="l">
              <a:lnSpc>
                <a:spcPts val="2520"/>
              </a:lnSpc>
              <a:spcBef>
                <a:spcPct val="0"/>
              </a:spcBef>
            </a:pPr>
            <a:r>
              <a:rPr lang="en-US" sz="1800">
                <a:solidFill>
                  <a:srgbClr val="3C412F"/>
                </a:solidFill>
                <a:latin typeface="Open Sans"/>
                <a:ea typeface="Open Sans"/>
                <a:cs typeface="Open Sans"/>
                <a:sym typeface="Open Sans"/>
              </a:rPr>
              <a:t>La phase endogène débute par l'ingestion de l'H.I. ou paraténique; la L3 passe la barrière stomacale et gagne l'aorte thoracique via les artères gastriques; passage dans la paroi oesophagienne par continuité de tissus et accouplement.</a:t>
            </a:r>
            <a:endParaRPr lang="en-US" sz="1800">
              <a:solidFill>
                <a:srgbClr val="3C412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AutoShape 2"/>
          <p:cNvSpPr/>
          <p:nvPr/>
        </p:nvSpPr>
        <p:spPr>
          <a:xfrm flipV="1">
            <a:off x="17240250" y="0"/>
            <a:ext cx="0" cy="10287000"/>
          </a:xfrm>
          <a:prstGeom prst="line">
            <a:avLst/>
          </a:prstGeom>
          <a:ln w="38100" cap="flat">
            <a:solidFill>
              <a:srgbClr val="3C412F"/>
            </a:solidFill>
            <a:prstDash val="solid"/>
            <a:headEnd type="none" w="sm" len="sm"/>
            <a:tailEnd type="none" w="sm" len="sm"/>
          </a:ln>
        </p:spPr>
      </p:sp>
      <p:grpSp>
        <p:nvGrpSpPr>
          <p:cNvPr id="3" name="Group 3"/>
          <p:cNvGrpSpPr/>
          <p:nvPr/>
        </p:nvGrpSpPr>
        <p:grpSpPr>
          <a:xfrm rot="0">
            <a:off x="17565265" y="685800"/>
            <a:ext cx="397719" cy="342900"/>
            <a:chOff x="0" y="0"/>
            <a:chExt cx="530293" cy="457200"/>
          </a:xfrm>
        </p:grpSpPr>
        <p:sp>
          <p:nvSpPr>
            <p:cNvPr id="4" name="AutoShape 4"/>
            <p:cNvSpPr/>
            <p:nvPr/>
          </p:nvSpPr>
          <p:spPr>
            <a:xfrm>
              <a:off x="0" y="25400"/>
              <a:ext cx="530293" cy="0"/>
            </a:xfrm>
            <a:prstGeom prst="line">
              <a:avLst/>
            </a:prstGeom>
            <a:ln w="50800" cap="flat">
              <a:solidFill>
                <a:srgbClr val="3C412F"/>
              </a:solidFill>
              <a:prstDash val="solid"/>
              <a:headEnd type="none" w="sm" len="sm"/>
              <a:tailEnd type="none" w="sm" len="sm"/>
            </a:ln>
          </p:spPr>
        </p:sp>
        <p:sp>
          <p:nvSpPr>
            <p:cNvPr id="5" name="AutoShape 5"/>
            <p:cNvSpPr/>
            <p:nvPr/>
          </p:nvSpPr>
          <p:spPr>
            <a:xfrm>
              <a:off x="0" y="228600"/>
              <a:ext cx="530293" cy="0"/>
            </a:xfrm>
            <a:prstGeom prst="line">
              <a:avLst/>
            </a:prstGeom>
            <a:ln w="50800" cap="flat">
              <a:solidFill>
                <a:srgbClr val="3C412F"/>
              </a:solidFill>
              <a:prstDash val="solid"/>
              <a:headEnd type="none" w="sm" len="sm"/>
              <a:tailEnd type="none" w="sm" len="sm"/>
            </a:ln>
          </p:spPr>
        </p:sp>
        <p:sp>
          <p:nvSpPr>
            <p:cNvPr id="6" name="AutoShape 6"/>
            <p:cNvSpPr/>
            <p:nvPr/>
          </p:nvSpPr>
          <p:spPr>
            <a:xfrm>
              <a:off x="0" y="431800"/>
              <a:ext cx="530293" cy="0"/>
            </a:xfrm>
            <a:prstGeom prst="line">
              <a:avLst/>
            </a:prstGeom>
            <a:ln w="50800" cap="flat">
              <a:solidFill>
                <a:srgbClr val="3C412F"/>
              </a:solidFill>
              <a:prstDash val="solid"/>
              <a:headEnd type="none" w="sm" len="sm"/>
              <a:tailEnd type="none" w="sm" len="sm"/>
            </a:ln>
          </p:spPr>
        </p:sp>
      </p:grpSp>
      <p:sp>
        <p:nvSpPr>
          <p:cNvPr id="7" name="Freeform 7"/>
          <p:cNvSpPr/>
          <p:nvPr/>
        </p:nvSpPr>
        <p:spPr>
          <a:xfrm>
            <a:off x="1028700" y="1028700"/>
            <a:ext cx="482542" cy="469382"/>
          </a:xfrm>
          <a:custGeom>
            <a:avLst/>
            <a:gdLst/>
            <a:ahLst/>
            <a:cxnLst/>
            <a:rect l="l" t="t" r="r" b="b"/>
            <a:pathLst>
              <a:path w="482542" h="469382">
                <a:moveTo>
                  <a:pt x="0" y="0"/>
                </a:moveTo>
                <a:lnTo>
                  <a:pt x="482542" y="0"/>
                </a:lnTo>
                <a:lnTo>
                  <a:pt x="482542" y="469382"/>
                </a:lnTo>
                <a:lnTo>
                  <a:pt x="0" y="46938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8" name="TextBox 8"/>
          <p:cNvSpPr txBox="1"/>
          <p:nvPr/>
        </p:nvSpPr>
        <p:spPr>
          <a:xfrm>
            <a:off x="1028700" y="3085501"/>
            <a:ext cx="8115300" cy="1868805"/>
          </a:xfrm>
          <a:prstGeom prst="rect">
            <a:avLst/>
          </a:prstGeom>
        </p:spPr>
        <p:txBody>
          <a:bodyPr lIns="0" tIns="0" rIns="0" bIns="0" rtlCol="0" anchor="t">
            <a:spAutoFit/>
          </a:bodyPr>
          <a:lstStyle/>
          <a:p>
            <a:pPr algn="l">
              <a:lnSpc>
                <a:spcPts val="2520"/>
              </a:lnSpc>
            </a:pPr>
            <a:r>
              <a:rPr lang="en-US" sz="1800">
                <a:solidFill>
                  <a:srgbClr val="3C412F"/>
                </a:solidFill>
                <a:latin typeface="Open Sans"/>
                <a:ea typeface="Open Sans"/>
                <a:cs typeface="Open Sans"/>
                <a:sym typeface="Open Sans"/>
              </a:rPr>
              <a:t>Gêne de la déglutition: vomissements, ptyalisme</a:t>
            </a:r>
            <a:endParaRPr lang="en-US" sz="1800">
              <a:solidFill>
                <a:srgbClr val="3C412F"/>
              </a:solidFill>
              <a:latin typeface="Open Sans"/>
              <a:ea typeface="Open Sans"/>
              <a:cs typeface="Open Sans"/>
              <a:sym typeface="Open Sans"/>
            </a:endParaRPr>
          </a:p>
          <a:p>
            <a:pPr algn="l">
              <a:lnSpc>
                <a:spcPts val="2520"/>
              </a:lnSpc>
            </a:pPr>
            <a:r>
              <a:rPr lang="en-US" sz="1800">
                <a:solidFill>
                  <a:srgbClr val="3C412F"/>
                </a:solidFill>
                <a:latin typeface="Open Sans"/>
                <a:ea typeface="Open Sans"/>
                <a:cs typeface="Open Sans"/>
                <a:sym typeface="Open Sans"/>
              </a:rPr>
              <a:t>Compression des tissus et viscères</a:t>
            </a:r>
            <a:endParaRPr lang="en-US" sz="1800">
              <a:solidFill>
                <a:srgbClr val="3C412F"/>
              </a:solidFill>
              <a:latin typeface="Open Sans"/>
              <a:ea typeface="Open Sans"/>
              <a:cs typeface="Open Sans"/>
              <a:sym typeface="Open Sans"/>
            </a:endParaRPr>
          </a:p>
          <a:p>
            <a:pPr algn="l">
              <a:lnSpc>
                <a:spcPts val="2520"/>
              </a:lnSpc>
            </a:pPr>
            <a:r>
              <a:rPr lang="en-US" sz="1800">
                <a:solidFill>
                  <a:srgbClr val="3C412F"/>
                </a:solidFill>
                <a:latin typeface="Open Sans"/>
                <a:ea typeface="Open Sans"/>
                <a:cs typeface="Open Sans"/>
                <a:sym typeface="Open Sans"/>
              </a:rPr>
              <a:t>Hémorragies souvent fatales</a:t>
            </a:r>
            <a:endParaRPr lang="en-US" sz="1800">
              <a:solidFill>
                <a:srgbClr val="3C412F"/>
              </a:solidFill>
              <a:latin typeface="Open Sans"/>
              <a:ea typeface="Open Sans"/>
              <a:cs typeface="Open Sans"/>
              <a:sym typeface="Open Sans"/>
            </a:endParaRPr>
          </a:p>
          <a:p>
            <a:pPr algn="l">
              <a:lnSpc>
                <a:spcPts val="2520"/>
              </a:lnSpc>
            </a:pPr>
            <a:r>
              <a:rPr lang="en-US" sz="1800">
                <a:solidFill>
                  <a:srgbClr val="3C412F"/>
                </a:solidFill>
                <a:latin typeface="Open Sans"/>
                <a:ea typeface="Open Sans"/>
                <a:cs typeface="Open Sans"/>
                <a:sym typeface="Open Sans"/>
              </a:rPr>
              <a:t>Cancérisation des lésions (fibrosarcomes et ostéosarcomes) avec métastases pulmonaires</a:t>
            </a:r>
            <a:endParaRPr lang="en-US" sz="1800">
              <a:solidFill>
                <a:srgbClr val="3C412F"/>
              </a:solidFill>
              <a:latin typeface="Open Sans"/>
              <a:ea typeface="Open Sans"/>
              <a:cs typeface="Open Sans"/>
              <a:sym typeface="Open Sans"/>
            </a:endParaRPr>
          </a:p>
          <a:p>
            <a:pPr algn="l">
              <a:lnSpc>
                <a:spcPts val="2520"/>
              </a:lnSpc>
              <a:spcBef>
                <a:spcPct val="0"/>
              </a:spcBef>
            </a:pPr>
            <a:r>
              <a:rPr lang="en-US" sz="1800">
                <a:solidFill>
                  <a:srgbClr val="3C412F"/>
                </a:solidFill>
                <a:latin typeface="Open Sans"/>
                <a:ea typeface="Open Sans"/>
                <a:cs typeface="Open Sans"/>
                <a:sym typeface="Open Sans"/>
              </a:rPr>
              <a:t>Déformations des extrémités (exostoses selon un processus inconnu)</a:t>
            </a:r>
            <a:endParaRPr lang="en-US" sz="1800">
              <a:solidFill>
                <a:srgbClr val="3C412F"/>
              </a:solidFill>
              <a:latin typeface="Open Sans"/>
              <a:ea typeface="Open Sans"/>
              <a:cs typeface="Open Sans"/>
              <a:sym typeface="Open Sans"/>
            </a:endParaRPr>
          </a:p>
        </p:txBody>
      </p:sp>
      <p:grpSp>
        <p:nvGrpSpPr>
          <p:cNvPr id="11" name="Group 11"/>
          <p:cNvGrpSpPr/>
          <p:nvPr/>
        </p:nvGrpSpPr>
        <p:grpSpPr>
          <a:xfrm rot="0">
            <a:off x="8685033" y="1422459"/>
            <a:ext cx="8115300" cy="6875858"/>
            <a:chOff x="0" y="0"/>
            <a:chExt cx="1257272" cy="1065250"/>
          </a:xfrm>
        </p:grpSpPr>
        <p:sp>
          <p:nvSpPr>
            <p:cNvPr id="12" name="Freeform 12"/>
            <p:cNvSpPr/>
            <p:nvPr/>
          </p:nvSpPr>
          <p:spPr>
            <a:xfrm>
              <a:off x="0" y="0"/>
              <a:ext cx="1257272" cy="1065250"/>
            </a:xfrm>
            <a:custGeom>
              <a:avLst/>
              <a:gdLst/>
              <a:ahLst/>
              <a:cxnLst/>
              <a:rect l="l" t="t" r="r" b="b"/>
              <a:pathLst>
                <a:path w="1257272" h="1065250">
                  <a:moveTo>
                    <a:pt x="38160" y="0"/>
                  </a:moveTo>
                  <a:lnTo>
                    <a:pt x="1219113" y="0"/>
                  </a:lnTo>
                  <a:cubicBezTo>
                    <a:pt x="1240188" y="0"/>
                    <a:pt x="1257272" y="17085"/>
                    <a:pt x="1257272" y="38160"/>
                  </a:cubicBezTo>
                  <a:lnTo>
                    <a:pt x="1257272" y="1027091"/>
                  </a:lnTo>
                  <a:cubicBezTo>
                    <a:pt x="1257272" y="1048166"/>
                    <a:pt x="1240188" y="1065250"/>
                    <a:pt x="1219113" y="1065250"/>
                  </a:cubicBezTo>
                  <a:lnTo>
                    <a:pt x="38160" y="1065250"/>
                  </a:lnTo>
                  <a:cubicBezTo>
                    <a:pt x="17085" y="1065250"/>
                    <a:pt x="0" y="1048166"/>
                    <a:pt x="0" y="1027091"/>
                  </a:cubicBezTo>
                  <a:lnTo>
                    <a:pt x="0" y="38160"/>
                  </a:lnTo>
                  <a:cubicBezTo>
                    <a:pt x="0" y="17085"/>
                    <a:pt x="17085" y="0"/>
                    <a:pt x="38160" y="0"/>
                  </a:cubicBezTo>
                  <a:close/>
                </a:path>
              </a:pathLst>
            </a:custGeom>
            <a:blipFill>
              <a:blip r:embed="rId3"/>
              <a:stretch>
                <a:fillRect l="-13478" r="-13478"/>
              </a:stretch>
            </a:blipFill>
            <a:ln cap="rnd">
              <a:noFill/>
              <a:prstDash val="solid"/>
              <a:round/>
            </a:ln>
          </p:spPr>
        </p:sp>
      </p:grpSp>
      <p:sp>
        <p:nvSpPr>
          <p:cNvPr id="14" name="TextBox 14"/>
          <p:cNvSpPr txBox="1"/>
          <p:nvPr/>
        </p:nvSpPr>
        <p:spPr>
          <a:xfrm>
            <a:off x="1009815" y="1847470"/>
            <a:ext cx="6951483" cy="1148715"/>
          </a:xfrm>
          <a:prstGeom prst="rect">
            <a:avLst/>
          </a:prstGeom>
        </p:spPr>
        <p:txBody>
          <a:bodyPr lIns="0" tIns="0" rIns="0" bIns="0" rtlCol="0" anchor="t">
            <a:spAutoFit/>
          </a:bodyPr>
          <a:lstStyle/>
          <a:p>
            <a:pPr algn="l">
              <a:lnSpc>
                <a:spcPts val="8960"/>
              </a:lnSpc>
              <a:spcBef>
                <a:spcPct val="0"/>
              </a:spcBef>
            </a:pPr>
            <a:r>
              <a:rPr 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rPr>
              <a:t>Pathogèn</a:t>
            </a:r>
            <a:r>
              <a:rPr lang="fr-FR" alt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rPr>
              <a:t>i</a:t>
            </a:r>
            <a:r>
              <a:rPr 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rPr>
              <a:t>e </a:t>
            </a:r>
            <a:endParaRPr 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endParaRPr>
          </a:p>
        </p:txBody>
      </p:sp>
      <p:sp>
        <p:nvSpPr>
          <p:cNvPr id="15" name="TextBox 15"/>
          <p:cNvSpPr txBox="1"/>
          <p:nvPr/>
        </p:nvSpPr>
        <p:spPr>
          <a:xfrm>
            <a:off x="17516052" y="9308754"/>
            <a:ext cx="496145" cy="396240"/>
          </a:xfrm>
          <a:prstGeom prst="rect">
            <a:avLst/>
          </a:prstGeom>
        </p:spPr>
        <p:txBody>
          <a:bodyPr lIns="0" tIns="0" rIns="0" bIns="0" rtlCol="0" anchor="t">
            <a:spAutoFit/>
          </a:bodyPr>
          <a:lstStyle/>
          <a:p>
            <a:pPr algn="ctr">
              <a:lnSpc>
                <a:spcPts val="3360"/>
              </a:lnSpc>
              <a:spcBef>
                <a:spcPct val="0"/>
              </a:spcBef>
            </a:pPr>
            <a:r>
              <a:rPr lang="en-US" sz="2400" b="1">
                <a:solidFill>
                  <a:srgbClr val="3C412F"/>
                </a:solidFill>
                <a:latin typeface="Open Sans Medium"/>
                <a:ea typeface="Open Sans Medium"/>
                <a:cs typeface="Open Sans Medium"/>
                <a:sym typeface="Open Sans Medium"/>
              </a:rPr>
              <a:t>08</a:t>
            </a:r>
            <a:endParaRPr lang="en-US" sz="2400" b="1">
              <a:solidFill>
                <a:srgbClr val="3C412F"/>
              </a:solidFill>
              <a:latin typeface="Open Sans Medium"/>
              <a:ea typeface="Open Sans Medium"/>
              <a:cs typeface="Open Sans Medium"/>
              <a:sym typeface="Open Sans Medium"/>
            </a:endParaRPr>
          </a:p>
        </p:txBody>
      </p:sp>
      <p:sp>
        <p:nvSpPr>
          <p:cNvPr id="16" name="TextBox 16"/>
          <p:cNvSpPr txBox="1"/>
          <p:nvPr/>
        </p:nvSpPr>
        <p:spPr>
          <a:xfrm>
            <a:off x="1732851" y="1066224"/>
            <a:ext cx="2887101" cy="356235"/>
          </a:xfrm>
          <a:prstGeom prst="rect">
            <a:avLst/>
          </a:prstGeom>
        </p:spPr>
        <p:txBody>
          <a:bodyPr lIns="0" tIns="0" rIns="0" bIns="0" rtlCol="0" anchor="t">
            <a:spAutoFit/>
          </a:bodyPr>
          <a:lstStyle/>
          <a:p>
            <a:pPr algn="l">
              <a:lnSpc>
                <a:spcPts val="2940"/>
              </a:lnSpc>
              <a:spcBef>
                <a:spcPct val="0"/>
              </a:spcBef>
            </a:pPr>
            <a:r>
              <a:rPr lang="en-US" sz="2100" b="1">
                <a:solidFill>
                  <a:srgbClr val="3C412F"/>
                </a:solidFill>
                <a:latin typeface="Open Sans Medium"/>
                <a:ea typeface="Open Sans Medium"/>
                <a:cs typeface="Open Sans Medium"/>
                <a:sym typeface="Open Sans Medium"/>
              </a:rPr>
              <a:t>Parasitologie </a:t>
            </a:r>
            <a:endParaRPr lang="en-US" sz="2100" b="1">
              <a:solidFill>
                <a:srgbClr val="3C412F"/>
              </a:solidFill>
              <a:latin typeface="Open Sans Medium"/>
              <a:ea typeface="Open Sans Medium"/>
              <a:cs typeface="Open Sans Medium"/>
              <a:sym typeface="Open Sans Medium"/>
            </a:endParaRPr>
          </a:p>
        </p:txBody>
      </p:sp>
      <p:sp>
        <p:nvSpPr>
          <p:cNvPr id="17" name="TextBox 17"/>
          <p:cNvSpPr txBox="1"/>
          <p:nvPr/>
        </p:nvSpPr>
        <p:spPr>
          <a:xfrm>
            <a:off x="3187566" y="7012023"/>
            <a:ext cx="4568027" cy="611505"/>
          </a:xfrm>
          <a:prstGeom prst="rect">
            <a:avLst/>
          </a:prstGeom>
        </p:spPr>
        <p:txBody>
          <a:bodyPr lIns="0" tIns="0" rIns="0" bIns="0" rtlCol="0" anchor="t">
            <a:spAutoFit/>
          </a:bodyPr>
          <a:lstStyle/>
          <a:p>
            <a:pPr algn="l">
              <a:lnSpc>
                <a:spcPts val="2520"/>
              </a:lnSpc>
              <a:spcBef>
                <a:spcPct val="0"/>
              </a:spcBef>
            </a:pPr>
            <a:r>
              <a:rPr lang="en-US" sz="1800">
                <a:solidFill>
                  <a:srgbClr val="3C412F"/>
                </a:solidFill>
                <a:latin typeface="Open Sans"/>
                <a:ea typeface="Open Sans"/>
                <a:cs typeface="Open Sans"/>
                <a:sym typeface="Open Sans"/>
              </a:rPr>
              <a:t>non caractéristiques (amaigrissement, fatigue, anémie)</a:t>
            </a:r>
            <a:endParaRPr lang="en-US" sz="1800">
              <a:solidFill>
                <a:srgbClr val="3C412F"/>
              </a:solidFill>
              <a:latin typeface="Open Sans"/>
              <a:ea typeface="Open Sans"/>
              <a:cs typeface="Open Sans"/>
              <a:sym typeface="Open Sans"/>
            </a:endParaRPr>
          </a:p>
        </p:txBody>
      </p:sp>
      <p:sp>
        <p:nvSpPr>
          <p:cNvPr id="18" name="TextBox 18"/>
          <p:cNvSpPr txBox="1"/>
          <p:nvPr/>
        </p:nvSpPr>
        <p:spPr>
          <a:xfrm>
            <a:off x="1732851" y="7134896"/>
            <a:ext cx="4568027" cy="356235"/>
          </a:xfrm>
          <a:prstGeom prst="rect">
            <a:avLst/>
          </a:prstGeom>
        </p:spPr>
        <p:txBody>
          <a:bodyPr lIns="0" tIns="0" rIns="0" bIns="0" rtlCol="0" anchor="t">
            <a:spAutoFit/>
          </a:bodyPr>
          <a:lstStyle/>
          <a:p>
            <a:pPr algn="l">
              <a:lnSpc>
                <a:spcPts val="2940"/>
              </a:lnSpc>
              <a:spcBef>
                <a:spcPct val="0"/>
              </a:spcBef>
            </a:pPr>
            <a:r>
              <a:rPr lang="en-US" sz="2100" b="1">
                <a:solidFill>
                  <a:srgbClr val="3C412F"/>
                </a:solidFill>
                <a:latin typeface="Open Sans Medium"/>
                <a:ea typeface="Open Sans Medium"/>
                <a:cs typeface="Open Sans Medium"/>
                <a:sym typeface="Open Sans Medium"/>
              </a:rPr>
              <a:t>Généraux:</a:t>
            </a:r>
            <a:endParaRPr lang="en-US" sz="2100" b="1">
              <a:solidFill>
                <a:srgbClr val="3C412F"/>
              </a:solidFill>
              <a:latin typeface="Open Sans Medium"/>
              <a:ea typeface="Open Sans Medium"/>
              <a:cs typeface="Open Sans Medium"/>
              <a:sym typeface="Open Sans Medium"/>
            </a:endParaRPr>
          </a:p>
        </p:txBody>
      </p:sp>
      <p:sp>
        <p:nvSpPr>
          <p:cNvPr id="19" name="TextBox 19"/>
          <p:cNvSpPr txBox="1"/>
          <p:nvPr/>
        </p:nvSpPr>
        <p:spPr>
          <a:xfrm>
            <a:off x="10358803" y="8712489"/>
            <a:ext cx="6441531" cy="1240155"/>
          </a:xfrm>
          <a:prstGeom prst="rect">
            <a:avLst/>
          </a:prstGeom>
        </p:spPr>
        <p:txBody>
          <a:bodyPr lIns="0" tIns="0" rIns="0" bIns="0" rtlCol="0" anchor="t">
            <a:spAutoFit/>
          </a:bodyPr>
          <a:lstStyle/>
          <a:p>
            <a:pPr algn="l">
              <a:lnSpc>
                <a:spcPts val="2520"/>
              </a:lnSpc>
            </a:pPr>
            <a:r>
              <a:rPr lang="en-US" sz="1800">
                <a:solidFill>
                  <a:srgbClr val="3C412F"/>
                </a:solidFill>
                <a:latin typeface="Open Sans"/>
                <a:ea typeface="Open Sans"/>
                <a:cs typeface="Open Sans"/>
                <a:sym typeface="Open Sans"/>
              </a:rPr>
              <a:t>dyspnée et toux (compression du nerf vague)</a:t>
            </a:r>
            <a:endParaRPr lang="en-US" sz="1800">
              <a:solidFill>
                <a:srgbClr val="3C412F"/>
              </a:solidFill>
              <a:latin typeface="Open Sans"/>
              <a:ea typeface="Open Sans"/>
              <a:cs typeface="Open Sans"/>
              <a:sym typeface="Open Sans"/>
            </a:endParaRPr>
          </a:p>
          <a:p>
            <a:pPr algn="l">
              <a:lnSpc>
                <a:spcPts val="2520"/>
              </a:lnSpc>
            </a:pPr>
            <a:r>
              <a:rPr lang="en-US" sz="1800">
                <a:solidFill>
                  <a:srgbClr val="3C412F"/>
                </a:solidFill>
                <a:latin typeface="Open Sans"/>
                <a:ea typeface="Open Sans"/>
                <a:cs typeface="Open Sans"/>
                <a:sym typeface="Open Sans"/>
              </a:rPr>
              <a:t>difficultés locomotrices</a:t>
            </a:r>
            <a:endParaRPr lang="en-US" sz="1800">
              <a:solidFill>
                <a:srgbClr val="3C412F"/>
              </a:solidFill>
              <a:latin typeface="Open Sans"/>
              <a:ea typeface="Open Sans"/>
              <a:cs typeface="Open Sans"/>
              <a:sym typeface="Open Sans"/>
            </a:endParaRPr>
          </a:p>
          <a:p>
            <a:pPr algn="l">
              <a:lnSpc>
                <a:spcPts val="2520"/>
              </a:lnSpc>
            </a:pPr>
            <a:r>
              <a:rPr lang="en-US" sz="1800">
                <a:solidFill>
                  <a:srgbClr val="3C412F"/>
                </a:solidFill>
                <a:latin typeface="Open Sans"/>
                <a:ea typeface="Open Sans"/>
                <a:cs typeface="Open Sans"/>
                <a:sym typeface="Open Sans"/>
              </a:rPr>
              <a:t>manifestation nerveuse (syndrome rabiforme)</a:t>
            </a:r>
            <a:endParaRPr lang="en-US" sz="1800">
              <a:solidFill>
                <a:srgbClr val="3C412F"/>
              </a:solidFill>
              <a:latin typeface="Open Sans"/>
              <a:ea typeface="Open Sans"/>
              <a:cs typeface="Open Sans"/>
              <a:sym typeface="Open Sans"/>
            </a:endParaRPr>
          </a:p>
          <a:p>
            <a:pPr algn="l">
              <a:lnSpc>
                <a:spcPts val="2520"/>
              </a:lnSpc>
              <a:spcBef>
                <a:spcPct val="0"/>
              </a:spcBef>
            </a:pPr>
            <a:r>
              <a:rPr lang="en-US" sz="1800">
                <a:solidFill>
                  <a:srgbClr val="3C412F"/>
                </a:solidFill>
                <a:latin typeface="Open Sans"/>
                <a:ea typeface="Open Sans"/>
                <a:cs typeface="Open Sans"/>
                <a:sym typeface="Open Sans"/>
              </a:rPr>
              <a:t>troubles cardiaques, abcès, ascite...</a:t>
            </a:r>
            <a:endParaRPr lang="en-US" sz="1800">
              <a:solidFill>
                <a:srgbClr val="3C412F"/>
              </a:solidFill>
              <a:latin typeface="Open Sans"/>
              <a:ea typeface="Open Sans"/>
              <a:cs typeface="Open Sans"/>
              <a:sym typeface="Open Sans"/>
            </a:endParaRPr>
          </a:p>
        </p:txBody>
      </p:sp>
      <p:sp>
        <p:nvSpPr>
          <p:cNvPr id="20" name="TextBox 20"/>
          <p:cNvSpPr txBox="1"/>
          <p:nvPr/>
        </p:nvSpPr>
        <p:spPr>
          <a:xfrm>
            <a:off x="9373062" y="9149686"/>
            <a:ext cx="4568027" cy="356235"/>
          </a:xfrm>
          <a:prstGeom prst="rect">
            <a:avLst/>
          </a:prstGeom>
        </p:spPr>
        <p:txBody>
          <a:bodyPr lIns="0" tIns="0" rIns="0" bIns="0" rtlCol="0" anchor="t">
            <a:spAutoFit/>
          </a:bodyPr>
          <a:lstStyle/>
          <a:p>
            <a:pPr algn="l">
              <a:lnSpc>
                <a:spcPts val="2940"/>
              </a:lnSpc>
              <a:spcBef>
                <a:spcPct val="0"/>
              </a:spcBef>
            </a:pPr>
            <a:r>
              <a:rPr lang="en-US" sz="2100" b="1">
                <a:solidFill>
                  <a:srgbClr val="3C412F"/>
                </a:solidFill>
                <a:latin typeface="Open Sans Medium"/>
                <a:ea typeface="Open Sans Medium"/>
                <a:cs typeface="Open Sans Medium"/>
                <a:sym typeface="Open Sans Medium"/>
              </a:rPr>
              <a:t>Autres:</a:t>
            </a:r>
            <a:endParaRPr lang="en-US" sz="2100" b="1">
              <a:solidFill>
                <a:srgbClr val="3C412F"/>
              </a:solidFill>
              <a:latin typeface="Open Sans Medium"/>
              <a:ea typeface="Open Sans Medium"/>
              <a:cs typeface="Open Sans Medium"/>
              <a:sym typeface="Open Sans Medium"/>
            </a:endParaRPr>
          </a:p>
        </p:txBody>
      </p:sp>
      <p:sp>
        <p:nvSpPr>
          <p:cNvPr id="21" name="TextBox 21"/>
          <p:cNvSpPr txBox="1"/>
          <p:nvPr/>
        </p:nvSpPr>
        <p:spPr>
          <a:xfrm>
            <a:off x="804110" y="5335306"/>
            <a:ext cx="6951483" cy="1148715"/>
          </a:xfrm>
          <a:prstGeom prst="rect">
            <a:avLst/>
          </a:prstGeom>
        </p:spPr>
        <p:txBody>
          <a:bodyPr lIns="0" tIns="0" rIns="0" bIns="0" rtlCol="0" anchor="t">
            <a:spAutoFit/>
          </a:bodyPr>
          <a:lstStyle/>
          <a:p>
            <a:pPr algn="l">
              <a:lnSpc>
                <a:spcPts val="8960"/>
              </a:lnSpc>
              <a:spcBef>
                <a:spcPct val="0"/>
              </a:spcBef>
            </a:pPr>
            <a:r>
              <a:rPr 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rPr>
              <a:t>Si</a:t>
            </a:r>
            <a:r>
              <a:rPr lang="fr-FR" alt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rPr>
              <a:t>gnes</a:t>
            </a:r>
            <a:r>
              <a:rPr 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rPr>
              <a:t> cliniques </a:t>
            </a:r>
            <a:endParaRPr 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endParaRPr>
          </a:p>
        </p:txBody>
      </p:sp>
      <p:sp>
        <p:nvSpPr>
          <p:cNvPr id="22" name="TextBox 22"/>
          <p:cNvSpPr txBox="1"/>
          <p:nvPr/>
        </p:nvSpPr>
        <p:spPr>
          <a:xfrm>
            <a:off x="3140355" y="8880220"/>
            <a:ext cx="4568027" cy="611505"/>
          </a:xfrm>
          <a:prstGeom prst="rect">
            <a:avLst/>
          </a:prstGeom>
        </p:spPr>
        <p:txBody>
          <a:bodyPr lIns="0" tIns="0" rIns="0" bIns="0" rtlCol="0" anchor="t">
            <a:spAutoFit/>
          </a:bodyPr>
          <a:lstStyle/>
          <a:p>
            <a:pPr algn="l">
              <a:lnSpc>
                <a:spcPts val="2520"/>
              </a:lnSpc>
              <a:spcBef>
                <a:spcPct val="0"/>
              </a:spcBef>
            </a:pPr>
            <a:r>
              <a:rPr lang="en-US" sz="1800">
                <a:solidFill>
                  <a:srgbClr val="3C412F"/>
                </a:solidFill>
                <a:latin typeface="Open Sans"/>
                <a:ea typeface="Open Sans"/>
                <a:cs typeface="Open Sans"/>
                <a:sym typeface="Open Sans"/>
              </a:rPr>
              <a:t>dysphagie, régurgitation vomissements, hématémėse.</a:t>
            </a:r>
            <a:endParaRPr lang="en-US" sz="1800">
              <a:solidFill>
                <a:srgbClr val="3C412F"/>
              </a:solidFill>
              <a:latin typeface="Open Sans"/>
              <a:ea typeface="Open Sans"/>
              <a:cs typeface="Open Sans"/>
              <a:sym typeface="Open Sans"/>
            </a:endParaRPr>
          </a:p>
        </p:txBody>
      </p:sp>
      <p:sp>
        <p:nvSpPr>
          <p:cNvPr id="23" name="TextBox 23"/>
          <p:cNvSpPr txBox="1"/>
          <p:nvPr/>
        </p:nvSpPr>
        <p:spPr>
          <a:xfrm>
            <a:off x="1732851" y="9041147"/>
            <a:ext cx="4568027" cy="356235"/>
          </a:xfrm>
          <a:prstGeom prst="rect">
            <a:avLst/>
          </a:prstGeom>
        </p:spPr>
        <p:txBody>
          <a:bodyPr lIns="0" tIns="0" rIns="0" bIns="0" rtlCol="0" anchor="t">
            <a:spAutoFit/>
          </a:bodyPr>
          <a:lstStyle/>
          <a:p>
            <a:pPr algn="l">
              <a:lnSpc>
                <a:spcPts val="2940"/>
              </a:lnSpc>
              <a:spcBef>
                <a:spcPct val="0"/>
              </a:spcBef>
            </a:pPr>
            <a:r>
              <a:rPr lang="en-US" sz="2100" b="1">
                <a:solidFill>
                  <a:srgbClr val="3C412F"/>
                </a:solidFill>
                <a:latin typeface="Open Sans Medium"/>
                <a:ea typeface="Open Sans Medium"/>
                <a:cs typeface="Open Sans Medium"/>
                <a:sym typeface="Open Sans Medium"/>
              </a:rPr>
              <a:t>Digestif:</a:t>
            </a:r>
            <a:endParaRPr lang="en-US" sz="2100" b="1">
              <a:solidFill>
                <a:srgbClr val="3C412F"/>
              </a:solidFill>
              <a:latin typeface="Open Sans Medium"/>
              <a:ea typeface="Open Sans Medium"/>
              <a:cs typeface="Open Sans Medium"/>
              <a:sym typeface="Open Sans Medium"/>
            </a:endParaRPr>
          </a:p>
        </p:txBody>
      </p:sp>
      <p:pic>
        <p:nvPicPr>
          <p:cNvPr id="24" name="Image 23"/>
          <p:cNvPicPr/>
          <p:nvPr/>
        </p:nvPicPr>
        <p:blipFill>
          <a:blip r:embed="rId4"/>
          <a:stretch>
            <a:fillRect/>
          </a:stretch>
        </p:blipFill>
        <p:spPr>
          <a:xfrm>
            <a:off x="153035" y="6470650"/>
            <a:ext cx="1714500" cy="1714500"/>
          </a:xfrm>
          <a:prstGeom prst="rect">
            <a:avLst/>
          </a:prstGeom>
        </p:spPr>
      </p:pic>
      <p:pic>
        <p:nvPicPr>
          <p:cNvPr id="25" name="Image 24"/>
          <p:cNvPicPr/>
          <p:nvPr/>
        </p:nvPicPr>
        <p:blipFill>
          <a:blip r:embed="rId4"/>
          <a:stretch>
            <a:fillRect/>
          </a:stretch>
        </p:blipFill>
        <p:spPr>
          <a:xfrm>
            <a:off x="0" y="8115300"/>
            <a:ext cx="1714500" cy="1714500"/>
          </a:xfrm>
          <a:prstGeom prst="rect">
            <a:avLst/>
          </a:prstGeom>
        </p:spPr>
      </p:pic>
      <p:pic>
        <p:nvPicPr>
          <p:cNvPr id="26" name="Image 25"/>
          <p:cNvPicPr/>
          <p:nvPr/>
        </p:nvPicPr>
        <p:blipFill>
          <a:blip r:embed="rId4"/>
          <a:stretch>
            <a:fillRect/>
          </a:stretch>
        </p:blipFill>
        <p:spPr>
          <a:xfrm>
            <a:off x="7543800" y="8470265"/>
            <a:ext cx="1714500" cy="1714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AutoShape 2"/>
          <p:cNvSpPr/>
          <p:nvPr/>
        </p:nvSpPr>
        <p:spPr>
          <a:xfrm flipV="1">
            <a:off x="17240250" y="0"/>
            <a:ext cx="0" cy="10287000"/>
          </a:xfrm>
          <a:prstGeom prst="line">
            <a:avLst/>
          </a:prstGeom>
          <a:ln w="38100" cap="flat">
            <a:solidFill>
              <a:srgbClr val="3C412F"/>
            </a:solidFill>
            <a:prstDash val="solid"/>
            <a:headEnd type="none" w="sm" len="sm"/>
            <a:tailEnd type="none" w="sm" len="sm"/>
          </a:ln>
        </p:spPr>
      </p:sp>
      <p:grpSp>
        <p:nvGrpSpPr>
          <p:cNvPr id="3" name="Group 3"/>
          <p:cNvGrpSpPr/>
          <p:nvPr/>
        </p:nvGrpSpPr>
        <p:grpSpPr>
          <a:xfrm rot="0">
            <a:off x="17565265" y="685800"/>
            <a:ext cx="397719" cy="342900"/>
            <a:chOff x="0" y="0"/>
            <a:chExt cx="530293" cy="457200"/>
          </a:xfrm>
        </p:grpSpPr>
        <p:sp>
          <p:nvSpPr>
            <p:cNvPr id="4" name="AutoShape 4"/>
            <p:cNvSpPr/>
            <p:nvPr/>
          </p:nvSpPr>
          <p:spPr>
            <a:xfrm>
              <a:off x="0" y="25400"/>
              <a:ext cx="530293" cy="0"/>
            </a:xfrm>
            <a:prstGeom prst="line">
              <a:avLst/>
            </a:prstGeom>
            <a:ln w="50800" cap="flat">
              <a:solidFill>
                <a:srgbClr val="3C412F"/>
              </a:solidFill>
              <a:prstDash val="solid"/>
              <a:headEnd type="none" w="sm" len="sm"/>
              <a:tailEnd type="none" w="sm" len="sm"/>
            </a:ln>
          </p:spPr>
        </p:sp>
        <p:sp>
          <p:nvSpPr>
            <p:cNvPr id="5" name="AutoShape 5"/>
            <p:cNvSpPr/>
            <p:nvPr/>
          </p:nvSpPr>
          <p:spPr>
            <a:xfrm>
              <a:off x="0" y="228600"/>
              <a:ext cx="530293" cy="0"/>
            </a:xfrm>
            <a:prstGeom prst="line">
              <a:avLst/>
            </a:prstGeom>
            <a:ln w="50800" cap="flat">
              <a:solidFill>
                <a:srgbClr val="3C412F"/>
              </a:solidFill>
              <a:prstDash val="solid"/>
              <a:headEnd type="none" w="sm" len="sm"/>
              <a:tailEnd type="none" w="sm" len="sm"/>
            </a:ln>
          </p:spPr>
        </p:sp>
        <p:sp>
          <p:nvSpPr>
            <p:cNvPr id="6" name="AutoShape 6"/>
            <p:cNvSpPr/>
            <p:nvPr/>
          </p:nvSpPr>
          <p:spPr>
            <a:xfrm>
              <a:off x="0" y="431800"/>
              <a:ext cx="530293" cy="0"/>
            </a:xfrm>
            <a:prstGeom prst="line">
              <a:avLst/>
            </a:prstGeom>
            <a:ln w="50800" cap="flat">
              <a:solidFill>
                <a:srgbClr val="3C412F"/>
              </a:solidFill>
              <a:prstDash val="solid"/>
              <a:headEnd type="none" w="sm" len="sm"/>
              <a:tailEnd type="none" w="sm" len="sm"/>
            </a:ln>
          </p:spPr>
        </p:sp>
      </p:grpSp>
      <p:sp>
        <p:nvSpPr>
          <p:cNvPr id="7" name="Freeform 7"/>
          <p:cNvSpPr/>
          <p:nvPr/>
        </p:nvSpPr>
        <p:spPr>
          <a:xfrm>
            <a:off x="1028700" y="1028700"/>
            <a:ext cx="482542" cy="469382"/>
          </a:xfrm>
          <a:custGeom>
            <a:avLst/>
            <a:gdLst/>
            <a:ahLst/>
            <a:cxnLst/>
            <a:rect l="l" t="t" r="r" b="b"/>
            <a:pathLst>
              <a:path w="482542" h="469382">
                <a:moveTo>
                  <a:pt x="0" y="0"/>
                </a:moveTo>
                <a:lnTo>
                  <a:pt x="482542" y="0"/>
                </a:lnTo>
                <a:lnTo>
                  <a:pt x="482542" y="469382"/>
                </a:lnTo>
                <a:lnTo>
                  <a:pt x="0" y="46938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8" name="Group 8"/>
          <p:cNvGrpSpPr/>
          <p:nvPr/>
        </p:nvGrpSpPr>
        <p:grpSpPr>
          <a:xfrm rot="0">
            <a:off x="9942841" y="8587836"/>
            <a:ext cx="6546202" cy="796199"/>
            <a:chOff x="0" y="0"/>
            <a:chExt cx="8728269" cy="1061599"/>
          </a:xfrm>
        </p:grpSpPr>
        <p:sp>
          <p:nvSpPr>
            <p:cNvPr id="9" name="TextBox 9"/>
            <p:cNvSpPr txBox="1"/>
            <p:nvPr/>
          </p:nvSpPr>
          <p:spPr>
            <a:xfrm>
              <a:off x="1870100" y="68519"/>
              <a:ext cx="6858170" cy="462280"/>
            </a:xfrm>
            <a:prstGeom prst="rect">
              <a:avLst/>
            </a:prstGeom>
          </p:spPr>
          <p:txBody>
            <a:bodyPr lIns="0" tIns="0" rIns="0" bIns="0" rtlCol="0" anchor="t">
              <a:spAutoFit/>
            </a:bodyPr>
            <a:lstStyle/>
            <a:p>
              <a:pPr algn="l">
                <a:lnSpc>
                  <a:spcPts val="2940"/>
                </a:lnSpc>
                <a:spcBef>
                  <a:spcPct val="0"/>
                </a:spcBef>
              </a:pPr>
              <a:r>
                <a:rPr lang="en-US" sz="2100" b="1">
                  <a:solidFill>
                    <a:srgbClr val="3C412F"/>
                  </a:solidFill>
                  <a:latin typeface="Open Sans Medium"/>
                  <a:ea typeface="Open Sans Medium"/>
                  <a:cs typeface="Open Sans Medium"/>
                  <a:sym typeface="Open Sans Medium"/>
                </a:rPr>
                <a:t>Endoscopie :</a:t>
              </a:r>
              <a:endParaRPr lang="en-US" sz="2100" b="1">
                <a:solidFill>
                  <a:srgbClr val="3C412F"/>
                </a:solidFill>
                <a:latin typeface="Open Sans Medium"/>
                <a:ea typeface="Open Sans Medium"/>
                <a:cs typeface="Open Sans Medium"/>
                <a:sym typeface="Open Sans Medium"/>
              </a:endParaRPr>
            </a:p>
          </p:txBody>
        </p:sp>
        <p:sp>
          <p:nvSpPr>
            <p:cNvPr id="10" name="Freeform 10"/>
            <p:cNvSpPr/>
            <p:nvPr/>
          </p:nvSpPr>
          <p:spPr>
            <a:xfrm>
              <a:off x="0" y="0"/>
              <a:ext cx="1242296" cy="1061599"/>
            </a:xfrm>
            <a:custGeom>
              <a:avLst/>
              <a:gdLst/>
              <a:ahLst/>
              <a:cxnLst/>
              <a:rect l="l" t="t" r="r" b="b"/>
              <a:pathLst>
                <a:path w="1242296" h="1061599">
                  <a:moveTo>
                    <a:pt x="0" y="0"/>
                  </a:moveTo>
                  <a:lnTo>
                    <a:pt x="1242296" y="0"/>
                  </a:lnTo>
                  <a:lnTo>
                    <a:pt x="1242296" y="1061599"/>
                  </a:lnTo>
                  <a:lnTo>
                    <a:pt x="0" y="10615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grpSp>
        <p:nvGrpSpPr>
          <p:cNvPr id="11" name="Group 11"/>
          <p:cNvGrpSpPr/>
          <p:nvPr/>
        </p:nvGrpSpPr>
        <p:grpSpPr>
          <a:xfrm rot="0">
            <a:off x="9918497" y="6965277"/>
            <a:ext cx="6570546" cy="796199"/>
            <a:chOff x="0" y="0"/>
            <a:chExt cx="8760729" cy="1061599"/>
          </a:xfrm>
        </p:grpSpPr>
        <p:sp>
          <p:nvSpPr>
            <p:cNvPr id="12" name="TextBox 12"/>
            <p:cNvSpPr txBox="1"/>
            <p:nvPr/>
          </p:nvSpPr>
          <p:spPr>
            <a:xfrm>
              <a:off x="1902559" y="-38100"/>
              <a:ext cx="6858170" cy="462280"/>
            </a:xfrm>
            <a:prstGeom prst="rect">
              <a:avLst/>
            </a:prstGeom>
          </p:spPr>
          <p:txBody>
            <a:bodyPr lIns="0" tIns="0" rIns="0" bIns="0" rtlCol="0" anchor="t">
              <a:spAutoFit/>
            </a:bodyPr>
            <a:lstStyle/>
            <a:p>
              <a:pPr algn="l">
                <a:lnSpc>
                  <a:spcPts val="2940"/>
                </a:lnSpc>
                <a:spcBef>
                  <a:spcPct val="0"/>
                </a:spcBef>
              </a:pPr>
              <a:r>
                <a:rPr lang="en-US" sz="2100" b="1">
                  <a:solidFill>
                    <a:srgbClr val="3C412F"/>
                  </a:solidFill>
                  <a:latin typeface="Open Sans Medium"/>
                  <a:ea typeface="Open Sans Medium"/>
                  <a:cs typeface="Open Sans Medium"/>
                  <a:sym typeface="Open Sans Medium"/>
                </a:rPr>
                <a:t>Radiographie :</a:t>
              </a:r>
              <a:endParaRPr lang="en-US" sz="2100" b="1">
                <a:solidFill>
                  <a:srgbClr val="3C412F"/>
                </a:solidFill>
                <a:latin typeface="Open Sans Medium"/>
                <a:ea typeface="Open Sans Medium"/>
                <a:cs typeface="Open Sans Medium"/>
                <a:sym typeface="Open Sans Medium"/>
              </a:endParaRPr>
            </a:p>
          </p:txBody>
        </p:sp>
        <p:sp>
          <p:nvSpPr>
            <p:cNvPr id="13" name="Freeform 13"/>
            <p:cNvSpPr/>
            <p:nvPr/>
          </p:nvSpPr>
          <p:spPr>
            <a:xfrm>
              <a:off x="0" y="0"/>
              <a:ext cx="1242296" cy="1061599"/>
            </a:xfrm>
            <a:custGeom>
              <a:avLst/>
              <a:gdLst/>
              <a:ahLst/>
              <a:cxnLst/>
              <a:rect l="l" t="t" r="r" b="b"/>
              <a:pathLst>
                <a:path w="1242296" h="1061599">
                  <a:moveTo>
                    <a:pt x="0" y="0"/>
                  </a:moveTo>
                  <a:lnTo>
                    <a:pt x="1242296" y="0"/>
                  </a:lnTo>
                  <a:lnTo>
                    <a:pt x="1242296" y="1061599"/>
                  </a:lnTo>
                  <a:lnTo>
                    <a:pt x="0" y="10615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grpSp>
        <p:nvGrpSpPr>
          <p:cNvPr id="14" name="Group 14"/>
          <p:cNvGrpSpPr/>
          <p:nvPr/>
        </p:nvGrpSpPr>
        <p:grpSpPr>
          <a:xfrm rot="0">
            <a:off x="9876157" y="2626441"/>
            <a:ext cx="6612887" cy="2204958"/>
            <a:chOff x="0" y="0"/>
            <a:chExt cx="8817183" cy="2939944"/>
          </a:xfrm>
        </p:grpSpPr>
        <p:sp>
          <p:nvSpPr>
            <p:cNvPr id="15" name="TextBox 15"/>
            <p:cNvSpPr txBox="1"/>
            <p:nvPr/>
          </p:nvSpPr>
          <p:spPr>
            <a:xfrm>
              <a:off x="1959013" y="876829"/>
              <a:ext cx="6858170" cy="2063115"/>
            </a:xfrm>
            <a:prstGeom prst="rect">
              <a:avLst/>
            </a:prstGeom>
          </p:spPr>
          <p:txBody>
            <a:bodyPr lIns="0" tIns="0" rIns="0" bIns="0" rtlCol="0" anchor="t">
              <a:spAutoFit/>
            </a:bodyPr>
            <a:lstStyle/>
            <a:p>
              <a:pPr algn="l">
                <a:lnSpc>
                  <a:spcPts val="2520"/>
                </a:lnSpc>
              </a:pPr>
              <a:r>
                <a:rPr lang="en-US" sz="1800">
                  <a:solidFill>
                    <a:srgbClr val="3C412F"/>
                  </a:solidFill>
                  <a:latin typeface="Open Sans"/>
                  <a:ea typeface="Open Sans"/>
                  <a:cs typeface="Open Sans"/>
                  <a:sym typeface="Open Sans"/>
                </a:rPr>
                <a:t>Données épidémiologiques: &gt; 6 mois, vivant ou ayant vécu en zone</a:t>
              </a:r>
              <a:endParaRPr lang="en-US" sz="1800">
                <a:solidFill>
                  <a:srgbClr val="3C412F"/>
                </a:solidFill>
                <a:latin typeface="Open Sans"/>
                <a:ea typeface="Open Sans"/>
                <a:cs typeface="Open Sans"/>
                <a:sym typeface="Open Sans"/>
              </a:endParaRPr>
            </a:p>
            <a:p>
              <a:pPr algn="l">
                <a:lnSpc>
                  <a:spcPts val="2520"/>
                </a:lnSpc>
              </a:pPr>
              <a:r>
                <a:rPr lang="en-US" sz="1800">
                  <a:solidFill>
                    <a:srgbClr val="3C412F"/>
                  </a:solidFill>
                  <a:latin typeface="Open Sans"/>
                  <a:ea typeface="Open Sans"/>
                  <a:cs typeface="Open Sans"/>
                  <a:sym typeface="Open Sans"/>
                </a:rPr>
                <a:t>endémique</a:t>
              </a:r>
              <a:endParaRPr lang="en-US" sz="1800">
                <a:solidFill>
                  <a:srgbClr val="3C412F"/>
                </a:solidFill>
                <a:latin typeface="Open Sans"/>
                <a:ea typeface="Open Sans"/>
                <a:cs typeface="Open Sans"/>
                <a:sym typeface="Open Sans"/>
              </a:endParaRPr>
            </a:p>
            <a:p>
              <a:pPr algn="l">
                <a:lnSpc>
                  <a:spcPts val="2520"/>
                </a:lnSpc>
                <a:spcBef>
                  <a:spcPct val="0"/>
                </a:spcBef>
              </a:pPr>
              <a:r>
                <a:rPr lang="en-US" sz="1800">
                  <a:solidFill>
                    <a:srgbClr val="3C412F"/>
                  </a:solidFill>
                  <a:latin typeface="Open Sans"/>
                  <a:ea typeface="Open Sans"/>
                  <a:cs typeface="Open Sans"/>
                  <a:sym typeface="Open Sans"/>
                </a:rPr>
                <a:t>Symptômes digestifs, respiratoires, généraux, parfois nerveux</a:t>
              </a:r>
              <a:endParaRPr lang="en-US" sz="1800">
                <a:solidFill>
                  <a:srgbClr val="3C412F"/>
                </a:solidFill>
                <a:latin typeface="Open Sans"/>
                <a:ea typeface="Open Sans"/>
                <a:cs typeface="Open Sans"/>
                <a:sym typeface="Open Sans"/>
              </a:endParaRPr>
            </a:p>
          </p:txBody>
        </p:sp>
        <p:sp>
          <p:nvSpPr>
            <p:cNvPr id="16" name="TextBox 16"/>
            <p:cNvSpPr txBox="1"/>
            <p:nvPr/>
          </p:nvSpPr>
          <p:spPr>
            <a:xfrm>
              <a:off x="1959013" y="-38100"/>
              <a:ext cx="6858170" cy="462280"/>
            </a:xfrm>
            <a:prstGeom prst="rect">
              <a:avLst/>
            </a:prstGeom>
          </p:spPr>
          <p:txBody>
            <a:bodyPr lIns="0" tIns="0" rIns="0" bIns="0" rtlCol="0" anchor="t">
              <a:spAutoFit/>
            </a:bodyPr>
            <a:lstStyle/>
            <a:p>
              <a:pPr algn="l">
                <a:lnSpc>
                  <a:spcPts val="2940"/>
                </a:lnSpc>
                <a:spcBef>
                  <a:spcPct val="0"/>
                </a:spcBef>
              </a:pPr>
              <a:r>
                <a:rPr lang="en-US" sz="2100" b="1">
                  <a:solidFill>
                    <a:srgbClr val="3C412F"/>
                  </a:solidFill>
                  <a:latin typeface="Open Sans Medium"/>
                  <a:ea typeface="Open Sans Medium"/>
                  <a:cs typeface="Open Sans Medium"/>
                  <a:sym typeface="Open Sans Medium"/>
                </a:rPr>
                <a:t>Cliniques :</a:t>
              </a:r>
              <a:endParaRPr lang="en-US" sz="2100" b="1">
                <a:solidFill>
                  <a:srgbClr val="3C412F"/>
                </a:solidFill>
                <a:latin typeface="Open Sans Medium"/>
                <a:ea typeface="Open Sans Medium"/>
                <a:cs typeface="Open Sans Medium"/>
                <a:sym typeface="Open Sans Medium"/>
              </a:endParaRPr>
            </a:p>
          </p:txBody>
        </p:sp>
        <p:sp>
          <p:nvSpPr>
            <p:cNvPr id="17" name="Freeform 17"/>
            <p:cNvSpPr/>
            <p:nvPr/>
          </p:nvSpPr>
          <p:spPr>
            <a:xfrm>
              <a:off x="0" y="374605"/>
              <a:ext cx="1242296" cy="1061599"/>
            </a:xfrm>
            <a:custGeom>
              <a:avLst/>
              <a:gdLst/>
              <a:ahLst/>
              <a:cxnLst/>
              <a:rect l="l" t="t" r="r" b="b"/>
              <a:pathLst>
                <a:path w="1242296" h="1061599">
                  <a:moveTo>
                    <a:pt x="0" y="0"/>
                  </a:moveTo>
                  <a:lnTo>
                    <a:pt x="1242296" y="0"/>
                  </a:lnTo>
                  <a:lnTo>
                    <a:pt x="1242296" y="1061599"/>
                  </a:lnTo>
                  <a:lnTo>
                    <a:pt x="0" y="10615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grpSp>
        <p:nvGrpSpPr>
          <p:cNvPr id="18" name="Group 18"/>
          <p:cNvGrpSpPr/>
          <p:nvPr/>
        </p:nvGrpSpPr>
        <p:grpSpPr>
          <a:xfrm rot="0">
            <a:off x="9875522" y="5099585"/>
            <a:ext cx="6612887" cy="1358106"/>
            <a:chOff x="0" y="0"/>
            <a:chExt cx="8817183" cy="1810808"/>
          </a:xfrm>
        </p:grpSpPr>
        <p:sp>
          <p:nvSpPr>
            <p:cNvPr id="19" name="TextBox 19"/>
            <p:cNvSpPr txBox="1"/>
            <p:nvPr/>
          </p:nvSpPr>
          <p:spPr>
            <a:xfrm>
              <a:off x="1959013" y="585893"/>
              <a:ext cx="6858170" cy="1224915"/>
            </a:xfrm>
            <a:prstGeom prst="rect">
              <a:avLst/>
            </a:prstGeom>
          </p:spPr>
          <p:txBody>
            <a:bodyPr lIns="0" tIns="0" rIns="0" bIns="0" rtlCol="0" anchor="t">
              <a:spAutoFit/>
            </a:bodyPr>
            <a:lstStyle/>
            <a:p>
              <a:pPr algn="l">
                <a:lnSpc>
                  <a:spcPts val="2520"/>
                </a:lnSpc>
              </a:pPr>
              <a:r>
                <a:rPr lang="en-US" sz="1800">
                  <a:solidFill>
                    <a:srgbClr val="3C412F"/>
                  </a:solidFill>
                  <a:latin typeface="Open Sans"/>
                  <a:ea typeface="Open Sans"/>
                  <a:cs typeface="Open Sans"/>
                  <a:sym typeface="Open Sans"/>
                </a:rPr>
                <a:t>Formule sanguine: éosinophilie</a:t>
              </a:r>
              <a:endParaRPr lang="en-US" sz="1800">
                <a:solidFill>
                  <a:srgbClr val="3C412F"/>
                </a:solidFill>
                <a:latin typeface="Open Sans"/>
                <a:ea typeface="Open Sans"/>
                <a:cs typeface="Open Sans"/>
                <a:sym typeface="Open Sans"/>
              </a:endParaRPr>
            </a:p>
            <a:p>
              <a:pPr algn="l">
                <a:lnSpc>
                  <a:spcPts val="2520"/>
                </a:lnSpc>
                <a:spcBef>
                  <a:spcPct val="0"/>
                </a:spcBef>
              </a:pPr>
              <a:r>
                <a:rPr lang="en-US" sz="1800">
                  <a:solidFill>
                    <a:srgbClr val="3C412F"/>
                  </a:solidFill>
                  <a:latin typeface="Open Sans"/>
                  <a:ea typeface="Open Sans"/>
                  <a:cs typeface="Open Sans"/>
                  <a:sym typeface="Open Sans"/>
                </a:rPr>
                <a:t>Coproscopie seul un résultat positif est à prendre en considération</a:t>
              </a:r>
              <a:endParaRPr lang="en-US" sz="1800">
                <a:solidFill>
                  <a:srgbClr val="3C412F"/>
                </a:solidFill>
                <a:latin typeface="Open Sans"/>
                <a:ea typeface="Open Sans"/>
                <a:cs typeface="Open Sans"/>
                <a:sym typeface="Open Sans"/>
              </a:endParaRPr>
            </a:p>
          </p:txBody>
        </p:sp>
        <p:sp>
          <p:nvSpPr>
            <p:cNvPr id="20" name="TextBox 20"/>
            <p:cNvSpPr txBox="1"/>
            <p:nvPr/>
          </p:nvSpPr>
          <p:spPr>
            <a:xfrm>
              <a:off x="1959013" y="-38100"/>
              <a:ext cx="6858170" cy="462280"/>
            </a:xfrm>
            <a:prstGeom prst="rect">
              <a:avLst/>
            </a:prstGeom>
          </p:spPr>
          <p:txBody>
            <a:bodyPr lIns="0" tIns="0" rIns="0" bIns="0" rtlCol="0" anchor="t">
              <a:spAutoFit/>
            </a:bodyPr>
            <a:lstStyle/>
            <a:p>
              <a:pPr algn="l">
                <a:lnSpc>
                  <a:spcPts val="2940"/>
                </a:lnSpc>
                <a:spcBef>
                  <a:spcPct val="0"/>
                </a:spcBef>
              </a:pPr>
              <a:r>
                <a:rPr lang="en-US" sz="2100" b="1">
                  <a:solidFill>
                    <a:srgbClr val="3C412F"/>
                  </a:solidFill>
                  <a:latin typeface="Open Sans Medium"/>
                  <a:ea typeface="Open Sans Medium"/>
                  <a:cs typeface="Open Sans Medium"/>
                  <a:sym typeface="Open Sans Medium"/>
                </a:rPr>
                <a:t>Laboratoire :</a:t>
              </a:r>
              <a:endParaRPr lang="en-US" sz="2100" b="1">
                <a:solidFill>
                  <a:srgbClr val="3C412F"/>
                </a:solidFill>
                <a:latin typeface="Open Sans Medium"/>
                <a:ea typeface="Open Sans Medium"/>
                <a:cs typeface="Open Sans Medium"/>
                <a:sym typeface="Open Sans Medium"/>
              </a:endParaRPr>
            </a:p>
          </p:txBody>
        </p:sp>
        <p:sp>
          <p:nvSpPr>
            <p:cNvPr id="21" name="Freeform 21"/>
            <p:cNvSpPr/>
            <p:nvPr/>
          </p:nvSpPr>
          <p:spPr>
            <a:xfrm>
              <a:off x="0" y="374605"/>
              <a:ext cx="1242296" cy="1061599"/>
            </a:xfrm>
            <a:custGeom>
              <a:avLst/>
              <a:gdLst/>
              <a:ahLst/>
              <a:cxnLst/>
              <a:rect l="l" t="t" r="r" b="b"/>
              <a:pathLst>
                <a:path w="1242296" h="1061599">
                  <a:moveTo>
                    <a:pt x="0" y="0"/>
                  </a:moveTo>
                  <a:lnTo>
                    <a:pt x="1242296" y="0"/>
                  </a:lnTo>
                  <a:lnTo>
                    <a:pt x="1242296" y="1061599"/>
                  </a:lnTo>
                  <a:lnTo>
                    <a:pt x="0" y="10615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
        <p:nvSpPr>
          <p:cNvPr id="22" name="Freeform 22"/>
          <p:cNvSpPr/>
          <p:nvPr/>
        </p:nvSpPr>
        <p:spPr>
          <a:xfrm>
            <a:off x="936443" y="4857042"/>
            <a:ext cx="8681904" cy="4526993"/>
          </a:xfrm>
          <a:custGeom>
            <a:avLst/>
            <a:gdLst/>
            <a:ahLst/>
            <a:cxnLst/>
            <a:rect l="l" t="t" r="r" b="b"/>
            <a:pathLst>
              <a:path w="8681904" h="4526993">
                <a:moveTo>
                  <a:pt x="0" y="0"/>
                </a:moveTo>
                <a:lnTo>
                  <a:pt x="8681904" y="0"/>
                </a:lnTo>
                <a:lnTo>
                  <a:pt x="8681904" y="4526993"/>
                </a:lnTo>
                <a:lnTo>
                  <a:pt x="0" y="4526993"/>
                </a:lnTo>
                <a:lnTo>
                  <a:pt x="0" y="0"/>
                </a:lnTo>
                <a:close/>
              </a:path>
            </a:pathLst>
          </a:custGeom>
          <a:blipFill>
            <a:blip r:embed="rId7"/>
            <a:stretch>
              <a:fillRect/>
            </a:stretch>
          </a:blipFill>
        </p:spPr>
      </p:sp>
      <p:sp>
        <p:nvSpPr>
          <p:cNvPr id="23" name="TextBox 23"/>
          <p:cNvSpPr txBox="1"/>
          <p:nvPr/>
        </p:nvSpPr>
        <p:spPr>
          <a:xfrm>
            <a:off x="17516052" y="9308754"/>
            <a:ext cx="496145" cy="396240"/>
          </a:xfrm>
          <a:prstGeom prst="rect">
            <a:avLst/>
          </a:prstGeom>
        </p:spPr>
        <p:txBody>
          <a:bodyPr lIns="0" tIns="0" rIns="0" bIns="0" rtlCol="0" anchor="t">
            <a:spAutoFit/>
          </a:bodyPr>
          <a:lstStyle/>
          <a:p>
            <a:pPr algn="ctr">
              <a:lnSpc>
                <a:spcPts val="3360"/>
              </a:lnSpc>
              <a:spcBef>
                <a:spcPct val="0"/>
              </a:spcBef>
            </a:pPr>
            <a:r>
              <a:rPr lang="en-US" sz="2400" b="1">
                <a:solidFill>
                  <a:srgbClr val="3C412F"/>
                </a:solidFill>
                <a:latin typeface="Open Sans Medium"/>
                <a:ea typeface="Open Sans Medium"/>
                <a:cs typeface="Open Sans Medium"/>
                <a:sym typeface="Open Sans Medium"/>
              </a:rPr>
              <a:t>09</a:t>
            </a:r>
            <a:endParaRPr lang="en-US" sz="2400" b="1">
              <a:solidFill>
                <a:srgbClr val="3C412F"/>
              </a:solidFill>
              <a:latin typeface="Open Sans Medium"/>
              <a:ea typeface="Open Sans Medium"/>
              <a:cs typeface="Open Sans Medium"/>
              <a:sym typeface="Open Sans Medium"/>
            </a:endParaRPr>
          </a:p>
        </p:txBody>
      </p:sp>
      <p:sp>
        <p:nvSpPr>
          <p:cNvPr id="24" name="TextBox 24"/>
          <p:cNvSpPr txBox="1"/>
          <p:nvPr/>
        </p:nvSpPr>
        <p:spPr>
          <a:xfrm>
            <a:off x="1732851" y="1066224"/>
            <a:ext cx="2887101" cy="356235"/>
          </a:xfrm>
          <a:prstGeom prst="rect">
            <a:avLst/>
          </a:prstGeom>
        </p:spPr>
        <p:txBody>
          <a:bodyPr lIns="0" tIns="0" rIns="0" bIns="0" rtlCol="0" anchor="t">
            <a:spAutoFit/>
          </a:bodyPr>
          <a:lstStyle/>
          <a:p>
            <a:pPr algn="l">
              <a:lnSpc>
                <a:spcPts val="2940"/>
              </a:lnSpc>
              <a:spcBef>
                <a:spcPct val="0"/>
              </a:spcBef>
            </a:pPr>
            <a:r>
              <a:rPr lang="en-US" sz="2100" b="1">
                <a:solidFill>
                  <a:srgbClr val="3C412F"/>
                </a:solidFill>
                <a:latin typeface="Open Sans Medium"/>
                <a:ea typeface="Open Sans Medium"/>
                <a:cs typeface="Open Sans Medium"/>
                <a:sym typeface="Open Sans Medium"/>
              </a:rPr>
              <a:t>Parasitologie </a:t>
            </a:r>
            <a:endParaRPr lang="en-US" sz="2100" b="1">
              <a:solidFill>
                <a:srgbClr val="3C412F"/>
              </a:solidFill>
              <a:latin typeface="Open Sans Medium"/>
              <a:ea typeface="Open Sans Medium"/>
              <a:cs typeface="Open Sans Medium"/>
              <a:sym typeface="Open Sans Medium"/>
            </a:endParaRPr>
          </a:p>
        </p:txBody>
      </p:sp>
      <p:sp>
        <p:nvSpPr>
          <p:cNvPr id="25" name="TextBox 25"/>
          <p:cNvSpPr txBox="1"/>
          <p:nvPr/>
        </p:nvSpPr>
        <p:spPr>
          <a:xfrm>
            <a:off x="1041207" y="1773160"/>
            <a:ext cx="7423153" cy="1094740"/>
          </a:xfrm>
          <a:prstGeom prst="rect">
            <a:avLst/>
          </a:prstGeom>
        </p:spPr>
        <p:txBody>
          <a:bodyPr lIns="0" tIns="0" rIns="0" bIns="0" rtlCol="0" anchor="t">
            <a:spAutoFit/>
          </a:bodyPr>
          <a:lstStyle/>
          <a:p>
            <a:pPr algn="l">
              <a:lnSpc>
                <a:spcPts val="8960"/>
              </a:lnSpc>
              <a:spcBef>
                <a:spcPct val="0"/>
              </a:spcBef>
            </a:pPr>
            <a:r>
              <a:rPr 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rPr>
              <a:t>Lésions </a:t>
            </a:r>
            <a:endParaRPr 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endParaRPr>
          </a:p>
        </p:txBody>
      </p:sp>
      <p:sp>
        <p:nvSpPr>
          <p:cNvPr id="26" name="TextBox 26"/>
          <p:cNvSpPr txBox="1"/>
          <p:nvPr/>
        </p:nvSpPr>
        <p:spPr>
          <a:xfrm>
            <a:off x="1041207" y="2984017"/>
            <a:ext cx="7157491" cy="1406525"/>
          </a:xfrm>
          <a:prstGeom prst="rect">
            <a:avLst/>
          </a:prstGeom>
        </p:spPr>
        <p:txBody>
          <a:bodyPr lIns="0" tIns="0" rIns="0" bIns="0" rtlCol="0" anchor="t">
            <a:spAutoFit/>
          </a:bodyPr>
          <a:lstStyle/>
          <a:p>
            <a:pPr algn="l">
              <a:lnSpc>
                <a:spcPts val="2800"/>
              </a:lnSpc>
            </a:pPr>
            <a:r>
              <a:rPr lang="en-US" sz="2000" b="1">
                <a:solidFill>
                  <a:srgbClr val="3C412F"/>
                </a:solidFill>
                <a:latin typeface="Open Sans Bold"/>
                <a:ea typeface="Open Sans Bold"/>
                <a:cs typeface="Open Sans Bold"/>
                <a:sym typeface="Open Sans Bold"/>
              </a:rPr>
              <a:t>CEsophage</a:t>
            </a:r>
            <a:r>
              <a:rPr lang="en-US" sz="2000">
                <a:solidFill>
                  <a:srgbClr val="3C412F"/>
                </a:solidFill>
                <a:latin typeface="Open Sans"/>
                <a:ea typeface="Open Sans"/>
                <a:cs typeface="Open Sans"/>
                <a:sym typeface="Open Sans"/>
              </a:rPr>
              <a:t>: gros nodules (granulomes), parfois cancérisés</a:t>
            </a:r>
            <a:endParaRPr lang="en-US" sz="2000">
              <a:solidFill>
                <a:srgbClr val="3C412F"/>
              </a:solidFill>
              <a:latin typeface="Open Sans"/>
              <a:ea typeface="Open Sans"/>
              <a:cs typeface="Open Sans"/>
              <a:sym typeface="Open Sans"/>
            </a:endParaRPr>
          </a:p>
          <a:p>
            <a:pPr algn="l">
              <a:lnSpc>
                <a:spcPts val="2800"/>
              </a:lnSpc>
            </a:pPr>
            <a:r>
              <a:rPr lang="en-US" sz="2000" b="1">
                <a:solidFill>
                  <a:srgbClr val="3C412F"/>
                </a:solidFill>
                <a:latin typeface="Open Sans Bold"/>
                <a:ea typeface="Open Sans Bold"/>
                <a:cs typeface="Open Sans Bold"/>
                <a:sym typeface="Open Sans Bold"/>
              </a:rPr>
              <a:t>Aorte</a:t>
            </a:r>
            <a:r>
              <a:rPr lang="en-US" sz="2000">
                <a:solidFill>
                  <a:srgbClr val="3C412F"/>
                </a:solidFill>
                <a:latin typeface="Open Sans"/>
                <a:ea typeface="Open Sans"/>
                <a:cs typeface="Open Sans"/>
                <a:sym typeface="Open Sans"/>
              </a:rPr>
              <a:t>: endartérite, nodules, anévrismes, rupture éventuelle</a:t>
            </a:r>
            <a:endParaRPr lang="en-US" sz="2000">
              <a:solidFill>
                <a:srgbClr val="3C412F"/>
              </a:solidFill>
              <a:latin typeface="Open Sans"/>
              <a:ea typeface="Open Sans"/>
              <a:cs typeface="Open Sans"/>
              <a:sym typeface="Open Sans"/>
            </a:endParaRPr>
          </a:p>
          <a:p>
            <a:pPr algn="l">
              <a:lnSpc>
                <a:spcPts val="2800"/>
              </a:lnSpc>
              <a:spcBef>
                <a:spcPct val="0"/>
              </a:spcBef>
            </a:pPr>
            <a:r>
              <a:rPr lang="en-US" sz="2000">
                <a:solidFill>
                  <a:srgbClr val="3C412F"/>
                </a:solidFill>
                <a:latin typeface="Open Sans"/>
                <a:ea typeface="Open Sans"/>
                <a:cs typeface="Open Sans"/>
                <a:sym typeface="Open Sans"/>
              </a:rPr>
              <a:t>Os épaississement de la corticale de l'extrémité distale des os longs</a:t>
            </a:r>
            <a:endParaRPr lang="en-US" sz="2000">
              <a:solidFill>
                <a:srgbClr val="3C412F"/>
              </a:solidFill>
              <a:latin typeface="Open Sans"/>
              <a:ea typeface="Open Sans"/>
              <a:cs typeface="Open Sans"/>
              <a:sym typeface="Open Sans"/>
            </a:endParaRPr>
          </a:p>
        </p:txBody>
      </p:sp>
      <p:sp>
        <p:nvSpPr>
          <p:cNvPr id="27" name="TextBox 27"/>
          <p:cNvSpPr txBox="1"/>
          <p:nvPr/>
        </p:nvSpPr>
        <p:spPr>
          <a:xfrm>
            <a:off x="9876157" y="561975"/>
            <a:ext cx="7423153" cy="1094740"/>
          </a:xfrm>
          <a:prstGeom prst="rect">
            <a:avLst/>
          </a:prstGeom>
        </p:spPr>
        <p:txBody>
          <a:bodyPr lIns="0" tIns="0" rIns="0" bIns="0" rtlCol="0" anchor="t">
            <a:spAutoFit/>
          </a:bodyPr>
          <a:lstStyle/>
          <a:p>
            <a:pPr algn="l">
              <a:lnSpc>
                <a:spcPts val="8960"/>
              </a:lnSpc>
              <a:spcBef>
                <a:spcPct val="0"/>
              </a:spcBef>
            </a:pPr>
            <a:r>
              <a:rPr 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rPr>
              <a:t>Diagnostic</a:t>
            </a:r>
            <a:endParaRPr lang="en-US" sz="6400" b="1">
              <a:solidFill>
                <a:srgbClr val="3C412F"/>
              </a:solidFill>
              <a:latin typeface="Open Sauce Bold" panose="00000800000000000000"/>
              <a:ea typeface="Open Sauce Bold" panose="00000800000000000000"/>
              <a:cs typeface="Open Sauce Bold" panose="00000800000000000000"/>
              <a:sym typeface="Open Sauce Bold" panose="00000800000000000000"/>
            </a:endParaRPr>
          </a:p>
        </p:txBody>
      </p:sp>
      <p:sp>
        <p:nvSpPr>
          <p:cNvPr id="28" name="TextBox 28"/>
          <p:cNvSpPr txBox="1"/>
          <p:nvPr/>
        </p:nvSpPr>
        <p:spPr>
          <a:xfrm>
            <a:off x="11376906" y="7305416"/>
            <a:ext cx="7157491" cy="349250"/>
          </a:xfrm>
          <a:prstGeom prst="rect">
            <a:avLst/>
          </a:prstGeom>
        </p:spPr>
        <p:txBody>
          <a:bodyPr lIns="0" tIns="0" rIns="0" bIns="0" rtlCol="0" anchor="t">
            <a:spAutoFit/>
          </a:bodyPr>
          <a:lstStyle/>
          <a:p>
            <a:pPr algn="l">
              <a:lnSpc>
                <a:spcPts val="2800"/>
              </a:lnSpc>
              <a:spcBef>
                <a:spcPct val="0"/>
              </a:spcBef>
            </a:pPr>
            <a:r>
              <a:rPr lang="en-US" sz="2000">
                <a:solidFill>
                  <a:srgbClr val="3C412F"/>
                </a:solidFill>
                <a:latin typeface="Open Sans"/>
                <a:ea typeface="Open Sans"/>
                <a:cs typeface="Open Sans"/>
                <a:sym typeface="Open Sans"/>
              </a:rPr>
              <a:t>masses oesophagiennes opaques</a:t>
            </a:r>
            <a:endParaRPr lang="en-US" sz="2000">
              <a:solidFill>
                <a:srgbClr val="3C412F"/>
              </a:solidFill>
              <a:latin typeface="Open Sans"/>
              <a:ea typeface="Open Sans"/>
              <a:cs typeface="Open Sans"/>
              <a:sym typeface="Open Sans"/>
            </a:endParaRPr>
          </a:p>
        </p:txBody>
      </p:sp>
      <p:sp>
        <p:nvSpPr>
          <p:cNvPr id="29" name="TextBox 29"/>
          <p:cNvSpPr txBox="1"/>
          <p:nvPr/>
        </p:nvSpPr>
        <p:spPr>
          <a:xfrm>
            <a:off x="11376906" y="8997604"/>
            <a:ext cx="7157491" cy="349250"/>
          </a:xfrm>
          <a:prstGeom prst="rect">
            <a:avLst/>
          </a:prstGeom>
        </p:spPr>
        <p:txBody>
          <a:bodyPr lIns="0" tIns="0" rIns="0" bIns="0" rtlCol="0" anchor="t">
            <a:spAutoFit/>
          </a:bodyPr>
          <a:lstStyle/>
          <a:p>
            <a:pPr algn="l">
              <a:lnSpc>
                <a:spcPts val="2800"/>
              </a:lnSpc>
              <a:spcBef>
                <a:spcPct val="0"/>
              </a:spcBef>
            </a:pPr>
            <a:r>
              <a:rPr lang="en-US" sz="2000">
                <a:solidFill>
                  <a:srgbClr val="3C412F"/>
                </a:solidFill>
                <a:latin typeface="Open Sans"/>
                <a:ea typeface="Open Sans"/>
                <a:cs typeface="Open Sans"/>
                <a:sym typeface="Open Sans"/>
              </a:rPr>
              <a:t>nodules oesophagiens ou gastriques</a:t>
            </a:r>
            <a:endParaRPr lang="en-US" sz="2000">
              <a:solidFill>
                <a:srgbClr val="3C412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AutoShape 2"/>
          <p:cNvSpPr/>
          <p:nvPr/>
        </p:nvSpPr>
        <p:spPr>
          <a:xfrm flipV="1">
            <a:off x="17240250" y="0"/>
            <a:ext cx="0" cy="10287000"/>
          </a:xfrm>
          <a:prstGeom prst="line">
            <a:avLst/>
          </a:prstGeom>
          <a:ln w="38100" cap="flat">
            <a:solidFill>
              <a:srgbClr val="3C412F"/>
            </a:solidFill>
            <a:prstDash val="solid"/>
            <a:headEnd type="none" w="sm" len="sm"/>
            <a:tailEnd type="none" w="sm" len="sm"/>
          </a:ln>
        </p:spPr>
      </p:sp>
      <p:grpSp>
        <p:nvGrpSpPr>
          <p:cNvPr id="3" name="Group 3"/>
          <p:cNvGrpSpPr/>
          <p:nvPr/>
        </p:nvGrpSpPr>
        <p:grpSpPr>
          <a:xfrm rot="0">
            <a:off x="17565265" y="685800"/>
            <a:ext cx="397719" cy="342900"/>
            <a:chOff x="0" y="0"/>
            <a:chExt cx="530293" cy="457200"/>
          </a:xfrm>
        </p:grpSpPr>
        <p:sp>
          <p:nvSpPr>
            <p:cNvPr id="4" name="AutoShape 4"/>
            <p:cNvSpPr/>
            <p:nvPr/>
          </p:nvSpPr>
          <p:spPr>
            <a:xfrm>
              <a:off x="0" y="25400"/>
              <a:ext cx="530293" cy="0"/>
            </a:xfrm>
            <a:prstGeom prst="line">
              <a:avLst/>
            </a:prstGeom>
            <a:ln w="50800" cap="flat">
              <a:solidFill>
                <a:srgbClr val="3C412F"/>
              </a:solidFill>
              <a:prstDash val="solid"/>
              <a:headEnd type="none" w="sm" len="sm"/>
              <a:tailEnd type="none" w="sm" len="sm"/>
            </a:ln>
          </p:spPr>
        </p:sp>
        <p:sp>
          <p:nvSpPr>
            <p:cNvPr id="5" name="AutoShape 5"/>
            <p:cNvSpPr/>
            <p:nvPr/>
          </p:nvSpPr>
          <p:spPr>
            <a:xfrm>
              <a:off x="0" y="228600"/>
              <a:ext cx="530293" cy="0"/>
            </a:xfrm>
            <a:prstGeom prst="line">
              <a:avLst/>
            </a:prstGeom>
            <a:ln w="50800" cap="flat">
              <a:solidFill>
                <a:srgbClr val="3C412F"/>
              </a:solidFill>
              <a:prstDash val="solid"/>
              <a:headEnd type="none" w="sm" len="sm"/>
              <a:tailEnd type="none" w="sm" len="sm"/>
            </a:ln>
          </p:spPr>
        </p:sp>
        <p:sp>
          <p:nvSpPr>
            <p:cNvPr id="6" name="AutoShape 6"/>
            <p:cNvSpPr/>
            <p:nvPr/>
          </p:nvSpPr>
          <p:spPr>
            <a:xfrm>
              <a:off x="0" y="431800"/>
              <a:ext cx="530293" cy="0"/>
            </a:xfrm>
            <a:prstGeom prst="line">
              <a:avLst/>
            </a:prstGeom>
            <a:ln w="50800" cap="flat">
              <a:solidFill>
                <a:srgbClr val="3C412F"/>
              </a:solidFill>
              <a:prstDash val="solid"/>
              <a:headEnd type="none" w="sm" len="sm"/>
              <a:tailEnd type="none" w="sm" len="sm"/>
            </a:ln>
          </p:spPr>
        </p:sp>
      </p:grpSp>
      <p:sp>
        <p:nvSpPr>
          <p:cNvPr id="7" name="Freeform 7"/>
          <p:cNvSpPr/>
          <p:nvPr/>
        </p:nvSpPr>
        <p:spPr>
          <a:xfrm>
            <a:off x="1028700" y="1028700"/>
            <a:ext cx="482542" cy="469382"/>
          </a:xfrm>
          <a:custGeom>
            <a:avLst/>
            <a:gdLst/>
            <a:ahLst/>
            <a:cxnLst/>
            <a:rect l="l" t="t" r="r" b="b"/>
            <a:pathLst>
              <a:path w="482542" h="469382">
                <a:moveTo>
                  <a:pt x="0" y="0"/>
                </a:moveTo>
                <a:lnTo>
                  <a:pt x="482542" y="0"/>
                </a:lnTo>
                <a:lnTo>
                  <a:pt x="482542" y="469382"/>
                </a:lnTo>
                <a:lnTo>
                  <a:pt x="0" y="46938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8" name="TextBox 8"/>
          <p:cNvSpPr txBox="1"/>
          <p:nvPr/>
        </p:nvSpPr>
        <p:spPr>
          <a:xfrm>
            <a:off x="17516052" y="9308754"/>
            <a:ext cx="496145" cy="396240"/>
          </a:xfrm>
          <a:prstGeom prst="rect">
            <a:avLst/>
          </a:prstGeom>
        </p:spPr>
        <p:txBody>
          <a:bodyPr lIns="0" tIns="0" rIns="0" bIns="0" rtlCol="0" anchor="t">
            <a:spAutoFit/>
          </a:bodyPr>
          <a:lstStyle/>
          <a:p>
            <a:pPr algn="ctr">
              <a:lnSpc>
                <a:spcPts val="3360"/>
              </a:lnSpc>
              <a:spcBef>
                <a:spcPct val="0"/>
              </a:spcBef>
            </a:pPr>
            <a:r>
              <a:rPr lang="en-US" sz="2400" b="1">
                <a:solidFill>
                  <a:srgbClr val="3C412F"/>
                </a:solidFill>
                <a:latin typeface="Open Sans Medium"/>
                <a:ea typeface="Open Sans Medium"/>
                <a:cs typeface="Open Sans Medium"/>
                <a:sym typeface="Open Sans Medium"/>
              </a:rPr>
              <a:t>10</a:t>
            </a:r>
            <a:endParaRPr lang="en-US" sz="2400" b="1">
              <a:solidFill>
                <a:srgbClr val="3C412F"/>
              </a:solidFill>
              <a:latin typeface="Open Sans Medium"/>
              <a:ea typeface="Open Sans Medium"/>
              <a:cs typeface="Open Sans Medium"/>
              <a:sym typeface="Open Sans Medium"/>
            </a:endParaRPr>
          </a:p>
        </p:txBody>
      </p:sp>
      <p:sp>
        <p:nvSpPr>
          <p:cNvPr id="9" name="TextBox 9"/>
          <p:cNvSpPr txBox="1"/>
          <p:nvPr/>
        </p:nvSpPr>
        <p:spPr>
          <a:xfrm>
            <a:off x="1732851" y="1066224"/>
            <a:ext cx="2887101" cy="356235"/>
          </a:xfrm>
          <a:prstGeom prst="rect">
            <a:avLst/>
          </a:prstGeom>
        </p:spPr>
        <p:txBody>
          <a:bodyPr lIns="0" tIns="0" rIns="0" bIns="0" rtlCol="0" anchor="t">
            <a:spAutoFit/>
          </a:bodyPr>
          <a:lstStyle/>
          <a:p>
            <a:pPr algn="l">
              <a:lnSpc>
                <a:spcPts val="2940"/>
              </a:lnSpc>
              <a:spcBef>
                <a:spcPct val="0"/>
              </a:spcBef>
            </a:pPr>
            <a:r>
              <a:rPr lang="en-US" sz="2100" b="1">
                <a:solidFill>
                  <a:srgbClr val="3C412F"/>
                </a:solidFill>
                <a:latin typeface="Open Sans Medium"/>
                <a:ea typeface="Open Sans Medium"/>
                <a:cs typeface="Open Sans Medium"/>
                <a:sym typeface="Open Sans Medium"/>
              </a:rPr>
              <a:t>Parasitologie </a:t>
            </a:r>
            <a:endParaRPr lang="en-US" sz="2100" b="1">
              <a:solidFill>
                <a:srgbClr val="3C412F"/>
              </a:solidFill>
              <a:latin typeface="Open Sans Medium"/>
              <a:ea typeface="Open Sans Medium"/>
              <a:cs typeface="Open Sans Medium"/>
              <a:sym typeface="Open Sans Medium"/>
            </a:endParaRPr>
          </a:p>
        </p:txBody>
      </p:sp>
      <p:pic>
        <p:nvPicPr>
          <p:cNvPr id="13" name="Image 12"/>
          <p:cNvPicPr/>
          <p:nvPr/>
        </p:nvPicPr>
        <p:blipFill>
          <a:blip r:embed="rId3"/>
          <a:stretch>
            <a:fillRect/>
          </a:stretch>
        </p:blipFill>
        <p:spPr>
          <a:xfrm>
            <a:off x="2819400" y="0"/>
            <a:ext cx="12496800" cy="8886825"/>
          </a:xfrm>
          <a:prstGeom prst="rect">
            <a:avLst/>
          </a:prstGeom>
        </p:spPr>
      </p:pic>
      <p:sp>
        <p:nvSpPr>
          <p:cNvPr id="10" name="Zone de texte 9"/>
          <p:cNvSpPr txBox="1"/>
          <p:nvPr/>
        </p:nvSpPr>
        <p:spPr>
          <a:xfrm>
            <a:off x="127635" y="9258300"/>
            <a:ext cx="16786860" cy="829945"/>
          </a:xfrm>
          <a:prstGeom prst="rect">
            <a:avLst/>
          </a:prstGeom>
        </p:spPr>
        <p:txBody>
          <a:bodyPr wrap="square">
            <a:spAutoFit/>
          </a:bodyPr>
          <a:p>
            <a:pPr marL="0" indent="0" algn="l"/>
            <a:r>
              <a:rPr sz="1600" b="0" i="0">
                <a:solidFill>
                  <a:srgbClr val="2E3743"/>
                </a:solidFill>
                <a:latin typeface="Roboto"/>
                <a:ea typeface="Roboto"/>
              </a:rPr>
              <a:t>g. 1</a:t>
            </a:r>
            <a:r>
              <a:rPr sz="2400" b="0" i="0">
                <a:solidFill>
                  <a:srgbClr val="2E3743"/>
                </a:solidFill>
                <a:latin typeface="Roboto"/>
                <a:ea typeface="Roboto"/>
              </a:rPr>
              <a:t>. The caudal oesophagus of a dog showing multiple parasitic nodules (white arrows) with red adult S lupi worms (black arrows). Bar = 5.5 cm. </a:t>
            </a:r>
            <a:endParaRPr sz="2400" b="0" i="0">
              <a:solidFill>
                <a:srgbClr val="2E3743"/>
              </a:solidFill>
              <a:latin typeface="Roboto"/>
              <a:ea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3977</Words>
  <Application>WPS Presentation</Application>
  <PresentationFormat>On-screen Show (4:3)</PresentationFormat>
  <Paragraphs>190</Paragraphs>
  <Slides>12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Arial</vt:lpstr>
      <vt:lpstr>SimSun</vt:lpstr>
      <vt:lpstr>Wingdings</vt:lpstr>
      <vt:lpstr>Open Sauce Bold</vt:lpstr>
      <vt:lpstr>Segoe Print</vt:lpstr>
      <vt:lpstr>Open Sans</vt:lpstr>
      <vt:lpstr>Open Sans Medium</vt:lpstr>
      <vt:lpstr>Open Sans Bold</vt:lpstr>
      <vt:lpstr>Roboto</vt:lpstr>
      <vt:lpstr>Times New Roman</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Fossils? Education Presentation in Hand Drawn Lightly Textured Style</dc:title>
  <dc:creator/>
  <cp:lastModifiedBy>mss</cp:lastModifiedBy>
  <cp:revision>9</cp:revision>
  <dcterms:created xsi:type="dcterms:W3CDTF">2006-08-16T00:00:00Z</dcterms:created>
  <dcterms:modified xsi:type="dcterms:W3CDTF">2025-12-21T20:20:41Z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01BC34F7B650491EA99CE6E85C7F8554_13</vt:lpwstr>
  </property>
  <property fmtid="{D5CDD505-2E9C-101B-9397-08002B2CF9AE}" pid="3" name="KSOProductBuildVer">
    <vt:lpwstr>1036-12.2.0.23155</vt:lpwstr>
  </property>
</Properties>
</file>