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3"/>
    <p:sldId id="257" r:id="rId4"/>
    <p:sldId id="260" r:id="rId5"/>
    <p:sldId id="261" r:id="rId6"/>
    <p:sldId id="262" r:id="rId7"/>
    <p:sldId id="264" r:id="rId8"/>
    <p:sldId id="263" r:id="rId9"/>
    <p:sldId id="265" r:id="rId11"/>
    <p:sldId id="272" r:id="rId12"/>
    <p:sldId id="266" r:id="rId13"/>
    <p:sldId id="267" r:id="rId14"/>
    <p:sldId id="274" r:id="rId15"/>
    <p:sldId id="275" r:id="rId16"/>
    <p:sldId id="268" r:id="rId17"/>
    <p:sldId id="270" r:id="rId18"/>
    <p:sldId id="27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4EBED-9E70-4CE2-B7F3-3DDFE3654446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B2569-9134-4D75-8E98-6031F0941F34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2569-9134-4D75-8E98-6031F0941F3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2569-9134-4D75-8E98-6031F0941F3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2569-9134-4D75-8E98-6031F0941F3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 hasCustomPrompt="1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 hasCustomPrompt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7136-CEC4-4A58-BCCA-6F7D176AAE8E}" type="slidenum">
              <a:rPr lang="fr-FR" smtClean="0"/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2FA2356C-8D86-4941-B09F-0F0699354110}" type="datetimeFigureOut">
              <a:rPr lang="fr-FR" smtClean="0"/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D2B27136-CEC4-4A58-BCCA-6F7D176AAE8E}" type="slidenum">
              <a:rPr lang="fr-FR" smtClean="0"/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hyperlink" Target="http://www.merckvetmanual.com/mvm/index.jsp?cfile=htm/bc/22503.htm" TargetMode="External"/><Relationship Id="rId3" Type="http://schemas.openxmlformats.org/officeDocument/2006/relationships/hyperlink" Target="http://www.merckvetmanual.com/mvm/index.jsp?cfile=htm/bc/71801.htm" TargetMode="Externa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14480" y="1196962"/>
            <a:ext cx="6215106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4800" dirty="0" err="1" smtClean="0">
                <a:latin typeface="Algerian" panose="04020705040A02060702" pitchFamily="82" charset="0"/>
              </a:rPr>
              <a:t>HabronEmoses</a:t>
            </a:r>
            <a:r>
              <a:rPr lang="fr-FR" sz="4800" dirty="0" smtClean="0">
                <a:latin typeface="Algerian" panose="04020705040A02060702" pitchFamily="82" charset="0"/>
              </a:rPr>
              <a:t> Equines</a:t>
            </a:r>
            <a:endParaRPr lang="fr-FR" sz="4800" dirty="0">
              <a:latin typeface="Algerian" panose="04020705040A02060702" pitchFamily="82" charset="0"/>
            </a:endParaRPr>
          </a:p>
        </p:txBody>
      </p:sp>
      <p:pic>
        <p:nvPicPr>
          <p:cNvPr id="3" name="Picture 10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44470" y="2766379"/>
            <a:ext cx="4318391" cy="2786082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2771775" y="5517515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Pathogénie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214414" y="1071546"/>
            <a:ext cx="7500990" cy="35394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Action mécanique et traumatique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Habronema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sont en général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apathogènes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Draschia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 responsable de la formation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nodules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 peuvent gêner  la motricité de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lestomac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-Les lésions granulomateuses, au niveau de la peau, sont dues à une action irritative, d’où prolifération cellulaire, donnant des bourgeons charnus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4943315"/>
            <a:ext cx="742955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Action antigénique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0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caractère congestif des lésions est du à l’action antigénique ; il y a une invasion par des éosinophiles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Symptômes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285984" y="857232"/>
            <a:ext cx="3786214" cy="461665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 gastrique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57290" y="1857364"/>
            <a:ext cx="7429552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Troubles digestifs discrets</a:t>
            </a:r>
            <a:endParaRPr lang="fr-FR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diminution de l’appétit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soif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pica 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Arrêt du transit digestif </a:t>
            </a:r>
            <a:endParaRPr lang="fr-FR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Possibilité d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rupture de ces nodules</a:t>
            </a: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aboutissant à une péritonite fatale. (exceptionnelles) </a:t>
            </a:r>
            <a:b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Symptômes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285984" y="714356"/>
            <a:ext cx="3643338" cy="461665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 cutanée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1428736"/>
            <a:ext cx="7429552" cy="47089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Prurit intense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Formation d'un tissu </a:t>
            </a:r>
            <a:r>
              <a:rPr lang="fr-FR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granulomateux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réactionnel.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(Les granulations de la taille d'un grain de mil ou d'un pois au milieu de bourgeons charnus bruns rouges friables, séparés par des sillons)</a:t>
            </a:r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Plaies très tenaces et tendance à s'étendre 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Possibilité de surinfection</a:t>
            </a:r>
            <a:endParaRPr lang="fr-FR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plaies se calcifient et deviennent comme des grains de figues sèches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30722" name="AutoShape 2" descr="data:image/jpeg;base64,/9j/4AAQSkZJRgABAQAAAQABAAD/2wCEAAkGBxQTEhUUExQWFhUXFxoYGRgYGBgZGBsaHhgcFyAfGRkcHSggHBslGxwcITEiJSkrLi8uGh8zODMsNygtLisBCgoKDg0OGhAQGiwkHCUsLCwsLCwsLCwsLCwsLCwsLCwsLCwsLCwsLCwsLCwsLCwsLCwsLCwsLCwsLDcsLCssLP/AABEIALYBFAMBIgACEQEDEQH/xAAcAAACAgMBAQAAAAAAAAAAAAAEBQMGAAECBwj/xAA8EAACAQMDAgQEBAUDAwQDAAABAhEAAyEEEjFBUQUTImEGMnGBQpGhwRQjUrHwYtHhB3LxFTOCslOSov/EABoBAAMBAQEBAAAAAAAAAAAAAAABAgMEBQb/xAAtEQACAgEEAgECAwkAAAAAAAAAAQIRAwQSITETQVEiYTNC8AUUMnGBkaHB0f/aAAwDAQACEQMRAD8A8j0zKqDGe+anvMMAryfzn9BUFi2AFM9OtS+bkAQeI/w1i+zsT4CSgC+rPSJGCD/ao2DNnaCN0DHcYk4BE1ElzauADnhowfr0rtdewkA7Vx6eVn6Gf0pUDZK52Mu5P/1dcRzODB96ma6txtxUAYByOCcEKBEwaWve6qM9eIjpIiurbhYIMtzwAJ9wec57Zp0RZJZKKZh2ifmIA9siprhVhtG1dow5Et17CSf+KhcM53c8ExHUwDEYz0ro27jgjOJjOAI4/T60wZAFG70+pY55n7e1FLoiR868gdI/P+qBIFDae0ZUkMB0Me/Xj+9H6YKGZeBwQJZef6eYPHtQxHN7w91ElQYgnbyOvqHTH79qiS2wAaIBP2HuR2o4MpLNHOCAcjpzzFSKpKHcuIJgzzyST0EZ7UDoCsvJgn0jt3nn7+4p1YayPmkbYwN2ZxAHef8AxW9F4WCwO1T09BJBk9COv1inel06suwIS4B6ZJgnMsRHOQZoA34OEKpnrOVbdBz6D0MTj36zV20OltgKhYINu5fW5iG5MDaTuxA96q1qzaOxrguRwVO5FKkAQYMrEz+XQVZHt2Tt23GGTi7MjbkEnDEHocmc5iKogbeXcUgXArKRtJTgGPxA+oZ6A1wmjt3BhAC20GWMg5H0grg/WitJdYAglGDGZLA7gBDBo2+qRho+1cai2t5ZZDb3iAWIK8QPMIJxEccSaKvsLaAz4SQFNt9wBE5HBjBgwZEjnpNRWBtAT05JjcI3A+ox2zI4POO1E2bhBKhw+RuiAqjI3IxJkgQIgUO19XIG5wPlMQSpOBI+bJJ6e/WoeNM0jkfsy7aDQ/BiDuPUHENAB9MgdeKGXTjcAcrsInMAgwI7YEY7VIuo8wNAZSQBESCQSV+xH5V1a1KsFbPDDaY4b1CT1yDE1lLGbxyi7W6dkYTckSB5gHqVSDBPcj/jmoy67eWYQCsEcD8S9OkQe1HXVn1llIKrI6EGRMdc9elCajTKys6cqD6OTtXGP8n8qjazXdYB4jcRwFmPYDMr0gZXcCSY4MUh8SsMJCzK7hJ5BBHP+oTPuCKcamwclSSNyxOCSZAJPtBWP+3uKCGsZwyN6mMiYzgGD9QPvRQN3wVi4cyQoLTunge/cH2pcGC8ZIn3Hbr7Zp74jpiwBeZGCQPSccgjuKWXrW3IiCILEyDwOOQRj6VaMmAhdxh2OO//ANR9+tTaTVruG8OFAwJn9O1bIwJYsRgQOnNR6y2ANwO9SBDCQQexB+U+1WZjPf5npQzHvj3yaECkc+2KCtXcrAgZyOs0TcEDcTKmdpHMzwaVASPqIJIDQcRRWj8QKRJjqO9BkncByOnY/fvWreoAMOgienI+9HKBxTDPENPavPvdRuIzHX/msrpLaESu+PpWU97I8aKsFG0dcCpHdY646Y5gc445oXfgR2+ldhDIHJ4j3itaJ3EwHpGJBnHWfvW7ZWIKwZ53EY7e/wBa4tgdZz2gUVZdNsEZ+vPbjjtSY0jjyRzGMiZ9vYdDNE6XSr6NxQGfxCVzghiOcQR2opVAt7lPpEqZKg7j6lEESf8Az0NQ39aSwfaDwssMNjIlcRM45HeixUTWNIDbUsR6iQAzZ9I9RKxxkEdc4GDWrFsYIU7QQCCM/UGIMgn6Vzo/DLphunJBIWVA53RE89ZpxpNIWIBuptGQAbju3+khR2gfQ0mykhVa27HEkRIAzEyDB6e396kDiDFzaZ4kkAGczELjoKa3vBbO4AXTABZlUMPaIaY/46UpXw9V2+gTJLM5bbEwOsHHYUJg0DJq1Dx6cMIIyDnkT0+ppufEbattVh8mW3E9J9I7+wrhbAX1lNOw5ynfr6hBio7RRtpPlZJHpKqQTwWJERGaVgkTjxEAqyuMgyWb1AYOOpnME4kGi18StJDG4m1pIUyzTE5IHWZxIyaGGpRfmCSWjaLQBIB4JwASwmYPvTD/ANWS2VNsqSzH0eWihREgvjaBukx2qkJk2o8QA9am2ABDMAxkwIxMqcRIkGanteNBN1lmDEEEZYBcZIYesHPHt70Ja11q5O9babtsbg9yImM9BntmrDoNZaAdWtm9dd42KtskKDO0sVKqTPygyJ+1UmS0d6Xxtbp2q7YH/wCS6Swgj0i4g9IPJLcDiaa6XxlEI/mW2DBvSy3F9yAdkHc2PaZ6UnNjTrd/nWoD+rJXgmcheJ5BIUcmgr2itgN5ZAVQTvKW3B9IUbXAIiMn3BzVWTtLddBY+YLqC4fkDEIADPQAZA4Pvwa40/iXlny7hKqobYVUkOu2fScNE5iDnpVa03icIiQGhpMI4BwBB2vBfByF+tHWtcNpN1PIcmBdbaBwWBAZUBB6z7460ANTetblBYqCEUbtzb5PMCDgrt/PGag1VzYDuf5mKADcSIMerEiVHOTwaQ2tVbVRtuFi2WtwrAcrhhncJMFVI/KmOiAdSzsoYEL6RPq/0lZJnnp8p7xS2lbg+14qGP8AMG0kQcDKjk9h0H3modY0EEAbXwSp+UYI3HoZz7xS+3bQ+gFh1HzFm5lewM+04FSai+VUbolhuxkDIUTmApgSep7VLjZpGVG7tzzvSCFBJkGck5x9B+kUsYMzGAN+MAHpkw3JzIqa9eCHeVloiVypkRHXMDn2ipLjtEtAgLzEmTOG56HI6is3CjXfYqusqSLYEurbgcwMSII5BGD2ikmp0ihN4UcmMHEjBI54zHeaf+LQWVkBLJMmYMRx/wAxSW1cO1wQxUryAZVjBGeOammhtpiJb5VmUxjif89+tcX2iY6MQY4j9xRXiNgloJg4kERgYHHbigr9vBIM5/OOv0pozaN6RjmVlepz+vtUq3tkgqSrYIJ6dCvZhQ+4nMgiMif7++KksWg4DbwiztljIUxI46R1p0ByVOds7QeJ+WcZFc2xImR/mIovUeH3RLwLgbO9GDqB77ePuKAL/QwYgUUNDFPEzbAVFEAZnv1rdL0uVlA6Qusp+fT+1Fi3AyBkxuJwIyZUd+9daW8qgEIGhZPSDxIjJ5FdbCxyBHEwSW+461bZzpGw4XbCTGTMifYzzGOgph4Ym5iCxAYEk7gqxHAkEHjt1rhVWCMsRHoB9SmQZ9xPI7VttaEUwWndLhvTPURBn8opF9BlzS2lEM+J+UTx2gAgmfeRRw1e22FFm4FzDBGmT3ZhHIH1pI2qDxkmTIboMdYJJI9qJu3rflhlN0EwX2t6QTgeojknpyM5pUNsOBa5HmBnnH8wKwnB+WfTGT9h3o3Q+GW2DslxxakfIHgcAkvGzdAmecwDik7eIpbAkm3ukQQ1y4ACJ2sIVZ4M7qKHj1ryyPLuS+8gEgIwLCMZG8GSGIECaaTJbVli8uyiEq48wqZ2+oMcjn5oz+YEUvXUqNitbv7yo2FTbCsASsHcxjqY9+M0F4dcNxQGJTGSoPQ4l2IAnORxjqaZL8P3LlxN0KqqzHzN24KBneGJIhYg4n6U6Cwl00+0G3Z9ZDSQxJG2SSRzGOMUIty0rhW3AmJZlXy5bAIZisDMyeIJ702taTVFVW1AJOxdpVSDhTlRnoZkiJzSbXfD+qc3GuusW5a6zPERkIAsne5IEAGZEdqewW8Q+P6pbc2rbI4MgsANzEcswGM9CCcA0ntXBPUg9TxPt/amWu8IYLeu3LbWnS4ylCFtovpLgbifU8g+hR06TSK9q9yheACYAwADzjuTmae1E7h7Z1CA/wA7gzO3LE+0YE8Sf7U90njjl09RsW52qlrquB6RICgjG7G4ifaqRZ1BB3Eyw4J+m39KZaDX7TuCsW7z2XOeeKa4C7PU/DkBQqBsBliiA3NQqCRDXWlLczG4CTkDGajv6G45ZV5MsgYXL7qw42t3AMZwOtVTTfELWR/JLIXQIz/6e3bE4HPWjtJ8UXRb8sMdoWIBKjuS2Zb844q+CeQPxDSlHK3MXQTKwqmBG0gKdskEznpQem8Ze3hbj9Rljs25ABA6RTLxG5ZcbmtuJEDa0ncOGyIAAxHYH2pd4jpCSTsuCQXBuYLnaGbIG3cZkRGI9qhopMJt39MbfyZ2mRbG0SIgkiDmOmZPuaYWlLEDzQh2gbZ3JHQs4LAdAZzSRU2xIVHDhsMdoBAxAMg9ZBnJrdrxFkYsYmQdxxx9MNJzJBOZmkmMc29e4BZ1TaC3qUlRvBBDqRH4iCFiDTHQ3E8iV2ehSGLMx3FpEgRIJBAx3wMUltN5kbboKDkMFcqRGVZIaCwEYMT2psqISqXR6mIlmbqMibigFdsD8s4mqEZrFuOpYBSJVYUFd8jiBHUcz2qDUXAFKgyrQFmcHgDOcc8D+1MNTYdUWYZBklijsSe9wdDMheMUtdGMbCzSTIUTjhQWIJmM4IHtUtFp0QlS0K7MJM5EzON0wT0PHvQ+u052hhPEECVzJGVHAonybgaHnYOX+aOPYEx29zTO1qoJjYrdpfAJ+omT+QqDRFI1EwqxAicbR3Oc8cYpcWDHPcmODmJgdfpVr8S8PVcMeZjtM9ZyYE/XFVTXKQSoYFcxA6HOetSHRwLoiBz0xz96J0IizckKfWshuMqw56HFLDdMjMDt0/KiFu/y2WMEhus4n7daYkSbTbPmWiyjuDB+hjnvXGo1huGWgnb8wABwZlo5PSpf4S55SvH8tnKhmONwAJ+mCPtQt6x/L39N5XGQMTH54pIYZYayVG4errz3+naspajY/wCaynQWdWANo79jwMTPv96m0jhZLBj7YX6CfmAPOKE0oAgtz2PX69oqN3Huf8/tV0YXSHa+IE4thFAmCRJgickzmf27VGqQ0geYTJ3RgEDO0NwvdiIpPPBM7Z5HfsOlTaYvcYW7fLGI6H/uPYc+1FA5DDygobzbsMCAqqxYnrIYYCAT9T0qR/FrQC7ka8wJaXYpbiFAGxOYgg8ZmgL1pfN22wHRDEiT5kHk54J4iMVOhW2WMKbhDMqCdtv8QmZnuFntNFBdmanUt5s3LNtSBHlhAirkkB1Amc9TJxNSWLBFprrBCpaRGJYgSsGPQsgGOpAmoRYLkL1JkuTnZt3kt3Pv7VwdTuIWSEjy1HQA+oGO+6CfenYJV2O1+INiq1sXlgOQTexvAFsHb1wwBB56dY1Z+KLzXLdw3iuy4relS3CiSbbHaVkA7T+1VWf1rFuEcGqIssSfEd+0YS5IBLBSN1uCNpG0/h4I+lT+MeNLqouOzrcMm4N0rtQAhUGFk9OYhR0qqvcJ5NYrUCsZ+J+XtQ23utO4nfEL6iIHdoiT70CEH7/etC72rBn2oGYtHIAo9U/TuPY1vVgXbhZEVAxEKDCrwAJP6/eu9NpmJAgnoIPWpZaRPYtktsyB0ME/5NXXwH4Vu3NhZDDdT2Bjk8VZPgz4at2kBvKDcIDbmyqjsZ6+1T+I690vMqBiI4UhSD0IOQce1YT1EYndh0Usjq6O/iP4QFm0l2zu7FD1Ock/aqomkDTLEHaxPbgQEEme0ewr074T8UDWTZ1M4Hq39JiP3P2pNpvDGuazzSk2xukgBVZVO30/QGSepBiujHPfGzjzQeObi/R50/gd6+FKW26gtAG4/U5P/ileo8LdSVJOBkHkGfevonxbwy29orPlW0hgywsFcgzHEV5L8T6lW1T7SSphWg7i2JBxyT7UVZCaoozWiHRVkNMYgHccR9femtvxi7Z227imEkFWWGXJ3bTzJM5nke1Ev4dtdHhtwaYgCIg9f9q6vaBXLNMsxkmZMnPbjmltZSYZp/FVYN5TQsetCSTkzEnmO/efrUhvo6Krt6QQctHImRPFV6/oShlcdeBj2mt29Y+GUKSAPTGCB0g/r7Uuikx3eVVM22YqVnJg8ZhsSPt1qPS+IqGADsrKDAYqATMHYTgyvft0waE0euUhZaGidhHALZmRIUA42kx+dQX7inkKykR8vU/fBjI/SpbLVehxqrK3GVC0KoIBC+x2g9YJBkH61XPFdEFAALDksuNsgQdrHmOo7zE090TNa2KrSsgjgsOMKywWHWAcEfWZfiXSIUDdSWZlzhj2HQ8H8+1Syyg3bB5/yKhUx9Kd6/R7OQMxGe4n8/8AmlbnJgYH7YJ/OhMTVE669/Ka0fVbchyv9LLIBU9DBIPcVxbUmyw3DDqduM4IJH58dqhUx8vHWukcbs8dT7f5/ahgiE2f9M/eK1RF5zPpwPzrKVhtFXmYAj79axAJ/Y/ue1Qiulroo40ydrhbLNhRCj+wHtTbwrRKLF64zQ3lttAmYmD+bEKfaaB8I0IuXFVyUWN5aJhBJZvfAge5oy/r2IZikWXjYD/QjkhR77ue5mpZUURa22LNtEVvWQHu9NrNO1O+Fyfc1B4Z6btonABz9M/tWtO25b27LFQ0nuHH+9D7vSD1kj9KCq9kq3SVieVj7L0PtXF1TtDZz1jGPf8Azmo7URn3/KKJ/iybK2TJUXDcHYEqE/YUUJy4AzWqnY+ojH2/arf/ANPfDLV7UBr8eQmxbnHN1haUZ6FjyMirozZSayvT/wDqh8Gaazp7et0bKAzhb1sNuCu8sNn9KggiD0ivL6QjYNTWGgg1DWA0DTGmo1G6fpTXwO063LcgqMMCRjaTg9tvv7VXbdzFNvA9fetvutksdjIQRuBtkQykGRtj8uahrg2jLmz0u18SPpQ6XMszBlZh0nlcGRGKn8H8VSzdfyY1LFVKsywybvUwYARIPBxSzwXxHU34tPp0Nq4Vt22voWFrrIYdIYD7inl/RfwyNb3+W4SW8oDaJMZ6nJHHGa5o4HfZ6L1UZR6BPH/FDu9TKHYywXhR0XHNW74S+ItMullmAaQt2A3pElVmRgdgO9eQ6+5tMkye+SKGt6tmJJBVeCxwD7n2rqUoxVHDOEsjuj1jxP4tt3WKoxENA4YlRIJXcdinb1O4k8RVMuPvc+UjbSfxEs/58TPamHwnpNKArau7bKkHAYSTj7xE4r0XQ/EPhphFeyIyBAER796PLD5D91yr8r/seULpHUw0rBjPQ9j/AGoxLAueq20sBLbsHt9+1eta29pGQsptFjlSApO6ZB/Oqd/6K1oNca3I3Xcf6Wzn/wCWfpFG9N0gWN7baopGvsgj1ACOcSP86UguqVO4TtjInHvjrVy8VBZmdkCqSSAohI4gdiKpGpkNtHVeOn1ilISB3t7QHUlmzA2qQOhABnIBPT6Vh1d0CQGgwJ3A5BkeoHGOePvRfh7bN4XLERBj1DpODOZxI6Uv163LbEvb8np6VO1j0k4MdCKSAf8Ah+sBKqGgn0gqql+ScrPcZj98vPD9YbSHhWBWMGG3B03nqRwBj9Ko1m557LJC7UOcLLbp5zuMnk8Y4AqxeD3nXaGztAhSNxO5d427Wkx6TE4PTBFS0Wmca22w3sUXgDJwuZkdySv2n3pBqtLukdhPP+Cr34pZNtSAjW0CgMWyWUgAKQRAYypwAcdearGo0w2qACJHqmIx269TzUM1qyuW5AOMHBOP8FbCBXG4QAYMc/af3oq9p4OCdpn/ACKl1+gUG2S8h1LSJxlgVb/UCOPcU7JoH8lfwsCDmSYP5VlSaDVJbUq9reZ5BjHb+9ZRQFaFdopOBycD6nFcLRWlfawb+j1fccD866DhSHnin8m26WyP5qCRALC0rAKJjBYgv9NtKbAAV1jO2fuCJ/T965ZiXYsfmkyfpj/ah7TwD9D+tTRqmkzvRt6o7gg/l/vXNw4A9yf2qNelYTTrkjd9NGA1grEInMx7c1uRHGe8/tVUQdBDBOIBA5E5npzGP8mmra02rPkLy5W5d+3/ALaj3AJY+7e1L9HA9bCQvA7tyB9Op9qjv3yzMxiWYsYwJJnA7UwCdZrnYbSW2mMcAjkSOvsaAojUn5fXv9A6Ebf9Oe3tjNQUmBgrK1XSGkxo6RZIr3b/AKRf9PgiDV6kHe4YJbMbdhHLDuexryz4H1KWdQLjpv2/KMc96+i/hz4pt3kAwDGR2rCeRbqZ1x08/HvSGeo0uns2tu1EUeoAAAA94H05ry/4r+MdISRZsq12TN119IMcgct/xVi/6lXw1sFGg8c4IPP6V49qPD2kkAkDrXPPO91Hq6LQJ4vI+X8Ey7boLG6d2ZHT2AA+9BXgu8CCcdSfz/LpQyWyDHFaZWVwxM1n77O2NRS49novwd4bpgf56Kx2hwp+UKeCT0A5NIviIJb1DW7IBG87Twu0nHXC+/ah7fiqwGSQ3GwTt2x37e1Ci6LjEtzxGIj9gOKx5qmjvUFvc4y7VV6CvB/EmR+Sp3AnONoOR7/vV9+GviU/xF2zeJe3dwCScEiqbFq5t2xvYxJ/Co5kfar/AOCaK15TI3ls+2V2g7iAcNP60Y291xMdbGHiqau/1ZX/AIh0r2Ha2SSoBcHoQfaqHfuA3dxnbiQImDG6CeDHFe9+I6C1rNBuIKsltgGPIIwR7iRXz1qAQxWODBr1btHyTVNr4GPhPiFtPNuJ6dpCruE3QDgGR6d3OAPwjiufEbUBGUMFuLOTJImPVEwevalNizetk7XK7WmRjnr7j6070913Ui7G6A4MhZzzA4/SihWKrNk2nVdskSykeliD27kRj7irbpWcELJDlht9QFsrhQYIyRJJOJFINfpJWVBLrOIzyvEH65mM9Kb2dSt26jAsQxh5QrwjIoIBIBVFU4xIM80AuxjqbVy9b8xig2Lu3bisHfwTMBiZYfSJqTWaBlttuFsBEF0XAS1x9ywGjqIdZHcHtUWuuLa9O3azb1JM91YqoI53DmMKQOhoWzeG3aTIPrABndseQH7DpxAn61k2joSbEGvuKo2FIdD6iYndjcJBMqIEH3NCWj6xvSVMgkYkkTk8SMR9KI1KGY2gTwSpAILHIPBBgwah049TemH5HOD3jiaVjaBXY9kMdcD3/espje0iKY2zifURP/8AOKyqJKdbFE27kKZ/HI+wz/8Aas/hYtB96mZ9IPqER8w6TOPoajIIVWgwS0GMGI4PWug4Vwb35AnAH+/71xa68nB4rlYnNdKOY4/zFAWcrWVoVlMkytqJrVdo0f2pgdX7gMAfKBA9+5P1NRVuurd0qZXB70Ab8kiCRAPU1w4E4rq5cLGWJJ7kzXJpAc1lZWUgDtDqQrV6f8Oo21IVz5glTxOeh615HVu+BfG/Lui3duMqANszhXPUdprl1GK1uR6mh1TjLYz1/SpYG5LxLXIkJJLTGP1qv3ChJU2/WWG0MYGDnPE+/tU3wfdTcdVc3FpIDZOCYk/SP1qwpq9MXdVUNck7d49Pc84nmuFJOj23N43LhvhfyT/4efeM+DeZeu3Et+TbWyXiS5Z1jBxgtM/aqhcvTgZ96901HgNk2y1xid2QtuQNscHk4/Piqdpvh7T2inmKLi3AdmIKGOD/AFssg9K2quzKORZLUG/19zz+y7I0jHaj9Dp3umEiTnPPerH8aeDaW0E8pmBkSikvbZicwTlCACYzxHNK9Lomt31tt/LLAMJ/pPynnqKjLaOrSzUuH0MNJ4K+nbfKkY+aAZie8c0Z4b4pet3d6xLKVHXap5OY6mZpV4nf2XCqmYPJM114fr0DHzDCsImJiBPH1rnTk3Z6Hjj43u54PZLdlh4d5f4mWPz/AL95ryXxPw+zZDXid7loKnocEECrZ4J8SPessSPTbyGJ/DkZH968z8cvs7kyZLyR9cV68H9KPic0anK/kN8X1e9PMuQeijjdGIP+hep+woUaIFZLeoncygmR0HmAj04z7CMUEdSWhsyMARIEGRtEfp70z0dvjzi21d+/0PvP4zMkT3njOaZkHabT3C0HyySpKqoJI4MEZEwPr3olnlxbLbJuLDJHl4zLgwJ3SSRAHSs8D2TebemyYQMCFggnicHjmCZpXr75uKSqneMsnpG2B+AjlNrCJg4ihuhxVgut8Si56izhXJXoCSwPAJiSOhM80wupIZXRraorA2wTbc8qwIJO07nUAcQDzmVXg/h/n3LqEqEVZJdigViQFIIB9XIA4z7U4sJYCXYug3GLKsn8JAk3Dt3Ez6lgzInFQai7V23O4wyKFhFHAVcNtPYMJx1ag1QwrZb8M7S0ziD3gfr9KK81T6IAWQN0wwGcIpIw0DcTwc1q7dQB4cW2UyqEHPSAVPzEkGRjFSVwKW0nsT9P+RzWUa9i60N5OGAYfORB7EE4nvmsqqCymiir+rLW7VvEW90YgyzSZPXgUKtTpbBDEtBUSogncZAgkfLiTP2roPOI9uJjitUSdK+3fBKyBu9z/hrNNaPJWQZgzAO0biAT7f3FAEToIWJMjOOs8DvUZFPboQadTBFxSEucQgYl98RywhRn8J70rv2NpZcGM7pGRj/emANFbor+CYWzcOBBg49RDhCB2iZrYtyWCLOAAM7u8gdTyT96LGB1lF29MHHob5UZ33QAIP4T1kRA7mKGVZosRoqe1aqWRPJP0Mf3rgnv+v70hnEVldGtg0Ajmu1E1v7VyTQylwe8/C/jdm5oWt2BvZFRdjd4nHtPWuvBfiW3YkXxscTO1P5kzPMxH+9eMeAeJtp7y3VJlSDHQjsau1347XUE79MgJOSOY+/WuHLglfB7Wm1eKUHHKu/g9Ut/GmivLuO8OoIUeWZzjESCa8+XVEo6YB3bjukMjDCscYx09xT34N0ttF/iApYhsAn0gjqe3MVr4m8TRNQt1bSl3G9mbAKifSVByYBHPIFYyi/zM79J4oTccSbT55ftFF1esum6RqfMb+XABgRj0ESMCRPvmmev8MGo0wvWd7ai0Yu4I3oYKuoJPy8QOAKj1WubU3y9tdgAG1SZ2gCIn70x8L062lF27ea38wUoZZSI/D0UjHvxU+TmjrnpqhuTp91/oot7xBpAcZHtBP1pl4beBKOQGUMGKnggGSp+op98X3rN60D5O66WU+YAFXaAQ3pHG47Tn86g+EvBNOTu1Luis6qqoJOeCxOAKqWxpV2Z4pZoNvInt/yW/wAQ8OCaIeVhbqHAxGZI+1eaa68AzCRzmeDt4EdTNej/ABh4ktnTLbQELucJuI3QIUzHvJryXV3SH3RwZzkYzkdeK7sb+lHzmo/EbM0uogNtnIAMn/Vjb2wImrDav+ZcBVg7W1k3DO9/6cAliw45H2xVf8ItbnFxgSgYbowN3O3oJP1pxorzrvY7QCWA+UHkSARzEcMCJFUYIcaC0NrrDpudVIiJJDQ3s4bueCT0pd44ZuBV+b02y43As2/mDyCce8giTRfhWt09uzdJuHzIizAk7zhixHzKABj3OcVP4RYUq11wV2hnnO4Ill3AQ7v6trARjaMyADBoir3bYtbRtWQxAJz8uPUp6TmCK1pNDcY/I3tCmSYFwhR0Ow7uMCurli5D3GZTt2u75MtcGQP6m6n71ELjk+f6gZUE7iSXjJJPBYZjiMcUjRMiv2SG9QDHBkZBBEiGj35om9Y9KKwO1ZMGZUsekdCelEWQrxce5veQDaEhiIkszcBVwAAO8cU10+kZ2Kwo/EGJG1tokCeRPSepikNFaS7dtyq3CgB4DMv3gVlHXzZDEG2WyYK9p645rVFjr7FNWpbTQQYmCMHrUaCuhXUeYGi+IXcAQG3bTxEZzzmmiXlKneu31SyqQCSZ2giMH1RI/Csc0iVZpmmpbymZdowu/cS1x2JKyJGMdO3ekUHgC27XHtwLuGQlgYI8yIAj1AiJmImRSnUaa04Jstnk23MH/wCDcOPyPsaI0moLhE9TEFo6nK5Kn+oKOvtFday1b5LEvDoVZSICqIMzBIzgYxRYmhOl5gGUEgNG4d4Mifoc1NpbrAejDDc24QGA27SN3MEE49661GliAD6mZl2sCrrBAG6f6g0/aoWUoxBA3KSCOYIkH7g0xF08Is+VbdFa0qsnqZxbVzLKwG4MRtLW+WIEgDlgDH4j4VpzcttbZF8xlZgGdfJtbduS4AYAqSzAzMiOaR3tYQhuC4We5hgxWcKomB1BOCcET2qfTXGc2izXGOACSs7lLQV3A70A79QR2oGC6lLcMquNpQMoOdrEhmRW/STzHSpL/hLvdYBWABVDuZHPmbBAO05VmwH4yMzRF7Rb1FzdbHpn07sbUAB8sTlyApM85IFc29HcRnwH9CG4cnauQFbjYYAwZIgc0ALU8OYpMNuF0W2TY25SeMxEkgrt5kDvQ96ywmVIAYrkR6hyPqOoqzJ4zcUOwIYOpW7aZAAVAQb+QGuCAZABmDnoitalN6hgzWdwZlZjkz6jjgkAAxmOvFIAMkdP1rUUa2kNxiUKQXYLkKIGeDkCCInP3rhLJfbtCqVG2JO52Et8uTuPy4xIoAGFT2L0EGo2GYUznGD1H+CuBjBpNFxdM9s+H7JSwQJKXExB9O6BiarXit8i+rXbbhBClTKlgPmAPTtihPAfilvKS0zlUU4A7xH9qaa7xBNUot3H2spAVhwZMZH69OK48uG3aPe0WtjBbWLNVqU8w+QrW7f4QW3H7t1q8fBQ0D292pTZcRo8xpKkkYEcd8EdqrCeDPvC2oCKoLS+7cyjJXH459K+xqyan4Ou7bEnaWtBrhO3Dknr9CK51CUZXVnpTzYsmJQeRx/ryV/V7baXipVhdm2oDEFYYNuiModv0zUR8LvLY/iLik2U5zGPaeT9K9B1Gi0OmIa9c3ASws+gqGIAJmJgxx3qifF3xW2t3IgCWACAggADgn6xWsdNf8Rx5P2tt/DXPtsh8e027S/xST5QAUBpJLM3AJ5jrNUu6zN6v3+0VZfiv4lS9as6eyu2zaH3Zo5/vVd0bKDPUZ5HXEicGuqEdqo8XPk8k3J+yU2kG3J27uGiYj8QUnJIx7V0NXu9IUDHMCY/8d/rQ5tNcaQokZJVYiOwHXk/nT+14YLahrgYG4AAYGGLhYJnseeRPBofJMVRrQaJrtxLQgMzfOSqgAfcDdAK881YvFvBStneCga0rKwtjcgWSWDkgABWi3ImTxMVN4JpDZI807UNtmuIpX1QIVOSdoIuSR+KD1oG4r3WNvZcP8Slr0WojbllgkzCkSV9mEjkoquRVf0G+0TZS7dVr/zsdoiQs+WGiSWA3GNuAOa61nh8ooWd83D5YEw4Y20UPJXoZJjgiasvhfgg/h3VwQFcbvKdT510XCoQk/KsCFXqTvMRk5/huyFFwkKpdG2oGYldpYlix3HnaJgEmRiKKBSR5v4e3lrmd4OZBBAiIzyCDMxPHSmdnVG0y5KsgmSMLAkSvc+/I7Ux+KPASLm6CWuszKASxIwCzCSR0BmMkxgYAv6M5xBUbQFUyfcTM561JomqNXLKsZhR3xH6DHEcVqll91dixOfYsOMcQYrKNo9xVLFzbBIDDEg8H2PtXSf1FZAPvEHpNQKcVOtzBknpAHB/7vzrpPMNl89hPvj9zRFgKSDcLlF2g7eYkiATieomh7TqFaRLGI5wMz9TRNyyxYJsZWIA25ywEyR9O370DCFtKtw2/M3W1O4PGMDnaCSJMDB7dKi14ZiXcj+YC4wBMORG0DB3SelC3FGACTkZ57E0WugctEyogbhk7TtggTn5higZzp9Sf/cZlYhiIclmMrkmQZBiJPUigUUkmOkmPYZ/Oj9Vp1KoVV1uEsHUrCSCI8s/fIPGKCawwMCT2I6jiR7c/rQJo3aduhGQQTHfmiP4j1MWJgbgu04B6HP4ZEke9caNA26Qx9GNgBzIHqB5WCeMyR70Rb0DAbtsiBJHTd6V/UTORQAytyxZkVVusfSqAC2QVM2/L6qRI7fpQH/qrCSANpaSjCQ0kEz3mADzgCidPadCty2WBUtBEkjEhh7HjjBE1Nq9IzZKD+tYB2mSCw5mTkkE4zECiylEWazW+Y4BIAk8qMT0P+kGMdKCgAkEZ4EHEg8+45/OmGu8Ia3bW4CHVtwLLJCkEYY9D1g0viAR9P8ABQJo5tnIOcHkYP5/apP4kltxwd26R6TujkEZHf8AOtm6STH4gAfcjr7GubxYMQ3zD0kHkbcR7cUCOQ/ftzxmZmuan0MhwyxK5zEfecGub1yQJiQIxjufp1/SgCS3cKdu/emWl12JJA7CeT9KWGyQ22Y77sc5mCOIo6zcH84G0rMZYgAqFCndNvsImR2ik1ZpGTQbd8TdSCGg/XFcn4hvEwbjH6n+1B6lLTNhbltvVuTDKuZXaeYiZ9+K61qo0PbCKAoQhGI3FVguVbK7uoHWanaab2w2/wCIs4ltw5AOSCewnqJH51DaJZtkQxxERP1JgfnQhuMF2EtsUzGIBPJj3qS6zXG2pkRzjjnn9qVDsjKeqCSBPJBx9uftT7wnwdrklrnloF3SQxJSQsyoOxc8nAjMVz8P+D2zva+5AXaSIIKksFDAH5x3AyOc0zu+J3lLWLbEs5zbCggbgAwEfhYgg5yAMAmk2NKxlrlXTbUVrjttHzDcuWnA6ekqQTg7Gpx4P4DFpdTfWVcXDbthSSzBCq//ACwIngL2FLPC/hZvMbz2DFbW0bdxgDhgeGYCfaJ7V6CpKWktqvrtOjMRJ2oACd0ZUQStTZTVFPL2bFz02vNO5YTaQzAA5UgEQSBI67T9hV8RYyFu+XakFTDbbdxvVetkkTOw3CkHIKxE1rWWlS7BJg2yEKgT821SmYL/ADROOaSeI6t7pdLz5UXGRVEAXGhi0KPUfwxiJ5xFTuLcR+niov3WFuEsG5fuG3AlV9CQQvBMAgjKyfenV2ySyTdJJAYMfV5ilgCzKMYPDMc7eYFUPR6hwwu3B6rjFZgAEEKhKhQADGMR1PWrUnie0Mdo9KzaAgzaV39R/oDNvECF2E800xSjXQdrbC27oY3ULEbktsIXy9zHcGEyDAMdST0pdb8K3Aqvl8BiwtrJEjaQBwxMgRBnPQUxt6xLmoZSno8tMBhE8hZOZU/h4M8Yyy01xVIIAUGd2YEwRDdIjIBmMYFUiHaR53rPAirEFWH/AG2mccx8wETjI6GRWV6nZteWNiG4QOQFBCnmOnf85rKdC3s+YRW60tbrc5CQXPlkAhenfM5IyaPs630MIgkgiOEAbdifmkGO42illbFIAsW5XAIj1T+dbOpA3BRM5DfKRgSI6rI4rmyxKN6FOQCxyfVEBRMT6TkCcmp/D9CrJcvXJFu2IEYL3GnaimMHlj7KaQx2NQlwAC4xdSCjMTCqAomImVCwVOWEEScUB6dy25UpyW2yVV9rEA8yOke8c0pJKRGDIIYfTpUmk1bqxcNBMyYBmcnkc5oGMvA7nlXVDzGJIbJSQTCnBxwO/wBKnfUo0KkrJhTugRCTuBMEblJ28CaT/wAQsfICSOc4/wDH+9RFhGOn55/z+1Irgsuk1igW9o2n1K75b0sCDK8kAFsDMNg4FHavWN5m20FUhgBAuG40QQYIAVcSVBEktVatN5btbLBh0ZSSvEEqYHIx04qceKeoEL6R6mGTJ+Qx7bSB+vWiwRY9J4gLYuqlsQ7AbSAQ6gEAHOJkTOZA4M04U6FgENq1aFzb5kKqzIPqBj0qphtuOOs5ououqoX1qwIIIGCpVgJbGN0bhzM0XpbOouXG3K25NsyCYGBjPBABPtnFK2Xwyy6/4C01xd+lvwxZlW2xiSszllAWZXkge+aofjXhlyxcZbhViOWVtwMiQZ9xn6U/1bNZdEcBUuBXWGm2d4gEnIhgSCBxt9qC8V8OHmeXID/JLOsDtuIJyDKzOQAaNxLh8FeY/rWI0HifrTz4Z0Nu7qhZ+YXke2pOCHa2Sp+ocAUiII554P1qjNhL393Mk7Ykkn9e0cVlok53EEKRMxOIj8sUNWbqBphVn6hT7yB9j0qVbuzPMdATPeZFBtJievH0qSySIjOf1pUWmHrpvU3memGUbSZkmTgjHA57kfZtqWs2bdtrMlz6WVsNIxP0JzPSQM5gXwjwG7qLiohEn8M5Bydsd4k/nV8+HfhRWBBC3N7RyvmHY0jap4UzDEHAkk1DNUqKjo9BqNTtcwATG5sDcZwInE+me7AV6F8J/C6rdQyCxPrcEwAWMBjiX3ALHIPaj7GgFq7bti15abuWBcBwI2dJiZ6g+kkVZtSqBVRSGIYPIiSSWliDAZ/czkT0rM1cqXADqLQVndLYgHaSCu/ezL8oIjZshTwBJ5oDX+KtbS7M23O0i2AtyQbfyEf9u1iCQSQelSX76HTbJCKpPSPkIAYgqVcMxHSB6hOKS+I6byEdVub1R0uqj8yQdxbBJBUQvODOKAX3OfGfB3Y3N4YFNt03W2raIjbueDuZi3pONyi2OhpPpfhwXbSXg5m9eKhB0tqSWLMAQCSIX3IGasF1mS26X3327hYi1YuqEgQzzvGR0KgxiYBalHiV+3cuWytwiyL1zbaJ2lNzbyCAAZmTyYkADFDRKk2xfvv+RsTaEVlX1qJW7PoUMOGKEksBACZMgVHaAhNPeItMBi5GDYIJP81ed+1oVwQS/Q1xr/EdlwB1nY1yMhUZmI3NjCsFAHpnJPFc2NZvF5lO22hVykq25BCpaAb1MVXEjk9M0IrkcabRXLdshnZWayLm4qRAYyyFlYsT8kGMSRTceJXGsIEtqCXZUYqrLIyJwSDtkgnbEzVTtXlW5ca0GbeAwtbZwCXj0AYX0iI/Cego7zBcZ7ybwpCBCRALEBWJ2kT6Q7GAO0GZpkj8+NoIHmOAAACIzHVjOSTORitUg1GtNhtjAA4O0oZXHBM/fGM1lVZNI8iFbrdZW5yGq3FZWUgGWstbLdi2Obi+aT7sdiiecAfqaI+I38sjSphLGDz67rAb7h9+FHZVHvWVlIBMvauheIBAJAOMH75+8flWVlA/R3ctbWif8IqNZBxzz+WaysoEjsk5bqT+vM1KNUwULJ9MgZwOZ/Oa1WUFEXP15pjoNRctr5qXGUtvUEcghVHP0P1rKykUTf8AqB3DyyygBVA9ucjjn24oLVtubPcD9JrdZUo0fRz4XqTavW7o5t3UYfZgf2pt8ZaRbWt1VkKuNQ7Bs7tp9QXtEN25FZWVRlRXTW6yspklh8D8MS7bLPP8siAM7txA9WRgZOOat9v4NSyMuSFRnIABlkVLh5wAVYqMdPc1qsrFs6YotKeD2Ys6m2vlPEr5foOVgBoMEBJUYn1EmmXg+jZ76odgC2yxZQbbMp2tB2EASQpJHvzWVlAN9meG6l3uG1vMqZUMAREmAzghjg/5Aoe54iWLJsXfBEglUOA0Mq/N6iDJ9/6jWVlJlpEluyrWxKKz77aEt2Ks7bdsRlhHXBzSptJuFvbM+ZYVg7F1h+ANwJzuO7pjAE41WUBYT4zpRpdttNoV2bYQoJSA7Yn5T/7eVP4aK8Z8ItInmxLGZIhSHOxyyRx6mx7EisrKRN9CbyrO7a1oBBsNxRmS58slCflHzHbgSxM0Jr/B0t3blxPSpCG2oLAW1/iNihcnMoWkk7ScTWqyqQzg6MXHveSNrqbSC47EuAyvef5QJJUqmexz2B8L1YuWrcDbbFxnHJYS28krO1mgFRPAjtWVlAfIx8T1Fi0wBVwWVXhNu0bhIifaJ95rKysqi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30724" name="Picture 4" descr="Habronema spp, eyelid, hors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71538" y="857232"/>
            <a:ext cx="4004824" cy="264318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71472" y="3643314"/>
            <a:ext cx="457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 err="1" smtClean="0"/>
              <a:t>abronema</a:t>
            </a:r>
            <a:r>
              <a:rPr lang="en-US" sz="1400" dirty="0" smtClean="0"/>
              <a:t> </a:t>
            </a:r>
            <a:r>
              <a:rPr lang="en-US" sz="1400" dirty="0" err="1" smtClean="0"/>
              <a:t>spp</a:t>
            </a:r>
            <a:r>
              <a:rPr lang="en-US" sz="1400" dirty="0" smtClean="0"/>
              <a:t>, lesions near the medial </a:t>
            </a:r>
            <a:r>
              <a:rPr lang="en-US" sz="1400" dirty="0" err="1" smtClean="0"/>
              <a:t>canthus</a:t>
            </a:r>
            <a:r>
              <a:rPr lang="en-US" sz="1400" dirty="0" smtClean="0"/>
              <a:t> of the eyelid, horse</a:t>
            </a:r>
            <a:endParaRPr lang="en-US" sz="1400" dirty="0" smtClean="0"/>
          </a:p>
          <a:p>
            <a:br>
              <a:rPr lang="en-US" dirty="0" smtClean="0"/>
            </a:br>
            <a:endParaRPr lang="fr-FR" dirty="0"/>
          </a:p>
        </p:txBody>
      </p:sp>
      <p:sp>
        <p:nvSpPr>
          <p:cNvPr id="30726" name="AutoShape 6" descr="data:image/jpeg;base64,/9j/4AAQSkZJRgABAQAAAQABAAD/2wCEAAkGBxQTEhUSEhQUFRUVFBUUFBIVFxUUFRQUFBUWFxQUFBQYHCggGBolHRQUITEhJSkrLi4uFx8zODMsNygtLisBCgoKDg0OFxAQGiwcHxwsLCwsLCwsLCwsLCwsLCwsLCwsLCwsLCwsLCwsLCwsKywsNywsLCwsOCwrNysrLCwsLP/AABEIAKsA8AMBIgACEQEDEQH/xAAcAAACAwEBAQEAAAAAAAAAAAADBAIFBgEHAAj/xAA6EAABAwIEAwYEBQEJAQAAAAABAAIRAyEEBRIxQVFhBhMicYGxkaHB8DJCUtHhIwcUFRYzYnKC8WP/xAAZAQADAQEBAAAAAAAAAAAAAAAAAQIDBAX/xAAhEQEBAQEAAwEBAAIDAAAAAAAAARECAyExEkEikRNRYf/aAAwDAQACEQMRAD8A89OfQ2zTPnZN5TiA5szfj5rN1Ai4ev3ZBAkcRzXH14Ofz6d3Pn63/JsWVdXhbYcSnGOjwj4qlwWYh4lgMceis6NRcPfGV3c9SzYcaEZhQWlEaVhYvTlEXlUXanLe8HeN/GwE/wDJvEHqrkVICG1mpwbxN3dAtPH3ebMR5OJ1Lrz0OLxf7KiC5pnlsRw8ledrMGKdXvGCGPsY21i5t5KrY6V6fPU6mvOvNlyjuxIfBiHfmjZ2144O+SMysle74j4IjUqbS5HmmgguJMbXBPstJl+fa5dGkk34yOEgLAUXxxj2V7kmIaHz02Hz+qmwLXP8jDmGthm+KfHSGxji1Y+lXcTEceFhPKTsvScJjmghzBa0CSBfy3TGMymjXDiKbGP/AO2kzwsbTzU+j1hsDjqlrkgbCbecK4bjw2NRE8b/AEWfzTJKoqltLV3kSaTxB0//ACIADwPIHoq6m2oW65JE6Qdr8+vRP8w/23uG7RxYNPmTE+S2GQZx37X0alg8QL8wvG/74aZlzi4m0GCRCu8nzYhwcXOttCJziOroudZc+k97CNRBIHLzWafl5Bu4LY9usxLmNez8whx4rBtlVC30epU4MTKsaIVZQaQrCk9TSWDSoPKWNZCqYlSEMU+bIdGnJXJlO4OkmqRYYGlAVlTKSophr1NaR5QGqNYSYTDrKAbALiurWNj7BYw03f7YutXha4IBHFZCo2G9T9VZZNi9P9M/9T9Fl5uP1NbeDyZfzWspvTDHQFV0MQnGVRud+QXn9R2w0TwG/su062nw07uO569eiX7yfxHSP08T5pvDyNmgT935KZFfQc0wLalPuzfcl3XmsLiaDqL9L/Q8HDovRRcx8+ZS+My1ldppugHgeR5ro8Plz1/GHl8WzWGo4gooEqH+Fup1jRqWcWv0Hg4tBc34wfilqdY+a7fvxxHm9YP3yT2GrwRO/BwsfhxVZSrjjZNMfx9ksDaZVjqbD/VJItBaLg9QTZXz85oNMNDzYeIwATwsN15rSqyImI2ITbqhLA8HaA8cidnAfpI+YWdio9KqZjQqU/6pH+0fmPIAzI8wqyvk1Csw6HFjjzE/BYug41LNiYJvyAknoFYYHMnBwIJBBEHlA/lID4zsC9mp0Bwjwlpj1JVS7J6lIiXhgiSHb2/SButlgO0zGUwx51anXts2DO+94VjpoYhgYbb6Xjf/AMT/AF/C/LIN7urSLHOqOjYhobf1cqv/AA9tPxOPpzWhx+Tvwz5ALmnYgb+iqf8ACcRVdqLHCf1QPhKelVdVxGo7QOAXzXK4/wAsVAJcYjeLx5oOIyfSJDglUq11RBBuoudeEXDMkoXDGGpSVaUWoVCnCZYkqCrjqkKDnpPEYhJbDi5UH3Uwplq6GGgV/wATR1XXs4/crm7x6pvu5T6uCT2NluNJOlxvwPNXlCqVl+68R+SssBjyw6am3B37rm8vj33HV4/J/K0tK2wjqm6VT74JHD1Gu2M9EzUECy4+ua6eejlN17b801QwhBnnx4lV+Wkl3utJR6rTjj+0u7/FJ2gyFuIpaTZ4ux3I9ei8uexzHFp3aSCOo3XuNr9V5L2sDf71UgbwfUhdXi6944/JzntWNqSjNeR5eSHQa25dfk3mep5KL6xJv6AbDyC2ZasGVIG8pnB4sNd4vwO8L430ncjqLEeSqGVTsph4UXlUq7y/GNZq1bOY5sje+x+Sg7ETx6+qq2mVMPhR+VejtauY+xcq6yjOnNGonwtgHm4zsOizMyESlVtCVnov69NwnadlZndu8OocDsq3uHFxaCYG5kyfUrHYSQ4FnrOwWuweKFQ6S6XReLN/lTuCzTRqMbaQT0Gr2VfmbqY/1XuHJoEE+k7K0aC0SIA2a0AeLz6LKY3COLy57pJPHkriMJPaHPOgEDgDc/FWuEowFCjh2jZPU2opyJtavnFSlCrPU1cgGIqque4uMBFxNRO5RgS4yiK+MMFIXnqogItNnFdDnDYzx+ieaLwgil8eKK5kEFK+1T0k+leVNtKT9ExRFlOlT8R+91CtBoUn0zqpm36D9Fd5dnDT4aljycgGmALfJQ7oGzgCFnedac+XGhy9jQbGyuaLhuXD5rF08MR/pvP/ABN49UCvi8Q3ZpcObb/JZ/nqTGs756+1ssxzRrGm9tyfJeX4moatR9TgT8hspY/HVatnAtby4nzU8FhTutvFxefdY+XuX/GBd30UHUOis3UeYURRjZa6xVJoKIY4K0rctPrwQRQMSOfvsjTxX976LrXFPdwSLj+fJCdgmo2D2+w2KcyYAIcIc11w4cimTWY8/hdSPIHvGen5m/NBbgzwI9V8KhBggx5KLiosKOIY3wOAMbuEzJ/SeKtcJVDQKjDIHA/i9RyVOx7XC6ZpAgjTKyq23wGI7ymSd44ewVXjcHbU4QZ8LfqVHKMaR4Ngd9le4nDagHASRYIic1n6VKETSjPHqhvKo5A3uSOJrImIrJFjS90DZSqQXAYYvdK3OS5dskcky2AFtstwir4m3X53axFaF80LrStmSRRSLjkohtkWkEAem2yJSEL6ibwpNEFQDdIggIjWIFLf3TYjb5oKpMXSZvF/fzQ2PgqPebHnb1TJ86m1wg/HqoNwwG1ipVCAd7roxAO4uOO1uMlMy9Wj/P7oZwjo1AGJgkCQCnKpm0/Cxnotz2KwkYYgky9xcPCCCBYzPI+6V9QT68zqtdvFuYS7WjeJMfD917HmfYunUYCSym/YuBDQSeO8SsF2i7H4jDEOcA+mZ01GXLY/UAlp/GYeHcL/AHyXG9R+6ZAIMceYX1Rs7iLcfog9QDA4W/nzCCGOGxB6FGFv5TDWh1omOP8AKSpSX91m/wCH2KlQc5ogjdNNadhccijYfeCEj1Gg8g7XWpy7HPMatoi6pqLIgkGJ3hW+YsbALeSVglcxjYdbZVuIqJ2tVAYAJ8yqPF11H1YVV5cYC0GRZakMly8uMlb3KMBEKpC6pzLMFAWnwWGhL4DCq5o04VSay66yPyq8wFGnsuVXSpUQtSGaptUG+6ORwRQnSN0wG8kCi1FYCFNAnmiMp6dl8ADAKga2kwfQ8+aQErvMah6oLq1rFDdX+CRoPMlo4e3mgGKdc8T0UqVYn4/PySra0H0klfUiQ4uG3/qoYsjUO+xEgcjC9ByrEOOWsLNnVYP/AAN3joF5rjaT2taHCAbiDbzC0PY3tH3ZGGrOPck3jr1U+T3zivHJOpb/ABs6OIphlg1x/MSSY5C+yWqZs6m9ppVGkX1UnXaRG08Fpv8ALuDfTJpvc1rrlwdO/MFUzuyNHU1wxQLWyYgcNvRcN8XcsuvTnm8HXFmX/THdp8Ex0VmNDBUu0e/lBWeDTsQD57r0f+0mrTFGi2mBLXAw2BLdjIWIxNBz26mAk7EDboR5rslebZ7IkR+UH0X1asXgSZI9uSgKkWMg/c2X1UDcbqiiDH+fluUTv9REhQbNiD4un05qNR03iD02nn0SM9QxcQJsnX4g2AdbnNgqaz7Wa/z8Lv2K+70tlrm35GymqiyZi3OfBOseYQ8Lhu8eTFpsFXYbCnvQII1CTzErcZJl0RZLBqxyXL4iy2GX4TolMswllpMLQTTbnsXDUkyAvmhdXRzzkc3V2vyeximAFGIUxClsmIspsN7qEKTWpAwxqNTaghGpPgKaJNfVapaYNuRSWYVwR1H2VHGVtQ0i5GyX7t0jWCBclKYvBBLuGy+ozcjlBRsLjgDEAAgjrClgaseFjXOk7gE8Cg8DpQdAOmLgz5iF19OASBMHfyPBM18sqFgihVtxA3J2tySlHFPpnTUaREy1wM34wnCxcVnioykauzbSPf5KFB1MVppglsBpP5S3iY43hVoxJLSDBbc9BGw+aayhrmuuC0bgE2ImPZF9QNTgs0rYPTB10yGuaACdQdq84IgW6q9xHakmn3raLdUDWGgagwzJI3EaXLP5LmdHu2F2jW+o/VrJApsYwta9pG7nFxsfPkns3zymzE1+7boLzpY6LFoLXaoBtcPvx1LNX6qpz/DVHnW8w4a9QBOwuCZsBBF+MqmpYzQC0VLOiYEg2kO6xMLSZhmrMS57pcwaXB1NxsBe7YvpBcSsvj8vNIFzYLJIJJEh0TAHLe6OaVhXvS65+K4ahQw0gTsBzQyVaTNOrfeIvb6ItWtrJd+bjw1dY4HokdS6110GZDmwZBkERHzlHr1RAiXgACSLj/b1CSJJMgX5c0WnWc27bEbg/UJVUWfZbDipXLmzGkWJmOgPJeo5Vg9rLHdgcPqD6jmhuo2jZemZbR2SI7gqEK1psshYekmQtOIw8nW+ny+Xy4StLcZPykFyUNz1IGVLoHpldB2S+qF9qKCP0j80DMq+lh91Og5VGdV9TtI4XUybcVuTQcNjC103dHuj1MXVq2O3JL4ejt1Vxg8Pp3utfzEfupZZld5cCea2mWYpjABAWbp1I5xdd7+R1QJa3dPMmHYjySOaZdTrjxAaoMOG4WUo1SJgkp2lmhbabrLqNue/SozLL30LVLscS3UOMnjysAhHHyBqJJJ/CBADZ+sBacY5tRulwBB3lUmYZFoOpkubxPEfupxXMlpRuM1NALQPOIAGwjnefgj/AN4D3ue+qzUQJMjgICXOBQ6mXpbG3/D/AOrOhRJBggzuZmZ6qTK50Gm9o0F7bncQd55fwqnBUHNcQCQrR1SWlrxY8R9VNReM9FcS0hxDSHNG/LjA6lItYZ2N+KfBIcQ5wDGtMHmdvig1jAGm5J2E2HAAQnuIwuR97KAlSxFWTcbceB9UNzlSRWHb72RqJl0ESTxN5P7pRkSrPJx/Va03k/sppx6h2ewuim0dAthl5VRgKFh98Fb0GwpJdUCiyq+nXR211rz36YdcXTBcoFyGKii56L0U5flRdnkhByI1W1ECmAVEOUweqVoxJryka1EOfq2lNsdB6KVUAi26JcunfmPsHRBbp4ib/RSwryCQZui0G6fX5IbKrgZieCqVnYdOogAnjYgKL2QS1ov1U8NjeEDzTQqtdc2PNPSJB5kCOMWRH7RF+aaphoNj9VN1NszMqT0o5ogEb+yYo5i5ogiZHyXe4FlM0gTYWhGHOsR75rvw2tcHZdFLmgnCGbcl0VXNJbuAOPzWXXj10cee/Kg5uh+qJARnVmVPwkeXH4KGskH7sh1OzYqjUx+l3SIUZflX11zfcCr0IPMciknap2sARcnjz6dFOvhcZh9x3rOYuh0sxY7fwu5Hj0Kcn/XtO79QxTDa88z7FLm25+CLVcXOMmenAeiGaccP5/hVPSccpmVcdmhNdg6qo7uLj1Wq7CYDvMUwXMXKnqiPZcLQgDy+iYKeGHgJasxFmIl34BrU2VUMtXAo1UhttVQrV4S7qkJPE10bTyPzdKmyogSu6l1sjbTKk0pZj0QP6qLFCPlToSLoZfyuohrkBYOrWjibIoMW3KRpMi/zTLSBclL4WIkxxuuurbAbroc3c7qVOhEk7+yelgrK2kIrXkwJSAfJsJhGpOiSdz7ILFo2r/IRmVgfZVVKrInnsjMqxZEpYsg7muug9Un38/VFFcAJ6DhwNRzC8N8EgW4z7oVWkG2bq1RDjs0HpFzstH2bx7S3SNybg7J3NKTXQKcDU6HwJ0gi8+qnVMhRxzhbe15Q8ZgqFVsub4zxbYj+Ve5llw8TrDY2FoIg/T4pjK+zbXwXOIBgmN5G7ehU/mfT/VYN+RvbJY4OHMj6pKrQc0+IOk7A7BesP7P02iQHRtE38ylcXkbSIFwQNxPPcpVfPTzLDUz8916r/ZPln9R1UjYbrNvySPw28UabW6yvX+yWVChQDeJuVHO9djydScel2Qla1NNOKC9bdOXi4QfTS9VPVVW4t6xrq5uwrXqKqxuKgI2LxELK5xmMTdJTyFdaei6hldmMBA9Ta+ECVNqVhj9+iAkpcKZcVNOJ6iOPoiNYTcmOiGxGp7/fNIxKHM/+JkkusJ6lAdw9EzRKRpgACPml67pOkcUesgUhc+iIWDd1F/LyXzXRcrvPyCDiPwjzSGCmsSI2RKbrILxsp0DumFnk1csdMxMq4w2bNEkmbg6ZvICzOoxKlRdYqSxszmTHXNxtAvbr8U7lmZDQQTble8LB4Z5t98Qn8JUJFzsiB6EzMmuAn1522sg9+1trQQbjny+ayGHqHVubqyxA8ATC0e9pkHbidiNonrdabs7nhEUqhBBA0OPw0unZedd4dBM7vJPWNlb5c4ksJ5T6jYqL6p2Sx6wXIT3JfLqhdTaXGSWiSp1lVrLmey+Iq2VJjcSnsYbLPY8rJ05iqzTHRxWJzXHF7tIVlnVQ81SZeJfdXzCr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30728" name="Picture 8" descr="http://horsehints.org/graphics/SummerSo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1024" y="857232"/>
            <a:ext cx="3658674" cy="260985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5072066" y="3500438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 err="1" smtClean="0"/>
              <a:t>Summer</a:t>
            </a:r>
            <a:r>
              <a:rPr lang="fr-FR" sz="1200" b="1" dirty="0" smtClean="0"/>
              <a:t> Sores, Jack sores, </a:t>
            </a:r>
            <a:r>
              <a:rPr lang="fr-FR" sz="1200" b="1" dirty="0" err="1" smtClean="0"/>
              <a:t>Bursatti</a:t>
            </a:r>
            <a:r>
              <a:rPr lang="fr-FR" sz="1200" b="1" dirty="0" smtClean="0"/>
              <a:t>, </a:t>
            </a:r>
            <a:r>
              <a:rPr lang="fr-FR" sz="1200" b="1" dirty="0" err="1" smtClean="0">
                <a:hlinkClick r:id="rId3" tooltip="The Merck Vet Manual"/>
              </a:rPr>
              <a:t>Habroniasis</a:t>
            </a:r>
            <a:r>
              <a:rPr lang="fr-FR" sz="1200" b="1" dirty="0" smtClean="0"/>
              <a:t> </a:t>
            </a:r>
            <a:r>
              <a:rPr lang="fr-FR" sz="1200" b="1" dirty="0" err="1" smtClean="0"/>
              <a:t>and</a:t>
            </a:r>
            <a:r>
              <a:rPr lang="fr-FR" sz="1200" b="1" dirty="0" err="1" smtClean="0">
                <a:hlinkClick r:id="rId4" tooltip="The Merck Vet Manual"/>
              </a:rPr>
              <a:t>Draschia</a:t>
            </a:r>
            <a:r>
              <a:rPr lang="fr-FR" sz="1200" b="1" dirty="0" smtClean="0">
                <a:hlinkClick r:id="rId4" tooltip="The Merck Vet Manual"/>
              </a:rPr>
              <a:t> </a:t>
            </a:r>
            <a:r>
              <a:rPr lang="fr-FR" sz="1200" b="1" dirty="0" err="1" smtClean="0">
                <a:hlinkClick r:id="rId4" tooltip="The Merck Vet Manual"/>
              </a:rPr>
              <a:t>megastoma</a:t>
            </a:r>
            <a:r>
              <a:rPr lang="fr-FR" sz="1200" b="1" dirty="0" smtClean="0"/>
              <a:t> in </a:t>
            </a:r>
            <a:r>
              <a:rPr lang="fr-FR" sz="1200" b="1" dirty="0" err="1" smtClean="0"/>
              <a:t>Horses</a:t>
            </a:r>
            <a:endParaRPr lang="fr-FR" sz="1200" b="1" dirty="0" smtClean="0"/>
          </a:p>
          <a:p>
            <a:pPr algn="ctr"/>
            <a:r>
              <a:rPr lang="fr-FR" sz="1200" dirty="0" smtClean="0"/>
              <a:t>by </a:t>
            </a:r>
            <a:r>
              <a:rPr lang="fr-FR" sz="1200" dirty="0" err="1" smtClean="0"/>
              <a:t>Debora</a:t>
            </a:r>
            <a:r>
              <a:rPr lang="fr-FR" sz="1200" dirty="0" smtClean="0"/>
              <a:t> Johnson</a:t>
            </a:r>
            <a:endParaRPr lang="fr-FR" sz="1200" dirty="0"/>
          </a:p>
        </p:txBody>
      </p:sp>
      <p:pic>
        <p:nvPicPr>
          <p:cNvPr id="30736" name="Picture 16" descr=" Typical summer sore caused by Habronema muscae. Image from http://jineteycaballo.blogspot.c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4214818"/>
            <a:ext cx="1785950" cy="2315242"/>
          </a:xfrm>
          <a:prstGeom prst="rect">
            <a:avLst/>
          </a:prstGeom>
          <a:noFill/>
        </p:spPr>
      </p:pic>
      <p:pic>
        <p:nvPicPr>
          <p:cNvPr id="12" name="Image 11" descr="Habrnémos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43042" y="4572008"/>
            <a:ext cx="2714644" cy="194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Diagnostic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214414" y="928670"/>
            <a:ext cx="750099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mise en évidence des œufs par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examens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coproscopiques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souvent négatifs, car ces éléments sont très fragiles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peut mettre en évidence les larves à partir de raclage des lésions cutanées ou oculaires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L'endoscopie gastrique permet le diagnostic de l'habronémose imaginale </a:t>
            </a: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1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42976" y="4786322"/>
            <a:ext cx="1643042" cy="1875213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3000364" y="5214950"/>
            <a:ext cx="535785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Œufs de petite taille, quadrangulaire, à bords parallèle, à coque mince et de coloration claire; mesurent:</a:t>
            </a:r>
            <a:endParaRPr lang="fr-FR" dirty="0" smtClean="0"/>
          </a:p>
          <a:p>
            <a:r>
              <a:rPr lang="fr-FR" dirty="0" smtClean="0"/>
              <a:t>                         35-50 x 15-25 µm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0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Traitement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7290" y="642918"/>
            <a:ext cx="2428892" cy="5000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Traitement local</a:t>
            </a:r>
            <a:endParaRPr lang="fr-F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86380" y="642918"/>
            <a:ext cx="2428892" cy="5000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Traitement général</a:t>
            </a:r>
            <a:endParaRPr lang="fr-F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2000240"/>
            <a:ext cx="2714644" cy="34290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Calmer le prurit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Tuer les larves dans les plaies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charset="0"/>
              <a:buChar char="§"/>
            </a:pP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Acide chromique</a:t>
            </a:r>
            <a:endParaRPr lang="fr-FR" sz="20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charset="0"/>
              <a:buChar char="§"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charset="0"/>
              <a:buChar char="§"/>
            </a:pP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Sulfate de Carbone de permanganate de potassium, </a:t>
            </a:r>
            <a:r>
              <a:rPr lang="fr-F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9124" y="1285860"/>
            <a:ext cx="4500594" cy="50720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benzimidazoles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activité vis-à-vis des adultes d'</a:t>
            </a:r>
            <a:r>
              <a:rPr lang="fr-F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Habronema</a:t>
            </a:r>
            <a:endParaRPr lang="fr-FR" sz="2000" i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Ils doivent être utilisés à des posologies très élevées pendant plusieurs jours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</a:t>
            </a:r>
            <a:r>
              <a:rPr lang="fr-F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ivermectine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milbémycine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sont très actives sur les adultes d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Habronema</a:t>
            </a:r>
            <a:endParaRPr lang="fr-FR" sz="2000" i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Seul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Ivermectine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 efficace contre et les adultes et les larves, à la dose de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0.2 mg/kg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 voie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§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faut répéter le traitement pour éviter les ré infestations 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Prophylaxie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 rot="10800000" flipV="1">
            <a:off x="1214414" y="1500174"/>
            <a:ext cx="7429552" cy="3693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faut traiter l’Habronémose gastrique (source de parasites)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Détruire les larves en détruisant le fumier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Traiter les animaux par les insecticides, afin de réduire les attaques par les mouches (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Muscae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domestica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Stomoxys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calcitrans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000396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Définition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85852" y="1571612"/>
            <a:ext cx="7500990" cy="30469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Helminthoses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propres aux équidés, dues à l’action pathogène de: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Drachia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muscae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microstoma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transmis par des muscidés, hôtes intermédiaires.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429224" y="0"/>
            <a:ext cx="3714776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224" y="571480"/>
            <a:ext cx="8072494" cy="1015663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gastriques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(habronémoses </a:t>
            </a:r>
            <a:r>
              <a:rPr kumimoji="0" lang="fr-FR" sz="200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imaginales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),dues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aux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formes adultes  du genre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et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Drachia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 la muqueuse et dans la sous muqueuse du cul-de-sac droit de l’estomac.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786" y="2071678"/>
            <a:ext cx="8143932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cutanées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(habronémoses 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larvaires,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cutanées), dues aux L3 de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 niveau des plaies cutanées.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224" y="3286124"/>
            <a:ext cx="807249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muqueuses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(habronémoses 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larvaires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muqueuses </a:t>
            </a:r>
            <a:r>
              <a:rPr lang="fr-FR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dues ,aux  L3 de </a:t>
            </a:r>
            <a:r>
              <a:rPr lang="fr-FR" sz="2000" b="1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lang="fr-FR" sz="20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b="1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diverses muqueuses externes, </a:t>
            </a:r>
            <a:endParaRPr lang="fr-FR" sz="2000" dirty="0"/>
          </a:p>
        </p:txBody>
      </p:sp>
      <p:sp>
        <p:nvSpPr>
          <p:cNvPr id="9" name="Rectangle 8"/>
          <p:cNvSpPr/>
          <p:nvPr/>
        </p:nvSpPr>
        <p:spPr>
          <a:xfrm>
            <a:off x="785786" y="4786322"/>
            <a:ext cx="8143932" cy="129266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Habronémoses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pulmonaires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(habronémoses larvaires pulmonaires), dues aux L3 de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dans les bronchioles ; (migration par voie sanguine à partir des plaies cutanées).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857224" y="0"/>
            <a:ext cx="3000396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Définition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4721225" y="6597015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429224" y="0"/>
            <a:ext cx="3714776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357290" y="1928802"/>
            <a:ext cx="7429552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Parasite cosmopolite rencontré sur tous les continents. </a:t>
            </a: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Tous les équidés: chevaux, poneys, ânes, mulets, zèbres. </a:t>
            </a: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4282" y="500042"/>
            <a:ext cx="6858048" cy="107157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Répartition géographique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et espèces affectées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Systématique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285852" y="1714488"/>
            <a:ext cx="7429552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L’ordre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Spirurida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famille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Spiruridae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sous-famille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Habronéminés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genres : </a:t>
            </a:r>
            <a:r>
              <a:rPr kumimoji="0" lang="fr-FR" sz="28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kumimoji="0" lang="fr-FR" sz="28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et </a:t>
            </a:r>
            <a:r>
              <a:rPr kumimoji="0" lang="fr-FR" sz="28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endParaRPr kumimoji="0" lang="fr-FR" sz="28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existe plusieurs espèces :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muscae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microstoma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Morphologie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8728" y="1571612"/>
            <a:ext cx="7072362" cy="26776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 blanchâtres de 1 à 2,5 cm.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male à l’extrémité caudale spiralée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oeuf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est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embryonné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à l’émission</a:t>
            </a:r>
            <a:r>
              <a:rPr lang="fr-FR" sz="2400" dirty="0" smtClean="0"/>
              <a:t> ,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allongé et étroit de 40 à 50 x 16 µm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6" name="AutoShape 2" descr="data:image/jpeg;base64,/9j/4AAQSkZJRgABAQAAAQABAAD/2wCEAAkGBxISEhUSExAVFRUXFRYVFhcVFRUYFxUXGBcXGhgXFhUYHSggGBslGxUYITEhJSorLi4uFyAzODMtNyguLisBCgoKDQ0NFQ8PFSsZFRkrLS0rKysrLS0rKysrLTctLSstLS0tKystNys3LS03LS0rKzctKy03KystLS0tKysrLf/AABEIANgA6QMBIgACEQEDEQH/xAAbAAACAgMBAAAAAAAAAAAAAAAABgEFAgMEB//EAFAQAAIBAgQCBgUIBgcECQUAAAECAwQRABIhMQVBBhMiUWFxMkKBkfAHFCNSYqGxwRUkM3LR4TRDY4KSovEWRFTSRVNzg5OywsPyFyU1hKP/xAAWAQEBAQAAAAAAAAAAAAAAAAAAAQL/xAAWEQEBAQAAAAAAAAAAAAAAAAAAEQH/2gAMAwEAAhEDEQA/APcMGDBgDBgwYAwYMGAMGDEYCcRin6Q9KaOhXNU1KR6XCk3dv3UHaPuwsL00r6v/APHcKfIdp6w9VH5iMdph4g4B/wAYTTKouzBR3sQPxx54OA8SqWZavjyxEC7w0SpGUXvMh7YHiRjpT5LuGaNOZqlgL5qioc+0gEDfBDJV9LKCI2kr6ZT3GeMH3XxxN8oPChvxGn9kgP4YKXoPwpR2eH0p840c+9rnFhH0boRtQ0w8oIv+XAcK9PeFn/pGm9sqj8cWlHx2ll/ZVUEn7kqN+B8caJ+i9C4s1DTMPGCL/lxVVnyb8Jk0bh8Q/cDR/wDkIxQ2DBhDb5MoY7Gkrq2kI2Ec7MntR73Htxj804/S+hU03EEF+zMhgmI7gy9k+ZwD9gGEKD5S44mEfEaOegcmwaRc8LH7MqD8reOHWhropkEkUiSI2zIwZT7RiDpwYMGCjBgwYAwYMGAi+AHEYBgMsGDBgDBgwYAwYjE4CMTiMJnSjpmyy/MaCL5zWnQjeKnHN52B0tf0f5AhfdI+klLQRdbUzCNeQ3Zz3Ig1Y/hzwox1vFuKawqeG0h2kkGaqlXTVE2jBF9T4EE4sOjnQNI5fnlbJ88rTqZHH0cXcsMeygcja/lhzvghX6O9AaGjbrFiMs51aeoPWysfrZm0U+QGGfAMBOCvNa3gk5pJKYcMz1AjrAaktGokMqSgMjBs7tIXW6sABrc6Lff0o4DVMdc9QoSkF+piJASsjkkXqxYOAiA2P54Y6zpnRo5iSQzyjQx0yNO4P2urBCf3iMaDxjiMv7HhgjX61XUIh/8ADhEh95GCKWo4dPHGk1HARNmmpj+rrTZEqFS0pjGjiOSONie7NjGo4XUw1EMkMDfNqDqaeJczh5I2XLUSLEFIlFnSxJBvAxF74vWpeLPvV0cXglNLKR/eaVb+7GY4TxDnxUberSRAe27HAY9BK0NSwwMsyyxxIJBLBPHZuYDyIA+t/RJxs6SCc1NEICBZ5mfMHKZRCwAfIRzYWvzxrHC+JqLDikTHvkolPd9SVcBPF4/+BqP/AB6c/wDujFC/LWyfMMk8siSGvvIymZCsB4i6nLILMsfVqQLHRbcsX3RCtGaaMSu8RmY0hlZmd4ljh6wq79p0ErsAx7+YtiT0nmi/pPDamMc3hy1MfuiPWW/uYs+D9IaWqv1FRHIRuoNnXwaNrMvtGIO+ogV1KOqspFirAEEeIOhwkVvydLE5n4ZUvQSnVkXtU8ng8J0Hs0Hdh7xOKEGk6cz0jrBxenFOScqVUV2pZT4neM+B8dsPkUgYBlIYEAggggg7EEbjGquo45kaKWNZEYWZXAKkeIOECbgVbwcmXh5epo73konYs8Y5tTObnxy7nx5Qej4MVHRrpFT18Imp3zDZlOjxtzWRfVP48sW+CjBgwYAwYMGAMGDBgDBgwYAxGDCH0349PNMOE0DWqJFvUTDUUkJ3JI2cg6DfUbXBAauknSKorZ24bwxrFdKurGqU6m4KRkHWTQ7bHTTUqz9FujNPw+HqoF1OskjayStzaRuZ18hjb0Y6PwUEC08C2Uas2maRrau55sf5csWuCDEE44+McVhpYjNM+VBYd7Mx2RFGrMToANThcj4XUcR7daGgpT6FGrWeQaWNW6nn/wBUptrqTtgroqeljSsYuHw/OnBKtKWyUsR7mmsc7fZjDHvtiB0TaftcQqXqefUpeKlXw6pTmk/7xm8sMlNTpGipGioigBVUAKoGwAGgGNlsVHJBSxU8RWKJI0RSQiKEXQX2GmERPlPASN2ihOZ0DdXOWUI4g1VygBZTOAyki2XnfT0OWMMCp1BBB8iLY0xUESosYjXIgCqLAgAADn4DAJR6dyEwo0KRtK9MnYmDsDN1D+g0YvF1cwXP9a4A2OLTjPS8U85iMGZVGr9YqnP1LygCMi5UhQub6zWscMZpYyb9WtwAL5RcBTcC9tgQCO7FXVcCpHqPnMiK0nVmOznMuQgg9htNQSD5nAUEfygdZ1YSmILvEn0jhR2qhIZMoIBbLnvyOguouL50/wAoCEZmp5MpSGXKOrvHHKIwrO2ezXaZNF1Fzhhh4HR6lKWn1tcrFHrlbOtyByYBvMXxqrui9JKEBp0UxvE6MiKGXqmQqoNtFtGqkfVFsBXR9O6brI4isivI0agEL2TIsJW4zXOs6roDbKxNgL4t+MdHKWqs00Csw9GQXWVP3JVs6+w4in6OUaFClLEpjJZMqAZSbai37q/4R3DFrgFgcOr6TWnqPnkY/qaogSgd0dUo18pAf3ueLDgfSSGpZo7PFOgu8Ey5JUHfl2dftKSPHFwMVnHOAQVaqJFIdDeOVCUlib60cg1Xy2PMHEFngwqQcXqKJ1hr2DwsQsVYBlBJ0VKpRpG52DjssfqnTDZgEbpR0UmimPEuGWSqA+mh2iq15qw0Afubv9+L7on0nhr4i8d1dDlmicWkhfmrqddwdedsXeETph0fmgn/AErw8Dr0H6xCNFq4ha4P9oANDvoO7UHzBis6OcbiraeOphN0cXsbXVvWRrcwdMWeCjBgwYAwYMGAMRfE4xZgBcmwG57sAudOuk3zGnBResqJWEVNHuXlbQafVF7n2DnjHoJ0Y+YwEyN1lTM3W1Mp1LyHWwP1VuQPaeeF7oev6Ur5eKuL08JanoQRobftJwO8nQHxt6uPR8EGK/jvGIqSEzSk2uFVVF3kdtFjjX1nY6AY6qmoSJGkdwqKpd2Y6Kqi5JPIADCz0egetm/SM6lUFxRRMCDHGRY1DqdpZBt9VSBzOCtnA+CyyyLW11jOAepgGsdGrcl1IeYiwaTwsthuz638NLd/j+WDE4qDGuaVVBZmCqBcliAABzJOgGKfpL0niowqZWlnk/ZQR26yTxN9EQc3Og8TphQqqOWqZZa6QSWOZaZf6Mh1y3U6zsAD2m0uCQAFIIXVR08RyVoYHqzcr1gPV0wI3vMwu/8A3at3b4rZ5+Izfta0QA+pRxoCNCSDNNmJ05hV2J21HSWsAAo00sLC1uVu7X7/ABzLipFvPz8OY2N+e9/GwMC/Jw6BnnNQ0skcKpnknqZ2GYqWkzJnCABerNgAe2RpYY08E4JQzw9b+joUBaQAFFZrJI6hiSNCctyPG2ugW8jooleSQIbyWL3YlWAVQLoxKbIBtstvRvbbBGkaiOONVRdAqju1tl3vc+d/E3wFOvRahGqUkY8VBRhoB6SsLbd/PfXM2hGSEIYauviLyyQxqkryZ2iLBrR1GYZfo2tsTcWvthnSx+LDQX0Pt7v+XFGej10SN55HRGvZkp9RmVypIS63ZAbg3IJF7WYEW8XG+JQ79RWrppb5tNtc9q7RMfDs7721xe8D6X01Q4hJaCewPUTr1ctjzUHRxvqpO2Kfnz95ve9t9739tyOdsc1bRwzIUlRXXQjMB2ed1YeiRbQrbbTQEEr0HBhAoeJ1VDa5erpd7ElqmBRvlb/eFH1T2wNi1tXbhvEIqiNZoZFkjYXVkNwf5+HLFG2qpklRo5EV0cFWVgCrA6EEHcYUoJZOFOsUrtJQOwSKVzmekdmssUrbtCbgK51XZibg4chjTV0ySo0ciB0dSrKwBDKdCCDuMBuwYVuj0z0k36PmYspBejlbUvEvpQux3kjvv6y2O4OGnEV5zxI/oav+cjSgrHtUC3Zp6g7TDuV7a+3wGPRgccPGuFRVUElPMuaORSrDn4EHkQbEHvGFn5NeISKkvDqhr1FE3VXO8kB/Yyjwy6ewYB1wYjE4AwYMGAMJPyqcTkWmSjpz+sVsgpo7bqp/av5BdL/aw64QOF/rvHaiY6xUEQp4u7rpReVh4gXX3YBy4JwyOlgip4hZIkCL3mw1J8Sbk+Jx24jHLxbiKU0Es8hskSNI3kovYeJ2wC50kQ11SvD1JEMeSesIFw4zXipjfTt5SzfZUfWxYUfSHKD88iFETMYYutliKzblTGVPMciBbbEdDeHvHT9ZMP1ioY1E/g8lrJ5ImVB+5i3rKKKVckkaSLcHK6hhcG4NiLXBAPswRvwvdLukZplWKFRJVS3EMZOgA9KWU+rGvM89AMc/HJ5OHR1NZ1slQpKFKeR1VUJYKVhcIWubgBNbnzvhcoHtNIaiWFq2YCWRFdWMcQF440/s1VhraxJLc9A6eE8OEV5JJDNUSazztu32VHqRjkvId/ay8MvGG6umk6j+kGMEZ7FesyWAzDtsAwY3ygBCb+gTbyKHBU8wVbfUEWOt7jnzv4824Y+DxKY2+kJTLlDzTOOwSUOVmNyt2ykjQsba6KR3uttL/gO/w05/f9oEIG/uF9OVzptp+PllL25/eNBp42HI923IKcTc7H417j439vje4YsO74+Lfd32zRlG35DXTv7rX8LeGa0ne5/lyO/xpblYLBGvfpfy/n/LuGYAx6/6/wCt728fbY4lhcfncefLy+PRONvjw1Fvx+/7Vjw/H2HmfL7vskBOUfHl7rcte88rkBGp0+88t/y8dueW8E+7y+Pgf4q3pDxcUsXWEXNyFBbKDZWYnMFOyqTt+LWC1v3Wvtz79fz+MwNaqyUMr1VIuZHbNU0osBL9aaAerMAASNn89qhelXbN0UR9UzBTNHnLASelp2DmhyBBmv1iE7ADVw/pexlEbxhy82WIxMTaMugUsNe2OsBtpfK5uDuHrvC+IxVESTwuHjdQysNiPyI2I5EY68ed8KqxQVK20paqTK6+rBUt6Mi8lST0WGgzFSLZiB6GMVVT0o4P86hyo2SZGEsEn/VzJqp8jqrDmrEY2dHOLCqgWXLke5SWM7xSocskZ8mB15ix54s8K/8AROJDlDXKfALVRL+MkQ98HjiBowg9PP1GspeLLogIpKv/ALGRuw5/cb8Rh+xW9JOErV0s1M20sbJfuJHZb2Gx9mCrIHE4U/kx4q1Rw+LrD9LCWpphe5DwnLr4lQp9uGzAGDBgwHLxOsWCGWZtFjjeRvJFLH8MKPyQUbLw5Z3H0lVJLVSeJkY5T/hAPtxs+WCsMfCqgL6UuSBddzI6qR/hzYaOE0ghgihGgjjSMW+yoH5YDrxRdMoXlpZI4wzSXibLHkMmUTIWZFfQkBSRfS454vMLvC52k4jWm/YijpYB/wBpaSV/8s0fuwC3FXcZR1LRzOl5esUxU98mRhSlMm8jMQZAdFI0yjfl+ecZUdeI5XnWCJWhaCNYjK7t1qqwPaVAAwYHXa5vYM/S3plFQTUkLrmNTLkJvbq0uqmQ6G4zOotppfuxfcRrFhikmc2WNGdvJQSfwwQhTisqTTGqXKkXWy5WUqZJOtZYGdCFsVjUvYgC7qbC3Zzqaq8jxLmDtTyEyx5etRMwVQlwXzFy5HihGpNj3y8UNRHFK0RjZolbIWzFSwDWJyg3F7bHbbk1bUcNzSmQSypmQRkKyhSozlTqt1YGQ6gju2uVDk4NxBnEKpGzRKsiVFRPLEHV49LlUBV0sD2lLcwbZCD30NfHOglhcSRm9mXbuYEHUHXby782OHoxxCFzPDDmJgnZXLkZpHLZmkstrXfNawGw0XsjFhUUIcw2kkjETlwsbhUb66smqkMMw201PLQN7Ec/Z4X+PP29nEIB7NTqBta3u08rfZ1xXtxTqUeSsEUAEuRCsjOCrG6s10FrXVSTbWx0uCLM+Xx93x7iRBJH576+zff23Pfe4APC3hb42+7wsFx8LC3s0FtrHS1uW1tNrkSW87787k7ef53PedQjfT4GvPXv/D2mb/Fj4+GvP3nnmGMCtvx0t7OXd+eltBkQO749/wAd/rYCARob3GndpsfLa3hbwtbJogdwDrcXA39uxvpv7eeArr8b38Nb/ffx0IwFhtY7bba92g0v4WB5AjAY9Sv1F9LP6I0YCwfbewte19f7uNTQRLaTIgK3IYqoyggA2bkMqgb2sB6oxmeW3n3/AB8H1hy8ageSEoiq12jzKTlzIJFZxexBJVSNRuRtpcOmtgWWN4X1WRSjDW9jcZh3WPPvtrexxe9BuLPPTlJiDPTuaeY/WZAMslu50Kt7T3YXKamIqHnK5S0MSWBubgyFr+N3UX3OTzA6OEVHU8SSx7FXC0TXP9dAM6EecbyDyVeRFyn7FB04o2ko5GjF5YctTDbcyQHrFUfvZSvkxxr4jR2ro6gpIUSmmLlOtILh4erGRTZmymWwt34rejjOtQSRU5S1Uk3WioMZdqo/N+rD9m3V5+0nZy5bnbAN1BVrNEkqG6yIrqfBgCPuOOjC90G7NKYD/u809OB3JHI3Vf8A8imGHBSL0U/V+L8RpNllEVbGP3xkl/zjD3hH4+nVcb4dMB+2hqaZj+6vWrf2g4d8BODBgwCF8q4Ljh0A2l4lThuWi5mOHq+PO/lVpWlqeFRLI8earYdZGQHQ5RYrfnvy5Y7T0HqvV47XjzMZ/IYod74WehVm+eTc5a6o90RWEfdFisl6JcQVSw4/VaAntQwtsL88VPRTo1xJ6OCaLjjxCZBUFPmkDhXn+lftE3Pbdjy32GCPMPlT45894hKym8cf0EZvpaMnMw83LH3Y9W4hxv59wOFrjNUmnppLE6M0yxzDv2WTCJ0q6DvDX0NMaiB2qXbtLRxxKpUrfrI0a0oOY7kc+/DHxjo3X0iUkCVtOI2q+wqUixqsgimfOQG7WiHTTUg8sQM7t5d9jtb/AEt932Tjn4gziNzDYylG6u5AGexy3OgHa7+7wIakNBxW/wDTqYi99aY957jfmfHXvLYwFNxb/iqI6c4H7h3G3IeHsC4Cg+TbglXTTymSMCJg0UhEiG0kZGU2BOb0mF9tTqOfoanXkT7PjkPcPsllDhq8UIkKS0V/nEwbPHPcuHKtaxvlJBsDqBjpccYF7Hh7af249/Lx7te4DBDIy+XiDfa5tcH26ef2hjmqIHHXyxsXmkVcqzSuYQy2ubermWwNudjzuaVX4wTrHQHWw7c/fa1z4AD+7jJJ+L/8NRmw5TSj3X9vv774C4irAJIoGcfOHjEhSNZWQcmCylACQQdN9O/RusH7/Lut7tvf3XKroruK5WX5jTsGVlOSrdey2hAYWIuCuotyP1LctFV1tMkaGgSKmjD9a5neplCEEggenZWF7BTYBtNGsDY48f479+/56jnbEJtb+Hd3+X4dwIwn8L6XVlTGZYeGCVMxQlauIWIGxV0BGhBF+ROOr9P12t+Dyjn2amE/V8Piy+BAM7fH8tfG3+txBJH4nf4HL/XLdcHSOpA14PVcr5Xjbv27/wD5dxvDdK5lBzcJre/REPLvB2+PWABTCBqB/G3P/T3/AGhjIjfT7/j48LWWP9rm3PDOIj/9a/8A6tNhp36erczH0zFhmoK8cz+qt56ENr59+uCLakdzVVCE9hYqcgcgzdcWt4nKl/Ia6YnjcpRIpwP2NVTSbEnKZBHJfTbJK+vnsbjFBR9KoFqKiUwVQzLAo/VmuMitfMBsO0CL8thbQ4cf6ZUz0s8aioVmiYLmgkVc263J9HUDXxHmA9Y6UcZFFSy1RQuIgCVBAJuwXQnzxs6O8VFVTQ1IQoJUDhSQSAdrkY816ffKDQ1PDp4IpJOtdUAV4JVvZ0J7TLYaA7nHf0M+UXhdPQUsEtWEkSCNHBjl0YKLi4Wx17sFNnRsFaviKcvnEUo8pKaIH/NG2GLHnHDPlB4WK2qkNcgSSOmCkhwGZBKGtpoRdcMCfKJwo/8ASMHta34jBXH8ofZl4ZLe2XiEa38JEdT+WHTHmvTrpPQ1UdIkFZBK44hRsER1Y2Eticu9hfHpWAnBgwYBB+Uw5anhEh2HEETc+uLflh7thF+WZctDHUW/o9XTzHwAfLf/ADDD0jAgEbEXHkcUYzJdSO8Ee8YXfk7J/RlGDusCIfAoMpHvXDLhO6JV8VLTzxzSLGsFbUx3Y2sHkaZP8koPkPDAUfTiJm45wiysVXOSQpsLk2udvVxd9P1/oLXsBWqDf7cFQn3kge3ni2j6U0jSyQidPo0Du2dcg1lzLe+6iFie4YWOmPSWlqKCSWOYB4J4pArEK5eB45XRASMx6snY+tbAbi1z4fxPMGx7hbfUc9cSpub8tP491u87f8pzmAvtpy00232tt91+Wa3O9RZ447HNJmtYeiEAJLa66kC29yPAiMq7ouD1MhIIvU1bWIA0NRIdL6beNtd7XItSTfT89df4nwPt35OF8UWcOyq65Gy2cANqoZTYE2uCDlIDDW6ixB7iw252/L+e3+oDEMQOXfv8Dl5ad2mAE897fn8CxPtv2sDG/L8d+R89j5+OW85fH32sdD7Nr+Fr8g2Ai9+Xuv8Aja/f/D1cTnt3DT+Hs5D3dwU4gi9/j4/n32OIFt/D3geP8B/DAI3FqV+FzmtplJppCBUwD1dT207gDttlJtoD2XKmq45o0kjYOjAMh7+/TkQbgi2munJdjxKwIZbqVIINtQdLEbWsLd1hvYXx5/8AScGqMhzNQTNe5uepY8r7hly8/SVb+kvZD0Rh+Pht7dBsPd3WOIzeHnv338/z15E2xijg2IbTSxGxG9wR4fdytpgIF7X8D7vHw/Hu1ARn2/l46W8vi2gHDZSFPaym176N6u/jbQnz+sBYjvfn8eO+vn42uSMqAXYDUKLkC5bQKPE62A8QPWGAQegvSetqa2RZBGFIzTZUPZMaiNFU5tNR43sedrN/SqQ/Mqkam8LIN/X7A/8AMfv+0MYcH4FHTzVEysS075zoOwLE5bjcFiWGnMb74z43D1nzeC+s1XAlvsxv1r/5YT8AFgXflzkqo5IlE7immiCtHf6PrImubjvIKn+7i3+Qw1U0Usk8zPBHlggjYDKpUAsV02AyL78XnywcCar4exjjZ5YXWVFUEs3quqganssTb7Iww9C+CCiooKcAZlQF7c5G7Tn/ABE4KtTRxneND5qp/LGpuE053p4j5xJ/DHYBjK2Cq5eA0oIYUkAIIIIijBBGoINtDixGDBgJxGJwYCh6d8M+c8PqoALloXyj7ajMn+ZRjR8nXFPnPDKSa9yYVVj9uPsN96nDIRjz75MCaafiHDG/qKgzQi2nUzdpQPLS/i2A9Awh8X4HHNxCalld1jqokqlyEDNJCpp5lIZSpBjkiO2hW4sRfD5hX6eKY44a5RrRyiV7bmnYFKgeNkbP5xjAc46Awhcvzmo9Hq73h0iPWZoh9HaxMzkn0tRYgY1SfJxTO13lmdL9qNiuRxlhGVgF1F4EPv8ACzlHIGAZSCpAII2IOoI9mMiMVHmnAM/UdTIfpKaRqZ72ueqICtp9aPq2Hn4XbOs4WJHSTrJI2VHjvGYxdHKFlLMhI1RdVsd+85e3pbS/NqyOqA+hqMkFRrbJKt+ol7u1fqzf7HljKS+3vAGvxp/PmYOXh1B1QYZ2dmdpHdyt3dstz2FVRoq7DxNzlY7snd5ac/L2/HpA7Cbbd/jf2e88uZ0voIDeQ9uh8+Ww77WA5AHBGNrnU7+7bv57n3+WWVHxqdu73fHrCsb8z36HvPI63uT43J53vMRPIfhr8D4tYAItb3eHceXv+M1oyk9/tJNtrePMeOveVOAt5fh+Px7gWCTt8fG/+b7QABB57b3BtY7jl4d3s5Hlr6JJ42ilQMjizKb+YO5sRcEHkba8x1Fvd4+zn7j/AKqcYkba6+3n/p8WIYEbgXEH4dOOH1TXgY/q0x0FriyMfq3IH2W8CCr2U128D9/8/cftA1PSTgUddD1UmjekjgXMbWte3rKRuOY8fRqehnGpAW4fV6VEQOQk3E0dr3Vj6VlFx3qB9U5QaTy09xGvt8r+/wAezzcXidgmRQxWaOQqWy5gt9idO73eV44hxSOnC9a+XOwSMWYszHQKqr2m1J5aa3sb37iR5fh8fx7tMBzUVIVllkK2EnVHQ37aqQ3lyGm9u+4xv4BD1/ES26UkNr8jPUAbW07MKjYf1vdYDRxCuWCJpWBIUdlQLs7nsqijmzMQoA+8a4Zuh/CHpqcCUgzyM09QRsZpDdgO8Loo8FGGKuwMZgYWuJ9I5IqsU/VRhT1WVpJTGZjIxDCElMjMgF8pYMe7a4vSaS4kNMBSGcU6y9b9JmMvUq5hyWEZksL5r2INsUM2Mhji4PX9fEsuXLmLi17+i7Lv45b+3HbiKMGDBgDBgwYCMeedPGFBxCj4qBaNiaOqPIRyG8bt3BWBJPgBj0TFZ0j4NHWU0tNKOzIpW/NTurDxDAH2YCxBxjJGGBUgEEEEHYg6EHCb8mHGpJIHo6jSqo26iUc2UaRyDmQVG/O1+eHQYoVehchgMvDZCS1NYwEnWSkcnqj4lCGjP7gPPDVhf6W8MlYR1dML1NMWZF26+Mj6SnY9zACx5MqnFlwXisVVCk8RurDYizKw0ZHHqspuCD3YIy4pw6OohkglXNHIpRx3gjkeR5g8iMINAJIJGoqglpY1ujn/AHiAaLIt9CyjsuORF7ZTj0nFP0l4AlZGFLGOVGzwzLbPC42Ze8HYqdCNMAvkd2+vL8bn2b+2+uNFRMscbysbKqM7HS4VQSbHT8vfpjmo6qQSGlqUWOoUE2F+qmQadbAT6tjqupS9iMu+3iVH10Txs1g4KkgXNj3g6HkLHkfaIMG4lGJEhOfM9h6DEAsruFdtlYpGxtsABc2IOOzITc67/npyuNfbf7WK6m4ewm656jrSFIUGMKI7gC0ZHojs30FzfXkp7wQATmB35abee1h32tflcgiQNN/w87923s9lgJA/H+Q/L3eF2LnvF/vPs3JufO57zjFWG+lrabW20OnK34d2gAOhvvtqPb/pp487gA8vA2t3eGm1vu5ZbTy/iNfjzPLf1jhm1F769wbz3tp/E6am2AKhwil3OUKCzE7IoGpJvyt8G5Kb0wjjqhA1KzSVlkkpzDbSO988rGwReYvrfluBn09grKhUpKaFjGwEkshKrGbejHnJtpbMR4L6ouLLoPwGSigeOR42ZpC141NxcAWZzYtqNNBa/iCAqegVWlS8s05Zq5Cyv1gUCJBdbQx2si2FmG9x9XDtk87873/je9yPG/jY4Uul/AZA44hSaVUesii/06AC4YDdrC3iO4hbd/AJ/wBML2Lw0qhRUnMBI5IuYIyp7KZb5pNLq1hu2At+jFL8+qBUkD5pTueo0/b1AurTbfs0uyr3m55DHoAGPNYPlHiNbDw+gp1lhzJEZFJCqosCYkVTdFUb6DTu1x6WMVVNX9GoZZDIzSgO0byRrIRHK8RXq2dd7jIuxAOUXviF6MRdZm62YxCXrxTll6kS5y+cDLn9M5subKCAQMXmDAVnBeDmmuoqZZI9cscghsl2LdlkjVjvbtE4tRgwYijBgwYAwYMGAMRgwYDz7p9RyUVRHxmnUnqwI62Nf62nJ9O31k7/AAHIYeOHVsc8aTROHjdQ6sNiDtjdJGGBUgEEEEHUEHcEcxjzXhszcCrBSyH/AO21Lk00h2ppWNzC52CG+h9v1jio9MOFHitO3D5nroVLU8hDVkKi5BAA+dRKPWAAzqPSAvuNW7AcFaaWqSVFkjZXR1DKym4YHUEHFBL0xiWcwNDKDnkRGPV5ZDF+0y2e4C3X0gL30vrjnqeGzcPdp6OMyU7EtPSLupNy0tINg2tzFs3Kx33cF4Vw6qjknjRJ1ncu7OAWzZs2RgQCuU6ZSAdNcEUHHul/DamBfnUE6K2aSFyI1f6MlZJYXWS6lCpBGhNwAGvbEVVNV0QAlVqqnB/pEa3mRLadfCBd7X1dNxuu+ZkouhVFGpXqFe7u+Zx2hnd3yC1rIOsK5RoRvfDDbEHn9FVRzKJYnV0b1kN10PhseVvfyIzRe7zBHnr+H3eHavOK9DqWZ2lVWgmbeanbqpG/ft2ZP74OKWp6N8Rivkmp6peQlUwSct3jDIdj6g5dwsGLg/jpy218Pf8AhewBz15d9+Wmutzfz9pGOaaeqQnrOF1IA9aIxTjflkcNbb1b+7taG4yg0anrFIvvRVNxa/chG1+fPxNiMPnGWrZW6wJ83GTKrlGdmlZjcAx3CQruOZA0OU7eCJIIIetuZerUyEntZyt2GugN2tbTa2g1ELxnNqlNWu1tlo6gePpOqjcDmPuuNyrXSG0fDZFGmtTLFCu+vZjLtt9kb7bhg6STzvz7+/w1vf2+2wxycQ4lHCVWRjnfSOJAXlk09SNbm2vlrva97CHonWS/0isWFdPo6RLNbmDPLc639VVwwcG6O01JfqYQrN6bklpX/fle7N7ThFef8fhljpJauuAhhUWjpEe7zu2iJUyqdFJOsacgbsQLY8mrONyOZWp0NOJorVMcBIifKSSwT1Eta4vYEtyNseo/KrQ1/EatKKmppDFAA7OwKRGV136xtCFQ20ubs2mOjon8jqQuk1VP1jqQwjiGWPydj2nHeOyDsb4RF78lPRqjp6VJ4HEzyqM81rHxjVTqgBFiN7jXD4MeM/Of9neICPrM1BU9sx3vJT6gZ8u9hcC/rKO9dfY4ZVdQysGVgCGBuCDqCDzGKrYMGJwYAwYnBiKMGDBgDBgwYAxGJwYCMcHG+EQ1cL086B43FiD9zA8mB1BxYYi2A856O8am4XMnDeIPeJjloqs+i67CGU+q4Fhf+Rx6Niv47wWCshaCojDxtyO4PJlPqsORGEWm4pVcEZYa1nqKAkLDV2LSQdyTgeryDe7uBHpOF3i3Ri8pqqOX5tUn0mC5op7cqiLZu7OLMO/li9o6pJUWSN1dGAKspDKwPMEb43YoV6TpYEcQV8fzSYkBWZr08x/sZ9Bc/UbK3gcMwxqrKWOVGjkRXRhZkdQysO4qdDhcPRWSn14fVtAOUEoM9N5KhIeIfuMAO7ANBGMcLX6frINKrhzsOctGwnSw5mI5ZR5ANjfSdNeHyHL87jjf6k14X8skoU4C/AwEYximVxdWVh3qQR92NlsB5nN0jr4pXiSJ2zT1Cq0tPMwGaomEbBw2sYVUFuzvoba46KrpZxCOYRGlVgJjAXEbASMrg3S79kNHLGQe1YpJo1tPRCMc9TVxxi8kqIOZdlUe8nAbbYi2F+XpzQ3yxTGpbbLSxvUG/iYgVHtIxqav4lUaQUiUiH+tq2DyW71pojb/ABOPLAX9bVRxIZJXWNFF2Z2Cqo8SdBhZ/TVTXdmgXq4DvWSruO+lhYfSHudrL+9jrpeh0RkE1VLJWSqbqZyOqjP9lTraNbd5BbxwyBcAtr0MpOolgdDJ14+mlkbNNIw2dpDrcGxFrAW0GEzofxWXg9V+ia2S8Dm9JMdrMbBCdgCbC3qse5hj1e2Eb5WxQNRlKuTLIdacKM0xl2HVoNWBvY8rHcG2AegcThY+Tk1vzGIVy5ZRoLm7mMAZDJr6e4Ox011w0YgMGDBgowYMGAMGDBgDBgwYAxGJwYCMYTQq6lHUMpFmVgCCDuCDuMbMRgPParobVUDmfg8oCE5pKGZiYX1ueqY/s23+7Wwtiy6P/KDTTyfNqgNR1Y0aCfs3P9m50cHlsT3YcMVfH+j1LWp1dTAko5EjtL4q47S+w4I76qdY0Z2NlVWZj3BQST7hjzSn+UKp6imLxDrjLM1UAoPVQxiaRI7ZtJHjjFt9rncY7J+iHEKVWSirFqqZgVakrxnUodGRZhqBlNrHTvvjll6UUkeZOJ8IkpM+bO/VdbAxdQjHroxqSqqL2vYDAMnF+mPUZwKcsUdY2JkREVzEspUyN2VNnRRcgFm3GNFb0niePrJKLNC9upeVqfLLd8uzt2QRdxvdVJtywcIg4NU5TTtTSWLGyyXY5yrN1iFrtdkUkODqox3joZQgginykbMryhgpDAxqwa4js7dgHLqdMULNbS8IWjhrf0WqCcJkWMRwsC6llzSq6ol8ujFhclbanGNDQ8PlmSIUtfGJHkiSU1lQEaSNC7pZagsLBWFyLXQi+G+p6NUzxRQsjdXCnVoqyyL9HlCGNirAuhVQCrXBtjk4N0Mp4FXWRnF2ziWVQGZxI5jjD2iVmHaVdCNDcXwFR0h6OUFKiSOkzhpoom6ysrWFpGylsvWHMQOVsc1PT8MEVbUxcNp5Pmj5VZ1zNKRDFJctIpKkGQrz9HD3W0KS5M4vkkWVbEizp6J0332xw1XR2GTrgS4E7F5QHIDsUjjBI8FiW3t78BaQRKoCqoUdygAe4YztjVBFkBu7N2ma7kXGZibXsNBew8AMUfG+nHDqTSasiDfUQ9Y/+BLke3AMWNc9Qkal3dUUalmIAHmToMIrdMq+r7PDuGOFN/1is+iiHisfpOPLGUPyfvUuJeK1j1ZBusC3jpkP7i6vbvNvHAY1nTqWrc0/CIOvYGz1UgK00XfZt5G8B9+LDox0HSCT51UytV1rbzyjRPswpsg1Pjry2w0UdLHEixxxrGiiyqgCqo7go0GN+ALYMTiMQQWtvjIHEHE4KMGDBgDBgwYAwYMGAMGDBgDBgwYCMGIwYILYh0BFiAQdwdj7MRgxQtcX+T3hdSbyUUYa980YMTX7yYyLnzxWf/TjqtaXilfB3L13WIP7jjBgwAOjfGka6ccVxrpNRxHy1U3viP0f0hG1dQt+9C4/AYMGAzbh/SBv9/oV21WnkJ310bGP+y/GHP0vHioPKGkiU+xib4MGAB8mUMn9Kra6qvuJahgn+FLfji+4N0QoKS3UUcKEetkDP/ja7fficGAu7YLYMGAnBgwYgMTgwYAwYMGCjBgwYAwYMG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8" name="Picture 14" descr="Adult Habronema worms. Image from Andrzej Polozowski taken from http://horsehints.or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285852" y="4574862"/>
            <a:ext cx="2786082" cy="1916440"/>
          </a:xfrm>
          <a:prstGeom prst="rect">
            <a:avLst/>
          </a:prstGeom>
          <a:noFill/>
        </p:spPr>
      </p:pic>
      <p:sp>
        <p:nvSpPr>
          <p:cNvPr id="2" name="Zone de texte 1"/>
          <p:cNvSpPr txBox="1"/>
          <p:nvPr/>
        </p:nvSpPr>
        <p:spPr>
          <a:xfrm>
            <a:off x="2844165" y="4653280"/>
            <a:ext cx="11309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 b="1">
                <a:solidFill>
                  <a:schemeClr val="bg1"/>
                </a:solidFill>
              </a:rPr>
              <a:t>Femelle</a:t>
            </a:r>
            <a:endParaRPr lang="fr-FR" altLang="en-US" b="1">
              <a:solidFill>
                <a:schemeClr val="bg1"/>
              </a:solidFill>
            </a:endParaRPr>
          </a:p>
        </p:txBody>
      </p:sp>
      <p:sp>
        <p:nvSpPr>
          <p:cNvPr id="7" name="Zone de texte 6"/>
          <p:cNvSpPr txBox="1"/>
          <p:nvPr/>
        </p:nvSpPr>
        <p:spPr>
          <a:xfrm>
            <a:off x="3313430" y="5979160"/>
            <a:ext cx="758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 b="1">
                <a:solidFill>
                  <a:schemeClr val="bg1"/>
                </a:solidFill>
              </a:rPr>
              <a:t>Male</a:t>
            </a:r>
            <a:endParaRPr lang="fr-FR" altLang="en-US" b="1">
              <a:solidFill>
                <a:schemeClr val="bg1"/>
              </a:solidFill>
            </a:endParaRPr>
          </a:p>
        </p:txBody>
      </p:sp>
      <p:sp>
        <p:nvSpPr>
          <p:cNvPr id="3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Localisation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85852" y="857670"/>
            <a:ext cx="7429552" cy="15995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Draschia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megastoma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Localisés dans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gros nodules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percés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dans la muqueuse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cul-de–sac droit, de l’estomac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Hôte intermédiaire :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Muscae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285852" y="2715126"/>
            <a:ext cx="7500990" cy="18764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fr-FR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muscae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L’adulte parasite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superficiel de la muqueuse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cul-de-sac droit de l’estomac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 par ingestion des muscidés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Muscae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domestica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hôte intermédiaire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4858197"/>
            <a:ext cx="7572428" cy="15995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Habronema</a:t>
            </a:r>
            <a:r>
              <a:rPr kumimoji="0" lang="fr-FR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fr-FR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microstoma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L’adulte parasite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superficiel de la muqueuse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cul-de-sac droit de l’estomac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 par ingestion des muscidés (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Muscae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domestica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Stomoxys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calcitrans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hôtes intermédiaire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Cycle évolutif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928670"/>
            <a:ext cx="7500990" cy="54476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La L1 est éliminée dans  les selles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Elle est Ingérée par la forme larvaire (asticot) des genres </a:t>
            </a:r>
            <a:r>
              <a:rPr lang="fr-FR" sz="2400" i="1" dirty="0" err="1" smtClean="0"/>
              <a:t>Musca</a:t>
            </a:r>
            <a:r>
              <a:rPr lang="fr-FR" sz="2400" i="1" dirty="0" smtClean="0"/>
              <a:t>, Stomoxys présente dans les matières </a:t>
            </a:r>
            <a:r>
              <a:rPr lang="fr-FR" sz="2400" dirty="0" smtClean="0"/>
              <a:t>fécales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Le développement est synchrone entre le parasite et la mouche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La L3 est déposée sur les lèvres du cheval lorsque la mouche s’y pose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La L3 est déglutie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 Développement dans l’estomac en deux mois</a:t>
            </a:r>
            <a:endParaRPr lang="fr-FR" sz="2400" dirty="0" smtClean="0"/>
          </a:p>
          <a:p>
            <a:endParaRPr lang="fr-FR" dirty="0" smtClean="0"/>
          </a:p>
          <a:p>
            <a:r>
              <a:rPr lang="fr-FR" b="1" dirty="0" smtClean="0"/>
              <a:t>GMV1– Les maladies parasitaires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46" y="0"/>
            <a:ext cx="335755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Habronémoses Equines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71538" y="142852"/>
            <a:ext cx="3643338" cy="50006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Cycle évolutif</a:t>
            </a:r>
            <a:endParaRPr lang="fr-F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698" name="AutoShape 2" descr="data:image/jpeg;base64,/9j/4AAQSkZJRgABAQAAAQABAAD/2wCEAAkGBxISEhUSExAVFRUXFRYVFhcVFRUYFxUXGBcXGhgXFhUYHSggGBslGxUYITEhJSorLi4uFyAzODMtNyguLisBCgoKDQ0NFQ8PFSsZFRkrLS0rKysrLS0rKysrLTctLSstLS0tKystNys3LS03LS0rKzctKy03KystLS0tKysrLf/AABEIANgA6QMBIgACEQEDEQH/xAAbAAACAgMBAAAAAAAAAAAAAAAABgEFAgMEB//EAFAQAAIBAgQCBgUIBgcECQUAAAECAwQRABIhMQVBBhMiUWFxMkKBkfAHFCNSYqGxwRUkM3LR4TRDY4KSovEWRFTSRVNzg5OywsPyFyU1hKP/xAAWAQEBAQAAAAAAAAAAAAAAAAAAAQL/xAAWEQEBAQAAAAAAAAAAAAAAAAAAEQH/2gAMAwEAAhEDEQA/APcMGDBgDBgwYAwYMGAMGDEYCcRin6Q9KaOhXNU1KR6XCk3dv3UHaPuwsL00r6v/APHcKfIdp6w9VH5iMdph4g4B/wAYTTKouzBR3sQPxx54OA8SqWZavjyxEC7w0SpGUXvMh7YHiRjpT5LuGaNOZqlgL5qioc+0gEDfBDJV9LKCI2kr6ZT3GeMH3XxxN8oPChvxGn9kgP4YKXoPwpR2eH0p840c+9rnFhH0boRtQ0w8oIv+XAcK9PeFn/pGm9sqj8cWlHx2ll/ZVUEn7kqN+B8caJ+i9C4s1DTMPGCL/lxVVnyb8Jk0bh8Q/cDR/wDkIxQ2DBhDb5MoY7Gkrq2kI2Ec7MntR73Htxj804/S+hU03EEF+zMhgmI7gy9k+ZwD9gGEKD5S44mEfEaOegcmwaRc8LH7MqD8reOHWhropkEkUiSI2zIwZT7RiDpwYMGCjBgwYAwYMGAi+AHEYBgMsGDBgDBgwYAwYjE4CMTiMJnSjpmyy/MaCL5zWnQjeKnHN52B0tf0f5AhfdI+klLQRdbUzCNeQ3Zz3Ig1Y/hzwox1vFuKawqeG0h2kkGaqlXTVE2jBF9T4EE4sOjnQNI5fnlbJ88rTqZHH0cXcsMeygcja/lhzvghX6O9AaGjbrFiMs51aeoPWysfrZm0U+QGGfAMBOCvNa3gk5pJKYcMz1AjrAaktGokMqSgMjBs7tIXW6sABrc6Lff0o4DVMdc9QoSkF+piJASsjkkXqxYOAiA2P54Y6zpnRo5iSQzyjQx0yNO4P2urBCf3iMaDxjiMv7HhgjX61XUIh/8ADhEh95GCKWo4dPHGk1HARNmmpj+rrTZEqFS0pjGjiOSONie7NjGo4XUw1EMkMDfNqDqaeJczh5I2XLUSLEFIlFnSxJBvAxF74vWpeLPvV0cXglNLKR/eaVb+7GY4TxDnxUberSRAe27HAY9BK0NSwwMsyyxxIJBLBPHZuYDyIA+t/RJxs6SCc1NEICBZ5mfMHKZRCwAfIRzYWvzxrHC+JqLDikTHvkolPd9SVcBPF4/+BqP/AB6c/wDujFC/LWyfMMk8siSGvvIymZCsB4i6nLILMsfVqQLHRbcsX3RCtGaaMSu8RmY0hlZmd4ljh6wq79p0ErsAx7+YtiT0nmi/pPDamMc3hy1MfuiPWW/uYs+D9IaWqv1FRHIRuoNnXwaNrMvtGIO+ogV1KOqspFirAEEeIOhwkVvydLE5n4ZUvQSnVkXtU8ng8J0Hs0Hdh7xOKEGk6cz0jrBxenFOScqVUV2pZT4neM+B8dsPkUgYBlIYEAggggg7EEbjGquo45kaKWNZEYWZXAKkeIOECbgVbwcmXh5epo73konYs8Y5tTObnxy7nx5Qej4MVHRrpFT18Imp3zDZlOjxtzWRfVP48sW+CjBgwYAwYMGAMGDBgDBgwYAxGDCH0349PNMOE0DWqJFvUTDUUkJ3JI2cg6DfUbXBAauknSKorZ24bwxrFdKurGqU6m4KRkHWTQ7bHTTUqz9FujNPw+HqoF1OskjayStzaRuZ18hjb0Y6PwUEC08C2Uas2maRrau55sf5csWuCDEE44+McVhpYjNM+VBYd7Mx2RFGrMToANThcj4XUcR7daGgpT6FGrWeQaWNW6nn/wBUptrqTtgroqeljSsYuHw/OnBKtKWyUsR7mmsc7fZjDHvtiB0TaftcQqXqefUpeKlXw6pTmk/7xm8sMlNTpGipGioigBVUAKoGwAGgGNlsVHJBSxU8RWKJI0RSQiKEXQX2GmERPlPASN2ihOZ0DdXOWUI4g1VygBZTOAyki2XnfT0OWMMCp1BBB8iLY0xUESosYjXIgCqLAgAADn4DAJR6dyEwo0KRtK9MnYmDsDN1D+g0YvF1cwXP9a4A2OLTjPS8U85iMGZVGr9YqnP1LygCMi5UhQub6zWscMZpYyb9WtwAL5RcBTcC9tgQCO7FXVcCpHqPnMiK0nVmOznMuQgg9htNQSD5nAUEfygdZ1YSmILvEn0jhR2qhIZMoIBbLnvyOguouL50/wAoCEZmp5MpSGXKOrvHHKIwrO2ezXaZNF1Fzhhh4HR6lKWn1tcrFHrlbOtyByYBvMXxqrui9JKEBp0UxvE6MiKGXqmQqoNtFtGqkfVFsBXR9O6brI4isivI0agEL2TIsJW4zXOs6roDbKxNgL4t+MdHKWqs00Csw9GQXWVP3JVs6+w4in6OUaFClLEpjJZMqAZSbai37q/4R3DFrgFgcOr6TWnqPnkY/qaogSgd0dUo18pAf3ueLDgfSSGpZo7PFOgu8Ey5JUHfl2dftKSPHFwMVnHOAQVaqJFIdDeOVCUlib60cg1Xy2PMHEFngwqQcXqKJ1hr2DwsQsVYBlBJ0VKpRpG52DjssfqnTDZgEbpR0UmimPEuGWSqA+mh2iq15qw0Afubv9+L7on0nhr4i8d1dDlmicWkhfmrqddwdedsXeETph0fmgn/AErw8Dr0H6xCNFq4ha4P9oANDvoO7UHzBis6OcbiraeOphN0cXsbXVvWRrcwdMWeCjBgwYAwYMGAMRfE4xZgBcmwG57sAudOuk3zGnBResqJWEVNHuXlbQafVF7n2DnjHoJ0Y+YwEyN1lTM3W1Mp1LyHWwP1VuQPaeeF7oev6Ur5eKuL08JanoQRobftJwO8nQHxt6uPR8EGK/jvGIqSEzSk2uFVVF3kdtFjjX1nY6AY6qmoSJGkdwqKpd2Y6Kqi5JPIADCz0egetm/SM6lUFxRRMCDHGRY1DqdpZBt9VSBzOCtnA+CyyyLW11jOAepgGsdGrcl1IeYiwaTwsthuz638NLd/j+WDE4qDGuaVVBZmCqBcliAABzJOgGKfpL0niowqZWlnk/ZQR26yTxN9EQc3Og8TphQqqOWqZZa6QSWOZaZf6Mh1y3U6zsAD2m0uCQAFIIXVR08RyVoYHqzcr1gPV0wI3vMwu/8A3at3b4rZ5+Izfta0QA+pRxoCNCSDNNmJ05hV2J21HSWsAAo00sLC1uVu7X7/ABzLipFvPz8OY2N+e9/GwMC/Jw6BnnNQ0skcKpnknqZ2GYqWkzJnCABerNgAe2RpYY08E4JQzw9b+joUBaQAFFZrJI6hiSNCctyPG2ugW8jooleSQIbyWL3YlWAVQLoxKbIBtstvRvbbBGkaiOONVRdAqju1tl3vc+d/E3wFOvRahGqUkY8VBRhoB6SsLbd/PfXM2hGSEIYauviLyyQxqkryZ2iLBrR1GYZfo2tsTcWvthnSx+LDQX0Pt7v+XFGej10SN55HRGvZkp9RmVypIS63ZAbg3IJF7WYEW8XG+JQ79RWrppb5tNtc9q7RMfDs7721xe8D6X01Q4hJaCewPUTr1ctjzUHRxvqpO2Kfnz95ve9t9739tyOdsc1bRwzIUlRXXQjMB2ed1YeiRbQrbbTQEEr0HBhAoeJ1VDa5erpd7ElqmBRvlb/eFH1T2wNi1tXbhvEIqiNZoZFkjYXVkNwf5+HLFG2qpklRo5EV0cFWVgCrA6EEHcYUoJZOFOsUrtJQOwSKVzmekdmssUrbtCbgK51XZibg4chjTV0ySo0ciB0dSrKwBDKdCCDuMBuwYVuj0z0k36PmYspBejlbUvEvpQux3kjvv6y2O4OGnEV5zxI/oav+cjSgrHtUC3Zp6g7TDuV7a+3wGPRgccPGuFRVUElPMuaORSrDn4EHkQbEHvGFn5NeISKkvDqhr1FE3VXO8kB/Yyjwy6ewYB1wYjE4AwYMGAMJPyqcTkWmSjpz+sVsgpo7bqp/av5BdL/aw64QOF/rvHaiY6xUEQp4u7rpReVh4gXX3YBy4JwyOlgip4hZIkCL3mw1J8Sbk+Jx24jHLxbiKU0Es8hskSNI3kovYeJ2wC50kQ11SvD1JEMeSesIFw4zXipjfTt5SzfZUfWxYUfSHKD88iFETMYYutliKzblTGVPMciBbbEdDeHvHT9ZMP1ioY1E/g8lrJ5ImVB+5i3rKKKVckkaSLcHK6hhcG4NiLXBAPswRvwvdLukZplWKFRJVS3EMZOgA9KWU+rGvM89AMc/HJ5OHR1NZ1slQpKFKeR1VUJYKVhcIWubgBNbnzvhcoHtNIaiWFq2YCWRFdWMcQF440/s1VhraxJLc9A6eE8OEV5JJDNUSazztu32VHqRjkvId/ay8MvGG6umk6j+kGMEZ7FesyWAzDtsAwY3ygBCb+gTbyKHBU8wVbfUEWOt7jnzv4824Y+DxKY2+kJTLlDzTOOwSUOVmNyt2ykjQsba6KR3uttL/gO/w05/f9oEIG/uF9OVzptp+PllL25/eNBp42HI923IKcTc7H417j439vje4YsO74+Lfd32zRlG35DXTv7rX8LeGa0ne5/lyO/xpblYLBGvfpfy/n/LuGYAx6/6/wCt728fbY4lhcfncefLy+PRONvjw1Fvx+/7Vjw/H2HmfL7vskBOUfHl7rcte88rkBGp0+88t/y8dueW8E+7y+Pgf4q3pDxcUsXWEXNyFBbKDZWYnMFOyqTt+LWC1v3Wvtz79fz+MwNaqyUMr1VIuZHbNU0osBL9aaAerMAASNn89qhelXbN0UR9UzBTNHnLASelp2DmhyBBmv1iE7ADVw/pexlEbxhy82WIxMTaMugUsNe2OsBtpfK5uDuHrvC+IxVESTwuHjdQysNiPyI2I5EY68ed8KqxQVK20paqTK6+rBUt6Mi8lST0WGgzFSLZiB6GMVVT0o4P86hyo2SZGEsEn/VzJqp8jqrDmrEY2dHOLCqgWXLke5SWM7xSocskZ8mB15ix54s8K/8AROJDlDXKfALVRL+MkQ98HjiBowg9PP1GspeLLogIpKv/ALGRuw5/cb8Rh+xW9JOErV0s1M20sbJfuJHZb2Gx9mCrIHE4U/kx4q1Rw+LrD9LCWpphe5DwnLr4lQp9uGzAGDBgwHLxOsWCGWZtFjjeRvJFLH8MKPyQUbLw5Z3H0lVJLVSeJkY5T/hAPtxs+WCsMfCqgL6UuSBddzI6qR/hzYaOE0ghgihGgjjSMW+yoH5YDrxRdMoXlpZI4wzSXibLHkMmUTIWZFfQkBSRfS454vMLvC52k4jWm/YijpYB/wBpaSV/8s0fuwC3FXcZR1LRzOl5esUxU98mRhSlMm8jMQZAdFI0yjfl+ecZUdeI5XnWCJWhaCNYjK7t1qqwPaVAAwYHXa5vYM/S3plFQTUkLrmNTLkJvbq0uqmQ6G4zOotppfuxfcRrFhikmc2WNGdvJQSfwwQhTisqTTGqXKkXWy5WUqZJOtZYGdCFsVjUvYgC7qbC3Zzqaq8jxLmDtTyEyx5etRMwVQlwXzFy5HihGpNj3y8UNRHFK0RjZolbIWzFSwDWJyg3F7bHbbk1bUcNzSmQSypmQRkKyhSozlTqt1YGQ6gju2uVDk4NxBnEKpGzRKsiVFRPLEHV49LlUBV0sD2lLcwbZCD30NfHOglhcSRm9mXbuYEHUHXby782OHoxxCFzPDDmJgnZXLkZpHLZmkstrXfNawGw0XsjFhUUIcw2kkjETlwsbhUb66smqkMMw201PLQN7Ec/Z4X+PP29nEIB7NTqBta3u08rfZ1xXtxTqUeSsEUAEuRCsjOCrG6s10FrXVSTbWx0uCLM+Xx93x7iRBJH576+zff23Pfe4APC3hb42+7wsFx8LC3s0FtrHS1uW1tNrkSW87787k7ef53PedQjfT4GvPXv/D2mb/Fj4+GvP3nnmGMCtvx0t7OXd+eltBkQO749/wAd/rYCARob3GndpsfLa3hbwtbJogdwDrcXA39uxvpv7eeArr8b38Nb/ffx0IwFhtY7bba92g0v4WB5AjAY9Sv1F9LP6I0YCwfbewte19f7uNTQRLaTIgK3IYqoyggA2bkMqgb2sB6oxmeW3n3/AB8H1hy8ageSEoiq12jzKTlzIJFZxexBJVSNRuRtpcOmtgWWN4X1WRSjDW9jcZh3WPPvtrexxe9BuLPPTlJiDPTuaeY/WZAMslu50Kt7T3YXKamIqHnK5S0MSWBubgyFr+N3UX3OTzA6OEVHU8SSx7FXC0TXP9dAM6EecbyDyVeRFyn7FB04o2ko5GjF5YctTDbcyQHrFUfvZSvkxxr4jR2ro6gpIUSmmLlOtILh4erGRTZmymWwt34rejjOtQSRU5S1Uk3WioMZdqo/N+rD9m3V5+0nZy5bnbAN1BVrNEkqG6yIrqfBgCPuOOjC90G7NKYD/u809OB3JHI3Vf8A8imGHBSL0U/V+L8RpNllEVbGP3xkl/zjD3hH4+nVcb4dMB+2hqaZj+6vWrf2g4d8BODBgwCF8q4Ljh0A2l4lThuWi5mOHq+PO/lVpWlqeFRLI8earYdZGQHQ5RYrfnvy5Y7T0HqvV47XjzMZ/IYod74WehVm+eTc5a6o90RWEfdFisl6JcQVSw4/VaAntQwtsL88VPRTo1xJ6OCaLjjxCZBUFPmkDhXn+lftE3Pbdjy32GCPMPlT45894hKym8cf0EZvpaMnMw83LH3Y9W4hxv59wOFrjNUmnppLE6M0yxzDv2WTCJ0q6DvDX0NMaiB2qXbtLRxxKpUrfrI0a0oOY7kc+/DHxjo3X0iUkCVtOI2q+wqUixqsgimfOQG7WiHTTUg8sQM7t5d9jtb/AEt932Tjn4gziNzDYylG6u5AGexy3OgHa7+7wIakNBxW/wDTqYi99aY957jfmfHXvLYwFNxb/iqI6c4H7h3G3IeHsC4Cg+TbglXTTymSMCJg0UhEiG0kZGU2BOb0mF9tTqOfoanXkT7PjkPcPsllDhq8UIkKS0V/nEwbPHPcuHKtaxvlJBsDqBjpccYF7Hh7af249/Lx7te4DBDIy+XiDfa5tcH26ef2hjmqIHHXyxsXmkVcqzSuYQy2ubermWwNudjzuaVX4wTrHQHWw7c/fa1z4AD+7jJJ+L/8NRmw5TSj3X9vv774C4irAJIoGcfOHjEhSNZWQcmCylACQQdN9O/RusH7/Lut7tvf3XKroruK5WX5jTsGVlOSrdey2hAYWIuCuotyP1LctFV1tMkaGgSKmjD9a5neplCEEggenZWF7BTYBtNGsDY48f479+/56jnbEJtb+Hd3+X4dwIwn8L6XVlTGZYeGCVMxQlauIWIGxV0BGhBF+ROOr9P12t+Dyjn2amE/V8Piy+BAM7fH8tfG3+txBJH4nf4HL/XLdcHSOpA14PVcr5Xjbv27/wD5dxvDdK5lBzcJre/REPLvB2+PWABTCBqB/G3P/T3/AGhjIjfT7/j48LWWP9rm3PDOIj/9a/8A6tNhp36erczH0zFhmoK8cz+qt56ENr59+uCLakdzVVCE9hYqcgcgzdcWt4nKl/Ia6YnjcpRIpwP2NVTSbEnKZBHJfTbJK+vnsbjFBR9KoFqKiUwVQzLAo/VmuMitfMBsO0CL8thbQ4cf6ZUz0s8aioVmiYLmgkVc263J9HUDXxHmA9Y6UcZFFSy1RQuIgCVBAJuwXQnzxs6O8VFVTQ1IQoJUDhSQSAdrkY816ffKDQ1PDp4IpJOtdUAV4JVvZ0J7TLYaA7nHf0M+UXhdPQUsEtWEkSCNHBjl0YKLi4Wx17sFNnRsFaviKcvnEUo8pKaIH/NG2GLHnHDPlB4WK2qkNcgSSOmCkhwGZBKGtpoRdcMCfKJwo/8ASMHta34jBXH8ofZl4ZLe2XiEa38JEdT+WHTHmvTrpPQ1UdIkFZBK44hRsER1Y2Eticu9hfHpWAnBgwYBB+Uw5anhEh2HEETc+uLflh7thF+WZctDHUW/o9XTzHwAfLf/ADDD0jAgEbEXHkcUYzJdSO8Ee8YXfk7J/RlGDusCIfAoMpHvXDLhO6JV8VLTzxzSLGsFbUx3Y2sHkaZP8koPkPDAUfTiJm45wiysVXOSQpsLk2udvVxd9P1/oLXsBWqDf7cFQn3kge3ni2j6U0jSyQidPo0Du2dcg1lzLe+6iFie4YWOmPSWlqKCSWOYB4J4pArEK5eB45XRASMx6snY+tbAbi1z4fxPMGx7hbfUc9cSpub8tP491u87f8pzmAvtpy00232tt91+Wa3O9RZ447HNJmtYeiEAJLa66kC29yPAiMq7ouD1MhIIvU1bWIA0NRIdL6beNtd7XItSTfT89df4nwPt35OF8UWcOyq65Gy2cANqoZTYE2uCDlIDDW6ixB7iw252/L+e3+oDEMQOXfv8Dl5ad2mAE897fn8CxPtv2sDG/L8d+R89j5+OW85fH32sdD7Nr+Fr8g2Ai9+Xuv8Aja/f/D1cTnt3DT+Hs5D3dwU4gi9/j4/n32OIFt/D3geP8B/DAI3FqV+FzmtplJppCBUwD1dT207gDttlJtoD2XKmq45o0kjYOjAMh7+/TkQbgi2munJdjxKwIZbqVIINtQdLEbWsLd1hvYXx5/8AScGqMhzNQTNe5uepY8r7hly8/SVb+kvZD0Rh+Pht7dBsPd3WOIzeHnv338/z15E2xijg2IbTSxGxG9wR4fdytpgIF7X8D7vHw/Hu1ARn2/l46W8vi2gHDZSFPaym176N6u/jbQnz+sBYjvfn8eO+vn42uSMqAXYDUKLkC5bQKPE62A8QPWGAQegvSetqa2RZBGFIzTZUPZMaiNFU5tNR43sedrN/SqQ/Mqkam8LIN/X7A/8AMfv+0MYcH4FHTzVEysS075zoOwLE5bjcFiWGnMb74z43D1nzeC+s1XAlvsxv1r/5YT8AFgXflzkqo5IlE7immiCtHf6PrImubjvIKn+7i3+Qw1U0Usk8zPBHlggjYDKpUAsV02AyL78XnywcCar4exjjZ5YXWVFUEs3quqganssTb7Iww9C+CCiooKcAZlQF7c5G7Tn/ABE4KtTRxneND5qp/LGpuE053p4j5xJ/DHYBjK2Cq5eA0oIYUkAIIIIijBBGoINtDixGDBgJxGJwYCh6d8M+c8PqoALloXyj7ajMn+ZRjR8nXFPnPDKSa9yYVVj9uPsN96nDIRjz75MCaafiHDG/qKgzQi2nUzdpQPLS/i2A9Awh8X4HHNxCalld1jqokqlyEDNJCpp5lIZSpBjkiO2hW4sRfD5hX6eKY44a5RrRyiV7bmnYFKgeNkbP5xjAc46Awhcvzmo9Hq73h0iPWZoh9HaxMzkn0tRYgY1SfJxTO13lmdL9qNiuRxlhGVgF1F4EPv8ACzlHIGAZSCpAII2IOoI9mMiMVHmnAM/UdTIfpKaRqZ72ueqICtp9aPq2Hn4XbOs4WJHSTrJI2VHjvGYxdHKFlLMhI1RdVsd+85e3pbS/NqyOqA+hqMkFRrbJKt+ol7u1fqzf7HljKS+3vAGvxp/PmYOXh1B1QYZ2dmdpHdyt3dstz2FVRoq7DxNzlY7snd5ac/L2/HpA7Cbbd/jf2e88uZ0voIDeQ9uh8+Ww77WA5AHBGNrnU7+7bv57n3+WWVHxqdu73fHrCsb8z36HvPI63uT43J53vMRPIfhr8D4tYAItb3eHceXv+M1oyk9/tJNtrePMeOveVOAt5fh+Px7gWCTt8fG/+b7QABB57b3BtY7jl4d3s5Hlr6JJ42ilQMjizKb+YO5sRcEHkba8x1Fvd4+zn7j/AKqcYkba6+3n/p8WIYEbgXEH4dOOH1TXgY/q0x0FriyMfq3IH2W8CCr2U128D9/8/cftA1PSTgUddD1UmjekjgXMbWte3rKRuOY8fRqehnGpAW4fV6VEQOQk3E0dr3Vj6VlFx3qB9U5QaTy09xGvt8r+/wAezzcXidgmRQxWaOQqWy5gt9idO73eV44hxSOnC9a+XOwSMWYszHQKqr2m1J5aa3sb37iR5fh8fx7tMBzUVIVllkK2EnVHQ37aqQ3lyGm9u+4xv4BD1/ES26UkNr8jPUAbW07MKjYf1vdYDRxCuWCJpWBIUdlQLs7nsqijmzMQoA+8a4Zuh/CHpqcCUgzyM09QRsZpDdgO8Loo8FGGKuwMZgYWuJ9I5IqsU/VRhT1WVpJTGZjIxDCElMjMgF8pYMe7a4vSaS4kNMBSGcU6y9b9JmMvUq5hyWEZksL5r2INsUM2Mhji4PX9fEsuXLmLi17+i7Lv45b+3HbiKMGDBgDBgwYCMeedPGFBxCj4qBaNiaOqPIRyG8bt3BWBJPgBj0TFZ0j4NHWU0tNKOzIpW/NTurDxDAH2YCxBxjJGGBUgEEEEHYg6EHCb8mHGpJIHo6jSqo26iUc2UaRyDmQVG/O1+eHQYoVehchgMvDZCS1NYwEnWSkcnqj4lCGjP7gPPDVhf6W8MlYR1dML1NMWZF26+Mj6SnY9zACx5MqnFlwXisVVCk8RurDYizKw0ZHHqspuCD3YIy4pw6OohkglXNHIpRx3gjkeR5g8iMINAJIJGoqglpY1ujn/AHiAaLIt9CyjsuORF7ZTj0nFP0l4AlZGFLGOVGzwzLbPC42Ze8HYqdCNMAvkd2+vL8bn2b+2+uNFRMscbysbKqM7HS4VQSbHT8vfpjmo6qQSGlqUWOoUE2F+qmQadbAT6tjqupS9iMu+3iVH10Txs1g4KkgXNj3g6HkLHkfaIMG4lGJEhOfM9h6DEAsruFdtlYpGxtsABc2IOOzITc67/npyuNfbf7WK6m4ewm656jrSFIUGMKI7gC0ZHojs30FzfXkp7wQATmB35abee1h32tflcgiQNN/w87923s9lgJA/H+Q/L3eF2LnvF/vPs3JufO57zjFWG+lrabW20OnK34d2gAOhvvtqPb/pp487gA8vA2t3eGm1vu5ZbTy/iNfjzPLf1jhm1F769wbz3tp/E6am2AKhwil3OUKCzE7IoGpJvyt8G5Kb0wjjqhA1KzSVlkkpzDbSO988rGwReYvrfluBn09grKhUpKaFjGwEkshKrGbejHnJtpbMR4L6ouLLoPwGSigeOR42ZpC141NxcAWZzYtqNNBa/iCAqegVWlS8s05Zq5Cyv1gUCJBdbQx2si2FmG9x9XDtk87873/je9yPG/jY4Uul/AZA44hSaVUesii/06AC4YDdrC3iO4hbd/AJ/wBML2Lw0qhRUnMBI5IuYIyp7KZb5pNLq1hu2At+jFL8+qBUkD5pTueo0/b1AurTbfs0uyr3m55DHoAGPNYPlHiNbDw+gp1lhzJEZFJCqosCYkVTdFUb6DTu1x6WMVVNX9GoZZDIzSgO0byRrIRHK8RXq2dd7jIuxAOUXviF6MRdZm62YxCXrxTll6kS5y+cDLn9M5subKCAQMXmDAVnBeDmmuoqZZI9cscghsl2LdlkjVjvbtE4tRgwYijBgwYAwYMGAMRgwYDz7p9RyUVRHxmnUnqwI62Nf62nJ9O31k7/AAHIYeOHVsc8aTROHjdQ6sNiDtjdJGGBUgEEEEHUEHcEcxjzXhszcCrBSyH/AO21Lk00h2ppWNzC52CG+h9v1jio9MOFHitO3D5nroVLU8hDVkKi5BAA+dRKPWAAzqPSAvuNW7AcFaaWqSVFkjZXR1DKym4YHUEHFBL0xiWcwNDKDnkRGPV5ZDF+0y2e4C3X0gL30vrjnqeGzcPdp6OMyU7EtPSLupNy0tINg2tzFs3Kx33cF4Vw6qjknjRJ1ncu7OAWzZs2RgQCuU6ZSAdNcEUHHul/DamBfnUE6K2aSFyI1f6MlZJYXWS6lCpBGhNwAGvbEVVNV0QAlVqqnB/pEa3mRLadfCBd7X1dNxuu+ZkouhVFGpXqFe7u+Zx2hnd3yC1rIOsK5RoRvfDDbEHn9FVRzKJYnV0b1kN10PhseVvfyIzRe7zBHnr+H3eHavOK9DqWZ2lVWgmbeanbqpG/ft2ZP74OKWp6N8Rivkmp6peQlUwSct3jDIdj6g5dwsGLg/jpy218Pf8AhewBz15d9+Wmutzfz9pGOaaeqQnrOF1IA9aIxTjflkcNbb1b+7taG4yg0anrFIvvRVNxa/chG1+fPxNiMPnGWrZW6wJ83GTKrlGdmlZjcAx3CQruOZA0OU7eCJIIIetuZerUyEntZyt2GugN2tbTa2g1ELxnNqlNWu1tlo6gePpOqjcDmPuuNyrXSG0fDZFGmtTLFCu+vZjLtt9kb7bhg6STzvz7+/w1vf2+2wxycQ4lHCVWRjnfSOJAXlk09SNbm2vlrva97CHonWS/0isWFdPo6RLNbmDPLc639VVwwcG6O01JfqYQrN6bklpX/fle7N7ThFef8fhljpJauuAhhUWjpEe7zu2iJUyqdFJOsacgbsQLY8mrONyOZWp0NOJorVMcBIifKSSwT1Eta4vYEtyNseo/KrQ1/EatKKmppDFAA7OwKRGV136xtCFQ20ubs2mOjon8jqQuk1VP1jqQwjiGWPydj2nHeOyDsb4RF78lPRqjp6VJ4HEzyqM81rHxjVTqgBFiN7jXD4MeM/Of9neICPrM1BU9sx3vJT6gZ8u9hcC/rKO9dfY4ZVdQysGVgCGBuCDqCDzGKrYMGJwYAwYnBiKMGDBgDBgwYAxGJwYCMcHG+EQ1cL086B43FiD9zA8mB1BxYYi2A856O8am4XMnDeIPeJjloqs+i67CGU+q4Fhf+Rx6Niv47wWCshaCojDxtyO4PJlPqsORGEWm4pVcEZYa1nqKAkLDV2LSQdyTgeryDe7uBHpOF3i3Ri8pqqOX5tUn0mC5op7cqiLZu7OLMO/li9o6pJUWSN1dGAKspDKwPMEb43YoV6TpYEcQV8fzSYkBWZr08x/sZ9Bc/UbK3gcMwxqrKWOVGjkRXRhZkdQysO4qdDhcPRWSn14fVtAOUEoM9N5KhIeIfuMAO7ANBGMcLX6frINKrhzsOctGwnSw5mI5ZR5ANjfSdNeHyHL87jjf6k14X8skoU4C/AwEYximVxdWVh3qQR92NlsB5nN0jr4pXiSJ2zT1Cq0tPMwGaomEbBw2sYVUFuzvoba46KrpZxCOYRGlVgJjAXEbASMrg3S79kNHLGQe1YpJo1tPRCMc9TVxxi8kqIOZdlUe8nAbbYi2F+XpzQ3yxTGpbbLSxvUG/iYgVHtIxqav4lUaQUiUiH+tq2DyW71pojb/ABOPLAX9bVRxIZJXWNFF2Z2Cqo8SdBhZ/TVTXdmgXq4DvWSruO+lhYfSHudrL+9jrpeh0RkE1VLJWSqbqZyOqjP9lTraNbd5BbxwyBcAtr0MpOolgdDJ14+mlkbNNIw2dpDrcGxFrAW0GEzofxWXg9V+ia2S8Dm9JMdrMbBCdgCbC3qse5hj1e2Eb5WxQNRlKuTLIdacKM0xl2HVoNWBvY8rHcG2AegcThY+Tk1vzGIVy5ZRoLm7mMAZDJr6e4Ox011w0YgMGDBgowYMGAMGDBgDBgwYAxGJwYCMYTQq6lHUMpFmVgCCDuCDuMbMRgPParobVUDmfg8oCE5pKGZiYX1ueqY/s23+7Wwtiy6P/KDTTyfNqgNR1Y0aCfs3P9m50cHlsT3YcMVfH+j1LWp1dTAko5EjtL4q47S+w4I76qdY0Z2NlVWZj3BQST7hjzSn+UKp6imLxDrjLM1UAoPVQxiaRI7ZtJHjjFt9rncY7J+iHEKVWSirFqqZgVakrxnUodGRZhqBlNrHTvvjll6UUkeZOJ8IkpM+bO/VdbAxdQjHroxqSqqL2vYDAMnF+mPUZwKcsUdY2JkREVzEspUyN2VNnRRcgFm3GNFb0niePrJKLNC9upeVqfLLd8uzt2QRdxvdVJtywcIg4NU5TTtTSWLGyyXY5yrN1iFrtdkUkODqox3joZQgginykbMryhgpDAxqwa4js7dgHLqdMULNbS8IWjhrf0WqCcJkWMRwsC6llzSq6ol8ujFhclbanGNDQ8PlmSIUtfGJHkiSU1lQEaSNC7pZagsLBWFyLXQi+G+p6NUzxRQsjdXCnVoqyyL9HlCGNirAuhVQCrXBtjk4N0Mp4FXWRnF2ziWVQGZxI5jjD2iVmHaVdCNDcXwFR0h6OUFKiSOkzhpoom6ysrWFpGylsvWHMQOVsc1PT8MEVbUxcNp5Pmj5VZ1zNKRDFJctIpKkGQrz9HD3W0KS5M4vkkWVbEizp6J0332xw1XR2GTrgS4E7F5QHIDsUjjBI8FiW3t78BaQRKoCqoUdygAe4YztjVBFkBu7N2ma7kXGZibXsNBew8AMUfG+nHDqTSasiDfUQ9Y/+BLke3AMWNc9Qkal3dUUalmIAHmToMIrdMq+r7PDuGOFN/1is+iiHisfpOPLGUPyfvUuJeK1j1ZBusC3jpkP7i6vbvNvHAY1nTqWrc0/CIOvYGz1UgK00XfZt5G8B9+LDox0HSCT51UytV1rbzyjRPswpsg1Pjry2w0UdLHEixxxrGiiyqgCqo7go0GN+ALYMTiMQQWtvjIHEHE4KMGDBgDBgwYAwYMGAMGDBgDBgwYCMGIwYILYh0BFiAQdwdj7MRgxQtcX+T3hdSbyUUYa980YMTX7yYyLnzxWf/TjqtaXilfB3L13WIP7jjBgwAOjfGka6ccVxrpNRxHy1U3viP0f0hG1dQt+9C4/AYMGAzbh/SBv9/oV21WnkJ310bGP+y/GHP0vHioPKGkiU+xib4MGAB8mUMn9Kra6qvuJahgn+FLfji+4N0QoKS3UUcKEetkDP/ja7fficGAu7YLYMGAnBgwYgMTgwYAwYMGCjBgwYAwYMG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29700" name="Picture 4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714480" y="1044060"/>
            <a:ext cx="5809179" cy="5385336"/>
          </a:xfrm>
          <a:prstGeom prst="rect">
            <a:avLst/>
          </a:prstGeom>
          <a:noFill/>
        </p:spPr>
      </p:pic>
      <p:sp>
        <p:nvSpPr>
          <p:cNvPr id="29702" name="AutoShape 6" descr="Résultat de recherche d'images pour &quot;cycle évolutif de Habronema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721225" y="6525260"/>
            <a:ext cx="4422775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</a:t>
            </a:r>
            <a:r>
              <a:rPr lang="fr-FR" sz="1400" dirty="0" smtClean="0"/>
              <a:t>A. TITI , cours d’helminthologie  A4, DV, </a:t>
            </a:r>
            <a:r>
              <a:rPr lang="fr-FR" sz="1400" dirty="0" smtClean="0"/>
              <a:t>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5872</Words>
  <Application>WPS Presentation</Application>
  <PresentationFormat>Affichage à l'écran (4:3)</PresentationFormat>
  <Paragraphs>240</Paragraphs>
  <Slides>16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SimSun</vt:lpstr>
      <vt:lpstr>Wingdings</vt:lpstr>
      <vt:lpstr>Wingdings 2</vt:lpstr>
      <vt:lpstr>Verdana</vt:lpstr>
      <vt:lpstr>Algerian</vt:lpstr>
      <vt:lpstr>Times New Roman</vt:lpstr>
      <vt:lpstr>Wingdings</vt:lpstr>
      <vt:lpstr>Gill Sans MT</vt:lpstr>
      <vt:lpstr>Microsoft YaHei</vt:lpstr>
      <vt:lpstr>Arial Unicode MS</vt:lpstr>
      <vt:lpstr>Calibri</vt:lpstr>
      <vt:lpstr>Solstice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45</cp:revision>
  <dcterms:created xsi:type="dcterms:W3CDTF">2016-01-09T20:49:00Z</dcterms:created>
  <dcterms:modified xsi:type="dcterms:W3CDTF">2025-11-26T19:31:44Z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9C28829AFC1E4E8B9522286C595D70A8_12</vt:lpwstr>
  </property>
  <property fmtid="{D5CDD505-2E9C-101B-9397-08002B2CF9AE}" pid="3" name="KSOProductBuildVer">
    <vt:lpwstr>1036-12.2.0.23155</vt:lpwstr>
  </property>
</Properties>
</file>