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660" r:id="rId4"/>
    <p:sldId id="257" r:id="rId6"/>
    <p:sldId id="723" r:id="rId7"/>
    <p:sldId id="724" r:id="rId8"/>
    <p:sldId id="720" r:id="rId9"/>
    <p:sldId id="719" r:id="rId10"/>
    <p:sldId id="718" r:id="rId11"/>
    <p:sldId id="721" r:id="rId12"/>
    <p:sldId id="666" r:id="rId13"/>
    <p:sldId id="662" r:id="rId14"/>
    <p:sldId id="699" r:id="rId15"/>
    <p:sldId id="701" r:id="rId16"/>
    <p:sldId id="722" r:id="rId17"/>
    <p:sldId id="702" r:id="rId18"/>
    <p:sldId id="668" r:id="rId19"/>
    <p:sldId id="670" r:id="rId20"/>
    <p:sldId id="705" r:id="rId21"/>
    <p:sldId id="706" r:id="rId22"/>
    <p:sldId id="676" r:id="rId23"/>
    <p:sldId id="704" r:id="rId24"/>
    <p:sldId id="703" r:id="rId25"/>
    <p:sldId id="727" r:id="rId26"/>
    <p:sldId id="669" r:id="rId27"/>
    <p:sldId id="675" r:id="rId28"/>
    <p:sldId id="674" r:id="rId29"/>
    <p:sldId id="677" r:id="rId30"/>
    <p:sldId id="678" r:id="rId31"/>
    <p:sldId id="686" r:id="rId32"/>
    <p:sldId id="728" r:id="rId33"/>
    <p:sldId id="729" r:id="rId34"/>
    <p:sldId id="679" r:id="rId35"/>
    <p:sldId id="689" r:id="rId36"/>
    <p:sldId id="680" r:id="rId37"/>
    <p:sldId id="688" r:id="rId38"/>
    <p:sldId id="682" r:id="rId39"/>
    <p:sldId id="687" r:id="rId40"/>
    <p:sldId id="681" r:id="rId41"/>
    <p:sldId id="730" r:id="rId42"/>
    <p:sldId id="733" r:id="rId43"/>
    <p:sldId id="732" r:id="rId44"/>
    <p:sldId id="734" r:id="rId45"/>
    <p:sldId id="695" r:id="rId46"/>
    <p:sldId id="698" r:id="rId47"/>
    <p:sldId id="696" r:id="rId48"/>
    <p:sldId id="711" r:id="rId49"/>
    <p:sldId id="710" r:id="rId50"/>
    <p:sldId id="731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E06"/>
    <a:srgbClr val="253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973" autoAdjust="0"/>
  </p:normalViewPr>
  <p:slideViewPr>
    <p:cSldViewPr showGuides="1">
      <p:cViewPr varScale="1">
        <p:scale>
          <a:sx n="66" d="100"/>
          <a:sy n="66" d="100"/>
        </p:scale>
        <p:origin x="12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40E2-A839-43DA-94F3-F1C1E2681304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148F3-5DD4-40E0-A462-156846D3C00A}" type="slidenum">
              <a:rPr lang="fr-FR" smtClean="0"/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BE" smtClean="0"/>
              <a:t>Fig21.4 p329 found</a:t>
            </a:r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A49-2415-4307-8DF6-85F6F01CD54D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 hasCustomPrompt="1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 hasCustomPrompt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 hasCustomPrompt="1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 hasCustomPrompt="1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 hasCustomPrompt="1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 hasCustomPrompt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06C0-3858-4AD6-AE44-5BDA939F444B}" type="slidenum">
              <a:rPr lang="fr-FR" smtClean="0"/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  <a:p>
            <a:pPr lvl="1" eaLnBrk="1" latinLnBrk="0" hangingPunct="1"/>
            <a:r>
              <a:rPr kumimoji="0" lang="fr-FR" smtClean="0"/>
              <a:t>Deuxième niveau</a:t>
            </a:r>
            <a:endParaRPr kumimoji="0" lang="fr-FR" smtClean="0"/>
          </a:p>
          <a:p>
            <a:pPr lvl="2" eaLnBrk="1" latinLnBrk="0" hangingPunct="1"/>
            <a:r>
              <a:rPr kumimoji="0" lang="fr-FR" smtClean="0"/>
              <a:t>Troisième niveau</a:t>
            </a:r>
            <a:endParaRPr kumimoji="0" lang="fr-FR" smtClean="0"/>
          </a:p>
          <a:p>
            <a:pPr lvl="3" eaLnBrk="1" latinLnBrk="0" hangingPunct="1"/>
            <a:r>
              <a:rPr kumimoji="0" lang="fr-FR" smtClean="0"/>
              <a:t>Quatrième niveau</a:t>
            </a:r>
            <a:endParaRPr kumimoji="0" lang="fr-FR" smtClean="0"/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C032396E-4767-4F5D-B130-65B60EC82EDD}" type="datetimeFigureOut">
              <a:rPr lang="fr-FR" smtClean="0"/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B8A06C0-3858-4AD6-AE44-5BDA939F444B}" type="slidenum">
              <a:rPr lang="fr-FR" smtClean="0"/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fr.wikipedia.org/wiki/Caprinae" TargetMode="External"/><Relationship Id="rId3" Type="http://schemas.openxmlformats.org/officeDocument/2006/relationships/hyperlink" Target="https://fr.wikipedia.org/wiki/Ovis" TargetMode="External"/><Relationship Id="rId2" Type="http://schemas.openxmlformats.org/officeDocument/2006/relationships/hyperlink" Target="https://fr.wikipedia.org/wiki/Lapin" TargetMode="External"/><Relationship Id="rId1" Type="http://schemas.openxmlformats.org/officeDocument/2006/relationships/hyperlink" Target="https://fr.wikipedia.org/wiki/Parasitos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619672" y="836712"/>
            <a:ext cx="7000924" cy="4770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nl-NL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PARASITOLOGIE </a:t>
            </a:r>
            <a:endParaRPr kumimoji="0" lang="nl-NL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nl-NL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Helminthologie</a:t>
            </a:r>
            <a:r>
              <a:rPr lang="nl-NL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nl-NL" sz="36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36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Partie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nl-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Plathelminthes</a:t>
            </a:r>
            <a:endParaRPr lang="nl-N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Cestodes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nl-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cestodoses</a:t>
            </a:r>
            <a:endParaRPr lang="nl-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(Pr. TITI AMAL.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 4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ère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ANNEE)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2024-2025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associée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84" y="1052736"/>
            <a:ext cx="4178712" cy="375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7358050" y="3863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Classe des Cestodes : Le Té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770732" y="4928361"/>
            <a:ext cx="28947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Tètes de cestodes: </a:t>
            </a:r>
            <a:r>
              <a:rPr lang="fr-FR" dirty="0" err="1" smtClean="0"/>
              <a:t>Wikipedia</a:t>
            </a:r>
            <a:endParaRPr lang="fr-FR" dirty="0"/>
          </a:p>
        </p:txBody>
      </p:sp>
      <p:pic>
        <p:nvPicPr>
          <p:cNvPr id="9" name="Picture 2" descr="Cestode : définition et ex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4824536" cy="57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0511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800" dirty="0"/>
              <a:t>https://www.google.com/search?sca_esv=1cafc75c8a5e58d3&amp;sxsrf=AHTn8zoRrXpHfDD-NaDz69Ep0tB1wxyUsA:1740565055263&amp;q=les+cestodes&amp;udm</a:t>
            </a:r>
            <a:endParaRPr lang="fr-FR" sz="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1419381"/>
            <a:ext cx="7776864" cy="513986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 Sont produits, continuellement au niveau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</a:rPr>
              <a:t>du cou</a:t>
            </a:r>
            <a:r>
              <a:rPr lang="fr-BE" sz="2400" dirty="0" smtClean="0">
                <a:latin typeface="Arial" panose="020B0604020202020204" pitchFamily="34" charset="0"/>
              </a:rPr>
              <a:t>.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Chaque segment est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</a:rPr>
              <a:t>hermaphrodite</a:t>
            </a:r>
            <a:r>
              <a:rPr lang="fr-BE" sz="2400" dirty="0" smtClean="0">
                <a:latin typeface="Arial" panose="020B0604020202020204" pitchFamily="34" charset="0"/>
              </a:rPr>
              <a:t>, possède :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    </a:t>
            </a:r>
            <a:endParaRPr lang="fr-BE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BE" sz="2400" dirty="0" smtClean="0">
                <a:latin typeface="Arial" panose="020B0604020202020204" pitchFamily="34" charset="0"/>
              </a:rPr>
              <a:t>    1 ou 2 </a:t>
            </a:r>
            <a:r>
              <a:rPr lang="fr-BE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pores génitaux </a:t>
            </a:r>
            <a:r>
              <a:rPr lang="fr-BE" sz="2400" dirty="0" smtClean="0">
                <a:latin typeface="Arial" panose="020B0604020202020204" pitchFamily="34" charset="0"/>
              </a:rPr>
              <a:t>sur le bord du segment</a:t>
            </a:r>
            <a:endParaRPr lang="fr-BE" sz="2400" dirty="0" smtClean="0">
              <a:latin typeface="Arial" panose="020B0604020202020204" pitchFamily="34" charset="0"/>
            </a:endParaRPr>
          </a:p>
          <a:p>
            <a:endParaRPr lang="fr-BE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Appareil excréteur et génital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(mâle et femelle) au niveau   de chaque segment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BE" sz="2400" dirty="0" smtClean="0">
                <a:latin typeface="Arial" panose="020B0604020202020204" pitchFamily="34" charset="0"/>
              </a:rPr>
              <a:t>Le segment mûr contient un </a:t>
            </a:r>
            <a:r>
              <a:rPr lang="fr-B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utérus</a:t>
            </a:r>
            <a:r>
              <a:rPr lang="fr-BE" sz="2400" dirty="0" smtClean="0">
                <a:latin typeface="Arial" panose="020B0604020202020204" pitchFamily="34" charset="0"/>
              </a:rPr>
              <a:t> </a:t>
            </a:r>
            <a:r>
              <a:rPr lang="fr-BE" sz="2400" b="1" dirty="0" smtClean="0">
                <a:latin typeface="Arial" panose="020B0604020202020204" pitchFamily="34" charset="0"/>
              </a:rPr>
              <a:t>rempli d’œufs</a:t>
            </a:r>
            <a:r>
              <a:rPr lang="fr-BE" sz="2400" dirty="0" smtClean="0">
                <a:latin typeface="Arial" panose="020B0604020202020204" pitchFamily="34" charset="0"/>
              </a:rPr>
              <a:t>   </a:t>
            </a:r>
            <a:r>
              <a:rPr lang="fr-BE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Elimination passive ou active </a:t>
            </a:r>
            <a:r>
              <a:rPr lang="fr-BE" sz="2400" dirty="0" smtClean="0">
                <a:latin typeface="Arial" panose="020B0604020202020204" pitchFamily="34" charset="0"/>
              </a:rPr>
              <a:t>d ’un segment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		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NB:  </a:t>
            </a:r>
            <a:r>
              <a:rPr lang="fr-BE" sz="2000" dirty="0" smtClean="0">
                <a:latin typeface="Arial" panose="020B0604020202020204" pitchFamily="34" charset="0"/>
              </a:rPr>
              <a:t>la structure des anneaux diffère suivant sa position dans la chaine </a:t>
            </a: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0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39201" y="-859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56807"/>
            <a:ext cx="4213013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>
                <a:latin typeface="Arial" panose="020B0604020202020204" pitchFamily="34" charset="0"/>
              </a:rPr>
              <a:t>Morphologie externe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2" name="AutoShape 2" descr="Taenia saginata : f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00100" y="817548"/>
            <a:ext cx="36824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B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Proglottis, </a:t>
            </a:r>
            <a:r>
              <a:rPr lang="fr-BE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fr-BE" sz="2800" dirty="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fr-BE" sz="2800" dirty="0">
                <a:latin typeface="Arial" panose="020B0604020202020204" pitchFamily="34" charset="0"/>
              </a:rPr>
              <a:t>nneaux)</a:t>
            </a:r>
            <a:endParaRPr lang="fr-BE" sz="2800" dirty="0"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0100" y="1194911"/>
            <a:ext cx="7964388" cy="538609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>
                <a:latin typeface="Arial" panose="020B0604020202020204" pitchFamily="34" charset="0"/>
              </a:rPr>
              <a:t>Leur nombre et leur forme diffèrent selon les espèces</a:t>
            </a: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>
                <a:latin typeface="Arial" panose="020B0604020202020204" pitchFamily="34" charset="0"/>
              </a:rPr>
              <a:t>Ils sont formés d’une manière continue ; les derniers sont éliminés isolément ou en groupe</a:t>
            </a: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b="1" i="1" dirty="0" smtClean="0">
                <a:latin typeface="Arial" panose="020B0604020202020204" pitchFamily="34" charset="0"/>
              </a:rPr>
              <a:t>Au début de la chaine: </a:t>
            </a:r>
            <a:r>
              <a:rPr lang="fr-BE" sz="2000" dirty="0" smtClean="0">
                <a:latin typeface="Arial" panose="020B0604020202020204" pitchFamily="34" charset="0"/>
              </a:rPr>
              <a:t>sont indifférenciés sexuellement (absence d’appareil reproducteur).Ils sont </a:t>
            </a:r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plus larges que longs</a:t>
            </a:r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b="1" i="1" dirty="0" smtClean="0">
                <a:latin typeface="Arial" panose="020B0604020202020204" pitchFamily="34" charset="0"/>
              </a:rPr>
              <a:t>Au milieu de la chaine</a:t>
            </a:r>
            <a:r>
              <a:rPr lang="fr-BE" sz="2000" dirty="0" smtClean="0">
                <a:latin typeface="Arial" panose="020B0604020202020204" pitchFamily="34" charset="0"/>
              </a:rPr>
              <a:t>, les organes génitaux , sont bien développés, anneaux murs; ils sont </a:t>
            </a:r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équilatéraux</a:t>
            </a:r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b="1" i="1" dirty="0" smtClean="0">
                <a:latin typeface="Arial" panose="020B0604020202020204" pitchFamily="34" charset="0"/>
              </a:rPr>
              <a:t>Vers la fin de la chaine</a:t>
            </a:r>
            <a:r>
              <a:rPr lang="fr-BE" sz="2000" dirty="0" smtClean="0">
                <a:latin typeface="Arial" panose="020B0604020202020204" pitchFamily="34" charset="0"/>
              </a:rPr>
              <a:t>, les glandes génitales , sont dégénérées; les anneaux sont pleins d’œufs ; ils sont </a:t>
            </a:r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plus longs que larges </a:t>
            </a:r>
            <a:r>
              <a:rPr lang="fr-BE" sz="2000" dirty="0" smtClean="0">
                <a:latin typeface="Arial" panose="020B0604020202020204" pitchFamily="34" charset="0"/>
              </a:rPr>
              <a:t>(</a:t>
            </a:r>
            <a:r>
              <a:rPr lang="fr-BE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anneaux cucurbitains)</a:t>
            </a:r>
            <a:endParaRPr lang="fr-BE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BE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NB:  Exception chez les </a:t>
            </a:r>
            <a:r>
              <a:rPr lang="fr-BE" sz="20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anoplocéphalidés</a:t>
            </a:r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BE" sz="2000" dirty="0" smtClean="0">
                <a:solidFill>
                  <a:srgbClr val="00B050"/>
                </a:solidFill>
                <a:latin typeface="Arial" panose="020B0604020202020204" pitchFamily="34" charset="0"/>
              </a:rPr>
              <a:t>(tous les anneaux plus larges que longs)</a:t>
            </a:r>
            <a:endParaRPr lang="fr-BE" sz="2000" dirty="0" smtClean="0">
              <a:latin typeface="Arial" panose="020B0604020202020204" pitchFamily="34" charset="0"/>
            </a:endParaRPr>
          </a:p>
          <a:p>
            <a:endParaRPr lang="fr-BE" sz="24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40886" y="37449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56807"/>
            <a:ext cx="4213013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>
                <a:latin typeface="Arial" panose="020B0604020202020204" pitchFamily="34" charset="0"/>
              </a:rPr>
              <a:t>Morphologie externe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100" y="613261"/>
            <a:ext cx="45416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B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Proglottis, </a:t>
            </a:r>
            <a:r>
              <a:rPr lang="fr-BE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fr-BE" sz="2800" dirty="0" smtClean="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fr-BE" sz="2800" dirty="0" smtClean="0">
                <a:latin typeface="Arial" panose="020B0604020202020204" pitchFamily="34" charset="0"/>
              </a:rPr>
              <a:t>nneaux) suite</a:t>
            </a:r>
            <a:endParaRPr lang="fr-BE" sz="2800" dirty="0"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68144" y="6581001"/>
            <a:ext cx="3272448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2024-2025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69086" y="836712"/>
            <a:ext cx="8143900" cy="49244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Proglottis, (</a:t>
            </a:r>
            <a:r>
              <a:rPr lang="fr-BE" sz="2800" dirty="0" smtClean="0">
                <a:latin typeface="Arial" panose="020B0604020202020204" pitchFamily="34" charset="0"/>
              </a:rPr>
              <a:t>anneaux):</a:t>
            </a:r>
            <a:endParaRPr lang="fr-BE" sz="28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Pore génital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: Il existe différents types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Doubles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: 2 pores génitaux, surtout bilatéraux, mais parfois médians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Simples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: les pores, sont, soit unilatéraux, alternés ou médio-ventraux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NB :L’emplacement du pore génital détermine l’espèce , </a:t>
            </a:r>
            <a:r>
              <a:rPr lang="fr-BE" sz="2000" b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donc utile dans la systématique</a:t>
            </a:r>
            <a:endParaRPr lang="fr-BE" sz="2000" b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000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14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58050" y="35476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56807"/>
            <a:ext cx="4121641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>
                <a:latin typeface="Arial" panose="020B0604020202020204" pitchFamily="34" charset="0"/>
              </a:rPr>
              <a:t>Morphologie </a:t>
            </a:r>
            <a:r>
              <a:rPr lang="fr-BE" sz="3200" b="1" dirty="0" smtClean="0">
                <a:latin typeface="Arial" panose="020B0604020202020204" pitchFamily="34" charset="0"/>
              </a:rPr>
              <a:t>interne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733246"/>
            <a:ext cx="7776864" cy="55707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 structure </a:t>
            </a:r>
            <a:r>
              <a:rPr lang="fr-BE" sz="2800" dirty="0" smtClean="0">
                <a:latin typeface="Arial" panose="020B0604020202020204" pitchFamily="34" charset="0"/>
              </a:rPr>
              <a:t>est Constituée:</a:t>
            </a:r>
            <a:endParaRPr lang="fr-BE" sz="2800" dirty="0" smtClean="0">
              <a:latin typeface="Arial" panose="020B0604020202020204" pitchFamily="34" charset="0"/>
            </a:endParaRPr>
          </a:p>
          <a:p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</a:rPr>
              <a:t> </a:t>
            </a:r>
            <a:r>
              <a:rPr lang="fr-B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D’un  </a:t>
            </a:r>
            <a:r>
              <a:rPr lang="fr-B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tégument 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r>
              <a:rPr lang="fr-BE" sz="2400" dirty="0" smtClean="0">
                <a:latin typeface="Arial" panose="020B0604020202020204" pitchFamily="34" charset="0"/>
              </a:rPr>
              <a:t>lui même constitué: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Membrane externe (avec des microvillosités) = 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absorption des nutriments 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Syncytium 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err="1" smtClean="0">
                <a:latin typeface="Arial" panose="020B0604020202020204" pitchFamily="34" charset="0"/>
              </a:rPr>
              <a:t>Cytons</a:t>
            </a:r>
            <a:endParaRPr lang="fr-BE" sz="2400" dirty="0" smtClean="0">
              <a:latin typeface="Arial" panose="020B0604020202020204" pitchFamily="34" charset="0"/>
            </a:endParaRPr>
          </a:p>
          <a:p>
            <a:endParaRPr lang="fr-BE" sz="2000" i="1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D’un  </a:t>
            </a:r>
            <a:r>
              <a:rPr lang="fr-B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parenchyme</a:t>
            </a:r>
            <a:r>
              <a:rPr lang="fr-BE" sz="2400" dirty="0" smtClean="0">
                <a:latin typeface="Arial" panose="020B0604020202020204" pitchFamily="34" charset="0"/>
              </a:rPr>
              <a:t>: Constitué 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De la  corticale et de la médullaire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D’une couche de fibres musculaires longitudinales= 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(résistance au péristaltisme de l’intestin)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De beaucoup d’organes ,qu’il 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NB: Absence de cavité générale</a:t>
            </a:r>
            <a:endParaRPr lang="fr-BE" sz="24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fr-BE" sz="2000" dirty="0" smtClean="0">
                <a:solidFill>
                  <a:srgbClr val="00B050"/>
                </a:solidFill>
                <a:latin typeface="Arial" panose="020B0604020202020204" pitchFamily="34" charset="0"/>
              </a:rPr>
              <a:t>			</a:t>
            </a:r>
            <a:endParaRPr lang="fr-BE" sz="2000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23224" y="-27384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-99392"/>
            <a:ext cx="3531736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 smtClean="0">
                <a:latin typeface="Arial" panose="020B0604020202020204" pitchFamily="34" charset="0"/>
              </a:rPr>
              <a:t>Anatomie interne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6581001"/>
            <a:ext cx="3272448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2024-2025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8662" y="714356"/>
            <a:ext cx="8035826" cy="55399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Proglottis, (</a:t>
            </a:r>
            <a:r>
              <a:rPr lang="fr-BE" sz="2800" dirty="0" smtClean="0">
                <a:latin typeface="Arial" panose="020B0604020202020204" pitchFamily="34" charset="0"/>
              </a:rPr>
              <a:t>anneaux):</a:t>
            </a:r>
            <a:endParaRPr lang="fr-BE" sz="2800" dirty="0" smtClean="0">
              <a:latin typeface="Arial" panose="020B0604020202020204" pitchFamily="34" charset="0"/>
            </a:endParaRPr>
          </a:p>
          <a:p>
            <a:endParaRPr lang="fr-BE" sz="2000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Orifice de ponte</a:t>
            </a:r>
            <a:endPara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Chez les </a:t>
            </a:r>
            <a:r>
              <a:rPr lang="fr-BE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pseudophyllidés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, l’utérus, s’ouvre sur la face ventrale du segment par un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tocostome</a:t>
            </a:r>
            <a:endPara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Chez les </a:t>
            </a:r>
            <a:r>
              <a:rPr lang="fr-BE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cyclophyllidés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, il est 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absent</a:t>
            </a:r>
            <a:endPara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L’utérus se dilate alors et prend les formes suivantes: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Ramifié (</a:t>
            </a:r>
            <a:r>
              <a:rPr lang="fr-BE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branches latérales ramifiées</a:t>
            </a:r>
            <a:r>
              <a:rPr lang="fr-BE" sz="2400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BE" sz="2400" dirty="0" smtClean="0">
              <a:solidFill>
                <a:srgbClr val="7030A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Capsules </a:t>
            </a:r>
            <a:r>
              <a:rPr lang="fr-BE" sz="2400" dirty="0" err="1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ovifères</a:t>
            </a:r>
            <a:r>
              <a:rPr lang="fr-BE" sz="2400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fr-BE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fragmentation des poches utérines en petites poches)</a:t>
            </a:r>
            <a:endParaRPr lang="fr-BE" dirty="0" smtClean="0">
              <a:solidFill>
                <a:srgbClr val="7030A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Sacciforme</a:t>
            </a:r>
            <a:endParaRPr lang="fr-BE" sz="2400" dirty="0" smtClean="0">
              <a:solidFill>
                <a:srgbClr val="7030A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BE" sz="2400" dirty="0" smtClean="0">
                <a:solidFill>
                  <a:srgbClr val="7030A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Organes para utérins</a:t>
            </a:r>
            <a:endParaRPr lang="fr-BE" sz="2400" dirty="0" smtClean="0">
              <a:solidFill>
                <a:srgbClr val="7030A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14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-99392"/>
            <a:ext cx="3531736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 smtClean="0">
                <a:latin typeface="Arial" panose="020B0604020202020204" pitchFamily="34" charset="0"/>
              </a:rPr>
              <a:t>Anatomie interne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5184" y="836712"/>
            <a:ext cx="7892380" cy="56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endParaRPr lang="fr-BE" sz="1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Système nerveux</a:t>
            </a:r>
            <a:endParaRPr lang="fr-BE" sz="2400" i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-Ganglions nerveux dans le scolex d’où partent des nerfs vers le strobile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1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Appareil excréteur </a:t>
            </a:r>
            <a:endParaRPr lang="fr-BE" sz="2400" i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i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cellules excrétrices à flamme vibratile.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 - 2 paires de canaux longitudinaux (2 ventraux et 2 dorsaux) le long du  strobile. s’ouvrant sur le dernier anneau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NB: c’est aussi un appareil </a:t>
            </a:r>
            <a:r>
              <a:rPr lang="fr-BE" sz="20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osmorégulateur</a:t>
            </a:r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i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Appareil reproducteur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Appareil male et Appareil femelle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14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409793" y="65035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-99392"/>
            <a:ext cx="3531736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 smtClean="0">
                <a:latin typeface="Arial" panose="020B0604020202020204" pitchFamily="34" charset="0"/>
              </a:rPr>
              <a:t>Anatomie interne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787308"/>
            <a:ext cx="8143900" cy="54784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fr-BE" sz="2800" b="1" i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Appareil reproducteur</a:t>
            </a:r>
            <a:r>
              <a:rPr lang="fr-BE" sz="2400" i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Se trouve dans les anneaux moyens (murs) ou dans les anneaux postérieurs (proligères)</a:t>
            </a:r>
            <a:endParaRPr lang="fr-BE" sz="20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Dans les derniers anneaux, ne se trouve que l’utérus rempli d’œufs </a:t>
            </a:r>
            <a:endParaRPr lang="fr-BE" sz="20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0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Appareil male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:(1à plusieurs centaines de petits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testicules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les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canaux </a:t>
            </a:r>
            <a:r>
              <a:rPr lang="fr-BE" sz="2000" b="1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déférents</a:t>
            </a:r>
            <a:r>
              <a:rPr lang="fr-BE" sz="20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,se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 réunissent en un 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canal unique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qui se termine par le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cirre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dans la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poche de cirre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le conduit s’ouvre dans un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sinus génital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communiquant avec l’extérieur par un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pore génital</a:t>
            </a:r>
            <a:endParaRPr lang="fr-BE" sz="2000" b="1" i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Appareil femelle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Un seul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ovaire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 (souvent bilobé),d’où part un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oviducte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qui débouche dans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l’</a:t>
            </a:r>
            <a:r>
              <a:rPr lang="fr-BE" sz="2000" b="1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ootype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 ,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lui même entouré de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glandes de </a:t>
            </a:r>
            <a:r>
              <a:rPr lang="fr-BE" sz="2000" b="1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melhis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;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un court </a:t>
            </a:r>
            <a:r>
              <a:rPr lang="fr-BE" sz="2000" b="1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vitélloducte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 ,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relie  la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glande </a:t>
            </a:r>
            <a:r>
              <a:rPr lang="fr-BE" sz="2000" b="1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vitéllogène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à l’</a:t>
            </a:r>
            <a:r>
              <a:rPr lang="fr-BE" sz="20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ootype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, d’où part un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vagin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 et une longue branche,  </a:t>
            </a:r>
            <a:r>
              <a:rPr lang="fr-BE" sz="2000" b="1" i="1" dirty="0" smtClean="0">
                <a:latin typeface="Arial" panose="020B0604020202020204" pitchFamily="34" charset="0"/>
                <a:sym typeface="Symbol" panose="05050102010706020507" pitchFamily="18" charset="2"/>
              </a:rPr>
              <a:t>l’utérus</a:t>
            </a:r>
            <a:endParaRPr lang="fr-BE" sz="2000" b="1" i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1600" b="1" i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NB: L’utérus est en cul de sac chez les </a:t>
            </a:r>
            <a:r>
              <a:rPr lang="fr-BE" sz="20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cyclophyllidés</a:t>
            </a:r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14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39393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2559" y="0"/>
            <a:ext cx="3531736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 smtClean="0">
                <a:latin typeface="Arial" panose="020B0604020202020204" pitchFamily="34" charset="0"/>
              </a:rPr>
              <a:t>Anatomie interne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estod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0"/>
            <a:ext cx="6580188" cy="6858000"/>
          </a:xfrm>
          <a:prstGeom prst="rect">
            <a:avLst/>
          </a:prstGeom>
          <a:noFill/>
        </p:spPr>
      </p:pic>
      <p:sp>
        <p:nvSpPr>
          <p:cNvPr id="4" name="Rectangle à coins arrondis 3"/>
          <p:cNvSpPr/>
          <p:nvPr/>
        </p:nvSpPr>
        <p:spPr>
          <a:xfrm>
            <a:off x="7365598" y="5124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576" y="11695"/>
            <a:ext cx="807246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7365598" y="5124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3306" y="428604"/>
            <a:ext cx="228601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HELMINTHES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4942" y="1857364"/>
            <a:ext cx="285752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PLATHELMINTHES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1604" y="1857364"/>
            <a:ext cx="278608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NEMATHELMINTHES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Accolade ouvrante 11"/>
          <p:cNvSpPr/>
          <p:nvPr/>
        </p:nvSpPr>
        <p:spPr>
          <a:xfrm rot="5400000">
            <a:off x="4500562" y="-357214"/>
            <a:ext cx="571504" cy="3714776"/>
          </a:xfrm>
          <a:prstGeom prst="leftBrace">
            <a:avLst>
              <a:gd name="adj1" fmla="val 8333"/>
              <a:gd name="adj2" fmla="val 49606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 rot="5400000">
            <a:off x="2428860" y="1785926"/>
            <a:ext cx="928694" cy="2357454"/>
          </a:xfrm>
          <a:prstGeom prst="leftBrace">
            <a:avLst>
              <a:gd name="adj1" fmla="val 8333"/>
              <a:gd name="adj2" fmla="val 49606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 rot="5400000">
            <a:off x="6393669" y="1893083"/>
            <a:ext cx="928694" cy="2143140"/>
          </a:xfrm>
          <a:prstGeom prst="leftBrace">
            <a:avLst>
              <a:gd name="adj1" fmla="val 8333"/>
              <a:gd name="adj2" fmla="val 49606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143504" y="3500438"/>
            <a:ext cx="1571636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Cestodes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5206" y="3500438"/>
            <a:ext cx="1714512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Trématodes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976" y="3571876"/>
            <a:ext cx="1571636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Nématodes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0364" y="3500438"/>
            <a:ext cx="1928826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Acanthocéphale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8246" name="AutoShape 6" descr="Résultat de recherche d'images pour &quot;dou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8248" name="AutoShape 8" descr="Résultat de recherche d'images pour &quot;dou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8250" name="AutoShape 10" descr="Résultat de recherche d'images pour &quot;dou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138252" name="Picture 12" descr="http://www.gds18.org/images2/INTROS/douve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 flipV="1">
            <a:off x="7786707" y="4279250"/>
            <a:ext cx="1071572" cy="1633625"/>
          </a:xfrm>
          <a:prstGeom prst="rect">
            <a:avLst/>
          </a:prstGeom>
          <a:noFill/>
        </p:spPr>
      </p:pic>
      <p:pic>
        <p:nvPicPr>
          <p:cNvPr id="138254" name="Picture 14" descr="Résultat de recherche d'images pour &quot;taenia echinococcus granulosu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429132"/>
            <a:ext cx="1500198" cy="1275169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UUEhQWFhUVGBoZGRcYGBwWGhgaGxcYGhwcFxgYHCggHBolHRcVITEhJSksLi4uGB8zODMsNygtLisBCgoKDg0OGxAQGywkICQvLCwsNCw0LCwsLCwsLCwsLCwwLCwsLCwsLCwsLCwsLCwsLCwsLCwsLCwsLCwsLCwsLP/AABEIANwA5QMBIgACEQEDEQH/xAAbAAABBQEBAAAAAAAAAAAAAAAFAQIDBAYAB//EADwQAAEDAgQDBQcCBQQCAwAAAAEAAhEDIQQSMUEFUWETInGBkQYyQqGxwfDR4RQjUmLxFTNywoKSBxai/8QAGgEAAwEBAQEAAAAAAAAAAAAAAgMEAQAFBv/EACsRAAICAQMEAQMEAwEAAAAAAAABAhEDEiExBBNBUSJhcZEUgaGxMlLBI//aAAwDAQACEQMRAD8A3B6+CaP2XHruuI6beCSVnOOnomlyXLyST5SuNGxKQjUdPmE9w5pCFhyMtj5p1yWmCDmH50K02FriqwPb8Qkjkdws97U0z3XjZRUuGYhzGvw9QZHgOjOWEHefAyo4uUMjSVo9CSjkxRcnT4NVkPJdl6LLH2fxLu8+s3N/yc75yo8NxSrh39nVLszQTlcc4PIzMgGLGU15ZL/KNCl06l/hK36NS9waMxIgboYOJ1agIw7RlGr3R6XsqmK4iK8atpDUbk8v3VwcZp6MZpsBp5Ie4pvnb+WGsXbW6t/whP4PEO1rAeAP2XVOF1t8Q7ykfdceMnak7lcKOtjKz/cZHUrXGCXDOUp34X7ID8bp9iR3nVHE3LiUELve0kjcfTkrOKxBc85nSQddQAhXaB7gC4NExmMwPGFDP5S2PVwR0xTYR/i2tuLuDYsZHjfQ6eionidQAhj3c4DoHnCgc0X3vG8Ec1KKUwWtdpysCb2d5brtCQ3auCKtjKoFiCOmaPmh2J/iHhzgO63UjadJlHMITnbJDZMNO2e4DnA66xohvEK0U8mVoMmTHemRuT05J+Kk+CbqVKuQZwWiTUzOvl36lXKrC90gkQdlPg6UMyj3iPqnOIY0zoPnC1zuW32Bhh0wp/cjqkgb3tPNVn4aq50luUSQJtprImygFdxqZiPLkiVOsakkt11O5Pn5It4AV3HZXpuOn0O6tsf4mRYc/Eqy3DNDYIJLRBEt96dWnkjvBfZgVGtfUcWl1w2cojr4oF8nSHymscbkA6dHNAAuBckwAes8kVrcK7Kn2mcF895mnd1lvMaLQ0eEUmWDALETM68iVBiuG5e+CHMEyycv2hY8UkK/UxnsnQAqunLABAFjvqdeuq5LhMK+oXBkANjnvKRDFSoa4w8pHprqjW2c5o3guAP1Sx/SQRrYg/MLGcSptdVc5pD2uMxEEeqdTrFkGi8scPhO58Mtx4p/6qnTR5i6LVFNM10JpYqNL2gpGMwcDFwACJ3gzonf6zRI1fb+1P72P2T/AKfJ/qy4PquIVWjxSkSYLjzGU2sT9j6J3+o09Rm/9Su7sPZnZn6A/tUO4B19U72ZxoptbTqWYfddsJOh5J/Hq9NzfeI5SxwPzELI8d448Uw2k3vRGc7DoOannP8A9Li9yrFBvHpktj04sA1IE6S4CQs17Y4Sm5rC8EVGyGubYnoeY6Ly3CcUqueRU7ztcziSYGkchPJHsXja1ZwfWc4kaGY9Ajz5Gk4+Tum6fVJSvZBHiVM4cBpeHFzGl0fCSbtcuwHFzS90tm4ggmASDYFC25qju++09473NyJ31W4w+KwjgGike40NBcwGRHPU+Slik3zR6GSTjFKS1WVafHqxbmApObzy6eIzBD+I8YrVBlLoBtDRlH3PzVl2CotxIaJNOoRAIcwCZ7pzAaECCoeMYNlOr3LCDYnRdJT03YGN49SqPP0AGMccobNt7C/oqRMb6281s6HAadSgHPeGudNszRA2tKyNXDZahaSCBof0W9tpWynHmjKTS5H02kwAPtp91dx1Ah4H8yHgGIdygwJ70XuOqr02SRGpjQ+cgjS0K7RxIJLnWytytDS6QXGHPb3tQJ3+LRAmmMyWmmiDiTGdgx1IEgau3LpjN0aZsFnqTS95m97TuUZ4qWEAUxFpDgSQ8TuHaEXuoWNbQpGq8iT7g3vq79PXRO4JPFsjxB7OQdtTr5DqoaFDtXDOcrZA6AHcxcqizEXDngTqGmSDP18UTw0wNj0mb+C6tBsZLK6ZLTwTXvDG5QdBq1p37ziZvoOadXw2VzxkyHNBpiTB5Akoi/CUiIkWgtIBzObmAzRJIMB1iOSiw1Np7UtLu7mc0kd6zgbxFyJQybexuPSt1wkNw2Bc6q2lo4uuJmBrrPJb0gAchHyAACDezuCy0+2qEAmQHGBlb+p5lXaWO7R8U/caO+4g+jfFOxVAl6mbySpcIuOc0AuOn3QzjWL/AJYawEmqYAj8hWalQOcGt3u4xMN2AkRJO6utp2iNNOiPeVonpQpvkrcHwZpUg1rGkm7i6bnkIOy5XhS25LkVUBKWp2wXSwbmWNMHqruGwIf71PKBujJaNPz9krRKPtxE92TAx4Ez4THloof9BOzx6I9KQD9Vjwwfg3v5F5M+7gW+ZvS26T/6/wA3/LfxR/KfulO/5oh7GPyg11OT2Z93s4CIznT83QXjPBKdMZnOAmwbGtvFafGcapU5ynORMhpGVp/ufp5BY/i2O7V+Z29gBYDoJ0CmyvHFVHkt6dZpu5OkUcNSYJhjZ3J1PmpnUS7eehgehFkVo8CrxIFLzeD9lDmFJ4GIpAgi4bF+ovBCTokt5FHci7UN/wCwjwd2FazK+izOLEubJ85Rc4XCvFmU/Ed2PRYnG8VElrRm/oLruDY0OmYjYqOnjA2c+uojfmE3vVtQj9PJ7ptB3i2CaMVQpU3k5oJLjnyXka6iAbJmMxTm1DTb2VSPjNNo152QPDVxmNSoYLvcM2GxOlwAYtzUrqoiRG5n7kJUslcIpx4ntqd0HKlFoZmfiGgi+VtNnoLoQzjdUWLczTs5rHD5j7qpVxIaZzC3kqzuKDYE+ELNUnukHHElzuX69Vjh/ssYRvT7s/8AjKiAkBoFgZuRy5+So1uJlouIjnqrDH/yu0rGAbhotY89yTZY1J7sPVFbIdmaw6BxGjdfXmquJwT6rsz3ietwPshlfG1Ce6Mo00k+qRtSpuT878k2OOUVdiXKM/Bar8PeDM5/O56CdFe4ZnY9pFMPLRZuUuEkakRdwuhja9UCSHETEwcsjaYVqhxCdZHUFbLV53NxqHEQvWpVnHN2Zpi9yQwxMyS8iVC0FpPea+feDZOxGtpJJGirGmHgkGfzqiGFwwbRL57+cXm4gE/YJWzGu4pX9ti3RZUrFodmc0ACNGgfmy0BpOaAGANAGgiLiNCL6qfAsimy3wtnzaLzzUknb8CsjiSR5U8zlIa1kafnknt6JR18ISi0JnHAhu+RXErkuWVy0GgmU2TEp7k1wunCExMvknNErgEB47xdzQWMOUaFwu5xmIb+qXkyRgrYzHieSWmIR4nxalQsTnePgaR/+jo0eKy2N43UrWykjZjQcvmQLqXh3Dajhna0CbjNf1nUqwOD13nvvgchZStZMvOyLI9rC/bAVdh+I7+6NvsloUbOJsLMnq4ifRolX+N8LFItiYdY73UP8SynSvBddtJoAEOdd1V/gDAnkkLHpm0ypZnLHa8k2Ix4YYbUERLpuGg6CPicdmrPcS4kHE5YdF5kOLnf3u3t8IsNEIrcRBflYJYJykkmTu62rioH44B4Y279zsE5qUthWNQi9VhAglxLfhveBHj805lPMyXHfQ2MG+21o80Cymq8snQ94kbfqtLg8Q1oAIEO7l50ynbmD3vELJwofDI5W62RTq0HOd3/AHQbdOQHJEaLQ4XMMZ71xodB4kqPD1n0aj6FaHtNuj26tc07EWIPSFW4hjmsbTpZoLzLjMXNgD0ifVC4NySO7qUPj58lV/8AMLojLmJAA2BPnCs4KhlJJ8LiIkKtRcQHPHegwGgakk3kaInh6ECXOaye9l/3HDeCAD6ldL6HQkD8LhjWrAEWmY6DZXOKnO/IBI5DntCs4DLSNV8iT7oHURIsNBPqo8EG5pdMl1g2xgtdp55QhbV7DYra2QDAblzNCRJm4jugbm+vinOw7iCRTBLQHuOWIFxpNwrbqQBLHZWRALwe6LTcf1a+aqVR2bBlIJdqRMtE2Bn3ZA221XJ2w2/yMwVbMSHFxaWmQ2YFrHWAAYUjYa4Ohjg65aDGhsHRpFjZPwdCmKdQudJDWGGEwM5y5XGYMck/J2tUMZHecGA8xzMbxyWyvgCCjJttfciwYyvNTJLQTaCGgnS/RWadMk2BM/5ICL8Sa2jSFBl/iJO55qHB8MrBoq6ZRZnxRzPKeS7Q29vHJneVavHg02DxzKre4bgCWnbb7KUm9llqGIcCHBxHfBcAbXI205rVGDcaG4VGLI5Kn4PPz4lB2uGPa2UrgkpmyUpxM0JCVOIC5dR1hIi2vimFSRzi/wAk0j5ppOUOKYw02d33jYeKyuAriqKs2e3K5t/hkzHUHVFfad5BZB3+apcXwhaW4ikLOb3sosHRBJHIhRZ1bb9HodPSVcN/88BXh/HqbKYZVBGWwcBM+ITcb7WUQYpB1V3ICP3PkELwPE2Ns5oew7OaHQd45qziuK0wCKTBSbF3ta1tQj+lse7PO/gujleitX8HSwrXeh/nYB8S4w6q6XAAtnujbxQGgxxNwDmMOJJFyJ2M2UHF+KTX/lgNDYhoMzA35q1XAqMbWp1GsvDsxLQJFjadxlStErt+SlSilSVUCGUMtZzQZaAXDlJ1Kr0GfzM2oyn1JVpr+85w3AF/smAEnYNAsN5TlJ7/AGAUOK9kPbHP2dMamXHwP4F3E8R3mBroAOx38OSu4DATmyENJMlzp9LbK2PZ6burUG5b3LgT4CLrtUEzJRnpoq1y6vlq0jmdTbECPdbJI6xchS42mzEUmtqNLKjR/LqNGxuW1Adb6O1CipUhScSwkTrc/LkoK9Z5dAOUAaxJ+a6Ld/E2cIuPzX7L2W8K0NAY0kjc7lEO0Y4DNLnAAZRAsNNBJOqDYdpYHOLi4xvt4KLA1y1weUuULt2OhkSpUG/4gEm2WNuQ5a/VcRy/N1JiGioA8e9oev7qGiwmWSQdZO0Az10lT0vBWnStnbaQmPan2j3pJJBEQY2IveU02/TquqhilaOL9ABltDjJ715up+E1S2sx4E5JPTQgfVdSwhN3dxp/9j4D7orwzB9oQ1rSG/QD7o0m9kLnOKi748kvCsO6rVD33uSep6dFq2j9fVNw2HDQIAt+ilhWQhoVHjZcvckZ/iWEyPMAAO+uxRPhFXNT1ktibRqAYtyMqHj7gGNJ5qbgzf5QcfiiPACAfOSlxVZHQyTvCr9lwnl5p3imulcwp9kyQ+VyXLyXLqZ2wTPQapC66cWpr2Hl1TiYA+0tCac8jPVP9msRNOJiOaKYmlmaR8lnDw6rTcclgSkyTUtSHxknDS2XuLYTDNlzqbZ1tInyBhYfiDrOLRAi3S9lrP8ATDBfVMxeECxtDPT3BebwNGi2niVLm54os6d/VtGMpULOqPuXOhk6gDUjpsrOCo9yo34XHTUgnXVEqlEgAAd0tLGuPSxjqmUacDnGgHM7eKF5G9ijHiSVlV1CLQuwuDzVBndDJktaItyk/ZEqnD6kSQp8LwyWdpMwbhEtSFznHwRhlNucCHETljf9xy3VCrVA0Pj90cwfBs4NRpIYTfc8pAHl80nEOEFgaagGSAO0aDBHOoGgmeoCzQzYzXvczcE6XhPo4UvcABf5+Su9kGOdcGJALdDbUGNPFMqAPyNpsdmA1Gp6QPqsUrY5xqO4LxhhsayY8goqUwAVLjqZkbRaEyjcgSL7lGv8QdrJ6FQs0Pl91dpYljiM1nc9D6qo82Fxb6qF1OdEvSnyPT2C7GBpmeWozaRCtYbCNuQKlU/2NDW+Od2nopvZfgoJFR/ujQbEo1xbiFuzZebRFkUcVK2T5OpqWmIBGHJflETuAS8DxdufRbHh2EFNsD1VPgvDhTbJFzrsi7RCoxY9JJmzue3gkCrYrENYO8cttSJ+inhMdTBEECPBHJehEfqA2NdiKjS+SwHUd0WHI3K0OUaDTSPBMAAFgAnjqhxw0h5cmv6IYW/NKGaJ8rvmjoVZzQuXFq5ECEpP2SNBtyFvwpXft/lN2RihH6E8lWwlTOwOOpn9k3jGKDKTjzEBPwbIpMGhyj53S7uen6DNNQ1P2C/aWtDA0auN/AXQKtiQykWR3nNY3waAXHzJcFY9q68VACbZfrZZzjXEwCXRDnw1g0sABLlDlbc2kej08EsacuOR2JqOJaALnuAbNA/p8rov7NcKBPaOuGyG9TPed9ggfs/RdUIZfM4ZQdYzu7zp8AT5L0ajh2saGtHdbYc45lMw4t7ZnUZqjpRBXoNIM7rOYig6i4/0u+61h28fkoMThw4XE+PLqqZxtEUJ0DPZ/FNALBtopcbVNIPaAS1wJZAnK6Jc0/2xJCoV+EOYS6nMjbYoZxHitQwCS0s70jp+QkylpVMox43OXx4BeDcKjjplALjzJ2A8StbwfBNYzNEHmh3B+Eus6oMubvRbxAPK2y0ZZDYi3JbhgkrZvU5bemzzT2ijtXf8zHlMobRF7C+sC8opxthL3yIIJQmnIgm31HggvYfjLO0q3wulmqCbAX/YKqKocRFgLc0Q4PUDazC4S3MGnwJiUpclMt4bGk/inOGSk3KER4ZwvLBdqboq3h7WSBtyT9laoezyHkvgRviY+6dCVoStRACE6ztuuKV36rmhCFZ0+qUwk6/nRdp9Fpg1zlzL25JHBK0LPJtKh65cSuRWBQTLv180iQn9fJQVccwWccvLMCETaXIpJvgHcclzqdMbmfmizoHl9OiDZg/FMyw4DfXYn7IjxKsKTC51o3PyjmVPjmnqk/f9FWWL0wh9P7Mh7VkdrY/tosd7R4QDsHT77b9HTBH0WkxZzB73ToY8TYfMpKfCTX7kSBrMwJO3LdSQneS65PQljUcNN8Dv/j6i4Pq6FrQBOvedyPh9VtYQ72e4OMMwtE94yZM+AHREJPr+qvjsjzZ/KRxGnouBTgU06eKKwKoixdQNbnOgHP8AOSyOComvWLoEDvkRbXuhHfaisRSgfEU32Xo5aLnbufE9GgR9SppfLIl6LMfwxOfvYvWqM5H6EJXN+a4MAmNzKyXtJxl4fkYSANU5yUdyaMXJ6UZTi+INao94gDO7ukwRBtbdQ9qwkZnAHeLnyCpuYadRzyTlfIzWi535FS4uqA0QWuA1sN/+yW42UQm4rcNsFF4aA4ggauZlabmxcw9dU6pQyAAl2eYcIsIALS0jUEGZQeliMzGxaLchMyD4lE6OOGXvXOVzWiYDZgggmcwnNbqlTiVY5cej0zguO7egyofe914/ubb5iFZyrLewnEBL6TrF0OadJIsfktU4foqsctUUzz8+PRka/AjOW6cQf8Jg+vknzyRCjmj86pD1XD5FcVgQjnW1t+QuA+ibCeFxzEK4C/RLELv8rQbOauSjquXUdZLisbkNwYG+qidxSk8ZXQehCuvZOsQVSxPDabxoBsulGT4BhKKYB7gr5GPFMONiRmGh0MgjyKixNJznXe6tBi8lvkCU7inD+xIdGZtwRE68uuhRHBcVoNZcOkD4QDJ63kFQpRTcZuj0pTk0pQ38AHjOHyBjeZBdytf9vNHvZKlLKjh8TwAdiALx5n5LIe0fEDWc5zWm5DGt3OYgXPU5VueCcN/hqQpZy4yXEmwDiLgAaAJmGCc3NAdTJwxKEuXuW3DWyiddWHunRRPH0VTRDGVEU/5/wpGlIWpGfvzQrYZszO+1ToLBtrHqi3C6WWhSEfDm8zf6QgntGC+sGNicsebjAWoLMoDR8IA9AAk498kmVZfjhhH7srVN1gvafBubULtnaL0Kp9EN4jg21GwfkmTjaJ8ctLPLMVSzNLdJ3OxCDPoFtySQTzkLacc4QaXUHkNPFAcOYeHD4CCN7g7g2QRm4rcfLGsjtFTBvgEX1B1tbSyKYak5xzZSZGaY2kgkCPpyUFVm8SXE6W9dkzC4hzHACx06Dy5a+qGVSHQuGzNDSeaT2vYIEh7O9MielxMGxXolDGtrDOyY5cua8wwjgWiCMwnWLyYgWgHU3Wu9jsSzO+mJJLQ5pJ1LRDreB+SHBKp17N6uKljUvKNKWA+KVvT8KWLJoBVZ5grWjYQkengJjunNcahqcDy9Eo5lIzVYgmOzJrnEDSTfonQk/CiYAsc/uVyXXyXLDC4fqlLU9w+q4/nomCivWoBwIcJB2Wex/BWZXOgiNtVpZQ/jbZpOjklZYJxbaHYssoukzJ4DDTXoCBGZrvQk/wDULbOvPqslhqv87Cnwb6Ej/stedfl80npl8WvqP6t24t+v+jHu+SRO8fBNCpZKhWtPkocbVFNhebZR/iOqssO3NZ32lxOd7abRoQbH4tB9UjNPTEfghrnX5KXBqXaVTVdctOY/8joPIR6rR9pm1TaGCFNoa3bU8zufVNv5FdjhojTGZsiySteOCSpuoXsn9k7OU54H3RsUwNx+i11F2blInmvMKwyEiR916txvB9rTLZjkvOeI4AgwRLhIjQHr5JUqT3KMFtOihSrxr5KV83cIceR26jqqtam5hhzS09fspcPX2KFr0VRlezCuEzPa6HSG5SWxqNJ8ZKv8KxDqFVtQtu0w4biRoRsYQjDugjpodxyIRWvUa9rqgqHtC4ZmusXCB3zFpBtrolP2h3HxfD2PSGEOgiC03BB/RSR+iyHshxGHdjaCSRJjbQfVa8iFVinrVnl58XalpYqaeR26JHP1SPufr/lMEiEc1wMgLhv6rvquOFITCfmld+BcG+W6xm7UPF1yQsukWGaUFvkmuCSV0x+ck4nIzP59kx9MOBtINk51xNv3XTzXNWarMgyiWV6bQdKggdMwP6rWVrkoHUpxjWPdp9O6QPnCOvCm6dbS+5X1DvT9iKVyXKNvFK4p5OI58NJ5XWc4I3PiC/YAu87AfU+iL8WqRSMWm3qqXss3/dd1aPqpcivLFFmL44pSQXd9ExwUp/ZMiLeR9VRyTEBbsmX3VlrbA8x4KJx69FjQVkDwYQL2g4V2jczR3wtBO6jqDoscNtwlNrdHmOIp5rOm1iN46Sg1ZuV0A8toW79ouFFpNRgt8Q1WWxTZECDqADtPIqfeLplcZKStFWjU6opgsXlMO9xwyu7oc7LM92dCgLRlsRBCt0K3VZKPlFGKdqmHmTnmkIyjMMrs2WBOp1d05rZ8D442sMr+5U1iZDratJ+i89w1aCCdRcEbHnb7KzUxLiQXOmAADmJ00ueSWsmh2hmTAsqp/k9PZF5vHTzXSsbwz2oc3u1O+IiZuPGdVp8DxOlWjs3An+nQiOYKqx5oyR5mXpsmPnguOXAbfkJXC/gkaE2iexPsnt/PBJTE+fNI46flua44e2nzK5cAuXGWXGmAuLrWG/OE94SDdNEiH900uXfa6SNfVYcUOL0MzZHvDSN1bcPUACU/p+Qmlv50QqO7YzVcUvQxy4mNE6351SEFazkwbx0/y/MfVVvZWpaq3llJ8836K9xVhNN0cvogvs1Uiu5pgdo2PMXb53cpcjrNFlmJasEkaQ/VQYvFNptzOvoI3JmBCne5V8RTBiRoQR0IT5XWwiNN7gujxdwMFsC9nG3gDsbIrTrB4lp6EcjuFU4hgw+TF4tyPMFCeHYrsXxeDr1G/wD5A/JS65YnUuGVvHHLC47NB543TPy6l1EtMjUHYg3t0THKojZDWZMrH+0fCIOemIG4/RbMs9FBisMHAjXn4IZwtBY5uMjy6vRzDw+SHXBWn4thOweQYvcDp9kKfSDxEiDpJ0MbdVLGTWzPQpNWipTryrTKnVCyC03U9KqilBDceZ+Qkx0mBvEczyUtaQS1wgtMEHYjUKph65a4OaYIuDuFbwWPNNzXtawuacwzNzDzkpOheSnXKttwvw32ir0tH5h/S/vDl4iPFH8D7WU3AdoOzdOou0jx1Hmse/iJe8uqNac5JcWtgwdcgmAZVnAUKbwfezACATGcnMIbAidDc7IoylHaLJ8uLFJXKNP6HouExIqAOYWuBvIPT1S39dp9V5lRxFSk6abnTqSwzaeiOYP20eLVmtf1Hddr6FPhm/2I8vRtbw3/ALNxTYuQTA+2FAtl2ZhOxbm+YXJncj7JXhyLwan88k0hR43EdnTc/XI0u5TAmFV4ZUfkc2o7M5j3NLoAzRBmBbf5KgkLfO2ltUkfonD6roOyw0jTmmya9wEAzfkCb63jQW3TH1AHBswXAlvUCJ+o9VxtjjCY4A+acHSDGx3EaGN9R1TX38rrmahrxNuaz1bDdm6R7zTmafstET5qtjqIc2QLtuEjNj1R+xRhyaH9x9OqHtDgdb+aRxVHglYw9h+EyPA2V92q2D1RTOnHTJoaUL4rgMwluutkUN1GRzXTipqmdjm4O0BuFY8sdkqEBp52A8OXgjoAJgEH90NxuAa8zoQhVbBVIEMBOzr38R90iPcxbcoqksWZ2nTNO9kXcYAkSbD1Wd4v7SsphzaPffzjujz3KqHg1WoRmgDrJ36kpmO4dSoUy4nNbyla8s5LigVixxfylf2MfxCqS853S4wTN7lRGqGg2gi5ExaNRz8FSc0l7namYt+aK5hOGvbDqoidGnlzWuKStsKOSUnSRNUY112g5SBfmq7uHuuWgkD5eK0vE+HMbRo1GiCbENtNidOdlQw2BqOZ2rJ1IMGNPrqg+SGpqSsBgkG6mbWVwzPeA+idXbTc1olwibEAjyIv6rnJPkZGTXBS7YeilZiSILT5fniVDVwsaEH86qF7SNj1PVbpTN7r8hXA8SfTJcwwXNLSOYJFlUxozy5sNJ2HOdlUbVUjKkrqaObjIsYXGVGiLz4Ark6nUXLv2OUWvJ7TxrCGtRdTGji3Nct7udpeJF7tDggtfABlB1NlJ8PrPdkyOqB4DiAKgBzZXAAzMWE2sdM1+g8fkU6Lq8+foDUTV7Zrn06gBYyzXt7Nktl+YTJcHSJA0jqqeEq4k0qjS2rmc1hDjlGVzu7UDLzDTJbbTQrSAa9P0TSFjCoBu7SnUYynTqupNzAvdUzSXFsXe7MWNBfryAAKp8NfXNV1R2HrDL2gh1QHMXVBkFJhdDWBoEu7oOsHVacjRRuK4yjN1hXfRoipTrDK8dqGP77u44w0tcDkz5byLDSF2JZVnDB1N73sDczXDM0FxaC7tAYFRoBuZmTGq0pUa42gJwqjUbWrmoaji4kAkZaYY0wwN7xkkGSQBvN9SpFvkptr7psfQoWGgVTo5K8/C4QfHZXXNUz6QTClxSVpDZS1VZEWprr+eimqCyjLf1WmEOVI49L/AJKlj7fRMqLjhAOvVVsdw2nUble3unlaPRWWm6kLfr9iuas62kC8JwWjTblZTaJuTAJPiTdU/aDhbTTJAuCCN7I7z8VS4p/tO9EE4rSw4TlqRkcI12IdToOJDQS8u1Nh+eq1TaTKTWsa3uiRA+p6koZ7H0RnqkiTlA9XCVoHsuPzdBji3GyjPJKWkGV+Fsf74BiQLQQJnUIbiPZhh0JHzWlc0QkH6o9ERPdkjE4r2YInKZPI2QnE8NqU5lpXpFVuqjq4drrEAoe2mMjmZ5a6nzHyTDR6+S2HH+HMaJAjwWYqUgOaXxsUR3VldtNwXKyzRcts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hQWFhUVGBoZGRcYGBwWGhgaGxcYGhwcFxgYHCggHBolHRcVITEhJSksLi4uGB8zODMsNygtLisBCgoKDg0OGxAQGywkICQvLCwsNCw0LCwsLCwsLCwsLCwwLCwsLCwsLCwsLCwsLCwsLCwsLCwsLCwsLCwsLCwsLP/AABEIANwA5QMBIgACEQEDEQH/xAAbAAABBQEBAAAAAAAAAAAAAAAFAQIDBAYAB//EADwQAAEDAgQDBQcCBQQCAwAAAAEAAhEDIQQSMUEFUWETInGBkQYyQqGxwfDR4RQjUmLxFTNywoKSBxai/8QAGgEAAwEBAQEAAAAAAAAAAAAAAgMEAQAFBv/EACsRAAICAQMEAQMEAwEAAAAAAAABAhEDEiExBBNBUSJhcZEUgaGxMlLBI//aAAwDAQACEQMRAD8A3B6+CaP2XHruuI6beCSVnOOnomlyXLyST5SuNGxKQjUdPmE9w5pCFhyMtj5p1yWmCDmH50K02FriqwPb8Qkjkdws97U0z3XjZRUuGYhzGvw9QZHgOjOWEHefAyo4uUMjSVo9CSjkxRcnT4NVkPJdl6LLH2fxLu8+s3N/yc75yo8NxSrh39nVLszQTlcc4PIzMgGLGU15ZL/KNCl06l/hK36NS9waMxIgboYOJ1agIw7RlGr3R6XsqmK4iK8atpDUbk8v3VwcZp6MZpsBp5Ie4pvnb+WGsXbW6t/whP4PEO1rAeAP2XVOF1t8Q7ykfdceMnak7lcKOtjKz/cZHUrXGCXDOUp34X7ID8bp9iR3nVHE3LiUELve0kjcfTkrOKxBc85nSQddQAhXaB7gC4NExmMwPGFDP5S2PVwR0xTYR/i2tuLuDYsZHjfQ6eionidQAhj3c4DoHnCgc0X3vG8Ec1KKUwWtdpysCb2d5brtCQ3auCKtjKoFiCOmaPmh2J/iHhzgO63UjadJlHMITnbJDZMNO2e4DnA66xohvEK0U8mVoMmTHemRuT05J+Kk+CbqVKuQZwWiTUzOvl36lXKrC90gkQdlPg6UMyj3iPqnOIY0zoPnC1zuW32Bhh0wp/cjqkgb3tPNVn4aq50luUSQJtprImygFdxqZiPLkiVOsakkt11O5Pn5It4AV3HZXpuOn0O6tsf4mRYc/Eqy3DNDYIJLRBEt96dWnkjvBfZgVGtfUcWl1w2cojr4oF8nSHymscbkA6dHNAAuBckwAes8kVrcK7Kn2mcF895mnd1lvMaLQ0eEUmWDALETM68iVBiuG5e+CHMEyycv2hY8UkK/UxnsnQAqunLABAFjvqdeuq5LhMK+oXBkANjnvKRDFSoa4w8pHprqjW2c5o3guAP1Sx/SQRrYg/MLGcSptdVc5pD2uMxEEeqdTrFkGi8scPhO58Mtx4p/6qnTR5i6LVFNM10JpYqNL2gpGMwcDFwACJ3gzonf6zRI1fb+1P72P2T/AKfJ/qy4PquIVWjxSkSYLjzGU2sT9j6J3+o09Rm/9Su7sPZnZn6A/tUO4B19U72ZxoptbTqWYfddsJOh5J/Hq9NzfeI5SxwPzELI8d448Uw2k3vRGc7DoOannP8A9Li9yrFBvHpktj04sA1IE6S4CQs17Y4Sm5rC8EVGyGubYnoeY6Ly3CcUqueRU7ztcziSYGkchPJHsXja1ZwfWc4kaGY9Ajz5Gk4+Tum6fVJSvZBHiVM4cBpeHFzGl0fCSbtcuwHFzS90tm4ggmASDYFC25qju++09473NyJ31W4w+KwjgGike40NBcwGRHPU+Slik3zR6GSTjFKS1WVafHqxbmApObzy6eIzBD+I8YrVBlLoBtDRlH3PzVl2CotxIaJNOoRAIcwCZ7pzAaECCoeMYNlOr3LCDYnRdJT03YGN49SqPP0AGMccobNt7C/oqRMb6281s6HAadSgHPeGudNszRA2tKyNXDZahaSCBof0W9tpWynHmjKTS5H02kwAPtp91dx1Ah4H8yHgGIdygwJ70XuOqr02SRGpjQ+cgjS0K7RxIJLnWytytDS6QXGHPb3tQJ3+LRAmmMyWmmiDiTGdgx1IEgau3LpjN0aZsFnqTS95m97TuUZ4qWEAUxFpDgSQ8TuHaEXuoWNbQpGq8iT7g3vq79PXRO4JPFsjxB7OQdtTr5DqoaFDtXDOcrZA6AHcxcqizEXDngTqGmSDP18UTw0wNj0mb+C6tBsZLK6ZLTwTXvDG5QdBq1p37ziZvoOadXw2VzxkyHNBpiTB5Akoi/CUiIkWgtIBzObmAzRJIMB1iOSiw1Np7UtLu7mc0kd6zgbxFyJQybexuPSt1wkNw2Bc6q2lo4uuJmBrrPJb0gAchHyAACDezuCy0+2qEAmQHGBlb+p5lXaWO7R8U/caO+4g+jfFOxVAl6mbySpcIuOc0AuOn3QzjWL/AJYawEmqYAj8hWalQOcGt3u4xMN2AkRJO6utp2iNNOiPeVonpQpvkrcHwZpUg1rGkm7i6bnkIOy5XhS25LkVUBKWp2wXSwbmWNMHqruGwIf71PKBujJaNPz9krRKPtxE92TAx4Ez4THloof9BOzx6I9KQD9Vjwwfg3v5F5M+7gW+ZvS26T/6/wA3/LfxR/KfulO/5oh7GPyg11OT2Z93s4CIznT83QXjPBKdMZnOAmwbGtvFafGcapU5ynORMhpGVp/ufp5BY/i2O7V+Z29gBYDoJ0CmyvHFVHkt6dZpu5OkUcNSYJhjZ3J1PmpnUS7eehgehFkVo8CrxIFLzeD9lDmFJ4GIpAgi4bF+ovBCTokt5FHci7UN/wCwjwd2FazK+izOLEubJ85Rc4XCvFmU/Ed2PRYnG8VElrRm/oLruDY0OmYjYqOnjA2c+uojfmE3vVtQj9PJ7ptB3i2CaMVQpU3k5oJLjnyXka6iAbJmMxTm1DTb2VSPjNNo152QPDVxmNSoYLvcM2GxOlwAYtzUrqoiRG5n7kJUslcIpx4ntqd0HKlFoZmfiGgi+VtNnoLoQzjdUWLczTs5rHD5j7qpVxIaZzC3kqzuKDYE+ELNUnukHHElzuX69Vjh/ssYRvT7s/8AjKiAkBoFgZuRy5+So1uJlouIjnqrDH/yu0rGAbhotY89yTZY1J7sPVFbIdmaw6BxGjdfXmquJwT6rsz3ietwPshlfG1Ce6Mo00k+qRtSpuT878k2OOUVdiXKM/Bar8PeDM5/O56CdFe4ZnY9pFMPLRZuUuEkakRdwuhja9UCSHETEwcsjaYVqhxCdZHUFbLV53NxqHEQvWpVnHN2Zpi9yQwxMyS8iVC0FpPea+feDZOxGtpJJGirGmHgkGfzqiGFwwbRL57+cXm4gE/YJWzGu4pX9ti3RZUrFodmc0ACNGgfmy0BpOaAGANAGgiLiNCL6qfAsimy3wtnzaLzzUknb8CsjiSR5U8zlIa1kafnknt6JR18ISi0JnHAhu+RXErkuWVy0GgmU2TEp7k1wunCExMvknNErgEB47xdzQWMOUaFwu5xmIb+qXkyRgrYzHieSWmIR4nxalQsTnePgaR/+jo0eKy2N43UrWykjZjQcvmQLqXh3Dajhna0CbjNf1nUqwOD13nvvgchZStZMvOyLI9rC/bAVdh+I7+6NvsloUbOJsLMnq4ifRolX+N8LFItiYdY73UP8SynSvBddtJoAEOdd1V/gDAnkkLHpm0ypZnLHa8k2Ix4YYbUERLpuGg6CPicdmrPcS4kHE5YdF5kOLnf3u3t8IsNEIrcRBflYJYJykkmTu62rioH44B4Y279zsE5qUthWNQi9VhAglxLfhveBHj805lPMyXHfQ2MG+21o80Cymq8snQ94kbfqtLg8Q1oAIEO7l50ynbmD3vELJwofDI5W62RTq0HOd3/AHQbdOQHJEaLQ4XMMZ71xodB4kqPD1n0aj6FaHtNuj26tc07EWIPSFW4hjmsbTpZoLzLjMXNgD0ifVC4NySO7qUPj58lV/8AMLojLmJAA2BPnCs4KhlJJ8LiIkKtRcQHPHegwGgakk3kaInh6ECXOaye9l/3HDeCAD6ldL6HQkD8LhjWrAEWmY6DZXOKnO/IBI5DntCs4DLSNV8iT7oHURIsNBPqo8EG5pdMl1g2xgtdp55QhbV7DYra2QDAblzNCRJm4jugbm+vinOw7iCRTBLQHuOWIFxpNwrbqQBLHZWRALwe6LTcf1a+aqVR2bBlIJdqRMtE2Bn3ZA221XJ2w2/yMwVbMSHFxaWmQ2YFrHWAAYUjYa4Ohjg65aDGhsHRpFjZPwdCmKdQudJDWGGEwM5y5XGYMck/J2tUMZHecGA8xzMbxyWyvgCCjJttfciwYyvNTJLQTaCGgnS/RWadMk2BM/5ICL8Sa2jSFBl/iJO55qHB8MrBoq6ZRZnxRzPKeS7Q29vHJneVavHg02DxzKre4bgCWnbb7KUm9llqGIcCHBxHfBcAbXI205rVGDcaG4VGLI5Kn4PPz4lB2uGPa2UrgkpmyUpxM0JCVOIC5dR1hIi2vimFSRzi/wAk0j5ppOUOKYw02d33jYeKyuAriqKs2e3K5t/hkzHUHVFfad5BZB3+apcXwhaW4ikLOb3sosHRBJHIhRZ1bb9HodPSVcN/88BXh/HqbKYZVBGWwcBM+ITcb7WUQYpB1V3ICP3PkELwPE2Ns5oew7OaHQd45qziuK0wCKTBSbF3ta1tQj+lse7PO/gujleitX8HSwrXeh/nYB8S4w6q6XAAtnujbxQGgxxNwDmMOJJFyJ2M2UHF+KTX/lgNDYhoMzA35q1XAqMbWp1GsvDsxLQJFjadxlStErt+SlSilSVUCGUMtZzQZaAXDlJ1Kr0GfzM2oyn1JVpr+85w3AF/smAEnYNAsN5TlJ7/AGAUOK9kPbHP2dMamXHwP4F3E8R3mBroAOx38OSu4DATmyENJMlzp9LbK2PZ6burUG5b3LgT4CLrtUEzJRnpoq1y6vlq0jmdTbECPdbJI6xchS42mzEUmtqNLKjR/LqNGxuW1Adb6O1CipUhScSwkTrc/LkoK9Z5dAOUAaxJ+a6Ld/E2cIuPzX7L2W8K0NAY0kjc7lEO0Y4DNLnAAZRAsNNBJOqDYdpYHOLi4xvt4KLA1y1weUuULt2OhkSpUG/4gEm2WNuQ5a/VcRy/N1JiGioA8e9oev7qGiwmWSQdZO0Az10lT0vBWnStnbaQmPan2j3pJJBEQY2IveU02/TquqhilaOL9ABltDjJ715up+E1S2sx4E5JPTQgfVdSwhN3dxp/9j4D7orwzB9oQ1rSG/QD7o0m9kLnOKi748kvCsO6rVD33uSep6dFq2j9fVNw2HDQIAt+ilhWQhoVHjZcvckZ/iWEyPMAAO+uxRPhFXNT1ktibRqAYtyMqHj7gGNJ5qbgzf5QcfiiPACAfOSlxVZHQyTvCr9lwnl5p3imulcwp9kyQ+VyXLyXLqZ2wTPQapC66cWpr2Hl1TiYA+0tCac8jPVP9msRNOJiOaKYmlmaR8lnDw6rTcclgSkyTUtSHxknDS2XuLYTDNlzqbZ1tInyBhYfiDrOLRAi3S9lrP8ATDBfVMxeECxtDPT3BebwNGi2niVLm54os6d/VtGMpULOqPuXOhk6gDUjpsrOCo9yo34XHTUgnXVEqlEgAAd0tLGuPSxjqmUacDnGgHM7eKF5G9ijHiSVlV1CLQuwuDzVBndDJktaItyk/ZEqnD6kSQp8LwyWdpMwbhEtSFznHwRhlNucCHETljf9xy3VCrVA0Pj90cwfBs4NRpIYTfc8pAHl80nEOEFgaagGSAO0aDBHOoGgmeoCzQzYzXvczcE6XhPo4UvcABf5+Su9kGOdcGJALdDbUGNPFMqAPyNpsdmA1Gp6QPqsUrY5xqO4LxhhsayY8goqUwAVLjqZkbRaEyjcgSL7lGv8QdrJ6FQs0Pl91dpYljiM1nc9D6qo82Fxb6qF1OdEvSnyPT2C7GBpmeWozaRCtYbCNuQKlU/2NDW+Od2nopvZfgoJFR/ujQbEo1xbiFuzZebRFkUcVK2T5OpqWmIBGHJflETuAS8DxdufRbHh2EFNsD1VPgvDhTbJFzrsi7RCoxY9JJmzue3gkCrYrENYO8cttSJ+inhMdTBEECPBHJehEfqA2NdiKjS+SwHUd0WHI3K0OUaDTSPBMAAFgAnjqhxw0h5cmv6IYW/NKGaJ8rvmjoVZzQuXFq5ECEpP2SNBtyFvwpXft/lN2RihH6E8lWwlTOwOOpn9k3jGKDKTjzEBPwbIpMGhyj53S7uen6DNNQ1P2C/aWtDA0auN/AXQKtiQykWR3nNY3waAXHzJcFY9q68VACbZfrZZzjXEwCXRDnw1g0sABLlDlbc2kej08EsacuOR2JqOJaALnuAbNA/p8rov7NcKBPaOuGyG9TPed9ggfs/RdUIZfM4ZQdYzu7zp8AT5L0ajh2saGtHdbYc45lMw4t7ZnUZqjpRBXoNIM7rOYig6i4/0u+61h28fkoMThw4XE+PLqqZxtEUJ0DPZ/FNALBtopcbVNIPaAS1wJZAnK6Jc0/2xJCoV+EOYS6nMjbYoZxHitQwCS0s70jp+QkylpVMox43OXx4BeDcKjjplALjzJ2A8StbwfBNYzNEHmh3B+Eus6oMubvRbxAPK2y0ZZDYi3JbhgkrZvU5bemzzT2ijtXf8zHlMobRF7C+sC8opxthL3yIIJQmnIgm31HggvYfjLO0q3wulmqCbAX/YKqKocRFgLc0Q4PUDazC4S3MGnwJiUpclMt4bGk/inOGSk3KER4ZwvLBdqboq3h7WSBtyT9laoezyHkvgRviY+6dCVoStRACE6ztuuKV36rmhCFZ0+qUwk6/nRdp9Fpg1zlzL25JHBK0LPJtKh65cSuRWBQTLv180iQn9fJQVccwWccvLMCETaXIpJvgHcclzqdMbmfmizoHl9OiDZg/FMyw4DfXYn7IjxKsKTC51o3PyjmVPjmnqk/f9FWWL0wh9P7Mh7VkdrY/tosd7R4QDsHT77b9HTBH0WkxZzB73ToY8TYfMpKfCTX7kSBrMwJO3LdSQneS65PQljUcNN8Dv/j6i4Pq6FrQBOvedyPh9VtYQ72e4OMMwtE94yZM+AHREJPr+qvjsjzZ/KRxGnouBTgU06eKKwKoixdQNbnOgHP8AOSyOComvWLoEDvkRbXuhHfaisRSgfEU32Xo5aLnbufE9GgR9SppfLIl6LMfwxOfvYvWqM5H6EJXN+a4MAmNzKyXtJxl4fkYSANU5yUdyaMXJ6UZTi+INao94gDO7ukwRBtbdQ9qwkZnAHeLnyCpuYadRzyTlfIzWi535FS4uqA0QWuA1sN/+yW42UQm4rcNsFF4aA4ggauZlabmxcw9dU6pQyAAl2eYcIsIALS0jUEGZQeliMzGxaLchMyD4lE6OOGXvXOVzWiYDZgggmcwnNbqlTiVY5cej0zguO7egyofe914/ubb5iFZyrLewnEBL6TrF0OadJIsfktU4foqsctUUzz8+PRka/AjOW6cQf8Jg+vknzyRCjmj86pD1XD5FcVgQjnW1t+QuA+ibCeFxzEK4C/RLELv8rQbOauSjquXUdZLisbkNwYG+qidxSk8ZXQehCuvZOsQVSxPDabxoBsulGT4BhKKYB7gr5GPFMONiRmGh0MgjyKixNJznXe6tBi8lvkCU7inD+xIdGZtwRE68uuhRHBcVoNZcOkD4QDJ63kFQpRTcZuj0pTk0pQ38AHjOHyBjeZBdytf9vNHvZKlLKjh8TwAdiALx5n5LIe0fEDWc5zWm5DGt3OYgXPU5VueCcN/hqQpZy4yXEmwDiLgAaAJmGCc3NAdTJwxKEuXuW3DWyiddWHunRRPH0VTRDGVEU/5/wpGlIWpGfvzQrYZszO+1ToLBtrHqi3C6WWhSEfDm8zf6QgntGC+sGNicsebjAWoLMoDR8IA9AAk498kmVZfjhhH7srVN1gvafBubULtnaL0Kp9EN4jg21GwfkmTjaJ8ctLPLMVSzNLdJ3OxCDPoFtySQTzkLacc4QaXUHkNPFAcOYeHD4CCN7g7g2QRm4rcfLGsjtFTBvgEX1B1tbSyKYak5xzZSZGaY2kgkCPpyUFVm8SXE6W9dkzC4hzHACx06Dy5a+qGVSHQuGzNDSeaT2vYIEh7O9MielxMGxXolDGtrDOyY5cua8wwjgWiCMwnWLyYgWgHU3Wu9jsSzO+mJJLQ5pJ1LRDreB+SHBKp17N6uKljUvKNKWA+KVvT8KWLJoBVZ5grWjYQkengJjunNcahqcDy9Eo5lIzVYgmOzJrnEDSTfonQk/CiYAsc/uVyXXyXLDC4fqlLU9w+q4/nomCivWoBwIcJB2Wex/BWZXOgiNtVpZQ/jbZpOjklZYJxbaHYssoukzJ4DDTXoCBGZrvQk/wDULbOvPqslhqv87Cnwb6Ej/stedfl80npl8WvqP6t24t+v+jHu+SRO8fBNCpZKhWtPkocbVFNhebZR/iOqssO3NZ32lxOd7abRoQbH4tB9UjNPTEfghrnX5KXBqXaVTVdctOY/8joPIR6rR9pm1TaGCFNoa3bU8zufVNv5FdjhojTGZsiySteOCSpuoXsn9k7OU54H3RsUwNx+i11F2blInmvMKwyEiR916txvB9rTLZjkvOeI4AgwRLhIjQHr5JUqT3KMFtOihSrxr5KV83cIceR26jqqtam5hhzS09fspcPX2KFr0VRlezCuEzPa6HSG5SWxqNJ8ZKv8KxDqFVtQtu0w4biRoRsYQjDugjpodxyIRWvUa9rqgqHtC4ZmusXCB3zFpBtrolP2h3HxfD2PSGEOgiC03BB/RSR+iyHshxGHdjaCSRJjbQfVa8iFVinrVnl58XalpYqaeR26JHP1SPufr/lMEiEc1wMgLhv6rvquOFITCfmld+BcG+W6xm7UPF1yQsukWGaUFvkmuCSV0x+ck4nIzP59kx9MOBtINk51xNv3XTzXNWarMgyiWV6bQdKggdMwP6rWVrkoHUpxjWPdp9O6QPnCOvCm6dbS+5X1DvT9iKVyXKNvFK4p5OI58NJ5XWc4I3PiC/YAu87AfU+iL8WqRSMWm3qqXss3/dd1aPqpcivLFFmL44pSQXd9ExwUp/ZMiLeR9VRyTEBbsmX3VlrbA8x4KJx69FjQVkDwYQL2g4V2jczR3wtBO6jqDoscNtwlNrdHmOIp5rOm1iN46Sg1ZuV0A8toW79ouFFpNRgt8Q1WWxTZECDqADtPIqfeLplcZKStFWjU6opgsXlMO9xwyu7oc7LM92dCgLRlsRBCt0K3VZKPlFGKdqmHmTnmkIyjMMrs2WBOp1d05rZ8D442sMr+5U1iZDratJ+i89w1aCCdRcEbHnb7KzUxLiQXOmAADmJ00ueSWsmh2hmTAsqp/k9PZF5vHTzXSsbwz2oc3u1O+IiZuPGdVp8DxOlWjs3An+nQiOYKqx5oyR5mXpsmPnguOXAbfkJXC/gkaE2iexPsnt/PBJTE+fNI46flua44e2nzK5cAuXGWXGmAuLrWG/OE94SDdNEiH900uXfa6SNfVYcUOL0MzZHvDSN1bcPUACU/p+Qmlv50QqO7YzVcUvQxy4mNE6351SEFazkwbx0/y/MfVVvZWpaq3llJ8836K9xVhNN0cvogvs1Uiu5pgdo2PMXb53cpcjrNFlmJasEkaQ/VQYvFNptzOvoI3JmBCne5V8RTBiRoQR0IT5XWwiNN7gujxdwMFsC9nG3gDsbIrTrB4lp6EcjuFU4hgw+TF4tyPMFCeHYrsXxeDr1G/wD5A/JS65YnUuGVvHHLC47NB543TPy6l1EtMjUHYg3t0THKojZDWZMrH+0fCIOemIG4/RbMs9FBisMHAjXn4IZwtBY5uMjy6vRzDw+SHXBWn4thOweQYvcDp9kKfSDxEiDpJ0MbdVLGTWzPQpNWipTryrTKnVCyC03U9KqilBDceZ+Qkx0mBvEczyUtaQS1wgtMEHYjUKph65a4OaYIuDuFbwWPNNzXtawuacwzNzDzkpOheSnXKttwvw32ir0tH5h/S/vDl4iPFH8D7WU3AdoOzdOou0jx1Hmse/iJe8uqNac5JcWtgwdcgmAZVnAUKbwfezACATGcnMIbAidDc7IoylHaLJ8uLFJXKNP6HouExIqAOYWuBvIPT1S39dp9V5lRxFSk6abnTqSwzaeiOYP20eLVmtf1Hddr6FPhm/2I8vRtbw3/ALNxTYuQTA+2FAtl2ZhOxbm+YXJncj7JXhyLwan88k0hR43EdnTc/XI0u5TAmFV4ZUfkc2o7M5j3NLoAzRBmBbf5KgkLfO2ltUkfonD6roOyw0jTmmya9wEAzfkCb63jQW3TH1AHBswXAlvUCJ+o9VxtjjCY4A+acHSDGx3EaGN9R1TX38rrmahrxNuaz1bDdm6R7zTmafstET5qtjqIc2QLtuEjNj1R+xRhyaH9x9OqHtDgdb+aRxVHglYw9h+EyPA2V92q2D1RTOnHTJoaUL4rgMwluutkUN1GRzXTipqmdjm4O0BuFY8sdkqEBp52A8OXgjoAJgEH90NxuAa8zoQhVbBVIEMBOzr38R90iPcxbcoqksWZ2nTNO9kXcYAkSbD1Wd4v7SsphzaPffzjujz3KqHg1WoRmgDrJ36kpmO4dSoUy4nNbyla8s5LigVixxfylf2MfxCqS853S4wTN7lRGqGg2gi5ExaNRz8FSc0l7namYt+aK5hOGvbDqoidGnlzWuKStsKOSUnSRNUY112g5SBfmq7uHuuWgkD5eK0vE+HMbRo1GiCbENtNidOdlQw2BqOZ2rJ1IMGNPrqg+SGpqSsBgkG6mbWVwzPeA+idXbTc1olwibEAjyIv6rnJPkZGTXBS7YeilZiSILT5fniVDVwsaEH86qF7SNj1PVbpTN7r8hXA8SfTJcwwXNLSOYJFlUxozy5sNJ2HOdlUbVUjKkrqaObjIsYXGVGiLz4Ark6nUXLv2OUWvJ7TxrCGtRdTGji3Nct7udpeJF7tDggtfABlB1NlJ8PrPdkyOqB4DiAKgBzZXAAzMWE2sdM1+g8fkU6Lq8+foDUTV7Zrn06gBYyzXt7Nktl+YTJcHSJA0jqqeEq4k0qjS2rmc1hDjlGVzu7UDLzDTJbbTQrSAa9P0TSFjCoBu7SnUYynTqupNzAvdUzSXFsXe7MWNBfryAAKp8NfXNV1R2HrDL2gh1QHMXVBkFJhdDWBoEu7oOsHVacjRRuK4yjN1hXfRoipTrDK8dqGP77u44w0tcDkz5byLDSF2JZVnDB1N73sDczXDM0FxaC7tAYFRoBuZmTGq0pUa42gJwqjUbWrmoaji4kAkZaYY0wwN7xkkGSQBvN9SpFvkptr7psfQoWGgVTo5K8/C4QfHZXXNUz6QTClxSVpDZS1VZEWprr+eimqCyjLf1WmEOVI49L/AJKlj7fRMqLjhAOvVVsdw2nUble3unlaPRWWm6kLfr9iuas62kC8JwWjTblZTaJuTAJPiTdU/aDhbTTJAuCCN7I7z8VS4p/tO9EE4rSw4TlqRkcI12IdToOJDQS8u1Nh+eq1TaTKTWsa3uiRA+p6koZ7H0RnqkiTlA9XCVoHsuPzdBji3GyjPJKWkGV+Fsf74BiQLQQJnUIbiPZhh0JHzWlc0QkH6o9ERPdkjE4r2YInKZPI2QnE8NqU5lpXpFVuqjq4drrEAoe2mMjmZ5a6nzHyTDR6+S2HH+HMaJAjwWYqUgOaXxsUR3VldtNwXKyzRcts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QTEhUUEhQWFhUVGBoZGRcYGBwWGhgaGxcYGhwcFxgYHCggHBolHRcVITEhJSksLi4uGB8zODMsNygtLisBCgoKDg0OGxAQGywkICQvLCwsNCw0LCwsLCwsLCwsLCwwLCwsLCwsLCwsLCwsLCwsLCwsLCwsLCwsLCwsLCwsLP/AABEIANwA5QMBIgACEQEDEQH/xAAbAAABBQEBAAAAAAAAAAAAAAAFAQIDBAYAB//EADwQAAEDAgQDBQcCBQQCAwAAAAEAAhEDIQQSMUEFUWETInGBkQYyQqGxwfDR4RQjUmLxFTNywoKSBxai/8QAGgEAAwEBAQEAAAAAAAAAAAAAAgMEAQAFBv/EACsRAAICAQMEAQMEAwEAAAAAAAABAhEDEiExBBNBUSJhcZEUgaGxMlLBI//aAAwDAQACEQMRAD8A3B6+CaP2XHruuI6beCSVnOOnomlyXLyST5SuNGxKQjUdPmE9w5pCFhyMtj5p1yWmCDmH50K02FriqwPb8Qkjkdws97U0z3XjZRUuGYhzGvw9QZHgOjOWEHefAyo4uUMjSVo9CSjkxRcnT4NVkPJdl6LLH2fxLu8+s3N/yc75yo8NxSrh39nVLszQTlcc4PIzMgGLGU15ZL/KNCl06l/hK36NS9waMxIgboYOJ1agIw7RlGr3R6XsqmK4iK8atpDUbk8v3VwcZp6MZpsBp5Ie4pvnb+WGsXbW6t/whP4PEO1rAeAP2XVOF1t8Q7ykfdceMnak7lcKOtjKz/cZHUrXGCXDOUp34X7ID8bp9iR3nVHE3LiUELve0kjcfTkrOKxBc85nSQddQAhXaB7gC4NExmMwPGFDP5S2PVwR0xTYR/i2tuLuDYsZHjfQ6eionidQAhj3c4DoHnCgc0X3vG8Ec1KKUwWtdpysCb2d5brtCQ3auCKtjKoFiCOmaPmh2J/iHhzgO63UjadJlHMITnbJDZMNO2e4DnA66xohvEK0U8mVoMmTHemRuT05J+Kk+CbqVKuQZwWiTUzOvl36lXKrC90gkQdlPg6UMyj3iPqnOIY0zoPnC1zuW32Bhh0wp/cjqkgb3tPNVn4aq50luUSQJtprImygFdxqZiPLkiVOsakkt11O5Pn5It4AV3HZXpuOn0O6tsf4mRYc/Eqy3DNDYIJLRBEt96dWnkjvBfZgVGtfUcWl1w2cojr4oF8nSHymscbkA6dHNAAuBckwAes8kVrcK7Kn2mcF895mnd1lvMaLQ0eEUmWDALETM68iVBiuG5e+CHMEyycv2hY8UkK/UxnsnQAqunLABAFjvqdeuq5LhMK+oXBkANjnvKRDFSoa4w8pHprqjW2c5o3guAP1Sx/SQRrYg/MLGcSptdVc5pD2uMxEEeqdTrFkGi8scPhO58Mtx4p/6qnTR5i6LVFNM10JpYqNL2gpGMwcDFwACJ3gzonf6zRI1fb+1P72P2T/AKfJ/qy4PquIVWjxSkSYLjzGU2sT9j6J3+o09Rm/9Su7sPZnZn6A/tUO4B19U72ZxoptbTqWYfddsJOh5J/Hq9NzfeI5SxwPzELI8d448Uw2k3vRGc7DoOannP8A9Li9yrFBvHpktj04sA1IE6S4CQs17Y4Sm5rC8EVGyGubYnoeY6Ly3CcUqueRU7ztcziSYGkchPJHsXja1ZwfWc4kaGY9Ajz5Gk4+Tum6fVJSvZBHiVM4cBpeHFzGl0fCSbtcuwHFzS90tm4ggmASDYFC25qju++09473NyJ31W4w+KwjgGike40NBcwGRHPU+Slik3zR6GSTjFKS1WVafHqxbmApObzy6eIzBD+I8YrVBlLoBtDRlH3PzVl2CotxIaJNOoRAIcwCZ7pzAaECCoeMYNlOr3LCDYnRdJT03YGN49SqPP0AGMccobNt7C/oqRMb6281s6HAadSgHPeGudNszRA2tKyNXDZahaSCBof0W9tpWynHmjKTS5H02kwAPtp91dx1Ah4H8yHgGIdygwJ70XuOqr02SRGpjQ+cgjS0K7RxIJLnWytytDS6QXGHPb3tQJ3+LRAmmMyWmmiDiTGdgx1IEgau3LpjN0aZsFnqTS95m97TuUZ4qWEAUxFpDgSQ8TuHaEXuoWNbQpGq8iT7g3vq79PXRO4JPFsjxB7OQdtTr5DqoaFDtXDOcrZA6AHcxcqizEXDngTqGmSDP18UTw0wNj0mb+C6tBsZLK6ZLTwTXvDG5QdBq1p37ziZvoOadXw2VzxkyHNBpiTB5Akoi/CUiIkWgtIBzObmAzRJIMB1iOSiw1Np7UtLu7mc0kd6zgbxFyJQybexuPSt1wkNw2Bc6q2lo4uuJmBrrPJb0gAchHyAACDezuCy0+2qEAmQHGBlb+p5lXaWO7R8U/caO+4g+jfFOxVAl6mbySpcIuOc0AuOn3QzjWL/AJYawEmqYAj8hWalQOcGt3u4xMN2AkRJO6utp2iNNOiPeVonpQpvkrcHwZpUg1rGkm7i6bnkIOy5XhS25LkVUBKWp2wXSwbmWNMHqruGwIf71PKBujJaNPz9krRKPtxE92TAx4Ez4THloof9BOzx6I9KQD9Vjwwfg3v5F5M+7gW+ZvS26T/6/wA3/LfxR/KfulO/5oh7GPyg11OT2Z93s4CIznT83QXjPBKdMZnOAmwbGtvFafGcapU5ynORMhpGVp/ufp5BY/i2O7V+Z29gBYDoJ0CmyvHFVHkt6dZpu5OkUcNSYJhjZ3J1PmpnUS7eehgehFkVo8CrxIFLzeD9lDmFJ4GIpAgi4bF+ovBCTokt5FHci7UN/wCwjwd2FazK+izOLEubJ85Rc4XCvFmU/Ed2PRYnG8VElrRm/oLruDY0OmYjYqOnjA2c+uojfmE3vVtQj9PJ7ptB3i2CaMVQpU3k5oJLjnyXka6iAbJmMxTm1DTb2VSPjNNo152QPDVxmNSoYLvcM2GxOlwAYtzUrqoiRG5n7kJUslcIpx4ntqd0HKlFoZmfiGgi+VtNnoLoQzjdUWLczTs5rHD5j7qpVxIaZzC3kqzuKDYE+ELNUnukHHElzuX69Vjh/ssYRvT7s/8AjKiAkBoFgZuRy5+So1uJlouIjnqrDH/yu0rGAbhotY89yTZY1J7sPVFbIdmaw6BxGjdfXmquJwT6rsz3ietwPshlfG1Ce6Mo00k+qRtSpuT878k2OOUVdiXKM/Bar8PeDM5/O56CdFe4ZnY9pFMPLRZuUuEkakRdwuhja9UCSHETEwcsjaYVqhxCdZHUFbLV53NxqHEQvWpVnHN2Zpi9yQwxMyS8iVC0FpPea+feDZOxGtpJJGirGmHgkGfzqiGFwwbRL57+cXm4gE/YJWzGu4pX9ti3RZUrFodmc0ACNGgfmy0BpOaAGANAGgiLiNCL6qfAsimy3wtnzaLzzUknb8CsjiSR5U8zlIa1kafnknt6JR18ISi0JnHAhu+RXErkuWVy0GgmU2TEp7k1wunCExMvknNErgEB47xdzQWMOUaFwu5xmIb+qXkyRgrYzHieSWmIR4nxalQsTnePgaR/+jo0eKy2N43UrWykjZjQcvmQLqXh3Dajhna0CbjNf1nUqwOD13nvvgchZStZMvOyLI9rC/bAVdh+I7+6NvsloUbOJsLMnq4ifRolX+N8LFItiYdY73UP8SynSvBddtJoAEOdd1V/gDAnkkLHpm0ypZnLHa8k2Ix4YYbUERLpuGg6CPicdmrPcS4kHE5YdF5kOLnf3u3t8IsNEIrcRBflYJYJykkmTu62rioH44B4Y279zsE5qUthWNQi9VhAglxLfhveBHj805lPMyXHfQ2MG+21o80Cymq8snQ94kbfqtLg8Q1oAIEO7l50ynbmD3vELJwofDI5W62RTq0HOd3/AHQbdOQHJEaLQ4XMMZ71xodB4kqPD1n0aj6FaHtNuj26tc07EWIPSFW4hjmsbTpZoLzLjMXNgD0ifVC4NySO7qUPj58lV/8AMLojLmJAA2BPnCs4KhlJJ8LiIkKtRcQHPHegwGgakk3kaInh6ECXOaye9l/3HDeCAD6ldL6HQkD8LhjWrAEWmY6DZXOKnO/IBI5DntCs4DLSNV8iT7oHURIsNBPqo8EG5pdMl1g2xgtdp55QhbV7DYra2QDAblzNCRJm4jugbm+vinOw7iCRTBLQHuOWIFxpNwrbqQBLHZWRALwe6LTcf1a+aqVR2bBlIJdqRMtE2Bn3ZA221XJ2w2/yMwVbMSHFxaWmQ2YFrHWAAYUjYa4Ohjg65aDGhsHRpFjZPwdCmKdQudJDWGGEwM5y5XGYMck/J2tUMZHecGA8xzMbxyWyvgCCjJttfciwYyvNTJLQTaCGgnS/RWadMk2BM/5ICL8Sa2jSFBl/iJO55qHB8MrBoq6ZRZnxRzPKeS7Q29vHJneVavHg02DxzKre4bgCWnbb7KUm9llqGIcCHBxHfBcAbXI205rVGDcaG4VGLI5Kn4PPz4lB2uGPa2UrgkpmyUpxM0JCVOIC5dR1hIi2vimFSRzi/wAk0j5ppOUOKYw02d33jYeKyuAriqKs2e3K5t/hkzHUHVFfad5BZB3+apcXwhaW4ikLOb3sosHRBJHIhRZ1bb9HodPSVcN/88BXh/HqbKYZVBGWwcBM+ITcb7WUQYpB1V3ICP3PkELwPE2Ns5oew7OaHQd45qziuK0wCKTBSbF3ta1tQj+lse7PO/gujleitX8HSwrXeh/nYB8S4w6q6XAAtnujbxQGgxxNwDmMOJJFyJ2M2UHF+KTX/lgNDYhoMzA35q1XAqMbWp1GsvDsxLQJFjadxlStErt+SlSilSVUCGUMtZzQZaAXDlJ1Kr0GfzM2oyn1JVpr+85w3AF/smAEnYNAsN5TlJ7/AGAUOK9kPbHP2dMamXHwP4F3E8R3mBroAOx38OSu4DATmyENJMlzp9LbK2PZ6burUG5b3LgT4CLrtUEzJRnpoq1y6vlq0jmdTbECPdbJI6xchS42mzEUmtqNLKjR/LqNGxuW1Adb6O1CipUhScSwkTrc/LkoK9Z5dAOUAaxJ+a6Ld/E2cIuPzX7L2W8K0NAY0kjc7lEO0Y4DNLnAAZRAsNNBJOqDYdpYHOLi4xvt4KLA1y1weUuULt2OhkSpUG/4gEm2WNuQ5a/VcRy/N1JiGioA8e9oev7qGiwmWSQdZO0Az10lT0vBWnStnbaQmPan2j3pJJBEQY2IveU02/TquqhilaOL9ABltDjJ715up+E1S2sx4E5JPTQgfVdSwhN3dxp/9j4D7orwzB9oQ1rSG/QD7o0m9kLnOKi748kvCsO6rVD33uSep6dFq2j9fVNw2HDQIAt+ilhWQhoVHjZcvckZ/iWEyPMAAO+uxRPhFXNT1ktibRqAYtyMqHj7gGNJ5qbgzf5QcfiiPACAfOSlxVZHQyTvCr9lwnl5p3imulcwp9kyQ+VyXLyXLqZ2wTPQapC66cWpr2Hl1TiYA+0tCac8jPVP9msRNOJiOaKYmlmaR8lnDw6rTcclgSkyTUtSHxknDS2XuLYTDNlzqbZ1tInyBhYfiDrOLRAi3S9lrP8ATDBfVMxeECxtDPT3BebwNGi2niVLm54os6d/VtGMpULOqPuXOhk6gDUjpsrOCo9yo34XHTUgnXVEqlEgAAd0tLGuPSxjqmUacDnGgHM7eKF5G9ijHiSVlV1CLQuwuDzVBndDJktaItyk/ZEqnD6kSQp8LwyWdpMwbhEtSFznHwRhlNucCHETljf9xy3VCrVA0Pj90cwfBs4NRpIYTfc8pAHl80nEOEFgaagGSAO0aDBHOoGgmeoCzQzYzXvczcE6XhPo4UvcABf5+Su9kGOdcGJALdDbUGNPFMqAPyNpsdmA1Gp6QPqsUrY5xqO4LxhhsayY8goqUwAVLjqZkbRaEyjcgSL7lGv8QdrJ6FQs0Pl91dpYljiM1nc9D6qo82Fxb6qF1OdEvSnyPT2C7GBpmeWozaRCtYbCNuQKlU/2NDW+Od2nopvZfgoJFR/ujQbEo1xbiFuzZebRFkUcVK2T5OpqWmIBGHJflETuAS8DxdufRbHh2EFNsD1VPgvDhTbJFzrsi7RCoxY9JJmzue3gkCrYrENYO8cttSJ+inhMdTBEECPBHJehEfqA2NdiKjS+SwHUd0WHI3K0OUaDTSPBMAAFgAnjqhxw0h5cmv6IYW/NKGaJ8rvmjoVZzQuXFq5ECEpP2SNBtyFvwpXft/lN2RihH6E8lWwlTOwOOpn9k3jGKDKTjzEBPwbIpMGhyj53S7uen6DNNQ1P2C/aWtDA0auN/AXQKtiQykWR3nNY3waAXHzJcFY9q68VACbZfrZZzjXEwCXRDnw1g0sABLlDlbc2kej08EsacuOR2JqOJaALnuAbNA/p8rov7NcKBPaOuGyG9TPed9ggfs/RdUIZfM4ZQdYzu7zp8AT5L0ajh2saGtHdbYc45lMw4t7ZnUZqjpRBXoNIM7rOYig6i4/0u+61h28fkoMThw4XE+PLqqZxtEUJ0DPZ/FNALBtopcbVNIPaAS1wJZAnK6Jc0/2xJCoV+EOYS6nMjbYoZxHitQwCS0s70jp+QkylpVMox43OXx4BeDcKjjplALjzJ2A8StbwfBNYzNEHmh3B+Eus6oMubvRbxAPK2y0ZZDYi3JbhgkrZvU5bemzzT2ijtXf8zHlMobRF7C+sC8opxthL3yIIJQmnIgm31HggvYfjLO0q3wulmqCbAX/YKqKocRFgLc0Q4PUDazC4S3MGnwJiUpclMt4bGk/inOGSk3KER4ZwvLBdqboq3h7WSBtyT9laoezyHkvgRviY+6dCVoStRACE6ztuuKV36rmhCFZ0+qUwk6/nRdp9Fpg1zlzL25JHBK0LPJtKh65cSuRWBQTLv180iQn9fJQVccwWccvLMCETaXIpJvgHcclzqdMbmfmizoHl9OiDZg/FMyw4DfXYn7IjxKsKTC51o3PyjmVPjmnqk/f9FWWL0wh9P7Mh7VkdrY/tosd7R4QDsHT77b9HTBH0WkxZzB73ToY8TYfMpKfCTX7kSBrMwJO3LdSQneS65PQljUcNN8Dv/j6i4Pq6FrQBOvedyPh9VtYQ72e4OMMwtE94yZM+AHREJPr+qvjsjzZ/KRxGnouBTgU06eKKwKoixdQNbnOgHP8AOSyOComvWLoEDvkRbXuhHfaisRSgfEU32Xo5aLnbufE9GgR9SppfLIl6LMfwxOfvYvWqM5H6EJXN+a4MAmNzKyXtJxl4fkYSANU5yUdyaMXJ6UZTi+INao94gDO7ukwRBtbdQ9qwkZnAHeLnyCpuYadRzyTlfIzWi535FS4uqA0QWuA1sN/+yW42UQm4rcNsFF4aA4ggauZlabmxcw9dU6pQyAAl2eYcIsIALS0jUEGZQeliMzGxaLchMyD4lE6OOGXvXOVzWiYDZgggmcwnNbqlTiVY5cej0zguO7egyofe914/ubb5iFZyrLewnEBL6TrF0OadJIsfktU4foqsctUUzz8+PRka/AjOW6cQf8Jg+vknzyRCjmj86pD1XD5FcVgQjnW1t+QuA+ibCeFxzEK4C/RLELv8rQbOauSjquXUdZLisbkNwYG+qidxSk8ZXQehCuvZOsQVSxPDabxoBsulGT4BhKKYB7gr5GPFMONiRmGh0MgjyKixNJznXe6tBi8lvkCU7inD+xIdGZtwRE68uuhRHBcVoNZcOkD4QDJ63kFQpRTcZuj0pTk0pQ38AHjOHyBjeZBdytf9vNHvZKlLKjh8TwAdiALx5n5LIe0fEDWc5zWm5DGt3OYgXPU5VueCcN/hqQpZy4yXEmwDiLgAaAJmGCc3NAdTJwxKEuXuW3DWyiddWHunRRPH0VTRDGVEU/5/wpGlIWpGfvzQrYZszO+1ToLBtrHqi3C6WWhSEfDm8zf6QgntGC+sGNicsebjAWoLMoDR8IA9AAk498kmVZfjhhH7srVN1gvafBubULtnaL0Kp9EN4jg21GwfkmTjaJ8ctLPLMVSzNLdJ3OxCDPoFtySQTzkLacc4QaXUHkNPFAcOYeHD4CCN7g7g2QRm4rcfLGsjtFTBvgEX1B1tbSyKYak5xzZSZGaY2kgkCPpyUFVm8SXE6W9dkzC4hzHACx06Dy5a+qGVSHQuGzNDSeaT2vYIEh7O9MielxMGxXolDGtrDOyY5cua8wwjgWiCMwnWLyYgWgHU3Wu9jsSzO+mJJLQ5pJ1LRDreB+SHBKp17N6uKljUvKNKWA+KVvT8KWLJoBVZ5grWjYQkengJjunNcahqcDy9Eo5lIzVYgmOzJrnEDSTfonQk/CiYAsc/uVyXXyXLDC4fqlLU9w+q4/nomCivWoBwIcJB2Wex/BWZXOgiNtVpZQ/jbZpOjklZYJxbaHYssoukzJ4DDTXoCBGZrvQk/wDULbOvPqslhqv87Cnwb6Ej/stedfl80npl8WvqP6t24t+v+jHu+SRO8fBNCpZKhWtPkocbVFNhebZR/iOqssO3NZ32lxOd7abRoQbH4tB9UjNPTEfghrnX5KXBqXaVTVdctOY/8joPIR6rR9pm1TaGCFNoa3bU8zufVNv5FdjhojTGZsiySteOCSpuoXsn9k7OU54H3RsUwNx+i11F2blInmvMKwyEiR916txvB9rTLZjkvOeI4AgwRLhIjQHr5JUqT3KMFtOihSrxr5KV83cIceR26jqqtam5hhzS09fspcPX2KFr0VRlezCuEzPa6HSG5SWxqNJ8ZKv8KxDqFVtQtu0w4biRoRsYQjDugjpodxyIRWvUa9rqgqHtC4ZmusXCB3zFpBtrolP2h3HxfD2PSGEOgiC03BB/RSR+iyHshxGHdjaCSRJjbQfVa8iFVinrVnl58XalpYqaeR26JHP1SPufr/lMEiEc1wMgLhv6rvquOFITCfmld+BcG+W6xm7UPF1yQsukWGaUFvkmuCSV0x+ck4nIzP59kx9MOBtINk51xNv3XTzXNWarMgyiWV6bQdKggdMwP6rWVrkoHUpxjWPdp9O6QPnCOvCm6dbS+5X1DvT9iKVyXKNvFK4p5OI58NJ5XWc4I3PiC/YAu87AfU+iL8WqRSMWm3qqXss3/dd1aPqpcivLFFmL44pSQXd9ExwUp/ZMiLeR9VRyTEBbsmX3VlrbA8x4KJx69FjQVkDwYQL2g4V2jczR3wtBO6jqDoscNtwlNrdHmOIp5rOm1iN46Sg1ZuV0A8toW79ouFFpNRgt8Q1WWxTZECDqADtPIqfeLplcZKStFWjU6opgsXlMO9xwyu7oc7LM92dCgLRlsRBCt0K3VZKPlFGKdqmHmTnmkIyjMMrs2WBOp1d05rZ8D442sMr+5U1iZDratJ+i89w1aCCdRcEbHnb7KzUxLiQXOmAADmJ00ueSWsmh2hmTAsqp/k9PZF5vHTzXSsbwz2oc3u1O+IiZuPGdVp8DxOlWjs3An+nQiOYKqx5oyR5mXpsmPnguOXAbfkJXC/gkaE2iexPsnt/PBJTE+fNI46flua44e2nzK5cAuXGWXGmAuLrWG/OE94SDdNEiH900uXfa6SNfVYcUOL0MzZHvDSN1bcPUACU/p+Qmlv50QqO7YzVcUvQxy4mNE6351SEFazkwbx0/y/MfVVvZWpaq3llJ8836K9xVhNN0cvogvs1Uiu5pgdo2PMXb53cpcjrNFlmJasEkaQ/VQYvFNptzOvoI3JmBCne5V8RTBiRoQR0IT5XWwiNN7gujxdwMFsC9nG3gDsbIrTrB4lp6EcjuFU4hgw+TF4tyPMFCeHYrsXxeDr1G/wD5A/JS65YnUuGVvHHLC47NB543TPy6l1EtMjUHYg3t0THKojZDWZMrH+0fCIOemIG4/RbMs9FBisMHAjXn4IZwtBY5uMjy6vRzDw+SHXBWn4thOweQYvcDp9kKfSDxEiDpJ0MbdVLGTWzPQpNWipTryrTKnVCyC03U9KqilBDceZ+Qkx0mBvEczyUtaQS1wgtMEHYjUKph65a4OaYIuDuFbwWPNNzXtawuacwzNzDzkpOheSnXKttwvw32ir0tH5h/S/vDl4iPFH8D7WU3AdoOzdOou0jx1Hmse/iJe8uqNac5JcWtgwdcgmAZVnAUKbwfezACATGcnMIbAidDc7IoylHaLJ8uLFJXKNP6HouExIqAOYWuBvIPT1S39dp9V5lRxFSk6abnTqSwzaeiOYP20eLVmtf1Hddr6FPhm/2I8vRtbw3/ALNxTYuQTA+2FAtl2ZhOxbm+YXJncj7JXhyLwan88k0hR43EdnTc/XI0u5TAmFV4ZUfkc2o7M5j3NLoAzRBmBbf5KgkLfO2ltUkfonD6roOyw0jTmmya9wEAzfkCb63jQW3TH1AHBswXAlvUCJ+o9VxtjjCY4A+acHSDGx3EaGN9R1TX38rrmahrxNuaz1bDdm6R7zTmafstET5qtjqIc2QLtuEjNj1R+xRhyaH9x9OqHtDgdb+aRxVHglYw9h+EyPA2V92q2D1RTOnHTJoaUL4rgMwluutkUN1GRzXTipqmdjm4O0BuFY8sdkqEBp52A8OXgjoAJgEH90NxuAa8zoQhVbBVIEMBOzr38R90iPcxbcoqksWZ2nTNO9kXcYAkSbD1Wd4v7SsphzaPffzjujz3KqHg1WoRmgDrJ36kpmO4dSoUy4nNbyla8s5LigVixxfylf2MfxCqS853S4wTN7lRGqGg2gi5ExaNRz8FSc0l7namYt+aK5hOGvbDqoidGnlzWuKStsKOSUnSRNUY112g5SBfmq7uHuuWgkD5eK0vE+HMbRo1GiCbENtNidOdlQw2BqOZ2rJ1IMGNPrqg+SGpqSsBgkG6mbWVwzPeA+idXbTc1olwibEAjyIv6rnJPkZGTXBS7YeilZiSILT5fniVDVwsaEH86qF7SNj1PVbpTN7r8hXA8SfTJcwwXNLSOYJFlUxozy5sNJ2HOdlUbVUjKkrqaObjIsYXGVGiLz4Ark6nUXLv2OUWvJ7TxrCGtRdTGji3Nct7udpeJF7tDggtfABlB1NlJ8PrPdkyOqB4DiAKgBzZXAAzMWE2sdM1+g8fkU6Lq8+foDUTV7Zrn06gBYyzXt7Nktl+YTJcHSJA0jqqeEq4k0qjS2rmc1hDjlGVzu7UDLzDTJbbTQrSAa9P0TSFjCoBu7SnUYynTqupNzAvdUzSXFsXe7MWNBfryAAKp8NfXNV1R2HrDL2gh1QHMXVBkFJhdDWBoEu7oOsHVacjRRuK4yjN1hXfRoipTrDK8dqGP77u44w0tcDkz5byLDSF2JZVnDB1N73sDczXDM0FxaC7tAYFRoBuZmTGq0pUa42gJwqjUbWrmoaji4kAkZaYY0wwN7xkkGSQBvN9SpFvkptr7psfQoWGgVTo5K8/C4QfHZXXNUz6QTClxSVpDZS1VZEWprr+eimqCyjLf1WmEOVI49L/AJKlj7fRMqLjhAOvVVsdw2nUble3unlaPRWWm6kLfr9iuas62kC8JwWjTblZTaJuTAJPiTdU/aDhbTTJAuCCN7I7z8VS4p/tO9EE4rSw4TlqRkcI12IdToOJDQS8u1Nh+eq1TaTKTWsa3uiRA+p6koZ7H0RnqkiTlA9XCVoHsuPzdBji3GyjPJKWkGV+Fsf74BiQLQQJnUIbiPZhh0JHzWlc0QkH6o9ERPdkjE4r2YInKZPI2QnE8NqU5lpXpFVuqjq4drrEAoe2mMjmZ5a6nzHyTDR6+S2HH+HMaJAjwWYqUgOaXxsUR3VldtNwXKyzRcts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1036" name="Picture 12" descr="Ascaridi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500198" cy="112397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5072066" y="5786454"/>
            <a:ext cx="178595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err="1" smtClean="0">
                <a:latin typeface="Andalus" pitchFamily="18" charset="-78"/>
                <a:cs typeface="Andalus" pitchFamily="18" charset="-78"/>
              </a:rPr>
              <a:t>Ecchinococcus</a:t>
            </a:r>
            <a:endParaRPr lang="fr-FR" sz="1600" b="1" i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fr-FR" sz="1600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i="1" dirty="0" err="1" smtClean="0">
                <a:latin typeface="Andalus" pitchFamily="18" charset="-78"/>
                <a:cs typeface="Andalus" pitchFamily="18" charset="-78"/>
              </a:rPr>
              <a:t>granulosus</a:t>
            </a:r>
            <a:endParaRPr lang="fr-FR" sz="16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15272" y="5916017"/>
            <a:ext cx="105189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Fasciola</a:t>
            </a:r>
            <a:endParaRPr lang="fr-FR" b="1" i="1" dirty="0" smtClean="0"/>
          </a:p>
          <a:p>
            <a:r>
              <a:rPr lang="fr-FR" b="1" i="1" dirty="0" smtClean="0"/>
              <a:t> </a:t>
            </a:r>
            <a:r>
              <a:rPr lang="fr-FR" b="1" i="1" dirty="0" err="1" smtClean="0">
                <a:latin typeface="Andalus" pitchFamily="18" charset="-78"/>
                <a:cs typeface="Andalus" pitchFamily="18" charset="-78"/>
              </a:rPr>
              <a:t>hepatica</a:t>
            </a:r>
            <a:endParaRPr lang="fr-FR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28728" y="5715016"/>
            <a:ext cx="119616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latin typeface="Andalus" pitchFamily="18" charset="-78"/>
                <a:cs typeface="Andalus" pitchFamily="18" charset="-78"/>
              </a:rPr>
              <a:t>Parascaris</a:t>
            </a:r>
            <a:r>
              <a:rPr lang="fr-FR" b="1" i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fr-FR" b="1" i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b="1" i="1" dirty="0" err="1" smtClean="0">
                <a:latin typeface="Andalus" pitchFamily="18" charset="-78"/>
                <a:cs typeface="Andalus" pitchFamily="18" charset="-78"/>
              </a:rPr>
              <a:t>equorum</a:t>
            </a:r>
            <a:endParaRPr lang="fr-FR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071802" y="4429132"/>
            <a:ext cx="160473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ndalus" pitchFamily="18" charset="-78"/>
                <a:cs typeface="Andalus" pitchFamily="18" charset="-78"/>
              </a:rPr>
              <a:t>Non important</a:t>
            </a:r>
            <a:endParaRPr lang="fr-FR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1556792"/>
            <a:ext cx="7632848" cy="341632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endParaRPr lang="fr-BE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Possède un aspect très caractéristique.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		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1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embryon hexacanthe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ou </a:t>
            </a:r>
            <a:r>
              <a:rPr lang="fr-BE" sz="2400" dirty="0" err="1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oncosphère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1 paroi épaisse striée,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l’</a:t>
            </a:r>
            <a:r>
              <a:rPr lang="fr-BE" sz="2400" dirty="0" err="1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embryophore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1 coque fine et délicate souvent perdue déjà au niveau de l’utérus.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err="1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NB:L’œuf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est directement infestant</a:t>
            </a:r>
            <a:endParaRPr lang="fr-BE" sz="2400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 descr="Image associée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624" y="4653135"/>
            <a:ext cx="3744416" cy="21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7358050" y="-29558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2559" y="0"/>
            <a:ext cx="4235455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 smtClean="0">
                <a:latin typeface="Arial" panose="020B0604020202020204" pitchFamily="34" charset="0"/>
              </a:rPr>
              <a:t>Description de l’</a:t>
            </a:r>
            <a:r>
              <a:rPr lang="fr-BE" sz="3200" b="1" dirty="0" err="1" smtClean="0">
                <a:latin typeface="Arial" panose="020B0604020202020204" pitchFamily="34" charset="0"/>
              </a:rPr>
              <a:t>oeuf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396" y="619351"/>
            <a:ext cx="458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Œufs  des </a:t>
            </a:r>
            <a:r>
              <a:rPr lang="fr-BE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cyclophyllidés</a:t>
            </a:r>
            <a:r>
              <a:rPr lang="fr-B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fr-BE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associée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3335" y="764704"/>
            <a:ext cx="7215238" cy="521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7365598" y="5124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Reconnaître les oeufs de cestodes dans les selles · devsant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21485" y="5876925"/>
            <a:ext cx="5859145" cy="3067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sante.org/articles/reconnaitre-les-</a:t>
            </a:r>
            <a:r>
              <a:rPr lang="fr-FR" sz="1400" dirty="0" err="1"/>
              <a:t>oeufs</a:t>
            </a:r>
            <a:r>
              <a:rPr lang="fr-FR" sz="1400" dirty="0"/>
              <a:t>-de-cestodes-dans-les-selles/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87624" y="1507111"/>
            <a:ext cx="7704856" cy="30469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BE" sz="2400" b="1" u="sng" dirty="0" smtClean="0">
                <a:latin typeface="Arial" panose="020B0604020202020204" pitchFamily="34" charset="0"/>
              </a:rPr>
              <a:t>Possède:</a:t>
            </a:r>
            <a:endParaRPr lang="fr-BE" sz="2400" b="1" u="sng" dirty="0" smtClean="0">
              <a:latin typeface="Arial" panose="020B0604020202020204" pitchFamily="34" charset="0"/>
            </a:endParaRPr>
          </a:p>
          <a:p>
            <a:endParaRPr lang="fr-BE" sz="2400" b="1" u="sng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- Œuf muni d’une coque épaisse operculée et brunâtre, non </a:t>
            </a:r>
            <a:r>
              <a:rPr lang="fr-BE" sz="24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embryonné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au moment de la ponte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- Emission d’un </a:t>
            </a:r>
            <a:r>
              <a:rPr lang="fr-BE" sz="2400" dirty="0" err="1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coracidium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cilié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et mobile en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milieu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aquatique</a:t>
            </a:r>
            <a:endParaRPr lang="fr-BE" sz="2400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Le cycle nécessite </a:t>
            </a:r>
            <a:r>
              <a:rPr lang="fr-BE" sz="2400" b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 hôtes intermédiaires</a:t>
            </a:r>
            <a:endParaRPr lang="fr-BE" sz="2400" b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508" y="851066"/>
            <a:ext cx="5721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Œufs des </a:t>
            </a:r>
            <a:r>
              <a:rPr lang="fr-BE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pseudophyllidés</a:t>
            </a:r>
            <a:r>
              <a:rPr lang="fr-BE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fr-BE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365598" y="5124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7365598" y="5124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Reconnaître les oeufs de cestodes dans les selles · devsant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1028" name="Picture 4" descr="Reconnaître les oeufs de cestodes dans les selles · devsante.or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5" y="739974"/>
            <a:ext cx="8170503" cy="55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875" y="6236970"/>
            <a:ext cx="5247640" cy="3067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sante.org/articles/reconnaitre-les-</a:t>
            </a:r>
            <a:r>
              <a:rPr lang="fr-FR" sz="1400" dirty="0" err="1"/>
              <a:t>oeufs</a:t>
            </a:r>
            <a:r>
              <a:rPr lang="fr-FR" sz="1400" dirty="0"/>
              <a:t>-de-cestodes-dans-les-selles/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5616" y="583801"/>
            <a:ext cx="7814102" cy="59708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BE" sz="2800" b="1" u="sng" dirty="0" smtClean="0">
                <a:latin typeface="Arial" panose="020B0604020202020204" pitchFamily="34" charset="0"/>
              </a:rPr>
              <a:t>Biologie</a:t>
            </a:r>
            <a:endParaRPr lang="fr-BE" sz="2800" b="1" u="sng" dirty="0" smtClean="0">
              <a:latin typeface="Arial" panose="020B0604020202020204" pitchFamily="34" charset="0"/>
            </a:endParaRPr>
          </a:p>
          <a:p>
            <a:r>
              <a:rPr lang="fr-BE" sz="2400" u="sng" dirty="0" smtClean="0">
                <a:latin typeface="Arial" panose="020B0604020202020204" pitchFamily="34" charset="0"/>
              </a:rPr>
              <a:t>Habitat</a:t>
            </a:r>
            <a:endParaRPr lang="fr-BE" sz="2400" u="sng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</a:rPr>
              <a:t>Parasites </a:t>
            </a:r>
            <a:r>
              <a:rPr lang="fr-BE" sz="2400" b="1" dirty="0" smtClean="0">
                <a:latin typeface="Arial" panose="020B0604020202020204" pitchFamily="34" charset="0"/>
              </a:rPr>
              <a:t>obligatoire</a:t>
            </a:r>
            <a:r>
              <a:rPr lang="fr-BE" sz="2400" dirty="0" smtClean="0">
                <a:latin typeface="Arial" panose="020B0604020202020204" pitchFamily="34" charset="0"/>
              </a:rPr>
              <a:t> à tous les stades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</a:rPr>
              <a:t>Parasites des 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mammifères</a:t>
            </a:r>
            <a:r>
              <a:rPr lang="fr-BE" sz="2400" dirty="0" smtClean="0">
                <a:latin typeface="Arial" panose="020B0604020202020204" pitchFamily="34" charset="0"/>
              </a:rPr>
              <a:t> ou des 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oiseaux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L ’adulte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vit dans </a:t>
            </a:r>
            <a:r>
              <a:rPr lang="fr-BE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l’intestin grêle;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20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latin typeface="Arial" panose="020B0604020202020204" pitchFamily="34" charset="0"/>
              </a:rPr>
              <a:t>Les larves</a:t>
            </a:r>
            <a:r>
              <a:rPr lang="fr-BE" sz="2400" dirty="0" smtClean="0">
                <a:latin typeface="Arial" panose="020B0604020202020204" pitchFamily="34" charset="0"/>
              </a:rPr>
              <a:t>, des </a:t>
            </a:r>
            <a:r>
              <a:rPr lang="fr-BE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cestodes de l’homme </a:t>
            </a:r>
            <a:r>
              <a:rPr lang="fr-BE" sz="2400" dirty="0" smtClean="0">
                <a:latin typeface="Arial" panose="020B0604020202020204" pitchFamily="34" charset="0"/>
              </a:rPr>
              <a:t>et des </a:t>
            </a:r>
            <a:r>
              <a:rPr lang="fr-BE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animaux domestiques</a:t>
            </a:r>
            <a:r>
              <a:rPr lang="fr-BE" sz="2400" dirty="0" smtClean="0">
                <a:latin typeface="Arial" panose="020B0604020202020204" pitchFamily="34" charset="0"/>
              </a:rPr>
              <a:t>, sont </a:t>
            </a:r>
            <a:r>
              <a:rPr lang="fr-BE" sz="2400" b="1" dirty="0" smtClean="0">
                <a:latin typeface="Arial" panose="020B0604020202020204" pitchFamily="34" charset="0"/>
              </a:rPr>
              <a:t>moins spécifiques </a:t>
            </a:r>
            <a:r>
              <a:rPr lang="fr-BE" sz="2400" dirty="0" smtClean="0">
                <a:latin typeface="Arial" panose="020B0604020202020204" pitchFamily="34" charset="0"/>
              </a:rPr>
              <a:t>et  se développent, soit: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>
                <a:latin typeface="Arial" panose="020B0604020202020204" pitchFamily="34" charset="0"/>
              </a:rPr>
              <a:t>Chez </a:t>
            </a:r>
            <a:r>
              <a:rPr lang="fr-BE" sz="2000" b="1" dirty="0" smtClean="0">
                <a:latin typeface="Arial" panose="020B0604020202020204" pitchFamily="34" charset="0"/>
              </a:rPr>
              <a:t>les vertébrés</a:t>
            </a:r>
            <a:r>
              <a:rPr lang="fr-BE" sz="2000" dirty="0" smtClean="0">
                <a:latin typeface="Arial" panose="020B0604020202020204" pitchFamily="34" charset="0"/>
              </a:rPr>
              <a:t>: mammifères et poissons</a:t>
            </a: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000" dirty="0" smtClean="0">
                <a:latin typeface="Arial" panose="020B0604020202020204" pitchFamily="34" charset="0"/>
              </a:rPr>
              <a:t>Chez </a:t>
            </a:r>
            <a:r>
              <a:rPr lang="fr-BE" sz="2000" b="1" dirty="0" smtClean="0">
                <a:latin typeface="Arial" panose="020B0604020202020204" pitchFamily="34" charset="0"/>
              </a:rPr>
              <a:t>les invertébrés</a:t>
            </a:r>
            <a:r>
              <a:rPr lang="fr-BE" sz="2000" dirty="0" smtClean="0">
                <a:latin typeface="Arial" panose="020B0604020202020204" pitchFamily="34" charset="0"/>
              </a:rPr>
              <a:t>: arthropodes et mollusques </a:t>
            </a:r>
            <a:endParaRPr lang="fr-BE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000" dirty="0" smtClean="0">
              <a:latin typeface="Arial" panose="020B0604020202020204" pitchFamily="34" charset="0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NB: Chez les </a:t>
            </a:r>
            <a:r>
              <a:rPr lang="fr-BE" sz="20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cyclophyllidés</a:t>
            </a:r>
            <a:r>
              <a:rPr lang="fr-BE" sz="2000" dirty="0" smtClean="0">
                <a:solidFill>
                  <a:srgbClr val="00B050"/>
                </a:solidFill>
                <a:latin typeface="Arial" panose="020B0604020202020204" pitchFamily="34" charset="0"/>
              </a:rPr>
              <a:t>, les adultes sont  très spécifiques, à leurs hôtes</a:t>
            </a:r>
            <a:endParaRPr lang="fr-BE" sz="20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000" dirty="0" smtClean="0">
              <a:latin typeface="Arial" panose="020B0604020202020204" pitchFamily="34" charset="0"/>
            </a:endParaRPr>
          </a:p>
          <a:p>
            <a:endParaRPr lang="fr-BE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908720"/>
            <a:ext cx="7713594" cy="550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BE" sz="2800" b="1" u="sng" dirty="0" smtClean="0">
                <a:latin typeface="Arial" panose="020B0604020202020204" pitchFamily="34" charset="0"/>
              </a:rPr>
              <a:t>Biologie</a:t>
            </a:r>
            <a:endParaRPr lang="fr-BE" sz="2800" b="1" u="sng" dirty="0" smtClean="0">
              <a:latin typeface="Arial" panose="020B0604020202020204" pitchFamily="34" charset="0"/>
            </a:endParaRPr>
          </a:p>
          <a:p>
            <a:r>
              <a:rPr lang="fr-BE" sz="2400" u="sng" dirty="0" smtClean="0">
                <a:latin typeface="Arial" panose="020B0604020202020204" pitchFamily="34" charset="0"/>
              </a:rPr>
              <a:t>Nutrition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 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Glucides</a:t>
            </a:r>
            <a:r>
              <a:rPr lang="fr-BE" sz="2400" b="1" dirty="0" smtClean="0">
                <a:latin typeface="Arial" panose="020B0604020202020204" pitchFamily="34" charset="0"/>
              </a:rPr>
              <a:t> (surtout)</a:t>
            </a:r>
            <a:endParaRPr lang="fr-BE" sz="2400" b="1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Protides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Lipides</a:t>
            </a:r>
            <a:r>
              <a:rPr lang="fr-BE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:</a:t>
            </a:r>
            <a:r>
              <a:rPr lang="fr-BE" sz="2400" dirty="0" smtClean="0">
                <a:latin typeface="Arial" panose="020B0604020202020204" pitchFamily="34" charset="0"/>
              </a:rPr>
              <a:t> besoins peu connus</a:t>
            </a:r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Matières minérales</a:t>
            </a:r>
            <a:r>
              <a:rPr lang="fr-BE" sz="2400" dirty="0" smtClean="0">
                <a:latin typeface="Arial" panose="020B0604020202020204" pitchFamily="34" charset="0"/>
              </a:rPr>
              <a:t>: beaucoup de 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phosphates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Vitamines hydrosolubles </a:t>
            </a:r>
            <a:r>
              <a:rPr lang="fr-BE" sz="2400" dirty="0" smtClean="0">
                <a:latin typeface="Arial" panose="020B0604020202020204" pitchFamily="34" charset="0"/>
              </a:rPr>
              <a:t>surtout la </a:t>
            </a:r>
            <a:r>
              <a:rPr lang="fr-BE" sz="2400" b="1" dirty="0" smtClean="0">
                <a:latin typeface="Arial" panose="020B0604020202020204" pitchFamily="34" charset="0"/>
              </a:rPr>
              <a:t>B12</a:t>
            </a:r>
            <a:endParaRPr lang="fr-BE" sz="2400" b="1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Sels biliaires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BE" sz="2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</a:rPr>
              <a:t>La nutrition se fait par </a:t>
            </a:r>
            <a:r>
              <a:rPr lang="fr-B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pinocytose</a:t>
            </a:r>
            <a:r>
              <a:rPr lang="fr-BE" sz="2400" dirty="0" smtClean="0">
                <a:latin typeface="Arial" panose="020B0604020202020204" pitchFamily="34" charset="0"/>
              </a:rPr>
              <a:t>; passage des gouttelettes a travers le tégument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 </a:t>
            </a:r>
            <a:endParaRPr lang="fr-BE" sz="2400" b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365598" y="5918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601961"/>
            <a:ext cx="7716998" cy="60016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BE" sz="2400" u="sng" dirty="0" smtClean="0">
                <a:latin typeface="Arial" panose="020B0604020202020204" pitchFamily="34" charset="0"/>
              </a:rPr>
              <a:t>Cycle évolutif</a:t>
            </a:r>
            <a:endParaRPr lang="fr-BE" sz="2800" b="1" u="sng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Le cycle est hétéroxène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fr-BE" sz="2400" b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H.I.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et </a:t>
            </a:r>
            <a:r>
              <a:rPr lang="fr-BE" sz="2400" b="1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H.D.</a:t>
            </a:r>
            <a:endParaRPr lang="fr-BE" sz="2400" b="1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L ’œuf est ingéré par l ’H.I. 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L’</a:t>
            </a: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oncosphère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activée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traverse l’intestin et gagne: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Le sang ou la lymphe (vertébré).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La cavité abdominale (invertébré).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Arrivée à son site de prédilection, la larve se transforme, soit en larve: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Cysticercus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Coenurus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Strobilocercus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Hydatide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Cysticercoide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Tétrathyridium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0"/>
            <a:ext cx="314324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</a:rPr>
              <a:t>Cyclophyllidés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928926" y="2143116"/>
            <a:ext cx="3286148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83561" y="64512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928794" y="1214422"/>
            <a:ext cx="5143536" cy="50006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rot="10800000" flipH="1">
            <a:off x="1928794" y="3714752"/>
            <a:ext cx="51435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6200000" flipV="1">
            <a:off x="4286248" y="3857628"/>
            <a:ext cx="1928826" cy="1643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357422" y="1643050"/>
            <a:ext cx="4286280" cy="4071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 rot="20167314">
            <a:off x="2498964" y="3704412"/>
            <a:ext cx="428628" cy="18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 rot="16812366">
            <a:off x="3818223" y="4808185"/>
            <a:ext cx="455502" cy="174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 rot="14224115">
            <a:off x="5173086" y="5086822"/>
            <a:ext cx="324482" cy="100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6357950" y="3714752"/>
            <a:ext cx="100013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 rot="2972417">
            <a:off x="6145585" y="4368630"/>
            <a:ext cx="642942" cy="1331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>
            <a:off x="6286512" y="342900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flipV="1">
            <a:off x="2428860" y="3214686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2533973">
            <a:off x="5798556" y="4927476"/>
            <a:ext cx="332968" cy="80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5715008" y="3286124"/>
            <a:ext cx="71438" cy="57150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3042025" flipH="1">
            <a:off x="5371279" y="4279946"/>
            <a:ext cx="100527" cy="636312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 rot="10458853" flipH="1">
            <a:off x="3118170" y="3508392"/>
            <a:ext cx="64976" cy="63978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357554" y="1214422"/>
            <a:ext cx="247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Mammifères ou oiseaux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HD</a:t>
            </a:r>
            <a:endParaRPr lang="fr-FR" sz="16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4071934" y="171448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 </a:t>
            </a:r>
            <a:r>
              <a:rPr lang="fr-FR" b="1" dirty="0" err="1" smtClean="0"/>
              <a:t>grèle</a:t>
            </a:r>
            <a:endParaRPr lang="fr-FR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4143372" y="23574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Adulte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357554" y="464344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Cysticercoïde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53" name="Connecteur droit 52"/>
          <p:cNvCxnSpPr>
            <a:stCxn id="8" idx="2"/>
          </p:cNvCxnSpPr>
          <p:nvPr/>
        </p:nvCxnSpPr>
        <p:spPr>
          <a:xfrm rot="10800000" flipH="1">
            <a:off x="2928926" y="3714753"/>
            <a:ext cx="335758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429388" y="45720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Sol</a:t>
            </a:r>
            <a:endParaRPr lang="fr-FR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000364" y="5572140"/>
            <a:ext cx="303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Arthropode ou mollusque  HI</a:t>
            </a:r>
            <a:endParaRPr lang="fr-FR" sz="16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2285984" y="6263365"/>
            <a:ext cx="505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évolutif des </a:t>
            </a:r>
            <a:r>
              <a:rPr lang="fr-F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cyclophyllidés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général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29256" y="392906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Œuf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50197" y="44139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50197" y="961985"/>
            <a:ext cx="7929618" cy="53860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fr-BE" sz="2400" b="1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Type de larves</a:t>
            </a:r>
            <a:endParaRPr lang="fr-BE" sz="2400" b="1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b="1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Larves vésiculaires bien développées chez les vertébrés, </a:t>
            </a:r>
            <a:r>
              <a:rPr lang="fr-BE" sz="2400" b="1" i="1" dirty="0" smtClean="0">
                <a:solidFill>
                  <a:srgbClr val="AE4E0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(F. des </a:t>
            </a:r>
            <a:r>
              <a:rPr lang="fr-BE" sz="2400" b="1" i="1" dirty="0" err="1" smtClean="0">
                <a:solidFill>
                  <a:srgbClr val="AE4E0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taeniidés</a:t>
            </a:r>
            <a:r>
              <a:rPr lang="fr-BE" sz="2400" b="1" i="1" dirty="0" smtClean="0">
                <a:solidFill>
                  <a:srgbClr val="AE4E0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BE" sz="2400" b="1" i="1" dirty="0" smtClean="0">
              <a:solidFill>
                <a:srgbClr val="AE4E0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i="1" dirty="0" smtClean="0">
              <a:solidFill>
                <a:srgbClr val="AE4E0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/>
            <a:r>
              <a:rPr lang="fr-B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1.Cysticercus</a:t>
            </a:r>
            <a:endParaRPr lang="fr-BE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/>
            <a:endParaRPr lang="fr-BE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Vésicule 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de </a:t>
            </a:r>
            <a:r>
              <a:rPr lang="fr-BE" sz="2400" dirty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taille réduite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 ( 1 cm le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plus 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souvent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 Renferme un </a:t>
            </a:r>
            <a:r>
              <a:rPr lang="fr-BE" sz="2400" dirty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liquide cristallin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Possède 1 </a:t>
            </a:r>
            <a:r>
              <a:rPr lang="fr-BE" sz="2400" dirty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seul scolex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 invaginé en doigt de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gant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Aucune trace de strobile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Monosomatique et monocéphalique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1538" y="5691274"/>
            <a:ext cx="4677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Exemple:  Larve, </a:t>
            </a:r>
            <a:r>
              <a:rPr lang="fr-FR" sz="2000" b="1" i="1" dirty="0" err="1" smtClean="0"/>
              <a:t>Cysticercus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tenuicollis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215074" y="5715016"/>
            <a:ext cx="64294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2976" y="1585585"/>
            <a:ext cx="7823414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i="1" dirty="0" err="1" smtClean="0">
                <a:solidFill>
                  <a:srgbClr val="FF0000"/>
                </a:solidFill>
              </a:rPr>
              <a:t>Cysticercus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bovis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: larves au niveau des muscles du bovin (HI), le </a:t>
            </a:r>
            <a:r>
              <a:rPr lang="fr-FR" sz="2800" dirty="0" err="1" smtClean="0"/>
              <a:t>teania</a:t>
            </a:r>
            <a:r>
              <a:rPr lang="fr-FR" sz="2800" dirty="0" smtClean="0"/>
              <a:t> se trouve  </a:t>
            </a:r>
            <a:r>
              <a:rPr lang="fr-FR" sz="2800" b="1" dirty="0" smtClean="0">
                <a:solidFill>
                  <a:srgbClr val="00B050"/>
                </a:solidFill>
              </a:rPr>
              <a:t>chez l’homme,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Teania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saginata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endParaRPr lang="fr-FR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42976" y="3789040"/>
            <a:ext cx="7823414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i="1" dirty="0" err="1" smtClean="0">
                <a:solidFill>
                  <a:srgbClr val="FF0000"/>
                </a:solidFill>
              </a:rPr>
              <a:t>Cysticercus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tenuicollis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: larves au niveau du foie ou péritoine des ruminants et léporidés , le </a:t>
            </a:r>
            <a:r>
              <a:rPr lang="fr-FR" sz="2800" dirty="0" err="1" smtClean="0"/>
              <a:t>teania</a:t>
            </a:r>
            <a:r>
              <a:rPr lang="fr-FR" sz="2800" dirty="0" smtClean="0"/>
              <a:t> chez </a:t>
            </a:r>
            <a:r>
              <a:rPr lang="fr-FR" sz="2800" b="1" dirty="0" smtClean="0">
                <a:solidFill>
                  <a:srgbClr val="00B050"/>
                </a:solidFill>
              </a:rPr>
              <a:t>les chiens </a:t>
            </a:r>
            <a:r>
              <a:rPr lang="fr-FR" sz="2800" dirty="0" smtClean="0"/>
              <a:t>; c’est le </a:t>
            </a:r>
            <a:r>
              <a:rPr lang="fr-FR" sz="2800" i="1" dirty="0" err="1" smtClean="0"/>
              <a:t>Teania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hydatigena</a:t>
            </a:r>
            <a:endParaRPr lang="fr-FR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75656" y="2002295"/>
            <a:ext cx="66213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endParaRPr lang="fr-FR" sz="3200" dirty="0" smtClean="0">
              <a:latin typeface="Arial Black" panose="020B0A04020102020204" pitchFamily="34" charset="0"/>
              <a:cs typeface="Andalus" pitchFamily="18" charset="-78"/>
            </a:endParaRPr>
          </a:p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Généralités sur les cestodes</a:t>
            </a:r>
            <a:endParaRPr lang="fr-FR" sz="3200" dirty="0" smtClean="0">
              <a:latin typeface="Arial Black" panose="020B0A04020102020204" pitchFamily="34" charset="0"/>
              <a:cs typeface="Andalus" pitchFamily="18" charset="-78"/>
            </a:endParaRPr>
          </a:p>
          <a:p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150344" y="3573006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pic>
        <p:nvPicPr>
          <p:cNvPr id="2052" name="Picture 4" descr="https://wormboss.com.au/wp-content/uploads/sites/2/2022/07/Bladder-worm-Cysticercus-tenuicollis-larvae-20090204-IMG-3311-b-Con-1024x683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69" y="1196752"/>
            <a:ext cx="5149476" cy="34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2758" y="4631413"/>
            <a:ext cx="4572000" cy="27699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1200" dirty="0"/>
              <a:t>https://wormboss.com.au/tapeworms/bladder-worm/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3068392" y="5034449"/>
            <a:ext cx="314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</a:rPr>
              <a:t>Cysticercus</a:t>
            </a:r>
            <a:r>
              <a:rPr lang="fr-FR" sz="2400" b="1" i="1" dirty="0" smtClean="0">
                <a:solidFill>
                  <a:srgbClr val="FF0000"/>
                </a:solidFill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tenuicollis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pic>
        <p:nvPicPr>
          <p:cNvPr id="3074" name="Picture 2" descr="LARVA&#10; Larval stage of taenia – cysticercus&#10; Of T.solium called cysticercus cellulosae&#10;&#10;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81" y="765224"/>
            <a:ext cx="6696744" cy="50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589240"/>
            <a:ext cx="3600400" cy="2154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https://www.slideshare.net/slideshow/taenia-solium-78669386/78669386</a:t>
            </a:r>
            <a:endParaRPr lang="fr-FR" sz="800" dirty="0"/>
          </a:p>
        </p:txBody>
      </p:sp>
      <p:sp>
        <p:nvSpPr>
          <p:cNvPr id="4" name="ZoneTexte 3"/>
          <p:cNvSpPr txBox="1"/>
          <p:nvPr/>
        </p:nvSpPr>
        <p:spPr>
          <a:xfrm>
            <a:off x="3526593" y="5815498"/>
            <a:ext cx="385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Cysticercus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cellulosae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12927" y="132363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717138"/>
            <a:ext cx="7929618" cy="28007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fr-BE" sz="2400" b="1" u="sng" dirty="0">
                <a:latin typeface="Arial" panose="020B0604020202020204" pitchFamily="34" charset="0"/>
                <a:sym typeface="Symbol" panose="05050102010706020507" pitchFamily="18" charset="2"/>
              </a:rPr>
              <a:t>Type de </a:t>
            </a:r>
            <a:r>
              <a:rPr lang="fr-BE" sz="2400" b="1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larve</a:t>
            </a:r>
            <a:endParaRPr lang="fr-BE" sz="2400" b="1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b="1" u="sng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2.Coenurus</a:t>
            </a:r>
            <a:endParaRPr lang="fr-BE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Vésicule 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grosse que la larve </a:t>
            </a:r>
            <a:r>
              <a:rPr lang="fr-BE" sz="24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cysticercus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fr-BE" sz="2000" dirty="0">
                <a:latin typeface="Arial" panose="020B0604020202020204" pitchFamily="34" charset="0"/>
                <a:sym typeface="Symbol" panose="05050102010706020507" pitchFamily="18" charset="2"/>
              </a:rPr>
              <a:t> </a:t>
            </a:r>
            <a:r>
              <a:rPr lang="fr-BE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volume d</a:t>
            </a:r>
            <a:r>
              <a:rPr lang="fr-BE" sz="2000" dirty="0">
                <a:latin typeface="Arial" panose="020B0604020202020204" pitchFamily="34" charset="0"/>
                <a:sym typeface="Symbol" panose="05050102010706020507" pitchFamily="18" charset="2"/>
              </a:rPr>
              <a:t> ’une noix).</a:t>
            </a:r>
            <a:endParaRPr lang="fr-BE" sz="20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Nombreux </a:t>
            </a:r>
            <a:r>
              <a:rPr lang="fr-BE" sz="2400" dirty="0">
                <a:latin typeface="Arial" panose="020B0604020202020204" pitchFamily="34" charset="0"/>
                <a:sym typeface="Symbol" panose="05050102010706020507" pitchFamily="18" charset="2"/>
              </a:rPr>
              <a:t>scolex invaginés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Monosomatique et </a:t>
            </a:r>
            <a:r>
              <a:rPr lang="fr-BE" sz="24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polycéphalique</a:t>
            </a:r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" name="Picture 5" descr="type of cestode metacestodes-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36017" y="3376663"/>
            <a:ext cx="2972087" cy="31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714744" y="6000768"/>
            <a:ext cx="42862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flipH="1">
            <a:off x="1619672" y="6286520"/>
            <a:ext cx="5643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Exemple: Larve, </a:t>
            </a:r>
            <a:r>
              <a:rPr lang="fr-FR" sz="2000" b="1" i="1" dirty="0" err="1" smtClean="0"/>
              <a:t>coenurus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cerebralis</a:t>
            </a:r>
            <a:r>
              <a:rPr lang="fr-FR" sz="2000" b="1" i="1" dirty="0" smtClean="0"/>
              <a:t> (ovins) </a:t>
            </a:r>
            <a:endParaRPr lang="fr-FR" sz="2000" b="1" i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915816" y="5733256"/>
            <a:ext cx="2092601" cy="517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1285860"/>
            <a:ext cx="7992888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Exemple: Larve,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coenurus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cerebralis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smtClean="0"/>
              <a:t>(ovins)</a:t>
            </a:r>
            <a:r>
              <a:rPr lang="fr-FR" sz="2800" dirty="0" smtClean="0"/>
              <a:t> La </a:t>
            </a:r>
            <a:r>
              <a:rPr lang="fr-FR" sz="2800" b="1" dirty="0" smtClean="0"/>
              <a:t>cœnurose</a:t>
            </a:r>
            <a:r>
              <a:rPr lang="fr-FR" sz="2800" dirty="0" smtClean="0"/>
              <a:t> est une maladie </a:t>
            </a:r>
            <a:r>
              <a:rPr lang="fr-FR" sz="2800" dirty="0" smtClean="0">
                <a:hlinkClick r:id="rId1" tooltip="Parasitose"/>
              </a:rPr>
              <a:t>parasitaire</a:t>
            </a:r>
            <a:r>
              <a:rPr lang="fr-FR" sz="2800" dirty="0" smtClean="0"/>
              <a:t> qui touche les </a:t>
            </a:r>
            <a:r>
              <a:rPr lang="fr-FR" sz="2800" dirty="0" smtClean="0">
                <a:hlinkClick r:id="rId2" tooltip="Lapin"/>
              </a:rPr>
              <a:t>lapins</a:t>
            </a:r>
            <a:r>
              <a:rPr lang="fr-FR" sz="2800" dirty="0" smtClean="0"/>
              <a:t>, les </a:t>
            </a:r>
            <a:r>
              <a:rPr lang="fr-FR" sz="2800" dirty="0" smtClean="0">
                <a:hlinkClick r:id="rId3" tooltip="Ovis"/>
              </a:rPr>
              <a:t>ovins</a:t>
            </a:r>
            <a:r>
              <a:rPr lang="fr-FR" sz="2800" dirty="0" smtClean="0"/>
              <a:t> et les </a:t>
            </a:r>
            <a:r>
              <a:rPr lang="fr-FR" sz="2800" dirty="0" smtClean="0">
                <a:hlinkClick r:id="rId4" tooltip="Caprinae"/>
              </a:rPr>
              <a:t>caprins</a:t>
            </a:r>
            <a:r>
              <a:rPr lang="fr-FR" sz="2800" dirty="0" smtClean="0"/>
              <a:t>. Elle est causée par </a:t>
            </a:r>
            <a:r>
              <a:rPr lang="fr-FR" sz="2800" i="1" dirty="0" err="1" smtClean="0"/>
              <a:t>Cœnurus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cerebralis</a:t>
            </a:r>
            <a:r>
              <a:rPr lang="fr-FR" sz="2800" dirty="0" smtClean="0"/>
              <a:t>, stade larvaire de </a:t>
            </a:r>
            <a:r>
              <a:rPr lang="fr-FR" sz="2800" b="1" i="1" dirty="0" err="1" smtClean="0">
                <a:solidFill>
                  <a:srgbClr val="00B050"/>
                </a:solidFill>
              </a:rPr>
              <a:t>Taenia</a:t>
            </a:r>
            <a:r>
              <a:rPr lang="fr-FR" sz="2800" b="1" i="1" dirty="0" smtClean="0">
                <a:solidFill>
                  <a:srgbClr val="00B050"/>
                </a:solidFill>
              </a:rPr>
              <a:t> </a:t>
            </a:r>
            <a:r>
              <a:rPr lang="fr-FR" sz="2800" b="1" i="1" dirty="0" err="1" smtClean="0">
                <a:solidFill>
                  <a:srgbClr val="00B050"/>
                </a:solidFill>
              </a:rPr>
              <a:t>multiceps</a:t>
            </a:r>
            <a:r>
              <a:rPr lang="fr-FR" sz="2800" b="1" dirty="0" smtClean="0">
                <a:solidFill>
                  <a:srgbClr val="00B050"/>
                </a:solidFill>
              </a:rPr>
              <a:t>, </a:t>
            </a:r>
            <a:r>
              <a:rPr lang="fr-FR" sz="2800" dirty="0" smtClean="0"/>
              <a:t>et</a:t>
            </a:r>
            <a:r>
              <a:rPr lang="fr-FR" sz="2800" b="1" dirty="0" smtClean="0">
                <a:solidFill>
                  <a:srgbClr val="00B050"/>
                </a:solidFill>
              </a:rPr>
              <a:t> </a:t>
            </a:r>
            <a:r>
              <a:rPr lang="fr-FR" sz="2800" b="1" i="1" dirty="0" err="1" smtClean="0">
                <a:solidFill>
                  <a:srgbClr val="00B050"/>
                </a:solidFill>
              </a:rPr>
              <a:t>Coenurus</a:t>
            </a:r>
            <a:r>
              <a:rPr lang="fr-FR" sz="2800" b="1" i="1" dirty="0" smtClean="0">
                <a:solidFill>
                  <a:srgbClr val="00B050"/>
                </a:solidFill>
              </a:rPr>
              <a:t> </a:t>
            </a:r>
            <a:r>
              <a:rPr lang="fr-FR" sz="2800" b="1" i="1" dirty="0" err="1" smtClean="0">
                <a:solidFill>
                  <a:srgbClr val="00B050"/>
                </a:solidFill>
              </a:rPr>
              <a:t>serialis</a:t>
            </a:r>
            <a:r>
              <a:rPr lang="fr-FR" sz="2800" b="1" dirty="0" smtClean="0">
                <a:solidFill>
                  <a:srgbClr val="00B050"/>
                </a:solidFill>
              </a:rPr>
              <a:t>, </a:t>
            </a:r>
            <a:r>
              <a:rPr lang="fr-FR" sz="2800" dirty="0" smtClean="0"/>
              <a:t>larve de </a:t>
            </a:r>
            <a:r>
              <a:rPr lang="fr-FR" sz="2800" i="1" dirty="0" err="1" smtClean="0"/>
              <a:t>Taenia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multiceps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serialis</a:t>
            </a:r>
            <a:r>
              <a:rPr lang="fr-FR" sz="2800" dirty="0" smtClean="0"/>
              <a:t>.</a:t>
            </a:r>
            <a:endParaRPr lang="fr-FR" sz="2800" b="1" i="1" dirty="0" smtClean="0"/>
          </a:p>
          <a:p>
            <a:endParaRPr lang="fr-FR" sz="28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2927" y="179929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8476" y="2348880"/>
            <a:ext cx="792961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fr-BE" sz="2400" i="1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i="1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571868" y="5429264"/>
            <a:ext cx="42862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2976" y="1426462"/>
            <a:ext cx="7009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3.Strobilocercus</a:t>
            </a:r>
            <a:r>
              <a:rPr lang="fr-BE" sz="3200" b="1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3200" b="1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3200" dirty="0" smtClean="0"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endParaRPr lang="fr-BE" sz="32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variante du type </a:t>
            </a:r>
            <a:r>
              <a:rPr lang="fr-BE" sz="2400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Cysticercus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Scolex, est relié à la vésicule par une série de segments asexués.(début de strobile)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2" name="Picture 6" descr="type of cestode metacestodes-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89486" y="3209995"/>
            <a:ext cx="2234454" cy="320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500826" y="6215082"/>
            <a:ext cx="3571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42976" y="3933056"/>
            <a:ext cx="510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Exemple : </a:t>
            </a:r>
            <a:r>
              <a:rPr lang="fr-FR" sz="2000" b="1" i="1" dirty="0" err="1" smtClean="0"/>
              <a:t>Cysticercus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fasciolaris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(muridés)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142976" y="964797"/>
            <a:ext cx="2033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u="sng" dirty="0">
                <a:latin typeface="Arial" panose="020B0604020202020204" pitchFamily="34" charset="0"/>
                <a:sym typeface="Symbol" panose="05050102010706020507" pitchFamily="18" charset="2"/>
              </a:rPr>
              <a:t>Type de larve</a:t>
            </a:r>
            <a:endParaRPr lang="fr-BE" sz="2400" u="sng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652756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2143116"/>
            <a:ext cx="756084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larve </a:t>
            </a:r>
            <a:r>
              <a:rPr lang="fr-FR" sz="2800" b="1" dirty="0" err="1" smtClean="0">
                <a:solidFill>
                  <a:srgbClr val="FF0000"/>
                </a:solidFill>
              </a:rPr>
              <a:t>C</a:t>
            </a:r>
            <a:r>
              <a:rPr lang="fr-FR" sz="2800" b="1" i="1" dirty="0" err="1" smtClean="0">
                <a:solidFill>
                  <a:srgbClr val="FF0000"/>
                </a:solidFill>
              </a:rPr>
              <a:t>ysticercus</a:t>
            </a:r>
            <a:r>
              <a:rPr lang="fr-FR" sz="2800" b="1" i="1" dirty="0" smtClean="0">
                <a:solidFill>
                  <a:srgbClr val="FF0000"/>
                </a:solidFill>
              </a:rPr>
              <a:t> 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fasciolaris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i="1" dirty="0" smtClean="0"/>
              <a:t>se trouve dans le foie des muridés, l’adulte est un </a:t>
            </a:r>
            <a:r>
              <a:rPr lang="fr-FR" sz="2800" i="1" dirty="0" err="1" smtClean="0"/>
              <a:t>taenia</a:t>
            </a:r>
            <a:r>
              <a:rPr lang="fr-FR" sz="2800" i="1" dirty="0" smtClean="0"/>
              <a:t>, appelé </a:t>
            </a:r>
            <a:r>
              <a:rPr lang="fr-FR" sz="2800" i="1" dirty="0" err="1" smtClean="0"/>
              <a:t>Teania</a:t>
            </a:r>
            <a:r>
              <a:rPr lang="fr-FR" sz="2800" i="1" dirty="0" smtClean="0"/>
              <a:t> </a:t>
            </a:r>
            <a:r>
              <a:rPr lang="fr-FR" sz="2800" b="1" i="1" dirty="0" err="1" smtClean="0">
                <a:solidFill>
                  <a:srgbClr val="00B050"/>
                </a:solidFill>
              </a:rPr>
              <a:t>Taeniaformis</a:t>
            </a:r>
            <a:r>
              <a:rPr lang="fr-FR" sz="2800" b="1" i="1" dirty="0" smtClean="0">
                <a:solidFill>
                  <a:srgbClr val="00B050"/>
                </a:solidFill>
              </a:rPr>
              <a:t> (</a:t>
            </a:r>
            <a:r>
              <a:rPr lang="fr-FR" sz="2800" b="1" i="1" dirty="0" err="1" smtClean="0">
                <a:solidFill>
                  <a:srgbClr val="00B050"/>
                </a:solidFill>
              </a:rPr>
              <a:t>T.crassicollis</a:t>
            </a:r>
            <a:r>
              <a:rPr lang="fr-FR" sz="2800" i="1" dirty="0" smtClean="0"/>
              <a:t>), </a:t>
            </a:r>
            <a:r>
              <a:rPr lang="fr-FR" sz="2800" b="1" dirty="0" smtClean="0"/>
              <a:t>chez le chat</a:t>
            </a:r>
            <a:endParaRPr lang="fr-FR" sz="2800" b="1" dirty="0" smtClean="0"/>
          </a:p>
        </p:txBody>
      </p:sp>
      <p:sp>
        <p:nvSpPr>
          <p:cNvPr id="3" name="Rectangle à coins arrondis 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7888" y="23790"/>
            <a:ext cx="792961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fr-BE" sz="2400" i="1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Type de larve</a:t>
            </a:r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571868" y="5429264"/>
            <a:ext cx="42862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2975" y="1196752"/>
            <a:ext cx="7749505" cy="46782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fr-B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4.Hydatide</a:t>
            </a:r>
            <a:endParaRPr lang="fr-BE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FR" sz="2400" b="1" dirty="0" smtClean="0"/>
              <a:t>Exemple: du kyste hydatique des ruminants</a:t>
            </a:r>
            <a:endParaRPr lang="fr-FR" sz="2400" b="1" dirty="0" smtClean="0"/>
          </a:p>
          <a:p>
            <a:endParaRPr lang="fr-BE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Grosse vésicule remplie de liquide sous pression ( volume d’une orange).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Paroi opaque de structure complexe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dirty="0" smtClean="0">
                <a:latin typeface="Arial" panose="020B0604020202020204" pitchFamily="34" charset="0"/>
                <a:sym typeface="Symbol" panose="05050102010706020507" pitchFamily="18" charset="2"/>
              </a:rPr>
              <a:t>	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paroi fibreuse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réactionnelle.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	 1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couche moyenne lamellaire élastique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	 1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épithélium germinal interne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avec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des milliers de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scolex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ou capsules qui forment le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sable hydatique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	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vésicules filles endogènes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ou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exogènes</a:t>
            </a:r>
            <a:endParaRPr lang="fr-FR" sz="2400" dirty="0"/>
          </a:p>
        </p:txBody>
      </p:sp>
      <p:pic>
        <p:nvPicPr>
          <p:cNvPr id="12" name="Picture 5" descr="type of cestode metacestodes-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58049" y="799065"/>
            <a:ext cx="1753803" cy="165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07856" y="1375154"/>
            <a:ext cx="7715304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Kyste Hydatique chez  les ruminants;, appelé aussi </a:t>
            </a:r>
            <a:r>
              <a:rPr lang="fr-FR" sz="2800" dirty="0" err="1" smtClean="0"/>
              <a:t>Echinoccocose</a:t>
            </a:r>
            <a:r>
              <a:rPr lang="fr-FR" sz="2800" dirty="0" smtClean="0"/>
              <a:t> hydatique ou hydatide ; l’adulte est un tænia , appelé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Echinococcus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granulosus</a:t>
            </a:r>
            <a:r>
              <a:rPr lang="fr-FR" sz="2800" dirty="0" smtClean="0"/>
              <a:t>, qui vit </a:t>
            </a:r>
            <a:r>
              <a:rPr lang="fr-FR" sz="2800" b="1" dirty="0" smtClean="0">
                <a:solidFill>
                  <a:srgbClr val="00B050"/>
                </a:solidFill>
              </a:rPr>
              <a:t>chez le chien, le chacal et le loup</a:t>
            </a:r>
            <a:endParaRPr lang="fr-FR" sz="2800" b="1" dirty="0" smtClean="0">
              <a:solidFill>
                <a:srgbClr val="00B05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55287" y="831280"/>
            <a:ext cx="259228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BE" sz="2400" b="1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Type de larve</a:t>
            </a:r>
            <a:endParaRPr lang="fr-BE" sz="2400" b="1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148" name="Picture 4" descr="https://archives.uness.fr/sites/campus-unf3s-2015/UNF3Smiroir/campus-numeriques/parasitologie/enseignement/echinococcoses/site/html/images/figure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480321" cy="2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615785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dirty="0"/>
              <a:t>https://archives.uness.fr/sites/campus-unf3s-2015/UNF3Smiroir/campus-numeriques/parasitologie/enseignement/echinococcoses</a:t>
            </a:r>
            <a:endParaRPr lang="fr-FR" sz="1000" dirty="0"/>
          </a:p>
        </p:txBody>
      </p:sp>
      <p:pic>
        <p:nvPicPr>
          <p:cNvPr id="8" name="Picture 5" descr="type of cestode metacestodes-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1673" y="3201631"/>
            <a:ext cx="3672408" cy="345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142976" y="21429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42976" y="285728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2975" y="870503"/>
            <a:ext cx="7749505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BE" sz="2400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Type de larve</a:t>
            </a:r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Larves vésiculaires rudimentaires chez les invertébrés</a:t>
            </a:r>
            <a:endParaRPr lang="fr-BE" sz="2400" i="1" dirty="0" smtClean="0">
              <a:solidFill>
                <a:srgbClr val="AE4E0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5.Cysticercoïde </a:t>
            </a:r>
            <a:endParaRPr lang="fr-BE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32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32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Un seul scolex invaginé et entouré d’une vésicule solide.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Observé chez des H.I .l’exemple des arthropodes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3571868" y="552179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428992" y="5429264"/>
            <a:ext cx="64294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5" descr="type of cestode metacestodes-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2270" y="4399915"/>
            <a:ext cx="186309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57554" y="5857892"/>
            <a:ext cx="428628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42976" y="430529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 : </a:t>
            </a:r>
            <a:r>
              <a:rPr lang="fr-FR" sz="2400" b="1" i="1" dirty="0" err="1" smtClean="0"/>
              <a:t>Mesocestoides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lineatus</a:t>
            </a:r>
            <a:r>
              <a:rPr lang="fr-FR" sz="2400" b="1" i="1" dirty="0" smtClean="0"/>
              <a:t> </a:t>
            </a:r>
            <a:endParaRPr lang="fr-FR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5929322" y="6143644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1549700"/>
            <a:ext cx="7920880" cy="489364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Exemple: </a:t>
            </a:r>
            <a:r>
              <a:rPr lang="fr-BE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Mesocestoides</a:t>
            </a:r>
            <a:r>
              <a:rPr lang="fr-B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lineatus</a:t>
            </a:r>
            <a:r>
              <a:rPr lang="fr-B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(carnivores)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Adulte dans l’intestin grêle du </a:t>
            </a:r>
            <a:r>
              <a:rPr lang="fr-BE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chien, du chat 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et </a:t>
            </a:r>
            <a:r>
              <a:rPr lang="fr-BE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carnivores sauvages 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(renard, chat sauvage etc.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Cycle exceptionnel à 2 hôtes 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Un H.I.1 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un </a:t>
            </a:r>
            <a:r>
              <a:rPr lang="fr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oribate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, chez lequel se forme une larve </a:t>
            </a:r>
            <a:r>
              <a:rPr lang="fr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cysticercoides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Un H.I.2 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un petit mammifère, ou reptile, qui développe le </a:t>
            </a:r>
            <a:r>
              <a:rPr lang="fr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tétrathyridium</a:t>
            </a: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de 10 à 20 mm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H.D. un carnivore par ingestion de l’ H.I. 2</a:t>
            </a:r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76" y="260648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996893" y="851055"/>
            <a:ext cx="8001056" cy="563231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cestodes ou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 plats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sont 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rubanés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corps segmenté (anneaux: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proglottis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400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BE" sz="1400" dirty="0" smtClean="0">
                <a:latin typeface="Arial" panose="020B0604020202020204" pitchFamily="34" charset="0"/>
              </a:rPr>
              <a:t>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Pourvus,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d’un appareil de fixation: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scolex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peut contenir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ventouses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crochets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Acoelomates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Dépourvus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tube digestif</a:t>
            </a:r>
            <a:endParaRPr lang="fr-FR" sz="24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Hermaphrodites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Parasites 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obligatoires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,à tous les stades</a:t>
            </a:r>
            <a:endParaRPr lang="fr-FR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fr-FR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cycle 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hétéroxène </a:t>
            </a:r>
            <a:endParaRPr lang="fr-FR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31840" y="0"/>
            <a:ext cx="2351926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Définition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42976" y="357166"/>
            <a:ext cx="574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 smtClean="0">
              <a:latin typeface="Arial Black" panose="020B0A04020102020204" pitchFamily="34" charset="0"/>
              <a:cs typeface="Andalus" pitchFamily="18" charset="-78"/>
            </a:endParaRPr>
          </a:p>
          <a:p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2976" y="32701"/>
            <a:ext cx="7749504" cy="575437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/>
          <a:p>
            <a:endParaRPr lang="fr-BE" sz="2400" i="1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Type de larve</a:t>
            </a:r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Larves non vésiculaires allongées (F.des </a:t>
            </a:r>
            <a:r>
              <a:rPr lang="fr-BE" sz="24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Mesocestoididae</a:t>
            </a:r>
            <a:r>
              <a:rPr lang="fr-BE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BE" sz="2400" i="1" dirty="0" smtClean="0">
              <a:solidFill>
                <a:srgbClr val="AE4E0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6.</a:t>
            </a:r>
            <a:r>
              <a:rPr lang="fr-B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Tetrathyridium</a:t>
            </a:r>
            <a:endParaRPr lang="fr-BE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Larve d’aspect vermiforme, de 2 à 7 cm, plissée et </a:t>
            </a:r>
            <a:r>
              <a:rPr lang="fr-BE" sz="24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vérruqueuse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Scolex invaginé.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>
                <a:latin typeface="Arial" panose="020B0604020202020204" pitchFamily="34" charset="0"/>
                <a:sym typeface="Symbol" panose="05050102010706020507" pitchFamily="18" charset="2"/>
              </a:rPr>
              <a:t>Exemple: </a:t>
            </a:r>
            <a:r>
              <a:rPr lang="fr-BE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Mesocestoides</a:t>
            </a:r>
            <a:r>
              <a:rPr lang="fr-BE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lineatus</a:t>
            </a:r>
            <a:r>
              <a:rPr lang="fr-BE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(carnivores)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0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NB: Lors de l’ingestion de l’H.I., seul le scolex subsiste et se fixe à la paroi intestinale pour donner l’adulte.</a:t>
            </a:r>
            <a:endParaRPr lang="fr-BE" sz="20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381" y="296"/>
            <a:ext cx="574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 smtClean="0">
              <a:latin typeface="Arial Black" panose="020B0A04020102020204" pitchFamily="34" charset="0"/>
              <a:cs typeface="Andalus" pitchFamily="18" charset="-78"/>
            </a:endParaRPr>
          </a:p>
          <a:p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882775" y="548640"/>
            <a:ext cx="5377815" cy="4857750"/>
          </a:xfrm>
          <a:prstGeom prst="rect">
            <a:avLst/>
          </a:prstGeom>
        </p:spPr>
      </p:pic>
      <p:sp>
        <p:nvSpPr>
          <p:cNvPr id="4" name="Zone de texte 3"/>
          <p:cNvSpPr txBox="1"/>
          <p:nvPr/>
        </p:nvSpPr>
        <p:spPr>
          <a:xfrm>
            <a:off x="2987675" y="5497830"/>
            <a:ext cx="3714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sz="2400" b="1"/>
              <a:t>Larve tétrathyridium</a:t>
            </a:r>
            <a:endParaRPr lang="fr-FR" altLang="en-US" sz="2400" b="1"/>
          </a:p>
        </p:txBody>
      </p:sp>
      <p:sp>
        <p:nvSpPr>
          <p:cNvPr id="6" name="Zone de texte 5"/>
          <p:cNvSpPr txBox="1"/>
          <p:nvPr/>
        </p:nvSpPr>
        <p:spPr>
          <a:xfrm>
            <a:off x="1547495" y="6049645"/>
            <a:ext cx="702056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fr-FR" sz="800"/>
              <a:t>https://fr.images.search.yahoo.com/search/images;_ylt=Awr.RHu.Gu5oWQIADvpjAQx.;_ylu=Y29sbwNpcjIEcG9zAzEEdnRpZAMEc2VjA3BpdnM-?p=larve+t%C3%A9trathyridium&amp;fr2</a:t>
            </a:r>
            <a:endParaRPr lang="fr-FR" altLang="en-US" sz="800"/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928926" y="2143116"/>
            <a:ext cx="3286148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83561" y="64512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cyclophyllidés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928794" y="1214422"/>
            <a:ext cx="5143536" cy="50006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rot="10800000" flipH="1">
            <a:off x="1928794" y="3714752"/>
            <a:ext cx="51435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6200000" flipV="1">
            <a:off x="4286248" y="3857628"/>
            <a:ext cx="1928826" cy="1643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357422" y="1643050"/>
            <a:ext cx="4286280" cy="4071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 rot="20167314">
            <a:off x="2498964" y="3704412"/>
            <a:ext cx="428628" cy="18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 rot="16812366">
            <a:off x="3818223" y="4808185"/>
            <a:ext cx="455502" cy="174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 rot="14224115">
            <a:off x="5173086" y="5086822"/>
            <a:ext cx="324482" cy="100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6357950" y="3714752"/>
            <a:ext cx="100013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 rot="2972417">
            <a:off x="6145585" y="4368630"/>
            <a:ext cx="642942" cy="1331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>
            <a:off x="6286512" y="342900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flipV="1">
            <a:off x="2428860" y="3214686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2533973">
            <a:off x="5798556" y="4927476"/>
            <a:ext cx="332968" cy="80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5715008" y="3286124"/>
            <a:ext cx="71438" cy="57150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3042025" flipH="1">
            <a:off x="5371279" y="4279946"/>
            <a:ext cx="100527" cy="636312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 rot="10458853" flipH="1">
            <a:off x="3118170" y="3508392"/>
            <a:ext cx="64976" cy="63978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357554" y="1214422"/>
            <a:ext cx="247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Mammifères ou oiseaux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HD</a:t>
            </a:r>
            <a:endParaRPr lang="fr-FR" sz="16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4071934" y="171448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 </a:t>
            </a:r>
            <a:r>
              <a:rPr lang="fr-FR" b="1" dirty="0" err="1" smtClean="0"/>
              <a:t>grèle</a:t>
            </a:r>
            <a:endParaRPr lang="fr-FR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4143372" y="23574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Adulte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851910" y="4680585"/>
            <a:ext cx="946785" cy="321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Larve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53" name="Connecteur droit 52"/>
          <p:cNvCxnSpPr>
            <a:stCxn id="8" idx="2"/>
          </p:cNvCxnSpPr>
          <p:nvPr/>
        </p:nvCxnSpPr>
        <p:spPr>
          <a:xfrm rot="10800000" flipH="1">
            <a:off x="2928926" y="3714753"/>
            <a:ext cx="335758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429388" y="45720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Sol</a:t>
            </a:r>
            <a:endParaRPr lang="fr-FR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000364" y="5572140"/>
            <a:ext cx="31534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Arthropode ou Mammifères HI</a:t>
            </a:r>
            <a:endParaRPr lang="fr-FR" sz="16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2285984" y="6263365"/>
            <a:ext cx="505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évolutif des </a:t>
            </a:r>
            <a:r>
              <a:rPr lang="fr-F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cyclophyllidés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général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29256" y="392906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Œuf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59631" y="571504"/>
            <a:ext cx="770485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u="sng" dirty="0" smtClean="0">
                <a:latin typeface="Arial" panose="020B0604020202020204" pitchFamily="34" charset="0"/>
              </a:rPr>
              <a:t>Cycle évolutif</a:t>
            </a:r>
            <a:endParaRPr lang="fr-BE" sz="2800" b="1" u="sng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- Ponte de l’œuf dans un milieu aquatique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- Emission d’un </a:t>
            </a:r>
            <a:r>
              <a:rPr lang="fr-BE" sz="2400" dirty="0" err="1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coracidium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cilié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et mobile (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milieu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 smtClean="0">
                <a:solidFill>
                  <a:srgbClr val="00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aquatique)</a:t>
            </a:r>
            <a:endParaRPr lang="fr-BE" sz="2400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Nécessite 2 hôtes intermédiaires (</a:t>
            </a:r>
            <a:r>
              <a:rPr lang="fr-B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H.I.1, H.I.2 et H.D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.)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Ingestion du </a:t>
            </a:r>
            <a:r>
              <a:rPr lang="fr-BE" sz="24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coracidium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, par l’H.I.1, (</a:t>
            </a:r>
            <a:r>
              <a:rPr lang="fr-BE" sz="2400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crustacé réceptif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Formation de la larve </a:t>
            </a:r>
            <a:r>
              <a:rPr lang="fr-BE" sz="24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procercoide</a:t>
            </a:r>
            <a:r>
              <a:rPr lang="fr-BE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cavité générale)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Ingestion du crustacé par l’H.I.2 </a:t>
            </a:r>
            <a:r>
              <a:rPr lang="fr-BE" sz="2400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(poisson, réceptif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Formation de la larve </a:t>
            </a:r>
            <a:r>
              <a:rPr lang="fr-BE" sz="24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plérocercoide</a:t>
            </a:r>
            <a:r>
              <a:rPr lang="fr-BE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( musculature ou cavité péritonéale) 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Ingestion du poisson cru ou mal cuit  par un mammifère ou oiseau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Formation d’un ver adulte, dans l’intestin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NB: Existence d’un 2</a:t>
            </a:r>
            <a:r>
              <a:rPr lang="fr-BE" sz="2400" b="1" baseline="30000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ème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poisson </a:t>
            </a:r>
            <a:r>
              <a:rPr lang="fr-BE" sz="24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carnacier</a:t>
            </a: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(HP)   </a:t>
            </a:r>
            <a:endParaRPr lang="fr-BE" sz="2400" b="1" dirty="0" smtClean="0">
              <a:solidFill>
                <a:srgbClr val="00B05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0"/>
            <a:ext cx="2928926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Pseudophyllidés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928926" y="2143116"/>
            <a:ext cx="3286148" cy="32147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42976" y="214290"/>
            <a:ext cx="618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pseudophyllidés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928794" y="1214422"/>
            <a:ext cx="5143536" cy="50006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rot="10800000" flipH="1">
            <a:off x="1928794" y="3714752"/>
            <a:ext cx="51435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6200000" flipV="1">
            <a:off x="4286248" y="3857628"/>
            <a:ext cx="1928826" cy="1643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357422" y="1643050"/>
            <a:ext cx="4286280" cy="4071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 rot="16812366">
            <a:off x="3818223" y="4808185"/>
            <a:ext cx="455502" cy="174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 rot="14224115">
            <a:off x="5173086" y="5086822"/>
            <a:ext cx="324482" cy="100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6357950" y="3714752"/>
            <a:ext cx="100013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 rot="2972417">
            <a:off x="6145585" y="4368630"/>
            <a:ext cx="642942" cy="1331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>
            <a:off x="6286512" y="3357562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flipV="1">
            <a:off x="2500298" y="3214686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2533973">
            <a:off x="5853919" y="4948857"/>
            <a:ext cx="269348" cy="80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 flipH="1">
            <a:off x="5786445" y="3429000"/>
            <a:ext cx="45719" cy="35719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3042025" flipH="1">
            <a:off x="5431293" y="4588510"/>
            <a:ext cx="45719" cy="39618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 rot="10458853">
            <a:off x="3112034" y="3364672"/>
            <a:ext cx="78164" cy="4980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3714744" y="171448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Intestin grêle</a:t>
            </a:r>
            <a:endParaRPr lang="fr-FR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4143372" y="23574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Adulte</a:t>
            </a:r>
            <a:endParaRPr lang="fr-FR" b="1" dirty="0"/>
          </a:p>
        </p:txBody>
      </p:sp>
      <p:cxnSp>
        <p:nvCxnSpPr>
          <p:cNvPr id="53" name="Connecteur droit 52"/>
          <p:cNvCxnSpPr>
            <a:stCxn id="8" idx="2"/>
          </p:cNvCxnSpPr>
          <p:nvPr/>
        </p:nvCxnSpPr>
        <p:spPr>
          <a:xfrm rot="10800000" flipH="1">
            <a:off x="2928926" y="3714753"/>
            <a:ext cx="335758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215074" y="450057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Eau</a:t>
            </a:r>
            <a:endParaRPr lang="fr-FR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786182" y="557214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Copépode  HI.1</a:t>
            </a:r>
            <a:endParaRPr lang="fr-FR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1785918" y="6286520"/>
            <a:ext cx="456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évolutif de </a:t>
            </a:r>
            <a:r>
              <a:rPr lang="fr-F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Diphyllobothrium</a:t>
            </a:r>
            <a:r>
              <a:rPr lang="fr-F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latum</a:t>
            </a:r>
            <a:endParaRPr lang="fr-F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29256" y="37861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Œuf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786182" y="128586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Homme  HD</a:t>
            </a:r>
            <a:endParaRPr lang="fr-FR" b="1" dirty="0"/>
          </a:p>
        </p:txBody>
      </p:sp>
      <p:cxnSp>
        <p:nvCxnSpPr>
          <p:cNvPr id="31" name="Connecteur droit 30"/>
          <p:cNvCxnSpPr/>
          <p:nvPr/>
        </p:nvCxnSpPr>
        <p:spPr>
          <a:xfrm rot="5400000">
            <a:off x="2678893" y="3964785"/>
            <a:ext cx="2000264" cy="1500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857752" y="407194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coracidium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714612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Plérocercoide</a:t>
            </a:r>
            <a:endParaRPr lang="fr-FR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3786182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Procercoide</a:t>
            </a:r>
            <a:endParaRPr lang="fr-FR" b="1" dirty="0"/>
          </a:p>
        </p:txBody>
      </p:sp>
      <p:sp>
        <p:nvSpPr>
          <p:cNvPr id="57" name="Flèche vers le bas 56"/>
          <p:cNvSpPr/>
          <p:nvPr/>
        </p:nvSpPr>
        <p:spPr>
          <a:xfrm rot="8176689">
            <a:off x="3511032" y="4497525"/>
            <a:ext cx="45719" cy="4908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 rot="20869710">
            <a:off x="2280862" y="3738147"/>
            <a:ext cx="350674" cy="120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Poisson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 rot="20869710">
            <a:off x="2631704" y="4282128"/>
            <a:ext cx="468285" cy="113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 rot="3693864">
            <a:off x="1822452" y="4523294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Poisson H.I.2</a:t>
            </a:r>
            <a:endParaRPr lang="fr-FR" b="1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42976" y="285728"/>
            <a:ext cx="618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Etude des </a:t>
            </a:r>
            <a:r>
              <a:rPr lang="fr-FR" sz="3200" dirty="0" err="1" smtClean="0">
                <a:latin typeface="Arial Black" panose="020B0A04020102020204" pitchFamily="34" charset="0"/>
                <a:cs typeface="Andalus" pitchFamily="18" charset="-78"/>
              </a:rPr>
              <a:t>pseudophyllidés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2975" y="2928"/>
            <a:ext cx="7982367" cy="67403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fr-BE" sz="2400" i="1" dirty="0" smtClean="0">
              <a:solidFill>
                <a:srgbClr val="0099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u="sng" dirty="0" smtClean="0">
                <a:latin typeface="Arial" panose="020B0604020202020204" pitchFamily="34" charset="0"/>
                <a:sym typeface="Symbol" panose="05050102010706020507" pitchFamily="18" charset="2"/>
              </a:rPr>
              <a:t>Type de larve</a:t>
            </a:r>
            <a:endParaRPr lang="fr-BE" sz="2400" u="sng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Larves non vésiculaires allongées</a:t>
            </a:r>
            <a:endParaRPr lang="fr-BE" sz="2400" i="1" dirty="0" smtClean="0">
              <a:solidFill>
                <a:srgbClr val="AE4E0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1.</a:t>
            </a:r>
            <a:r>
              <a:rPr lang="fr-BE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Procercoide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Mesure 160 à 200 µm.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Forme allongée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Divisée en 2 parties: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Une partie antérieure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, avec invagination céphalique et scolex, incomplètement différencié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b="1" dirty="0" smtClean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Une postérieure</a:t>
            </a: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, abritant les 3 paires de crochets du </a:t>
            </a:r>
            <a:r>
              <a:rPr lang="fr-BE" sz="24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coracidium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fr-B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fr-BE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Plérocercoide</a:t>
            </a:r>
            <a:endParaRPr lang="fr-BE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Larve solide et pleine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Mesurant, de quelques mm à quelques cm de longueur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Invagination céphalique, avec scolex inerme et 2 </a:t>
            </a:r>
            <a:r>
              <a:rPr lang="fr-BE" sz="24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bothries</a:t>
            </a:r>
            <a:endParaRPr lang="fr-BE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Demeure entière au cours de son évolution </a:t>
            </a:r>
            <a:endParaRPr lang="fr-BE" sz="24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92737" y="32918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>
                <a:solidFill>
                  <a:prstClr val="blac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304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1E1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362200" y="6019800"/>
            <a:ext cx="6477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>
                <a:latin typeface="Arial" panose="020B0604020202020204" pitchFamily="34" charset="0"/>
              </a:rPr>
              <a:t>Parasitologie – Bac 3</a:t>
            </a:r>
            <a:endParaRPr lang="fr-FR">
              <a:latin typeface="Arial" panose="020B0604020202020204" pitchFamily="34" charset="0"/>
            </a:endParaRPr>
          </a:p>
        </p:txBody>
      </p:sp>
      <p:pic>
        <p:nvPicPr>
          <p:cNvPr id="25604" name="Picture 5" descr="life cycle of Diphyllobothrium latu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7664" y="116632"/>
            <a:ext cx="6265862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0"/>
            <a:ext cx="2928926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Pseudophyllidés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thumbs.dreamstime.com/z/broad-fish-tapeworm-diphyllobothrium-latum-life-cycle-hand-drawing-image-77305481.jpg?ct=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6880"/>
            <a:ext cx="5755338" cy="51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9"/>
          <p:cNvSpPr/>
          <p:nvPr/>
        </p:nvSpPr>
        <p:spPr>
          <a:xfrm>
            <a:off x="0" y="0"/>
            <a:ext cx="2928926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Pseudophyllidés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 flipV="1">
            <a:off x="3571868" y="5500702"/>
            <a:ext cx="42862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4286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0" y="0"/>
            <a:ext cx="2928926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Cyclophylliidés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9969" y="642942"/>
            <a:ext cx="8001056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BE" sz="2800" b="1" u="sng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Principales familles</a:t>
            </a:r>
            <a:endParaRPr lang="fr-BE" sz="2800" b="1" u="sng" dirty="0" smtClean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BE" sz="2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Taeniidés</a:t>
            </a:r>
            <a:endParaRPr lang="fr-BE" sz="28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Anoplocephalidés</a:t>
            </a:r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b="1" dirty="0" err="1">
                <a:latin typeface="Arial" panose="020B0604020202020204" pitchFamily="34" charset="0"/>
                <a:sym typeface="Symbol" panose="05050102010706020507" pitchFamily="18" charset="2"/>
              </a:rPr>
              <a:t>Dilepididés</a:t>
            </a:r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b="1" dirty="0" err="1">
                <a:latin typeface="Arial" panose="020B0604020202020204" pitchFamily="34" charset="0"/>
                <a:sym typeface="Symbol" panose="05050102010706020507" pitchFamily="18" charset="2"/>
              </a:rPr>
              <a:t>Davaineidés</a:t>
            </a:r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358050" y="0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8422" y="5307141"/>
            <a:ext cx="832201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BE" sz="2800" b="1" u="sng" dirty="0" smtClean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Une seule famille  </a:t>
            </a:r>
            <a:r>
              <a:rPr lang="fr-BE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a une importance vétérinaire</a:t>
            </a:r>
            <a:endParaRPr lang="fr-BE" sz="28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8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BE" sz="28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Diphyllobothriidae</a:t>
            </a:r>
            <a:endParaRPr lang="fr-BE" sz="24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fr-BE" sz="2800" b="1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22351" y="4684698"/>
            <a:ext cx="2948107" cy="5225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Pseudophyllidés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ructure of a typical cyclophillidean cestod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40049"/>
            <a:ext cx="4857784" cy="689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Image associé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84" y="1052736"/>
            <a:ext cx="4178712" cy="375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7358050" y="3863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976365" y="836712"/>
            <a:ext cx="7858180" cy="544764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Embranchement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elminthes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embranchemnt</a:t>
            </a: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Plathelminthes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fr-FR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Cestodes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(vers plats segmentés)</a:t>
            </a:r>
            <a:endParaRPr kumimoji="0" lang="fr-FR" sz="2000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existe 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ordres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Ordre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Cyclophyllidés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 sz="2800" dirty="0" smtClean="0">
                <a:latin typeface="Arial" panose="020B0604020202020204" pitchFamily="34" charset="0"/>
              </a:rPr>
              <a:t>ou vrais cestodes</a:t>
            </a:r>
            <a:endParaRPr kumimoji="0" lang="fr-FR" sz="28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endParaRPr kumimoji="0" lang="fr-FR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Ordre</a:t>
            </a:r>
            <a:r>
              <a:rPr lang="fr-FR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Pseudophyllidés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 sz="2800" dirty="0" smtClean="0">
                <a:latin typeface="Arial" panose="020B0604020202020204" pitchFamily="34" charset="0"/>
              </a:rPr>
              <a:t>ou pseudo-cestodes</a:t>
            </a:r>
            <a:endParaRPr kumimoji="0" lang="fr-FR" sz="28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1760" y="29055"/>
            <a:ext cx="325704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  <a:cs typeface="Andalus" pitchFamily="18" charset="-78"/>
              </a:rPr>
              <a:t>Systématique</a:t>
            </a:r>
            <a:endParaRPr lang="fr-FR" sz="3200" dirty="0">
              <a:latin typeface="Arial Black" panose="020B0A04020102020204" pitchFamily="34" charset="0"/>
              <a:cs typeface="Andalus" pitchFamily="18" charset="-78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343349" y="6215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7096" y="1052736"/>
            <a:ext cx="7957392" cy="470898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fr-B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Cestode adulte </a:t>
            </a:r>
            <a:r>
              <a:rPr lang="fr-BE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fr-BE" sz="2800" dirty="0">
                <a:latin typeface="Arial" panose="020B0604020202020204" pitchFamily="34" charset="0"/>
              </a:rPr>
              <a:t>Possède</a:t>
            </a:r>
            <a:r>
              <a:rPr lang="fr-BE" sz="2800" dirty="0" smtClean="0">
                <a:latin typeface="Arial" panose="020B0604020202020204" pitchFamily="34" charset="0"/>
              </a:rPr>
              <a:t>:</a:t>
            </a:r>
            <a:endParaRPr lang="fr-BE" sz="2800" dirty="0" smtClean="0">
              <a:latin typeface="Arial" panose="020B0604020202020204" pitchFamily="34" charset="0"/>
            </a:endParaRPr>
          </a:p>
          <a:p>
            <a:endParaRPr lang="fr-BE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Taille </a:t>
            </a:r>
            <a:r>
              <a:rPr lang="fr-BE" sz="2800" dirty="0">
                <a:latin typeface="Arial" panose="020B0604020202020204" pitchFamily="34" charset="0"/>
              </a:rPr>
              <a:t>allant d’1 mm à plusieurs  mètres </a:t>
            </a:r>
            <a:endParaRPr lang="fr-BE" sz="2800" dirty="0" smtClean="0">
              <a:latin typeface="Arial" panose="020B0604020202020204" pitchFamily="34" charset="0"/>
            </a:endParaRPr>
          </a:p>
          <a:p>
            <a:endParaRPr lang="fr-BE" sz="28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Scolex ou tète : </a:t>
            </a:r>
            <a:r>
              <a:rPr lang="fr-BE" sz="2800" dirty="0">
                <a:latin typeface="Arial" panose="020B0604020202020204" pitchFamily="34" charset="0"/>
              </a:rPr>
              <a:t>renflement, portant, </a:t>
            </a:r>
            <a:r>
              <a:rPr lang="fr-BE" sz="2800" dirty="0" smtClean="0">
                <a:latin typeface="Arial" panose="020B0604020202020204" pitchFamily="34" charset="0"/>
              </a:rPr>
              <a:t>soit</a:t>
            </a:r>
            <a:endParaRPr lang="fr-BE" sz="2800" dirty="0" smtClean="0">
              <a:latin typeface="Arial" panose="020B0604020202020204" pitchFamily="34" charset="0"/>
            </a:endParaRPr>
          </a:p>
          <a:p>
            <a:endParaRPr lang="fr-BE" sz="28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Cou</a:t>
            </a:r>
            <a:r>
              <a:rPr lang="fr-BE" sz="2800" dirty="0" smtClean="0">
                <a:solidFill>
                  <a:srgbClr val="92D050"/>
                </a:solidFill>
                <a:latin typeface="Arial" panose="020B0604020202020204" pitchFamily="34" charset="0"/>
              </a:rPr>
              <a:t>,</a:t>
            </a:r>
            <a:r>
              <a:rPr lang="fr-BE" sz="2800" dirty="0" smtClean="0">
                <a:latin typeface="Arial" panose="020B0604020202020204" pitchFamily="34" charset="0"/>
              </a:rPr>
              <a:t> </a:t>
            </a:r>
            <a:r>
              <a:rPr lang="fr-BE" sz="2800" dirty="0">
                <a:latin typeface="Arial" panose="020B0604020202020204" pitchFamily="34" charset="0"/>
              </a:rPr>
              <a:t>court et non </a:t>
            </a:r>
            <a:r>
              <a:rPr lang="fr-BE" sz="2800" dirty="0" smtClean="0">
                <a:latin typeface="Arial" panose="020B0604020202020204" pitchFamily="34" charset="0"/>
              </a:rPr>
              <a:t>segmenté. zone de croissance (</a:t>
            </a:r>
            <a:r>
              <a:rPr lang="fr-BE" sz="2800" dirty="0" err="1" smtClean="0">
                <a:latin typeface="Arial" panose="020B0604020202020204" pitchFamily="34" charset="0"/>
              </a:rPr>
              <a:t>strobilation</a:t>
            </a:r>
            <a:r>
              <a:rPr lang="fr-BE" sz="2800" dirty="0" smtClean="0">
                <a:latin typeface="Arial" panose="020B0604020202020204" pitchFamily="34" charset="0"/>
              </a:rPr>
              <a:t>)</a:t>
            </a:r>
            <a:endParaRPr lang="fr-BE" sz="2800" dirty="0" smtClean="0">
              <a:latin typeface="Arial" panose="020B0604020202020204" pitchFamily="34" charset="0"/>
            </a:endParaRPr>
          </a:p>
          <a:p>
            <a:endParaRPr lang="fr-BE" sz="28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Strobile, ou tronc </a:t>
            </a:r>
            <a:r>
              <a:rPr lang="fr-BE" sz="2800" dirty="0">
                <a:latin typeface="Arial" panose="020B0604020202020204" pitchFamily="34" charset="0"/>
              </a:rPr>
              <a:t>segmenté constitué de </a:t>
            </a:r>
            <a:r>
              <a:rPr lang="fr-B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proglottis, </a:t>
            </a:r>
            <a:r>
              <a:rPr lang="fr-B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fr-BE" sz="2800" dirty="0" smtClean="0">
                <a:latin typeface="Arial" panose="020B0604020202020204" pitchFamily="34" charset="0"/>
              </a:rPr>
              <a:t>anneaux) .</a:t>
            </a:r>
            <a:endParaRPr lang="fr-BE" sz="2800" dirty="0">
              <a:latin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58050" y="3863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56807"/>
            <a:ext cx="4213013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>
                <a:latin typeface="Arial" panose="020B0604020202020204" pitchFamily="34" charset="0"/>
              </a:rPr>
              <a:t>Morphologie externe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652756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7358050" y="3863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56807"/>
            <a:ext cx="4213013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BE" sz="3200" b="1" dirty="0">
                <a:latin typeface="Arial" panose="020B0604020202020204" pitchFamily="34" charset="0"/>
              </a:rPr>
              <a:t>Morphologie externe</a:t>
            </a:r>
            <a:endParaRPr lang="fr-BE" sz="3200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958" y="2420888"/>
            <a:ext cx="4281662" cy="369331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fr-BE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ventouses </a:t>
            </a:r>
            <a:r>
              <a:rPr lang="fr-B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fr-BE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acétabulums</a:t>
            </a:r>
            <a:r>
              <a:rPr lang="fr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  <a:endParaRPr lang="fr-BE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fr-BE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latin typeface="Arial" panose="020B0604020202020204" pitchFamily="34" charset="0"/>
              </a:rPr>
              <a:t>Arrondies (souvent)</a:t>
            </a:r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 </a:t>
            </a:r>
            <a:endParaRPr lang="fr-BE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latin typeface="Arial" panose="020B0604020202020204" pitchFamily="34" charset="0"/>
              </a:rPr>
              <a:t>Riches en fibres </a:t>
            </a:r>
            <a:r>
              <a:rPr lang="fr-BE" sz="2400" dirty="0" smtClean="0">
                <a:latin typeface="Arial" panose="020B0604020202020204" pitchFamily="34" charset="0"/>
              </a:rPr>
              <a:t>musculaires</a:t>
            </a:r>
            <a:endParaRPr lang="fr-BE" sz="2400" dirty="0" smtClean="0">
              <a:latin typeface="Arial" panose="020B0604020202020204" pitchFamily="34" charset="0"/>
            </a:endParaRPr>
          </a:p>
          <a:p>
            <a:endParaRPr lang="fr-BE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latin typeface="Arial" panose="020B0604020202020204" pitchFamily="34" charset="0"/>
              </a:rPr>
              <a:t>Munies ou non de plusieurs rangées de </a:t>
            </a:r>
            <a:r>
              <a:rPr lang="fr-BE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crochets</a:t>
            </a:r>
            <a:endParaRPr lang="fr-BE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r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fr-BE" sz="1600" dirty="0">
                <a:latin typeface="Arial" panose="020B0604020202020204" pitchFamily="34" charset="0"/>
              </a:rPr>
              <a:t>1 ou plusieurs rangées, en forme de poignard, de fourche, de </a:t>
            </a:r>
            <a:r>
              <a:rPr lang="fr-BE" sz="1600" dirty="0" smtClean="0">
                <a:latin typeface="Arial" panose="020B0604020202020204" pitchFamily="34" charset="0"/>
              </a:rPr>
              <a:t>marteau</a:t>
            </a:r>
            <a:r>
              <a:rPr lang="fr-BE" sz="1600" dirty="0">
                <a:latin typeface="Arial" panose="020B0604020202020204" pitchFamily="34" charset="0"/>
              </a:rPr>
              <a:t>)</a:t>
            </a:r>
            <a:endParaRPr lang="fr-BE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7523" y="2420888"/>
            <a:ext cx="3335545" cy="200054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fr-B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BE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bothries</a:t>
            </a:r>
            <a:r>
              <a:rPr lang="fr-B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fr-BE" sz="2400" dirty="0">
                <a:latin typeface="Arial" panose="020B0604020202020204" pitchFamily="34" charset="0"/>
              </a:rPr>
              <a:t> sont </a:t>
            </a:r>
            <a:r>
              <a:rPr lang="fr-BE" sz="2400" dirty="0" smtClean="0">
                <a:latin typeface="Arial" panose="020B0604020202020204" pitchFamily="34" charset="0"/>
              </a:rPr>
              <a:t>:</a:t>
            </a:r>
            <a:endParaRPr lang="fr-BE" sz="2400" dirty="0" smtClean="0">
              <a:latin typeface="Arial" panose="020B0604020202020204" pitchFamily="34" charset="0"/>
            </a:endParaRPr>
          </a:p>
          <a:p>
            <a:endParaRPr lang="fr-BE" sz="2400" dirty="0" smtClean="0">
              <a:latin typeface="Arial" panose="020B0604020202020204" pitchFamily="34" charset="0"/>
            </a:endParaRPr>
          </a:p>
          <a:p>
            <a:r>
              <a:rPr lang="fr-BE" sz="2400" dirty="0" smtClean="0">
                <a:latin typeface="Arial" panose="020B0604020202020204" pitchFamily="34" charset="0"/>
              </a:rPr>
              <a:t>Des </a:t>
            </a:r>
            <a:r>
              <a:rPr lang="fr-BE" sz="2400" dirty="0">
                <a:latin typeface="Arial" panose="020B0604020202020204" pitchFamily="34" charset="0"/>
              </a:rPr>
              <a:t>dépressions linéaires, dépourvus de fibres musculaires</a:t>
            </a:r>
            <a:endParaRPr lang="fr-BE" sz="2400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730479"/>
            <a:ext cx="4281662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Cas </a:t>
            </a:r>
            <a:r>
              <a:rPr lang="fr-BE" sz="2000" b="1" dirty="0">
                <a:solidFill>
                  <a:srgbClr val="00B050"/>
                </a:solidFill>
                <a:latin typeface="Arial" panose="020B0604020202020204" pitchFamily="34" charset="0"/>
              </a:rPr>
              <a:t>des </a:t>
            </a:r>
            <a:r>
              <a:rPr lang="fr-BE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cyclophyllidés</a:t>
            </a:r>
            <a:endParaRPr lang="fr-BE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4768" y="1714713"/>
            <a:ext cx="3381054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00B050"/>
                </a:solidFill>
                <a:latin typeface="Arial" panose="020B0604020202020204" pitchFamily="34" charset="0"/>
              </a:rPr>
              <a:t>Cas des </a:t>
            </a:r>
            <a:r>
              <a:rPr lang="fr-BE" sz="2000" b="1" dirty="0" err="1">
                <a:solidFill>
                  <a:srgbClr val="00B050"/>
                </a:solidFill>
                <a:latin typeface="Arial" panose="020B0604020202020204" pitchFamily="34" charset="0"/>
              </a:rPr>
              <a:t>pseudophyllidés</a:t>
            </a:r>
            <a:endParaRPr lang="fr-BE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1464" y="908720"/>
            <a:ext cx="229582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Scolex ou tète</a:t>
            </a:r>
            <a:endParaRPr lang="fr-FR" sz="2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latum_scolex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142852"/>
            <a:ext cx="300039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4282" y="6143644"/>
            <a:ext cx="364715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Diphyllobothrium</a:t>
            </a:r>
            <a:r>
              <a:rPr lang="fr-FR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latum</a:t>
            </a:r>
            <a:r>
              <a:rPr lang="fr-FR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(scolex)</a:t>
            </a:r>
            <a:endParaRPr lang="fr-FR" b="1" dirty="0"/>
          </a:p>
        </p:txBody>
      </p:sp>
      <p:pic>
        <p:nvPicPr>
          <p:cNvPr id="13" name="Picture 3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4909" y="1052736"/>
            <a:ext cx="5000660" cy="44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00694" y="5731534"/>
            <a:ext cx="2707729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i="1" dirty="0" err="1" smtClean="0"/>
              <a:t>Taenia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solium</a:t>
            </a:r>
            <a:r>
              <a:rPr lang="fr-FR" sz="2400" i="1" dirty="0" smtClean="0"/>
              <a:t> (tète</a:t>
            </a:r>
            <a:r>
              <a:rPr lang="fr-FR" sz="2400" b="1" i="1" dirty="0" smtClean="0"/>
              <a:t>)</a:t>
            </a:r>
            <a:endParaRPr lang="fr-FR" sz="2400" b="1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14282" y="214290"/>
            <a:ext cx="3214710" cy="56436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358050" y="38632"/>
            <a:ext cx="1785950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Cestodes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68144" y="6581001"/>
            <a:ext cx="3272448" cy="275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 A. TITI ,Helminthologie; A4, DV, 2025-2026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14436</Words>
  <Application>WPS Presentation</Application>
  <PresentationFormat>Affichage à l'écran (4:3)</PresentationFormat>
  <Paragraphs>743</Paragraphs>
  <Slides>48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4" baseType="lpstr">
      <vt:lpstr>Arial</vt:lpstr>
      <vt:lpstr>SimSun</vt:lpstr>
      <vt:lpstr>Wingdings</vt:lpstr>
      <vt:lpstr>Wingdings 2</vt:lpstr>
      <vt:lpstr>Verdana</vt:lpstr>
      <vt:lpstr>Times New Roman</vt:lpstr>
      <vt:lpstr>Andalus</vt:lpstr>
      <vt:lpstr>Segoe Print</vt:lpstr>
      <vt:lpstr>Arial Black</vt:lpstr>
      <vt:lpstr>Gill Sans MT</vt:lpstr>
      <vt:lpstr>Microsoft YaHei</vt:lpstr>
      <vt:lpstr>Arial Unicode MS</vt:lpstr>
      <vt:lpstr>Calibri</vt:lpstr>
      <vt:lpstr>Courier New</vt:lpstr>
      <vt:lpstr>Symbol</vt:lpstr>
      <vt:lpstr>Solstice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mss</cp:lastModifiedBy>
  <cp:revision>868</cp:revision>
  <dcterms:created xsi:type="dcterms:W3CDTF">2015-09-14T14:33:00Z</dcterms:created>
  <dcterms:modified xsi:type="dcterms:W3CDTF">2025-11-18T10:06:47Z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001A363C9E624FAB89CE696015276BF5_13</vt:lpwstr>
  </property>
  <property fmtid="{D5CDD505-2E9C-101B-9397-08002B2CF9AE}" pid="3" name="KSOProductBuildVer">
    <vt:lpwstr>1036-12.2.0.23155</vt:lpwstr>
  </property>
</Properties>
</file>