
<file path=[Content_Types].xml><?xml version="1.0" encoding="utf-8"?>
<Types xmlns="http://schemas.openxmlformats.org/package/2006/content-types">
  <Default Extension="jpeg" ContentType="image/jpeg"/>
  <Default Extension="JPG" ContentType="image/.jpg"/>
  <Default Extension="gif" ContentType="image/gi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9.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3"/>
    <p:sldId id="257" r:id="rId4"/>
    <p:sldId id="294" r:id="rId5"/>
    <p:sldId id="276" r:id="rId6"/>
    <p:sldId id="278" r:id="rId7"/>
    <p:sldId id="279" r:id="rId8"/>
    <p:sldId id="281" r:id="rId9"/>
    <p:sldId id="295" r:id="rId10"/>
    <p:sldId id="296" r:id="rId11"/>
    <p:sldId id="282" r:id="rId12"/>
    <p:sldId id="285" r:id="rId13"/>
    <p:sldId id="289" r:id="rId14"/>
    <p:sldId id="290" r:id="rId15"/>
    <p:sldId id="291" r:id="rId16"/>
    <p:sldId id="297"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50" d="100"/>
          <a:sy n="50" d="100"/>
        </p:scale>
        <p:origin x="-1956" y="-4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notesMaster" Target="notesMasters/notesMaster1.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74EBED-9E70-4CE2-B7F3-3DDFE3654446}" type="datetimeFigureOut">
              <a:rPr lang="fr-FR" smtClean="0"/>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3B2569-9134-4D75-8E98-6031F0941F34}" type="slidenum">
              <a:rPr lang="fr-FR" smtClean="0"/>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Espace réservé de l'image des diapositives 1"/>
          <p:cNvSpPr>
            <a:spLocks noGrp="1"/>
          </p:cNvSpPr>
          <p:nvPr>
            <p:ph type="sldImg" idx="2"/>
          </p:nvPr>
        </p:nvSpPr>
        <p:spPr/>
      </p:sp>
      <p:sp>
        <p:nvSpPr>
          <p:cNvPr id="3" name="Espace réservé du texte 2"/>
          <p:cNvSpPr>
            <a:spLocks noGrp="1"/>
          </p:cNvSpPr>
          <p:nvPr>
            <p:ph type="body" idx="3"/>
          </p:nvPr>
        </p:nvSpPr>
        <p:spPr/>
        <p:txBody>
          <a:bodyPr/>
          <a:p>
            <a:endParaRPr lang="fr-FR"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hasCustomPrompt="1"/>
          </p:nvPr>
        </p:nvSpPr>
        <p:spPr>
          <a:xfrm>
            <a:off x="1432560" y="359898"/>
            <a:ext cx="7406640" cy="1472184"/>
          </a:xfrm>
        </p:spPr>
        <p:txBody>
          <a:bodyPr anchor="b"/>
          <a:lstStyle>
            <a:lvl1pPr algn="l">
              <a:defRPr/>
            </a:lvl1pPr>
          </a:lstStyle>
          <a:p>
            <a:r>
              <a:rPr kumimoji="0" lang="fr-FR" smtClean="0"/>
              <a:t>Cliquez pour modifier le style du titre</a:t>
            </a:r>
            <a:endParaRPr kumimoji="0" lang="en-US"/>
          </a:p>
        </p:txBody>
      </p:sp>
      <p:sp>
        <p:nvSpPr>
          <p:cNvPr id="22" name="Sous-titre 21"/>
          <p:cNvSpPr>
            <a:spLocks noGrp="1"/>
          </p:cNvSpPr>
          <p:nvPr>
            <p:ph type="subTitle" idx="1" hasCustomPrompt="1"/>
          </p:nvPr>
        </p:nvSpPr>
        <p:spPr>
          <a:xfrm>
            <a:off x="1432560" y="1850064"/>
            <a:ext cx="7406640" cy="1752600"/>
          </a:xfrm>
        </p:spPr>
        <p:txBody>
          <a:bodyPr tIns="0"/>
          <a:lstStyle>
            <a:lvl1pPr marL="27305"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p>
            <a:fld id="{2FA2356C-8D86-4941-B09F-0F0699354110}" type="datetimeFigureOut">
              <a:rPr lang="fr-FR" smtClean="0"/>
            </a:fld>
            <a:endParaRPr lang="fr-FR"/>
          </a:p>
        </p:txBody>
      </p:sp>
      <p:sp>
        <p:nvSpPr>
          <p:cNvPr id="20" name="Espace réservé du pied de page 19"/>
          <p:cNvSpPr>
            <a:spLocks noGrp="1"/>
          </p:cNvSpPr>
          <p:nvPr>
            <p:ph type="ftr" sz="quarter" idx="11"/>
          </p:nvPr>
        </p:nvSpPr>
        <p:spPr/>
        <p:txBody>
          <a:bodyPr/>
          <a:lstStyle/>
          <a:p>
            <a:endParaRPr lang="fr-FR"/>
          </a:p>
        </p:txBody>
      </p:sp>
      <p:sp>
        <p:nvSpPr>
          <p:cNvPr id="10" name="Espace réservé du numéro de diapositive 9"/>
          <p:cNvSpPr>
            <a:spLocks noGrp="1"/>
          </p:cNvSpPr>
          <p:nvPr>
            <p:ph type="sldNum" sz="quarter" idx="12"/>
          </p:nvPr>
        </p:nvSpPr>
        <p:spPr/>
        <p:txBody>
          <a:bodyPr/>
          <a:lstStyle/>
          <a:p>
            <a:fld id="{D2B27136-CEC4-4A58-BCCA-6F7D176AAE8E}" type="slidenum">
              <a:rPr lang="fr-FR" smtClean="0"/>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hasCustomPrompt="1"/>
          </p:nvPr>
        </p:nvSpPr>
        <p:spPr/>
        <p:txBody>
          <a:bodyPr vert="eaVert"/>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A2356C-8D86-4941-B09F-0F0699354110}"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2B27136-CEC4-4A58-BCCA-6F7D176AAE8E}" type="slidenum">
              <a:rPr lang="fr-FR" smtClean="0"/>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858000" y="274639"/>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hasCustomPrompt="1"/>
          </p:nvPr>
        </p:nvSpPr>
        <p:spPr>
          <a:xfrm>
            <a:off x="1143000" y="274640"/>
            <a:ext cx="5562600" cy="5851525"/>
          </a:xfrm>
        </p:spPr>
        <p:txBody>
          <a:bodyPr vert="eaVert"/>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A2356C-8D86-4941-B09F-0F0699354110}"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2B27136-CEC4-4A58-BCCA-6F7D176AAE8E}" type="slidenum">
              <a:rPr lang="fr-FR" smtClean="0"/>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hasCustomPrompt="1"/>
          </p:nvPr>
        </p:nvSpPr>
        <p:spPr/>
        <p:txBody>
          <a:body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A2356C-8D86-4941-B09F-0F0699354110}"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2B27136-CEC4-4A58-BCCA-6F7D176AAE8E}" type="slidenum">
              <a:rPr lang="fr-FR" smtClean="0"/>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hasCustomPrompt="1"/>
          </p:nvPr>
        </p:nvSpPr>
        <p:spPr>
          <a:xfrm>
            <a:off x="2578392" y="2600325"/>
            <a:ext cx="6400800" cy="2286000"/>
          </a:xfrm>
        </p:spPr>
        <p:txBody>
          <a:bodyPr anchor="t"/>
          <a:lstStyle>
            <a:lvl1pPr algn="l">
              <a:lnSpc>
                <a:spcPts val="4500"/>
              </a:lnSpc>
              <a:buNone/>
              <a:defRPr sz="4000" b="1" cap="all"/>
            </a:lvl1pPr>
          </a:lstStyle>
          <a:p>
            <a:r>
              <a:rPr kumimoji="0" lang="fr-FR" smtClean="0"/>
              <a:t>Cliquez pour modifier le style du titre</a:t>
            </a:r>
            <a:endParaRPr kumimoji="0" lang="en-US"/>
          </a:p>
        </p:txBody>
      </p:sp>
      <p:sp>
        <p:nvSpPr>
          <p:cNvPr id="3" name="Espace réservé du texte 2"/>
          <p:cNvSpPr>
            <a:spLocks noGrp="1"/>
          </p:cNvSpPr>
          <p:nvPr>
            <p:ph type="body" idx="1" hasCustomPrompt="1"/>
          </p:nvPr>
        </p:nvSpPr>
        <p:spPr>
          <a:xfrm>
            <a:off x="2578392" y="1066800"/>
            <a:ext cx="6400800" cy="1509712"/>
          </a:xfrm>
        </p:spPr>
        <p:txBody>
          <a:bodyPr anchor="b"/>
          <a:lstStyle>
            <a:lvl1pPr marL="18415"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endParaRPr kumimoji="0" lang="fr-FR" smtClean="0"/>
          </a:p>
        </p:txBody>
      </p:sp>
      <p:sp>
        <p:nvSpPr>
          <p:cNvPr id="4" name="Espace réservé de la date 3"/>
          <p:cNvSpPr>
            <a:spLocks noGrp="1"/>
          </p:cNvSpPr>
          <p:nvPr>
            <p:ph type="dt" sz="half" idx="10"/>
          </p:nvPr>
        </p:nvSpPr>
        <p:spPr/>
        <p:txBody>
          <a:bodyPr/>
          <a:lstStyle/>
          <a:p>
            <a:fld id="{2FA2356C-8D86-4941-B09F-0F0699354110}"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2B27136-CEC4-4A58-BCCA-6F7D176AAE8E}" type="slidenum">
              <a:rPr lang="fr-FR" smtClean="0"/>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435608" y="274320"/>
            <a:ext cx="749808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hasCustomPrompt="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4" name="Espace réservé du contenu 3"/>
          <p:cNvSpPr>
            <a:spLocks noGrp="1"/>
          </p:cNvSpPr>
          <p:nvPr>
            <p:ph sz="half" idx="2" hasCustomPrompt="1"/>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FA2356C-8D86-4941-B09F-0F0699354110}"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2B27136-CEC4-4A58-BCCA-6F7D176AAE8E}" type="slidenum">
              <a:rPr lang="fr-FR" smtClean="0"/>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5160336"/>
            <a:ext cx="8229600" cy="1143000"/>
          </a:xfrm>
        </p:spPr>
        <p:txBody>
          <a:bodyPr anchor="ctr"/>
          <a:lstStyle>
            <a:lvl1pPr algn="ctr">
              <a:defRPr sz="45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hasCustomPrompt="1"/>
          </p:nvPr>
        </p:nvSpPr>
        <p:spPr>
          <a:xfrm>
            <a:off x="45720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endParaRPr kumimoji="0" lang="fr-FR" smtClean="0"/>
          </a:p>
        </p:txBody>
      </p:sp>
      <p:sp>
        <p:nvSpPr>
          <p:cNvPr id="4" name="Espace réservé du texte 3"/>
          <p:cNvSpPr>
            <a:spLocks noGrp="1"/>
          </p:cNvSpPr>
          <p:nvPr>
            <p:ph type="body" sz="half" idx="3" hasCustomPrompt="1"/>
          </p:nvPr>
        </p:nvSpPr>
        <p:spPr>
          <a:xfrm>
            <a:off x="466344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endParaRPr kumimoji="0" lang="fr-FR" smtClean="0"/>
          </a:p>
        </p:txBody>
      </p:sp>
      <p:sp>
        <p:nvSpPr>
          <p:cNvPr id="5" name="Espace réservé du contenu 4"/>
          <p:cNvSpPr>
            <a:spLocks noGrp="1"/>
          </p:cNvSpPr>
          <p:nvPr>
            <p:ph sz="quarter" idx="2" hasCustomPrompt="1"/>
          </p:nvPr>
        </p:nvSpPr>
        <p:spPr>
          <a:xfrm>
            <a:off x="45720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6" name="Espace réservé du contenu 5"/>
          <p:cNvSpPr>
            <a:spLocks noGrp="1"/>
          </p:cNvSpPr>
          <p:nvPr>
            <p:ph sz="quarter" idx="4" hasCustomPrompt="1"/>
          </p:nvPr>
        </p:nvSpPr>
        <p:spPr>
          <a:xfrm>
            <a:off x="466344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2FA2356C-8D86-4941-B09F-0F0699354110}" type="datetimeFigureOut">
              <a:rPr lang="fr-FR" smtClean="0"/>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2B27136-CEC4-4A58-BCCA-6F7D176AAE8E}" type="slidenum">
              <a:rPr lang="fr-FR" smtClean="0"/>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435608" y="274320"/>
            <a:ext cx="7498080" cy="1143000"/>
          </a:xfrm>
        </p:spPr>
        <p:txBody>
          <a:bodyPr anchor="ct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FA2356C-8D86-4941-B09F-0F0699354110}" type="datetimeFigureOut">
              <a:rPr lang="fr-FR" smtClean="0"/>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2B27136-CEC4-4A58-BCCA-6F7D176AAE8E}" type="slidenum">
              <a:rPr lang="fr-FR" smtClean="0"/>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Espace réservé de la date 1"/>
          <p:cNvSpPr>
            <a:spLocks noGrp="1"/>
          </p:cNvSpPr>
          <p:nvPr>
            <p:ph type="dt" sz="half" idx="10"/>
          </p:nvPr>
        </p:nvSpPr>
        <p:spPr/>
        <p:txBody>
          <a:bodyPr/>
          <a:lstStyle/>
          <a:p>
            <a:fld id="{2FA2356C-8D86-4941-B09F-0F0699354110}" type="datetimeFigureOut">
              <a:rPr lang="fr-FR" smtClean="0"/>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2B27136-CEC4-4A58-BCCA-6F7D176AAE8E}" type="slidenum">
              <a:rPr lang="fr-FR" smtClean="0"/>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16778"/>
            <a:ext cx="3810000" cy="1162050"/>
          </a:xfrm>
          <a:ln>
            <a:noFill/>
          </a:ln>
        </p:spPr>
        <p:txBody>
          <a:bodyPr anchor="b"/>
          <a:lstStyle>
            <a:lvl1pPr algn="l">
              <a:lnSpc>
                <a:spcPts val="2000"/>
              </a:lnSpc>
              <a:buNone/>
              <a:defRPr sz="2200" b="1"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hasCustomPrompt="1"/>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endParaRPr kumimoji="0" lang="fr-FR" smtClean="0"/>
          </a:p>
        </p:txBody>
      </p:sp>
      <p:sp>
        <p:nvSpPr>
          <p:cNvPr id="4" name="Espace réservé du contenu 3"/>
          <p:cNvSpPr>
            <a:spLocks noGrp="1"/>
          </p:cNvSpPr>
          <p:nvPr>
            <p:ph sz="half" idx="1" hasCustomPrompt="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endParaRPr lang="fr-FR" smtClean="0"/>
          </a:p>
          <a:p>
            <a:pPr lvl="1" eaLnBrk="1" latinLnBrk="0" hangingPunct="1"/>
            <a:r>
              <a:rPr lang="fr-FR" smtClean="0"/>
              <a:t>Deuxième niveau</a:t>
            </a:r>
            <a:endParaRPr lang="fr-FR" smtClean="0"/>
          </a:p>
          <a:p>
            <a:pPr lvl="2" eaLnBrk="1" latinLnBrk="0" hangingPunct="1"/>
            <a:r>
              <a:rPr lang="fr-FR" smtClean="0"/>
              <a:t>Troisième niveau</a:t>
            </a:r>
            <a:endParaRPr lang="fr-FR" smtClean="0"/>
          </a:p>
          <a:p>
            <a:pPr lvl="3" eaLnBrk="1" latinLnBrk="0" hangingPunct="1"/>
            <a:r>
              <a:rPr lang="fr-FR" smtClean="0"/>
              <a:t>Quatrième niveau</a:t>
            </a:r>
            <a:endParaRPr lang="fr-FR" smtClean="0"/>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FA2356C-8D86-4941-B09F-0F0699354110}"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2B27136-CEC4-4A58-BCCA-6F7D176AAE8E}" type="slidenum">
              <a:rPr lang="fr-FR" smtClean="0"/>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5886896" y="1066800"/>
            <a:ext cx="2743200" cy="1981200"/>
          </a:xfrm>
        </p:spPr>
        <p:txBody>
          <a:bodyPr anchor="b">
            <a:noAutofit/>
          </a:bodyPr>
          <a:lstStyle>
            <a:lvl1pPr algn="l">
              <a:buNone/>
              <a:defRPr sz="2100" b="1">
                <a:effectLst/>
              </a:defRPr>
            </a:lvl1p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2FA2356C-8D86-4941-B09F-0F0699354110}"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2B27136-CEC4-4A58-BCCA-6F7D176AAE8E}" type="slidenum">
              <a:rPr lang="fr-FR" smtClean="0"/>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210" algn="l" rtl="0" eaLnBrk="1" latinLnBrk="0" hangingPunct="1">
              <a:lnSpc>
                <a:spcPts val="3000"/>
              </a:lnSpc>
              <a:spcBef>
                <a:spcPts val="600"/>
              </a:spcBef>
              <a:buClr>
                <a:schemeClr val="accent1"/>
              </a:buClr>
              <a:buSzPct val="80000"/>
              <a:buFont typeface="Wingdings 2" panose="05020102010507070707"/>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Espace réservé du texte 3"/>
          <p:cNvSpPr>
            <a:spLocks noGrp="1"/>
          </p:cNvSpPr>
          <p:nvPr>
            <p:ph type="body" sz="half" idx="2" hasCustomPrompt="1"/>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endParaRPr kumimoji="0" lang="fr-FR"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fr-FR" smtClean="0"/>
              <a:t>Cliquez pour modifier les styles du texte du masque</a:t>
            </a:r>
            <a:endParaRPr kumimoji="0" lang="fr-FR" smtClean="0"/>
          </a:p>
          <a:p>
            <a:pPr lvl="1" eaLnBrk="1" latinLnBrk="0" hangingPunct="1"/>
            <a:r>
              <a:rPr kumimoji="0" lang="fr-FR" smtClean="0"/>
              <a:t>Deuxième niveau</a:t>
            </a:r>
            <a:endParaRPr kumimoji="0" lang="fr-FR" smtClean="0"/>
          </a:p>
          <a:p>
            <a:pPr lvl="2" eaLnBrk="1" latinLnBrk="0" hangingPunct="1"/>
            <a:r>
              <a:rPr kumimoji="0" lang="fr-FR" smtClean="0"/>
              <a:t>Troisième niveau</a:t>
            </a:r>
            <a:endParaRPr kumimoji="0" lang="fr-FR" smtClean="0"/>
          </a:p>
          <a:p>
            <a:pPr lvl="3" eaLnBrk="1" latinLnBrk="0" hangingPunct="1"/>
            <a:r>
              <a:rPr kumimoji="0" lang="fr-FR" smtClean="0"/>
              <a:t>Quatrième niveau</a:t>
            </a:r>
            <a:endParaRPr kumimoji="0" lang="fr-FR" smtClean="0"/>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2FA2356C-8D86-4941-B09F-0F0699354110}" type="datetimeFigureOut">
              <a:rPr lang="fr-FR" smtClean="0"/>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D2B27136-CEC4-4A58-BCCA-6F7D176AAE8E}" type="slidenum">
              <a:rPr lang="fr-FR" smtClean="0"/>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210" algn="l" rtl="0" eaLnBrk="1" latinLnBrk="0" hangingPunct="1">
        <a:lnSpc>
          <a:spcPct val="100000"/>
        </a:lnSpc>
        <a:spcBef>
          <a:spcPts val="600"/>
        </a:spcBef>
        <a:buClr>
          <a:schemeClr val="accent1"/>
        </a:buClr>
        <a:buSzPct val="80000"/>
        <a:buFont typeface="Wingdings 2" panose="05020102010507070707"/>
        <a:buChar char=""/>
        <a:defRPr kumimoji="0" sz="3200" kern="1200">
          <a:solidFill>
            <a:schemeClr val="tx1"/>
          </a:solidFill>
          <a:latin typeface="+mn-lt"/>
          <a:ea typeface="+mn-ea"/>
          <a:cs typeface="+mn-cs"/>
        </a:defRPr>
      </a:lvl1pPr>
      <a:lvl2pPr marL="640080" indent="-237490" algn="l" rtl="0" eaLnBrk="1" latinLnBrk="0" hangingPunct="1">
        <a:lnSpc>
          <a:spcPct val="100000"/>
        </a:lnSpc>
        <a:spcBef>
          <a:spcPts val="550"/>
        </a:spcBef>
        <a:buClr>
          <a:schemeClr val="accent1"/>
        </a:buClr>
        <a:buFont typeface="Verdana" panose="020B0604030504040204"/>
        <a:buChar char="◦"/>
        <a:defRPr kumimoji="0" sz="2800" kern="1200">
          <a:solidFill>
            <a:schemeClr val="tx1"/>
          </a:solidFill>
          <a:latin typeface="+mn-lt"/>
          <a:ea typeface="+mn-ea"/>
          <a:cs typeface="+mn-cs"/>
        </a:defRPr>
      </a:lvl2pPr>
      <a:lvl3pPr marL="887095" indent="-228600" algn="l" rtl="0" eaLnBrk="1" latinLnBrk="0" hangingPunct="1">
        <a:lnSpc>
          <a:spcPct val="100000"/>
        </a:lnSpc>
        <a:spcBef>
          <a:spcPct val="20000"/>
        </a:spcBef>
        <a:buClr>
          <a:schemeClr val="accent2"/>
        </a:buClr>
        <a:buFont typeface="Wingdings 2" panose="05020102010507070707"/>
        <a:buChar char=""/>
        <a:defRPr kumimoji="0" sz="2400" kern="1200">
          <a:solidFill>
            <a:schemeClr val="tx1"/>
          </a:solidFill>
          <a:latin typeface="+mn-lt"/>
          <a:ea typeface="+mn-ea"/>
          <a:cs typeface="+mn-cs"/>
        </a:defRPr>
      </a:lvl3pPr>
      <a:lvl4pPr marL="1097280" indent="-173990" algn="l" rtl="0" eaLnBrk="1" latinLnBrk="0" hangingPunct="1">
        <a:lnSpc>
          <a:spcPct val="100000"/>
        </a:lnSpc>
        <a:spcBef>
          <a:spcPct val="20000"/>
        </a:spcBef>
        <a:buClr>
          <a:schemeClr val="accent3"/>
        </a:buClr>
        <a:buFont typeface="Wingdings 2" panose="05020102010507070707"/>
        <a:buChar char=""/>
        <a:defRPr kumimoji="0" sz="2000" kern="1200">
          <a:solidFill>
            <a:schemeClr val="tx1"/>
          </a:solidFill>
          <a:latin typeface="+mn-lt"/>
          <a:ea typeface="+mn-ea"/>
          <a:cs typeface="+mn-cs"/>
        </a:defRPr>
      </a:lvl4pPr>
      <a:lvl5pPr marL="1298575" indent="-182880" algn="l" rtl="0" eaLnBrk="1" latinLnBrk="0" hangingPunct="1">
        <a:lnSpc>
          <a:spcPct val="100000"/>
        </a:lnSpc>
        <a:spcBef>
          <a:spcPct val="20000"/>
        </a:spcBef>
        <a:buClr>
          <a:schemeClr val="accent4"/>
        </a:buClr>
        <a:buFont typeface="Wingdings 2" panose="05020102010507070707"/>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panose="05020102010507070707"/>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9" Type="http://schemas.openxmlformats.org/officeDocument/2006/relationships/hyperlink" Target="https://fr.wikipedia.org/w/index.php?title=Di%C3%A9thylcarbamazine&amp;veaction=edit" TargetMode="External"/><Relationship Id="rId8" Type="http://schemas.openxmlformats.org/officeDocument/2006/relationships/hyperlink" Target="https://fr.wikipedia.org/wiki/Discussion:Di%C3%A9thylcarbamazine" TargetMode="External"/><Relationship Id="rId7" Type="http://schemas.openxmlformats.org/officeDocument/2006/relationships/hyperlink" Target="https://fr.wikipedia.org/wiki/Di%C3%A9thylcarbamazine" TargetMode="External"/><Relationship Id="rId6" Type="http://schemas.openxmlformats.org/officeDocument/2006/relationships/hyperlink" Target="https://fr.wikipedia.org/wiki/Di%C3%A9thylcarbamazine#Notes_et_r%C3%A9f%C3%A9rences" TargetMode="External"/><Relationship Id="rId53" Type="http://schemas.openxmlformats.org/officeDocument/2006/relationships/slideLayout" Target="../slideLayouts/slideLayout1.xml"/><Relationship Id="rId52" Type="http://schemas.openxmlformats.org/officeDocument/2006/relationships/hyperlink" Target="https://fr.wikipedia.org/wiki/Organisation_mondiale_de_la_sant%C3%A9" TargetMode="External"/><Relationship Id="rId51" Type="http://schemas.openxmlformats.org/officeDocument/2006/relationships/hyperlink" Target="https://fr.wikipedia.org/wiki/Di%C3%A9thylcarbamazine#cite_note-10.1097/01.inf.0000217415.68892.0c-4" TargetMode="External"/><Relationship Id="rId50" Type="http://schemas.openxmlformats.org/officeDocument/2006/relationships/hyperlink" Target="https://fr.wikipedia.org/wiki/M%C3%A9thylprednisolone" TargetMode="External"/><Relationship Id="rId5" Type="http://schemas.openxmlformats.org/officeDocument/2006/relationships/hyperlink" Target="https://fr.wikipedia.org/wiki/Di%C3%A9thylcarbamazine#" TargetMode="External"/><Relationship Id="rId49" Type="http://schemas.openxmlformats.org/officeDocument/2006/relationships/hyperlink" Target="https://fr.wikipedia.org/wiki/Albendazole" TargetMode="External"/><Relationship Id="rId48" Type="http://schemas.openxmlformats.org/officeDocument/2006/relationships/hyperlink" Target="https://fr.wikipedia.org/wiki/Praziquantel" TargetMode="External"/><Relationship Id="rId47" Type="http://schemas.openxmlformats.org/officeDocument/2006/relationships/hyperlink" Target="https://fr.wikipedia.org/wiki/Douleur_abdominale" TargetMode="External"/><Relationship Id="rId46" Type="http://schemas.openxmlformats.org/officeDocument/2006/relationships/hyperlink" Target="https://fr.wikipedia.org/wiki/%C5%92d%C3%A8me" TargetMode="External"/><Relationship Id="rId45" Type="http://schemas.openxmlformats.org/officeDocument/2006/relationships/hyperlink" Target="https://fr.wikipedia.org/wiki/Arthralgie" TargetMode="External"/><Relationship Id="rId44" Type="http://schemas.openxmlformats.org/officeDocument/2006/relationships/hyperlink" Target="https://fr.wikipedia.org/wiki/Hypotension_art%C3%A9rielle" TargetMode="External"/><Relationship Id="rId43" Type="http://schemas.openxmlformats.org/officeDocument/2006/relationships/hyperlink" Target="https://fr.wikipedia.org/wiki/Tachycardie" TargetMode="External"/><Relationship Id="rId42" Type="http://schemas.openxmlformats.org/officeDocument/2006/relationships/hyperlink" Target="https://fr.wikipedia.org/wiki/Ad%C3%A9nopathie" TargetMode="External"/><Relationship Id="rId41" Type="http://schemas.openxmlformats.org/officeDocument/2006/relationships/hyperlink" Target="https://fr.wikipedia.org/wiki/Urticaire" TargetMode="External"/><Relationship Id="rId40" Type="http://schemas.openxmlformats.org/officeDocument/2006/relationships/hyperlink" Target="https://fr.wikipedia.org/wiki/Fi%C3%A8vre" TargetMode="External"/><Relationship Id="rId4" Type="http://schemas.openxmlformats.org/officeDocument/2006/relationships/hyperlink" Target="https://meta.wikimedia.org/w/index.php?title=Special:Translate&amp;group=Centralnotice-tgroup-wikipedia_asian_month_2025&amp;language=fr" TargetMode="External"/><Relationship Id="rId39" Type="http://schemas.openxmlformats.org/officeDocument/2006/relationships/hyperlink" Target="https://en.wikipedia.org/wiki/Mazzotti_reaction" TargetMode="External"/><Relationship Id="rId38" Type="http://schemas.openxmlformats.org/officeDocument/2006/relationships/hyperlink" Target="https://fr.wikipedia.org/w/index.php?title=R%C3%A9action_de_mazzotti&amp;action=edit&amp;redlink=1" TargetMode="External"/><Relationship Id="rId37" Type="http://schemas.openxmlformats.org/officeDocument/2006/relationships/hyperlink" Target="https://fr.wikipedia.org/wiki/Plasma_sanguin" TargetMode="External"/><Relationship Id="rId36" Type="http://schemas.openxmlformats.org/officeDocument/2006/relationships/hyperlink" Target="https://fr.wikipedia.org/wiki/Demi-vie" TargetMode="External"/><Relationship Id="rId35" Type="http://schemas.openxmlformats.org/officeDocument/2006/relationships/hyperlink" Target="https://fr.wikipedia.org/wiki/Tissu_adipeux" TargetMode="External"/><Relationship Id="rId34" Type="http://schemas.openxmlformats.org/officeDocument/2006/relationships/hyperlink" Target="https://fr.wikipedia.org/wiki/Ivermectine" TargetMode="External"/><Relationship Id="rId33" Type="http://schemas.openxmlformats.org/officeDocument/2006/relationships/hyperlink" Target="https://fr.wikipedia.org/wiki/Animal" TargetMode="External"/><Relationship Id="rId32" Type="http://schemas.openxmlformats.org/officeDocument/2006/relationships/hyperlink" Target="https://en.wikipedia.org/wiki/Dirofilaria_immitis" TargetMode="External"/><Relationship Id="rId31" Type="http://schemas.openxmlformats.org/officeDocument/2006/relationships/hyperlink" Target="https://fr.wikipedia.org/w/index.php?title=Dirofilaria_immitis&amp;action=edit&amp;redlink=1" TargetMode="External"/><Relationship Id="rId30" Type="http://schemas.openxmlformats.org/officeDocument/2006/relationships/hyperlink" Target="https://fr.wikipedia.org/wiki/Onchocercose" TargetMode="External"/><Relationship Id="rId3" Type="http://schemas.openxmlformats.org/officeDocument/2006/relationships/hyperlink" Target="https://fr.wikipedia.org/wiki/Wikip%C3%A9dia:Mois_asiatique_Wikip%C3%A9dia/2025" TargetMode="External"/><Relationship Id="rId29" Type="http://schemas.openxmlformats.org/officeDocument/2006/relationships/hyperlink" Target="https://fr.wikipedia.org/wiki/N%C3%A9matode" TargetMode="External"/><Relationship Id="rId28" Type="http://schemas.openxmlformats.org/officeDocument/2006/relationships/hyperlink" Target="https://fr.wikipedia.org/wiki/Grossesse" TargetMode="External"/><Relationship Id="rId27" Type="http://schemas.openxmlformats.org/officeDocument/2006/relationships/hyperlink" Target="https://fr.wikipedia.org/wiki/Prophylaxie" TargetMode="External"/><Relationship Id="rId26" Type="http://schemas.openxmlformats.org/officeDocument/2006/relationships/hyperlink" Target="https://fr.wikipedia.org/wiki/Loase" TargetMode="External"/><Relationship Id="rId25" Type="http://schemas.openxmlformats.org/officeDocument/2006/relationships/hyperlink" Target="https://fr.wikipedia.org/wiki/%C3%89osinophilie" TargetMode="External"/><Relationship Id="rId24" Type="http://schemas.openxmlformats.org/officeDocument/2006/relationships/hyperlink" Target="https://fr.wikipedia.org/wiki/Chat" TargetMode="External"/><Relationship Id="rId23" Type="http://schemas.openxmlformats.org/officeDocument/2006/relationships/hyperlink" Target="https://fr.wikipedia.org/wiki/Chien" TargetMode="External"/><Relationship Id="rId22" Type="http://schemas.openxmlformats.org/officeDocument/2006/relationships/hyperlink" Target="https://fr.wikipedia.org/wiki/Homo_sapiens" TargetMode="External"/><Relationship Id="rId21" Type="http://schemas.openxmlformats.org/officeDocument/2006/relationships/hyperlink" Target="https://en.wikipedia.org/wiki/Brugia_timori" TargetMode="External"/><Relationship Id="rId20" Type="http://schemas.openxmlformats.org/officeDocument/2006/relationships/hyperlink" Target="https://fr.wikipedia.org/w/index.php?title=Brugia_timori&amp;action=edit&amp;redlink=1" TargetMode="External"/><Relationship Id="rId2" Type="http://schemas.openxmlformats.org/officeDocument/2006/relationships/image" Target="../media/image9.svg"/><Relationship Id="rId19" Type="http://schemas.openxmlformats.org/officeDocument/2006/relationships/hyperlink" Target="https://fr.wikipedia.org/wiki/Brugia_malayi" TargetMode="External"/><Relationship Id="rId18" Type="http://schemas.openxmlformats.org/officeDocument/2006/relationships/hyperlink" Target="https://fr.wikipedia.org/wiki/Wuchereria_bancrofti" TargetMode="External"/><Relationship Id="rId17" Type="http://schemas.openxmlformats.org/officeDocument/2006/relationships/hyperlink" Target="https://fr.wikipedia.org/wiki/Di%C3%A9thylcarbamazine#cite_note-10.2471/BLT.06.034108-3" TargetMode="External"/><Relationship Id="rId16" Type="http://schemas.openxmlformats.org/officeDocument/2006/relationships/hyperlink" Target="https://fr.wikipedia.org/wiki/Filariose" TargetMode="External"/><Relationship Id="rId15" Type="http://schemas.openxmlformats.org/officeDocument/2006/relationships/hyperlink" Target="https://fr.wikipedia.org/wiki/Anthelminthique" TargetMode="External"/><Relationship Id="rId14" Type="http://schemas.openxmlformats.org/officeDocument/2006/relationships/hyperlink" Target="https://fr.wikipedia.org/wiki/Acide_citrique" TargetMode="External"/><Relationship Id="rId13" Type="http://schemas.openxmlformats.org/officeDocument/2006/relationships/hyperlink" Target="https://fr.wikipedia.org/wiki/Pip%C3%A9razine" TargetMode="External"/><Relationship Id="rId12" Type="http://schemas.openxmlformats.org/officeDocument/2006/relationships/hyperlink" Target="https://fr.wikipedia.org/wiki/Liste_des_num%C3%A9ros_ONU" TargetMode="External"/><Relationship Id="rId11" Type="http://schemas.openxmlformats.org/officeDocument/2006/relationships/hyperlink" Target="https://fr.wikipedia.org/w/index.php?title=Di%C3%A9thylcarbamazine&amp;action=history" TargetMode="External"/><Relationship Id="rId10" Type="http://schemas.openxmlformats.org/officeDocument/2006/relationships/hyperlink" Target="https://fr.wikipedia.org/w/index.php?title=Di%C3%A9thylcarbamazine&amp;action=edit" TargetMode="External"/><Relationship Id="rId1"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image" Target="../media/image3.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35765" y="2277097"/>
            <a:ext cx="6215106" cy="2306955"/>
          </a:xfrm>
          <a:prstGeom prst="rect">
            <a:avLst/>
          </a:prstGeom>
          <a:solidFill>
            <a:schemeClr val="accent5">
              <a:lumMod val="40000"/>
              <a:lumOff val="6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endParaRPr lang="fr-FR" sz="4800" dirty="0" smtClean="0">
              <a:latin typeface="Algerian" panose="04020705040A02060702" pitchFamily="82" charset="0"/>
            </a:endParaRPr>
          </a:p>
          <a:p>
            <a:pPr algn="ctr"/>
            <a:r>
              <a:rPr lang="fr-FR" sz="4800" dirty="0" smtClean="0">
                <a:latin typeface="Algerian" panose="04020705040A02060702" pitchFamily="82" charset="0"/>
              </a:rPr>
              <a:t>Onchocercoses</a:t>
            </a:r>
            <a:endParaRPr lang="fr-FR" sz="4800" dirty="0" smtClean="0">
              <a:latin typeface="Algerian" panose="04020705040A02060702" pitchFamily="82" charset="0"/>
            </a:endParaRPr>
          </a:p>
          <a:p>
            <a:pPr algn="ctr"/>
            <a:endParaRPr lang="fr-FR" sz="4800" dirty="0">
              <a:latin typeface="Algerian" panose="04020705040A02060702" pitchFamily="82" charset="0"/>
            </a:endParaRPr>
          </a:p>
        </p:txBody>
      </p:sp>
      <p:sp>
        <p:nvSpPr>
          <p:cNvPr id="2" name="ZoneTexte 2"/>
          <p:cNvSpPr txBox="1"/>
          <p:nvPr/>
        </p:nvSpPr>
        <p:spPr>
          <a:xfrm>
            <a:off x="2844061" y="4509214"/>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sp>
        <p:nvSpPr>
          <p:cNvPr id="5" name="Ellipse 4"/>
          <p:cNvSpPr/>
          <p:nvPr/>
        </p:nvSpPr>
        <p:spPr>
          <a:xfrm>
            <a:off x="1000100" y="0"/>
            <a:ext cx="5143536" cy="785794"/>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latin typeface="Arial" panose="020B0604020202020204" pitchFamily="34" charset="0"/>
                <a:cs typeface="Arial" panose="020B0604020202020204" pitchFamily="34" charset="0"/>
              </a:rPr>
              <a:t>Symptômes  et lésions </a:t>
            </a:r>
            <a:endParaRPr lang="fr-FR" sz="2400" b="1" dirty="0">
              <a:solidFill>
                <a:schemeClr val="tx1"/>
              </a:solidFill>
              <a:latin typeface="Arial" panose="020B0604020202020204" pitchFamily="34" charset="0"/>
              <a:cs typeface="Arial" panose="020B0604020202020204" pitchFamily="34" charset="0"/>
            </a:endParaRPr>
          </a:p>
        </p:txBody>
      </p:sp>
      <p:sp>
        <p:nvSpPr>
          <p:cNvPr id="6" name="Rectangle 5"/>
          <p:cNvSpPr/>
          <p:nvPr/>
        </p:nvSpPr>
        <p:spPr>
          <a:xfrm>
            <a:off x="1142976" y="1357298"/>
            <a:ext cx="7572428" cy="923330"/>
          </a:xfrm>
          <a:prstGeom prst="rect">
            <a:avLst/>
          </a:prstGeom>
          <a:ln>
            <a:solidFill>
              <a:schemeClr val="tx2">
                <a:lumMod val="60000"/>
                <a:lumOff val="40000"/>
              </a:schemeClr>
            </a:solidFill>
          </a:ln>
        </p:spPr>
        <p:txBody>
          <a:bodyPr wrap="square">
            <a:spAutoFit/>
          </a:bodyPr>
          <a:lstStyle/>
          <a:p>
            <a:r>
              <a:rPr lang="fr-FR" dirty="0" smtClean="0">
                <a:latin typeface="Arial" panose="020B0604020202020204" pitchFamily="34" charset="0"/>
                <a:cs typeface="Arial" panose="020B0604020202020204" pitchFamily="34" charset="0"/>
              </a:rPr>
              <a:t>-</a:t>
            </a:r>
            <a:r>
              <a:rPr lang="fr-FR" b="1" dirty="0" smtClean="0">
                <a:solidFill>
                  <a:srgbClr val="00B050"/>
                </a:solidFill>
                <a:latin typeface="Arial" panose="020B0604020202020204" pitchFamily="34" charset="0"/>
                <a:cs typeface="Arial" panose="020B0604020202020204" pitchFamily="34" charset="0"/>
              </a:rPr>
              <a:t>Asymptomatique</a:t>
            </a:r>
            <a:endParaRPr lang="fr-FR" dirty="0" smtClean="0">
              <a:latin typeface="Arial" panose="020B0604020202020204" pitchFamily="34" charset="0"/>
              <a:cs typeface="Arial" panose="020B0604020202020204" pitchFamily="34" charset="0"/>
            </a:endParaRPr>
          </a:p>
          <a:p>
            <a:r>
              <a:rPr lang="fr-FR" b="1" dirty="0" smtClean="0">
                <a:solidFill>
                  <a:srgbClr val="00B050"/>
                </a:solidFill>
                <a:latin typeface="Arial" panose="020B0604020202020204" pitchFamily="34" charset="0"/>
                <a:cs typeface="Arial" panose="020B0604020202020204" pitchFamily="34" charset="0"/>
              </a:rPr>
              <a:t>-Boiterie légère </a:t>
            </a:r>
            <a:r>
              <a:rPr lang="fr-FR" dirty="0" smtClean="0">
                <a:latin typeface="Arial" panose="020B0604020202020204" pitchFamily="34" charset="0"/>
                <a:cs typeface="Arial" panose="020B0604020202020204" pitchFamily="34" charset="0"/>
              </a:rPr>
              <a:t>et </a:t>
            </a:r>
            <a:r>
              <a:rPr lang="fr-FR" b="1" dirty="0" smtClean="0">
                <a:solidFill>
                  <a:srgbClr val="00B050"/>
                </a:solidFill>
                <a:latin typeface="Arial" panose="020B0604020202020204" pitchFamily="34" charset="0"/>
                <a:cs typeface="Arial" panose="020B0604020202020204" pitchFamily="34" charset="0"/>
              </a:rPr>
              <a:t>rare</a:t>
            </a:r>
            <a:endParaRPr lang="fr-FR" b="1" dirty="0" smtClean="0">
              <a:solidFill>
                <a:srgbClr val="00B050"/>
              </a:solidFill>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a:t>
            </a:r>
            <a:r>
              <a:rPr lang="fr-FR" b="1" dirty="0" smtClean="0">
                <a:solidFill>
                  <a:srgbClr val="FF0000"/>
                </a:solidFill>
                <a:latin typeface="Arial" panose="020B0604020202020204" pitchFamily="34" charset="0"/>
                <a:cs typeface="Arial" panose="020B0604020202020204" pitchFamily="34" charset="0"/>
              </a:rPr>
              <a:t>A l’abattoir:  </a:t>
            </a:r>
            <a:r>
              <a:rPr lang="fr-FR" b="1" dirty="0" smtClean="0">
                <a:latin typeface="Arial" panose="020B0604020202020204" pitchFamily="34" charset="0"/>
                <a:cs typeface="Arial" panose="020B0604020202020204" pitchFamily="34" charset="0"/>
              </a:rPr>
              <a:t>nodules</a:t>
            </a:r>
            <a:r>
              <a:rPr lang="fr-FR" dirty="0" smtClean="0">
                <a:latin typeface="Arial" panose="020B0604020202020204" pitchFamily="34" charset="0"/>
                <a:cs typeface="Arial" panose="020B0604020202020204" pitchFamily="34" charset="0"/>
              </a:rPr>
              <a:t> de 0,5 à 4 cm de Diamètre ( vers adultes)</a:t>
            </a:r>
            <a:endParaRPr lang="fr-FR" dirty="0">
              <a:latin typeface="Arial" panose="020B0604020202020204" pitchFamily="34" charset="0"/>
              <a:cs typeface="Arial" panose="020B0604020202020204" pitchFamily="34" charset="0"/>
            </a:endParaRPr>
          </a:p>
        </p:txBody>
      </p:sp>
      <p:sp>
        <p:nvSpPr>
          <p:cNvPr id="8" name="Rectangle à coins arrondis 7"/>
          <p:cNvSpPr/>
          <p:nvPr/>
        </p:nvSpPr>
        <p:spPr>
          <a:xfrm>
            <a:off x="1142976" y="857232"/>
            <a:ext cx="2500330" cy="500066"/>
          </a:xfrm>
          <a:prstGeom prst="roundRect">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Arial" panose="020B0604020202020204" pitchFamily="34" charset="0"/>
                <a:cs typeface="Arial" panose="020B0604020202020204" pitchFamily="34" charset="0"/>
              </a:rPr>
              <a:t>Chez les bovins</a:t>
            </a:r>
            <a:endParaRPr lang="fr-FR" sz="2000" b="1" dirty="0">
              <a:solidFill>
                <a:schemeClr val="tx1"/>
              </a:solidFill>
              <a:latin typeface="Arial" panose="020B0604020202020204" pitchFamily="34" charset="0"/>
              <a:cs typeface="Arial" panose="020B0604020202020204" pitchFamily="34" charset="0"/>
            </a:endParaRPr>
          </a:p>
        </p:txBody>
      </p:sp>
      <p:sp>
        <p:nvSpPr>
          <p:cNvPr id="9" name="Rectangle à coins arrondis 8"/>
          <p:cNvSpPr/>
          <p:nvPr/>
        </p:nvSpPr>
        <p:spPr>
          <a:xfrm>
            <a:off x="1142976" y="2714620"/>
            <a:ext cx="2500330" cy="500066"/>
          </a:xfrm>
          <a:prstGeom prst="roundRect">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Arial" panose="020B0604020202020204" pitchFamily="34" charset="0"/>
                <a:cs typeface="Arial" panose="020B0604020202020204" pitchFamily="34" charset="0"/>
              </a:rPr>
              <a:t>Chez les équidés</a:t>
            </a:r>
            <a:endParaRPr lang="fr-FR" sz="2000" b="1" dirty="0">
              <a:solidFill>
                <a:schemeClr val="tx1"/>
              </a:solidFill>
              <a:latin typeface="Arial" panose="020B0604020202020204" pitchFamily="34" charset="0"/>
              <a:cs typeface="Arial" panose="020B0604020202020204" pitchFamily="34" charset="0"/>
            </a:endParaRPr>
          </a:p>
        </p:txBody>
      </p:sp>
      <p:sp>
        <p:nvSpPr>
          <p:cNvPr id="38913" name="Rectangle 1"/>
          <p:cNvSpPr>
            <a:spLocks noChangeArrowheads="1"/>
          </p:cNvSpPr>
          <p:nvPr/>
        </p:nvSpPr>
        <p:spPr bwMode="auto">
          <a:xfrm>
            <a:off x="1142976" y="3214686"/>
            <a:ext cx="7643898" cy="3170099"/>
          </a:xfrm>
          <a:prstGeom prst="rect">
            <a:avLst/>
          </a:prstGeom>
          <a:noFill/>
          <a:ln w="9525">
            <a:solidFill>
              <a:schemeClr val="tx2">
                <a:lumMod val="60000"/>
                <a:lumOff val="40000"/>
              </a:schemeClr>
            </a:solid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r>
              <a:rPr kumimoji="0" lang="fr-FR" sz="2000" b="1"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Onchocerca</a:t>
            </a:r>
            <a:r>
              <a:rPr kumimoji="0" lang="fr-FR" sz="20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fr-FR" sz="2000" b="1"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cervicalis</a:t>
            </a:r>
            <a:r>
              <a:rPr kumimoji="0" lang="fr-FR" sz="20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fr-FR" sz="20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pPr>
            <a:r>
              <a:rPr kumimoji="0" lang="fr-FR"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Dermatite</a:t>
            </a:r>
            <a:r>
              <a:rPr kumimoji="0" lang="fr-FR" sz="200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Possibilité </a:t>
            </a:r>
            <a:r>
              <a:rPr kumimoji="0" lang="fr-FR"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de mots de garrot</a:t>
            </a:r>
            <a:endParaRPr kumimoji="0" lang="fr-FR"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pPr>
            <a:endParaRPr kumimoji="0" lang="fr-FR" sz="200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00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r>
              <a:rPr kumimoji="0" lang="fr-FR" sz="2000" b="1"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 </a:t>
            </a:r>
            <a:r>
              <a:rPr kumimoji="0" lang="fr-FR" sz="2000" b="1" i="1"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reticulata</a:t>
            </a:r>
            <a:r>
              <a:rPr kumimoji="0" lang="fr-FR" sz="2000" b="1"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fr-FR" sz="200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r>
              <a:rPr kumimoji="0" lang="fr-FR" sz="200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très pathogène): </a:t>
            </a:r>
            <a:endParaRPr kumimoji="0" lang="fr-FR" sz="200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Inflammation Chronique</a:t>
            </a:r>
            <a:r>
              <a:rPr kumimoji="0" lang="fr-FR" sz="20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fr-FR" sz="200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du suspenseur du boulet ou des tendeurs fléchisseurs </a:t>
            </a:r>
            <a:endParaRPr kumimoji="0" lang="fr-FR" sz="200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fr-FR" sz="200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00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r>
              <a:rPr kumimoji="0" lang="fr-FR"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Arial" panose="020B0604020202020204" pitchFamily="34" charset="0"/>
              </a:rPr>
              <a:t>Boiterie</a:t>
            </a:r>
            <a:r>
              <a:rPr kumimoji="0" lang="fr-FR" sz="200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qui peut devenir persistance par compression des nerfs</a:t>
            </a:r>
            <a:endParaRPr kumimoji="0" lang="fr-FR" sz="200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00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-Chez  les chevaux de course, la boiterie peut devenir gênante</a:t>
            </a:r>
            <a:endParaRPr kumimoji="0" lang="fr-FR" sz="200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00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fr-FR" sz="200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3"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pic>
        <p:nvPicPr>
          <p:cNvPr id="45058" name="Picture 2" descr="http://www.1cheval.com/photos/cheval/parasite/oncho/2.jpg"/>
          <p:cNvPicPr>
            <a:picLocks noChangeAspect="1" noChangeArrowheads="1"/>
          </p:cNvPicPr>
          <p:nvPr/>
        </p:nvPicPr>
        <p:blipFill>
          <a:blip r:embed="rId1"/>
          <a:srcRect/>
          <a:stretch>
            <a:fillRect/>
          </a:stretch>
        </p:blipFill>
        <p:spPr bwMode="auto">
          <a:xfrm>
            <a:off x="1500166" y="642918"/>
            <a:ext cx="6286524" cy="4191016"/>
          </a:xfrm>
          <a:prstGeom prst="rect">
            <a:avLst/>
          </a:prstGeom>
          <a:noFill/>
        </p:spPr>
      </p:pic>
      <p:sp>
        <p:nvSpPr>
          <p:cNvPr id="3"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
        <p:nvSpPr>
          <p:cNvPr id="2" name="Zone de texte 1"/>
          <p:cNvSpPr txBox="1"/>
          <p:nvPr/>
        </p:nvSpPr>
        <p:spPr>
          <a:xfrm>
            <a:off x="2268220" y="4941570"/>
            <a:ext cx="4572000" cy="337185"/>
          </a:xfrm>
          <a:prstGeom prst="rect">
            <a:avLst/>
          </a:prstGeom>
          <a:noFill/>
        </p:spPr>
        <p:txBody>
          <a:bodyPr wrap="square" rtlCol="0" anchor="t">
            <a:spAutoFit/>
          </a:bodyPr>
          <a:p>
            <a:pPr algn="ctr"/>
            <a:r>
              <a:rPr lang="en-US" altLang="fr-FR" sz="800"/>
              <a:t>https://fr.images.search.yahoo.com/search/images;_ylt=AwrkNWd1tDlpCwIAprdjAQx.;_ylu=Y29sbwNpcjIEcG9zAzEEdnRpZAMEc2VjA3BpdnM-?p=Enchocecose+chez+le+chevam</a:t>
            </a:r>
            <a:endParaRPr lang="fr-FR" altLang="en-US" sz="8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sp>
        <p:nvSpPr>
          <p:cNvPr id="5" name="Ellipse 4"/>
          <p:cNvSpPr/>
          <p:nvPr/>
        </p:nvSpPr>
        <p:spPr>
          <a:xfrm>
            <a:off x="1285852" y="142852"/>
            <a:ext cx="2714644" cy="571480"/>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latin typeface="Arial" panose="020B0604020202020204" pitchFamily="34" charset="0"/>
                <a:cs typeface="Arial" panose="020B0604020202020204" pitchFamily="34" charset="0"/>
              </a:rPr>
              <a:t>Diagnostic </a:t>
            </a:r>
            <a:endParaRPr lang="fr-FR" sz="2400" b="1" dirty="0">
              <a:solidFill>
                <a:schemeClr val="tx1"/>
              </a:solidFill>
              <a:latin typeface="Arial" panose="020B0604020202020204" pitchFamily="34" charset="0"/>
              <a:cs typeface="Arial" panose="020B0604020202020204" pitchFamily="34" charset="0"/>
            </a:endParaRPr>
          </a:p>
        </p:txBody>
      </p:sp>
      <p:sp>
        <p:nvSpPr>
          <p:cNvPr id="8" name="Rectangle à coins arrondis 7"/>
          <p:cNvSpPr/>
          <p:nvPr/>
        </p:nvSpPr>
        <p:spPr>
          <a:xfrm>
            <a:off x="1142976" y="1000108"/>
            <a:ext cx="2500330" cy="500066"/>
          </a:xfrm>
          <a:prstGeom prst="roundRect">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Arial" panose="020B0604020202020204" pitchFamily="34" charset="0"/>
                <a:cs typeface="Arial" panose="020B0604020202020204" pitchFamily="34" charset="0"/>
              </a:rPr>
              <a:t>Chez les bovins</a:t>
            </a:r>
            <a:endParaRPr lang="fr-FR" sz="2000" b="1" dirty="0">
              <a:solidFill>
                <a:schemeClr val="tx1"/>
              </a:solidFill>
              <a:latin typeface="Arial" panose="020B0604020202020204" pitchFamily="34" charset="0"/>
              <a:cs typeface="Arial" panose="020B0604020202020204" pitchFamily="34" charset="0"/>
            </a:endParaRPr>
          </a:p>
        </p:txBody>
      </p:sp>
      <p:sp>
        <p:nvSpPr>
          <p:cNvPr id="9" name="Rectangle à coins arrondis 8"/>
          <p:cNvSpPr/>
          <p:nvPr/>
        </p:nvSpPr>
        <p:spPr>
          <a:xfrm>
            <a:off x="1142976" y="3071810"/>
            <a:ext cx="2500330" cy="500066"/>
          </a:xfrm>
          <a:prstGeom prst="roundRect">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Arial" panose="020B0604020202020204" pitchFamily="34" charset="0"/>
                <a:cs typeface="Arial" panose="020B0604020202020204" pitchFamily="34" charset="0"/>
              </a:rPr>
              <a:t>Chez les équidés</a:t>
            </a:r>
            <a:endParaRPr lang="fr-FR" sz="2000" b="1" dirty="0">
              <a:solidFill>
                <a:schemeClr val="tx1"/>
              </a:solidFill>
              <a:latin typeface="Arial" panose="020B0604020202020204" pitchFamily="34" charset="0"/>
              <a:cs typeface="Arial" panose="020B0604020202020204" pitchFamily="34" charset="0"/>
            </a:endParaRPr>
          </a:p>
        </p:txBody>
      </p:sp>
      <p:sp>
        <p:nvSpPr>
          <p:cNvPr id="1025" name="Rectangle 1"/>
          <p:cNvSpPr>
            <a:spLocks noChangeArrowheads="1"/>
          </p:cNvSpPr>
          <p:nvPr/>
        </p:nvSpPr>
        <p:spPr bwMode="auto">
          <a:xfrm>
            <a:off x="1071538" y="1643050"/>
            <a:ext cx="8072462" cy="1015663"/>
          </a:xfrm>
          <a:prstGeom prst="rect">
            <a:avLst/>
          </a:prstGeom>
          <a:noFill/>
          <a:ln w="9525">
            <a:solidFill>
              <a:srgbClr val="FFC000"/>
            </a:solid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2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-Difficile dans le cas de l’Onchocercose bovine, car,</a:t>
            </a:r>
            <a:r>
              <a:rPr kumimoji="0" lang="fr-FR" sz="2000" b="0" i="0" u="none" strike="noStrike" cap="none" normalizeH="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a</a:t>
            </a:r>
            <a:r>
              <a:rPr kumimoji="0" lang="fr-FR" sz="2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symptomatique    -On se base, sur les sites de prédilection </a:t>
            </a:r>
            <a:endParaRPr kumimoji="0" lang="fr-FR"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fr-FR"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026" name="Rectangle 2"/>
          <p:cNvSpPr>
            <a:spLocks noChangeArrowheads="1"/>
          </p:cNvSpPr>
          <p:nvPr/>
        </p:nvSpPr>
        <p:spPr bwMode="auto">
          <a:xfrm>
            <a:off x="1142976" y="3714752"/>
            <a:ext cx="7858180" cy="2554545"/>
          </a:xfrm>
          <a:prstGeom prst="rect">
            <a:avLst/>
          </a:prstGeom>
          <a:noFill/>
          <a:ln w="9525">
            <a:solidFill>
              <a:srgbClr val="FFC000"/>
            </a:solid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20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Dermatite saisonnière</a:t>
            </a:r>
            <a:r>
              <a:rPr kumimoji="0" lang="fr-FR" sz="2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liée à l’activité de </a:t>
            </a:r>
            <a:r>
              <a:rPr kumimoji="0" lang="fr-FR" sz="2000" b="0" i="1" u="none" strike="noStrike" cap="none" normalizeH="0" baseline="0" dirty="0" err="1"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culicoïdes</a:t>
            </a:r>
            <a:endParaRPr kumimoji="0" lang="fr-FR"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-Voir la localisation des lésions</a:t>
            </a:r>
            <a:endParaRPr kumimoji="0" lang="fr-FR"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kumimoji="0" lang="fr-FR" sz="20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Boiterie</a:t>
            </a:r>
            <a:endParaRPr kumimoji="0" lang="fr-FR" sz="20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kumimoji="0" lang="fr-FR" sz="20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Bonne réponse aux traitements </a:t>
            </a:r>
            <a:r>
              <a:rPr kumimoji="0" lang="fr-FR" sz="2000" b="1" i="0" u="none" strike="noStrike" cap="none" normalizeH="0" baseline="0" dirty="0" err="1"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microfilaricides</a:t>
            </a:r>
            <a:endParaRPr kumimoji="0" lang="fr-FR" sz="20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fr-FR" sz="20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NB : ne pas confondre la </a:t>
            </a:r>
            <a:r>
              <a:rPr kumimoji="0" lang="fr-FR" sz="2000" b="0" i="0" u="none" strike="noStrike" cap="none" normalizeH="0" baseline="0" dirty="0" err="1"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dermatide</a:t>
            </a:r>
            <a:r>
              <a:rPr kumimoji="0" lang="fr-FR" sz="2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avec les lésions d’hypersensibilité  causées par la salive des vecteurs.</a:t>
            </a:r>
            <a:endParaRPr kumimoji="0" lang="fr-FR"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fr-FR"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0" name="Ellipse 9"/>
          <p:cNvSpPr/>
          <p:nvPr/>
        </p:nvSpPr>
        <p:spPr>
          <a:xfrm>
            <a:off x="3143240" y="500042"/>
            <a:ext cx="2714644" cy="571480"/>
          </a:xfrm>
          <a:prstGeom prst="ellipse">
            <a:avLst/>
          </a:prstGeom>
          <a:solidFill>
            <a:schemeClr val="accent5">
              <a:lumMod val="20000"/>
              <a:lumOff val="8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err="1" smtClean="0">
                <a:solidFill>
                  <a:schemeClr val="tx1"/>
                </a:solidFill>
                <a:latin typeface="Arial" panose="020B0604020202020204" pitchFamily="34" charset="0"/>
                <a:cs typeface="Arial" panose="020B0604020202020204" pitchFamily="34" charset="0"/>
              </a:rPr>
              <a:t>Dc</a:t>
            </a:r>
            <a:r>
              <a:rPr lang="fr-FR" sz="2000" b="1" dirty="0" smtClean="0">
                <a:solidFill>
                  <a:schemeClr val="tx1"/>
                </a:solidFill>
                <a:latin typeface="Arial" panose="020B0604020202020204" pitchFamily="34" charset="0"/>
                <a:cs typeface="Arial" panose="020B0604020202020204" pitchFamily="34" charset="0"/>
              </a:rPr>
              <a:t>. CLINIQUE </a:t>
            </a:r>
            <a:endParaRPr lang="fr-FR" sz="2000" b="1" dirty="0">
              <a:solidFill>
                <a:schemeClr val="tx1"/>
              </a:solidFill>
              <a:latin typeface="Arial" panose="020B0604020202020204" pitchFamily="34" charset="0"/>
              <a:cs typeface="Arial" panose="020B0604020202020204" pitchFamily="34" charset="0"/>
            </a:endParaRPr>
          </a:p>
        </p:txBody>
      </p:sp>
      <p:sp>
        <p:nvSpPr>
          <p:cNvPr id="3"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sp>
        <p:nvSpPr>
          <p:cNvPr id="5" name="Ellipse 4"/>
          <p:cNvSpPr/>
          <p:nvPr/>
        </p:nvSpPr>
        <p:spPr>
          <a:xfrm>
            <a:off x="1285852" y="142852"/>
            <a:ext cx="2714644" cy="571480"/>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latin typeface="Arial" panose="020B0604020202020204" pitchFamily="34" charset="0"/>
                <a:cs typeface="Arial" panose="020B0604020202020204" pitchFamily="34" charset="0"/>
              </a:rPr>
              <a:t>Diagnostic </a:t>
            </a:r>
            <a:endParaRPr lang="fr-FR" sz="2400" b="1" dirty="0">
              <a:solidFill>
                <a:schemeClr val="tx1"/>
              </a:solidFill>
              <a:latin typeface="Arial" panose="020B0604020202020204" pitchFamily="34" charset="0"/>
              <a:cs typeface="Arial" panose="020B0604020202020204" pitchFamily="34" charset="0"/>
            </a:endParaRPr>
          </a:p>
        </p:txBody>
      </p:sp>
      <p:sp>
        <p:nvSpPr>
          <p:cNvPr id="8" name="Rectangle à coins arrondis 7"/>
          <p:cNvSpPr/>
          <p:nvPr/>
        </p:nvSpPr>
        <p:spPr>
          <a:xfrm>
            <a:off x="1142976" y="1214422"/>
            <a:ext cx="2500330" cy="500066"/>
          </a:xfrm>
          <a:prstGeom prst="roundRect">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Arial" panose="020B0604020202020204" pitchFamily="34" charset="0"/>
                <a:cs typeface="Arial" panose="020B0604020202020204" pitchFamily="34" charset="0"/>
              </a:rPr>
              <a:t>Chez les bovins</a:t>
            </a:r>
            <a:endParaRPr lang="fr-FR" sz="2000" b="1" dirty="0">
              <a:solidFill>
                <a:schemeClr val="tx1"/>
              </a:solidFill>
              <a:latin typeface="Arial" panose="020B0604020202020204" pitchFamily="34" charset="0"/>
              <a:cs typeface="Arial" panose="020B0604020202020204" pitchFamily="34" charset="0"/>
            </a:endParaRPr>
          </a:p>
        </p:txBody>
      </p:sp>
      <p:sp>
        <p:nvSpPr>
          <p:cNvPr id="9" name="Rectangle à coins arrondis 8"/>
          <p:cNvSpPr/>
          <p:nvPr/>
        </p:nvSpPr>
        <p:spPr>
          <a:xfrm>
            <a:off x="1142976" y="3500438"/>
            <a:ext cx="2500330" cy="500066"/>
          </a:xfrm>
          <a:prstGeom prst="roundRect">
            <a:avLst/>
          </a:prstGeom>
          <a:solidFill>
            <a:schemeClr val="accent2"/>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Arial" panose="020B0604020202020204" pitchFamily="34" charset="0"/>
                <a:cs typeface="Arial" panose="020B0604020202020204" pitchFamily="34" charset="0"/>
              </a:rPr>
              <a:t>Chez les équidés</a:t>
            </a:r>
            <a:endParaRPr lang="fr-FR" sz="2000" b="1" dirty="0">
              <a:solidFill>
                <a:schemeClr val="tx1"/>
              </a:solidFill>
              <a:latin typeface="Arial" panose="020B0604020202020204" pitchFamily="34" charset="0"/>
              <a:cs typeface="Arial" panose="020B0604020202020204" pitchFamily="34" charset="0"/>
            </a:endParaRPr>
          </a:p>
        </p:txBody>
      </p:sp>
      <p:sp>
        <p:nvSpPr>
          <p:cNvPr id="10" name="Ellipse 9"/>
          <p:cNvSpPr/>
          <p:nvPr/>
        </p:nvSpPr>
        <p:spPr>
          <a:xfrm>
            <a:off x="3214678" y="357166"/>
            <a:ext cx="3071834" cy="714356"/>
          </a:xfrm>
          <a:prstGeom prst="ellipse">
            <a:avLst/>
          </a:prstGeom>
          <a:solidFill>
            <a:schemeClr val="accent5">
              <a:lumMod val="20000"/>
              <a:lumOff val="8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Arial" panose="020B0604020202020204" pitchFamily="34" charset="0"/>
                <a:cs typeface="Arial" panose="020B0604020202020204" pitchFamily="34" charset="0"/>
              </a:rPr>
              <a:t>Dc.post-mortem</a:t>
            </a:r>
            <a:endParaRPr lang="fr-FR" sz="2000" b="1" dirty="0">
              <a:solidFill>
                <a:schemeClr val="tx1"/>
              </a:solidFill>
              <a:latin typeface="Arial" panose="020B0604020202020204" pitchFamily="34" charset="0"/>
              <a:cs typeface="Arial" panose="020B0604020202020204" pitchFamily="34" charset="0"/>
            </a:endParaRPr>
          </a:p>
        </p:txBody>
      </p:sp>
      <p:sp>
        <p:nvSpPr>
          <p:cNvPr id="44033" name="Rectangle 1"/>
          <p:cNvSpPr>
            <a:spLocks noChangeArrowheads="1"/>
          </p:cNvSpPr>
          <p:nvPr/>
        </p:nvSpPr>
        <p:spPr bwMode="auto">
          <a:xfrm>
            <a:off x="1142976" y="1857364"/>
            <a:ext cx="7572428" cy="1015663"/>
          </a:xfrm>
          <a:prstGeom prst="rect">
            <a:avLst/>
          </a:prstGeom>
          <a:solidFill>
            <a:schemeClr val="accent2">
              <a:lumMod val="20000"/>
              <a:lumOff val="80000"/>
            </a:schemeClr>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fr-FR"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-Mise en évidence:</a:t>
            </a:r>
            <a:endParaRPr kumimoji="0" lang="fr-FR"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q"/>
            </a:pPr>
            <a:r>
              <a:rPr kumimoji="0" lang="fr-FR"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Des vers adultes au niveau des nodules </a:t>
            </a:r>
            <a:r>
              <a:rPr kumimoji="0" lang="fr-FR" sz="2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intradermiques ou</a:t>
            </a:r>
            <a:endParaRPr kumimoji="0" lang="fr-FR" sz="2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anose="05000000000000000000" pitchFamily="2" charset="2"/>
              <a:buChar char="q"/>
            </a:pPr>
            <a:r>
              <a:rPr kumimoji="0" lang="fr-FR" sz="20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Des microfilaires dans la lymphe dermique</a:t>
            </a:r>
            <a:endParaRPr kumimoji="0" lang="fr-FR"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44034" name="Rectangle 2"/>
          <p:cNvSpPr>
            <a:spLocks noChangeArrowheads="1"/>
          </p:cNvSpPr>
          <p:nvPr/>
        </p:nvSpPr>
        <p:spPr bwMode="auto">
          <a:xfrm>
            <a:off x="1142976" y="4572008"/>
            <a:ext cx="7715304" cy="1323439"/>
          </a:xfrm>
          <a:prstGeom prst="rect">
            <a:avLst/>
          </a:prstGeom>
          <a:solidFill>
            <a:schemeClr val="accent2">
              <a:lumMod val="20000"/>
              <a:lumOff val="80000"/>
            </a:schemeClr>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-Faire une biopsie cutanée (&gt; 6 mm de tissus) </a:t>
            </a:r>
            <a:endParaRPr kumimoji="0" lang="fr-FR"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pPr>
            <a:r>
              <a:rPr lang="fr-FR" sz="2000" dirty="0" smtClean="0">
                <a:latin typeface="Arial" panose="020B0604020202020204" pitchFamily="34" charset="0"/>
                <a:ea typeface="Times New Roman" panose="02020603050405020304" pitchFamily="18" charset="0"/>
                <a:cs typeface="Arial" panose="020B0604020202020204" pitchFamily="34" charset="0"/>
              </a:rPr>
              <a:t>-</a:t>
            </a:r>
            <a:r>
              <a:rPr kumimoji="0" lang="fr-FR"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laisser macérer le tissu dans une solution saline isotonique pendant plusieurs heures, les colorer au bleu de méthylène</a:t>
            </a:r>
            <a:endParaRPr kumimoji="0" lang="fr-FR"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fr-FR"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3"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sp>
        <p:nvSpPr>
          <p:cNvPr id="5" name="Ellipse 4"/>
          <p:cNvSpPr/>
          <p:nvPr/>
        </p:nvSpPr>
        <p:spPr>
          <a:xfrm>
            <a:off x="1285852" y="142852"/>
            <a:ext cx="2714644" cy="571480"/>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latin typeface="Arial" panose="020B0604020202020204" pitchFamily="34" charset="0"/>
                <a:cs typeface="Arial" panose="020B0604020202020204" pitchFamily="34" charset="0"/>
              </a:rPr>
              <a:t>Traitement </a:t>
            </a:r>
            <a:endParaRPr lang="fr-FR" sz="2400" b="1" dirty="0">
              <a:solidFill>
                <a:schemeClr val="tx1"/>
              </a:solidFill>
              <a:latin typeface="Arial" panose="020B0604020202020204" pitchFamily="34" charset="0"/>
              <a:cs typeface="Arial" panose="020B0604020202020204" pitchFamily="34" charset="0"/>
            </a:endParaRPr>
          </a:p>
        </p:txBody>
      </p:sp>
      <p:sp>
        <p:nvSpPr>
          <p:cNvPr id="11" name="Rectangle 10"/>
          <p:cNvSpPr/>
          <p:nvPr/>
        </p:nvSpPr>
        <p:spPr>
          <a:xfrm>
            <a:off x="1285852" y="1000108"/>
            <a:ext cx="7643866" cy="2862322"/>
          </a:xfrm>
          <a:prstGeom prst="rect">
            <a:avLst/>
          </a:prstGeom>
          <a:ln>
            <a:solidFill>
              <a:srgbClr val="FFC000"/>
            </a:solidFill>
          </a:ln>
        </p:spPr>
        <p:txBody>
          <a:bodyPr wrap="square">
            <a:spAutoFit/>
          </a:bodyPr>
          <a:lstStyle/>
          <a:p>
            <a:r>
              <a:rPr lang="fr-FR" dirty="0" smtClean="0"/>
              <a:t>-</a:t>
            </a:r>
            <a:r>
              <a:rPr lang="fr-FR" sz="2000" dirty="0" smtClean="0">
                <a:latin typeface="Arial" panose="020B0604020202020204" pitchFamily="34" charset="0"/>
                <a:cs typeface="Arial" panose="020B0604020202020204" pitchFamily="34" charset="0"/>
              </a:rPr>
              <a:t>Absence de traitement efficace contre les vers  adultes.</a:t>
            </a:r>
            <a:endParaRPr lang="fr-FR" sz="2000" dirty="0" smtClean="0">
              <a:latin typeface="Arial" panose="020B0604020202020204" pitchFamily="34" charset="0"/>
              <a:cs typeface="Arial" panose="020B0604020202020204" pitchFamily="34" charset="0"/>
            </a:endParaRPr>
          </a:p>
          <a:p>
            <a:endParaRPr lang="fr-FR" sz="2000" dirty="0" smtClean="0">
              <a:latin typeface="Arial" panose="020B0604020202020204" pitchFamily="34" charset="0"/>
              <a:cs typeface="Arial" panose="020B0604020202020204" pitchFamily="34" charset="0"/>
            </a:endParaRPr>
          </a:p>
          <a:p>
            <a:r>
              <a:rPr lang="fr-FR" sz="2000" dirty="0" smtClean="0">
                <a:latin typeface="Arial" panose="020B0604020202020204" pitchFamily="34" charset="0"/>
                <a:cs typeface="Arial" panose="020B0604020202020204" pitchFamily="34" charset="0"/>
              </a:rPr>
              <a:t>-Efficacité de </a:t>
            </a:r>
            <a:r>
              <a:rPr lang="fr-FR" sz="2000" b="1" dirty="0" smtClean="0">
                <a:solidFill>
                  <a:srgbClr val="FF0000"/>
                </a:solidFill>
                <a:latin typeface="Arial" panose="020B0604020202020204" pitchFamily="34" charset="0"/>
                <a:cs typeface="Arial" panose="020B0604020202020204" pitchFamily="34" charset="0"/>
              </a:rPr>
              <a:t>l’</a:t>
            </a:r>
            <a:r>
              <a:rPr lang="fr-FR" sz="2000" b="1" dirty="0" err="1" smtClean="0">
                <a:solidFill>
                  <a:srgbClr val="FF0000"/>
                </a:solidFill>
                <a:latin typeface="Arial" panose="020B0604020202020204" pitchFamily="34" charset="0"/>
                <a:cs typeface="Arial" panose="020B0604020202020204" pitchFamily="34" charset="0"/>
              </a:rPr>
              <a:t>ivermectine</a:t>
            </a:r>
            <a:r>
              <a:rPr lang="fr-FR" sz="2000" b="1" dirty="0" smtClean="0">
                <a:solidFill>
                  <a:srgbClr val="FF0000"/>
                </a:solidFill>
                <a:latin typeface="Arial" panose="020B0604020202020204" pitchFamily="34" charset="0"/>
                <a:cs typeface="Arial" panose="020B0604020202020204" pitchFamily="34" charset="0"/>
              </a:rPr>
              <a:t> à la dose de 200 µg/kg</a:t>
            </a:r>
            <a:r>
              <a:rPr lang="fr-FR" sz="2000" dirty="0" smtClean="0">
                <a:latin typeface="Arial" panose="020B0604020202020204" pitchFamily="34" charset="0"/>
                <a:cs typeface="Arial" panose="020B0604020202020204" pitchFamily="34" charset="0"/>
              </a:rPr>
              <a:t>, </a:t>
            </a:r>
            <a:r>
              <a:rPr lang="fr-FR" sz="2000" b="1" dirty="0" smtClean="0">
                <a:latin typeface="Arial" panose="020B0604020202020204" pitchFamily="34" charset="0"/>
                <a:cs typeface="Arial" panose="020B0604020202020204" pitchFamily="34" charset="0"/>
              </a:rPr>
              <a:t>par voie sous-cutanée</a:t>
            </a:r>
            <a:r>
              <a:rPr lang="fr-FR" sz="2000" dirty="0" smtClean="0">
                <a:latin typeface="Arial" panose="020B0604020202020204" pitchFamily="34" charset="0"/>
                <a:cs typeface="Arial" panose="020B0604020202020204" pitchFamily="34" charset="0"/>
              </a:rPr>
              <a:t>, contre les microfilaires</a:t>
            </a:r>
            <a:endParaRPr lang="fr-FR" sz="2000" dirty="0" smtClean="0">
              <a:latin typeface="Arial" panose="020B0604020202020204" pitchFamily="34" charset="0"/>
              <a:cs typeface="Arial" panose="020B0604020202020204" pitchFamily="34" charset="0"/>
            </a:endParaRPr>
          </a:p>
          <a:p>
            <a:endParaRPr lang="fr-FR" sz="2000" dirty="0" smtClean="0">
              <a:latin typeface="Arial" panose="020B0604020202020204" pitchFamily="34" charset="0"/>
              <a:cs typeface="Arial" panose="020B0604020202020204" pitchFamily="34" charset="0"/>
            </a:endParaRPr>
          </a:p>
          <a:p>
            <a:r>
              <a:rPr lang="fr-FR" sz="2000" dirty="0" smtClean="0">
                <a:latin typeface="Arial" panose="020B0604020202020204" pitchFamily="34" charset="0"/>
                <a:cs typeface="Arial" panose="020B0604020202020204" pitchFamily="34" charset="0"/>
              </a:rPr>
              <a:t>-Efficacité de </a:t>
            </a:r>
            <a:r>
              <a:rPr lang="fr-FR" sz="2000" b="1" dirty="0" smtClean="0">
                <a:solidFill>
                  <a:srgbClr val="FF0000"/>
                </a:solidFill>
                <a:latin typeface="Arial" panose="020B0604020202020204" pitchFamily="34" charset="0"/>
                <a:cs typeface="Arial" panose="020B0604020202020204" pitchFamily="34" charset="0"/>
              </a:rPr>
              <a:t>la </a:t>
            </a:r>
            <a:r>
              <a:rPr lang="fr-FR" sz="2000" b="1" dirty="0" err="1" smtClean="0">
                <a:solidFill>
                  <a:srgbClr val="FF0000"/>
                </a:solidFill>
                <a:latin typeface="Arial" panose="020B0604020202020204" pitchFamily="34" charset="0"/>
                <a:cs typeface="Arial" panose="020B0604020202020204" pitchFamily="34" charset="0"/>
              </a:rPr>
              <a:t>diéthylcarbamazine</a:t>
            </a:r>
            <a:r>
              <a:rPr lang="fr-FR" sz="2000" b="1" dirty="0" smtClean="0">
                <a:solidFill>
                  <a:srgbClr val="FF0000"/>
                </a:solidFill>
                <a:latin typeface="Arial" panose="020B0604020202020204" pitchFamily="34" charset="0"/>
                <a:cs typeface="Arial" panose="020B0604020202020204" pitchFamily="34" charset="0"/>
              </a:rPr>
              <a:t>, à la dose de 5 à 8 mg/kg</a:t>
            </a:r>
            <a:r>
              <a:rPr lang="fr-FR" sz="2000" dirty="0" smtClean="0">
                <a:latin typeface="Arial" panose="020B0604020202020204" pitchFamily="34" charset="0"/>
                <a:cs typeface="Arial" panose="020B0604020202020204" pitchFamily="34" charset="0"/>
              </a:rPr>
              <a:t>, par </a:t>
            </a:r>
            <a:r>
              <a:rPr lang="fr-FR" sz="2000" b="1" dirty="0" smtClean="0">
                <a:latin typeface="Arial" panose="020B0604020202020204" pitchFamily="34" charset="0"/>
                <a:cs typeface="Arial" panose="020B0604020202020204" pitchFamily="34" charset="0"/>
              </a:rPr>
              <a:t>voie sous–cutanée</a:t>
            </a:r>
            <a:r>
              <a:rPr lang="fr-FR" sz="2000" dirty="0" smtClean="0">
                <a:latin typeface="Arial" panose="020B0604020202020204" pitchFamily="34" charset="0"/>
                <a:cs typeface="Arial" panose="020B0604020202020204" pitchFamily="34" charset="0"/>
              </a:rPr>
              <a:t>, pendant 21 jours. contre les microfilaires </a:t>
            </a:r>
            <a:endParaRPr lang="fr-FR" sz="2000" dirty="0" smtClean="0">
              <a:latin typeface="Arial" panose="020B0604020202020204" pitchFamily="34" charset="0"/>
              <a:cs typeface="Arial" panose="020B0604020202020204" pitchFamily="34" charset="0"/>
            </a:endParaRPr>
          </a:p>
          <a:p>
            <a:endParaRPr lang="fr-FR" sz="2000" dirty="0" smtClean="0">
              <a:latin typeface="Arial" panose="020B0604020202020204" pitchFamily="34" charset="0"/>
              <a:cs typeface="Arial" panose="020B0604020202020204" pitchFamily="34" charset="0"/>
            </a:endParaRPr>
          </a:p>
          <a:p>
            <a:r>
              <a:rPr lang="fr-FR" sz="2000" dirty="0" smtClean="0">
                <a:latin typeface="Arial" panose="020B0604020202020204" pitchFamily="34" charset="0"/>
                <a:cs typeface="Arial" panose="020B0604020202020204" pitchFamily="34" charset="0"/>
              </a:rPr>
              <a:t>-Peut, provoquer des allergies (mort brutale des larves) </a:t>
            </a:r>
            <a:endParaRPr lang="fr-FR" sz="2000" dirty="0">
              <a:latin typeface="Arial" panose="020B0604020202020204" pitchFamily="34" charset="0"/>
              <a:cs typeface="Arial" panose="020B0604020202020204" pitchFamily="34" charset="0"/>
            </a:endParaRPr>
          </a:p>
        </p:txBody>
      </p:sp>
      <p:sp>
        <p:nvSpPr>
          <p:cNvPr id="12" name="Rectangle 11"/>
          <p:cNvSpPr/>
          <p:nvPr/>
        </p:nvSpPr>
        <p:spPr>
          <a:xfrm>
            <a:off x="1285852" y="5357826"/>
            <a:ext cx="5141151" cy="400110"/>
          </a:xfrm>
          <a:prstGeom prst="rect">
            <a:avLst/>
          </a:prstGeom>
          <a:ln>
            <a:solidFill>
              <a:srgbClr val="FFC000"/>
            </a:solidFill>
          </a:ln>
        </p:spPr>
        <p:txBody>
          <a:bodyPr wrap="none">
            <a:spAutoFit/>
          </a:bodyPr>
          <a:lstStyle/>
          <a:p>
            <a:r>
              <a:rPr lang="fr-FR" sz="2000" dirty="0" smtClean="0">
                <a:latin typeface="Arial" panose="020B0604020202020204" pitchFamily="34" charset="0"/>
                <a:cs typeface="Arial" panose="020B0604020202020204" pitchFamily="34" charset="0"/>
              </a:rPr>
              <a:t>-Combattre les vecteurs par les insecticides</a:t>
            </a:r>
            <a:endParaRPr lang="fr-FR" sz="2000" dirty="0">
              <a:latin typeface="Arial" panose="020B0604020202020204" pitchFamily="34" charset="0"/>
              <a:cs typeface="Arial" panose="020B0604020202020204" pitchFamily="34" charset="0"/>
            </a:endParaRPr>
          </a:p>
        </p:txBody>
      </p:sp>
      <p:sp>
        <p:nvSpPr>
          <p:cNvPr id="13" name="Ellipse 12"/>
          <p:cNvSpPr/>
          <p:nvPr/>
        </p:nvSpPr>
        <p:spPr>
          <a:xfrm>
            <a:off x="1214414" y="4572008"/>
            <a:ext cx="2714644" cy="571480"/>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latin typeface="Arial" panose="020B0604020202020204" pitchFamily="34" charset="0"/>
                <a:cs typeface="Arial" panose="020B0604020202020204" pitchFamily="34" charset="0"/>
              </a:rPr>
              <a:t>Prophylaxie</a:t>
            </a:r>
            <a:endParaRPr lang="fr-FR" sz="2400" b="1" dirty="0">
              <a:solidFill>
                <a:schemeClr val="tx1"/>
              </a:solidFill>
              <a:latin typeface="Arial" panose="020B0604020202020204" pitchFamily="34" charset="0"/>
              <a:cs typeface="Arial" panose="020B0604020202020204" pitchFamily="34" charset="0"/>
            </a:endParaRPr>
          </a:p>
        </p:txBody>
      </p:sp>
      <p:sp>
        <p:nvSpPr>
          <p:cNvPr id="6"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1">
            <a:extLst>
              <a:ext uri="{96DAC541-7B7A-43D3-8B79-37D633B846F1}">
                <asvg:svgBlip xmlns:asvg="http://schemas.microsoft.com/office/drawing/2016/SVG/main" r:embed="rId2"/>
              </a:ext>
            </a:extLst>
          </a:blip>
          <a:stretch>
            <a:fillRect/>
          </a:stretch>
        </p:blipFill>
        <p:spPr>
          <a:xfrm>
            <a:off x="4381500" y="-12150725"/>
            <a:ext cx="381000" cy="381000"/>
          </a:xfrm>
          <a:prstGeom prst="rect">
            <a:avLst/>
          </a:prstGeom>
        </p:spPr>
      </p:pic>
      <p:sp>
        <p:nvSpPr>
          <p:cNvPr id="3" name="Zone de texte 2"/>
          <p:cNvSpPr txBox="1"/>
          <p:nvPr/>
        </p:nvSpPr>
        <p:spPr>
          <a:xfrm>
            <a:off x="4381500" y="-11769725"/>
            <a:ext cx="5080000" cy="2338070"/>
          </a:xfrm>
          <a:prstGeom prst="rect">
            <a:avLst/>
          </a:prstGeom>
        </p:spPr>
        <p:txBody>
          <a:bodyPr>
            <a:spAutoFit/>
          </a:bodyPr>
          <a:p>
            <a:pPr marL="0" indent="0" algn="ctr" fontAlgn="ctr">
              <a:spcBef>
                <a:spcPct val="0"/>
              </a:spcBef>
              <a:spcAft>
                <a:spcPct val="0"/>
              </a:spcAft>
            </a:pPr>
            <a:r>
              <a:rPr sz="1600" b="1" i="0">
                <a:solidFill>
                  <a:srgbClr val="222222"/>
                </a:solidFill>
                <a:latin typeface="Arial" panose="020B0604020202020204"/>
                <a:ea typeface="Arial" panose="020B0604020202020204"/>
                <a:hlinkClick r:id="rId3"/>
              </a:rPr>
              <a:t>Participez au mois asiatique de Wikipedia ce novembre et décembre!</a:t>
            </a:r>
            <a:endParaRPr sz="1600" b="1" i="0">
              <a:solidFill>
                <a:srgbClr val="222222"/>
              </a:solidFill>
              <a:latin typeface="Arial" panose="020B0604020202020204"/>
              <a:ea typeface="Arial" panose="020B0604020202020204"/>
              <a:hlinkClick r:id="rId3"/>
            </a:endParaRPr>
          </a:p>
          <a:p>
            <a:pPr marL="0" indent="0" algn="ctr" fontAlgn="ctr">
              <a:spcBef>
                <a:spcPct val="0"/>
              </a:spcBef>
              <a:spcAft>
                <a:spcPct val="0"/>
              </a:spcAft>
            </a:pPr>
            <a:r>
              <a:rPr sz="1600" b="1" i="0">
                <a:solidFill>
                  <a:srgbClr val="222222"/>
                </a:solidFill>
                <a:latin typeface="Arial" panose="020B0604020202020204"/>
                <a:ea typeface="Arial" panose="020B0604020202020204"/>
                <a:hlinkClick r:id="rId3"/>
              </a:rPr>
              <a:t>Contribuez durant le mois asiatique de Wikipedia et recevez une carte postale!</a:t>
            </a:r>
            <a:endParaRPr sz="1600" b="1" i="0">
              <a:solidFill>
                <a:srgbClr val="222222"/>
              </a:solidFill>
              <a:latin typeface="Arial" panose="020B0604020202020204"/>
              <a:ea typeface="Arial" panose="020B0604020202020204"/>
              <a:hlinkClick r:id="rId3"/>
            </a:endParaRPr>
          </a:p>
          <a:p>
            <a:pPr marL="0" indent="0" algn="ctr">
              <a:spcBef>
                <a:spcPts val="1200"/>
              </a:spcBef>
              <a:spcAft>
                <a:spcPts val="1000"/>
              </a:spcAft>
            </a:pPr>
            <a:r>
              <a:rPr sz="3600" b="0" i="0">
                <a:solidFill>
                  <a:srgbClr val="222222"/>
                </a:solidFill>
                <a:latin typeface="sans-serif"/>
                <a:ea typeface="sans-serif"/>
              </a:rPr>
              <a:t>[</a:t>
            </a:r>
            <a:r>
              <a:rPr sz="3600" b="0" i="0">
                <a:solidFill>
                  <a:srgbClr val="88A3E8"/>
                </a:solidFill>
                <a:latin typeface="sans-serif"/>
                <a:ea typeface="sans-serif"/>
                <a:hlinkClick r:id="rId4"/>
              </a:rPr>
              <a:t>Aidez-nous à traduire !</a:t>
            </a:r>
            <a:r>
              <a:rPr sz="3600" b="0" i="0">
                <a:solidFill>
                  <a:srgbClr val="222222"/>
                </a:solidFill>
                <a:latin typeface="sans-serif"/>
                <a:ea typeface="sans-serif"/>
              </a:rPr>
              <a:t>]</a:t>
            </a:r>
            <a:endParaRPr sz="3600" b="0" i="0">
              <a:solidFill>
                <a:srgbClr val="222222"/>
              </a:solidFill>
              <a:latin typeface="sans-serif"/>
              <a:ea typeface="sans-serif"/>
            </a:endParaRPr>
          </a:p>
        </p:txBody>
      </p:sp>
      <p:pic>
        <p:nvPicPr>
          <p:cNvPr id="5" name="Image 4"/>
          <p:cNvPicPr/>
          <p:nvPr/>
        </p:nvPicPr>
        <p:blipFill>
          <a:blip r:embed="rId1">
            <a:extLst>
              <a:ext uri="{96DAC541-7B7A-43D3-8B79-37D633B846F1}">
                <asvg:svgBlip xmlns:asvg="http://schemas.microsoft.com/office/drawing/2016/SVG/main" r:embed="rId2"/>
              </a:ext>
            </a:extLst>
          </a:blip>
          <a:stretch>
            <a:fillRect/>
          </a:stretch>
        </p:blipFill>
        <p:spPr>
          <a:xfrm>
            <a:off x="4381500" y="-9431655"/>
            <a:ext cx="381000" cy="381000"/>
          </a:xfrm>
          <a:prstGeom prst="rect">
            <a:avLst/>
          </a:prstGeom>
        </p:spPr>
      </p:pic>
      <p:sp>
        <p:nvSpPr>
          <p:cNvPr id="6" name="Zone de texte 5"/>
          <p:cNvSpPr txBox="1"/>
          <p:nvPr/>
        </p:nvSpPr>
        <p:spPr>
          <a:xfrm>
            <a:off x="4381500" y="-9050655"/>
            <a:ext cx="5080000" cy="6985635"/>
          </a:xfrm>
          <a:prstGeom prst="rect">
            <a:avLst/>
          </a:prstGeom>
        </p:spPr>
        <p:txBody>
          <a:bodyPr>
            <a:spAutoFit/>
          </a:bodyPr>
          <a:p>
            <a:endParaRPr sz="4100"/>
          </a:p>
          <a:p>
            <a:pPr marL="76200" indent="0" fontAlgn="ctr">
              <a:spcAft>
                <a:spcPct val="0"/>
              </a:spcAft>
            </a:pPr>
            <a:r>
              <a:rPr sz="1600" b="1" i="0">
                <a:solidFill>
                  <a:srgbClr val="F8F9FA"/>
                </a:solidFill>
                <a:latin typeface="sans-serif"/>
                <a:ea typeface="sans-serif"/>
              </a:rPr>
              <a:t>Sommaire</a:t>
            </a:r>
            <a:r>
              <a:rPr sz="1600" b="0" i="0">
                <a:solidFill>
                  <a:srgbClr val="EAECF0"/>
                </a:solidFill>
                <a:latin typeface="sans-serif"/>
                <a:ea typeface="sans-serif"/>
              </a:rPr>
              <a:t> masquer</a:t>
            </a:r>
            <a:endParaRPr sz="1600" b="0" i="0">
              <a:solidFill>
                <a:srgbClr val="EAECF0"/>
              </a:solidFill>
              <a:latin typeface="sans-serif"/>
              <a:ea typeface="sans-serif"/>
            </a:endParaRPr>
          </a:p>
          <a:p>
            <a:pPr marL="0" indent="0">
              <a:spcBef>
                <a:spcPct val="0"/>
              </a:spcBef>
              <a:spcAft>
                <a:spcPct val="0"/>
              </a:spcAft>
              <a:buFont typeface="Arial" panose="020B0604020202020204"/>
              <a:buChar char="•"/>
            </a:pPr>
            <a:r>
              <a:rPr sz="1600" b="1" i="0">
                <a:solidFill>
                  <a:srgbClr val="EAECF0"/>
                </a:solidFill>
                <a:latin typeface="sans-serif"/>
                <a:ea typeface="sans-serif"/>
                <a:hlinkClick r:id="rId5"/>
              </a:rPr>
              <a:t>Début</a:t>
            </a:r>
            <a:endParaRPr sz="1600" b="1" i="0">
              <a:solidFill>
                <a:srgbClr val="EAECF0"/>
              </a:solidFill>
              <a:latin typeface="sans-serif"/>
              <a:ea typeface="sans-serif"/>
              <a:hlinkClick r:id="rId5"/>
            </a:endParaRPr>
          </a:p>
          <a:p>
            <a:pPr marL="0" indent="0">
              <a:spcBef>
                <a:spcPct val="0"/>
              </a:spcBef>
              <a:spcAft>
                <a:spcPct val="0"/>
              </a:spcAft>
              <a:buFont typeface="Arial" panose="020B0604020202020204"/>
              <a:buChar char="•"/>
            </a:pPr>
            <a:r>
              <a:rPr sz="1600" b="0" i="0">
                <a:solidFill>
                  <a:srgbClr val="88A3E8"/>
                </a:solidFill>
                <a:latin typeface="sans-serif"/>
                <a:ea typeface="sans-serif"/>
                <a:hlinkClick r:id="rId6"/>
              </a:rPr>
              <a:t>Notes et références</a:t>
            </a:r>
            <a:endParaRPr sz="1600" b="0" i="0">
              <a:solidFill>
                <a:srgbClr val="88A3E8"/>
              </a:solidFill>
              <a:latin typeface="sans-serif"/>
              <a:ea typeface="sans-serif"/>
              <a:hlinkClick r:id="rId6"/>
            </a:endParaRPr>
          </a:p>
          <a:p>
            <a:pPr marL="0" indent="0">
              <a:spcBef>
                <a:spcPct val="0"/>
              </a:spcBef>
              <a:spcAft>
                <a:spcPct val="0"/>
              </a:spcAft>
            </a:pPr>
            <a:r>
              <a:rPr sz="2500" b="0" i="0">
                <a:solidFill>
                  <a:srgbClr val="F8F9FA"/>
                </a:solidFill>
                <a:latin typeface="Linux Libertine"/>
                <a:ea typeface="Linux Libertine"/>
              </a:rPr>
              <a:t>Diéthylcarbamazine</a:t>
            </a:r>
            <a:endParaRPr sz="2500" b="0" i="0">
              <a:solidFill>
                <a:srgbClr val="F8F9FA"/>
              </a:solidFill>
              <a:latin typeface="Linux Libertine"/>
              <a:ea typeface="Linux Libertine"/>
            </a:endParaRPr>
          </a:p>
          <a:p>
            <a:pPr marL="50800" indent="0">
              <a:spcBef>
                <a:spcPct val="0"/>
              </a:spcBef>
              <a:spcAft>
                <a:spcPct val="0"/>
              </a:spcAft>
              <a:buFont typeface="Arial" panose="020B0604020202020204"/>
              <a:buChar char="•"/>
            </a:pPr>
            <a:r>
              <a:rPr sz="1600" b="0" i="0">
                <a:solidFill>
                  <a:srgbClr val="EAECF0"/>
                </a:solidFill>
                <a:latin typeface="sans-serif"/>
                <a:ea typeface="sans-serif"/>
                <a:hlinkClick r:id="rId7" tooltip="Voir le contenu de la page [alt-c]"/>
              </a:rPr>
              <a:t>Article</a:t>
            </a:r>
            <a:endParaRPr sz="1600" b="0" i="0">
              <a:solidFill>
                <a:srgbClr val="EAECF0"/>
              </a:solidFill>
              <a:latin typeface="sans-serif"/>
              <a:ea typeface="sans-serif"/>
              <a:hlinkClick r:id="rId7" tooltip="Voir le contenu de la page [alt-c]"/>
            </a:endParaRPr>
          </a:p>
          <a:p>
            <a:pPr marL="50800" indent="0">
              <a:spcBef>
                <a:spcPct val="0"/>
              </a:spcBef>
              <a:spcAft>
                <a:spcPct val="0"/>
              </a:spcAft>
              <a:buFont typeface="Arial" panose="020B0604020202020204"/>
              <a:buChar char="•"/>
            </a:pPr>
            <a:r>
              <a:rPr sz="1600" b="0" i="0">
                <a:solidFill>
                  <a:srgbClr val="88A3E8"/>
                </a:solidFill>
                <a:latin typeface="sans-serif"/>
                <a:ea typeface="sans-serif"/>
                <a:hlinkClick r:id="rId8" tooltip="Discussion au sujet de cette page de contenu [alt-t]"/>
              </a:rPr>
              <a:t>Discussion</a:t>
            </a:r>
            <a:endParaRPr sz="1600" b="0" i="0">
              <a:solidFill>
                <a:srgbClr val="88A3E8"/>
              </a:solidFill>
              <a:latin typeface="sans-serif"/>
              <a:ea typeface="sans-serif"/>
              <a:hlinkClick r:id="rId8" tooltip="Discussion au sujet de cette page de contenu [alt-t]"/>
            </a:endParaRPr>
          </a:p>
          <a:p>
            <a:pPr marL="50800" indent="0">
              <a:spcBef>
                <a:spcPct val="0"/>
              </a:spcBef>
              <a:spcAft>
                <a:spcPct val="0"/>
              </a:spcAft>
              <a:buFont typeface="Arial" panose="020B0604020202020204"/>
              <a:buChar char="•"/>
            </a:pPr>
            <a:r>
              <a:rPr sz="1600" b="0" i="0">
                <a:solidFill>
                  <a:srgbClr val="EAECF0"/>
                </a:solidFill>
                <a:latin typeface="sans-serif"/>
                <a:ea typeface="sans-serif"/>
                <a:hlinkClick r:id="rId7"/>
              </a:rPr>
              <a:t>Lire</a:t>
            </a:r>
            <a:endParaRPr sz="1600" b="0" i="0">
              <a:solidFill>
                <a:srgbClr val="EAECF0"/>
              </a:solidFill>
              <a:latin typeface="sans-serif"/>
              <a:ea typeface="sans-serif"/>
              <a:hlinkClick r:id="rId7"/>
            </a:endParaRPr>
          </a:p>
          <a:p>
            <a:pPr marL="50800" indent="0">
              <a:spcBef>
                <a:spcPct val="0"/>
              </a:spcBef>
              <a:spcAft>
                <a:spcPct val="0"/>
              </a:spcAft>
              <a:buFont typeface="Arial" panose="020B0604020202020204"/>
              <a:buChar char="•"/>
            </a:pPr>
            <a:r>
              <a:rPr sz="1600" b="0" i="0">
                <a:solidFill>
                  <a:srgbClr val="88A3E8"/>
                </a:solidFill>
                <a:latin typeface="sans-serif"/>
                <a:ea typeface="sans-serif"/>
                <a:hlinkClick r:id="rId9" tooltip="Modifier cette page [alt-v]"/>
              </a:rPr>
              <a:t>Modifier</a:t>
            </a:r>
            <a:endParaRPr sz="1600" b="0" i="0">
              <a:solidFill>
                <a:srgbClr val="88A3E8"/>
              </a:solidFill>
              <a:latin typeface="sans-serif"/>
              <a:ea typeface="sans-serif"/>
              <a:hlinkClick r:id="rId9" tooltip="Modifier cette page [alt-v]"/>
            </a:endParaRPr>
          </a:p>
          <a:p>
            <a:pPr marL="50800" indent="0">
              <a:spcBef>
                <a:spcPct val="0"/>
              </a:spcBef>
              <a:spcAft>
                <a:spcPct val="0"/>
              </a:spcAft>
              <a:buFont typeface="Arial" panose="020B0604020202020204"/>
              <a:buChar char="•"/>
            </a:pPr>
            <a:r>
              <a:rPr sz="1600" b="0" i="0">
                <a:solidFill>
                  <a:srgbClr val="88A3E8"/>
                </a:solidFill>
                <a:latin typeface="sans-serif"/>
                <a:ea typeface="sans-serif"/>
                <a:hlinkClick r:id="rId10" tooltip="Modifier le wikicode de cette page [alt-e]"/>
              </a:rPr>
              <a:t>Modifier le code</a:t>
            </a:r>
            <a:endParaRPr sz="1600" b="0" i="0">
              <a:solidFill>
                <a:srgbClr val="88A3E8"/>
              </a:solidFill>
              <a:latin typeface="sans-serif"/>
              <a:ea typeface="sans-serif"/>
              <a:hlinkClick r:id="rId10" tooltip="Modifier le wikicode de cette page [alt-e]"/>
            </a:endParaRPr>
          </a:p>
          <a:p>
            <a:pPr marL="50800" indent="0">
              <a:spcBef>
                <a:spcPct val="0"/>
              </a:spcBef>
              <a:spcAft>
                <a:spcPct val="0"/>
              </a:spcAft>
              <a:buFont typeface="Arial" panose="020B0604020202020204"/>
              <a:buChar char="•"/>
            </a:pPr>
            <a:r>
              <a:rPr sz="1600" b="0" i="0">
                <a:solidFill>
                  <a:srgbClr val="88A3E8"/>
                </a:solidFill>
                <a:latin typeface="sans-serif"/>
                <a:ea typeface="sans-serif"/>
                <a:hlinkClick r:id="rId11" tooltip="Historique des versions de cette page [alt-h]"/>
              </a:rPr>
              <a:t>Voir l’historique</a:t>
            </a:r>
            <a:endParaRPr sz="1600" b="0" i="0">
              <a:solidFill>
                <a:srgbClr val="88A3E8"/>
              </a:solidFill>
              <a:latin typeface="sans-serif"/>
              <a:ea typeface="sans-serif"/>
              <a:hlinkClick r:id="rId11" tooltip="Historique des versions de cette page [alt-h]"/>
            </a:endParaRPr>
          </a:p>
          <a:p>
            <a:pPr marL="50800" indent="0">
              <a:spcBef>
                <a:spcPct val="0"/>
              </a:spcBef>
              <a:spcAft>
                <a:spcPct val="0"/>
              </a:spcAft>
            </a:pPr>
            <a:r>
              <a:rPr sz="1600" b="0" i="0">
                <a:solidFill>
                  <a:srgbClr val="EAECF0"/>
                </a:solidFill>
                <a:latin typeface="sans-serif"/>
                <a:ea typeface="sans-serif"/>
              </a:rPr>
              <a:t>Outils</a:t>
            </a:r>
            <a:endParaRPr sz="1600" b="0" i="0">
              <a:solidFill>
                <a:srgbClr val="EAECF0"/>
              </a:solidFill>
              <a:latin typeface="sans-serif"/>
              <a:ea typeface="sans-serif"/>
            </a:endParaRPr>
          </a:p>
          <a:p>
            <a:pPr marL="0" indent="0" fontAlgn="ctr">
              <a:spcAft>
                <a:spcPts val="300"/>
              </a:spcAft>
            </a:pPr>
            <a:r>
              <a:rPr sz="1600" b="1" i="0">
                <a:solidFill>
                  <a:srgbClr val="EAECF0"/>
                </a:solidFill>
                <a:latin typeface="sans-serif"/>
                <a:ea typeface="sans-serif"/>
              </a:rPr>
              <a:t>Apparence</a:t>
            </a:r>
            <a:r>
              <a:rPr sz="1600" b="0" i="0">
                <a:solidFill>
                  <a:srgbClr val="EAECF0"/>
                </a:solidFill>
                <a:latin typeface="sans-serif"/>
                <a:ea typeface="sans-serif"/>
              </a:rPr>
              <a:t> masquer</a:t>
            </a:r>
            <a:endParaRPr sz="1600" b="0" i="0">
              <a:solidFill>
                <a:srgbClr val="EAECF0"/>
              </a:solidFill>
              <a:latin typeface="sans-serif"/>
              <a:ea typeface="sans-serif"/>
            </a:endParaRPr>
          </a:p>
          <a:p>
            <a:pPr marL="0" indent="0">
              <a:spcBef>
                <a:spcPts val="300"/>
              </a:spcBef>
              <a:spcAft>
                <a:spcPts val="300"/>
              </a:spcAft>
            </a:pPr>
            <a:r>
              <a:rPr sz="1600" b="0" i="0">
                <a:solidFill>
                  <a:srgbClr val="A2A9B1"/>
                </a:solidFill>
                <a:latin typeface="sans-serif"/>
                <a:ea typeface="sans-serif"/>
              </a:rPr>
              <a:t>Taille du texte</a:t>
            </a:r>
            <a:endParaRPr sz="1600" b="0" i="0">
              <a:solidFill>
                <a:srgbClr val="A2A9B1"/>
              </a:solidFill>
              <a:latin typeface="sans-serif"/>
              <a:ea typeface="sans-serif"/>
            </a:endParaRPr>
          </a:p>
          <a:p>
            <a:pPr marL="0" indent="0">
              <a:spcBef>
                <a:spcPct val="0"/>
              </a:spcBef>
              <a:spcAft>
                <a:spcPts val="300"/>
              </a:spcAft>
              <a:buFont typeface="Arial" panose="020B0604020202020204"/>
              <a:buChar char="•"/>
            </a:pPr>
            <a:r>
              <a:rPr sz="1600" b="0" i="0">
                <a:solidFill>
                  <a:srgbClr val="EAECF0"/>
                </a:solidFill>
                <a:latin typeface="sans-serif"/>
                <a:ea typeface="sans-serif"/>
              </a:rPr>
              <a:t>Petite</a:t>
            </a:r>
            <a:endParaRPr sz="1600" b="0" i="0">
              <a:solidFill>
                <a:srgbClr val="EAECF0"/>
              </a:solidFill>
              <a:latin typeface="sans-serif"/>
              <a:ea typeface="sans-serif"/>
            </a:endParaRPr>
          </a:p>
          <a:p>
            <a:pPr marL="0" indent="0">
              <a:spcBef>
                <a:spcPct val="0"/>
              </a:spcBef>
              <a:spcAft>
                <a:spcPts val="300"/>
              </a:spcAft>
            </a:pPr>
            <a:r>
              <a:rPr sz="1600" b="0" i="0">
                <a:solidFill>
                  <a:srgbClr val="EAECF0"/>
                </a:solidFill>
                <a:latin typeface="sans-serif"/>
                <a:ea typeface="sans-serif"/>
              </a:rPr>
              <a:t>Standard</a:t>
            </a:r>
            <a:endParaRPr sz="1600" b="0" i="0">
              <a:solidFill>
                <a:srgbClr val="EAECF0"/>
              </a:solidFill>
              <a:latin typeface="sans-serif"/>
              <a:ea typeface="sans-serif"/>
            </a:endParaRPr>
          </a:p>
          <a:p>
            <a:pPr marL="0" indent="0">
              <a:spcBef>
                <a:spcPct val="0"/>
              </a:spcBef>
              <a:spcAft>
                <a:spcPct val="0"/>
              </a:spcAft>
            </a:pPr>
            <a:r>
              <a:rPr sz="1600" b="0" i="0">
                <a:solidFill>
                  <a:srgbClr val="EAECF0"/>
                </a:solidFill>
                <a:latin typeface="sans-serif"/>
                <a:ea typeface="sans-serif"/>
              </a:rPr>
              <a:t>Grande</a:t>
            </a:r>
            <a:endParaRPr sz="1600" b="0" i="0">
              <a:solidFill>
                <a:srgbClr val="EAECF0"/>
              </a:solidFill>
              <a:latin typeface="sans-serif"/>
              <a:ea typeface="sans-serif"/>
            </a:endParaRPr>
          </a:p>
          <a:p>
            <a:pPr marL="0" indent="0">
              <a:spcBef>
                <a:spcPts val="300"/>
              </a:spcBef>
              <a:spcAft>
                <a:spcPts val="300"/>
              </a:spcAft>
            </a:pPr>
            <a:r>
              <a:rPr sz="1600" b="0" i="0">
                <a:solidFill>
                  <a:srgbClr val="A2A9B1"/>
                </a:solidFill>
                <a:latin typeface="sans-serif"/>
                <a:ea typeface="sans-serif"/>
              </a:rPr>
              <a:t>Largeur</a:t>
            </a:r>
            <a:endParaRPr sz="1600" b="0" i="0">
              <a:solidFill>
                <a:srgbClr val="A2A9B1"/>
              </a:solidFill>
              <a:latin typeface="sans-serif"/>
              <a:ea typeface="sans-serif"/>
            </a:endParaRPr>
          </a:p>
          <a:p>
            <a:pPr marL="0" indent="0">
              <a:spcBef>
                <a:spcPct val="0"/>
              </a:spcBef>
              <a:spcAft>
                <a:spcPts val="300"/>
              </a:spcAft>
              <a:buFont typeface="Arial" panose="020B0604020202020204"/>
              <a:buChar char="•"/>
            </a:pPr>
            <a:r>
              <a:rPr sz="1600" b="0" i="0">
                <a:solidFill>
                  <a:srgbClr val="EAECF0"/>
                </a:solidFill>
                <a:latin typeface="sans-serif"/>
                <a:ea typeface="sans-serif"/>
              </a:rPr>
              <a:t>Standard</a:t>
            </a:r>
            <a:endParaRPr sz="1600" b="0" i="0">
              <a:solidFill>
                <a:srgbClr val="EAECF0"/>
              </a:solidFill>
              <a:latin typeface="sans-serif"/>
              <a:ea typeface="sans-serif"/>
            </a:endParaRPr>
          </a:p>
          <a:p>
            <a:pPr marL="0" indent="0">
              <a:spcBef>
                <a:spcPct val="0"/>
              </a:spcBef>
              <a:spcAft>
                <a:spcPct val="0"/>
              </a:spcAft>
            </a:pPr>
            <a:r>
              <a:rPr sz="1600" b="0" i="0">
                <a:solidFill>
                  <a:srgbClr val="EAECF0"/>
                </a:solidFill>
                <a:latin typeface="sans-serif"/>
                <a:ea typeface="sans-serif"/>
              </a:rPr>
              <a:t>Large</a:t>
            </a:r>
            <a:endParaRPr sz="1600" b="0" i="0">
              <a:solidFill>
                <a:srgbClr val="EAECF0"/>
              </a:solidFill>
              <a:latin typeface="sans-serif"/>
              <a:ea typeface="sans-serif"/>
            </a:endParaRPr>
          </a:p>
          <a:p>
            <a:pPr marL="0" indent="0">
              <a:spcBef>
                <a:spcPts val="300"/>
              </a:spcBef>
              <a:spcAft>
                <a:spcPts val="300"/>
              </a:spcAft>
            </a:pPr>
            <a:r>
              <a:rPr sz="1600" b="0" i="0">
                <a:solidFill>
                  <a:srgbClr val="A2A9B1"/>
                </a:solidFill>
                <a:latin typeface="sans-serif"/>
                <a:ea typeface="sans-serif"/>
              </a:rPr>
              <a:t>Couleur (bêta)</a:t>
            </a:r>
            <a:endParaRPr sz="1600" b="0" i="0">
              <a:solidFill>
                <a:srgbClr val="A2A9B1"/>
              </a:solidFill>
              <a:latin typeface="sans-serif"/>
              <a:ea typeface="sans-serif"/>
            </a:endParaRPr>
          </a:p>
          <a:p>
            <a:pPr marL="0" indent="0">
              <a:spcBef>
                <a:spcPct val="0"/>
              </a:spcBef>
              <a:spcAft>
                <a:spcPts val="300"/>
              </a:spcAft>
              <a:buFont typeface="Arial" panose="020B0604020202020204"/>
              <a:buChar char="•"/>
            </a:pPr>
            <a:r>
              <a:rPr sz="1600" b="0" i="0">
                <a:solidFill>
                  <a:srgbClr val="EAECF0"/>
                </a:solidFill>
                <a:latin typeface="sans-serif"/>
                <a:ea typeface="sans-serif"/>
              </a:rPr>
              <a:t>Automatique</a:t>
            </a:r>
            <a:endParaRPr sz="1600" b="0" i="0">
              <a:solidFill>
                <a:srgbClr val="EAECF0"/>
              </a:solidFill>
              <a:latin typeface="sans-serif"/>
              <a:ea typeface="sans-serif"/>
            </a:endParaRPr>
          </a:p>
          <a:p>
            <a:pPr marL="0" indent="0">
              <a:spcBef>
                <a:spcPct val="0"/>
              </a:spcBef>
              <a:spcAft>
                <a:spcPts val="300"/>
              </a:spcAft>
            </a:pPr>
            <a:r>
              <a:rPr sz="1600" b="0" i="0">
                <a:solidFill>
                  <a:srgbClr val="EAECF0"/>
                </a:solidFill>
                <a:latin typeface="sans-serif"/>
                <a:ea typeface="sans-serif"/>
              </a:rPr>
              <a:t>Clair</a:t>
            </a:r>
            <a:endParaRPr sz="1600" b="0" i="0">
              <a:solidFill>
                <a:srgbClr val="EAECF0"/>
              </a:solidFill>
              <a:latin typeface="sans-serif"/>
              <a:ea typeface="sans-serif"/>
            </a:endParaRPr>
          </a:p>
          <a:p>
            <a:pPr marL="0" indent="0">
              <a:spcBef>
                <a:spcPct val="0"/>
              </a:spcBef>
              <a:spcAft>
                <a:spcPct val="0"/>
              </a:spcAft>
            </a:pPr>
            <a:r>
              <a:rPr sz="1600" b="0" i="0">
                <a:solidFill>
                  <a:srgbClr val="EAECF0"/>
                </a:solidFill>
                <a:latin typeface="sans-serif"/>
                <a:ea typeface="sans-serif"/>
              </a:rPr>
              <a:t>Sombre</a:t>
            </a:r>
            <a:endParaRPr sz="1600" b="0" i="0">
              <a:solidFill>
                <a:srgbClr val="EAECF0"/>
              </a:solidFill>
              <a:latin typeface="sans-serif"/>
              <a:ea typeface="sans-serif"/>
            </a:endParaRPr>
          </a:p>
        </p:txBody>
      </p:sp>
      <p:pic>
        <p:nvPicPr>
          <p:cNvPr id="8" name="Image 7"/>
          <p:cNvPicPr/>
          <p:nvPr/>
        </p:nvPicPr>
        <p:blipFill>
          <a:blip r:embed="rId1">
            <a:extLst>
              <a:ext uri="{96DAC541-7B7A-43D3-8B79-37D633B846F1}">
                <asvg:svgBlip xmlns:asvg="http://schemas.microsoft.com/office/drawing/2016/SVG/main" r:embed="rId2"/>
              </a:ext>
            </a:extLst>
          </a:blip>
          <a:stretch>
            <a:fillRect/>
          </a:stretch>
        </p:blipFill>
        <p:spPr>
          <a:xfrm>
            <a:off x="4514850" y="-1791970"/>
            <a:ext cx="1111567" cy="622617"/>
          </a:xfrm>
          <a:prstGeom prst="rect">
            <a:avLst/>
          </a:prstGeom>
        </p:spPr>
      </p:pic>
      <p:pic>
        <p:nvPicPr>
          <p:cNvPr id="9" name="Image 8"/>
          <p:cNvPicPr/>
          <p:nvPr/>
        </p:nvPicPr>
        <p:blipFill>
          <a:blip r:embed="rId1">
            <a:extLst>
              <a:ext uri="{96DAC541-7B7A-43D3-8B79-37D633B846F1}">
                <asvg:svgBlip xmlns:asvg="http://schemas.microsoft.com/office/drawing/2016/SVG/main" r:embed="rId2"/>
              </a:ext>
            </a:extLst>
          </a:blip>
          <a:stretch>
            <a:fillRect/>
          </a:stretch>
        </p:blipFill>
        <p:spPr>
          <a:xfrm>
            <a:off x="4514850" y="-1791970"/>
            <a:ext cx="1016317" cy="838517"/>
          </a:xfrm>
          <a:prstGeom prst="rect">
            <a:avLst/>
          </a:prstGeom>
        </p:spPr>
      </p:pic>
      <p:pic>
        <p:nvPicPr>
          <p:cNvPr id="10" name="Image 9"/>
          <p:cNvPicPr/>
          <p:nvPr/>
        </p:nvPicPr>
        <p:blipFill>
          <a:blip r:embed="rId1">
            <a:extLst>
              <a:ext uri="{96DAC541-7B7A-43D3-8B79-37D633B846F1}">
                <asvg:svgBlip xmlns:asvg="http://schemas.microsoft.com/office/drawing/2016/SVG/main" r:embed="rId2"/>
              </a:ext>
            </a:extLst>
          </a:blip>
          <a:stretch>
            <a:fillRect/>
          </a:stretch>
        </p:blipFill>
        <p:spPr>
          <a:xfrm>
            <a:off x="4514850" y="-1791970"/>
            <a:ext cx="381317" cy="381317"/>
          </a:xfrm>
          <a:prstGeom prst="rect">
            <a:avLst/>
          </a:prstGeom>
        </p:spPr>
      </p:pic>
      <p:graphicFrame>
        <p:nvGraphicFramePr>
          <p:cNvPr id="11" name="Table 10"/>
          <p:cNvGraphicFramePr/>
          <p:nvPr/>
        </p:nvGraphicFramePr>
        <p:xfrm>
          <a:off x="4381500" y="-1658620"/>
          <a:ext cx="7863840" cy="0"/>
        </p:xfrm>
        <a:graphic>
          <a:graphicData uri="http://schemas.openxmlformats.org/drawingml/2006/table">
            <a:tbl>
              <a:tblPr/>
              <a:tblGrid>
                <a:gridCol w="7863840"/>
              </a:tblGrid>
              <a:tr h="0">
                <a:tc>
                  <a:txBody>
                    <a:bodyPr/>
                    <a:p>
                      <a:pPr algn="ctr"/>
                      <a:r>
                        <a:rPr sz="1100">
                          <a:solidFill>
                            <a:srgbClr val="EAECF0"/>
                          </a:solidFill>
                        </a:rPr>
                        <a:t>-</a:t>
                      </a:r>
                      <a:endParaRPr sz="1100">
                        <a:solidFill>
                          <a:srgbClr val="EAECF0"/>
                        </a:solidFill>
                      </a:endParaRPr>
                    </a:p>
                  </a:txBody>
                  <a:tcPr marL="89217" marR="89217" marT="0" marB="0" anchor="ctr" anchorCtr="0">
                    <a:lnL w="9525" cap="flat" cmpd="sng">
                      <a:solidFill>
                        <a:srgbClr val="54595D"/>
                      </a:solidFill>
                      <a:prstDash val="solid"/>
                      <a:headEnd type="none" w="med" len="med"/>
                      <a:tailEnd type="none" w="med" len="med"/>
                    </a:lnL>
                    <a:lnR w="9525" cap="flat" cmpd="sng">
                      <a:solidFill>
                        <a:srgbClr val="54595D"/>
                      </a:solidFill>
                      <a:prstDash val="solid"/>
                      <a:headEnd type="none" w="med" len="med"/>
                      <a:tailEnd type="none" w="med" len="med"/>
                    </a:lnR>
                    <a:lnT w="9525" cap="flat" cmpd="sng">
                      <a:solidFill>
                        <a:srgbClr val="54595D"/>
                      </a:solidFill>
                      <a:prstDash val="solid"/>
                      <a:headEnd type="none" w="med" len="med"/>
                      <a:tailEnd type="none" w="med" len="med"/>
                    </a:lnT>
                    <a:lnB w="9525" cap="flat" cmpd="sng">
                      <a:solidFill>
                        <a:srgbClr val="54595D"/>
                      </a:solidFill>
                      <a:prstDash val="solid"/>
                      <a:headEnd type="none" w="med" len="med"/>
                      <a:tailEnd type="none" w="med" len="med"/>
                    </a:lnB>
                    <a:solidFill>
                      <a:srgbClr val="663A01"/>
                    </a:solidFill>
                  </a:tcPr>
                </a:tc>
              </a:tr>
              <a:tr h="0">
                <a:tc>
                  <a:txBody>
                    <a:bodyPr/>
                    <a:p>
                      <a:pPr algn="ctr"/>
                      <a:r>
                        <a:rPr sz="1100">
                          <a:solidFill>
                            <a:srgbClr val="88A3E8"/>
                          </a:solidFill>
                          <a:hlinkClick r:id="rId12" tooltip="numéro ONU"/>
                        </a:rPr>
                        <a:t>2811</a:t>
                      </a:r>
                      <a:endParaRPr sz="1100">
                        <a:solidFill>
                          <a:srgbClr val="88A3E8"/>
                        </a:solidFill>
                        <a:hlinkClick r:id="rId12" tooltip="numéro ONU"/>
                      </a:endParaRPr>
                    </a:p>
                  </a:txBody>
                  <a:tcPr marL="89217" marR="89217" marT="0" marB="0" anchor="ctr" anchorCtr="0">
                    <a:lnL w="9525" cap="flat" cmpd="sng">
                      <a:solidFill>
                        <a:srgbClr val="54595D"/>
                      </a:solidFill>
                      <a:prstDash val="solid"/>
                      <a:headEnd type="none" w="med" len="med"/>
                      <a:tailEnd type="none" w="med" len="med"/>
                    </a:lnL>
                    <a:lnR w="9525" cap="flat" cmpd="sng">
                      <a:solidFill>
                        <a:srgbClr val="54595D"/>
                      </a:solidFill>
                      <a:prstDash val="solid"/>
                      <a:headEnd type="none" w="med" len="med"/>
                      <a:tailEnd type="none" w="med" len="med"/>
                    </a:lnR>
                    <a:lnT w="9525" cap="flat" cmpd="sng">
                      <a:solidFill>
                        <a:srgbClr val="54595D"/>
                      </a:solidFill>
                      <a:prstDash val="solid"/>
                      <a:headEnd type="none" w="med" len="med"/>
                      <a:tailEnd type="none" w="med" len="med"/>
                    </a:lnT>
                    <a:lnB w="9525" cap="flat" cmpd="sng">
                      <a:solidFill>
                        <a:srgbClr val="54595D"/>
                      </a:solidFill>
                      <a:prstDash val="solid"/>
                      <a:headEnd type="none" w="med" len="med"/>
                      <a:tailEnd type="none" w="med" len="med"/>
                    </a:lnB>
                    <a:solidFill>
                      <a:srgbClr val="663A01"/>
                    </a:solidFill>
                  </a:tcPr>
                </a:tc>
              </a:tr>
            </a:tbl>
          </a:graphicData>
        </a:graphic>
      </p:graphicFrame>
      <p:pic>
        <p:nvPicPr>
          <p:cNvPr id="12" name="Image 11"/>
          <p:cNvPicPr/>
          <p:nvPr/>
        </p:nvPicPr>
        <p:blipFill>
          <a:blip r:embed="rId1">
            <a:extLst>
              <a:ext uri="{96DAC541-7B7A-43D3-8B79-37D633B846F1}">
                <asvg:svgBlip xmlns:asvg="http://schemas.microsoft.com/office/drawing/2016/SVG/main" r:embed="rId2"/>
              </a:ext>
            </a:extLst>
          </a:blip>
          <a:stretch>
            <a:fillRect/>
          </a:stretch>
        </p:blipFill>
        <p:spPr>
          <a:xfrm>
            <a:off x="4514850" y="-1791970"/>
            <a:ext cx="76517" cy="76517"/>
          </a:xfrm>
          <a:prstGeom prst="rect">
            <a:avLst/>
          </a:prstGeom>
        </p:spPr>
      </p:pic>
      <p:sp>
        <p:nvSpPr>
          <p:cNvPr id="13" name="Zone de texte 12"/>
          <p:cNvSpPr txBox="1"/>
          <p:nvPr/>
        </p:nvSpPr>
        <p:spPr>
          <a:xfrm>
            <a:off x="4381500" y="7021830"/>
            <a:ext cx="5080000" cy="11986895"/>
          </a:xfrm>
          <a:prstGeom prst="rect">
            <a:avLst/>
          </a:prstGeom>
        </p:spPr>
        <p:txBody>
          <a:bodyPr>
            <a:spAutoFit/>
          </a:bodyPr>
          <a:p>
            <a:endParaRPr sz="3600"/>
          </a:p>
          <a:p>
            <a:pPr marL="0" indent="0">
              <a:spcBef>
                <a:spcPct val="0"/>
              </a:spcBef>
              <a:spcAft>
                <a:spcPts val="1000"/>
              </a:spcAft>
            </a:pPr>
            <a:r>
              <a:rPr lang="zh-CN" sz="1600" b="0" i="0">
                <a:solidFill>
                  <a:srgbClr val="EAECF0"/>
                </a:solidFill>
                <a:ea typeface="sans-serif"/>
              </a:rPr>
              <a:t>La </a:t>
            </a:r>
            <a:r>
              <a:rPr lang="zh-CN" sz="1600" b="1" i="0">
                <a:solidFill>
                  <a:srgbClr val="EAECF0"/>
                </a:solidFill>
                <a:ea typeface="sans-serif"/>
              </a:rPr>
              <a:t>diéthylcarbamazine</a:t>
            </a:r>
            <a:r>
              <a:rPr lang="zh-CN" sz="1600" b="0" i="0">
                <a:solidFill>
                  <a:srgbClr val="EAECF0"/>
                </a:solidFill>
                <a:ea typeface="sans-serif"/>
              </a:rPr>
              <a:t> est un dérivé synthétique de la </a:t>
            </a:r>
            <a:r>
              <a:rPr lang="zh-CN" sz="1600" b="0" i="0">
                <a:solidFill>
                  <a:srgbClr val="88A3E8"/>
                </a:solidFill>
                <a:ea typeface="sans-serif"/>
                <a:hlinkClick r:id="rId13" tooltip="Pipérazine"/>
              </a:rPr>
              <a:t>pipérazine</a:t>
            </a:r>
            <a:r>
              <a:rPr lang="zh-CN" sz="1600" b="0" i="0">
                <a:solidFill>
                  <a:srgbClr val="EAECF0"/>
                </a:solidFill>
                <a:ea typeface="sans-serif"/>
              </a:rPr>
              <a:t> utilisé sous forme de </a:t>
            </a:r>
            <a:r>
              <a:rPr lang="zh-CN" sz="1600" b="1" i="0">
                <a:solidFill>
                  <a:srgbClr val="88A3E8"/>
                </a:solidFill>
                <a:ea typeface="sans-serif"/>
                <a:hlinkClick r:id="rId14" tooltip="Acide citrique"/>
              </a:rPr>
              <a:t>citrate</a:t>
            </a:r>
            <a:r>
              <a:rPr lang="zh-CN" sz="1600" b="1" i="0">
                <a:solidFill>
                  <a:srgbClr val="EAECF0"/>
                </a:solidFill>
                <a:ea typeface="sans-serif"/>
              </a:rPr>
              <a:t> de diéthylcarbamazine</a:t>
            </a:r>
            <a:r>
              <a:rPr lang="zh-CN" sz="1600" b="0" i="0">
                <a:solidFill>
                  <a:srgbClr val="EAECF0"/>
                </a:solidFill>
                <a:ea typeface="sans-serif"/>
              </a:rPr>
              <a:t> (</a:t>
            </a:r>
            <a:r>
              <a:rPr lang="zh-CN" sz="1600" b="1" i="0">
                <a:solidFill>
                  <a:srgbClr val="EAECF0"/>
                </a:solidFill>
                <a:ea typeface="sans-serif"/>
              </a:rPr>
              <a:t>DEC</a:t>
            </a:r>
            <a:r>
              <a:rPr lang="zh-CN" sz="1600" b="0" i="0">
                <a:solidFill>
                  <a:srgbClr val="EAECF0"/>
                </a:solidFill>
                <a:ea typeface="sans-serif"/>
              </a:rPr>
              <a:t>) comme </a:t>
            </a:r>
            <a:r>
              <a:rPr lang="zh-CN" sz="1600" b="0" i="0">
                <a:solidFill>
                  <a:srgbClr val="88A3E8"/>
                </a:solidFill>
                <a:ea typeface="sans-serif"/>
                <a:hlinkClick r:id="rId15" tooltip="Anthelminthique"/>
              </a:rPr>
              <a:t>anthelminthique</a:t>
            </a:r>
            <a:r>
              <a:rPr lang="zh-CN" sz="1600" b="0" i="0">
                <a:solidFill>
                  <a:srgbClr val="EAECF0"/>
                </a:solidFill>
                <a:ea typeface="sans-serif"/>
              </a:rPr>
              <a:t> dans le traitement de la </a:t>
            </a:r>
            <a:r>
              <a:rPr lang="zh-CN" sz="1600" b="0" i="0">
                <a:solidFill>
                  <a:srgbClr val="88A3E8"/>
                </a:solidFill>
                <a:ea typeface="sans-serif"/>
                <a:hlinkClick r:id="rId16" tooltip="Filariose"/>
              </a:rPr>
              <a:t>filariose</a:t>
            </a:r>
            <a:r>
              <a:rPr lang="zh-CN" sz="1600" b="0" i="0">
                <a:solidFill>
                  <a:srgbClr val="EAECF0"/>
                </a:solidFill>
                <a:ea typeface="sans-serif"/>
              </a:rPr>
              <a:t> (notamment la filariose lymphatique</a:t>
            </a:r>
            <a:r>
              <a:rPr lang="zh-CN" sz="3600" b="0" i="0">
                <a:solidFill>
                  <a:srgbClr val="88A3E8"/>
                </a:solidFill>
                <a:ea typeface="sans-serif"/>
                <a:hlinkClick r:id="rId17"/>
              </a:rPr>
              <a:t>[</a:t>
            </a:r>
            <a:r>
              <a:rPr lang="zh-CN" sz="3600" b="0" i="0">
                <a:solidFill>
                  <a:srgbClr val="88A3E8"/>
                </a:solidFill>
                <a:ea typeface="sans-serif"/>
                <a:hlinkClick r:id="rId17"/>
              </a:rPr>
              <a:t>3</a:t>
            </a:r>
            <a:r>
              <a:rPr lang="zh-CN" sz="3600" b="0" i="0">
                <a:solidFill>
                  <a:srgbClr val="88A3E8"/>
                </a:solidFill>
                <a:ea typeface="sans-serif"/>
                <a:hlinkClick r:id="rId17"/>
              </a:rPr>
              <a:t>]</a:t>
            </a:r>
            <a:r>
              <a:rPr lang="zh-CN" sz="1600" b="0" i="0">
                <a:solidFill>
                  <a:srgbClr val="EAECF0"/>
                </a:solidFill>
                <a:ea typeface="sans-serif"/>
              </a:rPr>
              <a:t> à </a:t>
            </a:r>
            <a:r>
              <a:rPr lang="zh-CN" sz="1600" b="0" i="1">
                <a:solidFill>
                  <a:srgbClr val="88A3E8"/>
                </a:solidFill>
                <a:ea typeface="sans-serif"/>
                <a:hlinkClick r:id="rId18" tooltip="Wuchereria bancrofti"/>
              </a:rPr>
              <a:t>Wuchereria bancrofti</a:t>
            </a:r>
            <a:r>
              <a:rPr lang="zh-CN" sz="1600" b="0" i="0">
                <a:solidFill>
                  <a:srgbClr val="EAECF0"/>
                </a:solidFill>
                <a:ea typeface="sans-serif"/>
              </a:rPr>
              <a:t>, </a:t>
            </a:r>
            <a:r>
              <a:rPr lang="zh-CN" sz="1600" b="0" i="1">
                <a:solidFill>
                  <a:srgbClr val="88A3E8"/>
                </a:solidFill>
                <a:ea typeface="sans-serif"/>
                <a:hlinkClick r:id="rId19" tooltip="Brugia malayi"/>
              </a:rPr>
              <a:t>Brugia malayi</a:t>
            </a:r>
            <a:r>
              <a:rPr lang="zh-CN" sz="1600" b="0" i="0">
                <a:solidFill>
                  <a:srgbClr val="EAECF0"/>
                </a:solidFill>
                <a:ea typeface="sans-serif"/>
              </a:rPr>
              <a:t> et </a:t>
            </a:r>
            <a:r>
              <a:rPr lang="zh-CN" sz="1600" b="0" i="1">
                <a:solidFill>
                  <a:srgbClr val="FD7865"/>
                </a:solidFill>
                <a:ea typeface="sans-serif"/>
                <a:hlinkClick r:id="rId20" tooltip="Brugia timori (page inexistante)"/>
              </a:rPr>
              <a:t>Brugia timori</a:t>
            </a:r>
            <a:r>
              <a:rPr lang="zh-CN" sz="1600" b="0" i="1">
                <a:solidFill>
                  <a:srgbClr val="EAECF0"/>
                </a:solidFill>
                <a:ea typeface="sans-serif"/>
              </a:rPr>
              <a:t> </a:t>
            </a:r>
            <a:r>
              <a:rPr lang="zh-CN" sz="3600" b="1" i="0">
                <a:solidFill>
                  <a:srgbClr val="88A3E8"/>
                </a:solidFill>
                <a:ea typeface="monospace"/>
                <a:hlinkClick r:id="rId21" tooltip="Article en anglais : « Brugia timori »"/>
              </a:rPr>
              <a:t>(en)</a:t>
            </a:r>
            <a:r>
              <a:rPr lang="zh-CN" sz="1600" b="0" i="0">
                <a:solidFill>
                  <a:srgbClr val="EAECF0"/>
                </a:solidFill>
                <a:ea typeface="sans-serif"/>
              </a:rPr>
              <a:t>) chez l'</a:t>
            </a:r>
            <a:r>
              <a:rPr lang="zh-CN" sz="1600" b="0" i="0">
                <a:solidFill>
                  <a:srgbClr val="88A3E8"/>
                </a:solidFill>
                <a:ea typeface="sans-serif"/>
                <a:hlinkClick r:id="rId22" tooltip="Homo sapiens"/>
              </a:rPr>
              <a:t>homme</a:t>
            </a:r>
            <a:r>
              <a:rPr lang="zh-CN" sz="1600" b="0" i="0">
                <a:solidFill>
                  <a:srgbClr val="EAECF0"/>
                </a:solidFill>
                <a:ea typeface="sans-serif"/>
              </a:rPr>
              <a:t> ainsi que chez le </a:t>
            </a:r>
            <a:r>
              <a:rPr lang="zh-CN" sz="1600" b="0" i="0">
                <a:solidFill>
                  <a:srgbClr val="88A3E8"/>
                </a:solidFill>
                <a:ea typeface="sans-serif"/>
                <a:hlinkClick r:id="rId23" tooltip="Chien"/>
              </a:rPr>
              <a:t>chien</a:t>
            </a:r>
            <a:r>
              <a:rPr lang="zh-CN" sz="1600" b="0" i="0">
                <a:solidFill>
                  <a:srgbClr val="EAECF0"/>
                </a:solidFill>
                <a:ea typeface="sans-serif"/>
              </a:rPr>
              <a:t> et le </a:t>
            </a:r>
            <a:r>
              <a:rPr lang="zh-CN" sz="1600" b="0" i="0">
                <a:solidFill>
                  <a:srgbClr val="88A3E8"/>
                </a:solidFill>
                <a:ea typeface="sans-serif"/>
                <a:hlinkClick r:id="rId24" tooltip="Chat"/>
              </a:rPr>
              <a:t>chat</a:t>
            </a:r>
            <a:r>
              <a:rPr lang="zh-CN" sz="1600" b="0" i="0">
                <a:solidFill>
                  <a:srgbClr val="EAECF0"/>
                </a:solidFill>
                <a:ea typeface="sans-serif"/>
              </a:rPr>
              <a:t>, de l'</a:t>
            </a:r>
            <a:r>
              <a:rPr lang="zh-CN" sz="1600" b="0" i="0">
                <a:solidFill>
                  <a:srgbClr val="88A3E8"/>
                </a:solidFill>
                <a:ea typeface="sans-serif"/>
                <a:hlinkClick r:id="rId25" tooltip="Éosinophilie"/>
              </a:rPr>
              <a:t>éosinophilie pulmonaire</a:t>
            </a:r>
            <a:r>
              <a:rPr lang="zh-CN" sz="1600" b="0" i="0">
                <a:solidFill>
                  <a:srgbClr val="EAECF0"/>
                </a:solidFill>
                <a:ea typeface="sans-serif"/>
              </a:rPr>
              <a:t> et de la </a:t>
            </a:r>
            <a:r>
              <a:rPr lang="zh-CN" sz="1600" b="0" i="0">
                <a:solidFill>
                  <a:srgbClr val="88A3E8"/>
                </a:solidFill>
                <a:ea typeface="sans-serif"/>
                <a:hlinkClick r:id="rId26" tooltip="Loase"/>
              </a:rPr>
              <a:t>loase</a:t>
            </a:r>
            <a:r>
              <a:rPr lang="zh-CN" sz="1600" b="0" i="0">
                <a:solidFill>
                  <a:srgbClr val="EAECF0"/>
                </a:solidFill>
                <a:ea typeface="sans-serif"/>
              </a:rPr>
              <a:t> ainsi que de la </a:t>
            </a:r>
            <a:r>
              <a:rPr lang="zh-CN" sz="1600" b="0" i="0">
                <a:solidFill>
                  <a:srgbClr val="88A3E8"/>
                </a:solidFill>
                <a:ea typeface="sans-serif"/>
                <a:hlinkClick r:id="rId27" tooltip="Prophylaxie"/>
              </a:rPr>
              <a:t>prophylaxie</a:t>
            </a:r>
            <a:r>
              <a:rPr lang="zh-CN" sz="1600" b="0" i="0">
                <a:solidFill>
                  <a:srgbClr val="EAECF0"/>
                </a:solidFill>
                <a:ea typeface="sans-serif"/>
              </a:rPr>
              <a:t> de cette dernière sur une durée limitée, les contre-indications étant la </a:t>
            </a:r>
            <a:r>
              <a:rPr lang="zh-CN" sz="1600" b="0" i="0">
                <a:solidFill>
                  <a:srgbClr val="88A3E8"/>
                </a:solidFill>
                <a:ea typeface="sans-serif"/>
                <a:hlinkClick r:id="rId28" tooltip="Grossesse"/>
              </a:rPr>
              <a:t>grossesse</a:t>
            </a:r>
            <a:r>
              <a:rPr lang="zh-CN" sz="1600" b="0" i="0">
                <a:solidFill>
                  <a:srgbClr val="EAECF0"/>
                </a:solidFill>
                <a:ea typeface="sans-serif"/>
              </a:rPr>
              <a:t> et les antécédents d'allergie, de troubles gastro-intestinaux et de troubles cardiaques.</a:t>
            </a:r>
            <a:endParaRPr lang="zh-CN" sz="1600" b="0" i="0">
              <a:solidFill>
                <a:srgbClr val="EAECF0"/>
              </a:solidFill>
              <a:ea typeface="sans-serif"/>
            </a:endParaRPr>
          </a:p>
          <a:p>
            <a:pPr marL="0" indent="0">
              <a:spcBef>
                <a:spcPct val="0"/>
              </a:spcBef>
              <a:spcAft>
                <a:spcPts val="1000"/>
              </a:spcAft>
            </a:pPr>
            <a:r>
              <a:rPr lang="zh-CN" sz="1600" b="0" i="0">
                <a:solidFill>
                  <a:srgbClr val="EAECF0"/>
                </a:solidFill>
                <a:ea typeface="sans-serif"/>
              </a:rPr>
              <a:t>L'administration de la DEC se fait par voie orale ou parentérale intramusculaire. Elle est active contre les </a:t>
            </a:r>
            <a:r>
              <a:rPr lang="zh-CN" sz="1600" b="0" i="0">
                <a:solidFill>
                  <a:srgbClr val="88A3E8"/>
                </a:solidFill>
                <a:ea typeface="sans-serif"/>
                <a:hlinkClick r:id="rId29" tooltip="Nématode"/>
              </a:rPr>
              <a:t>nématodes</a:t>
            </a:r>
            <a:r>
              <a:rPr lang="zh-CN" sz="1600" b="0" i="0">
                <a:solidFill>
                  <a:srgbClr val="EAECF0"/>
                </a:solidFill>
                <a:ea typeface="sans-serif"/>
              </a:rPr>
              <a:t> (par exemple dans le cas de l'</a:t>
            </a:r>
            <a:r>
              <a:rPr lang="zh-CN" sz="1600" b="0" i="0">
                <a:solidFill>
                  <a:srgbClr val="88A3E8"/>
                </a:solidFill>
                <a:ea typeface="sans-serif"/>
                <a:hlinkClick r:id="rId30" tooltip="Onchocercose"/>
              </a:rPr>
              <a:t>onchocercose</a:t>
            </a:r>
            <a:r>
              <a:rPr lang="zh-CN" sz="1600" b="0" i="0">
                <a:solidFill>
                  <a:srgbClr val="EAECF0"/>
                </a:solidFill>
                <a:ea typeface="sans-serif"/>
              </a:rPr>
              <a:t>) et les premiers stades larvaires de </a:t>
            </a:r>
            <a:r>
              <a:rPr lang="zh-CN" sz="1600" b="0" i="1">
                <a:solidFill>
                  <a:srgbClr val="FD7865"/>
                </a:solidFill>
                <a:ea typeface="sans-serif"/>
                <a:hlinkClick r:id="rId31" tooltip="Dirofilaria immitis (page inexistante)"/>
              </a:rPr>
              <a:t>Dirofilaria immitis</a:t>
            </a:r>
            <a:r>
              <a:rPr lang="zh-CN" sz="1600" b="0" i="1">
                <a:solidFill>
                  <a:srgbClr val="EAECF0"/>
                </a:solidFill>
                <a:ea typeface="sans-serif"/>
              </a:rPr>
              <a:t> </a:t>
            </a:r>
            <a:r>
              <a:rPr lang="zh-CN" sz="3600" b="1" i="0">
                <a:solidFill>
                  <a:srgbClr val="88A3E8"/>
                </a:solidFill>
                <a:ea typeface="monospace"/>
                <a:hlinkClick r:id="rId32" tooltip="Article en anglais : « Dirofilaria immitis »"/>
              </a:rPr>
              <a:t>(en)</a:t>
            </a:r>
            <a:r>
              <a:rPr lang="zh-CN" sz="1600" b="0" i="0">
                <a:solidFill>
                  <a:srgbClr val="EAECF0"/>
                </a:solidFill>
                <a:ea typeface="sans-serif"/>
              </a:rPr>
              <a:t> chez divers </a:t>
            </a:r>
            <a:r>
              <a:rPr lang="zh-CN" sz="1600" b="0" i="0">
                <a:solidFill>
                  <a:srgbClr val="88A3E8"/>
                </a:solidFill>
                <a:ea typeface="sans-serif"/>
                <a:hlinkClick r:id="rId33" tooltip="Animal"/>
              </a:rPr>
              <a:t>animaux</a:t>
            </a:r>
            <a:r>
              <a:rPr lang="zh-CN" sz="1600" b="0" i="0">
                <a:solidFill>
                  <a:srgbClr val="EAECF0"/>
                </a:solidFill>
                <a:ea typeface="sans-serif"/>
              </a:rPr>
              <a:t>. Elle tend à être remplacée par l'</a:t>
            </a:r>
            <a:r>
              <a:rPr lang="zh-CN" sz="1600" b="0" i="0">
                <a:solidFill>
                  <a:srgbClr val="88A3E8"/>
                </a:solidFill>
                <a:ea typeface="sans-serif"/>
                <a:hlinkClick r:id="rId34" tooltip="Ivermectine"/>
              </a:rPr>
              <a:t>ivermectine</a:t>
            </a:r>
            <a:r>
              <a:rPr lang="zh-CN" sz="1600" b="0" i="0">
                <a:solidFill>
                  <a:srgbClr val="EAECF0"/>
                </a:solidFill>
                <a:ea typeface="sans-serif"/>
              </a:rPr>
              <a:t>. Après une prise orale, la diéthylcarbamazine est presque entièrement absorbée et distribuée à travers le </a:t>
            </a:r>
            <a:r>
              <a:rPr lang="zh-CN" sz="1600" b="0" i="0">
                <a:solidFill>
                  <a:srgbClr val="88A3E8"/>
                </a:solidFill>
                <a:ea typeface="sans-serif"/>
                <a:hlinkClick r:id="rId35" tooltip="Tissu adipeux"/>
              </a:rPr>
              <a:t>tissu adipeux</a:t>
            </a:r>
            <a:r>
              <a:rPr lang="zh-CN" sz="1600" b="0" i="0">
                <a:solidFill>
                  <a:srgbClr val="EAECF0"/>
                </a:solidFill>
                <a:ea typeface="sans-serif"/>
              </a:rPr>
              <a:t>. Sa </a:t>
            </a:r>
            <a:r>
              <a:rPr lang="zh-CN" sz="1600" b="0" i="0">
                <a:solidFill>
                  <a:srgbClr val="88A3E8"/>
                </a:solidFill>
                <a:ea typeface="sans-serif"/>
                <a:hlinkClick r:id="rId36" tooltip="Demi-vie"/>
              </a:rPr>
              <a:t>demi-vie</a:t>
            </a:r>
            <a:r>
              <a:rPr lang="zh-CN" sz="1600" b="0" i="0">
                <a:solidFill>
                  <a:srgbClr val="EAECF0"/>
                </a:solidFill>
                <a:ea typeface="sans-serif"/>
              </a:rPr>
              <a:t> </a:t>
            </a:r>
            <a:r>
              <a:rPr lang="zh-CN" sz="1600" b="0" i="0">
                <a:solidFill>
                  <a:srgbClr val="88A3E8"/>
                </a:solidFill>
                <a:ea typeface="sans-serif"/>
                <a:hlinkClick r:id="rId37" tooltip="Plasma sanguin"/>
              </a:rPr>
              <a:t>plasmatique</a:t>
            </a:r>
            <a:r>
              <a:rPr lang="zh-CN" sz="1600" b="0" i="0">
                <a:solidFill>
                  <a:srgbClr val="EAECF0"/>
                </a:solidFill>
                <a:ea typeface="sans-serif"/>
              </a:rPr>
              <a:t> est d'environ 6 à 12 heures</a:t>
            </a:r>
            <a:r>
              <a:rPr lang="zh-CN" sz="3600" b="0" i="0">
                <a:solidFill>
                  <a:srgbClr val="88A3E8"/>
                </a:solidFill>
                <a:ea typeface="sans-serif"/>
                <a:hlinkClick r:id="rId17"/>
              </a:rPr>
              <a:t>[</a:t>
            </a:r>
            <a:r>
              <a:rPr lang="zh-CN" sz="3600" b="0" i="0">
                <a:solidFill>
                  <a:srgbClr val="88A3E8"/>
                </a:solidFill>
                <a:ea typeface="sans-serif"/>
                <a:hlinkClick r:id="rId17"/>
              </a:rPr>
              <a:t>3</a:t>
            </a:r>
            <a:r>
              <a:rPr lang="zh-CN" sz="3600" b="0" i="0">
                <a:solidFill>
                  <a:srgbClr val="88A3E8"/>
                </a:solidFill>
                <a:ea typeface="sans-serif"/>
                <a:hlinkClick r:id="rId17"/>
              </a:rPr>
              <a:t>]</a:t>
            </a:r>
            <a:r>
              <a:rPr lang="zh-CN" sz="1600" b="0" i="0">
                <a:solidFill>
                  <a:srgbClr val="EAECF0"/>
                </a:solidFill>
                <a:ea typeface="sans-serif"/>
              </a:rPr>
              <a:t>.</a:t>
            </a:r>
            <a:endParaRPr lang="zh-CN" sz="1600" b="0" i="0">
              <a:solidFill>
                <a:srgbClr val="EAECF0"/>
              </a:solidFill>
              <a:ea typeface="sans-serif"/>
            </a:endParaRPr>
          </a:p>
          <a:p>
            <a:pPr marL="0" indent="0">
              <a:spcBef>
                <a:spcPct val="0"/>
              </a:spcBef>
              <a:spcAft>
                <a:spcPts val="1000"/>
              </a:spcAft>
            </a:pPr>
            <a:r>
              <a:rPr lang="zh-CN" sz="1600" b="0" i="0">
                <a:solidFill>
                  <a:srgbClr val="EAECF0"/>
                </a:solidFill>
                <a:ea typeface="sans-serif"/>
              </a:rPr>
              <a:t>L'utilisation de DEC contre l'onchocercose provoque fréquemment la </a:t>
            </a:r>
            <a:r>
              <a:rPr lang="zh-CN" sz="1600" b="0" i="0">
                <a:solidFill>
                  <a:srgbClr val="FD7865"/>
                </a:solidFill>
                <a:ea typeface="sans-serif"/>
                <a:hlinkClick r:id="rId38" tooltip="Réaction de mazzotti (page inexistante)"/>
              </a:rPr>
              <a:t>réaction de mazzotti</a:t>
            </a:r>
            <a:r>
              <a:rPr lang="zh-CN" sz="1600" b="0" i="0">
                <a:solidFill>
                  <a:srgbClr val="EAECF0"/>
                </a:solidFill>
                <a:ea typeface="sans-serif"/>
              </a:rPr>
              <a:t> </a:t>
            </a:r>
            <a:r>
              <a:rPr lang="zh-CN" sz="3600" b="1" i="0">
                <a:solidFill>
                  <a:srgbClr val="88A3E8"/>
                </a:solidFill>
                <a:ea typeface="monospace"/>
                <a:hlinkClick r:id="rId39" tooltip="Article en anglais : « Mazzotti reaction »"/>
              </a:rPr>
              <a:t>(en)</a:t>
            </a:r>
            <a:r>
              <a:rPr lang="zh-CN" sz="1600" b="0" i="0">
                <a:solidFill>
                  <a:srgbClr val="EAECF0"/>
                </a:solidFill>
                <a:ea typeface="sans-serif"/>
              </a:rPr>
              <a:t>, c'est-à-dire à un ensemble de symptômes — </a:t>
            </a:r>
            <a:r>
              <a:rPr lang="zh-CN" sz="1600" b="0" i="0">
                <a:solidFill>
                  <a:srgbClr val="88A3E8"/>
                </a:solidFill>
                <a:ea typeface="sans-serif"/>
                <a:hlinkClick r:id="rId40" tooltip="Fièvre"/>
              </a:rPr>
              <a:t>fièvre</a:t>
            </a:r>
            <a:r>
              <a:rPr lang="zh-CN" sz="1600" b="0" i="0">
                <a:solidFill>
                  <a:srgbClr val="EAECF0"/>
                </a:solidFill>
                <a:ea typeface="sans-serif"/>
              </a:rPr>
              <a:t>, </a:t>
            </a:r>
            <a:r>
              <a:rPr lang="zh-CN" sz="1600" b="0" i="0">
                <a:solidFill>
                  <a:srgbClr val="88A3E8"/>
                </a:solidFill>
                <a:ea typeface="sans-serif"/>
                <a:hlinkClick r:id="rId41" tooltip="Urticaire"/>
              </a:rPr>
              <a:t>urticaire</a:t>
            </a:r>
            <a:r>
              <a:rPr lang="zh-CN" sz="1600" b="0" i="0">
                <a:solidFill>
                  <a:srgbClr val="EAECF0"/>
                </a:solidFill>
                <a:ea typeface="sans-serif"/>
              </a:rPr>
              <a:t>, </a:t>
            </a:r>
            <a:r>
              <a:rPr lang="zh-CN" sz="1600" b="0" i="0">
                <a:solidFill>
                  <a:srgbClr val="88A3E8"/>
                </a:solidFill>
                <a:ea typeface="sans-serif"/>
                <a:hlinkClick r:id="rId42" tooltip="Adénopathie"/>
              </a:rPr>
              <a:t>adénopathie</a:t>
            </a:r>
            <a:r>
              <a:rPr lang="zh-CN" sz="1600" b="0" i="0">
                <a:solidFill>
                  <a:srgbClr val="EAECF0"/>
                </a:solidFill>
                <a:ea typeface="sans-serif"/>
              </a:rPr>
              <a:t>, </a:t>
            </a:r>
            <a:r>
              <a:rPr lang="zh-CN" sz="1600" b="0" i="0">
                <a:solidFill>
                  <a:srgbClr val="88A3E8"/>
                </a:solidFill>
                <a:ea typeface="sans-serif"/>
                <a:hlinkClick r:id="rId43" tooltip="Tachycardie"/>
              </a:rPr>
              <a:t>tachycardie</a:t>
            </a:r>
            <a:r>
              <a:rPr lang="zh-CN" sz="1600" b="0" i="0">
                <a:solidFill>
                  <a:srgbClr val="EAECF0"/>
                </a:solidFill>
                <a:ea typeface="sans-serif"/>
              </a:rPr>
              <a:t>, </a:t>
            </a:r>
            <a:r>
              <a:rPr lang="zh-CN" sz="1600" b="0" i="0">
                <a:solidFill>
                  <a:srgbClr val="88A3E8"/>
                </a:solidFill>
                <a:ea typeface="sans-serif"/>
                <a:hlinkClick r:id="rId44" tooltip="Hypotension artérielle"/>
              </a:rPr>
              <a:t>hypotension artérielle</a:t>
            </a:r>
            <a:r>
              <a:rPr lang="zh-CN" sz="1600" b="0" i="0">
                <a:solidFill>
                  <a:srgbClr val="EAECF0"/>
                </a:solidFill>
                <a:ea typeface="sans-serif"/>
              </a:rPr>
              <a:t>, </a:t>
            </a:r>
            <a:r>
              <a:rPr lang="zh-CN" sz="1600" b="0" i="0">
                <a:solidFill>
                  <a:srgbClr val="88A3E8"/>
                </a:solidFill>
                <a:ea typeface="sans-serif"/>
                <a:hlinkClick r:id="rId45" tooltip="Arthralgie"/>
              </a:rPr>
              <a:t>arthralgie</a:t>
            </a:r>
            <a:r>
              <a:rPr lang="zh-CN" sz="1600" b="0" i="0">
                <a:solidFill>
                  <a:srgbClr val="EAECF0"/>
                </a:solidFill>
                <a:ea typeface="sans-serif"/>
              </a:rPr>
              <a:t>, </a:t>
            </a:r>
            <a:r>
              <a:rPr lang="zh-CN" sz="1600" b="0" i="0">
                <a:solidFill>
                  <a:srgbClr val="88A3E8"/>
                </a:solidFill>
                <a:ea typeface="sans-serif"/>
                <a:hlinkClick r:id="rId46" tooltip="Œdème"/>
              </a:rPr>
              <a:t>œdème</a:t>
            </a:r>
            <a:r>
              <a:rPr lang="zh-CN" sz="1600" b="0" i="0">
                <a:solidFill>
                  <a:srgbClr val="EAECF0"/>
                </a:solidFill>
                <a:ea typeface="sans-serif"/>
              </a:rPr>
              <a:t>, </a:t>
            </a:r>
            <a:r>
              <a:rPr lang="zh-CN" sz="1600" b="0" i="0">
                <a:solidFill>
                  <a:srgbClr val="88A3E8"/>
                </a:solidFill>
                <a:ea typeface="sans-serif"/>
                <a:hlinkClick r:id="rId47" tooltip="Douleur abdominale"/>
              </a:rPr>
              <a:t>douleur abdominale</a:t>
            </a:r>
            <a:r>
              <a:rPr lang="zh-CN" sz="1600" b="0" i="0">
                <a:solidFill>
                  <a:srgbClr val="EAECF0"/>
                </a:solidFill>
                <a:ea typeface="sans-serif"/>
              </a:rPr>
              <a:t> — apparaissant après quelques heures et dans les sept jours après le début du traitement. Susceptible de mettre la vie du patient en danger, cette réaction résulte de la destruction des parasites et à la libération de produits de décomposition toxiques dans l'organisme. Elle est également observée avec l'ivermectine, le </a:t>
            </a:r>
            <a:r>
              <a:rPr lang="zh-CN" sz="1600" b="0" i="0">
                <a:solidFill>
                  <a:srgbClr val="88A3E8"/>
                </a:solidFill>
                <a:ea typeface="sans-serif"/>
                <a:hlinkClick r:id="rId48" tooltip="Praziquantel"/>
              </a:rPr>
              <a:t>praziquantel</a:t>
            </a:r>
            <a:r>
              <a:rPr lang="zh-CN" sz="1600" b="0" i="0">
                <a:solidFill>
                  <a:srgbClr val="EAECF0"/>
                </a:solidFill>
                <a:ea typeface="sans-serif"/>
              </a:rPr>
              <a:t> et l'</a:t>
            </a:r>
            <a:r>
              <a:rPr lang="zh-CN" sz="1600" b="0" i="0">
                <a:solidFill>
                  <a:srgbClr val="88A3E8"/>
                </a:solidFill>
                <a:ea typeface="sans-serif"/>
                <a:hlinkClick r:id="rId49" tooltip="Albendazole"/>
              </a:rPr>
              <a:t>albendazole</a:t>
            </a:r>
            <a:r>
              <a:rPr lang="zh-CN" sz="1600" b="0" i="0">
                <a:solidFill>
                  <a:srgbClr val="EAECF0"/>
                </a:solidFill>
                <a:ea typeface="sans-serif"/>
              </a:rPr>
              <a:t>. Cette réaction peut être éliminée par injection intraveineuse de </a:t>
            </a:r>
            <a:r>
              <a:rPr lang="zh-CN" sz="1600" b="0" i="0">
                <a:solidFill>
                  <a:srgbClr val="88A3E8"/>
                </a:solidFill>
                <a:ea typeface="sans-serif"/>
                <a:hlinkClick r:id="rId50" tooltip="Méthylprednisolone"/>
              </a:rPr>
              <a:t>méthylprednisolone</a:t>
            </a:r>
            <a:r>
              <a:rPr lang="zh-CN" sz="3600" b="0" i="0">
                <a:solidFill>
                  <a:srgbClr val="88A3E8"/>
                </a:solidFill>
                <a:ea typeface="sans-serif"/>
                <a:hlinkClick r:id="rId51"/>
              </a:rPr>
              <a:t>[</a:t>
            </a:r>
            <a:r>
              <a:rPr lang="zh-CN" sz="3600" b="0" i="0">
                <a:solidFill>
                  <a:srgbClr val="88A3E8"/>
                </a:solidFill>
                <a:ea typeface="sans-serif"/>
                <a:hlinkClick r:id="rId51"/>
              </a:rPr>
              <a:t>4</a:t>
            </a:r>
            <a:r>
              <a:rPr lang="zh-CN" sz="3600" b="0" i="0">
                <a:solidFill>
                  <a:srgbClr val="88A3E8"/>
                </a:solidFill>
                <a:ea typeface="sans-serif"/>
                <a:hlinkClick r:id="rId51"/>
              </a:rPr>
              <a:t>]</a:t>
            </a:r>
            <a:r>
              <a:rPr lang="zh-CN" sz="1600" b="0" i="0">
                <a:solidFill>
                  <a:srgbClr val="EAECF0"/>
                </a:solidFill>
                <a:ea typeface="sans-serif"/>
              </a:rPr>
              <a:t>.</a:t>
            </a:r>
            <a:endParaRPr lang="zh-CN" sz="1600" b="0" i="0">
              <a:solidFill>
                <a:srgbClr val="EAECF0"/>
              </a:solidFill>
              <a:ea typeface="sans-serif"/>
            </a:endParaRPr>
          </a:p>
          <a:p>
            <a:pPr marL="0" indent="0">
              <a:spcBef>
                <a:spcPct val="0"/>
              </a:spcBef>
              <a:spcAft>
                <a:spcPts val="1000"/>
              </a:spcAft>
            </a:pPr>
            <a:r>
              <a:rPr lang="zh-CN" sz="1600" b="0" i="0">
                <a:solidFill>
                  <a:srgbClr val="EAECF0"/>
                </a:solidFill>
                <a:ea typeface="sans-serif"/>
              </a:rPr>
              <a:t>Il fait partie de la liste des médicaments essentiels de l'</a:t>
            </a:r>
            <a:r>
              <a:rPr lang="zh-CN" sz="1600" b="0" i="0">
                <a:solidFill>
                  <a:srgbClr val="88A3E8"/>
                </a:solidFill>
                <a:ea typeface="sans-serif"/>
                <a:hlinkClick r:id="rId52" tooltip="Organisation mondiale de la santé"/>
              </a:rPr>
              <a:t>Organisation mondiale de la santé</a:t>
            </a:r>
            <a:r>
              <a:rPr lang="zh-CN" sz="1600" b="0" i="0">
                <a:solidFill>
                  <a:srgbClr val="EAECF0"/>
                </a:solidFill>
                <a:ea typeface="sans-serif"/>
              </a:rPr>
              <a:t> (liste mise à jour en avril 2013</a:t>
            </a:r>
            <a:endParaRPr lang="zh-CN" sz="1600" b="0" i="0">
              <a:solidFill>
                <a:srgbClr val="EAECF0"/>
              </a:solidFill>
              <a:ea typeface="sans-serif"/>
            </a:endParaRPr>
          </a:p>
        </p:txBody>
      </p:sp>
      <p:sp>
        <p:nvSpPr>
          <p:cNvPr id="14" name="Zone de texte 13"/>
          <p:cNvSpPr txBox="1"/>
          <p:nvPr/>
        </p:nvSpPr>
        <p:spPr>
          <a:xfrm>
            <a:off x="2032000" y="-6030277"/>
            <a:ext cx="5080000" cy="5615940"/>
          </a:xfrm>
          <a:prstGeom prst="rect">
            <a:avLst/>
          </a:prstGeom>
        </p:spPr>
        <p:txBody>
          <a:bodyPr>
            <a:spAutoFit/>
          </a:bodyPr>
          <a:p>
            <a:pPr marL="0" indent="0">
              <a:spcBef>
                <a:spcPct val="0"/>
              </a:spcBef>
              <a:spcAft>
                <a:spcPct val="0"/>
              </a:spcAft>
            </a:pPr>
            <a:r>
              <a:rPr sz="2500" b="0">
                <a:solidFill>
                  <a:srgbClr val="F8F9FA"/>
                </a:solidFill>
                <a:latin typeface="Linux Libertine"/>
                <a:ea typeface="Linux Libertine"/>
              </a:rPr>
              <a:t>Diéthylcarbamazine</a:t>
            </a:r>
            <a:endParaRPr sz="2500" b="0">
              <a:solidFill>
                <a:srgbClr val="F8F9FA"/>
              </a:solidFill>
              <a:latin typeface="Linux Libertine"/>
              <a:ea typeface="Linux Libertine"/>
            </a:endParaRPr>
          </a:p>
          <a:p>
            <a:pPr marL="50800" indent="0">
              <a:spcBef>
                <a:spcPct val="0"/>
              </a:spcBef>
              <a:spcAft>
                <a:spcPct val="0"/>
              </a:spcAft>
              <a:buFont typeface="Arial" panose="020B0604020202020204"/>
              <a:buChar char="•"/>
            </a:pPr>
            <a:r>
              <a:rPr sz="1600" b="0" i="0">
                <a:solidFill>
                  <a:srgbClr val="EAECF0"/>
                </a:solidFill>
                <a:latin typeface="sans-serif"/>
                <a:ea typeface="sans-serif"/>
                <a:hlinkClick r:id="rId7" tooltip="Voir le contenu de la page [alt-c]"/>
              </a:rPr>
              <a:t>Article</a:t>
            </a:r>
            <a:endParaRPr sz="1600" b="0" i="0">
              <a:solidFill>
                <a:srgbClr val="EAECF0"/>
              </a:solidFill>
              <a:latin typeface="sans-serif"/>
              <a:ea typeface="sans-serif"/>
              <a:hlinkClick r:id="rId7" tooltip="Voir le contenu de la page [alt-c]"/>
            </a:endParaRPr>
          </a:p>
          <a:p>
            <a:pPr marL="50800" indent="0">
              <a:spcBef>
                <a:spcPct val="0"/>
              </a:spcBef>
              <a:spcAft>
                <a:spcPct val="0"/>
              </a:spcAft>
              <a:buFont typeface="Arial" panose="020B0604020202020204"/>
              <a:buChar char="•"/>
            </a:pPr>
            <a:r>
              <a:rPr sz="1600" b="0" i="0">
                <a:solidFill>
                  <a:srgbClr val="88A3E8"/>
                </a:solidFill>
                <a:latin typeface="sans-serif"/>
                <a:ea typeface="sans-serif"/>
                <a:hlinkClick r:id="rId8" tooltip="Discussion au sujet de cette page de contenu [alt-t]"/>
              </a:rPr>
              <a:t>Discussion</a:t>
            </a:r>
            <a:endParaRPr sz="1600" b="0" i="0">
              <a:solidFill>
                <a:srgbClr val="88A3E8"/>
              </a:solidFill>
              <a:latin typeface="sans-serif"/>
              <a:ea typeface="sans-serif"/>
              <a:hlinkClick r:id="rId8" tooltip="Discussion au sujet de cette page de contenu [alt-t]"/>
            </a:endParaRPr>
          </a:p>
          <a:p>
            <a:pPr marL="50800" indent="0">
              <a:spcBef>
                <a:spcPct val="0"/>
              </a:spcBef>
              <a:spcAft>
                <a:spcPct val="0"/>
              </a:spcAft>
              <a:buFont typeface="Arial" panose="020B0604020202020204"/>
              <a:buChar char="•"/>
            </a:pPr>
            <a:r>
              <a:rPr sz="1600" b="0" i="0">
                <a:solidFill>
                  <a:srgbClr val="EAECF0"/>
                </a:solidFill>
                <a:latin typeface="sans-serif"/>
                <a:ea typeface="sans-serif"/>
                <a:hlinkClick r:id="rId7"/>
              </a:rPr>
              <a:t>Lire</a:t>
            </a:r>
            <a:endParaRPr sz="1600" b="0" i="0">
              <a:solidFill>
                <a:srgbClr val="EAECF0"/>
              </a:solidFill>
              <a:latin typeface="sans-serif"/>
              <a:ea typeface="sans-serif"/>
              <a:hlinkClick r:id="rId7"/>
            </a:endParaRPr>
          </a:p>
          <a:p>
            <a:pPr marL="50800" indent="0">
              <a:spcBef>
                <a:spcPct val="0"/>
              </a:spcBef>
              <a:spcAft>
                <a:spcPct val="0"/>
              </a:spcAft>
              <a:buFont typeface="Arial" panose="020B0604020202020204"/>
              <a:buChar char="•"/>
            </a:pPr>
            <a:r>
              <a:rPr sz="1600" b="0" i="0">
                <a:solidFill>
                  <a:srgbClr val="88A3E8"/>
                </a:solidFill>
                <a:latin typeface="sans-serif"/>
                <a:ea typeface="sans-serif"/>
                <a:hlinkClick r:id="rId9" tooltip="Modifier cette page [alt-v]"/>
              </a:rPr>
              <a:t>Modifier</a:t>
            </a:r>
            <a:endParaRPr sz="1600" b="0" i="0">
              <a:solidFill>
                <a:srgbClr val="88A3E8"/>
              </a:solidFill>
              <a:latin typeface="sans-serif"/>
              <a:ea typeface="sans-serif"/>
              <a:hlinkClick r:id="rId9" tooltip="Modifier cette page [alt-v]"/>
            </a:endParaRPr>
          </a:p>
          <a:p>
            <a:pPr marL="50800" indent="0">
              <a:spcBef>
                <a:spcPct val="0"/>
              </a:spcBef>
              <a:spcAft>
                <a:spcPct val="0"/>
              </a:spcAft>
              <a:buFont typeface="Arial" panose="020B0604020202020204"/>
              <a:buChar char="•"/>
            </a:pPr>
            <a:r>
              <a:rPr sz="1600" b="0" i="0">
                <a:solidFill>
                  <a:srgbClr val="88A3E8"/>
                </a:solidFill>
                <a:latin typeface="sans-serif"/>
                <a:ea typeface="sans-serif"/>
                <a:hlinkClick r:id="rId10" tooltip="Modifier le wikicode de cette page [alt-e]"/>
              </a:rPr>
              <a:t>Modifier le code</a:t>
            </a:r>
            <a:endParaRPr sz="1600" b="0" i="0">
              <a:solidFill>
                <a:srgbClr val="88A3E8"/>
              </a:solidFill>
              <a:latin typeface="sans-serif"/>
              <a:ea typeface="sans-serif"/>
              <a:hlinkClick r:id="rId10" tooltip="Modifier le wikicode de cette page [alt-e]"/>
            </a:endParaRPr>
          </a:p>
          <a:p>
            <a:pPr marL="50800" indent="0">
              <a:spcBef>
                <a:spcPct val="0"/>
              </a:spcBef>
              <a:spcAft>
                <a:spcPct val="0"/>
              </a:spcAft>
              <a:buFont typeface="Arial" panose="020B0604020202020204"/>
              <a:buChar char="•"/>
            </a:pPr>
            <a:r>
              <a:rPr sz="1600" b="0" i="0">
                <a:solidFill>
                  <a:srgbClr val="88A3E8"/>
                </a:solidFill>
                <a:latin typeface="sans-serif"/>
                <a:ea typeface="sans-serif"/>
                <a:hlinkClick r:id="rId11" tooltip="Historique des versions de cette page [alt-h]"/>
              </a:rPr>
              <a:t>Voir l’historique</a:t>
            </a:r>
            <a:endParaRPr sz="1600" b="0" i="0">
              <a:solidFill>
                <a:srgbClr val="88A3E8"/>
              </a:solidFill>
              <a:latin typeface="sans-serif"/>
              <a:ea typeface="sans-serif"/>
              <a:hlinkClick r:id="rId11" tooltip="Historique des versions de cette page [alt-h]"/>
            </a:endParaRPr>
          </a:p>
          <a:p>
            <a:pPr marL="50800" indent="0">
              <a:spcBef>
                <a:spcPct val="0"/>
              </a:spcBef>
              <a:spcAft>
                <a:spcPct val="0"/>
              </a:spcAft>
            </a:pPr>
            <a:r>
              <a:rPr sz="1600" b="0" i="0">
                <a:solidFill>
                  <a:srgbClr val="EAECF0"/>
                </a:solidFill>
                <a:latin typeface="sans-serif"/>
                <a:ea typeface="sans-serif"/>
              </a:rPr>
              <a:t>Outils</a:t>
            </a:r>
            <a:endParaRPr sz="1600" b="0" i="0">
              <a:solidFill>
                <a:srgbClr val="EAECF0"/>
              </a:solidFill>
              <a:latin typeface="sans-serif"/>
              <a:ea typeface="sans-serif"/>
            </a:endParaRPr>
          </a:p>
          <a:p>
            <a:pPr marL="0" indent="0" fontAlgn="ctr">
              <a:spcAft>
                <a:spcPts val="300"/>
              </a:spcAft>
            </a:pPr>
            <a:r>
              <a:rPr sz="1600" b="1" i="0">
                <a:solidFill>
                  <a:srgbClr val="EAECF0"/>
                </a:solidFill>
                <a:latin typeface="sans-serif"/>
                <a:ea typeface="sans-serif"/>
              </a:rPr>
              <a:t>Apparence</a:t>
            </a:r>
            <a:r>
              <a:rPr sz="1600" b="0" i="0">
                <a:solidFill>
                  <a:srgbClr val="EAECF0"/>
                </a:solidFill>
                <a:latin typeface="sans-serif"/>
                <a:ea typeface="sans-serif"/>
              </a:rPr>
              <a:t> masquer</a:t>
            </a:r>
            <a:endParaRPr sz="1600" b="0" i="0">
              <a:solidFill>
                <a:srgbClr val="EAECF0"/>
              </a:solidFill>
              <a:latin typeface="sans-serif"/>
              <a:ea typeface="sans-serif"/>
            </a:endParaRPr>
          </a:p>
          <a:p>
            <a:pPr marL="0" indent="0">
              <a:spcBef>
                <a:spcPts val="300"/>
              </a:spcBef>
              <a:spcAft>
                <a:spcPts val="300"/>
              </a:spcAft>
            </a:pPr>
            <a:r>
              <a:rPr sz="1600" b="0" i="0">
                <a:solidFill>
                  <a:srgbClr val="A2A9B1"/>
                </a:solidFill>
                <a:latin typeface="sans-serif"/>
                <a:ea typeface="sans-serif"/>
              </a:rPr>
              <a:t>Taille du texte</a:t>
            </a:r>
            <a:endParaRPr sz="1600" b="0" i="0">
              <a:solidFill>
                <a:srgbClr val="A2A9B1"/>
              </a:solidFill>
              <a:latin typeface="sans-serif"/>
              <a:ea typeface="sans-serif"/>
            </a:endParaRPr>
          </a:p>
          <a:p>
            <a:pPr marL="0" indent="0">
              <a:spcBef>
                <a:spcPct val="0"/>
              </a:spcBef>
              <a:spcAft>
                <a:spcPts val="300"/>
              </a:spcAft>
              <a:buFont typeface="Arial" panose="020B0604020202020204"/>
              <a:buChar char="•"/>
            </a:pPr>
            <a:r>
              <a:rPr sz="1600" b="0" i="0">
                <a:solidFill>
                  <a:srgbClr val="EAECF0"/>
                </a:solidFill>
                <a:latin typeface="sans-serif"/>
                <a:ea typeface="sans-serif"/>
              </a:rPr>
              <a:t>Petite</a:t>
            </a:r>
            <a:endParaRPr sz="1600" b="0" i="0">
              <a:solidFill>
                <a:srgbClr val="EAECF0"/>
              </a:solidFill>
              <a:latin typeface="sans-serif"/>
              <a:ea typeface="sans-serif"/>
            </a:endParaRPr>
          </a:p>
          <a:p>
            <a:pPr marL="0" indent="0">
              <a:spcBef>
                <a:spcPct val="0"/>
              </a:spcBef>
              <a:spcAft>
                <a:spcPts val="300"/>
              </a:spcAft>
            </a:pPr>
            <a:r>
              <a:rPr sz="1600" b="0" i="0">
                <a:solidFill>
                  <a:srgbClr val="EAECF0"/>
                </a:solidFill>
                <a:latin typeface="sans-serif"/>
                <a:ea typeface="sans-serif"/>
              </a:rPr>
              <a:t>Standard</a:t>
            </a:r>
            <a:endParaRPr sz="1600" b="0" i="0">
              <a:solidFill>
                <a:srgbClr val="EAECF0"/>
              </a:solidFill>
              <a:latin typeface="sans-serif"/>
              <a:ea typeface="sans-serif"/>
            </a:endParaRPr>
          </a:p>
          <a:p>
            <a:pPr marL="0" indent="0">
              <a:spcBef>
                <a:spcPct val="0"/>
              </a:spcBef>
              <a:spcAft>
                <a:spcPct val="0"/>
              </a:spcAft>
            </a:pPr>
            <a:r>
              <a:rPr sz="1600" b="0" i="0">
                <a:solidFill>
                  <a:srgbClr val="EAECF0"/>
                </a:solidFill>
                <a:latin typeface="sans-serif"/>
                <a:ea typeface="sans-serif"/>
              </a:rPr>
              <a:t>Grande</a:t>
            </a:r>
            <a:endParaRPr sz="1600" b="0" i="0">
              <a:solidFill>
                <a:srgbClr val="EAECF0"/>
              </a:solidFill>
              <a:latin typeface="sans-serif"/>
              <a:ea typeface="sans-serif"/>
            </a:endParaRPr>
          </a:p>
          <a:p>
            <a:pPr marL="0" indent="0">
              <a:spcBef>
                <a:spcPts val="300"/>
              </a:spcBef>
              <a:spcAft>
                <a:spcPts val="300"/>
              </a:spcAft>
            </a:pPr>
            <a:r>
              <a:rPr sz="1600" b="0" i="0">
                <a:solidFill>
                  <a:srgbClr val="A2A9B1"/>
                </a:solidFill>
                <a:latin typeface="sans-serif"/>
                <a:ea typeface="sans-serif"/>
              </a:rPr>
              <a:t>Largeur</a:t>
            </a:r>
            <a:endParaRPr sz="1600" b="0" i="0">
              <a:solidFill>
                <a:srgbClr val="A2A9B1"/>
              </a:solidFill>
              <a:latin typeface="sans-serif"/>
              <a:ea typeface="sans-serif"/>
            </a:endParaRPr>
          </a:p>
          <a:p>
            <a:pPr marL="0" indent="0">
              <a:spcBef>
                <a:spcPct val="0"/>
              </a:spcBef>
              <a:spcAft>
                <a:spcPts val="300"/>
              </a:spcAft>
              <a:buFont typeface="Arial" panose="020B0604020202020204"/>
              <a:buChar char="•"/>
            </a:pPr>
            <a:r>
              <a:rPr sz="1600" b="0" i="0">
                <a:solidFill>
                  <a:srgbClr val="EAECF0"/>
                </a:solidFill>
                <a:latin typeface="sans-serif"/>
                <a:ea typeface="sans-serif"/>
              </a:rPr>
              <a:t>Standard</a:t>
            </a:r>
            <a:endParaRPr sz="1600" b="0" i="0">
              <a:solidFill>
                <a:srgbClr val="EAECF0"/>
              </a:solidFill>
              <a:latin typeface="sans-serif"/>
              <a:ea typeface="sans-serif"/>
            </a:endParaRPr>
          </a:p>
          <a:p>
            <a:pPr marL="0" indent="0">
              <a:spcBef>
                <a:spcPct val="0"/>
              </a:spcBef>
              <a:spcAft>
                <a:spcPct val="0"/>
              </a:spcAft>
            </a:pPr>
            <a:r>
              <a:rPr sz="1600" b="0" i="0">
                <a:solidFill>
                  <a:srgbClr val="EAECF0"/>
                </a:solidFill>
                <a:latin typeface="sans-serif"/>
                <a:ea typeface="sans-serif"/>
              </a:rPr>
              <a:t>Large</a:t>
            </a:r>
            <a:endParaRPr sz="1600" b="0" i="0">
              <a:solidFill>
                <a:srgbClr val="EAECF0"/>
              </a:solidFill>
              <a:latin typeface="sans-serif"/>
              <a:ea typeface="sans-serif"/>
            </a:endParaRPr>
          </a:p>
          <a:p>
            <a:pPr marL="0" indent="0">
              <a:spcBef>
                <a:spcPts val="300"/>
              </a:spcBef>
              <a:spcAft>
                <a:spcPts val="300"/>
              </a:spcAft>
            </a:pPr>
            <a:r>
              <a:rPr sz="1600" b="0" i="0">
                <a:solidFill>
                  <a:srgbClr val="A2A9B1"/>
                </a:solidFill>
                <a:latin typeface="sans-serif"/>
                <a:ea typeface="sans-serif"/>
              </a:rPr>
              <a:t>Couleur (bêta)</a:t>
            </a:r>
            <a:endParaRPr sz="1600" b="0" i="0">
              <a:solidFill>
                <a:srgbClr val="A2A9B1"/>
              </a:solidFill>
              <a:latin typeface="sans-serif"/>
              <a:ea typeface="sans-serif"/>
            </a:endParaRPr>
          </a:p>
          <a:p>
            <a:pPr marL="0" indent="0">
              <a:spcBef>
                <a:spcPct val="0"/>
              </a:spcBef>
              <a:spcAft>
                <a:spcPts val="300"/>
              </a:spcAft>
              <a:buFont typeface="Arial" panose="020B0604020202020204"/>
              <a:buChar char="•"/>
            </a:pPr>
            <a:r>
              <a:rPr sz="1600" b="0" i="0">
                <a:solidFill>
                  <a:srgbClr val="EAECF0"/>
                </a:solidFill>
                <a:latin typeface="sans-serif"/>
                <a:ea typeface="sans-serif"/>
              </a:rPr>
              <a:t>Automatique</a:t>
            </a:r>
            <a:endParaRPr sz="1600" b="0" i="0">
              <a:solidFill>
                <a:srgbClr val="EAECF0"/>
              </a:solidFill>
              <a:latin typeface="sans-serif"/>
              <a:ea typeface="sans-serif"/>
            </a:endParaRPr>
          </a:p>
          <a:p>
            <a:pPr marL="0" indent="0">
              <a:spcBef>
                <a:spcPct val="0"/>
              </a:spcBef>
              <a:spcAft>
                <a:spcPts val="300"/>
              </a:spcAft>
            </a:pPr>
            <a:r>
              <a:rPr sz="1600" b="0" i="0">
                <a:solidFill>
                  <a:srgbClr val="EAECF0"/>
                </a:solidFill>
                <a:latin typeface="sans-serif"/>
                <a:ea typeface="sans-serif"/>
              </a:rPr>
              <a:t>Clair</a:t>
            </a:r>
            <a:endParaRPr sz="1600" b="0" i="0">
              <a:solidFill>
                <a:srgbClr val="EAECF0"/>
              </a:solidFill>
              <a:latin typeface="sans-serif"/>
              <a:ea typeface="sans-serif"/>
            </a:endParaRPr>
          </a:p>
          <a:p>
            <a:pPr marL="0" indent="0">
              <a:spcBef>
                <a:spcPct val="0"/>
              </a:spcBef>
              <a:spcAft>
                <a:spcPct val="0"/>
              </a:spcAft>
            </a:pPr>
            <a:r>
              <a:rPr sz="1600" b="0" i="0">
                <a:solidFill>
                  <a:srgbClr val="EAECF0"/>
                </a:solidFill>
                <a:latin typeface="sans-serif"/>
                <a:ea typeface="sans-serif"/>
              </a:rPr>
              <a:t>Sombre</a:t>
            </a:r>
            <a:endParaRPr sz="1600" b="0" i="0">
              <a:solidFill>
                <a:srgbClr val="EAECF0"/>
              </a:solidFill>
              <a:latin typeface="sans-serif"/>
              <a:ea typeface="sans-serif"/>
            </a:endParaRPr>
          </a:p>
        </p:txBody>
      </p:sp>
      <p:pic>
        <p:nvPicPr>
          <p:cNvPr id="16" name="Image 15"/>
          <p:cNvPicPr/>
          <p:nvPr/>
        </p:nvPicPr>
        <p:blipFill>
          <a:blip r:embed="rId1">
            <a:extLst>
              <a:ext uri="{96DAC541-7B7A-43D3-8B79-37D633B846F1}">
                <asvg:svgBlip xmlns:asvg="http://schemas.microsoft.com/office/drawing/2016/SVG/main" r:embed="rId2"/>
              </a:ext>
            </a:extLst>
          </a:blip>
          <a:stretch>
            <a:fillRect/>
          </a:stretch>
        </p:blipFill>
        <p:spPr>
          <a:xfrm>
            <a:off x="2165350" y="-141287"/>
            <a:ext cx="1111567" cy="622617"/>
          </a:xfrm>
          <a:prstGeom prst="rect">
            <a:avLst/>
          </a:prstGeom>
        </p:spPr>
      </p:pic>
      <p:pic>
        <p:nvPicPr>
          <p:cNvPr id="17" name="Image 16"/>
          <p:cNvPicPr/>
          <p:nvPr/>
        </p:nvPicPr>
        <p:blipFill>
          <a:blip r:embed="rId1">
            <a:extLst>
              <a:ext uri="{96DAC541-7B7A-43D3-8B79-37D633B846F1}">
                <asvg:svgBlip xmlns:asvg="http://schemas.microsoft.com/office/drawing/2016/SVG/main" r:embed="rId2"/>
              </a:ext>
            </a:extLst>
          </a:blip>
          <a:stretch>
            <a:fillRect/>
          </a:stretch>
        </p:blipFill>
        <p:spPr>
          <a:xfrm>
            <a:off x="2165350" y="-141287"/>
            <a:ext cx="1016317" cy="838517"/>
          </a:xfrm>
          <a:prstGeom prst="rect">
            <a:avLst/>
          </a:prstGeom>
        </p:spPr>
      </p:pic>
      <p:pic>
        <p:nvPicPr>
          <p:cNvPr id="18" name="Image 17"/>
          <p:cNvPicPr/>
          <p:nvPr/>
        </p:nvPicPr>
        <p:blipFill>
          <a:blip r:embed="rId1">
            <a:extLst>
              <a:ext uri="{96DAC541-7B7A-43D3-8B79-37D633B846F1}">
                <asvg:svgBlip xmlns:asvg="http://schemas.microsoft.com/office/drawing/2016/SVG/main" r:embed="rId2"/>
              </a:ext>
            </a:extLst>
          </a:blip>
          <a:stretch>
            <a:fillRect/>
          </a:stretch>
        </p:blipFill>
        <p:spPr>
          <a:xfrm>
            <a:off x="2165350" y="-141287"/>
            <a:ext cx="381317" cy="381317"/>
          </a:xfrm>
          <a:prstGeom prst="rect">
            <a:avLst/>
          </a:prstGeom>
        </p:spPr>
      </p:pic>
      <p:pic>
        <p:nvPicPr>
          <p:cNvPr id="20" name="Image 19"/>
          <p:cNvPicPr/>
          <p:nvPr/>
        </p:nvPicPr>
        <p:blipFill>
          <a:blip r:embed="rId1">
            <a:extLst>
              <a:ext uri="{96DAC541-7B7A-43D3-8B79-37D633B846F1}">
                <asvg:svgBlip xmlns:asvg="http://schemas.microsoft.com/office/drawing/2016/SVG/main" r:embed="rId2"/>
              </a:ext>
            </a:extLst>
          </a:blip>
          <a:stretch>
            <a:fillRect/>
          </a:stretch>
        </p:blipFill>
        <p:spPr>
          <a:xfrm>
            <a:off x="2165350" y="-141287"/>
            <a:ext cx="76517" cy="76517"/>
          </a:xfrm>
          <a:prstGeom prst="rect">
            <a:avLst/>
          </a:prstGeom>
        </p:spPr>
      </p:pic>
      <p:sp>
        <p:nvSpPr>
          <p:cNvPr id="21" name="Zone de texte 20"/>
          <p:cNvSpPr txBox="1"/>
          <p:nvPr/>
        </p:nvSpPr>
        <p:spPr>
          <a:xfrm>
            <a:off x="2032000" y="8672513"/>
            <a:ext cx="5080000" cy="4215765"/>
          </a:xfrm>
          <a:prstGeom prst="rect">
            <a:avLst/>
          </a:prstGeom>
        </p:spPr>
        <p:txBody>
          <a:bodyPr>
            <a:spAutoFit/>
          </a:bodyPr>
          <a:p>
            <a:endParaRPr sz="3600"/>
          </a:p>
          <a:p>
            <a:pPr marL="0" indent="0">
              <a:spcBef>
                <a:spcPct val="0"/>
              </a:spcBef>
              <a:spcAft>
                <a:spcPts val="1000"/>
              </a:spcAft>
            </a:pPr>
            <a:r>
              <a:rPr lang="zh-CN" sz="1600" b="0" i="0">
                <a:solidFill>
                  <a:srgbClr val="EAECF0"/>
                </a:solidFill>
                <a:ea typeface="sans-serif"/>
              </a:rPr>
              <a:t>La </a:t>
            </a:r>
            <a:r>
              <a:rPr lang="zh-CN" sz="1600" b="1" i="0">
                <a:solidFill>
                  <a:srgbClr val="EAECF0"/>
                </a:solidFill>
                <a:ea typeface="sans-serif"/>
              </a:rPr>
              <a:t>diéthylcarbamazine</a:t>
            </a:r>
            <a:r>
              <a:rPr lang="zh-CN" sz="1600" b="0" i="0">
                <a:solidFill>
                  <a:srgbClr val="EAECF0"/>
                </a:solidFill>
                <a:ea typeface="sans-serif"/>
              </a:rPr>
              <a:t> est un dérivé synthétique de la </a:t>
            </a:r>
            <a:r>
              <a:rPr lang="zh-CN" sz="1600" b="0" i="0">
                <a:solidFill>
                  <a:srgbClr val="88A3E8"/>
                </a:solidFill>
                <a:ea typeface="sans-serif"/>
                <a:hlinkClick r:id="rId13" tooltip="Pipérazine"/>
              </a:rPr>
              <a:t>pipérazine</a:t>
            </a:r>
            <a:r>
              <a:rPr lang="zh-CN" sz="1600" b="0" i="0">
                <a:solidFill>
                  <a:srgbClr val="EAECF0"/>
                </a:solidFill>
                <a:ea typeface="sans-serif"/>
              </a:rPr>
              <a:t> utilisé sous forme de </a:t>
            </a:r>
            <a:r>
              <a:rPr lang="zh-CN" sz="1600" b="1" i="0">
                <a:solidFill>
                  <a:srgbClr val="88A3E8"/>
                </a:solidFill>
                <a:ea typeface="sans-serif"/>
                <a:hlinkClick r:id="rId14" tooltip="Acide citrique"/>
              </a:rPr>
              <a:t>citrate</a:t>
            </a:r>
            <a:r>
              <a:rPr lang="zh-CN" sz="1600" b="1" i="0">
                <a:solidFill>
                  <a:srgbClr val="EAECF0"/>
                </a:solidFill>
                <a:ea typeface="sans-serif"/>
              </a:rPr>
              <a:t> de diéthylcarbamazine</a:t>
            </a:r>
            <a:r>
              <a:rPr lang="zh-CN" sz="1600" b="0" i="0">
                <a:solidFill>
                  <a:srgbClr val="EAECF0"/>
                </a:solidFill>
                <a:ea typeface="sans-serif"/>
              </a:rPr>
              <a:t> (</a:t>
            </a:r>
            <a:r>
              <a:rPr lang="zh-CN" sz="1600" b="1" i="0">
                <a:solidFill>
                  <a:srgbClr val="EAECF0"/>
                </a:solidFill>
                <a:ea typeface="sans-serif"/>
              </a:rPr>
              <a:t>DEC</a:t>
            </a:r>
            <a:r>
              <a:rPr lang="zh-CN" sz="1600" b="0" i="0">
                <a:solidFill>
                  <a:srgbClr val="EAECF0"/>
                </a:solidFill>
                <a:ea typeface="sans-serif"/>
              </a:rPr>
              <a:t>) comme </a:t>
            </a:r>
            <a:r>
              <a:rPr lang="zh-CN" sz="1600" b="0" i="0">
                <a:solidFill>
                  <a:srgbClr val="88A3E8"/>
                </a:solidFill>
                <a:ea typeface="sans-serif"/>
                <a:hlinkClick r:id="rId15" tooltip="Anthelminthique"/>
              </a:rPr>
              <a:t>anthelminthique</a:t>
            </a:r>
            <a:r>
              <a:rPr lang="zh-CN" sz="1600" b="0" i="0">
                <a:solidFill>
                  <a:srgbClr val="EAECF0"/>
                </a:solidFill>
                <a:ea typeface="sans-serif"/>
              </a:rPr>
              <a:t> dans le traitement de la </a:t>
            </a:r>
            <a:r>
              <a:rPr lang="zh-CN" sz="1600" b="0" i="0">
                <a:solidFill>
                  <a:srgbClr val="88A3E8"/>
                </a:solidFill>
                <a:ea typeface="sans-serif"/>
                <a:hlinkClick r:id="rId16" tooltip="Filariose"/>
              </a:rPr>
              <a:t>filariose</a:t>
            </a:r>
            <a:r>
              <a:rPr lang="zh-CN" sz="1600" b="0" i="0">
                <a:solidFill>
                  <a:srgbClr val="EAECF0"/>
                </a:solidFill>
                <a:ea typeface="sans-serif"/>
              </a:rPr>
              <a:t> (notamment la filariose lymphatique</a:t>
            </a:r>
            <a:r>
              <a:rPr lang="zh-CN" sz="3600" b="0" i="0">
                <a:solidFill>
                  <a:srgbClr val="88A3E8"/>
                </a:solidFill>
                <a:ea typeface="sans-serif"/>
                <a:hlinkClick r:id="rId17"/>
              </a:rPr>
              <a:t>[</a:t>
            </a:r>
            <a:r>
              <a:rPr lang="zh-CN" sz="3600" b="0" i="0">
                <a:solidFill>
                  <a:srgbClr val="88A3E8"/>
                </a:solidFill>
                <a:ea typeface="sans-serif"/>
                <a:hlinkClick r:id="rId17"/>
              </a:rPr>
              <a:t>3</a:t>
            </a:r>
            <a:r>
              <a:rPr lang="zh-CN" sz="3600" b="0" i="0">
                <a:solidFill>
                  <a:srgbClr val="88A3E8"/>
                </a:solidFill>
                <a:ea typeface="sans-serif"/>
                <a:hlinkClick r:id="rId17"/>
              </a:rPr>
              <a:t>]</a:t>
            </a:r>
            <a:r>
              <a:rPr lang="zh-CN" sz="1600" b="0" i="0">
                <a:solidFill>
                  <a:srgbClr val="EAECF0"/>
                </a:solidFill>
                <a:ea typeface="sans-serif"/>
              </a:rPr>
              <a:t> à </a:t>
            </a:r>
            <a:r>
              <a:rPr lang="zh-CN" sz="1600" b="0" i="1">
                <a:solidFill>
                  <a:srgbClr val="88A3E8"/>
                </a:solidFill>
                <a:ea typeface="sans-serif"/>
                <a:hlinkClick r:id="rId18" tooltip="Wuchereria bancrofti"/>
              </a:rPr>
              <a:t>Wuchereria bancrofti</a:t>
            </a:r>
            <a:r>
              <a:rPr lang="zh-CN" sz="1600" b="0" i="0">
                <a:solidFill>
                  <a:srgbClr val="EAECF0"/>
                </a:solidFill>
                <a:ea typeface="sans-serif"/>
              </a:rPr>
              <a:t>, </a:t>
            </a:r>
            <a:r>
              <a:rPr lang="zh-CN" sz="1600" b="0" i="1">
                <a:solidFill>
                  <a:srgbClr val="88A3E8"/>
                </a:solidFill>
                <a:ea typeface="sans-serif"/>
                <a:hlinkClick r:id="rId19" tooltip="Brugia malayi"/>
              </a:rPr>
              <a:t>Brugia malayi</a:t>
            </a:r>
            <a:r>
              <a:rPr lang="zh-CN" sz="1600" b="0" i="0">
                <a:solidFill>
                  <a:srgbClr val="EAECF0"/>
                </a:solidFill>
                <a:ea typeface="sans-serif"/>
              </a:rPr>
              <a:t> et </a:t>
            </a:r>
            <a:r>
              <a:rPr lang="zh-CN" sz="1600" b="0" i="1">
                <a:solidFill>
                  <a:srgbClr val="FD7865"/>
                </a:solidFill>
                <a:ea typeface="sans-serif"/>
                <a:hlinkClick r:id="rId20" tooltip="Brugia timori (page inexistante)"/>
              </a:rPr>
              <a:t>Brugia timori</a:t>
            </a:r>
            <a:r>
              <a:rPr lang="zh-CN" sz="1600" b="0" i="1">
                <a:solidFill>
                  <a:srgbClr val="EAECF0"/>
                </a:solidFill>
                <a:ea typeface="sans-serif"/>
              </a:rPr>
              <a:t> </a:t>
            </a:r>
            <a:r>
              <a:rPr lang="zh-CN" sz="3600" b="1" i="0">
                <a:solidFill>
                  <a:srgbClr val="88A3E8"/>
                </a:solidFill>
                <a:ea typeface="monospace"/>
                <a:hlinkClick r:id="rId21" tooltip="Article en anglais : « Brugia timori »"/>
              </a:rPr>
              <a:t>(en)</a:t>
            </a:r>
            <a:r>
              <a:rPr lang="zh-CN" sz="1600" b="0" i="0">
                <a:solidFill>
                  <a:srgbClr val="EAECF0"/>
                </a:solidFill>
                <a:ea typeface="sans-serif"/>
              </a:rPr>
              <a:t>) chez l'</a:t>
            </a:r>
            <a:r>
              <a:rPr lang="zh-CN" sz="1600" b="0" i="0">
                <a:solidFill>
                  <a:srgbClr val="88A3E8"/>
                </a:solidFill>
                <a:ea typeface="sans-serif"/>
                <a:hlinkClick r:id="rId22" tooltip="Homo sapiens"/>
              </a:rPr>
              <a:t>homme</a:t>
            </a:r>
            <a:r>
              <a:rPr lang="zh-CN" sz="1600" b="0" i="0">
                <a:solidFill>
                  <a:srgbClr val="EAECF0"/>
                </a:solidFill>
                <a:ea typeface="sans-serif"/>
              </a:rPr>
              <a:t> ainsi que chez le </a:t>
            </a:r>
            <a:r>
              <a:rPr lang="zh-CN" sz="1600" b="0" i="0">
                <a:solidFill>
                  <a:srgbClr val="88A3E8"/>
                </a:solidFill>
                <a:ea typeface="sans-serif"/>
                <a:hlinkClick r:id="rId23" tooltip="Chien"/>
              </a:rPr>
              <a:t>chien</a:t>
            </a:r>
            <a:r>
              <a:rPr lang="zh-CN" sz="1600" b="0" i="0">
                <a:solidFill>
                  <a:srgbClr val="EAECF0"/>
                </a:solidFill>
                <a:ea typeface="sans-serif"/>
              </a:rPr>
              <a:t> et le </a:t>
            </a:r>
            <a:r>
              <a:rPr lang="zh-CN" sz="1600" b="0" i="0">
                <a:solidFill>
                  <a:srgbClr val="88A3E8"/>
                </a:solidFill>
                <a:ea typeface="sans-serif"/>
                <a:hlinkClick r:id="rId24" tooltip="Chat"/>
              </a:rPr>
              <a:t>chat</a:t>
            </a:r>
            <a:r>
              <a:rPr lang="zh-CN" sz="1600" b="0" i="0">
                <a:solidFill>
                  <a:srgbClr val="EAECF0"/>
                </a:solidFill>
                <a:ea typeface="sans-serif"/>
              </a:rPr>
              <a:t>, de l'</a:t>
            </a:r>
            <a:r>
              <a:rPr lang="zh-CN" sz="1600" b="0" i="0">
                <a:solidFill>
                  <a:srgbClr val="88A3E8"/>
                </a:solidFill>
                <a:ea typeface="sans-serif"/>
                <a:hlinkClick r:id="rId25" tooltip="Éosinophilie"/>
              </a:rPr>
              <a:t>éosinophilie pulmonaire</a:t>
            </a:r>
            <a:r>
              <a:rPr lang="zh-CN" sz="1600" b="0" i="0">
                <a:solidFill>
                  <a:srgbClr val="EAECF0"/>
                </a:solidFill>
                <a:ea typeface="sans-serif"/>
              </a:rPr>
              <a:t> et de la </a:t>
            </a:r>
            <a:r>
              <a:rPr lang="zh-CN" sz="1600" b="0" i="0">
                <a:solidFill>
                  <a:srgbClr val="88A3E8"/>
                </a:solidFill>
                <a:ea typeface="sans-serif"/>
                <a:hlinkClick r:id="rId26" tooltip="Loase"/>
              </a:rPr>
              <a:t>loase</a:t>
            </a:r>
            <a:r>
              <a:rPr lang="zh-CN" sz="1600" b="0" i="0">
                <a:solidFill>
                  <a:srgbClr val="EAECF0"/>
                </a:solidFill>
                <a:ea typeface="sans-serif"/>
              </a:rPr>
              <a:t> ainsi que de la </a:t>
            </a:r>
            <a:r>
              <a:rPr lang="zh-CN" sz="1600" b="0" i="0">
                <a:solidFill>
                  <a:srgbClr val="88A3E8"/>
                </a:solidFill>
                <a:ea typeface="sans-serif"/>
                <a:hlinkClick r:id="rId27" tooltip="Prophylaxie"/>
              </a:rPr>
              <a:t>prophylaxie</a:t>
            </a:r>
            <a:r>
              <a:rPr lang="zh-CN" sz="1600" b="0" i="0">
                <a:solidFill>
                  <a:srgbClr val="EAECF0"/>
                </a:solidFill>
                <a:ea typeface="sans-serif"/>
              </a:rPr>
              <a:t> de cette dernière sur une durée limitée, les contre-indications étant la </a:t>
            </a:r>
            <a:r>
              <a:rPr lang="zh-CN" sz="1600" b="0" i="0">
                <a:solidFill>
                  <a:srgbClr val="88A3E8"/>
                </a:solidFill>
                <a:ea typeface="sans-serif"/>
                <a:hlinkClick r:id="rId28" tooltip="Grossesse"/>
              </a:rPr>
              <a:t>grossesse</a:t>
            </a:r>
            <a:r>
              <a:rPr lang="zh-CN" sz="1600" b="0" i="0">
                <a:solidFill>
                  <a:srgbClr val="EAECF0"/>
                </a:solidFill>
                <a:ea typeface="sans-serif"/>
              </a:rPr>
              <a:t> et les antécédents d'allergie, de troubles gastro-intestinaux et de troubles cardiaques.</a:t>
            </a:r>
            <a:endParaRPr lang="zh-CN" sz="1600" b="0" i="0">
              <a:solidFill>
                <a:srgbClr val="EAECF0"/>
              </a:solidFill>
              <a:ea typeface="sans-serif"/>
            </a:endParaRPr>
          </a:p>
        </p:txBody>
      </p:sp>
      <p:sp>
        <p:nvSpPr>
          <p:cNvPr id="4" name="Ellipse 3"/>
          <p:cNvSpPr/>
          <p:nvPr/>
        </p:nvSpPr>
        <p:spPr>
          <a:xfrm>
            <a:off x="3059430" y="2814320"/>
            <a:ext cx="3207385" cy="979805"/>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1"/>
                </a:solidFill>
                <a:latin typeface="Arial" panose="020B0604020202020204" pitchFamily="34" charset="0"/>
                <a:cs typeface="Arial" panose="020B0604020202020204" pitchFamily="34" charset="0"/>
              </a:rPr>
              <a:t>Fin du cours </a:t>
            </a:r>
            <a:endParaRPr lang="fr-FR" sz="2400" b="1" dirty="0">
              <a:solidFill>
                <a:schemeClr val="tx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sp>
        <p:nvSpPr>
          <p:cNvPr id="5" name="Ellipse 4"/>
          <p:cNvSpPr/>
          <p:nvPr/>
        </p:nvSpPr>
        <p:spPr>
          <a:xfrm>
            <a:off x="1071538" y="142852"/>
            <a:ext cx="3000396" cy="500066"/>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Définition</a:t>
            </a:r>
            <a:endParaRPr lang="fr-FR" sz="2800" b="1" dirty="0">
              <a:solidFill>
                <a:schemeClr val="tx1"/>
              </a:solidFill>
            </a:endParaRPr>
          </a:p>
        </p:txBody>
      </p:sp>
      <p:sp>
        <p:nvSpPr>
          <p:cNvPr id="6" name="Rectangle 5"/>
          <p:cNvSpPr/>
          <p:nvPr/>
        </p:nvSpPr>
        <p:spPr>
          <a:xfrm>
            <a:off x="1214414" y="928670"/>
            <a:ext cx="7786742" cy="1938992"/>
          </a:xfrm>
          <a:prstGeom prst="rect">
            <a:avLst/>
          </a:prstGeom>
          <a:solidFill>
            <a:schemeClr val="accent2">
              <a:lumMod val="40000"/>
              <a:lumOff val="60000"/>
            </a:schemeClr>
          </a:solidFill>
        </p:spPr>
        <p:txBody>
          <a:bodyPr wrap="square">
            <a:spAutoFit/>
          </a:bodyPr>
          <a:lstStyle/>
          <a:p>
            <a:r>
              <a:rPr lang="fr-FR" sz="2400" dirty="0" smtClean="0">
                <a:latin typeface="Arial" panose="020B0604020202020204" pitchFamily="34" charset="0"/>
                <a:cs typeface="Arial" panose="020B0604020202020204" pitchFamily="34" charset="0"/>
              </a:rPr>
              <a:t>-Les</a:t>
            </a:r>
            <a:r>
              <a:rPr lang="fr-FR" sz="2400" b="1" dirty="0" smtClean="0">
                <a:latin typeface="Arial" panose="020B0604020202020204" pitchFamily="34" charset="0"/>
                <a:cs typeface="Arial" panose="020B0604020202020204" pitchFamily="34" charset="0"/>
              </a:rPr>
              <a:t> Onchocercoses</a:t>
            </a:r>
            <a:r>
              <a:rPr lang="fr-FR" sz="2400" dirty="0" smtClean="0">
                <a:latin typeface="Arial" panose="020B0604020202020204" pitchFamily="34" charset="0"/>
                <a:cs typeface="Arial" panose="020B0604020202020204" pitchFamily="34" charset="0"/>
              </a:rPr>
              <a:t> sont des infestations parasitaires, cosmopolites causées par des </a:t>
            </a:r>
            <a:r>
              <a:rPr lang="fr-FR" sz="2400" b="1" dirty="0" smtClean="0">
                <a:latin typeface="Arial" panose="020B0604020202020204" pitchFamily="34" charset="0"/>
                <a:cs typeface="Arial" panose="020B0604020202020204" pitchFamily="34" charset="0"/>
              </a:rPr>
              <a:t>nématodes,</a:t>
            </a:r>
            <a:r>
              <a:rPr lang="fr-FR" sz="2400" dirty="0" smtClean="0">
                <a:latin typeface="Arial" panose="020B0604020202020204" pitchFamily="34" charset="0"/>
                <a:cs typeface="Arial" panose="020B0604020202020204" pitchFamily="34" charset="0"/>
              </a:rPr>
              <a:t> du genre </a:t>
            </a:r>
            <a:r>
              <a:rPr lang="fr-FR" sz="2400" b="1" i="1" dirty="0" err="1" smtClean="0">
                <a:latin typeface="Arial" panose="020B0604020202020204" pitchFamily="34" charset="0"/>
                <a:cs typeface="Arial" panose="020B0604020202020204" pitchFamily="34" charset="0"/>
              </a:rPr>
              <a:t>Onchocerca</a:t>
            </a:r>
            <a:r>
              <a:rPr lang="fr-FR" sz="2400" b="1" i="1" dirty="0" smtClean="0">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Ils sont transmis par des diptères nématocères piqueurs </a:t>
            </a:r>
            <a:r>
              <a:rPr lang="fr-FR" sz="2400" b="1" i="1" dirty="0" err="1" smtClean="0">
                <a:latin typeface="Arial" panose="020B0604020202020204" pitchFamily="34" charset="0"/>
                <a:cs typeface="Arial" panose="020B0604020202020204" pitchFamily="34" charset="0"/>
              </a:rPr>
              <a:t>Culicoides</a:t>
            </a:r>
            <a:r>
              <a:rPr lang="fr-FR" sz="2400" b="1" dirty="0" smtClean="0">
                <a:latin typeface="Arial" panose="020B0604020202020204" pitchFamily="34" charset="0"/>
                <a:cs typeface="Arial" panose="020B0604020202020204" pitchFamily="34" charset="0"/>
              </a:rPr>
              <a:t> et </a:t>
            </a:r>
            <a:r>
              <a:rPr lang="fr-FR" sz="2400" b="1" i="1" dirty="0" err="1" smtClean="0">
                <a:latin typeface="Arial" panose="020B0604020202020204" pitchFamily="34" charset="0"/>
                <a:cs typeface="Arial" panose="020B0604020202020204" pitchFamily="34" charset="0"/>
              </a:rPr>
              <a:t>Similium</a:t>
            </a:r>
            <a:r>
              <a:rPr lang="fr-FR" sz="2400" b="1" dirty="0" smtClean="0">
                <a:latin typeface="Arial" panose="020B0604020202020204" pitchFamily="34" charset="0"/>
                <a:cs typeface="Arial" panose="020B0604020202020204" pitchFamily="34" charset="0"/>
              </a:rPr>
              <a:t>.</a:t>
            </a:r>
            <a:endParaRPr lang="fr-FR" sz="2400" b="1" dirty="0" smtClean="0">
              <a:latin typeface="Arial" panose="020B0604020202020204" pitchFamily="34" charset="0"/>
              <a:cs typeface="Arial" panose="020B0604020202020204" pitchFamily="34" charset="0"/>
            </a:endParaRPr>
          </a:p>
          <a:p>
            <a:r>
              <a:rPr lang="fr-FR" sz="2400" dirty="0" smtClean="0">
                <a:latin typeface="Arial" panose="020B0604020202020204" pitchFamily="34" charset="0"/>
                <a:cs typeface="Arial" panose="020B0604020202020204" pitchFamily="34" charset="0"/>
              </a:rPr>
              <a:t> </a:t>
            </a:r>
            <a:endParaRPr lang="fr-FR" sz="2400" dirty="0">
              <a:latin typeface="Arial" panose="020B0604020202020204" pitchFamily="34" charset="0"/>
              <a:cs typeface="Arial" panose="020B0604020202020204" pitchFamily="34" charset="0"/>
            </a:endParaRPr>
          </a:p>
        </p:txBody>
      </p:sp>
      <p:sp>
        <p:nvSpPr>
          <p:cNvPr id="7" name="Rectangle 6"/>
          <p:cNvSpPr/>
          <p:nvPr/>
        </p:nvSpPr>
        <p:spPr>
          <a:xfrm>
            <a:off x="1285852" y="3286124"/>
            <a:ext cx="7715304" cy="461665"/>
          </a:xfrm>
          <a:prstGeom prst="rect">
            <a:avLst/>
          </a:prstGeom>
          <a:solidFill>
            <a:schemeClr val="accent2">
              <a:lumMod val="40000"/>
              <a:lumOff val="60000"/>
            </a:schemeClr>
          </a:solidFill>
        </p:spPr>
        <p:txBody>
          <a:bodyPr wrap="square">
            <a:spAutoFit/>
          </a:bodyPr>
          <a:lstStyle/>
          <a:p>
            <a:r>
              <a:rPr lang="fr-FR" dirty="0" smtClean="0">
                <a:latin typeface="Arial" panose="020B0604020202020204" pitchFamily="34" charset="0"/>
                <a:cs typeface="Arial" panose="020B0604020202020204" pitchFamily="34" charset="0"/>
              </a:rPr>
              <a:t>-</a:t>
            </a:r>
            <a:r>
              <a:rPr lang="fr-FR" sz="2400" b="1" dirty="0" smtClean="0">
                <a:solidFill>
                  <a:srgbClr val="00B050"/>
                </a:solidFill>
                <a:latin typeface="Arial" panose="020B0604020202020204" pitchFamily="34" charset="0"/>
                <a:cs typeface="Arial" panose="020B0604020202020204" pitchFamily="34" charset="0"/>
              </a:rPr>
              <a:t>Les vers adultes </a:t>
            </a:r>
            <a:r>
              <a:rPr lang="fr-FR" sz="2400" dirty="0" smtClean="0">
                <a:latin typeface="Arial" panose="020B0604020202020204" pitchFamily="34" charset="0"/>
                <a:cs typeface="Arial" panose="020B0604020202020204" pitchFamily="34" charset="0"/>
              </a:rPr>
              <a:t>sont parasites </a:t>
            </a:r>
            <a:r>
              <a:rPr lang="fr-FR" sz="2400" b="1" dirty="0" smtClean="0">
                <a:solidFill>
                  <a:schemeClr val="accent3">
                    <a:lumMod val="75000"/>
                  </a:schemeClr>
                </a:solidFill>
                <a:latin typeface="Arial" panose="020B0604020202020204" pitchFamily="34" charset="0"/>
                <a:cs typeface="Arial" panose="020B0604020202020204" pitchFamily="34" charset="0"/>
              </a:rPr>
              <a:t>des:</a:t>
            </a:r>
            <a:endParaRPr lang="fr-FR" sz="2400" b="1" dirty="0" smtClean="0">
              <a:solidFill>
                <a:schemeClr val="accent3">
                  <a:lumMod val="75000"/>
                </a:schemeClr>
              </a:solidFill>
              <a:latin typeface="Arial" panose="020B0604020202020204" pitchFamily="34" charset="0"/>
              <a:cs typeface="Arial" panose="020B0604020202020204" pitchFamily="34" charset="0"/>
            </a:endParaRPr>
          </a:p>
        </p:txBody>
      </p:sp>
      <p:sp>
        <p:nvSpPr>
          <p:cNvPr id="10" name="Ellipse 9"/>
          <p:cNvSpPr/>
          <p:nvPr/>
        </p:nvSpPr>
        <p:spPr>
          <a:xfrm>
            <a:off x="1142976" y="3786190"/>
            <a:ext cx="2786082" cy="1214446"/>
          </a:xfrm>
          <a:prstGeom prst="ellipse">
            <a:avLst/>
          </a:prstGeom>
          <a:solidFill>
            <a:schemeClr val="accent2">
              <a:lumMod val="20000"/>
              <a:lumOff val="8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3">
                    <a:lumMod val="75000"/>
                  </a:schemeClr>
                </a:solidFill>
                <a:latin typeface="Arial" panose="020B0604020202020204" pitchFamily="34" charset="0"/>
                <a:cs typeface="Arial" panose="020B0604020202020204" pitchFamily="34" charset="0"/>
              </a:rPr>
              <a:t>Ligaments</a:t>
            </a:r>
            <a:endParaRPr lang="fr-FR" sz="2400" b="1" dirty="0">
              <a:solidFill>
                <a:schemeClr val="accent3">
                  <a:lumMod val="75000"/>
                </a:schemeClr>
              </a:solidFill>
              <a:latin typeface="Arial" panose="020B0604020202020204" pitchFamily="34" charset="0"/>
              <a:cs typeface="Arial" panose="020B0604020202020204" pitchFamily="34" charset="0"/>
            </a:endParaRPr>
          </a:p>
        </p:txBody>
      </p:sp>
      <p:sp>
        <p:nvSpPr>
          <p:cNvPr id="11" name="Ellipse 10"/>
          <p:cNvSpPr/>
          <p:nvPr/>
        </p:nvSpPr>
        <p:spPr>
          <a:xfrm>
            <a:off x="5286351" y="4878726"/>
            <a:ext cx="3714776" cy="785818"/>
          </a:xfrm>
          <a:prstGeom prst="ellipse">
            <a:avLst/>
          </a:prstGeom>
          <a:solidFill>
            <a:schemeClr val="accent2"/>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accent3">
                    <a:lumMod val="75000"/>
                  </a:schemeClr>
                </a:solidFill>
                <a:latin typeface="Arial" panose="020B0604020202020204" pitchFamily="34" charset="0"/>
                <a:cs typeface="Arial" panose="020B0604020202020204" pitchFamily="34" charset="0"/>
              </a:rPr>
              <a:t>Tissus conjonctifs sous cutanés</a:t>
            </a:r>
            <a:endParaRPr lang="fr-FR" sz="2000" b="1" dirty="0">
              <a:solidFill>
                <a:schemeClr val="accent3">
                  <a:lumMod val="75000"/>
                </a:schemeClr>
              </a:solidFill>
              <a:latin typeface="Arial" panose="020B0604020202020204" pitchFamily="34" charset="0"/>
              <a:cs typeface="Arial" panose="020B0604020202020204" pitchFamily="34" charset="0"/>
            </a:endParaRPr>
          </a:p>
        </p:txBody>
      </p:sp>
      <p:sp>
        <p:nvSpPr>
          <p:cNvPr id="12" name="Ellipse 11"/>
          <p:cNvSpPr/>
          <p:nvPr/>
        </p:nvSpPr>
        <p:spPr>
          <a:xfrm>
            <a:off x="3909214" y="4195778"/>
            <a:ext cx="3429024" cy="785818"/>
          </a:xfrm>
          <a:prstGeom prst="ellipse">
            <a:avLst/>
          </a:prstGeom>
          <a:solidFill>
            <a:schemeClr val="accent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accent3">
                    <a:lumMod val="75000"/>
                  </a:schemeClr>
                </a:solidFill>
                <a:latin typeface="Arial" panose="020B0604020202020204" pitchFamily="34" charset="0"/>
                <a:cs typeface="Arial" panose="020B0604020202020204" pitchFamily="34" charset="0"/>
              </a:rPr>
              <a:t>Tissus intermusculaire</a:t>
            </a:r>
            <a:endParaRPr lang="fr-FR" sz="2000" b="1" dirty="0">
              <a:solidFill>
                <a:schemeClr val="accent3">
                  <a:lumMod val="75000"/>
                </a:schemeClr>
              </a:solidFill>
              <a:latin typeface="Arial" panose="020B0604020202020204" pitchFamily="34" charset="0"/>
              <a:cs typeface="Arial" panose="020B0604020202020204" pitchFamily="34" charset="0"/>
            </a:endParaRPr>
          </a:p>
        </p:txBody>
      </p:sp>
      <p:sp>
        <p:nvSpPr>
          <p:cNvPr id="13" name="Rectangle 12"/>
          <p:cNvSpPr/>
          <p:nvPr/>
        </p:nvSpPr>
        <p:spPr>
          <a:xfrm>
            <a:off x="1214414" y="5864396"/>
            <a:ext cx="7858180" cy="461665"/>
          </a:xfrm>
          <a:prstGeom prst="rect">
            <a:avLst/>
          </a:prstGeom>
          <a:solidFill>
            <a:schemeClr val="accent2">
              <a:lumMod val="40000"/>
              <a:lumOff val="60000"/>
            </a:schemeClr>
          </a:solidFill>
        </p:spPr>
        <p:txBody>
          <a:bodyPr wrap="square">
            <a:spAutoFit/>
          </a:bodyPr>
          <a:lstStyle/>
          <a:p>
            <a:r>
              <a:rPr lang="fr-FR" sz="2000" dirty="0" smtClean="0">
                <a:latin typeface="Arial" panose="020B0604020202020204" pitchFamily="34" charset="0"/>
                <a:cs typeface="Arial" panose="020B0604020202020204" pitchFamily="34" charset="0"/>
              </a:rPr>
              <a:t>Ils induisent la formation de nodules, donnant des </a:t>
            </a:r>
            <a:r>
              <a:rPr lang="fr-FR" sz="2400" b="1" dirty="0" smtClean="0">
                <a:latin typeface="Arial" panose="020B0604020202020204" pitchFamily="34" charset="0"/>
                <a:cs typeface="Arial" panose="020B0604020202020204" pitchFamily="34" charset="0"/>
              </a:rPr>
              <a:t>tendinites </a:t>
            </a:r>
            <a:endParaRPr lang="fr-FR" sz="2400" b="1" dirty="0" smtClean="0">
              <a:latin typeface="Arial" panose="020B0604020202020204" pitchFamily="34" charset="0"/>
              <a:cs typeface="Arial" panose="020B0604020202020204" pitchFamily="34" charset="0"/>
            </a:endParaRPr>
          </a:p>
        </p:txBody>
      </p:sp>
      <p:sp>
        <p:nvSpPr>
          <p:cNvPr id="9"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sp>
        <p:nvSpPr>
          <p:cNvPr id="5" name="Ellipse 4"/>
          <p:cNvSpPr/>
          <p:nvPr/>
        </p:nvSpPr>
        <p:spPr>
          <a:xfrm>
            <a:off x="1071538" y="0"/>
            <a:ext cx="3571900" cy="857232"/>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Systématique</a:t>
            </a:r>
            <a:endParaRPr lang="fr-FR" sz="2800" b="1" dirty="0">
              <a:solidFill>
                <a:schemeClr val="tx1"/>
              </a:solidFill>
            </a:endParaRPr>
          </a:p>
        </p:txBody>
      </p:sp>
      <p:sp>
        <p:nvSpPr>
          <p:cNvPr id="1025" name="Rectangle 1"/>
          <p:cNvSpPr>
            <a:spLocks noChangeArrowheads="1"/>
          </p:cNvSpPr>
          <p:nvPr/>
        </p:nvSpPr>
        <p:spPr bwMode="auto">
          <a:xfrm>
            <a:off x="1214414" y="1000108"/>
            <a:ext cx="5929354" cy="3693319"/>
          </a:xfrm>
          <a:prstGeom prst="rect">
            <a:avLst/>
          </a:prstGeom>
          <a:solidFill>
            <a:schemeClr val="accent2">
              <a:lumMod val="20000"/>
              <a:lumOff val="80000"/>
            </a:schemeClr>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Classe :             </a:t>
            </a:r>
            <a:r>
              <a:rPr kumimoji="0" lang="fr-FR"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Cescernenta</a:t>
            </a: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Ordre :             </a:t>
            </a:r>
            <a:r>
              <a:rPr kumimoji="0" lang="fr-FR"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Spirurida</a:t>
            </a: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fr-FR"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Super-famille</a:t>
            </a:r>
            <a:r>
              <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 </a:t>
            </a:r>
            <a:r>
              <a:rPr kumimoji="0" lang="fr-FR"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Filarioidea</a:t>
            </a: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Famille :          </a:t>
            </a:r>
            <a:r>
              <a:rPr kumimoji="0" lang="fr-FR"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Onchocercidae</a:t>
            </a: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Sous famille : </a:t>
            </a:r>
            <a:r>
              <a:rPr kumimoji="0" lang="fr-FR" sz="2400" b="0" i="0" u="none" strike="noStrike" cap="none" normalizeH="0" baseline="0" dirty="0" err="1"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Onchocercinae</a:t>
            </a:r>
            <a:endPar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fr-FR"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Genre :           </a:t>
            </a:r>
            <a:r>
              <a:rPr kumimoji="0" lang="fr-FR" sz="2400" b="1" i="1"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Onchocerca</a:t>
            </a:r>
            <a:endParaRPr kumimoji="0" lang="fr-FR" sz="2400" b="1" i="1"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endParaRPr kumimoji="0" 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400" b="0" i="1"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Il existe plusieurs espèces </a:t>
            </a:r>
            <a:r>
              <a:rPr kumimoji="0" 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endParaRPr kumimoji="0" 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pic>
        <p:nvPicPr>
          <p:cNvPr id="6" name="Picture 4" descr="http://polynesietahiti.canalblog.com/images/Wuchereria_bancrofti.jpg"/>
          <p:cNvPicPr>
            <a:picLocks noChangeAspect="1" noChangeArrowheads="1"/>
          </p:cNvPicPr>
          <p:nvPr/>
        </p:nvPicPr>
        <p:blipFill>
          <a:blip r:embed="rId1"/>
          <a:srcRect/>
          <a:stretch>
            <a:fillRect/>
          </a:stretch>
        </p:blipFill>
        <p:spPr bwMode="auto">
          <a:xfrm>
            <a:off x="5286380" y="3643314"/>
            <a:ext cx="3643338" cy="2392748"/>
          </a:xfrm>
          <a:prstGeom prst="rect">
            <a:avLst/>
          </a:prstGeom>
          <a:noFill/>
        </p:spPr>
      </p:pic>
      <p:sp>
        <p:nvSpPr>
          <p:cNvPr id="2"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sp>
        <p:nvSpPr>
          <p:cNvPr id="5" name="Ellipse 4"/>
          <p:cNvSpPr/>
          <p:nvPr/>
        </p:nvSpPr>
        <p:spPr>
          <a:xfrm>
            <a:off x="1071538" y="142852"/>
            <a:ext cx="3000396" cy="500066"/>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Espèces</a:t>
            </a:r>
            <a:endParaRPr lang="fr-FR" sz="2800" b="1" dirty="0">
              <a:solidFill>
                <a:schemeClr val="tx1"/>
              </a:solidFill>
            </a:endParaRPr>
          </a:p>
        </p:txBody>
      </p:sp>
      <p:sp>
        <p:nvSpPr>
          <p:cNvPr id="10" name="Ellipse 9"/>
          <p:cNvSpPr/>
          <p:nvPr/>
        </p:nvSpPr>
        <p:spPr>
          <a:xfrm>
            <a:off x="1428728" y="1571612"/>
            <a:ext cx="2357454" cy="1143008"/>
          </a:xfrm>
          <a:prstGeom prst="ellipse">
            <a:avLst/>
          </a:prstGeom>
          <a:solidFill>
            <a:schemeClr val="accent2">
              <a:lumMod val="20000"/>
              <a:lumOff val="8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3">
                    <a:lumMod val="75000"/>
                  </a:schemeClr>
                </a:solidFill>
                <a:latin typeface="Arial" panose="020B0604020202020204" pitchFamily="34" charset="0"/>
                <a:cs typeface="Arial" panose="020B0604020202020204" pitchFamily="34" charset="0"/>
              </a:rPr>
              <a:t>Bovins</a:t>
            </a:r>
            <a:endParaRPr lang="fr-FR" sz="2400" b="1" dirty="0">
              <a:solidFill>
                <a:schemeClr val="accent3">
                  <a:lumMod val="75000"/>
                </a:schemeClr>
              </a:solidFill>
              <a:latin typeface="Arial" panose="020B0604020202020204" pitchFamily="34" charset="0"/>
              <a:cs typeface="Arial" panose="020B0604020202020204" pitchFamily="34" charset="0"/>
            </a:endParaRPr>
          </a:p>
        </p:txBody>
      </p:sp>
      <p:sp>
        <p:nvSpPr>
          <p:cNvPr id="11" name="Ellipse 10"/>
          <p:cNvSpPr/>
          <p:nvPr/>
        </p:nvSpPr>
        <p:spPr>
          <a:xfrm>
            <a:off x="4286248" y="1000108"/>
            <a:ext cx="3714776" cy="857256"/>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r>
              <a:rPr lang="fr-FR" sz="2000" b="1" i="1" dirty="0" smtClean="0">
                <a:solidFill>
                  <a:schemeClr val="tx1"/>
                </a:solidFill>
                <a:latin typeface="Arial" panose="020B0604020202020204" pitchFamily="34" charset="0"/>
                <a:cs typeface="Arial" panose="020B0604020202020204" pitchFamily="34" charset="0"/>
              </a:rPr>
              <a:t> </a:t>
            </a:r>
            <a:r>
              <a:rPr lang="fr-FR" sz="2000" b="1" i="1" dirty="0" err="1" smtClean="0">
                <a:solidFill>
                  <a:schemeClr val="tx1"/>
                </a:solidFill>
                <a:latin typeface="Arial" panose="020B0604020202020204" pitchFamily="34" charset="0"/>
                <a:cs typeface="Arial" panose="020B0604020202020204" pitchFamily="34" charset="0"/>
              </a:rPr>
              <a:t>gutturosa</a:t>
            </a:r>
            <a:r>
              <a:rPr lang="fr-FR" sz="2000" b="1" i="1" dirty="0" smtClean="0">
                <a:solidFill>
                  <a:schemeClr val="tx1"/>
                </a:solidFill>
                <a:latin typeface="Arial" panose="020B0604020202020204" pitchFamily="34" charset="0"/>
                <a:cs typeface="Arial" panose="020B0604020202020204" pitchFamily="34" charset="0"/>
              </a:rPr>
              <a:t> </a:t>
            </a:r>
            <a:endParaRPr lang="fr-FR" sz="2000" b="1" i="1" dirty="0">
              <a:solidFill>
                <a:schemeClr val="tx1"/>
              </a:solidFill>
              <a:latin typeface="Arial" panose="020B0604020202020204" pitchFamily="34" charset="0"/>
              <a:cs typeface="Arial" panose="020B0604020202020204" pitchFamily="34" charset="0"/>
            </a:endParaRPr>
          </a:p>
        </p:txBody>
      </p:sp>
      <p:sp>
        <p:nvSpPr>
          <p:cNvPr id="12" name="Ellipse 11"/>
          <p:cNvSpPr/>
          <p:nvPr/>
        </p:nvSpPr>
        <p:spPr>
          <a:xfrm>
            <a:off x="4286248" y="2428868"/>
            <a:ext cx="3429024" cy="857256"/>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endParaRPr lang="fr-FR" sz="2000" b="1" i="1" dirty="0" smtClean="0">
              <a:solidFill>
                <a:schemeClr val="tx1"/>
              </a:solidFill>
              <a:latin typeface="Arial" panose="020B0604020202020204" pitchFamily="34" charset="0"/>
              <a:cs typeface="Arial" panose="020B0604020202020204" pitchFamily="34" charset="0"/>
            </a:endParaRPr>
          </a:p>
          <a:p>
            <a:pPr algn="ctr"/>
            <a:r>
              <a:rPr lang="fr-FR" sz="2000" b="1" i="1" dirty="0" err="1" smtClean="0">
                <a:solidFill>
                  <a:schemeClr val="tx1"/>
                </a:solidFill>
                <a:latin typeface="Arial" panose="020B0604020202020204" pitchFamily="34" charset="0"/>
                <a:cs typeface="Arial" panose="020B0604020202020204" pitchFamily="34" charset="0"/>
              </a:rPr>
              <a:t>lienalis</a:t>
            </a:r>
            <a:endParaRPr lang="fr-FR" sz="2000" b="1" dirty="0">
              <a:solidFill>
                <a:schemeClr val="tx1"/>
              </a:solidFill>
              <a:latin typeface="Arial" panose="020B0604020202020204" pitchFamily="34" charset="0"/>
              <a:cs typeface="Arial" panose="020B0604020202020204" pitchFamily="34" charset="0"/>
            </a:endParaRPr>
          </a:p>
        </p:txBody>
      </p:sp>
      <p:sp>
        <p:nvSpPr>
          <p:cNvPr id="14" name="Ellipse 13"/>
          <p:cNvSpPr/>
          <p:nvPr/>
        </p:nvSpPr>
        <p:spPr>
          <a:xfrm>
            <a:off x="1428728" y="4500570"/>
            <a:ext cx="2357454" cy="1143008"/>
          </a:xfrm>
          <a:prstGeom prst="ellipse">
            <a:avLst/>
          </a:prstGeom>
          <a:solidFill>
            <a:schemeClr val="accent2">
              <a:lumMod val="20000"/>
              <a:lumOff val="8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3">
                    <a:lumMod val="75000"/>
                  </a:schemeClr>
                </a:solidFill>
                <a:latin typeface="Arial" panose="020B0604020202020204" pitchFamily="34" charset="0"/>
                <a:cs typeface="Arial" panose="020B0604020202020204" pitchFamily="34" charset="0"/>
              </a:rPr>
              <a:t>Equins</a:t>
            </a:r>
            <a:endParaRPr lang="fr-FR" sz="2400" b="1" dirty="0">
              <a:solidFill>
                <a:schemeClr val="accent3">
                  <a:lumMod val="75000"/>
                </a:schemeClr>
              </a:solidFill>
              <a:latin typeface="Arial" panose="020B0604020202020204" pitchFamily="34" charset="0"/>
              <a:cs typeface="Arial" panose="020B0604020202020204" pitchFamily="34" charset="0"/>
            </a:endParaRPr>
          </a:p>
        </p:txBody>
      </p:sp>
      <p:sp>
        <p:nvSpPr>
          <p:cNvPr id="15" name="Ellipse 14"/>
          <p:cNvSpPr/>
          <p:nvPr/>
        </p:nvSpPr>
        <p:spPr>
          <a:xfrm>
            <a:off x="4357686" y="3929066"/>
            <a:ext cx="3429024" cy="857256"/>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endParaRPr lang="fr-FR" sz="2000" b="1" i="1" dirty="0" smtClean="0">
              <a:solidFill>
                <a:schemeClr val="tx1"/>
              </a:solidFill>
              <a:latin typeface="Arial" panose="020B0604020202020204" pitchFamily="34" charset="0"/>
              <a:cs typeface="Arial" panose="020B0604020202020204" pitchFamily="34" charset="0"/>
            </a:endParaRPr>
          </a:p>
          <a:p>
            <a:pPr algn="ctr"/>
            <a:r>
              <a:rPr lang="fr-FR" sz="2000" b="1" i="1" dirty="0" err="1" smtClean="0">
                <a:solidFill>
                  <a:schemeClr val="tx1"/>
                </a:solidFill>
                <a:latin typeface="Arial" panose="020B0604020202020204" pitchFamily="34" charset="0"/>
                <a:cs typeface="Arial" panose="020B0604020202020204" pitchFamily="34" charset="0"/>
              </a:rPr>
              <a:t>reticulata</a:t>
            </a:r>
            <a:endParaRPr lang="fr-FR" sz="2000" b="1" i="1" dirty="0" smtClean="0">
              <a:solidFill>
                <a:schemeClr val="tx1"/>
              </a:solidFill>
              <a:latin typeface="Arial" panose="020B0604020202020204" pitchFamily="34" charset="0"/>
              <a:cs typeface="Arial" panose="020B0604020202020204" pitchFamily="34" charset="0"/>
            </a:endParaRPr>
          </a:p>
        </p:txBody>
      </p:sp>
      <p:sp>
        <p:nvSpPr>
          <p:cNvPr id="16" name="Ellipse 15"/>
          <p:cNvSpPr/>
          <p:nvPr/>
        </p:nvSpPr>
        <p:spPr>
          <a:xfrm>
            <a:off x="4357686" y="5357826"/>
            <a:ext cx="3429024" cy="857256"/>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endParaRPr lang="fr-FR" sz="2000" b="1" i="1" dirty="0" smtClean="0">
              <a:solidFill>
                <a:schemeClr val="tx1"/>
              </a:solidFill>
              <a:latin typeface="Arial" panose="020B0604020202020204" pitchFamily="34" charset="0"/>
              <a:cs typeface="Arial" panose="020B0604020202020204" pitchFamily="34" charset="0"/>
            </a:endParaRPr>
          </a:p>
          <a:p>
            <a:pPr algn="ctr"/>
            <a:r>
              <a:rPr lang="fr-FR" sz="2000" b="1" i="1" dirty="0" err="1" smtClean="0">
                <a:solidFill>
                  <a:schemeClr val="tx1"/>
                </a:solidFill>
                <a:latin typeface="Arial" panose="020B0604020202020204" pitchFamily="34" charset="0"/>
                <a:cs typeface="Arial" panose="020B0604020202020204" pitchFamily="34" charset="0"/>
              </a:rPr>
              <a:t>cervicalis</a:t>
            </a:r>
            <a:endParaRPr lang="fr-FR" sz="2000" b="1" i="1" dirty="0" smtClean="0">
              <a:solidFill>
                <a:schemeClr val="tx1"/>
              </a:solidFill>
              <a:latin typeface="Arial" panose="020B0604020202020204" pitchFamily="34" charset="0"/>
              <a:cs typeface="Arial" panose="020B0604020202020204" pitchFamily="34" charset="0"/>
            </a:endParaRPr>
          </a:p>
        </p:txBody>
      </p:sp>
      <p:sp>
        <p:nvSpPr>
          <p:cNvPr id="17" name="Accolade ouvrante 16"/>
          <p:cNvSpPr/>
          <p:nvPr/>
        </p:nvSpPr>
        <p:spPr>
          <a:xfrm>
            <a:off x="3786182" y="1357298"/>
            <a:ext cx="428628" cy="15716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8" name="Accolade ouvrante 17"/>
          <p:cNvSpPr/>
          <p:nvPr/>
        </p:nvSpPr>
        <p:spPr>
          <a:xfrm>
            <a:off x="3786182" y="4286256"/>
            <a:ext cx="571504" cy="15716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sp>
        <p:nvSpPr>
          <p:cNvPr id="5" name="Ellipse 4"/>
          <p:cNvSpPr/>
          <p:nvPr/>
        </p:nvSpPr>
        <p:spPr>
          <a:xfrm>
            <a:off x="1357290" y="500042"/>
            <a:ext cx="3000396" cy="500066"/>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Bovins </a:t>
            </a:r>
            <a:endParaRPr lang="fr-FR" sz="2800" b="1" dirty="0">
              <a:solidFill>
                <a:schemeClr val="tx1"/>
              </a:solidFill>
            </a:endParaRPr>
          </a:p>
        </p:txBody>
      </p:sp>
      <p:sp>
        <p:nvSpPr>
          <p:cNvPr id="11" name="Ellipse 10"/>
          <p:cNvSpPr/>
          <p:nvPr/>
        </p:nvSpPr>
        <p:spPr>
          <a:xfrm>
            <a:off x="1214414" y="2071678"/>
            <a:ext cx="2500330" cy="857256"/>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r>
              <a:rPr lang="fr-FR" sz="2000" b="1" i="1" dirty="0" smtClean="0">
                <a:solidFill>
                  <a:schemeClr val="tx1"/>
                </a:solidFill>
                <a:latin typeface="Arial" panose="020B0604020202020204" pitchFamily="34" charset="0"/>
                <a:cs typeface="Arial" panose="020B0604020202020204" pitchFamily="34" charset="0"/>
              </a:rPr>
              <a:t> </a:t>
            </a:r>
            <a:r>
              <a:rPr lang="fr-FR" sz="2000" b="1" i="1" dirty="0" err="1" smtClean="0">
                <a:solidFill>
                  <a:schemeClr val="tx1"/>
                </a:solidFill>
                <a:latin typeface="Arial" panose="020B0604020202020204" pitchFamily="34" charset="0"/>
                <a:cs typeface="Arial" panose="020B0604020202020204" pitchFamily="34" charset="0"/>
              </a:rPr>
              <a:t>gutturosa</a:t>
            </a:r>
            <a:r>
              <a:rPr lang="fr-FR" sz="2000" b="1" i="1" dirty="0" smtClean="0">
                <a:solidFill>
                  <a:schemeClr val="tx1"/>
                </a:solidFill>
                <a:latin typeface="Arial" panose="020B0604020202020204" pitchFamily="34" charset="0"/>
                <a:cs typeface="Arial" panose="020B0604020202020204" pitchFamily="34" charset="0"/>
              </a:rPr>
              <a:t> </a:t>
            </a:r>
            <a:endParaRPr lang="fr-FR" sz="2000" b="1" i="1" dirty="0">
              <a:solidFill>
                <a:schemeClr val="tx1"/>
              </a:solidFill>
              <a:latin typeface="Arial" panose="020B0604020202020204" pitchFamily="34" charset="0"/>
              <a:cs typeface="Arial" panose="020B0604020202020204" pitchFamily="34" charset="0"/>
            </a:endParaRPr>
          </a:p>
        </p:txBody>
      </p:sp>
      <p:sp>
        <p:nvSpPr>
          <p:cNvPr id="12" name="Ellipse 11"/>
          <p:cNvSpPr/>
          <p:nvPr/>
        </p:nvSpPr>
        <p:spPr>
          <a:xfrm>
            <a:off x="1285852" y="4286256"/>
            <a:ext cx="2500330" cy="857256"/>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endParaRPr lang="fr-FR" sz="2000" b="1" i="1" dirty="0" smtClean="0">
              <a:solidFill>
                <a:schemeClr val="tx1"/>
              </a:solidFill>
              <a:latin typeface="Arial" panose="020B0604020202020204" pitchFamily="34" charset="0"/>
              <a:cs typeface="Arial" panose="020B0604020202020204" pitchFamily="34" charset="0"/>
            </a:endParaRPr>
          </a:p>
          <a:p>
            <a:pPr algn="ctr"/>
            <a:r>
              <a:rPr lang="fr-FR" sz="2000" b="1" i="1" dirty="0" err="1" smtClean="0">
                <a:solidFill>
                  <a:schemeClr val="tx1"/>
                </a:solidFill>
                <a:latin typeface="Arial" panose="020B0604020202020204" pitchFamily="34" charset="0"/>
                <a:cs typeface="Arial" panose="020B0604020202020204" pitchFamily="34" charset="0"/>
              </a:rPr>
              <a:t>Lienalis</a:t>
            </a:r>
            <a:r>
              <a:rPr lang="fr-FR" sz="2000" b="1" i="1" dirty="0" smtClean="0">
                <a:solidFill>
                  <a:schemeClr val="tx1"/>
                </a:solidFill>
                <a:latin typeface="Arial" panose="020B0604020202020204" pitchFamily="34" charset="0"/>
                <a:cs typeface="Arial" panose="020B0604020202020204" pitchFamily="34" charset="0"/>
              </a:rPr>
              <a:t> </a:t>
            </a:r>
            <a:endParaRPr lang="fr-FR" sz="2000" b="1" dirty="0">
              <a:solidFill>
                <a:schemeClr val="tx1"/>
              </a:solidFill>
              <a:latin typeface="Arial" panose="020B0604020202020204" pitchFamily="34" charset="0"/>
              <a:cs typeface="Arial" panose="020B0604020202020204" pitchFamily="34" charset="0"/>
            </a:endParaRPr>
          </a:p>
        </p:txBody>
      </p:sp>
      <p:sp>
        <p:nvSpPr>
          <p:cNvPr id="19" name="Rectangle 18"/>
          <p:cNvSpPr/>
          <p:nvPr/>
        </p:nvSpPr>
        <p:spPr>
          <a:xfrm>
            <a:off x="3786182" y="1928802"/>
            <a:ext cx="4429156" cy="1015663"/>
          </a:xfrm>
          <a:prstGeom prst="rect">
            <a:avLst/>
          </a:prstGeom>
          <a:solidFill>
            <a:schemeClr val="accent2">
              <a:lumMod val="40000"/>
              <a:lumOff val="60000"/>
            </a:schemeClr>
          </a:solidFill>
        </p:spPr>
        <p:txBody>
          <a:bodyPr wrap="square">
            <a:spAutoFit/>
          </a:bodyPr>
          <a:lstStyle/>
          <a:p>
            <a:pPr lvl="0">
              <a:buFont typeface="Wingdings" panose="05000000000000000000" pitchFamily="2" charset="2"/>
              <a:buChar char="§"/>
            </a:pPr>
            <a:r>
              <a:rPr lang="fr-FR" sz="2000" dirty="0" smtClean="0">
                <a:latin typeface="Arial" panose="020B0604020202020204" pitchFamily="34" charset="0"/>
                <a:cs typeface="Arial" panose="020B0604020202020204" pitchFamily="34" charset="0"/>
              </a:rPr>
              <a:t>Ligament cervical</a:t>
            </a:r>
            <a:endParaRPr lang="fr-FR" sz="2000" dirty="0" smtClean="0">
              <a:latin typeface="Arial" panose="020B0604020202020204" pitchFamily="34" charset="0"/>
              <a:cs typeface="Arial" panose="020B0604020202020204" pitchFamily="34" charset="0"/>
            </a:endParaRPr>
          </a:p>
          <a:p>
            <a:pPr lvl="0">
              <a:buFont typeface="Wingdings" panose="05000000000000000000" pitchFamily="2" charset="2"/>
              <a:buChar char="§"/>
            </a:pPr>
            <a:endParaRPr lang="fr-FR" sz="2000" dirty="0" smtClean="0">
              <a:latin typeface="Arial" panose="020B0604020202020204" pitchFamily="34" charset="0"/>
              <a:cs typeface="Arial" panose="020B0604020202020204" pitchFamily="34" charset="0"/>
            </a:endParaRPr>
          </a:p>
          <a:p>
            <a:pPr lvl="0">
              <a:buFont typeface="Wingdings" panose="05000000000000000000" pitchFamily="2" charset="2"/>
              <a:buChar char="§"/>
            </a:pPr>
            <a:r>
              <a:rPr lang="fr-FR" sz="2000" dirty="0" smtClean="0">
                <a:latin typeface="Arial" panose="020B0604020202020204" pitchFamily="34" charset="0"/>
                <a:cs typeface="Arial" panose="020B0604020202020204" pitchFamily="34" charset="0"/>
              </a:rPr>
              <a:t>Ligament </a:t>
            </a:r>
            <a:r>
              <a:rPr lang="fr-FR" sz="2000" dirty="0" err="1" smtClean="0">
                <a:latin typeface="Arial" panose="020B0604020202020204" pitchFamily="34" charset="0"/>
                <a:cs typeface="Arial" panose="020B0604020202020204" pitchFamily="34" charset="0"/>
              </a:rPr>
              <a:t>fémoro</a:t>
            </a:r>
            <a:r>
              <a:rPr lang="fr-FR" sz="2000" dirty="0" smtClean="0">
                <a:latin typeface="Arial" panose="020B0604020202020204" pitchFamily="34" charset="0"/>
                <a:cs typeface="Arial" panose="020B0604020202020204" pitchFamily="34" charset="0"/>
              </a:rPr>
              <a:t>-</a:t>
            </a:r>
            <a:r>
              <a:rPr lang="fr-FR" sz="2000" dirty="0" err="1" smtClean="0">
                <a:latin typeface="Arial" panose="020B0604020202020204" pitchFamily="34" charset="0"/>
                <a:cs typeface="Arial" panose="020B0604020202020204" pitchFamily="34" charset="0"/>
              </a:rPr>
              <a:t>tibio</a:t>
            </a:r>
            <a:r>
              <a:rPr lang="fr-FR" sz="2000" dirty="0" smtClean="0">
                <a:latin typeface="Arial" panose="020B0604020202020204" pitchFamily="34" charset="0"/>
                <a:cs typeface="Arial" panose="020B0604020202020204" pitchFamily="34" charset="0"/>
              </a:rPr>
              <a:t>-rotuliens</a:t>
            </a:r>
            <a:endParaRPr lang="fr-FR" sz="2000" dirty="0">
              <a:latin typeface="Arial" panose="020B0604020202020204" pitchFamily="34" charset="0"/>
              <a:cs typeface="Arial" panose="020B0604020202020204" pitchFamily="34" charset="0"/>
            </a:endParaRPr>
          </a:p>
        </p:txBody>
      </p:sp>
      <p:sp>
        <p:nvSpPr>
          <p:cNvPr id="20" name="Rectangle 19"/>
          <p:cNvSpPr/>
          <p:nvPr/>
        </p:nvSpPr>
        <p:spPr>
          <a:xfrm>
            <a:off x="3929058" y="4572008"/>
            <a:ext cx="3451586" cy="400110"/>
          </a:xfrm>
          <a:prstGeom prst="rect">
            <a:avLst/>
          </a:prstGeom>
          <a:solidFill>
            <a:schemeClr val="accent2">
              <a:lumMod val="40000"/>
              <a:lumOff val="60000"/>
            </a:schemeClr>
          </a:solidFill>
        </p:spPr>
        <p:txBody>
          <a:bodyPr wrap="none">
            <a:spAutoFit/>
          </a:bodyPr>
          <a:lstStyle/>
          <a:p>
            <a:pPr lvl="0">
              <a:buFont typeface="Wingdings" panose="05000000000000000000" pitchFamily="2" charset="2"/>
              <a:buChar char="§"/>
            </a:pPr>
            <a:r>
              <a:rPr lang="fr-FR" sz="2000" dirty="0" smtClean="0">
                <a:latin typeface="Arial" panose="020B0604020202020204" pitchFamily="34" charset="0"/>
                <a:cs typeface="Arial" panose="020B0604020202020204" pitchFamily="34" charset="0"/>
              </a:rPr>
              <a:t>Ligaments </a:t>
            </a:r>
            <a:r>
              <a:rPr lang="fr-FR" sz="2000" dirty="0" err="1" smtClean="0">
                <a:latin typeface="Arial" panose="020B0604020202020204" pitchFamily="34" charset="0"/>
                <a:cs typeface="Arial" panose="020B0604020202020204" pitchFamily="34" charset="0"/>
              </a:rPr>
              <a:t>gastro</a:t>
            </a:r>
            <a:r>
              <a:rPr lang="fr-FR" sz="2000" dirty="0" smtClean="0">
                <a:latin typeface="Arial" panose="020B0604020202020204" pitchFamily="34" charset="0"/>
                <a:cs typeface="Arial" panose="020B0604020202020204" pitchFamily="34" charset="0"/>
              </a:rPr>
              <a:t>-splénique</a:t>
            </a:r>
            <a:endParaRPr lang="fr-FR" sz="2000" dirty="0">
              <a:latin typeface="Arial" panose="020B0604020202020204" pitchFamily="34" charset="0"/>
              <a:cs typeface="Arial" panose="020B0604020202020204" pitchFamily="34" charset="0"/>
            </a:endParaRPr>
          </a:p>
        </p:txBody>
      </p:sp>
      <p:sp>
        <p:nvSpPr>
          <p:cNvPr id="9" name="ZoneTexte 8"/>
          <p:cNvSpPr txBox="1"/>
          <p:nvPr/>
        </p:nvSpPr>
        <p:spPr>
          <a:xfrm>
            <a:off x="1142976" y="5715016"/>
            <a:ext cx="6340325" cy="400110"/>
          </a:xfrm>
          <a:prstGeom prst="rect">
            <a:avLst/>
          </a:prstGeom>
          <a:solidFill>
            <a:schemeClr val="accent2">
              <a:lumMod val="40000"/>
              <a:lumOff val="60000"/>
            </a:schemeClr>
          </a:solidFill>
        </p:spPr>
        <p:txBody>
          <a:bodyPr wrap="none" rtlCol="0">
            <a:spAutoFit/>
          </a:bodyPr>
          <a:lstStyle/>
          <a:p>
            <a:r>
              <a:rPr lang="fr-FR" sz="2000" b="1" dirty="0" smtClean="0">
                <a:latin typeface="Arial" panose="020B0604020202020204" pitchFamily="34" charset="0"/>
                <a:cs typeface="Arial" panose="020B0604020202020204" pitchFamily="34" charset="0"/>
              </a:rPr>
              <a:t>Il existe une grande diversité d’espèces en Afrique</a:t>
            </a:r>
            <a:endParaRPr lang="fr-FR" sz="2000" b="1" dirty="0">
              <a:latin typeface="Arial" panose="020B0604020202020204" pitchFamily="34" charset="0"/>
              <a:cs typeface="Arial" panose="020B0604020202020204" pitchFamily="34" charset="0"/>
            </a:endParaRPr>
          </a:p>
        </p:txBody>
      </p:sp>
      <p:sp>
        <p:nvSpPr>
          <p:cNvPr id="3"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sp>
        <p:nvSpPr>
          <p:cNvPr id="5" name="Ellipse 4"/>
          <p:cNvSpPr/>
          <p:nvPr/>
        </p:nvSpPr>
        <p:spPr>
          <a:xfrm>
            <a:off x="1285852" y="500042"/>
            <a:ext cx="3000396" cy="500066"/>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Equins</a:t>
            </a:r>
            <a:endParaRPr lang="fr-FR" sz="2800" b="1" dirty="0">
              <a:solidFill>
                <a:schemeClr val="tx1"/>
              </a:solidFill>
            </a:endParaRPr>
          </a:p>
        </p:txBody>
      </p:sp>
      <p:sp>
        <p:nvSpPr>
          <p:cNvPr id="15" name="Ellipse 14"/>
          <p:cNvSpPr/>
          <p:nvPr/>
        </p:nvSpPr>
        <p:spPr>
          <a:xfrm>
            <a:off x="1428728" y="2143116"/>
            <a:ext cx="2500330" cy="928694"/>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endParaRPr lang="fr-FR" sz="2000" b="1" i="1" dirty="0" smtClean="0">
              <a:solidFill>
                <a:schemeClr val="tx1"/>
              </a:solidFill>
              <a:latin typeface="Arial" panose="020B0604020202020204" pitchFamily="34" charset="0"/>
              <a:cs typeface="Arial" panose="020B0604020202020204" pitchFamily="34" charset="0"/>
            </a:endParaRPr>
          </a:p>
          <a:p>
            <a:pPr algn="ctr"/>
            <a:r>
              <a:rPr lang="fr-FR" sz="2000" b="1" i="1" dirty="0" err="1" smtClean="0">
                <a:solidFill>
                  <a:schemeClr val="tx1"/>
                </a:solidFill>
                <a:latin typeface="Arial" panose="020B0604020202020204" pitchFamily="34" charset="0"/>
                <a:cs typeface="Arial" panose="020B0604020202020204" pitchFamily="34" charset="0"/>
              </a:rPr>
              <a:t>reticulata</a:t>
            </a:r>
            <a:endParaRPr lang="fr-FR" sz="2000" b="1" i="1" dirty="0" smtClean="0">
              <a:solidFill>
                <a:schemeClr val="tx1"/>
              </a:solidFill>
              <a:latin typeface="Arial" panose="020B0604020202020204" pitchFamily="34" charset="0"/>
              <a:cs typeface="Arial" panose="020B0604020202020204" pitchFamily="34" charset="0"/>
            </a:endParaRPr>
          </a:p>
        </p:txBody>
      </p:sp>
      <p:sp>
        <p:nvSpPr>
          <p:cNvPr id="16" name="Ellipse 15"/>
          <p:cNvSpPr/>
          <p:nvPr/>
        </p:nvSpPr>
        <p:spPr>
          <a:xfrm>
            <a:off x="1643042" y="4286256"/>
            <a:ext cx="2571768" cy="1000132"/>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endParaRPr lang="fr-FR" sz="2000" b="1" i="1" dirty="0" smtClean="0">
              <a:solidFill>
                <a:schemeClr val="tx1"/>
              </a:solidFill>
              <a:latin typeface="Arial" panose="020B0604020202020204" pitchFamily="34" charset="0"/>
              <a:cs typeface="Arial" panose="020B0604020202020204" pitchFamily="34" charset="0"/>
            </a:endParaRPr>
          </a:p>
          <a:p>
            <a:pPr algn="ctr"/>
            <a:r>
              <a:rPr lang="fr-FR" sz="2000" b="1" i="1" dirty="0" err="1" smtClean="0">
                <a:solidFill>
                  <a:schemeClr val="tx1"/>
                </a:solidFill>
                <a:latin typeface="Arial" panose="020B0604020202020204" pitchFamily="34" charset="0"/>
                <a:cs typeface="Arial" panose="020B0604020202020204" pitchFamily="34" charset="0"/>
              </a:rPr>
              <a:t>cervicalis</a:t>
            </a:r>
            <a:endParaRPr lang="fr-FR" sz="2000" b="1" i="1" dirty="0" smtClean="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3929058" y="2214554"/>
            <a:ext cx="4572000" cy="707886"/>
          </a:xfrm>
          <a:prstGeom prst="rect">
            <a:avLst/>
          </a:prstGeom>
          <a:solidFill>
            <a:schemeClr val="accent2">
              <a:lumMod val="40000"/>
              <a:lumOff val="60000"/>
            </a:schemeClr>
          </a:solidFill>
        </p:spPr>
        <p:txBody>
          <a:bodyPr>
            <a:spAutoFit/>
          </a:bodyPr>
          <a:lstStyle/>
          <a:p>
            <a:pPr lvl="0"/>
            <a:r>
              <a:rPr lang="fr-FR" sz="2000" dirty="0" smtClean="0">
                <a:latin typeface="Arial" panose="020B0604020202020204" pitchFamily="34" charset="0"/>
                <a:cs typeface="Arial" panose="020B0604020202020204" pitchFamily="34" charset="0"/>
              </a:rPr>
              <a:t>Ligament suspenseur du boulet ou des tendons fléchisseurs </a:t>
            </a:r>
            <a:endParaRPr lang="fr-FR" sz="2000" dirty="0">
              <a:latin typeface="Arial" panose="020B0604020202020204" pitchFamily="34" charset="0"/>
              <a:cs typeface="Arial" panose="020B0604020202020204" pitchFamily="34" charset="0"/>
            </a:endParaRPr>
          </a:p>
        </p:txBody>
      </p:sp>
      <p:sp>
        <p:nvSpPr>
          <p:cNvPr id="17" name="Rectangle 16"/>
          <p:cNvSpPr/>
          <p:nvPr/>
        </p:nvSpPr>
        <p:spPr>
          <a:xfrm>
            <a:off x="4214810" y="4572008"/>
            <a:ext cx="2357454" cy="400110"/>
          </a:xfrm>
          <a:prstGeom prst="rect">
            <a:avLst/>
          </a:prstGeom>
          <a:solidFill>
            <a:schemeClr val="accent2">
              <a:lumMod val="40000"/>
              <a:lumOff val="60000"/>
            </a:schemeClr>
          </a:solidFill>
        </p:spPr>
        <p:txBody>
          <a:bodyPr wrap="square">
            <a:spAutoFit/>
          </a:bodyPr>
          <a:lstStyle/>
          <a:p>
            <a:pPr lvl="0"/>
            <a:r>
              <a:rPr lang="fr-FR" sz="2000" dirty="0" smtClean="0">
                <a:latin typeface="Arial" panose="020B0604020202020204" pitchFamily="34" charset="0"/>
                <a:cs typeface="Arial" panose="020B0604020202020204" pitchFamily="34" charset="0"/>
              </a:rPr>
              <a:t>Ligament cervical </a:t>
            </a:r>
            <a:endParaRPr lang="fr-FR" sz="2000" dirty="0">
              <a:latin typeface="Arial" panose="020B0604020202020204" pitchFamily="34" charset="0"/>
              <a:cs typeface="Arial" panose="020B0604020202020204" pitchFamily="34" charset="0"/>
            </a:endParaRPr>
          </a:p>
        </p:txBody>
      </p:sp>
      <p:sp>
        <p:nvSpPr>
          <p:cNvPr id="3"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sp>
        <p:nvSpPr>
          <p:cNvPr id="5" name="Ellipse 4"/>
          <p:cNvSpPr/>
          <p:nvPr/>
        </p:nvSpPr>
        <p:spPr>
          <a:xfrm>
            <a:off x="1000100" y="142852"/>
            <a:ext cx="3571900" cy="714380"/>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Cycle évolutif</a:t>
            </a:r>
            <a:endParaRPr lang="fr-FR" sz="2800" b="1" dirty="0">
              <a:solidFill>
                <a:schemeClr val="tx1"/>
              </a:solidFill>
            </a:endParaRPr>
          </a:p>
        </p:txBody>
      </p:sp>
      <p:sp>
        <p:nvSpPr>
          <p:cNvPr id="6" name="Ellipse 5"/>
          <p:cNvSpPr/>
          <p:nvPr/>
        </p:nvSpPr>
        <p:spPr>
          <a:xfrm>
            <a:off x="2643174" y="857232"/>
            <a:ext cx="5000660" cy="557216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8" name="Connecteur droit 7"/>
          <p:cNvCxnSpPr>
            <a:stCxn id="6" idx="2"/>
            <a:endCxn id="6" idx="2"/>
          </p:cNvCxnSpPr>
          <p:nvPr/>
        </p:nvCxnSpPr>
        <p:spPr>
          <a:xfrm rot="10800000">
            <a:off x="2643174" y="3643314"/>
            <a:ext cx="15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a:off x="2786050" y="4143380"/>
            <a:ext cx="4929222" cy="15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643438" y="214290"/>
            <a:ext cx="1500198" cy="857256"/>
          </a:xfrm>
          <a:prstGeom prst="rect">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Vers adultes</a:t>
            </a:r>
            <a:endParaRPr lang="fr-FR" b="1" dirty="0" smtClean="0">
              <a:solidFill>
                <a:schemeClr val="tx1"/>
              </a:solidFill>
            </a:endParaRPr>
          </a:p>
          <a:p>
            <a:pPr algn="ctr"/>
            <a:r>
              <a:rPr lang="fr-FR" dirty="0" smtClean="0">
                <a:solidFill>
                  <a:schemeClr val="tx1"/>
                </a:solidFill>
                <a:latin typeface="Arial" panose="020B0604020202020204"/>
                <a:cs typeface="Arial" panose="020B0604020202020204"/>
              </a:rPr>
              <a:t>♂</a:t>
            </a:r>
            <a:r>
              <a:rPr lang="fr-FR" b="1" dirty="0" smtClean="0">
                <a:solidFill>
                  <a:schemeClr val="tx1"/>
                </a:solidFill>
                <a:latin typeface="Arial" panose="020B0604020202020204"/>
                <a:cs typeface="Arial" panose="020B0604020202020204"/>
              </a:rPr>
              <a:t> et </a:t>
            </a:r>
            <a:r>
              <a:rPr lang="fr-FR" dirty="0" smtClean="0">
                <a:solidFill>
                  <a:schemeClr val="tx1"/>
                </a:solidFill>
                <a:latin typeface="Arial" panose="020B0604020202020204"/>
                <a:cs typeface="Arial" panose="020B0604020202020204"/>
              </a:rPr>
              <a:t>♀</a:t>
            </a:r>
            <a:endParaRPr lang="fr-FR" dirty="0">
              <a:solidFill>
                <a:schemeClr val="tx1"/>
              </a:solidFill>
            </a:endParaRPr>
          </a:p>
        </p:txBody>
      </p:sp>
      <p:sp>
        <p:nvSpPr>
          <p:cNvPr id="13" name="Rectangle 12"/>
          <p:cNvSpPr/>
          <p:nvPr/>
        </p:nvSpPr>
        <p:spPr>
          <a:xfrm>
            <a:off x="4143372" y="1285860"/>
            <a:ext cx="2500330" cy="1000132"/>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Ligaments</a:t>
            </a:r>
            <a:endParaRPr lang="fr-FR" b="1" dirty="0" smtClean="0">
              <a:solidFill>
                <a:schemeClr val="tx1"/>
              </a:solidFill>
            </a:endParaRPr>
          </a:p>
          <a:p>
            <a:pPr algn="ctr"/>
            <a:r>
              <a:rPr lang="fr-FR" b="1" dirty="0" smtClean="0">
                <a:solidFill>
                  <a:schemeClr val="tx1"/>
                </a:solidFill>
              </a:rPr>
              <a:t>Tissu conjonctif, sous- cutané et musculaire</a:t>
            </a:r>
            <a:endParaRPr lang="fr-FR" b="1" dirty="0" smtClean="0">
              <a:solidFill>
                <a:schemeClr val="tx1"/>
              </a:solidFill>
            </a:endParaRPr>
          </a:p>
          <a:p>
            <a:pPr algn="ctr"/>
            <a:endParaRPr lang="fr-FR" dirty="0"/>
          </a:p>
        </p:txBody>
      </p:sp>
      <p:pic>
        <p:nvPicPr>
          <p:cNvPr id="37890" name="Picture 2" descr="https://www.buzz2000.com/coloriage/vache/coloriage-vache-15169.gif"/>
          <p:cNvPicPr>
            <a:picLocks noChangeAspect="1" noChangeArrowheads="1"/>
          </p:cNvPicPr>
          <p:nvPr/>
        </p:nvPicPr>
        <p:blipFill>
          <a:blip r:embed="rId1"/>
          <a:srcRect/>
          <a:stretch>
            <a:fillRect/>
          </a:stretch>
        </p:blipFill>
        <p:spPr bwMode="auto">
          <a:xfrm>
            <a:off x="3643306" y="2571744"/>
            <a:ext cx="857256" cy="768673"/>
          </a:xfrm>
          <a:prstGeom prst="rect">
            <a:avLst/>
          </a:prstGeom>
          <a:noFill/>
        </p:spPr>
      </p:pic>
      <p:pic>
        <p:nvPicPr>
          <p:cNvPr id="37892" name="Picture 4" descr="https://www.coloriage-pour-colorier.com/image/coloriage-cheval-14.gif"/>
          <p:cNvPicPr>
            <a:picLocks noChangeAspect="1" noChangeArrowheads="1"/>
          </p:cNvPicPr>
          <p:nvPr/>
        </p:nvPicPr>
        <p:blipFill>
          <a:blip r:embed="rId2"/>
          <a:srcRect/>
          <a:stretch>
            <a:fillRect/>
          </a:stretch>
        </p:blipFill>
        <p:spPr bwMode="auto">
          <a:xfrm>
            <a:off x="5786446" y="2643182"/>
            <a:ext cx="978598" cy="738365"/>
          </a:xfrm>
          <a:prstGeom prst="rect">
            <a:avLst/>
          </a:prstGeom>
          <a:noFill/>
        </p:spPr>
      </p:pic>
      <p:sp>
        <p:nvSpPr>
          <p:cNvPr id="16" name="ZoneTexte 15"/>
          <p:cNvSpPr txBox="1"/>
          <p:nvPr/>
        </p:nvSpPr>
        <p:spPr>
          <a:xfrm flipH="1">
            <a:off x="4286248" y="3429000"/>
            <a:ext cx="1857388" cy="646331"/>
          </a:xfrm>
          <a:prstGeom prst="rect">
            <a:avLst/>
          </a:prstGeom>
          <a:noFill/>
        </p:spPr>
        <p:txBody>
          <a:bodyPr wrap="square" rtlCol="0">
            <a:spAutoFit/>
          </a:bodyPr>
          <a:lstStyle/>
          <a:p>
            <a:r>
              <a:rPr lang="fr-FR" b="1" dirty="0" smtClean="0"/>
              <a:t>Hôtes définitifs</a:t>
            </a:r>
            <a:endParaRPr lang="fr-FR" b="1" dirty="0" smtClean="0"/>
          </a:p>
          <a:p>
            <a:r>
              <a:rPr lang="fr-FR" b="1" dirty="0" smtClean="0"/>
              <a:t>Plusieurs mois </a:t>
            </a:r>
            <a:endParaRPr lang="fr-FR" b="1" dirty="0"/>
          </a:p>
        </p:txBody>
      </p:sp>
      <p:sp>
        <p:nvSpPr>
          <p:cNvPr id="17" name="Ellipse 16"/>
          <p:cNvSpPr/>
          <p:nvPr/>
        </p:nvSpPr>
        <p:spPr>
          <a:xfrm>
            <a:off x="3071802" y="1071546"/>
            <a:ext cx="857256" cy="428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L5</a:t>
            </a:r>
            <a:endParaRPr lang="fr-FR" sz="2000" b="1" dirty="0">
              <a:solidFill>
                <a:schemeClr val="tx1"/>
              </a:solidFill>
            </a:endParaRPr>
          </a:p>
        </p:txBody>
      </p:sp>
      <p:sp>
        <p:nvSpPr>
          <p:cNvPr id="20" name="Rectangle à coins arrondis 19"/>
          <p:cNvSpPr/>
          <p:nvPr/>
        </p:nvSpPr>
        <p:spPr>
          <a:xfrm>
            <a:off x="2214546" y="3429000"/>
            <a:ext cx="928694" cy="285752"/>
          </a:xfrm>
          <a:prstGeom prst="roundRect">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Piqure</a:t>
            </a:r>
            <a:endParaRPr lang="fr-FR" b="1" dirty="0">
              <a:solidFill>
                <a:schemeClr val="tx1"/>
              </a:solidFill>
            </a:endParaRPr>
          </a:p>
        </p:txBody>
      </p:sp>
      <p:sp>
        <p:nvSpPr>
          <p:cNvPr id="22" name="Ellipse 21"/>
          <p:cNvSpPr/>
          <p:nvPr/>
        </p:nvSpPr>
        <p:spPr>
          <a:xfrm>
            <a:off x="2500298" y="1928802"/>
            <a:ext cx="857256" cy="428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L4</a:t>
            </a:r>
            <a:endParaRPr lang="fr-FR" sz="2000" b="1" dirty="0">
              <a:solidFill>
                <a:schemeClr val="tx1"/>
              </a:solidFill>
            </a:endParaRPr>
          </a:p>
        </p:txBody>
      </p:sp>
      <p:sp>
        <p:nvSpPr>
          <p:cNvPr id="23" name="Ellipse 22"/>
          <p:cNvSpPr/>
          <p:nvPr/>
        </p:nvSpPr>
        <p:spPr>
          <a:xfrm>
            <a:off x="2143108" y="2928934"/>
            <a:ext cx="857256" cy="428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L3</a:t>
            </a:r>
            <a:endParaRPr lang="fr-FR" sz="2000" b="1" dirty="0">
              <a:solidFill>
                <a:schemeClr val="tx1"/>
              </a:solidFill>
            </a:endParaRPr>
          </a:p>
        </p:txBody>
      </p:sp>
      <p:sp>
        <p:nvSpPr>
          <p:cNvPr id="24" name="ZoneTexte 23"/>
          <p:cNvSpPr txBox="1"/>
          <p:nvPr/>
        </p:nvSpPr>
        <p:spPr>
          <a:xfrm>
            <a:off x="6929454" y="2786058"/>
            <a:ext cx="2000264" cy="646331"/>
          </a:xfrm>
          <a:prstGeom prst="rect">
            <a:avLst/>
          </a:prstGeom>
          <a:noFill/>
        </p:spPr>
        <p:txBody>
          <a:bodyPr wrap="square" rtlCol="0">
            <a:spAutoFit/>
          </a:bodyPr>
          <a:lstStyle/>
          <a:p>
            <a:r>
              <a:rPr lang="fr-FR" b="1" dirty="0" smtClean="0"/>
              <a:t>Microfilaires(L1) dermotrope</a:t>
            </a:r>
            <a:endParaRPr lang="fr-FR" b="1" dirty="0"/>
          </a:p>
        </p:txBody>
      </p:sp>
      <p:cxnSp>
        <p:nvCxnSpPr>
          <p:cNvPr id="26" name="Connecteur droit avec flèche 25"/>
          <p:cNvCxnSpPr>
            <a:endCxn id="17" idx="4"/>
          </p:cNvCxnSpPr>
          <p:nvPr/>
        </p:nvCxnSpPr>
        <p:spPr>
          <a:xfrm rot="5400000" flipH="1" flipV="1">
            <a:off x="3000364" y="1571612"/>
            <a:ext cx="571504" cy="42862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rot="5400000" flipH="1" flipV="1">
            <a:off x="2536017" y="2464587"/>
            <a:ext cx="642942" cy="28575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rot="16200000" flipV="1">
            <a:off x="2320909" y="3965579"/>
            <a:ext cx="714380" cy="6985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flipV="1">
            <a:off x="3786182" y="928670"/>
            <a:ext cx="785818" cy="35719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p:nvPr/>
        </p:nvCxnSpPr>
        <p:spPr>
          <a:xfrm rot="16200000" flipH="1">
            <a:off x="6965173" y="2250273"/>
            <a:ext cx="857256" cy="35719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1" name="Connecteur droit 40"/>
          <p:cNvCxnSpPr/>
          <p:nvPr/>
        </p:nvCxnSpPr>
        <p:spPr>
          <a:xfrm>
            <a:off x="6143636" y="1000108"/>
            <a:ext cx="1000132" cy="85725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4" name="Connecteur droit avec flèche 43"/>
          <p:cNvCxnSpPr/>
          <p:nvPr/>
        </p:nvCxnSpPr>
        <p:spPr>
          <a:xfrm rot="5400000">
            <a:off x="7250925" y="3750471"/>
            <a:ext cx="786612" cy="79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9" name="Ellipse 48"/>
          <p:cNvSpPr/>
          <p:nvPr/>
        </p:nvSpPr>
        <p:spPr>
          <a:xfrm>
            <a:off x="7429520" y="4143380"/>
            <a:ext cx="857256" cy="428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L1</a:t>
            </a:r>
            <a:endParaRPr lang="fr-FR" sz="2000" b="1" dirty="0">
              <a:solidFill>
                <a:schemeClr val="tx1"/>
              </a:solidFill>
            </a:endParaRPr>
          </a:p>
        </p:txBody>
      </p:sp>
      <p:cxnSp>
        <p:nvCxnSpPr>
          <p:cNvPr id="50" name="Connecteur droit avec flèche 49"/>
          <p:cNvCxnSpPr>
            <a:endCxn id="6" idx="4"/>
          </p:cNvCxnSpPr>
          <p:nvPr/>
        </p:nvCxnSpPr>
        <p:spPr>
          <a:xfrm rot="10800000" flipV="1">
            <a:off x="5143504" y="5857892"/>
            <a:ext cx="1571636" cy="57150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52" name="Ellipse 51"/>
          <p:cNvSpPr/>
          <p:nvPr/>
        </p:nvSpPr>
        <p:spPr>
          <a:xfrm>
            <a:off x="4786314" y="6000768"/>
            <a:ext cx="857256" cy="428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L2</a:t>
            </a:r>
            <a:endParaRPr lang="fr-FR" sz="2000" b="1" dirty="0">
              <a:solidFill>
                <a:schemeClr val="tx1"/>
              </a:solidFill>
            </a:endParaRPr>
          </a:p>
        </p:txBody>
      </p:sp>
      <p:sp>
        <p:nvSpPr>
          <p:cNvPr id="53" name="Ellipse 52"/>
          <p:cNvSpPr/>
          <p:nvPr/>
        </p:nvSpPr>
        <p:spPr>
          <a:xfrm>
            <a:off x="2214546" y="4286256"/>
            <a:ext cx="857256" cy="4286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L3</a:t>
            </a:r>
            <a:endParaRPr lang="fr-FR" sz="2000" b="1" dirty="0">
              <a:solidFill>
                <a:schemeClr val="tx1"/>
              </a:solidFill>
            </a:endParaRPr>
          </a:p>
        </p:txBody>
      </p:sp>
      <p:sp>
        <p:nvSpPr>
          <p:cNvPr id="54" name="ZoneTexte 53"/>
          <p:cNvSpPr txBox="1"/>
          <p:nvPr/>
        </p:nvSpPr>
        <p:spPr>
          <a:xfrm>
            <a:off x="4286248" y="4214818"/>
            <a:ext cx="2357454" cy="369332"/>
          </a:xfrm>
          <a:prstGeom prst="rect">
            <a:avLst/>
          </a:prstGeom>
          <a:noFill/>
        </p:spPr>
        <p:txBody>
          <a:bodyPr wrap="square" rtlCol="0">
            <a:spAutoFit/>
          </a:bodyPr>
          <a:lstStyle/>
          <a:p>
            <a:r>
              <a:rPr lang="fr-FR" b="1" dirty="0" smtClean="0"/>
              <a:t>2 à 4 semaines</a:t>
            </a:r>
            <a:endParaRPr lang="fr-FR" b="1" dirty="0"/>
          </a:p>
        </p:txBody>
      </p:sp>
      <p:sp>
        <p:nvSpPr>
          <p:cNvPr id="55" name="ZoneTexte 54"/>
          <p:cNvSpPr txBox="1"/>
          <p:nvPr/>
        </p:nvSpPr>
        <p:spPr>
          <a:xfrm flipH="1">
            <a:off x="4071934" y="5357826"/>
            <a:ext cx="2714644" cy="646331"/>
          </a:xfrm>
          <a:prstGeom prst="rect">
            <a:avLst/>
          </a:prstGeom>
          <a:noFill/>
        </p:spPr>
        <p:txBody>
          <a:bodyPr wrap="square" rtlCol="0">
            <a:spAutoFit/>
          </a:bodyPr>
          <a:lstStyle/>
          <a:p>
            <a:r>
              <a:rPr lang="fr-FR" b="1" dirty="0" smtClean="0"/>
              <a:t>Hôtes intermédiaires</a:t>
            </a:r>
            <a:endParaRPr lang="fr-FR" b="1" dirty="0" smtClean="0"/>
          </a:p>
          <a:p>
            <a:r>
              <a:rPr lang="fr-FR" b="1" i="1" dirty="0" err="1" smtClean="0"/>
              <a:t>Simulium</a:t>
            </a:r>
            <a:r>
              <a:rPr lang="fr-FR" b="1" dirty="0" smtClean="0"/>
              <a:t> et </a:t>
            </a:r>
            <a:r>
              <a:rPr lang="fr-FR" b="1" i="1" dirty="0" err="1" smtClean="0"/>
              <a:t>Culicoide</a:t>
            </a:r>
            <a:r>
              <a:rPr lang="fr-FR" b="1" dirty="0" err="1" smtClean="0"/>
              <a:t>s</a:t>
            </a:r>
            <a:endParaRPr lang="fr-FR" b="1" dirty="0" smtClean="0"/>
          </a:p>
        </p:txBody>
      </p:sp>
      <p:cxnSp>
        <p:nvCxnSpPr>
          <p:cNvPr id="58" name="Connecteur droit 57"/>
          <p:cNvCxnSpPr/>
          <p:nvPr/>
        </p:nvCxnSpPr>
        <p:spPr>
          <a:xfrm rot="5400000">
            <a:off x="6572264" y="4572008"/>
            <a:ext cx="1428760" cy="71438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0" name="Connecteur droit 59"/>
          <p:cNvCxnSpPr>
            <a:endCxn id="6" idx="4"/>
          </p:cNvCxnSpPr>
          <p:nvPr/>
        </p:nvCxnSpPr>
        <p:spPr>
          <a:xfrm>
            <a:off x="3500430" y="5786454"/>
            <a:ext cx="1643074" cy="64294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3" name="Connecteur droit avec flèche 62"/>
          <p:cNvCxnSpPr/>
          <p:nvPr/>
        </p:nvCxnSpPr>
        <p:spPr>
          <a:xfrm rot="16200000" flipV="1">
            <a:off x="2464579" y="4750603"/>
            <a:ext cx="1285884" cy="78581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37894" name="Picture 6" descr="http://www.bumblebee.org/invertebrates/images/Simulium.jpg"/>
          <p:cNvPicPr>
            <a:picLocks noChangeAspect="1" noChangeArrowheads="1"/>
          </p:cNvPicPr>
          <p:nvPr/>
        </p:nvPicPr>
        <p:blipFill>
          <a:blip r:embed="rId3" cstate="print"/>
          <a:srcRect/>
          <a:stretch>
            <a:fillRect/>
          </a:stretch>
        </p:blipFill>
        <p:spPr bwMode="auto">
          <a:xfrm>
            <a:off x="3413913" y="4227727"/>
            <a:ext cx="834983" cy="1045925"/>
          </a:xfrm>
          <a:prstGeom prst="rect">
            <a:avLst/>
          </a:prstGeom>
          <a:noFill/>
        </p:spPr>
      </p:pic>
      <p:pic>
        <p:nvPicPr>
          <p:cNvPr id="37896" name="Picture 8" descr="http://www.mikrojezioro.met.pl/atlas_zw/okna/original/Culicoides_sp2_samica.jpg"/>
          <p:cNvPicPr>
            <a:picLocks noChangeAspect="1" noChangeArrowheads="1"/>
          </p:cNvPicPr>
          <p:nvPr/>
        </p:nvPicPr>
        <p:blipFill>
          <a:blip r:embed="rId4"/>
          <a:srcRect/>
          <a:stretch>
            <a:fillRect/>
          </a:stretch>
        </p:blipFill>
        <p:spPr bwMode="auto">
          <a:xfrm>
            <a:off x="5857884" y="4214818"/>
            <a:ext cx="1214446" cy="1169916"/>
          </a:xfrm>
          <a:prstGeom prst="rect">
            <a:avLst/>
          </a:prstGeom>
          <a:noFill/>
        </p:spPr>
      </p:pic>
      <p:sp>
        <p:nvSpPr>
          <p:cNvPr id="3"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sp>
        <p:nvSpPr>
          <p:cNvPr id="5" name="Ellipse 4"/>
          <p:cNvSpPr/>
          <p:nvPr/>
        </p:nvSpPr>
        <p:spPr>
          <a:xfrm>
            <a:off x="1071538" y="142852"/>
            <a:ext cx="3000396" cy="500066"/>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Espèces</a:t>
            </a:r>
            <a:endParaRPr lang="fr-FR" sz="2800" b="1" dirty="0">
              <a:solidFill>
                <a:schemeClr val="tx1"/>
              </a:solidFill>
            </a:endParaRPr>
          </a:p>
        </p:txBody>
      </p:sp>
      <p:sp>
        <p:nvSpPr>
          <p:cNvPr id="10" name="Ellipse 9"/>
          <p:cNvSpPr/>
          <p:nvPr/>
        </p:nvSpPr>
        <p:spPr>
          <a:xfrm>
            <a:off x="1428728" y="1571612"/>
            <a:ext cx="2357454" cy="1143008"/>
          </a:xfrm>
          <a:prstGeom prst="ellipse">
            <a:avLst/>
          </a:prstGeom>
          <a:solidFill>
            <a:schemeClr val="accent2">
              <a:lumMod val="20000"/>
              <a:lumOff val="8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3">
                    <a:lumMod val="75000"/>
                  </a:schemeClr>
                </a:solidFill>
                <a:latin typeface="Arial" panose="020B0604020202020204" pitchFamily="34" charset="0"/>
                <a:cs typeface="Arial" panose="020B0604020202020204" pitchFamily="34" charset="0"/>
              </a:rPr>
              <a:t>Bovins</a:t>
            </a:r>
            <a:endParaRPr lang="fr-FR" sz="2400" b="1" dirty="0">
              <a:solidFill>
                <a:schemeClr val="accent3">
                  <a:lumMod val="75000"/>
                </a:schemeClr>
              </a:solidFill>
              <a:latin typeface="Arial" panose="020B0604020202020204" pitchFamily="34" charset="0"/>
              <a:cs typeface="Arial" panose="020B0604020202020204" pitchFamily="34" charset="0"/>
            </a:endParaRPr>
          </a:p>
        </p:txBody>
      </p:sp>
      <p:sp>
        <p:nvSpPr>
          <p:cNvPr id="11" name="Ellipse 10"/>
          <p:cNvSpPr/>
          <p:nvPr/>
        </p:nvSpPr>
        <p:spPr>
          <a:xfrm>
            <a:off x="4286248" y="1000108"/>
            <a:ext cx="3714776" cy="857256"/>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r>
              <a:rPr lang="fr-FR" sz="2000" b="1" i="1" dirty="0" smtClean="0">
                <a:solidFill>
                  <a:schemeClr val="tx1"/>
                </a:solidFill>
                <a:latin typeface="Arial" panose="020B0604020202020204" pitchFamily="34" charset="0"/>
                <a:cs typeface="Arial" panose="020B0604020202020204" pitchFamily="34" charset="0"/>
              </a:rPr>
              <a:t> </a:t>
            </a:r>
            <a:r>
              <a:rPr lang="fr-FR" sz="2000" b="1" i="1" dirty="0" err="1" smtClean="0">
                <a:solidFill>
                  <a:schemeClr val="tx1"/>
                </a:solidFill>
                <a:latin typeface="Arial" panose="020B0604020202020204" pitchFamily="34" charset="0"/>
                <a:cs typeface="Arial" panose="020B0604020202020204" pitchFamily="34" charset="0"/>
              </a:rPr>
              <a:t>gutturosa</a:t>
            </a:r>
            <a:r>
              <a:rPr lang="fr-FR" sz="2000" b="1" i="1" dirty="0" smtClean="0">
                <a:solidFill>
                  <a:schemeClr val="tx1"/>
                </a:solidFill>
                <a:latin typeface="Arial" panose="020B0604020202020204" pitchFamily="34" charset="0"/>
                <a:cs typeface="Arial" panose="020B0604020202020204" pitchFamily="34" charset="0"/>
              </a:rPr>
              <a:t> </a:t>
            </a:r>
            <a:endParaRPr lang="fr-FR" sz="2000" b="1" i="1" dirty="0">
              <a:solidFill>
                <a:schemeClr val="tx1"/>
              </a:solidFill>
              <a:latin typeface="Arial" panose="020B0604020202020204" pitchFamily="34" charset="0"/>
              <a:cs typeface="Arial" panose="020B0604020202020204" pitchFamily="34" charset="0"/>
            </a:endParaRPr>
          </a:p>
        </p:txBody>
      </p:sp>
      <p:sp>
        <p:nvSpPr>
          <p:cNvPr id="12" name="Ellipse 11"/>
          <p:cNvSpPr/>
          <p:nvPr/>
        </p:nvSpPr>
        <p:spPr>
          <a:xfrm>
            <a:off x="4286248" y="2428868"/>
            <a:ext cx="3429024" cy="857256"/>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endParaRPr lang="fr-FR" sz="2000" b="1" i="1" dirty="0" smtClean="0">
              <a:solidFill>
                <a:schemeClr val="tx1"/>
              </a:solidFill>
              <a:latin typeface="Arial" panose="020B0604020202020204" pitchFamily="34" charset="0"/>
              <a:cs typeface="Arial" panose="020B0604020202020204" pitchFamily="34" charset="0"/>
            </a:endParaRPr>
          </a:p>
          <a:p>
            <a:pPr algn="ctr"/>
            <a:r>
              <a:rPr lang="fr-FR" sz="2000" b="1" i="1" dirty="0" err="1" smtClean="0">
                <a:solidFill>
                  <a:schemeClr val="tx1"/>
                </a:solidFill>
                <a:latin typeface="Arial" panose="020B0604020202020204" pitchFamily="34" charset="0"/>
                <a:cs typeface="Arial" panose="020B0604020202020204" pitchFamily="34" charset="0"/>
              </a:rPr>
              <a:t>lienalis</a:t>
            </a:r>
            <a:endParaRPr lang="fr-FR" sz="2000" b="1" dirty="0">
              <a:solidFill>
                <a:schemeClr val="tx1"/>
              </a:solidFill>
              <a:latin typeface="Arial" panose="020B0604020202020204" pitchFamily="34" charset="0"/>
              <a:cs typeface="Arial" panose="020B0604020202020204" pitchFamily="34" charset="0"/>
            </a:endParaRPr>
          </a:p>
        </p:txBody>
      </p:sp>
      <p:sp>
        <p:nvSpPr>
          <p:cNvPr id="14" name="Ellipse 13"/>
          <p:cNvSpPr/>
          <p:nvPr/>
        </p:nvSpPr>
        <p:spPr>
          <a:xfrm>
            <a:off x="1428728" y="4500570"/>
            <a:ext cx="2357454" cy="1143008"/>
          </a:xfrm>
          <a:prstGeom prst="ellipse">
            <a:avLst/>
          </a:prstGeom>
          <a:solidFill>
            <a:schemeClr val="accent2">
              <a:lumMod val="20000"/>
              <a:lumOff val="8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3">
                    <a:lumMod val="75000"/>
                  </a:schemeClr>
                </a:solidFill>
                <a:latin typeface="Arial" panose="020B0604020202020204" pitchFamily="34" charset="0"/>
                <a:cs typeface="Arial" panose="020B0604020202020204" pitchFamily="34" charset="0"/>
              </a:rPr>
              <a:t>Equins</a:t>
            </a:r>
            <a:endParaRPr lang="fr-FR" sz="2400" b="1" dirty="0">
              <a:solidFill>
                <a:schemeClr val="accent3">
                  <a:lumMod val="75000"/>
                </a:schemeClr>
              </a:solidFill>
              <a:latin typeface="Arial" panose="020B0604020202020204" pitchFamily="34" charset="0"/>
              <a:cs typeface="Arial" panose="020B0604020202020204" pitchFamily="34" charset="0"/>
            </a:endParaRPr>
          </a:p>
        </p:txBody>
      </p:sp>
      <p:sp>
        <p:nvSpPr>
          <p:cNvPr id="15" name="Ellipse 14"/>
          <p:cNvSpPr/>
          <p:nvPr/>
        </p:nvSpPr>
        <p:spPr>
          <a:xfrm>
            <a:off x="4357686" y="3929066"/>
            <a:ext cx="3429024" cy="857256"/>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endParaRPr lang="fr-FR" sz="2000" b="1" i="1" dirty="0" smtClean="0">
              <a:solidFill>
                <a:schemeClr val="tx1"/>
              </a:solidFill>
              <a:latin typeface="Arial" panose="020B0604020202020204" pitchFamily="34" charset="0"/>
              <a:cs typeface="Arial" panose="020B0604020202020204" pitchFamily="34" charset="0"/>
            </a:endParaRPr>
          </a:p>
          <a:p>
            <a:pPr algn="ctr"/>
            <a:r>
              <a:rPr lang="fr-FR" sz="2000" b="1" i="1" dirty="0" err="1" smtClean="0">
                <a:solidFill>
                  <a:schemeClr val="tx1"/>
                </a:solidFill>
                <a:latin typeface="Arial" panose="020B0604020202020204" pitchFamily="34" charset="0"/>
                <a:cs typeface="Arial" panose="020B0604020202020204" pitchFamily="34" charset="0"/>
              </a:rPr>
              <a:t>reticulata</a:t>
            </a:r>
            <a:endParaRPr lang="fr-FR" sz="2000" b="1" i="1" dirty="0" smtClean="0">
              <a:solidFill>
                <a:schemeClr val="tx1"/>
              </a:solidFill>
              <a:latin typeface="Arial" panose="020B0604020202020204" pitchFamily="34" charset="0"/>
              <a:cs typeface="Arial" panose="020B0604020202020204" pitchFamily="34" charset="0"/>
            </a:endParaRPr>
          </a:p>
        </p:txBody>
      </p:sp>
      <p:sp>
        <p:nvSpPr>
          <p:cNvPr id="16" name="Ellipse 15"/>
          <p:cNvSpPr/>
          <p:nvPr/>
        </p:nvSpPr>
        <p:spPr>
          <a:xfrm>
            <a:off x="4357686" y="5357826"/>
            <a:ext cx="3429024" cy="857256"/>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endParaRPr lang="fr-FR" sz="2000" b="1" i="1" dirty="0" smtClean="0">
              <a:solidFill>
                <a:schemeClr val="tx1"/>
              </a:solidFill>
              <a:latin typeface="Arial" panose="020B0604020202020204" pitchFamily="34" charset="0"/>
              <a:cs typeface="Arial" panose="020B0604020202020204" pitchFamily="34" charset="0"/>
            </a:endParaRPr>
          </a:p>
          <a:p>
            <a:pPr algn="ctr"/>
            <a:r>
              <a:rPr lang="fr-FR" sz="2000" b="1" i="1" dirty="0" err="1" smtClean="0">
                <a:solidFill>
                  <a:schemeClr val="tx1"/>
                </a:solidFill>
                <a:latin typeface="Arial" panose="020B0604020202020204" pitchFamily="34" charset="0"/>
                <a:cs typeface="Arial" panose="020B0604020202020204" pitchFamily="34" charset="0"/>
              </a:rPr>
              <a:t>cervicalis</a:t>
            </a:r>
            <a:endParaRPr lang="fr-FR" sz="2000" b="1" i="1" dirty="0" smtClean="0">
              <a:solidFill>
                <a:schemeClr val="tx1"/>
              </a:solidFill>
              <a:latin typeface="Arial" panose="020B0604020202020204" pitchFamily="34" charset="0"/>
              <a:cs typeface="Arial" panose="020B0604020202020204" pitchFamily="34" charset="0"/>
            </a:endParaRPr>
          </a:p>
        </p:txBody>
      </p:sp>
      <p:sp>
        <p:nvSpPr>
          <p:cNvPr id="17" name="Accolade ouvrante 16"/>
          <p:cNvSpPr/>
          <p:nvPr/>
        </p:nvSpPr>
        <p:spPr>
          <a:xfrm>
            <a:off x="3786182" y="1357298"/>
            <a:ext cx="428628" cy="15716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8" name="Accolade ouvrante 17"/>
          <p:cNvSpPr/>
          <p:nvPr/>
        </p:nvSpPr>
        <p:spPr>
          <a:xfrm>
            <a:off x="3786182" y="4286256"/>
            <a:ext cx="571504" cy="15716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572264" y="0"/>
            <a:ext cx="2571736" cy="369332"/>
          </a:xfrm>
          <a:prstGeom prst="rect">
            <a:avLst/>
          </a:prstGeom>
          <a:solidFill>
            <a:schemeClr val="accent2">
              <a:lumMod val="60000"/>
              <a:lumOff val="40000"/>
            </a:schemeClr>
          </a:solidFill>
          <a:ln>
            <a:solidFill>
              <a:schemeClr val="accent1">
                <a:lumMod val="20000"/>
                <a:lumOff val="80000"/>
              </a:schemeClr>
            </a:solidFill>
          </a:ln>
          <a:scene3d>
            <a:camera prst="orthographicFront"/>
            <a:lightRig rig="threePt" dir="t"/>
          </a:scene3d>
          <a:sp3d>
            <a:bevelT w="165100" prst="coolSlant"/>
          </a:sp3d>
        </p:spPr>
        <p:txBody>
          <a:bodyPr wrap="square" rtlCol="0">
            <a:spAutoFit/>
          </a:bodyPr>
          <a:lstStyle/>
          <a:p>
            <a:pPr algn="ctr"/>
            <a:r>
              <a:rPr lang="fr-FR" dirty="0" smtClean="0">
                <a:latin typeface="Algerian" panose="04020705040A02060702" pitchFamily="82" charset="0"/>
              </a:rPr>
              <a:t>Onchocercoses</a:t>
            </a:r>
            <a:endParaRPr lang="fr-FR" dirty="0">
              <a:latin typeface="Algerian" panose="04020705040A02060702" pitchFamily="82" charset="0"/>
            </a:endParaRPr>
          </a:p>
        </p:txBody>
      </p:sp>
      <p:sp>
        <p:nvSpPr>
          <p:cNvPr id="5" name="Ellipse 4"/>
          <p:cNvSpPr/>
          <p:nvPr/>
        </p:nvSpPr>
        <p:spPr>
          <a:xfrm>
            <a:off x="1285852" y="500042"/>
            <a:ext cx="3000396" cy="500066"/>
          </a:xfrm>
          <a:prstGeom prst="ellipse">
            <a:avLst/>
          </a:prstGeom>
          <a:solidFill>
            <a:schemeClr val="accent5">
              <a:lumMod val="40000"/>
              <a:lumOff val="60000"/>
            </a:schemeClr>
          </a:solidFill>
          <a:ln>
            <a:solidFill>
              <a:schemeClr val="accent5">
                <a:lumMod val="40000"/>
                <a:lumOff val="6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Equins</a:t>
            </a:r>
            <a:endParaRPr lang="fr-FR" sz="2800" b="1" dirty="0">
              <a:solidFill>
                <a:schemeClr val="tx1"/>
              </a:solidFill>
            </a:endParaRPr>
          </a:p>
        </p:txBody>
      </p:sp>
      <p:sp>
        <p:nvSpPr>
          <p:cNvPr id="15" name="Ellipse 14"/>
          <p:cNvSpPr/>
          <p:nvPr/>
        </p:nvSpPr>
        <p:spPr>
          <a:xfrm>
            <a:off x="1428728" y="2143116"/>
            <a:ext cx="2500330" cy="928694"/>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endParaRPr lang="fr-FR" sz="2000" b="1" i="1" dirty="0" smtClean="0">
              <a:solidFill>
                <a:schemeClr val="tx1"/>
              </a:solidFill>
              <a:latin typeface="Arial" panose="020B0604020202020204" pitchFamily="34" charset="0"/>
              <a:cs typeface="Arial" panose="020B0604020202020204" pitchFamily="34" charset="0"/>
            </a:endParaRPr>
          </a:p>
          <a:p>
            <a:pPr algn="ctr"/>
            <a:r>
              <a:rPr lang="fr-FR" sz="2000" b="1" i="1" dirty="0" err="1" smtClean="0">
                <a:solidFill>
                  <a:schemeClr val="tx1"/>
                </a:solidFill>
                <a:latin typeface="Arial" panose="020B0604020202020204" pitchFamily="34" charset="0"/>
                <a:cs typeface="Arial" panose="020B0604020202020204" pitchFamily="34" charset="0"/>
              </a:rPr>
              <a:t>reticulata</a:t>
            </a:r>
            <a:endParaRPr lang="fr-FR" sz="2000" b="1" i="1" dirty="0" smtClean="0">
              <a:solidFill>
                <a:schemeClr val="tx1"/>
              </a:solidFill>
              <a:latin typeface="Arial" panose="020B0604020202020204" pitchFamily="34" charset="0"/>
              <a:cs typeface="Arial" panose="020B0604020202020204" pitchFamily="34" charset="0"/>
            </a:endParaRPr>
          </a:p>
        </p:txBody>
      </p:sp>
      <p:sp>
        <p:nvSpPr>
          <p:cNvPr id="16" name="Ellipse 15"/>
          <p:cNvSpPr/>
          <p:nvPr/>
        </p:nvSpPr>
        <p:spPr>
          <a:xfrm>
            <a:off x="1643042" y="4286256"/>
            <a:ext cx="2571768" cy="1000132"/>
          </a:xfrm>
          <a:prstGeom prst="ellipse">
            <a:avLst/>
          </a:prstGeom>
          <a:solidFill>
            <a:schemeClr val="accent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err="1" smtClean="0">
                <a:solidFill>
                  <a:schemeClr val="tx1"/>
                </a:solidFill>
                <a:latin typeface="Arial" panose="020B0604020202020204" pitchFamily="34" charset="0"/>
                <a:cs typeface="Arial" panose="020B0604020202020204" pitchFamily="34" charset="0"/>
              </a:rPr>
              <a:t>Onchocerca</a:t>
            </a:r>
            <a:endParaRPr lang="fr-FR" sz="2000" b="1" i="1" dirty="0" smtClean="0">
              <a:solidFill>
                <a:schemeClr val="tx1"/>
              </a:solidFill>
              <a:latin typeface="Arial" panose="020B0604020202020204" pitchFamily="34" charset="0"/>
              <a:cs typeface="Arial" panose="020B0604020202020204" pitchFamily="34" charset="0"/>
            </a:endParaRPr>
          </a:p>
          <a:p>
            <a:pPr algn="ctr"/>
            <a:r>
              <a:rPr lang="fr-FR" sz="2000" b="1" i="1" dirty="0" err="1" smtClean="0">
                <a:solidFill>
                  <a:schemeClr val="tx1"/>
                </a:solidFill>
                <a:latin typeface="Arial" panose="020B0604020202020204" pitchFamily="34" charset="0"/>
                <a:cs typeface="Arial" panose="020B0604020202020204" pitchFamily="34" charset="0"/>
              </a:rPr>
              <a:t>cervicalis</a:t>
            </a:r>
            <a:endParaRPr lang="fr-FR" sz="2000" b="1" i="1" dirty="0" smtClean="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3929058" y="2214554"/>
            <a:ext cx="4572000" cy="707886"/>
          </a:xfrm>
          <a:prstGeom prst="rect">
            <a:avLst/>
          </a:prstGeom>
          <a:solidFill>
            <a:schemeClr val="accent2">
              <a:lumMod val="40000"/>
              <a:lumOff val="60000"/>
            </a:schemeClr>
          </a:solidFill>
        </p:spPr>
        <p:txBody>
          <a:bodyPr>
            <a:spAutoFit/>
          </a:bodyPr>
          <a:lstStyle/>
          <a:p>
            <a:pPr lvl="0"/>
            <a:r>
              <a:rPr lang="fr-FR" sz="2000" dirty="0" smtClean="0">
                <a:latin typeface="Arial" panose="020B0604020202020204" pitchFamily="34" charset="0"/>
                <a:cs typeface="Arial" panose="020B0604020202020204" pitchFamily="34" charset="0"/>
              </a:rPr>
              <a:t>Ligament suspenseur du boulet ou des tendons fléchisseurs </a:t>
            </a:r>
            <a:endParaRPr lang="fr-FR" sz="2000" dirty="0">
              <a:latin typeface="Arial" panose="020B0604020202020204" pitchFamily="34" charset="0"/>
              <a:cs typeface="Arial" panose="020B0604020202020204" pitchFamily="34" charset="0"/>
            </a:endParaRPr>
          </a:p>
        </p:txBody>
      </p:sp>
      <p:sp>
        <p:nvSpPr>
          <p:cNvPr id="17" name="Rectangle 16"/>
          <p:cNvSpPr/>
          <p:nvPr/>
        </p:nvSpPr>
        <p:spPr>
          <a:xfrm>
            <a:off x="4214810" y="4572008"/>
            <a:ext cx="2357454" cy="400110"/>
          </a:xfrm>
          <a:prstGeom prst="rect">
            <a:avLst/>
          </a:prstGeom>
          <a:solidFill>
            <a:schemeClr val="accent2">
              <a:lumMod val="40000"/>
              <a:lumOff val="60000"/>
            </a:schemeClr>
          </a:solidFill>
        </p:spPr>
        <p:txBody>
          <a:bodyPr wrap="square">
            <a:spAutoFit/>
          </a:bodyPr>
          <a:lstStyle/>
          <a:p>
            <a:pPr lvl="0"/>
            <a:r>
              <a:rPr lang="fr-FR" sz="2000" dirty="0" smtClean="0">
                <a:latin typeface="Arial" panose="020B0604020202020204" pitchFamily="34" charset="0"/>
                <a:cs typeface="Arial" panose="020B0604020202020204" pitchFamily="34" charset="0"/>
              </a:rPr>
              <a:t>Ligament cervical </a:t>
            </a:r>
            <a:endParaRPr lang="fr-FR" sz="2000" dirty="0">
              <a:latin typeface="Arial" panose="020B0604020202020204" pitchFamily="34" charset="0"/>
              <a:cs typeface="Arial" panose="020B0604020202020204" pitchFamily="34" charset="0"/>
            </a:endParaRPr>
          </a:p>
        </p:txBody>
      </p:sp>
      <p:sp>
        <p:nvSpPr>
          <p:cNvPr id="3" name="ZoneTexte 2"/>
          <p:cNvSpPr txBox="1"/>
          <p:nvPr/>
        </p:nvSpPr>
        <p:spPr>
          <a:xfrm>
            <a:off x="4929401" y="6525339"/>
            <a:ext cx="4214810" cy="306705"/>
          </a:xfrm>
          <a:prstGeom prst="rect">
            <a:avLst/>
          </a:prstGeom>
          <a:solidFill>
            <a:schemeClr val="accent2">
              <a:lumMod val="40000"/>
              <a:lumOff val="60000"/>
            </a:schemeClr>
          </a:solidFill>
          <a:ln>
            <a:solidFill>
              <a:schemeClr val="accent2">
                <a:lumMod val="40000"/>
                <a:lumOff val="60000"/>
              </a:schemeClr>
            </a:solidFill>
          </a:ln>
        </p:spPr>
        <p:txBody>
          <a:bodyPr wrap="square" rtlCol="0">
            <a:spAutoFit/>
          </a:bodyPr>
          <a:lstStyle/>
          <a:p>
            <a:r>
              <a:rPr lang="fr-FR" sz="1400" dirty="0"/>
              <a:t>P</a:t>
            </a:r>
            <a:r>
              <a:rPr lang="fr-FR" sz="1400" dirty="0" smtClean="0"/>
              <a:t>r </a:t>
            </a:r>
            <a:r>
              <a:rPr lang="fr-FR" sz="1400" dirty="0" smtClean="0"/>
              <a:t>A. TITI , cours d’helminthologie  A4, DV, </a:t>
            </a:r>
            <a:r>
              <a:rPr lang="fr-FR" sz="1400" dirty="0" smtClean="0"/>
              <a:t>2025-2026</a:t>
            </a:r>
            <a:endParaRPr lang="fr-FR" sz="1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0</TotalTime>
  <Words>7174</Words>
  <Application>WPS Presentation</Application>
  <PresentationFormat>Affichage à l'écran (4:3)</PresentationFormat>
  <Paragraphs>323</Paragraphs>
  <Slides>15</Slides>
  <Notes>3</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15</vt:i4>
      </vt:variant>
    </vt:vector>
  </HeadingPairs>
  <TitlesOfParts>
    <vt:vector size="32" baseType="lpstr">
      <vt:lpstr>Arial</vt:lpstr>
      <vt:lpstr>SimSun</vt:lpstr>
      <vt:lpstr>Wingdings</vt:lpstr>
      <vt:lpstr>Wingdings 2</vt:lpstr>
      <vt:lpstr>Verdana</vt:lpstr>
      <vt:lpstr>Algerian</vt:lpstr>
      <vt:lpstr>Times New Roman</vt:lpstr>
      <vt:lpstr>Arial</vt:lpstr>
      <vt:lpstr>sans-serif</vt:lpstr>
      <vt:lpstr>Segoe Print</vt:lpstr>
      <vt:lpstr>Linux Libertine</vt:lpstr>
      <vt:lpstr>monospace</vt:lpstr>
      <vt:lpstr>Gill Sans MT</vt:lpstr>
      <vt:lpstr>Microsoft YaHei</vt:lpstr>
      <vt:lpstr>Arial Unicode MS</vt:lpstr>
      <vt:lpstr>Calibri</vt:lpstr>
      <vt:lpstr>Solstice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mss</cp:lastModifiedBy>
  <cp:revision>98</cp:revision>
  <dcterms:created xsi:type="dcterms:W3CDTF">2016-01-09T20:49:00Z</dcterms:created>
  <dcterms:modified xsi:type="dcterms:W3CDTF">2025-12-10T18:00:22Z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9306E4E13BB449F0BE6BECD45A063519_12</vt:lpwstr>
  </property>
  <property fmtid="{D5CDD505-2E9C-101B-9397-08002B2CF9AE}" pid="3" name="KSOProductBuildVer">
    <vt:lpwstr>1036-12.2.0.23155</vt:lpwstr>
  </property>
</Properties>
</file>