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3"/>
    <p:sldId id="590" r:id="rId4"/>
    <p:sldId id="591" r:id="rId5"/>
    <p:sldId id="592" r:id="rId6"/>
    <p:sldId id="594" r:id="rId8"/>
    <p:sldId id="746" r:id="rId9"/>
    <p:sldId id="593" r:id="rId10"/>
    <p:sldId id="747" r:id="rId11"/>
    <p:sldId id="595" r:id="rId12"/>
    <p:sldId id="598" r:id="rId13"/>
    <p:sldId id="600" r:id="rId14"/>
    <p:sldId id="584" r:id="rId15"/>
    <p:sldId id="748" r:id="rId16"/>
    <p:sldId id="599" r:id="rId17"/>
    <p:sldId id="611" r:id="rId18"/>
    <p:sldId id="612" r:id="rId19"/>
    <p:sldId id="613" r:id="rId20"/>
    <p:sldId id="614" r:id="rId21"/>
    <p:sldId id="616" r:id="rId22"/>
    <p:sldId id="618" r:id="rId23"/>
    <p:sldId id="617" r:id="rId24"/>
    <p:sldId id="597" r:id="rId25"/>
    <p:sldId id="619" r:id="rId26"/>
    <p:sldId id="749" r:id="rId27"/>
    <p:sldId id="744" r:id="rId28"/>
    <p:sldId id="750" r:id="rId29"/>
    <p:sldId id="751" r:id="rId30"/>
    <p:sldId id="620" r:id="rId31"/>
    <p:sldId id="743" r:id="rId32"/>
    <p:sldId id="752" r:id="rId33"/>
    <p:sldId id="627" r:id="rId34"/>
    <p:sldId id="643" r:id="rId35"/>
    <p:sldId id="629" r:id="rId36"/>
    <p:sldId id="630" r:id="rId37"/>
    <p:sldId id="631" r:id="rId38"/>
    <p:sldId id="644" r:id="rId39"/>
    <p:sldId id="632" r:id="rId40"/>
    <p:sldId id="645" r:id="rId41"/>
    <p:sldId id="745" r:id="rId42"/>
    <p:sldId id="647" r:id="rId43"/>
    <p:sldId id="646" r:id="rId44"/>
    <p:sldId id="634" r:id="rId45"/>
    <p:sldId id="637" r:id="rId46"/>
    <p:sldId id="648" r:id="rId47"/>
    <p:sldId id="753" r:id="rId48"/>
    <p:sldId id="754" r:id="rId49"/>
    <p:sldId id="636" r:id="rId50"/>
    <p:sldId id="654" r:id="rId51"/>
    <p:sldId id="655" r:id="rId5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0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32" autoAdjust="0"/>
    <p:restoredTop sz="94976" autoAdjust="0"/>
  </p:normalViewPr>
  <p:slideViewPr>
    <p:cSldViewPr showGuides="1">
      <p:cViewPr varScale="1">
        <p:scale>
          <a:sx n="66" d="100"/>
          <a:sy n="66" d="100"/>
        </p:scale>
        <p:origin x="1124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6"/>
    </p:cViewPr>
  </p:sorterViewPr>
  <p:notesViewPr>
    <p:cSldViewPr>
      <p:cViewPr varScale="1">
        <p:scale>
          <a:sx n="56" d="100"/>
          <a:sy n="56" d="100"/>
        </p:scale>
        <p:origin x="-282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5" Type="http://schemas.openxmlformats.org/officeDocument/2006/relationships/tableStyles" Target="tableStyles.xml"/><Relationship Id="rId54" Type="http://schemas.openxmlformats.org/officeDocument/2006/relationships/viewProps" Target="viewProps.xml"/><Relationship Id="rId53" Type="http://schemas.openxmlformats.org/officeDocument/2006/relationships/presProps" Target="presProps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440E2-A839-43DA-94F3-F1C1E2681304}" type="datetimeFigureOut">
              <a:rPr lang="fr-FR" smtClean="0"/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49A49-2415-4307-8DF6-85F6F01CD54D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49A49-2415-4307-8DF6-85F6F01CD54D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49A49-2415-4307-8DF6-85F6F01CD54D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49A49-2415-4307-8DF6-85F6F01CD54D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49A49-2415-4307-8DF6-85F6F01CD54D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Espace réservé de l'image des diapositives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Espace réservé du texte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fr-F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49A49-2415-4307-8DF6-85F6F01CD54D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49A49-2415-4307-8DF6-85F6F01CD54D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49A49-2415-4307-8DF6-85F6F01CD54D}" type="slidenum">
              <a:rPr lang="fr-FR" smtClean="0"/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 hasCustomPrompt="1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 hasCustomPrompt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396E-4767-4F5D-B130-65B60EC82EDD}" type="datetimeFigureOut">
              <a:rPr lang="fr-FR" smtClean="0"/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06C0-3858-4AD6-AE44-5BDA939F444B}" type="slidenum">
              <a:rPr lang="fr-FR" smtClean="0"/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396E-4767-4F5D-B130-65B60EC82EDD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06C0-3858-4AD6-AE44-5BDA939F444B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396E-4767-4F5D-B130-65B60EC82EDD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06C0-3858-4AD6-AE44-5BDA939F444B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396E-4767-4F5D-B130-65B60EC82EDD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06C0-3858-4AD6-AE44-5BDA939F444B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396E-4767-4F5D-B130-65B60EC82EDD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06C0-3858-4AD6-AE44-5BDA939F444B}" type="slidenum">
              <a:rPr lang="fr-FR" smtClean="0"/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396E-4767-4F5D-B130-65B60EC82EDD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06C0-3858-4AD6-AE44-5BDA939F444B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 hasCustomPrompt="1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 hasCustomPrompt="1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396E-4767-4F5D-B130-65B60EC82EDD}" type="datetimeFigureOut">
              <a:rPr lang="fr-FR" smtClean="0"/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06C0-3858-4AD6-AE44-5BDA939F444B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396E-4767-4F5D-B130-65B60EC82EDD}" type="datetimeFigureOut">
              <a:rPr lang="fr-FR" smtClean="0"/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06C0-3858-4AD6-AE44-5BDA939F444B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396E-4767-4F5D-B130-65B60EC82EDD}" type="datetimeFigureOut">
              <a:rPr lang="fr-FR" smtClean="0"/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06C0-3858-4AD6-AE44-5BDA939F444B}" type="slidenum">
              <a:rPr lang="fr-FR" smtClean="0"/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 hasCustomPrompt="1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 hasCustomPrompt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396E-4767-4F5D-B130-65B60EC82EDD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06C0-3858-4AD6-AE44-5BDA939F444B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2396E-4767-4F5D-B130-65B60EC82EDD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A06C0-3858-4AD6-AE44-5BDA939F444B}" type="slidenum">
              <a:rPr lang="fr-FR" smtClean="0"/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210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  <a:p>
            <a:pPr lvl="1" eaLnBrk="1" latinLnBrk="0" hangingPunct="1"/>
            <a:r>
              <a:rPr kumimoji="0" lang="fr-FR" smtClean="0"/>
              <a:t>Deuxième niveau</a:t>
            </a:r>
            <a:endParaRPr kumimoji="0" lang="fr-FR" smtClean="0"/>
          </a:p>
          <a:p>
            <a:pPr lvl="2" eaLnBrk="1" latinLnBrk="0" hangingPunct="1"/>
            <a:r>
              <a:rPr kumimoji="0" lang="fr-FR" smtClean="0"/>
              <a:t>Troisième niveau</a:t>
            </a:r>
            <a:endParaRPr kumimoji="0" lang="fr-FR" smtClean="0"/>
          </a:p>
          <a:p>
            <a:pPr lvl="3" eaLnBrk="1" latinLnBrk="0" hangingPunct="1"/>
            <a:r>
              <a:rPr kumimoji="0" lang="fr-FR" smtClean="0"/>
              <a:t>Quatrième niveau</a:t>
            </a:r>
            <a:endParaRPr kumimoji="0" lang="fr-FR" smtClean="0"/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C032396E-4767-4F5D-B130-65B60EC82EDD}" type="datetimeFigureOut">
              <a:rPr lang="fr-FR" smtClean="0"/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3B8A06C0-3858-4AD6-AE44-5BDA939F444B}" type="slidenum">
              <a:rPr lang="fr-FR" smtClean="0"/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210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 panose="05020102010507070707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490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 panose="020B0604030504040204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7095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 panose="05020102010507070707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990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575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Rectangle 1"/>
          <p:cNvSpPr>
            <a:spLocks noChangeArrowheads="1"/>
          </p:cNvSpPr>
          <p:nvPr/>
        </p:nvSpPr>
        <p:spPr bwMode="auto">
          <a:xfrm>
            <a:off x="2061820" y="2313746"/>
            <a:ext cx="5857916" cy="64633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nl-NL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Dictyocaulose</a:t>
            </a:r>
            <a:r>
              <a:rPr kumimoji="0" lang="nl-NL" sz="3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nl-NL" sz="36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bovine</a:t>
            </a:r>
            <a:endParaRPr kumimoji="0" lang="nl-NL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à coins arrondis 1"/>
          <p:cNvSpPr/>
          <p:nvPr/>
        </p:nvSpPr>
        <p:spPr>
          <a:xfrm>
            <a:off x="1907540" y="1691005"/>
            <a:ext cx="6243320" cy="1737995"/>
          </a:xfrm>
          <a:prstGeom prst="roundRect">
            <a:avLst/>
          </a:prstGeom>
          <a:noFill/>
          <a:ln w="76200"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2627630" y="3501390"/>
            <a:ext cx="5012690" cy="48895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3571868" y="1785926"/>
            <a:ext cx="2643206" cy="257176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786050" y="1142984"/>
            <a:ext cx="4143404" cy="38576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143108" y="428604"/>
            <a:ext cx="5429288" cy="51435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>
            <a:stCxn id="7" idx="2"/>
            <a:endCxn id="7" idx="6"/>
          </p:cNvCxnSpPr>
          <p:nvPr/>
        </p:nvCxnSpPr>
        <p:spPr>
          <a:xfrm rot="10800000" flipH="1">
            <a:off x="2143108" y="3000372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V="1">
            <a:off x="4857752" y="1928802"/>
            <a:ext cx="1571636" cy="114300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>
            <a:endCxn id="6" idx="0"/>
          </p:cNvCxnSpPr>
          <p:nvPr/>
        </p:nvCxnSpPr>
        <p:spPr>
          <a:xfrm rot="5400000" flipH="1" flipV="1">
            <a:off x="3857620" y="2143116"/>
            <a:ext cx="2000264" cy="158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>
            <a:endCxn id="6" idx="1"/>
          </p:cNvCxnSpPr>
          <p:nvPr/>
        </p:nvCxnSpPr>
        <p:spPr>
          <a:xfrm rot="10800000">
            <a:off x="3392838" y="1707924"/>
            <a:ext cx="1464914" cy="143532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857356" y="3143565"/>
            <a:ext cx="6357982" cy="25717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Ellipse 18"/>
          <p:cNvSpPr/>
          <p:nvPr/>
        </p:nvSpPr>
        <p:spPr>
          <a:xfrm>
            <a:off x="3571868" y="1785926"/>
            <a:ext cx="2643206" cy="264320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 rot="7156893" flipV="1">
            <a:off x="2448698" y="2277670"/>
            <a:ext cx="16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Gg</a:t>
            </a:r>
            <a:r>
              <a:rPr lang="fr-FR" b="1" dirty="0" smtClean="0"/>
              <a:t> </a:t>
            </a:r>
            <a:r>
              <a:rPr lang="fr-FR" b="1" dirty="0" err="1" smtClean="0"/>
              <a:t>mésentér</a:t>
            </a:r>
            <a:r>
              <a:rPr lang="fr-FR" b="1" dirty="0" smtClean="0"/>
              <a:t>.</a:t>
            </a:r>
            <a:endParaRPr lang="fr-FR" b="1" dirty="0"/>
          </a:p>
        </p:txBody>
      </p:sp>
      <p:sp>
        <p:nvSpPr>
          <p:cNvPr id="21" name="ZoneTexte 20"/>
          <p:cNvSpPr txBox="1"/>
          <p:nvPr/>
        </p:nvSpPr>
        <p:spPr>
          <a:xfrm rot="20572133">
            <a:off x="3643306" y="135729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Poumon</a:t>
            </a:r>
            <a:r>
              <a:rPr lang="fr-FR" dirty="0" smtClean="0"/>
              <a:t>s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 rot="1954124">
            <a:off x="4700363" y="1605590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Bronch</a:t>
            </a:r>
            <a:r>
              <a:rPr lang="fr-FR" b="1" dirty="0" smtClean="0"/>
              <a:t>. trachée</a:t>
            </a:r>
            <a:endParaRPr lang="fr-FR" b="1" dirty="0"/>
          </a:p>
        </p:txBody>
      </p:sp>
      <p:sp>
        <p:nvSpPr>
          <p:cNvPr id="25" name="ZoneTexte 24"/>
          <p:cNvSpPr txBox="1"/>
          <p:nvPr/>
        </p:nvSpPr>
        <p:spPr>
          <a:xfrm rot="3563146">
            <a:off x="5829070" y="2614696"/>
            <a:ext cx="1638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Tub. </a:t>
            </a:r>
            <a:r>
              <a:rPr lang="fr-FR" b="1" dirty="0" err="1" smtClean="0"/>
              <a:t>diges</a:t>
            </a:r>
            <a:endParaRPr lang="fr-FR" b="1" dirty="0"/>
          </a:p>
        </p:txBody>
      </p:sp>
      <p:sp>
        <p:nvSpPr>
          <p:cNvPr id="29" name="Flèche vers le bas 28"/>
          <p:cNvSpPr/>
          <p:nvPr/>
        </p:nvSpPr>
        <p:spPr>
          <a:xfrm>
            <a:off x="6357950" y="2857496"/>
            <a:ext cx="142876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2" name="Connecteur droit avec flèche 31"/>
          <p:cNvCxnSpPr/>
          <p:nvPr/>
        </p:nvCxnSpPr>
        <p:spPr>
          <a:xfrm rot="5400000" flipH="1" flipV="1">
            <a:off x="3464711" y="5393545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èche vers le haut 34"/>
          <p:cNvSpPr/>
          <p:nvPr/>
        </p:nvSpPr>
        <p:spPr>
          <a:xfrm>
            <a:off x="2928926" y="3143248"/>
            <a:ext cx="142876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7" name="Connecteur droit avec flèche 36"/>
          <p:cNvCxnSpPr/>
          <p:nvPr/>
        </p:nvCxnSpPr>
        <p:spPr>
          <a:xfrm rot="5400000">
            <a:off x="5607851" y="303609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rot="5400000" flipH="1" flipV="1">
            <a:off x="3464711" y="3107529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 flipH="1">
            <a:off x="5643570" y="335756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41" name="ZoneTexte 40"/>
          <p:cNvSpPr txBox="1"/>
          <p:nvPr/>
        </p:nvSpPr>
        <p:spPr>
          <a:xfrm flipH="1">
            <a:off x="4714876" y="3786190"/>
            <a:ext cx="571504" cy="36933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L2</a:t>
            </a:r>
            <a:endParaRPr lang="fr-FR" b="1" dirty="0"/>
          </a:p>
        </p:txBody>
      </p:sp>
      <p:sp>
        <p:nvSpPr>
          <p:cNvPr id="42" name="ZoneTexte 41"/>
          <p:cNvSpPr txBox="1"/>
          <p:nvPr/>
        </p:nvSpPr>
        <p:spPr>
          <a:xfrm flipH="1">
            <a:off x="3786182" y="3357562"/>
            <a:ext cx="571504" cy="36933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3" name="Rectangle 42"/>
          <p:cNvSpPr/>
          <p:nvPr/>
        </p:nvSpPr>
        <p:spPr>
          <a:xfrm>
            <a:off x="3714744" y="3286124"/>
            <a:ext cx="714380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/>
          <p:cNvSpPr txBox="1"/>
          <p:nvPr/>
        </p:nvSpPr>
        <p:spPr>
          <a:xfrm flipH="1">
            <a:off x="3571868" y="271462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5" name="ZoneTexte 44"/>
          <p:cNvSpPr txBox="1"/>
          <p:nvPr/>
        </p:nvSpPr>
        <p:spPr>
          <a:xfrm flipH="1">
            <a:off x="3714744" y="228599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6" name="ZoneTexte 45"/>
          <p:cNvSpPr txBox="1"/>
          <p:nvPr/>
        </p:nvSpPr>
        <p:spPr>
          <a:xfrm flipH="1">
            <a:off x="3929058" y="207167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7" name="ZoneTexte 46"/>
          <p:cNvSpPr txBox="1"/>
          <p:nvPr/>
        </p:nvSpPr>
        <p:spPr>
          <a:xfrm flipH="1">
            <a:off x="4286248" y="18573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48" name="ZoneTexte 47"/>
          <p:cNvSpPr txBox="1"/>
          <p:nvPr/>
        </p:nvSpPr>
        <p:spPr>
          <a:xfrm flipH="1">
            <a:off x="4786314" y="18573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49" name="ZoneTexte 48"/>
          <p:cNvSpPr txBox="1"/>
          <p:nvPr/>
        </p:nvSpPr>
        <p:spPr>
          <a:xfrm>
            <a:off x="5214942" y="192880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ad</a:t>
            </a:r>
            <a:endParaRPr lang="fr-FR" b="1" dirty="0"/>
          </a:p>
        </p:txBody>
      </p:sp>
      <p:sp>
        <p:nvSpPr>
          <p:cNvPr id="51" name="ZoneTexte 50"/>
          <p:cNvSpPr txBox="1"/>
          <p:nvPr/>
        </p:nvSpPr>
        <p:spPr>
          <a:xfrm flipH="1">
            <a:off x="5357818" y="214311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52" name="ZoneTexte 51"/>
          <p:cNvSpPr txBox="1"/>
          <p:nvPr/>
        </p:nvSpPr>
        <p:spPr>
          <a:xfrm flipH="1">
            <a:off x="5500694" y="250030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53" name="ZoneTexte 52"/>
          <p:cNvSpPr txBox="1"/>
          <p:nvPr/>
        </p:nvSpPr>
        <p:spPr>
          <a:xfrm flipH="1">
            <a:off x="4572000" y="4786322"/>
            <a:ext cx="5715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sol</a:t>
            </a:r>
            <a:endParaRPr lang="fr-FR" b="1" dirty="0"/>
          </a:p>
        </p:txBody>
      </p:sp>
      <p:sp>
        <p:nvSpPr>
          <p:cNvPr id="54" name="ZoneTexte 53"/>
          <p:cNvSpPr txBox="1"/>
          <p:nvPr/>
        </p:nvSpPr>
        <p:spPr>
          <a:xfrm>
            <a:off x="4429124" y="571480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Boeuf</a:t>
            </a:r>
            <a:endParaRPr lang="fr-FR" b="1" dirty="0"/>
          </a:p>
        </p:txBody>
      </p:sp>
      <p:sp>
        <p:nvSpPr>
          <p:cNvPr id="55" name="ZoneTexte 54"/>
          <p:cNvSpPr txBox="1"/>
          <p:nvPr/>
        </p:nvSpPr>
        <p:spPr>
          <a:xfrm rot="4006342">
            <a:off x="3354196" y="3794067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HP</a:t>
            </a:r>
            <a:endParaRPr lang="fr-FR" b="1" dirty="0"/>
          </a:p>
        </p:txBody>
      </p:sp>
      <p:sp>
        <p:nvSpPr>
          <p:cNvPr id="56" name="Flèche vers le haut 55"/>
          <p:cNvSpPr/>
          <p:nvPr/>
        </p:nvSpPr>
        <p:spPr>
          <a:xfrm>
            <a:off x="3357554" y="2857496"/>
            <a:ext cx="142876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Rectangle 56"/>
          <p:cNvSpPr/>
          <p:nvPr/>
        </p:nvSpPr>
        <p:spPr>
          <a:xfrm rot="20440515">
            <a:off x="3434732" y="2936009"/>
            <a:ext cx="304669" cy="15383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9" name="Connecteur droit avec flèche 58"/>
          <p:cNvCxnSpPr/>
          <p:nvPr/>
        </p:nvCxnSpPr>
        <p:spPr>
          <a:xfrm>
            <a:off x="4643438" y="1928802"/>
            <a:ext cx="285752" cy="1588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2928926" y="5143512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Cycle de </a:t>
            </a:r>
            <a:r>
              <a:rPr lang="fr-FR" sz="2000" b="1" i="1" dirty="0" err="1" smtClean="0"/>
              <a:t>Dyctiocaulus</a:t>
            </a:r>
            <a:r>
              <a:rPr lang="fr-FR" sz="2000" b="1" i="1" dirty="0" smtClean="0"/>
              <a:t> </a:t>
            </a:r>
            <a:r>
              <a:rPr lang="fr-FR" sz="2000" b="1" i="1" dirty="0" err="1" smtClean="0"/>
              <a:t>viviparus</a:t>
            </a:r>
            <a:endParaRPr lang="fr-FR" sz="2000" b="1" i="1" dirty="0"/>
          </a:p>
        </p:txBody>
      </p:sp>
      <p:cxnSp>
        <p:nvCxnSpPr>
          <p:cNvPr id="64" name="Connecteur droit 63"/>
          <p:cNvCxnSpPr>
            <a:stCxn id="7" idx="2"/>
            <a:endCxn id="7" idx="6"/>
          </p:cNvCxnSpPr>
          <p:nvPr/>
        </p:nvCxnSpPr>
        <p:spPr>
          <a:xfrm rot="10800000" flipH="1">
            <a:off x="2143108" y="3000372"/>
            <a:ext cx="54292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à coins arrondis 57"/>
          <p:cNvSpPr/>
          <p:nvPr/>
        </p:nvSpPr>
        <p:spPr>
          <a:xfrm>
            <a:off x="0" y="0"/>
            <a:ext cx="2571736" cy="57148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Cycle évolutif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61" name="Ellipse 60"/>
          <p:cNvSpPr/>
          <p:nvPr/>
        </p:nvSpPr>
        <p:spPr>
          <a:xfrm>
            <a:off x="5000628" y="2285992"/>
            <a:ext cx="285752" cy="14287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Rectangle à coins arrondis 49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7" name="Rectangle 1"/>
          <p:cNvSpPr>
            <a:spLocks noChangeArrowheads="1"/>
          </p:cNvSpPr>
          <p:nvPr/>
        </p:nvSpPr>
        <p:spPr bwMode="auto">
          <a:xfrm>
            <a:off x="1285852" y="1785926"/>
            <a:ext cx="7358114" cy="3477875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 cycle est, </a:t>
            </a:r>
            <a:r>
              <a:rPr kumimoji="0" lang="fr-FR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monoxène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à 2 phases évolutives :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endParaRPr lang="fr-FR" sz="20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exogène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et une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endogène.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-Les œufs,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pondus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embryonnés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éclorent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dans les voies aérifères, pour donner des larves L1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L1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qui se trouvent, au niveau du pharynx, sont dégluties, puis rejetées avec les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fèces.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NB : Un faible nombre des larves est rejeté, lors des accès de toux, ou du jetage, qui, généralement accompagne la maladie.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542684" y="222179"/>
            <a:ext cx="3357618" cy="5000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Cycle évolutif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357290" y="1619896"/>
            <a:ext cx="7429552" cy="4801314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Utilisée dans le diagnostic coprologique des infestations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L1.Elle possède 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 taille allant de 300 à 360 µm.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 extrémité antérieure arrondie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 extrémité distale pointue et simple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nombreuses granulations sombres, de réserve.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NB : Absence du bouton céphalique (existe chez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D.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filaria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l’espèce ovine.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66417" y="1181257"/>
            <a:ext cx="2428870" cy="36933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fr-FR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Morphologie des L1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83568" y="256187"/>
            <a:ext cx="3786214" cy="5000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Cycle évolutif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hoto_dictyocaulus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857356" y="1214422"/>
            <a:ext cx="6000792" cy="4533108"/>
          </a:xfrm>
          <a:prstGeom prst="rect">
            <a:avLst/>
          </a:prstGeom>
          <a:noFill/>
        </p:spPr>
      </p:pic>
      <p:sp>
        <p:nvSpPr>
          <p:cNvPr id="3" name="Rectangle à coins arrondis 2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5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1" name="Rectangle 1"/>
          <p:cNvSpPr>
            <a:spLocks noChangeArrowheads="1"/>
          </p:cNvSpPr>
          <p:nvPr/>
        </p:nvSpPr>
        <p:spPr bwMode="auto">
          <a:xfrm>
            <a:off x="1214414" y="2214554"/>
            <a:ext cx="7643866" cy="3231654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Dans le milieu extérieur, les L1, se trouvent dans les bouses et ne se nourrissent pas 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-Elles muent en L2, puis en L3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infestantes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-Les bouses, retiennent, l’eau comme une éponge  et protège les larves de la dessiccation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857224" y="642918"/>
            <a:ext cx="3786214" cy="5000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Cycle évolutif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143108" y="1214422"/>
            <a:ext cx="2928958" cy="5000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Phase exogène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857224" y="642918"/>
            <a:ext cx="3786214" cy="5000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Cycle évolutif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286248" y="857232"/>
            <a:ext cx="2928958" cy="5000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Phase exogène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536" y="1500174"/>
            <a:ext cx="8568952" cy="4708981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développement, se réalise, à des températures allant de 4 à 27 °C, (avec un optimum de 23- 25 °C), une </a:t>
            </a:r>
            <a:r>
              <a:rPr lang="fr-FR" sz="20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hygrométrie</a:t>
            </a: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et une </a:t>
            </a:r>
            <a:r>
              <a:rPr lang="fr-FR" sz="20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oxygénation </a:t>
            </a: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suffisantes.</a:t>
            </a:r>
            <a:endParaRPr lang="fr-FR" sz="20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-Cette oxygénation est assurée par, le piétinement des animaux et le délitement des larves par le ruissèlement des eaux. </a:t>
            </a:r>
            <a:endParaRPr lang="fr-FR" sz="20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fr-FR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L3, sont peu actives et fragiles:</a:t>
            </a:r>
            <a:endParaRPr lang="fr-FR" sz="2000" b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0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protection</a:t>
            </a:r>
            <a:endParaRPr lang="fr-FR" sz="2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L’accumulation</a:t>
            </a:r>
            <a:endParaRPr lang="fr-FR" sz="2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ont assurées, par des </a:t>
            </a:r>
            <a:r>
              <a:rPr lang="fr-FR" sz="20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vers de terre</a:t>
            </a:r>
            <a:endParaRPr lang="fr-FR" sz="2000" b="1" i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fr-FR" sz="2000" b="1" i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fr-F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dissémination</a:t>
            </a: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endParaRPr lang="fr-FR" sz="20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  assurée par des champignons coprophiles appelés, </a:t>
            </a:r>
            <a:r>
              <a:rPr lang="fr-FR" sz="2000" b="1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Pilobolus</a:t>
            </a:r>
            <a:r>
              <a:rPr lang="fr-FR" sz="20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2000" b="1" i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</a:t>
            </a:r>
            <a:r>
              <a:rPr lang="fr-FR" sz="20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3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857224" y="642918"/>
            <a:ext cx="3786214" cy="5000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Cycle évolutif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286248" y="857232"/>
            <a:ext cx="2928958" cy="5000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Phase exogène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57290" y="2274838"/>
            <a:ext cx="7358114" cy="341503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maturation de ce champignon et celle des L3, étant </a:t>
            </a:r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synchrones</a:t>
            </a:r>
            <a:endParaRPr lang="fr-FR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la </a:t>
            </a:r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déhiscence,</a:t>
            </a:r>
            <a:r>
              <a:rPr lang="fr-F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les L3 se retrouvent projetées avec les spores, jusqu’à 3 m au-delà des bouses.</a:t>
            </a:r>
            <a:endParaRPr lang="fr-FR" sz="24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NB : L’absence  des champignons se traduit par l’absence des L3 de 97 % à 1 m de la bouse</a:t>
            </a:r>
            <a:endParaRPr lang="fr-FR" sz="2400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3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857224" y="642918"/>
            <a:ext cx="3786214" cy="5000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Cycle évolutif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286248" y="857232"/>
            <a:ext cx="2928958" cy="5000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Phase endogène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142976" y="1485570"/>
            <a:ext cx="7786742" cy="4832092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lang="fr-FR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L’infestation se fait par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voie orale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(jour J0)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-Les </a:t>
            </a:r>
            <a:r>
              <a:rPr kumimoji="0" lang="fr-FR" sz="20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L3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une fois libérées de leurs  gaines, entrent par la paroi intestinale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Elles g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agnent la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voie lymphatique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pour s’installer dans les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ganglions mésentériques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J3-J8)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-Elles muent en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L4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</a:t>
            </a:r>
            <a:r>
              <a:rPr kumimoji="0" lang="fr-FR" sz="2400" b="0" i="0" u="none" strike="noStrike" cap="none" normalizeH="0" baseline="3000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ère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imprégnation antigénique, qui donne l’immunisation ultérieure)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328545" algn="l"/>
              </a:tabLst>
            </a:pP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Elles  empruntent le </a:t>
            </a:r>
            <a:r>
              <a:rPr lang="fr-FR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canal thoracique </a:t>
            </a: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pour regagner le </a:t>
            </a:r>
            <a:r>
              <a:rPr lang="fr-FR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cœur droit</a:t>
            </a: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puis les </a:t>
            </a:r>
            <a:r>
              <a:rPr lang="fr-FR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poumons</a:t>
            </a: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par les artères pulmonaires </a:t>
            </a:r>
            <a:r>
              <a:rPr lang="fr-F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(J5-J10)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857224" y="642918"/>
            <a:ext cx="3786214" cy="5000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Cycle évolutif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286248" y="857232"/>
            <a:ext cx="2928958" cy="5000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Phase endogène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928662" y="1857364"/>
            <a:ext cx="8001024" cy="4154984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lang="fr-FR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-Elles entrent dans,</a:t>
            </a:r>
            <a:r>
              <a:rPr lang="fr-FR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les alvéoles</a:t>
            </a:r>
            <a:endParaRPr lang="fr-FR" sz="2000" b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endParaRPr lang="fr-FR" sz="2000" b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328545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kumimoji="0" lang="fr-FR" sz="2400" b="1" i="0" u="none" strike="noStrike" cap="none" normalizeH="0" baseline="3000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ème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imprégnation antigénique)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328545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328545" algn="l"/>
              </a:tabLst>
            </a:pP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-L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 larves qui échappent aux réactions immunologiques muent en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L5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(J15)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328545" algn="l"/>
              </a:tabLst>
            </a:pPr>
            <a:r>
              <a:rPr lang="fr-F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fr-F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Elles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s’installent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finalement dans: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2328545" algn="l"/>
              </a:tabLs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bronchioles, 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2328545" algn="l"/>
              </a:tabLs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grosses bronches 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328545" algn="l"/>
              </a:tabLs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La trachée.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328545" algn="l"/>
              </a:tabLs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période pré patente est de 22 jours</a:t>
            </a:r>
            <a:endParaRPr kumimoji="0" lang="fr-FR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5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1000100" y="357166"/>
            <a:ext cx="328614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Epidémiologie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571604" y="1500174"/>
            <a:ext cx="5572164" cy="42862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Facteurs dépendant du parasite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14414" y="3143248"/>
            <a:ext cx="7715272" cy="230832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fr-FR" dirty="0" smtClean="0"/>
              <a:t>-</a:t>
            </a:r>
            <a:r>
              <a:rPr lang="fr-FR" sz="2400" b="1" dirty="0" smtClean="0"/>
              <a:t>Longévité faible, </a:t>
            </a:r>
            <a:r>
              <a:rPr lang="fr-FR" sz="2400" dirty="0" smtClean="0"/>
              <a:t>ne dépasse guerre </a:t>
            </a:r>
            <a:r>
              <a:rPr lang="fr-FR" sz="2400" b="1" i="1" dirty="0" smtClean="0"/>
              <a:t>8 mois </a:t>
            </a:r>
            <a:endParaRPr lang="fr-FR" sz="2400" b="1" i="1" dirty="0" smtClean="0"/>
          </a:p>
          <a:p>
            <a:r>
              <a:rPr lang="fr-FR" sz="2400" dirty="0" smtClean="0"/>
              <a:t>-Cas de ré infestation,  </a:t>
            </a:r>
            <a:r>
              <a:rPr lang="fr-FR" sz="2400" b="1" i="1" dirty="0" smtClean="0"/>
              <a:t>35 à 45semaines</a:t>
            </a:r>
            <a:endParaRPr lang="fr-FR" sz="2400" b="1" i="1" dirty="0" smtClean="0"/>
          </a:p>
          <a:p>
            <a:endParaRPr lang="fr-FR" sz="2400" b="1" i="1" dirty="0" smtClean="0"/>
          </a:p>
          <a:p>
            <a:endParaRPr lang="fr-FR" sz="2400" b="1" i="1" dirty="0" smtClean="0"/>
          </a:p>
          <a:p>
            <a:r>
              <a:rPr lang="fr-FR" sz="2400" b="1" dirty="0" smtClean="0"/>
              <a:t> -La prolificité très importante</a:t>
            </a:r>
            <a:r>
              <a:rPr lang="fr-FR" sz="2400" dirty="0" smtClean="0"/>
              <a:t> ; un animal avec signe cliniques, donne jusqu’à </a:t>
            </a:r>
            <a:r>
              <a:rPr lang="fr-FR" sz="2400" b="1" i="1" dirty="0" smtClean="0"/>
              <a:t>4 millions de L1.</a:t>
            </a:r>
            <a:endParaRPr lang="fr-FR" sz="2400" b="1" i="1" dirty="0"/>
          </a:p>
        </p:txBody>
      </p:sp>
      <p:sp>
        <p:nvSpPr>
          <p:cNvPr id="15" name="Ellipse 14"/>
          <p:cNvSpPr/>
          <p:nvPr/>
        </p:nvSpPr>
        <p:spPr>
          <a:xfrm>
            <a:off x="1285852" y="3000372"/>
            <a:ext cx="1571636" cy="6429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214414" y="4500570"/>
            <a:ext cx="2143140" cy="571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94475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1115361" y="980728"/>
            <a:ext cx="2786082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2"/>
                </a:solidFill>
              </a:rPr>
              <a:t>Définitions</a:t>
            </a:r>
            <a:endParaRPr lang="fr-FR" sz="3200" b="1" dirty="0">
              <a:solidFill>
                <a:schemeClr val="tx2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71538" y="1928802"/>
            <a:ext cx="8072462" cy="261610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Helminthose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endémique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non contagieuse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contractée au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pâturage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Elle est due à la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migration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dans les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alvéoles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les bronchioles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puis au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développement, dans la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trachée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les grosses bronches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 bovins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fr-FR" sz="20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Dyctiocaulus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viviparus</a:t>
            </a:r>
            <a:r>
              <a:rPr lang="fr-FR" sz="2400" b="1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214382" y="5214950"/>
            <a:ext cx="7929618" cy="12926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12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92125" algn="l"/>
                <a:tab pos="988695" algn="l"/>
                <a:tab pos="1712595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Bronchite ou broncho-pneumonie vermineuse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12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492125" algn="l"/>
                <a:tab pos="988695" algn="l"/>
                <a:tab pos="1712595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12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2125" algn="l"/>
                <a:tab pos="988695" algn="l"/>
                <a:tab pos="1712595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-Strongylose respiratoire bovine 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12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2125" algn="l"/>
                <a:tab pos="988695" algn="l"/>
                <a:tab pos="1712595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285852" y="4643446"/>
            <a:ext cx="2857520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2"/>
                </a:solidFill>
              </a:rPr>
              <a:t>Synonymie</a:t>
            </a:r>
            <a:endParaRPr lang="fr-FR" sz="3200" b="1" dirty="0">
              <a:solidFill>
                <a:schemeClr val="tx2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484992" y="267114"/>
            <a:ext cx="4786346" cy="57150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err="1" smtClean="0">
                <a:solidFill>
                  <a:schemeClr val="tx2"/>
                </a:solidFill>
              </a:rPr>
              <a:t>Dyctiocaulose</a:t>
            </a:r>
            <a:r>
              <a:rPr lang="fr-FR" sz="3200" b="1" dirty="0" smtClean="0">
                <a:solidFill>
                  <a:schemeClr val="tx2"/>
                </a:solidFill>
              </a:rPr>
              <a:t> bovine</a:t>
            </a:r>
            <a:endParaRPr lang="fr-FR" sz="3200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1071538" y="642918"/>
            <a:ext cx="328614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Epidémiologie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285852" y="1428736"/>
            <a:ext cx="6858048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Facteurs dépendant du milieu extérieur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71538" y="2571744"/>
            <a:ext cx="7715304" cy="360098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endParaRPr lang="fr-FR" sz="2000" dirty="0" smtClean="0"/>
          </a:p>
          <a:p>
            <a:endParaRPr lang="fr-FR" sz="2000" dirty="0" smtClean="0"/>
          </a:p>
          <a:p>
            <a:r>
              <a:rPr lang="fr-FR" sz="2000" b="1" dirty="0" smtClean="0"/>
              <a:t>       T° de 20 à 27°C                        </a:t>
            </a:r>
            <a:r>
              <a:rPr lang="fr-FR" sz="2400" b="1" dirty="0" smtClean="0"/>
              <a:t>T° optimale</a:t>
            </a:r>
            <a:endParaRPr lang="fr-FR" sz="2000" b="1" dirty="0" smtClean="0"/>
          </a:p>
          <a:p>
            <a:endParaRPr lang="fr-FR" sz="2000" dirty="0" smtClean="0"/>
          </a:p>
          <a:p>
            <a:r>
              <a:rPr lang="fr-FR" sz="2000" dirty="0" smtClean="0"/>
              <a:t>     </a:t>
            </a:r>
            <a:r>
              <a:rPr lang="fr-FR" sz="2000" b="1" dirty="0" smtClean="0"/>
              <a:t>  T° &gt;27 °C</a:t>
            </a:r>
            <a:r>
              <a:rPr lang="fr-FR" sz="2000" dirty="0" smtClean="0"/>
              <a:t>                                   </a:t>
            </a:r>
            <a:r>
              <a:rPr lang="fr-FR" sz="2400" b="1" dirty="0" smtClean="0"/>
              <a:t>T°</a:t>
            </a:r>
            <a:r>
              <a:rPr lang="fr-FR" sz="2400" b="1" i="1" dirty="0" smtClean="0"/>
              <a:t>létale</a:t>
            </a:r>
            <a:endParaRPr lang="fr-FR" sz="2400" b="1" i="1" dirty="0" smtClean="0"/>
          </a:p>
          <a:p>
            <a:endParaRPr lang="fr-FR" sz="2000" b="1" i="1" dirty="0" smtClean="0"/>
          </a:p>
          <a:p>
            <a:r>
              <a:rPr lang="fr-FR" sz="2000" b="1" dirty="0" smtClean="0"/>
              <a:t>       T°&lt;10°C                                          </a:t>
            </a:r>
            <a:r>
              <a:rPr lang="fr-FR" sz="2000" b="1" i="1" dirty="0" smtClean="0"/>
              <a:t>du développement des    stades larvaires et</a:t>
            </a:r>
            <a:endParaRPr lang="fr-FR" sz="2000" b="1" i="1" dirty="0" smtClean="0"/>
          </a:p>
          <a:p>
            <a:r>
              <a:rPr lang="fr-FR" sz="2000" b="1" i="1" dirty="0" smtClean="0"/>
              <a:t>                                                             </a:t>
            </a:r>
            <a:r>
              <a:rPr lang="fr-FR" sz="2000" dirty="0" smtClean="0"/>
              <a:t> </a:t>
            </a:r>
            <a:r>
              <a:rPr lang="fr-FR" sz="2000" b="1" i="1" dirty="0" smtClean="0"/>
              <a:t>Survie à des T° </a:t>
            </a:r>
            <a:endParaRPr lang="fr-FR" sz="2000" b="1" i="1" dirty="0" smtClean="0"/>
          </a:p>
          <a:p>
            <a:endParaRPr lang="fr-FR" sz="2000" dirty="0" smtClean="0"/>
          </a:p>
          <a:p>
            <a:r>
              <a:rPr lang="fr-FR" sz="2000" b="1" dirty="0" smtClean="0"/>
              <a:t>Les larves ont besoin d’une humidité  &gt; 75%.</a:t>
            </a:r>
            <a:endParaRPr lang="fr-FR" sz="2000" b="1" dirty="0"/>
          </a:p>
        </p:txBody>
      </p:sp>
      <p:sp>
        <p:nvSpPr>
          <p:cNvPr id="12" name="Flèche droite 11"/>
          <p:cNvSpPr/>
          <p:nvPr/>
        </p:nvSpPr>
        <p:spPr>
          <a:xfrm>
            <a:off x="4214810" y="4071942"/>
            <a:ext cx="642942" cy="7143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droite 13"/>
          <p:cNvSpPr/>
          <p:nvPr/>
        </p:nvSpPr>
        <p:spPr>
          <a:xfrm>
            <a:off x="4214810" y="4714884"/>
            <a:ext cx="642942" cy="7143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droite 12"/>
          <p:cNvSpPr/>
          <p:nvPr/>
        </p:nvSpPr>
        <p:spPr>
          <a:xfrm>
            <a:off x="4143372" y="3429000"/>
            <a:ext cx="642942" cy="7143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vers le bas 15"/>
          <p:cNvSpPr/>
          <p:nvPr/>
        </p:nvSpPr>
        <p:spPr>
          <a:xfrm>
            <a:off x="5214942" y="4500570"/>
            <a:ext cx="142876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Moins 16"/>
          <p:cNvSpPr/>
          <p:nvPr/>
        </p:nvSpPr>
        <p:spPr>
          <a:xfrm>
            <a:off x="7143768" y="5214950"/>
            <a:ext cx="428628" cy="2857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à coins arrondis 14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1071538" y="642918"/>
            <a:ext cx="328614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Epidémiologie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1142976" y="1857364"/>
            <a:ext cx="6858048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Facteurs dépendant du type d’élevage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42976" y="3071810"/>
            <a:ext cx="7643866" cy="1938992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fr-FR" sz="2400" dirty="0" smtClean="0"/>
              <a:t>Elevage de type extensif: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/>
              <a:t>          -</a:t>
            </a:r>
            <a:r>
              <a:rPr lang="fr-FR" sz="2400" b="1" i="1" dirty="0" smtClean="0"/>
              <a:t>Pâturage collectif</a:t>
            </a:r>
            <a:endParaRPr lang="fr-FR" sz="2400" b="1" i="1" dirty="0" smtClean="0"/>
          </a:p>
          <a:p>
            <a:r>
              <a:rPr lang="fr-FR" sz="2400" dirty="0" smtClean="0"/>
              <a:t>(Pâturage utilisé pour des troupeaux différents)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/>
              <a:t>           -</a:t>
            </a:r>
            <a:r>
              <a:rPr lang="fr-FR" sz="2400" b="1" i="1" dirty="0" smtClean="0"/>
              <a:t>Pâturage </a:t>
            </a:r>
            <a:r>
              <a:rPr lang="fr-FR" sz="2400" b="1" dirty="0" smtClean="0"/>
              <a:t>surpeuplé et dégradé </a:t>
            </a:r>
            <a:endParaRPr lang="fr-FR" sz="2400" b="1" dirty="0" smtClean="0"/>
          </a:p>
          <a:p>
            <a:r>
              <a:rPr lang="fr-FR" sz="2400" dirty="0" smtClean="0"/>
              <a:t>                           (cas de l’Afrique du nord).</a:t>
            </a:r>
            <a:endParaRPr lang="fr-FR" sz="2400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1071538" y="571480"/>
            <a:ext cx="328614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Pathogénie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571604" y="1357298"/>
            <a:ext cx="5572164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Action traumatique et irritante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500166" y="2428868"/>
            <a:ext cx="928694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L3</a:t>
            </a:r>
            <a:endParaRPr lang="fr-FR" sz="4000" dirty="0"/>
          </a:p>
        </p:txBody>
      </p:sp>
      <p:sp>
        <p:nvSpPr>
          <p:cNvPr id="11" name="ZoneTexte 10"/>
          <p:cNvSpPr txBox="1"/>
          <p:nvPr/>
        </p:nvSpPr>
        <p:spPr>
          <a:xfrm>
            <a:off x="2714612" y="3071810"/>
            <a:ext cx="928694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L4</a:t>
            </a:r>
            <a:endParaRPr lang="fr-FR" sz="4000" dirty="0"/>
          </a:p>
        </p:txBody>
      </p:sp>
      <p:sp>
        <p:nvSpPr>
          <p:cNvPr id="12" name="ZoneTexte 11"/>
          <p:cNvSpPr txBox="1"/>
          <p:nvPr/>
        </p:nvSpPr>
        <p:spPr>
          <a:xfrm>
            <a:off x="4500562" y="3429000"/>
            <a:ext cx="928694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L1</a:t>
            </a:r>
            <a:endParaRPr lang="fr-FR" sz="4000" dirty="0"/>
          </a:p>
        </p:txBody>
      </p:sp>
      <p:sp>
        <p:nvSpPr>
          <p:cNvPr id="14" name="Ellipse 13"/>
          <p:cNvSpPr/>
          <p:nvPr/>
        </p:nvSpPr>
        <p:spPr>
          <a:xfrm>
            <a:off x="5643570" y="3143248"/>
            <a:ext cx="714380" cy="35719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6000760" y="3571876"/>
            <a:ext cx="714380" cy="35719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2281994" y="2675766"/>
            <a:ext cx="1793930" cy="1506468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6929454" y="4643446"/>
            <a:ext cx="1643074" cy="70788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Adulte</a:t>
            </a:r>
            <a:endParaRPr lang="fr-FR" sz="4000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6497430" y="139431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3571868" y="1785926"/>
            <a:ext cx="2643206" cy="257176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786050" y="1142984"/>
            <a:ext cx="4143404" cy="38576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143108" y="428604"/>
            <a:ext cx="5429288" cy="51435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>
            <a:stCxn id="7" idx="2"/>
            <a:endCxn id="7" idx="6"/>
          </p:cNvCxnSpPr>
          <p:nvPr/>
        </p:nvCxnSpPr>
        <p:spPr>
          <a:xfrm rot="10800000" flipH="1">
            <a:off x="2143108" y="3000372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V="1">
            <a:off x="4857752" y="1928802"/>
            <a:ext cx="1571636" cy="114300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>
            <a:endCxn id="6" idx="0"/>
          </p:cNvCxnSpPr>
          <p:nvPr/>
        </p:nvCxnSpPr>
        <p:spPr>
          <a:xfrm rot="5400000" flipH="1" flipV="1">
            <a:off x="3857620" y="2143116"/>
            <a:ext cx="2000264" cy="158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rot="10800000">
            <a:off x="3392838" y="1707924"/>
            <a:ext cx="1464914" cy="143532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928794" y="3000372"/>
            <a:ext cx="6357982" cy="25717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Ellipse 18"/>
          <p:cNvSpPr/>
          <p:nvPr/>
        </p:nvSpPr>
        <p:spPr>
          <a:xfrm>
            <a:off x="3571868" y="1785926"/>
            <a:ext cx="2643206" cy="264320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 rot="7156893" flipV="1">
            <a:off x="2448698" y="2277670"/>
            <a:ext cx="16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Gg</a:t>
            </a:r>
            <a:r>
              <a:rPr lang="fr-FR" b="1" dirty="0" smtClean="0"/>
              <a:t> </a:t>
            </a:r>
            <a:r>
              <a:rPr lang="fr-FR" b="1" dirty="0" err="1" smtClean="0"/>
              <a:t>mésentér</a:t>
            </a:r>
            <a:r>
              <a:rPr lang="fr-FR" b="1" dirty="0" smtClean="0"/>
              <a:t>.</a:t>
            </a:r>
            <a:endParaRPr lang="fr-FR" b="1" dirty="0"/>
          </a:p>
        </p:txBody>
      </p:sp>
      <p:sp>
        <p:nvSpPr>
          <p:cNvPr id="21" name="ZoneTexte 20"/>
          <p:cNvSpPr txBox="1"/>
          <p:nvPr/>
        </p:nvSpPr>
        <p:spPr>
          <a:xfrm rot="20572133">
            <a:off x="3643306" y="135729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Poumon</a:t>
            </a:r>
            <a:r>
              <a:rPr lang="fr-FR" dirty="0" smtClean="0"/>
              <a:t>s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 rot="1954124">
            <a:off x="4700363" y="1605590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Bronch</a:t>
            </a:r>
            <a:r>
              <a:rPr lang="fr-FR" b="1" dirty="0" smtClean="0"/>
              <a:t>. trachée</a:t>
            </a:r>
            <a:endParaRPr lang="fr-FR" b="1" dirty="0"/>
          </a:p>
        </p:txBody>
      </p:sp>
      <p:sp>
        <p:nvSpPr>
          <p:cNvPr id="25" name="ZoneTexte 24"/>
          <p:cNvSpPr txBox="1"/>
          <p:nvPr/>
        </p:nvSpPr>
        <p:spPr>
          <a:xfrm rot="3563146">
            <a:off x="5829070" y="2614696"/>
            <a:ext cx="1638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Tub. </a:t>
            </a:r>
            <a:r>
              <a:rPr lang="fr-FR" b="1" dirty="0" err="1" smtClean="0"/>
              <a:t>diges</a:t>
            </a:r>
            <a:endParaRPr lang="fr-FR" b="1" dirty="0"/>
          </a:p>
        </p:txBody>
      </p:sp>
      <p:sp>
        <p:nvSpPr>
          <p:cNvPr id="29" name="Flèche vers le bas 28"/>
          <p:cNvSpPr/>
          <p:nvPr/>
        </p:nvSpPr>
        <p:spPr>
          <a:xfrm>
            <a:off x="6357950" y="2857496"/>
            <a:ext cx="142876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2" name="Connecteur droit avec flèche 31"/>
          <p:cNvCxnSpPr/>
          <p:nvPr/>
        </p:nvCxnSpPr>
        <p:spPr>
          <a:xfrm rot="5400000" flipH="1" flipV="1">
            <a:off x="3464711" y="5393545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èche vers le haut 34"/>
          <p:cNvSpPr/>
          <p:nvPr/>
        </p:nvSpPr>
        <p:spPr>
          <a:xfrm>
            <a:off x="2928926" y="3143248"/>
            <a:ext cx="142876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7" name="Connecteur droit avec flèche 36"/>
          <p:cNvCxnSpPr/>
          <p:nvPr/>
        </p:nvCxnSpPr>
        <p:spPr>
          <a:xfrm rot="5400000">
            <a:off x="5607851" y="303609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rot="5400000" flipH="1" flipV="1">
            <a:off x="3464711" y="3107529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 flipH="1">
            <a:off x="5643570" y="335756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41" name="ZoneTexte 40"/>
          <p:cNvSpPr txBox="1"/>
          <p:nvPr/>
        </p:nvSpPr>
        <p:spPr>
          <a:xfrm flipH="1">
            <a:off x="4714876" y="3786190"/>
            <a:ext cx="571504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L2</a:t>
            </a:r>
            <a:endParaRPr lang="fr-FR" b="1" dirty="0"/>
          </a:p>
        </p:txBody>
      </p:sp>
      <p:sp>
        <p:nvSpPr>
          <p:cNvPr id="42" name="ZoneTexte 41"/>
          <p:cNvSpPr txBox="1"/>
          <p:nvPr/>
        </p:nvSpPr>
        <p:spPr>
          <a:xfrm flipH="1">
            <a:off x="3786182" y="3357562"/>
            <a:ext cx="571504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3" name="Rectangle 42"/>
          <p:cNvSpPr/>
          <p:nvPr/>
        </p:nvSpPr>
        <p:spPr>
          <a:xfrm>
            <a:off x="3714744" y="3286124"/>
            <a:ext cx="714380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/>
          <p:cNvSpPr txBox="1"/>
          <p:nvPr/>
        </p:nvSpPr>
        <p:spPr>
          <a:xfrm flipH="1">
            <a:off x="3571868" y="271462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5" name="ZoneTexte 44"/>
          <p:cNvSpPr txBox="1"/>
          <p:nvPr/>
        </p:nvSpPr>
        <p:spPr>
          <a:xfrm flipH="1">
            <a:off x="3714744" y="228599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6" name="ZoneTexte 45"/>
          <p:cNvSpPr txBox="1"/>
          <p:nvPr/>
        </p:nvSpPr>
        <p:spPr>
          <a:xfrm flipH="1">
            <a:off x="3929058" y="207167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7" name="ZoneTexte 46"/>
          <p:cNvSpPr txBox="1"/>
          <p:nvPr/>
        </p:nvSpPr>
        <p:spPr>
          <a:xfrm flipH="1">
            <a:off x="4286248" y="18573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48" name="ZoneTexte 47"/>
          <p:cNvSpPr txBox="1"/>
          <p:nvPr/>
        </p:nvSpPr>
        <p:spPr>
          <a:xfrm flipH="1">
            <a:off x="4786314" y="18573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49" name="ZoneTexte 48"/>
          <p:cNvSpPr txBox="1"/>
          <p:nvPr/>
        </p:nvSpPr>
        <p:spPr>
          <a:xfrm>
            <a:off x="5214942" y="192880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ad</a:t>
            </a:r>
            <a:endParaRPr lang="fr-FR" b="1" dirty="0"/>
          </a:p>
        </p:txBody>
      </p:sp>
      <p:sp>
        <p:nvSpPr>
          <p:cNvPr id="50" name="Ellipse 49"/>
          <p:cNvSpPr/>
          <p:nvPr/>
        </p:nvSpPr>
        <p:spPr>
          <a:xfrm>
            <a:off x="5143504" y="2285992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ZoneTexte 50"/>
          <p:cNvSpPr txBox="1"/>
          <p:nvPr/>
        </p:nvSpPr>
        <p:spPr>
          <a:xfrm flipH="1">
            <a:off x="5357818" y="214311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52" name="ZoneTexte 51"/>
          <p:cNvSpPr txBox="1"/>
          <p:nvPr/>
        </p:nvSpPr>
        <p:spPr>
          <a:xfrm flipH="1">
            <a:off x="5500694" y="250030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53" name="ZoneTexte 52"/>
          <p:cNvSpPr txBox="1"/>
          <p:nvPr/>
        </p:nvSpPr>
        <p:spPr>
          <a:xfrm flipH="1">
            <a:off x="4572000" y="4786322"/>
            <a:ext cx="5715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sol</a:t>
            </a:r>
            <a:endParaRPr lang="fr-FR" b="1" dirty="0"/>
          </a:p>
        </p:txBody>
      </p:sp>
      <p:sp>
        <p:nvSpPr>
          <p:cNvPr id="54" name="ZoneTexte 53"/>
          <p:cNvSpPr txBox="1"/>
          <p:nvPr/>
        </p:nvSpPr>
        <p:spPr>
          <a:xfrm>
            <a:off x="4429124" y="571480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Boeuf</a:t>
            </a:r>
            <a:endParaRPr lang="fr-FR" b="1" dirty="0"/>
          </a:p>
        </p:txBody>
      </p:sp>
      <p:sp>
        <p:nvSpPr>
          <p:cNvPr id="55" name="ZoneTexte 54"/>
          <p:cNvSpPr txBox="1"/>
          <p:nvPr/>
        </p:nvSpPr>
        <p:spPr>
          <a:xfrm rot="4006342">
            <a:off x="3354196" y="3794067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HP</a:t>
            </a:r>
            <a:endParaRPr lang="fr-FR" b="1" dirty="0"/>
          </a:p>
        </p:txBody>
      </p:sp>
      <p:sp>
        <p:nvSpPr>
          <p:cNvPr id="56" name="Flèche vers le haut 55"/>
          <p:cNvSpPr/>
          <p:nvPr/>
        </p:nvSpPr>
        <p:spPr>
          <a:xfrm>
            <a:off x="3357554" y="2857496"/>
            <a:ext cx="142876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Rectangle 56"/>
          <p:cNvSpPr/>
          <p:nvPr/>
        </p:nvSpPr>
        <p:spPr>
          <a:xfrm rot="20440515">
            <a:off x="3434732" y="2936009"/>
            <a:ext cx="304669" cy="15383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9" name="Connecteur droit avec flèche 58"/>
          <p:cNvCxnSpPr/>
          <p:nvPr/>
        </p:nvCxnSpPr>
        <p:spPr>
          <a:xfrm>
            <a:off x="4643438" y="1928802"/>
            <a:ext cx="285752" cy="1588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2928926" y="5143512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Cycle de </a:t>
            </a:r>
            <a:r>
              <a:rPr lang="fr-FR" sz="2000" b="1" i="1" dirty="0" err="1" smtClean="0"/>
              <a:t>Dyctiocaulus</a:t>
            </a:r>
            <a:r>
              <a:rPr lang="fr-FR" sz="2000" b="1" i="1" dirty="0" smtClean="0"/>
              <a:t> </a:t>
            </a:r>
            <a:r>
              <a:rPr lang="fr-FR" sz="2000" b="1" i="1" dirty="0" err="1" smtClean="0"/>
              <a:t>viviparus</a:t>
            </a:r>
            <a:endParaRPr lang="fr-FR" sz="2000" b="1" i="1" dirty="0"/>
          </a:p>
        </p:txBody>
      </p:sp>
      <p:cxnSp>
        <p:nvCxnSpPr>
          <p:cNvPr id="64" name="Connecteur droit 63"/>
          <p:cNvCxnSpPr>
            <a:stCxn id="7" idx="2"/>
            <a:endCxn id="7" idx="6"/>
          </p:cNvCxnSpPr>
          <p:nvPr/>
        </p:nvCxnSpPr>
        <p:spPr>
          <a:xfrm rot="10800000" flipH="1">
            <a:off x="2143108" y="3000372"/>
            <a:ext cx="54292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à coins arrondis 62"/>
          <p:cNvSpPr/>
          <p:nvPr/>
        </p:nvSpPr>
        <p:spPr>
          <a:xfrm>
            <a:off x="0" y="428604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Pathogénie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58" name="Rectangle à coins arrondis 57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5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1071538" y="571480"/>
            <a:ext cx="328614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Pathogénie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571604" y="1357298"/>
            <a:ext cx="5572164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Action traumatique et irritante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500166" y="2428868"/>
            <a:ext cx="928694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L3</a:t>
            </a:r>
            <a:endParaRPr lang="fr-FR" sz="4000" dirty="0"/>
          </a:p>
        </p:txBody>
      </p:sp>
      <p:sp>
        <p:nvSpPr>
          <p:cNvPr id="11" name="ZoneTexte 10"/>
          <p:cNvSpPr txBox="1"/>
          <p:nvPr/>
        </p:nvSpPr>
        <p:spPr>
          <a:xfrm>
            <a:off x="2714612" y="3071810"/>
            <a:ext cx="928694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L4</a:t>
            </a:r>
            <a:endParaRPr lang="fr-FR" sz="4000" dirty="0"/>
          </a:p>
        </p:txBody>
      </p:sp>
      <p:sp>
        <p:nvSpPr>
          <p:cNvPr id="12" name="ZoneTexte 11"/>
          <p:cNvSpPr txBox="1"/>
          <p:nvPr/>
        </p:nvSpPr>
        <p:spPr>
          <a:xfrm>
            <a:off x="4500562" y="3429000"/>
            <a:ext cx="928694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L1</a:t>
            </a:r>
            <a:endParaRPr lang="fr-FR" sz="4000" dirty="0"/>
          </a:p>
        </p:txBody>
      </p:sp>
      <p:sp>
        <p:nvSpPr>
          <p:cNvPr id="14" name="Ellipse 13"/>
          <p:cNvSpPr/>
          <p:nvPr/>
        </p:nvSpPr>
        <p:spPr>
          <a:xfrm>
            <a:off x="5643570" y="3143248"/>
            <a:ext cx="714380" cy="35719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6000760" y="3571876"/>
            <a:ext cx="714380" cy="35719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3950194" y="2679783"/>
            <a:ext cx="2789502" cy="2006534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6929454" y="4643446"/>
            <a:ext cx="1643074" cy="70788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Adulte</a:t>
            </a:r>
            <a:endParaRPr lang="fr-FR" sz="4000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6497430" y="139431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3571868" y="1785926"/>
            <a:ext cx="2643206" cy="257176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786050" y="1142984"/>
            <a:ext cx="4143404" cy="38576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143108" y="428604"/>
            <a:ext cx="5429288" cy="51435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>
            <a:stCxn id="7" idx="2"/>
            <a:endCxn id="7" idx="6"/>
          </p:cNvCxnSpPr>
          <p:nvPr/>
        </p:nvCxnSpPr>
        <p:spPr>
          <a:xfrm rot="10800000" flipH="1">
            <a:off x="2143108" y="3000372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V="1">
            <a:off x="4857752" y="1928802"/>
            <a:ext cx="1571636" cy="114300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>
            <a:endCxn id="6" idx="0"/>
          </p:cNvCxnSpPr>
          <p:nvPr/>
        </p:nvCxnSpPr>
        <p:spPr>
          <a:xfrm rot="5400000" flipH="1" flipV="1">
            <a:off x="3857620" y="2143116"/>
            <a:ext cx="2000264" cy="158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rot="10800000">
            <a:off x="3392838" y="1707924"/>
            <a:ext cx="1464914" cy="143532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928794" y="3000372"/>
            <a:ext cx="6357982" cy="25717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Ellipse 18"/>
          <p:cNvSpPr/>
          <p:nvPr/>
        </p:nvSpPr>
        <p:spPr>
          <a:xfrm>
            <a:off x="3571868" y="1785926"/>
            <a:ext cx="2643206" cy="264320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 rot="7156893" flipV="1">
            <a:off x="2448698" y="2277670"/>
            <a:ext cx="16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Gg</a:t>
            </a:r>
            <a:r>
              <a:rPr lang="fr-FR" b="1" dirty="0" smtClean="0"/>
              <a:t> </a:t>
            </a:r>
            <a:r>
              <a:rPr lang="fr-FR" b="1" dirty="0" err="1" smtClean="0"/>
              <a:t>mésentér</a:t>
            </a:r>
            <a:r>
              <a:rPr lang="fr-FR" b="1" dirty="0" smtClean="0"/>
              <a:t>.</a:t>
            </a:r>
            <a:endParaRPr lang="fr-FR" b="1" dirty="0"/>
          </a:p>
        </p:txBody>
      </p:sp>
      <p:sp>
        <p:nvSpPr>
          <p:cNvPr id="21" name="ZoneTexte 20"/>
          <p:cNvSpPr txBox="1"/>
          <p:nvPr/>
        </p:nvSpPr>
        <p:spPr>
          <a:xfrm rot="20572133">
            <a:off x="3643306" y="135729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Poumon</a:t>
            </a:r>
            <a:r>
              <a:rPr lang="fr-FR" dirty="0" smtClean="0"/>
              <a:t>s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 rot="1954124">
            <a:off x="4700363" y="1605590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Bronch</a:t>
            </a:r>
            <a:r>
              <a:rPr lang="fr-FR" b="1" dirty="0" smtClean="0"/>
              <a:t>. trachée</a:t>
            </a:r>
            <a:endParaRPr lang="fr-FR" b="1" dirty="0"/>
          </a:p>
        </p:txBody>
      </p:sp>
      <p:sp>
        <p:nvSpPr>
          <p:cNvPr id="25" name="ZoneTexte 24"/>
          <p:cNvSpPr txBox="1"/>
          <p:nvPr/>
        </p:nvSpPr>
        <p:spPr>
          <a:xfrm rot="3563146">
            <a:off x="5829070" y="2614696"/>
            <a:ext cx="1638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Tub. </a:t>
            </a:r>
            <a:r>
              <a:rPr lang="fr-FR" b="1" dirty="0" err="1" smtClean="0"/>
              <a:t>diges</a:t>
            </a:r>
            <a:endParaRPr lang="fr-FR" b="1" dirty="0"/>
          </a:p>
        </p:txBody>
      </p:sp>
      <p:sp>
        <p:nvSpPr>
          <p:cNvPr id="29" name="Flèche vers le bas 28"/>
          <p:cNvSpPr/>
          <p:nvPr/>
        </p:nvSpPr>
        <p:spPr>
          <a:xfrm>
            <a:off x="6357950" y="2857496"/>
            <a:ext cx="142876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2" name="Connecteur droit avec flèche 31"/>
          <p:cNvCxnSpPr/>
          <p:nvPr/>
        </p:nvCxnSpPr>
        <p:spPr>
          <a:xfrm rot="5400000" flipH="1" flipV="1">
            <a:off x="3464711" y="5393545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èche vers le haut 34"/>
          <p:cNvSpPr/>
          <p:nvPr/>
        </p:nvSpPr>
        <p:spPr>
          <a:xfrm>
            <a:off x="2928926" y="3143248"/>
            <a:ext cx="142876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7" name="Connecteur droit avec flèche 36"/>
          <p:cNvCxnSpPr/>
          <p:nvPr/>
        </p:nvCxnSpPr>
        <p:spPr>
          <a:xfrm rot="5400000">
            <a:off x="5607851" y="303609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rot="5400000" flipH="1" flipV="1">
            <a:off x="3464711" y="3107529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 flipH="1">
            <a:off x="5643570" y="335756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41" name="ZoneTexte 40"/>
          <p:cNvSpPr txBox="1"/>
          <p:nvPr/>
        </p:nvSpPr>
        <p:spPr>
          <a:xfrm flipH="1">
            <a:off x="4714876" y="3786190"/>
            <a:ext cx="571504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L2</a:t>
            </a:r>
            <a:endParaRPr lang="fr-FR" b="1" dirty="0"/>
          </a:p>
        </p:txBody>
      </p:sp>
      <p:sp>
        <p:nvSpPr>
          <p:cNvPr id="42" name="ZoneTexte 41"/>
          <p:cNvSpPr txBox="1"/>
          <p:nvPr/>
        </p:nvSpPr>
        <p:spPr>
          <a:xfrm flipH="1">
            <a:off x="3786182" y="3357562"/>
            <a:ext cx="571504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3" name="Rectangle 42"/>
          <p:cNvSpPr/>
          <p:nvPr/>
        </p:nvSpPr>
        <p:spPr>
          <a:xfrm>
            <a:off x="3714744" y="3286124"/>
            <a:ext cx="714380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/>
          <p:cNvSpPr txBox="1"/>
          <p:nvPr/>
        </p:nvSpPr>
        <p:spPr>
          <a:xfrm flipH="1">
            <a:off x="3571868" y="271462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5" name="ZoneTexte 44"/>
          <p:cNvSpPr txBox="1"/>
          <p:nvPr/>
        </p:nvSpPr>
        <p:spPr>
          <a:xfrm flipH="1">
            <a:off x="3714744" y="228599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6" name="ZoneTexte 45"/>
          <p:cNvSpPr txBox="1"/>
          <p:nvPr/>
        </p:nvSpPr>
        <p:spPr>
          <a:xfrm flipH="1">
            <a:off x="3929058" y="207167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7" name="ZoneTexte 46"/>
          <p:cNvSpPr txBox="1"/>
          <p:nvPr/>
        </p:nvSpPr>
        <p:spPr>
          <a:xfrm flipH="1">
            <a:off x="4286248" y="18573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48" name="ZoneTexte 47"/>
          <p:cNvSpPr txBox="1"/>
          <p:nvPr/>
        </p:nvSpPr>
        <p:spPr>
          <a:xfrm flipH="1">
            <a:off x="4786314" y="18573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49" name="ZoneTexte 48"/>
          <p:cNvSpPr txBox="1"/>
          <p:nvPr/>
        </p:nvSpPr>
        <p:spPr>
          <a:xfrm>
            <a:off x="5214942" y="192880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ad</a:t>
            </a:r>
            <a:endParaRPr lang="fr-FR" b="1" dirty="0"/>
          </a:p>
        </p:txBody>
      </p:sp>
      <p:sp>
        <p:nvSpPr>
          <p:cNvPr id="50" name="Ellipse 49"/>
          <p:cNvSpPr/>
          <p:nvPr/>
        </p:nvSpPr>
        <p:spPr>
          <a:xfrm>
            <a:off x="5143504" y="2285992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ZoneTexte 50"/>
          <p:cNvSpPr txBox="1"/>
          <p:nvPr/>
        </p:nvSpPr>
        <p:spPr>
          <a:xfrm flipH="1">
            <a:off x="5357818" y="214311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52" name="ZoneTexte 51"/>
          <p:cNvSpPr txBox="1"/>
          <p:nvPr/>
        </p:nvSpPr>
        <p:spPr>
          <a:xfrm flipH="1">
            <a:off x="5500694" y="250030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53" name="ZoneTexte 52"/>
          <p:cNvSpPr txBox="1"/>
          <p:nvPr/>
        </p:nvSpPr>
        <p:spPr>
          <a:xfrm flipH="1">
            <a:off x="4572000" y="4786322"/>
            <a:ext cx="5715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sol</a:t>
            </a:r>
            <a:endParaRPr lang="fr-FR" b="1" dirty="0"/>
          </a:p>
        </p:txBody>
      </p:sp>
      <p:sp>
        <p:nvSpPr>
          <p:cNvPr id="54" name="ZoneTexte 53"/>
          <p:cNvSpPr txBox="1"/>
          <p:nvPr/>
        </p:nvSpPr>
        <p:spPr>
          <a:xfrm>
            <a:off x="4429124" y="571480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Boeuf</a:t>
            </a:r>
            <a:endParaRPr lang="fr-FR" b="1" dirty="0"/>
          </a:p>
        </p:txBody>
      </p:sp>
      <p:sp>
        <p:nvSpPr>
          <p:cNvPr id="55" name="ZoneTexte 54"/>
          <p:cNvSpPr txBox="1"/>
          <p:nvPr/>
        </p:nvSpPr>
        <p:spPr>
          <a:xfrm rot="4006342">
            <a:off x="3354196" y="3794067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HP</a:t>
            </a:r>
            <a:endParaRPr lang="fr-FR" b="1" dirty="0"/>
          </a:p>
        </p:txBody>
      </p:sp>
      <p:sp>
        <p:nvSpPr>
          <p:cNvPr id="56" name="Flèche vers le haut 55"/>
          <p:cNvSpPr/>
          <p:nvPr/>
        </p:nvSpPr>
        <p:spPr>
          <a:xfrm>
            <a:off x="3357554" y="2857496"/>
            <a:ext cx="142876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Rectangle 56"/>
          <p:cNvSpPr/>
          <p:nvPr/>
        </p:nvSpPr>
        <p:spPr>
          <a:xfrm rot="20440515">
            <a:off x="3434732" y="2936009"/>
            <a:ext cx="304669" cy="15383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9" name="Connecteur droit avec flèche 58"/>
          <p:cNvCxnSpPr/>
          <p:nvPr/>
        </p:nvCxnSpPr>
        <p:spPr>
          <a:xfrm>
            <a:off x="4643438" y="1928802"/>
            <a:ext cx="285752" cy="1588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2928926" y="5143512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Cycle de </a:t>
            </a:r>
            <a:r>
              <a:rPr lang="fr-FR" sz="2000" b="1" i="1" dirty="0" err="1" smtClean="0"/>
              <a:t>Dyctiocaulus</a:t>
            </a:r>
            <a:r>
              <a:rPr lang="fr-FR" sz="2000" b="1" i="1" dirty="0" smtClean="0"/>
              <a:t> </a:t>
            </a:r>
            <a:r>
              <a:rPr lang="fr-FR" sz="2000" b="1" i="1" dirty="0" err="1" smtClean="0"/>
              <a:t>viviparus</a:t>
            </a:r>
            <a:endParaRPr lang="fr-FR" sz="2000" b="1" i="1" dirty="0"/>
          </a:p>
        </p:txBody>
      </p:sp>
      <p:cxnSp>
        <p:nvCxnSpPr>
          <p:cNvPr id="64" name="Connecteur droit 63"/>
          <p:cNvCxnSpPr>
            <a:stCxn id="7" idx="2"/>
            <a:endCxn id="7" idx="6"/>
          </p:cNvCxnSpPr>
          <p:nvPr/>
        </p:nvCxnSpPr>
        <p:spPr>
          <a:xfrm rot="10800000" flipH="1">
            <a:off x="2143108" y="3000372"/>
            <a:ext cx="54292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à coins arrondis 62"/>
          <p:cNvSpPr/>
          <p:nvPr/>
        </p:nvSpPr>
        <p:spPr>
          <a:xfrm>
            <a:off x="0" y="428604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Pathogénie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58" name="Rectangle à coins arrondis 57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5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1071538" y="571480"/>
            <a:ext cx="328614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Pathogénie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571604" y="1357298"/>
            <a:ext cx="5572164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Action traumatique et irritante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500166" y="2428868"/>
            <a:ext cx="928694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L3</a:t>
            </a:r>
            <a:endParaRPr lang="fr-FR" sz="4000" dirty="0"/>
          </a:p>
        </p:txBody>
      </p:sp>
      <p:sp>
        <p:nvSpPr>
          <p:cNvPr id="11" name="ZoneTexte 10"/>
          <p:cNvSpPr txBox="1"/>
          <p:nvPr/>
        </p:nvSpPr>
        <p:spPr>
          <a:xfrm>
            <a:off x="2714612" y="3071810"/>
            <a:ext cx="928694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L4</a:t>
            </a:r>
            <a:endParaRPr lang="fr-FR" sz="4000" dirty="0"/>
          </a:p>
        </p:txBody>
      </p:sp>
      <p:sp>
        <p:nvSpPr>
          <p:cNvPr id="12" name="ZoneTexte 11"/>
          <p:cNvSpPr txBox="1"/>
          <p:nvPr/>
        </p:nvSpPr>
        <p:spPr>
          <a:xfrm>
            <a:off x="4500562" y="3429000"/>
            <a:ext cx="928694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L1</a:t>
            </a:r>
            <a:endParaRPr lang="fr-FR" sz="4000" dirty="0"/>
          </a:p>
        </p:txBody>
      </p:sp>
      <p:sp>
        <p:nvSpPr>
          <p:cNvPr id="14" name="Ellipse 13"/>
          <p:cNvSpPr/>
          <p:nvPr/>
        </p:nvSpPr>
        <p:spPr>
          <a:xfrm>
            <a:off x="5643570" y="3143248"/>
            <a:ext cx="714380" cy="35719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6000760" y="3571876"/>
            <a:ext cx="714380" cy="35719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6497430" y="4365104"/>
            <a:ext cx="2323042" cy="1728192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6929454" y="4643446"/>
            <a:ext cx="1643074" cy="70788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Adulte</a:t>
            </a:r>
            <a:endParaRPr lang="fr-FR" sz="4000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6497430" y="139431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3571868" y="1785926"/>
            <a:ext cx="2643206" cy="257176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786050" y="1142984"/>
            <a:ext cx="4143404" cy="38576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143108" y="428604"/>
            <a:ext cx="5429288" cy="51435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>
            <a:stCxn id="7" idx="2"/>
            <a:endCxn id="7" idx="6"/>
          </p:cNvCxnSpPr>
          <p:nvPr/>
        </p:nvCxnSpPr>
        <p:spPr>
          <a:xfrm rot="10800000" flipH="1">
            <a:off x="2143108" y="3000372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V="1">
            <a:off x="4857752" y="1928802"/>
            <a:ext cx="1571636" cy="114300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>
            <a:endCxn id="6" idx="0"/>
          </p:cNvCxnSpPr>
          <p:nvPr/>
        </p:nvCxnSpPr>
        <p:spPr>
          <a:xfrm rot="5400000" flipH="1" flipV="1">
            <a:off x="3857620" y="2143116"/>
            <a:ext cx="2000264" cy="158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rot="10800000">
            <a:off x="3392838" y="1707924"/>
            <a:ext cx="1464914" cy="143532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928794" y="3000372"/>
            <a:ext cx="6357982" cy="25717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Ellipse 18"/>
          <p:cNvSpPr/>
          <p:nvPr/>
        </p:nvSpPr>
        <p:spPr>
          <a:xfrm>
            <a:off x="3571868" y="1785926"/>
            <a:ext cx="2643206" cy="264320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 rot="7156893" flipV="1">
            <a:off x="2448698" y="2277670"/>
            <a:ext cx="16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Gg</a:t>
            </a:r>
            <a:r>
              <a:rPr lang="fr-FR" b="1" dirty="0" smtClean="0"/>
              <a:t> </a:t>
            </a:r>
            <a:r>
              <a:rPr lang="fr-FR" b="1" dirty="0" err="1" smtClean="0"/>
              <a:t>mésentér</a:t>
            </a:r>
            <a:r>
              <a:rPr lang="fr-FR" b="1" dirty="0" smtClean="0"/>
              <a:t>.</a:t>
            </a:r>
            <a:endParaRPr lang="fr-FR" b="1" dirty="0"/>
          </a:p>
        </p:txBody>
      </p:sp>
      <p:sp>
        <p:nvSpPr>
          <p:cNvPr id="21" name="ZoneTexte 20"/>
          <p:cNvSpPr txBox="1"/>
          <p:nvPr/>
        </p:nvSpPr>
        <p:spPr>
          <a:xfrm rot="20572133">
            <a:off x="3643306" y="135729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Poumon</a:t>
            </a:r>
            <a:r>
              <a:rPr lang="fr-FR" dirty="0" smtClean="0"/>
              <a:t>s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 rot="1954124">
            <a:off x="4700363" y="1605590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Bronch</a:t>
            </a:r>
            <a:r>
              <a:rPr lang="fr-FR" b="1" dirty="0" smtClean="0"/>
              <a:t>. trachée</a:t>
            </a:r>
            <a:endParaRPr lang="fr-FR" b="1" dirty="0"/>
          </a:p>
        </p:txBody>
      </p:sp>
      <p:sp>
        <p:nvSpPr>
          <p:cNvPr id="25" name="ZoneTexte 24"/>
          <p:cNvSpPr txBox="1"/>
          <p:nvPr/>
        </p:nvSpPr>
        <p:spPr>
          <a:xfrm rot="3563146">
            <a:off x="5829070" y="2614696"/>
            <a:ext cx="1638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Tub. </a:t>
            </a:r>
            <a:r>
              <a:rPr lang="fr-FR" b="1" dirty="0" err="1" smtClean="0"/>
              <a:t>diges</a:t>
            </a:r>
            <a:endParaRPr lang="fr-FR" b="1" dirty="0"/>
          </a:p>
        </p:txBody>
      </p:sp>
      <p:sp>
        <p:nvSpPr>
          <p:cNvPr id="29" name="Flèche vers le bas 28"/>
          <p:cNvSpPr/>
          <p:nvPr/>
        </p:nvSpPr>
        <p:spPr>
          <a:xfrm>
            <a:off x="6357950" y="2857496"/>
            <a:ext cx="142876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2" name="Connecteur droit avec flèche 31"/>
          <p:cNvCxnSpPr/>
          <p:nvPr/>
        </p:nvCxnSpPr>
        <p:spPr>
          <a:xfrm rot="5400000" flipH="1" flipV="1">
            <a:off x="3464711" y="5393545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èche vers le haut 34"/>
          <p:cNvSpPr/>
          <p:nvPr/>
        </p:nvSpPr>
        <p:spPr>
          <a:xfrm>
            <a:off x="2928926" y="3143248"/>
            <a:ext cx="142876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7" name="Connecteur droit avec flèche 36"/>
          <p:cNvCxnSpPr/>
          <p:nvPr/>
        </p:nvCxnSpPr>
        <p:spPr>
          <a:xfrm rot="5400000">
            <a:off x="5607851" y="303609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rot="5400000" flipH="1" flipV="1">
            <a:off x="3464711" y="3107529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 flipH="1">
            <a:off x="5643570" y="335756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41" name="ZoneTexte 40"/>
          <p:cNvSpPr txBox="1"/>
          <p:nvPr/>
        </p:nvSpPr>
        <p:spPr>
          <a:xfrm flipH="1">
            <a:off x="4714876" y="3786190"/>
            <a:ext cx="571504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L2</a:t>
            </a:r>
            <a:endParaRPr lang="fr-FR" b="1" dirty="0"/>
          </a:p>
        </p:txBody>
      </p:sp>
      <p:sp>
        <p:nvSpPr>
          <p:cNvPr id="42" name="ZoneTexte 41"/>
          <p:cNvSpPr txBox="1"/>
          <p:nvPr/>
        </p:nvSpPr>
        <p:spPr>
          <a:xfrm flipH="1">
            <a:off x="3786182" y="3357562"/>
            <a:ext cx="571504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3" name="Rectangle 42"/>
          <p:cNvSpPr/>
          <p:nvPr/>
        </p:nvSpPr>
        <p:spPr>
          <a:xfrm>
            <a:off x="3714744" y="3286124"/>
            <a:ext cx="714380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/>
          <p:cNvSpPr txBox="1"/>
          <p:nvPr/>
        </p:nvSpPr>
        <p:spPr>
          <a:xfrm flipH="1">
            <a:off x="3571868" y="271462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5" name="ZoneTexte 44"/>
          <p:cNvSpPr txBox="1"/>
          <p:nvPr/>
        </p:nvSpPr>
        <p:spPr>
          <a:xfrm flipH="1">
            <a:off x="3714744" y="228599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6" name="ZoneTexte 45"/>
          <p:cNvSpPr txBox="1"/>
          <p:nvPr/>
        </p:nvSpPr>
        <p:spPr>
          <a:xfrm flipH="1">
            <a:off x="3929058" y="207167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7" name="ZoneTexte 46"/>
          <p:cNvSpPr txBox="1"/>
          <p:nvPr/>
        </p:nvSpPr>
        <p:spPr>
          <a:xfrm flipH="1">
            <a:off x="4286248" y="18573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48" name="ZoneTexte 47"/>
          <p:cNvSpPr txBox="1"/>
          <p:nvPr/>
        </p:nvSpPr>
        <p:spPr>
          <a:xfrm flipH="1">
            <a:off x="4786314" y="18573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49" name="ZoneTexte 48"/>
          <p:cNvSpPr txBox="1"/>
          <p:nvPr/>
        </p:nvSpPr>
        <p:spPr>
          <a:xfrm>
            <a:off x="5214942" y="192880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ad</a:t>
            </a:r>
            <a:endParaRPr lang="fr-FR" b="1" dirty="0"/>
          </a:p>
        </p:txBody>
      </p:sp>
      <p:sp>
        <p:nvSpPr>
          <p:cNvPr id="50" name="Ellipse 49"/>
          <p:cNvSpPr/>
          <p:nvPr/>
        </p:nvSpPr>
        <p:spPr>
          <a:xfrm>
            <a:off x="5143504" y="2285992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ZoneTexte 50"/>
          <p:cNvSpPr txBox="1"/>
          <p:nvPr/>
        </p:nvSpPr>
        <p:spPr>
          <a:xfrm flipH="1">
            <a:off x="5357818" y="214311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52" name="ZoneTexte 51"/>
          <p:cNvSpPr txBox="1"/>
          <p:nvPr/>
        </p:nvSpPr>
        <p:spPr>
          <a:xfrm flipH="1">
            <a:off x="5500694" y="250030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53" name="ZoneTexte 52"/>
          <p:cNvSpPr txBox="1"/>
          <p:nvPr/>
        </p:nvSpPr>
        <p:spPr>
          <a:xfrm flipH="1">
            <a:off x="4572000" y="4786322"/>
            <a:ext cx="5715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sol</a:t>
            </a:r>
            <a:endParaRPr lang="fr-FR" b="1" dirty="0"/>
          </a:p>
        </p:txBody>
      </p:sp>
      <p:sp>
        <p:nvSpPr>
          <p:cNvPr id="54" name="ZoneTexte 53"/>
          <p:cNvSpPr txBox="1"/>
          <p:nvPr/>
        </p:nvSpPr>
        <p:spPr>
          <a:xfrm>
            <a:off x="4429124" y="571480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Boeuf</a:t>
            </a:r>
            <a:endParaRPr lang="fr-FR" b="1" dirty="0"/>
          </a:p>
        </p:txBody>
      </p:sp>
      <p:sp>
        <p:nvSpPr>
          <p:cNvPr id="55" name="ZoneTexte 54"/>
          <p:cNvSpPr txBox="1"/>
          <p:nvPr/>
        </p:nvSpPr>
        <p:spPr>
          <a:xfrm rot="4006342">
            <a:off x="3354196" y="3794067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HP</a:t>
            </a:r>
            <a:endParaRPr lang="fr-FR" b="1" dirty="0"/>
          </a:p>
        </p:txBody>
      </p:sp>
      <p:sp>
        <p:nvSpPr>
          <p:cNvPr id="56" name="Flèche vers le haut 55"/>
          <p:cNvSpPr/>
          <p:nvPr/>
        </p:nvSpPr>
        <p:spPr>
          <a:xfrm>
            <a:off x="3357554" y="2857496"/>
            <a:ext cx="142876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Rectangle 56"/>
          <p:cNvSpPr/>
          <p:nvPr/>
        </p:nvSpPr>
        <p:spPr>
          <a:xfrm rot="20440515">
            <a:off x="3434732" y="2936009"/>
            <a:ext cx="304669" cy="15383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9" name="Connecteur droit avec flèche 58"/>
          <p:cNvCxnSpPr/>
          <p:nvPr/>
        </p:nvCxnSpPr>
        <p:spPr>
          <a:xfrm>
            <a:off x="4643438" y="1928802"/>
            <a:ext cx="285752" cy="1588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2928926" y="5143512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Cycle de </a:t>
            </a:r>
            <a:r>
              <a:rPr lang="fr-FR" sz="2000" b="1" i="1" dirty="0" err="1" smtClean="0"/>
              <a:t>Dyctiocaulus</a:t>
            </a:r>
            <a:r>
              <a:rPr lang="fr-FR" sz="2000" b="1" i="1" dirty="0" smtClean="0"/>
              <a:t> </a:t>
            </a:r>
            <a:r>
              <a:rPr lang="fr-FR" sz="2000" b="1" i="1" dirty="0" err="1" smtClean="0"/>
              <a:t>viviparus</a:t>
            </a:r>
            <a:endParaRPr lang="fr-FR" sz="2000" b="1" i="1" dirty="0"/>
          </a:p>
        </p:txBody>
      </p:sp>
      <p:cxnSp>
        <p:nvCxnSpPr>
          <p:cNvPr id="64" name="Connecteur droit 63"/>
          <p:cNvCxnSpPr>
            <a:stCxn id="7" idx="2"/>
            <a:endCxn id="7" idx="6"/>
          </p:cNvCxnSpPr>
          <p:nvPr/>
        </p:nvCxnSpPr>
        <p:spPr>
          <a:xfrm rot="10800000" flipH="1">
            <a:off x="2143108" y="3000372"/>
            <a:ext cx="54292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à coins arrondis 62"/>
          <p:cNvSpPr/>
          <p:nvPr/>
        </p:nvSpPr>
        <p:spPr>
          <a:xfrm>
            <a:off x="0" y="428604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Pathogénie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58" name="Rectangle à coins arrondis 57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5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428596" y="642918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Pathogénie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1571604" y="1357298"/>
            <a:ext cx="3500462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Action antigénique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071538" y="2786058"/>
            <a:ext cx="7786742" cy="258532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232854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Provoquée par les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dépouilles des L4 et pré adultes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2328545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232854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Lors des infestations massives, l’arrivée des L4 dans les poumons, provoquent des phénomènes: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endParaRPr lang="fr-FR" sz="24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d’anaphylaxie locale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d’où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œdème pulmonaire 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4929190" y="4429132"/>
            <a:ext cx="3214710" cy="107157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à coins arrondis 9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3571868" y="1785926"/>
            <a:ext cx="2643206" cy="257176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2786050" y="1142984"/>
            <a:ext cx="4143404" cy="38576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143108" y="428604"/>
            <a:ext cx="5429288" cy="51435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>
            <a:stCxn id="7" idx="2"/>
            <a:endCxn id="7" idx="6"/>
          </p:cNvCxnSpPr>
          <p:nvPr/>
        </p:nvCxnSpPr>
        <p:spPr>
          <a:xfrm rot="10800000" flipH="1">
            <a:off x="2143108" y="3000372"/>
            <a:ext cx="54292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V="1">
            <a:off x="4857752" y="1928802"/>
            <a:ext cx="1571636" cy="114300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>
            <a:endCxn id="6" idx="0"/>
          </p:cNvCxnSpPr>
          <p:nvPr/>
        </p:nvCxnSpPr>
        <p:spPr>
          <a:xfrm rot="5400000" flipH="1" flipV="1">
            <a:off x="3857620" y="2143116"/>
            <a:ext cx="2000264" cy="158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rot="10800000">
            <a:off x="3392838" y="1707924"/>
            <a:ext cx="1464914" cy="1435324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928794" y="3000372"/>
            <a:ext cx="6357982" cy="25717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Ellipse 18"/>
          <p:cNvSpPr/>
          <p:nvPr/>
        </p:nvSpPr>
        <p:spPr>
          <a:xfrm>
            <a:off x="3571868" y="1785926"/>
            <a:ext cx="2643206" cy="264320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 rot="7156893" flipV="1">
            <a:off x="2448698" y="2277670"/>
            <a:ext cx="16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Gg</a:t>
            </a:r>
            <a:r>
              <a:rPr lang="fr-FR" b="1" dirty="0" smtClean="0"/>
              <a:t> </a:t>
            </a:r>
            <a:r>
              <a:rPr lang="fr-FR" b="1" dirty="0" err="1" smtClean="0"/>
              <a:t>mésentér</a:t>
            </a:r>
            <a:r>
              <a:rPr lang="fr-FR" b="1" dirty="0" smtClean="0"/>
              <a:t>.</a:t>
            </a:r>
            <a:endParaRPr lang="fr-FR" b="1" dirty="0"/>
          </a:p>
        </p:txBody>
      </p:sp>
      <p:sp>
        <p:nvSpPr>
          <p:cNvPr id="21" name="ZoneTexte 20"/>
          <p:cNvSpPr txBox="1"/>
          <p:nvPr/>
        </p:nvSpPr>
        <p:spPr>
          <a:xfrm rot="20572133">
            <a:off x="3643306" y="135729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Poumon</a:t>
            </a:r>
            <a:r>
              <a:rPr lang="fr-FR" dirty="0" smtClean="0"/>
              <a:t>s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 rot="1954124">
            <a:off x="4700363" y="1605590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Bronch</a:t>
            </a:r>
            <a:r>
              <a:rPr lang="fr-FR" b="1" dirty="0" smtClean="0"/>
              <a:t>. trachée</a:t>
            </a:r>
            <a:endParaRPr lang="fr-FR" b="1" dirty="0"/>
          </a:p>
        </p:txBody>
      </p:sp>
      <p:sp>
        <p:nvSpPr>
          <p:cNvPr id="25" name="ZoneTexte 24"/>
          <p:cNvSpPr txBox="1"/>
          <p:nvPr/>
        </p:nvSpPr>
        <p:spPr>
          <a:xfrm rot="3563146">
            <a:off x="5829070" y="2614696"/>
            <a:ext cx="1638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Tub. </a:t>
            </a:r>
            <a:r>
              <a:rPr lang="fr-FR" b="1" dirty="0" err="1" smtClean="0"/>
              <a:t>diges</a:t>
            </a:r>
            <a:endParaRPr lang="fr-FR" b="1" dirty="0"/>
          </a:p>
        </p:txBody>
      </p:sp>
      <p:sp>
        <p:nvSpPr>
          <p:cNvPr id="29" name="Flèche vers le bas 28"/>
          <p:cNvSpPr/>
          <p:nvPr/>
        </p:nvSpPr>
        <p:spPr>
          <a:xfrm>
            <a:off x="6357950" y="2857496"/>
            <a:ext cx="142876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2" name="Connecteur droit avec flèche 31"/>
          <p:cNvCxnSpPr/>
          <p:nvPr/>
        </p:nvCxnSpPr>
        <p:spPr>
          <a:xfrm rot="5400000" flipH="1" flipV="1">
            <a:off x="3464711" y="5393545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èche vers le haut 34"/>
          <p:cNvSpPr/>
          <p:nvPr/>
        </p:nvSpPr>
        <p:spPr>
          <a:xfrm>
            <a:off x="2928926" y="3143248"/>
            <a:ext cx="142876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7" name="Connecteur droit avec flèche 36"/>
          <p:cNvCxnSpPr/>
          <p:nvPr/>
        </p:nvCxnSpPr>
        <p:spPr>
          <a:xfrm rot="5400000">
            <a:off x="5607851" y="303609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rot="5400000" flipH="1" flipV="1">
            <a:off x="3464711" y="3107529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 flipH="1">
            <a:off x="5643570" y="335756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41" name="ZoneTexte 40"/>
          <p:cNvSpPr txBox="1"/>
          <p:nvPr/>
        </p:nvSpPr>
        <p:spPr>
          <a:xfrm flipH="1">
            <a:off x="4714876" y="3786190"/>
            <a:ext cx="571504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L2</a:t>
            </a:r>
            <a:endParaRPr lang="fr-FR" b="1" dirty="0"/>
          </a:p>
        </p:txBody>
      </p:sp>
      <p:sp>
        <p:nvSpPr>
          <p:cNvPr id="42" name="ZoneTexte 41"/>
          <p:cNvSpPr txBox="1"/>
          <p:nvPr/>
        </p:nvSpPr>
        <p:spPr>
          <a:xfrm flipH="1">
            <a:off x="3786182" y="3357562"/>
            <a:ext cx="571504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3" name="Rectangle 42"/>
          <p:cNvSpPr/>
          <p:nvPr/>
        </p:nvSpPr>
        <p:spPr>
          <a:xfrm>
            <a:off x="3714744" y="3286124"/>
            <a:ext cx="714380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/>
          <p:cNvSpPr txBox="1"/>
          <p:nvPr/>
        </p:nvSpPr>
        <p:spPr>
          <a:xfrm flipH="1">
            <a:off x="3571868" y="271462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L3</a:t>
            </a:r>
            <a:endParaRPr lang="fr-FR" b="1" dirty="0"/>
          </a:p>
        </p:txBody>
      </p:sp>
      <p:sp>
        <p:nvSpPr>
          <p:cNvPr id="45" name="ZoneTexte 44"/>
          <p:cNvSpPr txBox="1"/>
          <p:nvPr/>
        </p:nvSpPr>
        <p:spPr>
          <a:xfrm flipH="1">
            <a:off x="3714744" y="228599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6" name="ZoneTexte 45"/>
          <p:cNvSpPr txBox="1"/>
          <p:nvPr/>
        </p:nvSpPr>
        <p:spPr>
          <a:xfrm flipH="1">
            <a:off x="3929058" y="207167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L4</a:t>
            </a:r>
            <a:endParaRPr lang="fr-FR" b="1" dirty="0"/>
          </a:p>
        </p:txBody>
      </p:sp>
      <p:sp>
        <p:nvSpPr>
          <p:cNvPr id="47" name="ZoneTexte 46"/>
          <p:cNvSpPr txBox="1"/>
          <p:nvPr/>
        </p:nvSpPr>
        <p:spPr>
          <a:xfrm flipH="1">
            <a:off x="4286248" y="18573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48" name="ZoneTexte 47"/>
          <p:cNvSpPr txBox="1"/>
          <p:nvPr/>
        </p:nvSpPr>
        <p:spPr>
          <a:xfrm flipH="1">
            <a:off x="4786314" y="185736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L5</a:t>
            </a:r>
            <a:endParaRPr lang="fr-FR" b="1" dirty="0"/>
          </a:p>
        </p:txBody>
      </p:sp>
      <p:sp>
        <p:nvSpPr>
          <p:cNvPr id="49" name="ZoneTexte 48"/>
          <p:cNvSpPr txBox="1"/>
          <p:nvPr/>
        </p:nvSpPr>
        <p:spPr>
          <a:xfrm>
            <a:off x="5214942" y="192880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ad</a:t>
            </a:r>
            <a:endParaRPr lang="fr-FR" b="1" dirty="0"/>
          </a:p>
        </p:txBody>
      </p:sp>
      <p:sp>
        <p:nvSpPr>
          <p:cNvPr id="50" name="Ellipse 49"/>
          <p:cNvSpPr/>
          <p:nvPr/>
        </p:nvSpPr>
        <p:spPr>
          <a:xfrm>
            <a:off x="5143504" y="2285992"/>
            <a:ext cx="214314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ZoneTexte 50"/>
          <p:cNvSpPr txBox="1"/>
          <p:nvPr/>
        </p:nvSpPr>
        <p:spPr>
          <a:xfrm flipH="1">
            <a:off x="5357818" y="214311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52" name="ZoneTexte 51"/>
          <p:cNvSpPr txBox="1"/>
          <p:nvPr/>
        </p:nvSpPr>
        <p:spPr>
          <a:xfrm flipH="1">
            <a:off x="5500694" y="250030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L1</a:t>
            </a:r>
            <a:endParaRPr lang="fr-FR" b="1" dirty="0"/>
          </a:p>
        </p:txBody>
      </p:sp>
      <p:sp>
        <p:nvSpPr>
          <p:cNvPr id="53" name="ZoneTexte 52"/>
          <p:cNvSpPr txBox="1"/>
          <p:nvPr/>
        </p:nvSpPr>
        <p:spPr>
          <a:xfrm flipH="1">
            <a:off x="4572000" y="4786322"/>
            <a:ext cx="5715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sol</a:t>
            </a:r>
            <a:endParaRPr lang="fr-FR" b="1" dirty="0"/>
          </a:p>
        </p:txBody>
      </p:sp>
      <p:sp>
        <p:nvSpPr>
          <p:cNvPr id="54" name="ZoneTexte 53"/>
          <p:cNvSpPr txBox="1"/>
          <p:nvPr/>
        </p:nvSpPr>
        <p:spPr>
          <a:xfrm>
            <a:off x="4429124" y="571480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Boeuf</a:t>
            </a:r>
            <a:endParaRPr lang="fr-FR" b="1" dirty="0"/>
          </a:p>
        </p:txBody>
      </p:sp>
      <p:sp>
        <p:nvSpPr>
          <p:cNvPr id="55" name="ZoneTexte 54"/>
          <p:cNvSpPr txBox="1"/>
          <p:nvPr/>
        </p:nvSpPr>
        <p:spPr>
          <a:xfrm rot="4006342">
            <a:off x="3354196" y="3794067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HP</a:t>
            </a:r>
            <a:endParaRPr lang="fr-FR" b="1" dirty="0"/>
          </a:p>
        </p:txBody>
      </p:sp>
      <p:sp>
        <p:nvSpPr>
          <p:cNvPr id="56" name="Flèche vers le haut 55"/>
          <p:cNvSpPr/>
          <p:nvPr/>
        </p:nvSpPr>
        <p:spPr>
          <a:xfrm>
            <a:off x="3357554" y="2857496"/>
            <a:ext cx="142876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Rectangle 56"/>
          <p:cNvSpPr/>
          <p:nvPr/>
        </p:nvSpPr>
        <p:spPr>
          <a:xfrm rot="20440515">
            <a:off x="3434732" y="2936009"/>
            <a:ext cx="304669" cy="153835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9" name="Connecteur droit avec flèche 58"/>
          <p:cNvCxnSpPr/>
          <p:nvPr/>
        </p:nvCxnSpPr>
        <p:spPr>
          <a:xfrm>
            <a:off x="4643438" y="1928802"/>
            <a:ext cx="285752" cy="1588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2928926" y="5143512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Cycle de </a:t>
            </a:r>
            <a:r>
              <a:rPr lang="fr-FR" sz="2000" b="1" i="1" dirty="0" err="1" smtClean="0"/>
              <a:t>Dyctiocaulus</a:t>
            </a:r>
            <a:r>
              <a:rPr lang="fr-FR" sz="2000" b="1" i="1" dirty="0" smtClean="0"/>
              <a:t> </a:t>
            </a:r>
            <a:r>
              <a:rPr lang="fr-FR" sz="2000" b="1" i="1" dirty="0" err="1" smtClean="0"/>
              <a:t>viviparus</a:t>
            </a:r>
            <a:endParaRPr lang="fr-FR" sz="2000" b="1" i="1" dirty="0"/>
          </a:p>
        </p:txBody>
      </p:sp>
      <p:cxnSp>
        <p:nvCxnSpPr>
          <p:cNvPr id="64" name="Connecteur droit 63"/>
          <p:cNvCxnSpPr>
            <a:stCxn id="7" idx="2"/>
            <a:endCxn id="7" idx="6"/>
          </p:cNvCxnSpPr>
          <p:nvPr/>
        </p:nvCxnSpPr>
        <p:spPr>
          <a:xfrm rot="10800000" flipH="1">
            <a:off x="2143108" y="3000372"/>
            <a:ext cx="54292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à coins arrondis 62"/>
          <p:cNvSpPr/>
          <p:nvPr/>
        </p:nvSpPr>
        <p:spPr>
          <a:xfrm>
            <a:off x="0" y="428604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Pathogénie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58" name="Rectangle à coins arrondis 57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5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1071538" y="571480"/>
            <a:ext cx="5286412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2"/>
                </a:solidFill>
              </a:rPr>
              <a:t>Répartition géographique</a:t>
            </a:r>
            <a:endParaRPr lang="fr-FR" sz="3200" b="1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95067" y="1421793"/>
            <a:ext cx="59693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/>
              <a:t>Cosmopolites,</a:t>
            </a:r>
            <a:r>
              <a:rPr lang="fr-FR" sz="2000" dirty="0" smtClean="0"/>
              <a:t> mais surtout, dans les </a:t>
            </a:r>
            <a:r>
              <a:rPr lang="fr-FR" sz="2000" dirty="0" smtClean="0">
                <a:solidFill>
                  <a:srgbClr val="FF0000"/>
                </a:solidFill>
              </a:rPr>
              <a:t>régions humides</a:t>
            </a:r>
            <a:endParaRPr lang="fr-FR" sz="2000" dirty="0" smtClean="0">
              <a:solidFill>
                <a:srgbClr val="FF0000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1142976" y="2285992"/>
            <a:ext cx="5143536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Importance économique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85852" y="3143248"/>
            <a:ext cx="75346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000" dirty="0" smtClean="0"/>
              <a:t>Est grande par :</a:t>
            </a:r>
            <a:endParaRPr lang="fr-FR" sz="2000" dirty="0" smtClean="0"/>
          </a:p>
          <a:p>
            <a:pPr lvl="0"/>
            <a:endParaRPr lang="fr-FR" sz="2000" dirty="0" smtClean="0"/>
          </a:p>
          <a:p>
            <a:pPr lvl="0">
              <a:buFont typeface="Wingdings" panose="05000000000000000000" pitchFamily="2" charset="2"/>
              <a:buChar char="q"/>
            </a:pPr>
            <a:r>
              <a:rPr lang="fr-FR" sz="2000" dirty="0" smtClean="0"/>
              <a:t>Le nombre des animaux atteints</a:t>
            </a:r>
            <a:endParaRPr lang="fr-FR" sz="2000" dirty="0" smtClean="0"/>
          </a:p>
          <a:p>
            <a:pPr lvl="0">
              <a:buFont typeface="Wingdings" panose="05000000000000000000" pitchFamily="2" charset="2"/>
              <a:buChar char="q"/>
            </a:pPr>
            <a:endParaRPr lang="fr-FR" sz="2000" dirty="0" smtClean="0"/>
          </a:p>
          <a:p>
            <a:pPr lvl="0">
              <a:buFont typeface="Wingdings" panose="05000000000000000000" pitchFamily="2" charset="2"/>
              <a:buChar char="q"/>
            </a:pPr>
            <a:r>
              <a:rPr lang="fr-FR" sz="2000" dirty="0" smtClean="0"/>
              <a:t>Les pertes provoquées :</a:t>
            </a:r>
            <a:endParaRPr lang="fr-FR" sz="2000" dirty="0" smtClean="0"/>
          </a:p>
          <a:p>
            <a:pPr lvl="0">
              <a:buFont typeface="Wingdings" panose="05000000000000000000" pitchFamily="2" charset="2"/>
              <a:buChar char="§"/>
            </a:pPr>
            <a:r>
              <a:rPr lang="fr-FR" sz="2000" dirty="0" smtClean="0"/>
              <a:t>               Grande morbidité </a:t>
            </a:r>
            <a:endParaRPr lang="fr-FR" sz="2000" dirty="0" smtClean="0"/>
          </a:p>
          <a:p>
            <a:pPr lvl="0">
              <a:buFont typeface="Wingdings" panose="05000000000000000000" pitchFamily="2" charset="2"/>
              <a:buChar char="§"/>
            </a:pPr>
            <a:r>
              <a:rPr lang="fr-FR" sz="2000" dirty="0" smtClean="0"/>
              <a:t>               Diminution de la croissance , parfois </a:t>
            </a:r>
            <a:r>
              <a:rPr lang="fr-FR" sz="2000" dirty="0" smtClean="0">
                <a:solidFill>
                  <a:srgbClr val="FF0000"/>
                </a:solidFill>
              </a:rPr>
              <a:t>mortalité</a:t>
            </a:r>
            <a:endParaRPr lang="fr-FR" sz="2000" dirty="0" smtClean="0">
              <a:solidFill>
                <a:srgbClr val="FF0000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3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428596" y="642918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Pathogénie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971600" y="1357298"/>
            <a:ext cx="5808708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 smtClean="0">
                <a:solidFill>
                  <a:schemeClr val="tx2"/>
                </a:solidFill>
              </a:rPr>
              <a:t>Action favorisante des infections 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071538" y="3293889"/>
            <a:ext cx="7786742" cy="1569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232854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Développement de germes bactériens dans les lésions pulmonaires (rares)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2328545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232854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dictyocaules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ingèrent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 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Pasteurella</a:t>
            </a:r>
            <a:r>
              <a:rPr kumimoji="0" lang="fr-FR" sz="24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multocida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401757" y="28552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Symptômes 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53973" y="762640"/>
            <a:ext cx="6167586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r>
              <a:rPr lang="fr-FR" sz="2800" b="1" dirty="0" smtClean="0"/>
              <a:t>Le syndrome bronchique</a:t>
            </a:r>
            <a:r>
              <a:rPr lang="fr-FR" b="1" dirty="0" smtClean="0"/>
              <a:t>  </a:t>
            </a:r>
            <a:r>
              <a:rPr lang="fr-FR" sz="2800" b="1" dirty="0" smtClean="0"/>
              <a:t>chronique</a:t>
            </a:r>
            <a:endParaRPr lang="fr-FR" sz="2800" dirty="0"/>
          </a:p>
        </p:txBody>
      </p:sp>
      <p:sp>
        <p:nvSpPr>
          <p:cNvPr id="12" name="Rectangle 11"/>
          <p:cNvSpPr/>
          <p:nvPr/>
        </p:nvSpPr>
        <p:spPr>
          <a:xfrm>
            <a:off x="2321703" y="1300136"/>
            <a:ext cx="4549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(</a:t>
            </a:r>
            <a:r>
              <a:rPr lang="fr-FR" b="1" dirty="0" smtClean="0"/>
              <a:t>bronchite vermineuse proprement dite)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985806" y="2060848"/>
            <a:ext cx="74295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/>
              <a:t>Jeunes bovins, en primo-infestation</a:t>
            </a:r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/>
              <a:t>Les animaux âgés en rupture d’immunité protectrice</a:t>
            </a:r>
            <a:endParaRPr lang="fr-FR" sz="24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400" dirty="0" smtClean="0"/>
              <a:t>2 mois, après la mise au pré.</a:t>
            </a:r>
            <a:endParaRPr lang="fr-FR" sz="2400" dirty="0"/>
          </a:p>
        </p:txBody>
      </p:sp>
      <p:sp>
        <p:nvSpPr>
          <p:cNvPr id="321537" name="Rectangle 1"/>
          <p:cNvSpPr>
            <a:spLocks noChangeArrowheads="1"/>
          </p:cNvSpPr>
          <p:nvPr/>
        </p:nvSpPr>
        <p:spPr bwMode="auto">
          <a:xfrm>
            <a:off x="1000689" y="3573016"/>
            <a:ext cx="2786082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8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Phase de début </a:t>
            </a:r>
            <a:endParaRPr kumimoji="0" lang="fr-FR" sz="28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1000689" y="4293096"/>
            <a:ext cx="6715172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8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Phase d’état (</a:t>
            </a:r>
            <a:r>
              <a:rPr kumimoji="0" lang="fr-FR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phénomène d’obstruction chronique)</a:t>
            </a:r>
            <a:endParaRPr kumimoji="0" lang="fr-FR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428596" y="128565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Symptômes 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9354" y="1024250"/>
            <a:ext cx="6167586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r>
              <a:rPr lang="fr-FR" sz="2800" b="1" dirty="0" smtClean="0"/>
              <a:t>Le syndrome bronchique</a:t>
            </a:r>
            <a:r>
              <a:rPr lang="fr-FR" b="1" dirty="0" smtClean="0"/>
              <a:t>  </a:t>
            </a:r>
            <a:r>
              <a:rPr lang="fr-FR" sz="2800" b="1" dirty="0" smtClean="0"/>
              <a:t>chronique</a:t>
            </a:r>
            <a:endParaRPr lang="fr-FR" sz="2800" dirty="0"/>
          </a:p>
        </p:txBody>
      </p:sp>
      <p:sp>
        <p:nvSpPr>
          <p:cNvPr id="12" name="Rectangle 11"/>
          <p:cNvSpPr/>
          <p:nvPr/>
        </p:nvSpPr>
        <p:spPr>
          <a:xfrm>
            <a:off x="1989705" y="1618896"/>
            <a:ext cx="4549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(</a:t>
            </a:r>
            <a:r>
              <a:rPr lang="fr-FR" b="1" dirty="0" smtClean="0"/>
              <a:t>bronchite vermineuse proprement dite)</a:t>
            </a:r>
            <a:endParaRPr lang="fr-FR" dirty="0"/>
          </a:p>
        </p:txBody>
      </p:sp>
      <p:sp>
        <p:nvSpPr>
          <p:cNvPr id="321537" name="Rectangle 1"/>
          <p:cNvSpPr>
            <a:spLocks noChangeArrowheads="1"/>
          </p:cNvSpPr>
          <p:nvPr/>
        </p:nvSpPr>
        <p:spPr bwMode="auto">
          <a:xfrm>
            <a:off x="1115620" y="2126597"/>
            <a:ext cx="2786082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Phase de début </a:t>
            </a:r>
            <a:endParaRPr kumimoji="0" lang="fr-FR" sz="24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1109401" y="3429000"/>
            <a:ext cx="6715172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Phase d’état </a:t>
            </a:r>
            <a:r>
              <a:rPr kumimoji="0" lang="fr-FR" sz="28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kumimoji="0" lang="fr-FR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phénomène d’obstruction chronique)</a:t>
            </a:r>
            <a:endParaRPr kumimoji="0" lang="fr-FR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115620" y="2771766"/>
            <a:ext cx="3351367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 Polypnée: 70 </a:t>
            </a:r>
            <a:r>
              <a:rPr lang="fr-FR" sz="2400" b="1" dirty="0" err="1" smtClean="0"/>
              <a:t>mvt</a:t>
            </a:r>
            <a:r>
              <a:rPr lang="fr-FR" sz="2400" b="1" dirty="0" smtClean="0"/>
              <a:t>/min</a:t>
            </a:r>
            <a:endParaRPr lang="fr-FR" sz="2400" b="1" dirty="0"/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1142976" y="4306022"/>
            <a:ext cx="7572428" cy="20621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70C0"/>
            </a:solidFill>
            <a:miter lim="800000"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dyspnée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toux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C’est le signe le plus dominant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sèche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puis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grasse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troubles généraux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</a:t>
            </a:r>
            <a:endParaRPr kumimoji="0" lang="fr-FR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-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Chute de l’appétit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-Amaigrissement considérable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-Absence  d’hyperthermie,</a:t>
            </a:r>
            <a:r>
              <a:rPr kumimoji="0" lang="fr-FR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sauf cas de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complications bactériennes </a:t>
            </a:r>
            <a:endParaRPr kumimoji="0" lang="fr-FR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428596" y="428604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Symptômes 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57290" y="928670"/>
            <a:ext cx="6643734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Le syndrome aigu broncho-pulmonaire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2071670" y="1500174"/>
            <a:ext cx="56436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(syndrome de ré infestation, syndrome </a:t>
            </a:r>
            <a:r>
              <a:rPr lang="fr-FR" dirty="0" err="1" smtClean="0"/>
              <a:t>asmathiforme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326657" name="Rectangle 1"/>
          <p:cNvSpPr>
            <a:spLocks noChangeArrowheads="1"/>
          </p:cNvSpPr>
          <p:nvPr/>
        </p:nvSpPr>
        <p:spPr bwMode="auto">
          <a:xfrm>
            <a:off x="1071538" y="2060666"/>
            <a:ext cx="7929618" cy="4154984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Concerne les bovins adultes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 à 3 ans),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ré infestation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328545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Dyspnée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c’est le signe le plus dominant</a:t>
            </a:r>
            <a:endParaRPr kumimoji="0" lang="fr-FR" sz="24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328545" algn="l"/>
              </a:tabLst>
            </a:pPr>
            <a:r>
              <a:rPr lang="fr-FR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fr-F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-</a:t>
            </a:r>
            <a:r>
              <a:rPr lang="fr-FR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Œdème aigu du poumon</a:t>
            </a: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328545" algn="l"/>
              </a:tabLst>
            </a:pPr>
            <a:r>
              <a:rPr lang="fr-F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NB/ La toux : est absente</a:t>
            </a:r>
            <a:endParaRPr lang="fr-FR" sz="24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328545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Etat général :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328545" algn="l"/>
              </a:tabLs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Légère hyperthermie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(car les surinfections sont fréquentes)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328545" algn="l"/>
              </a:tabLs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Anorexie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328545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428596" y="198292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Symptômes 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85852" y="1000108"/>
            <a:ext cx="6643734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Le syndrome aigu broncho-pulmonaire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1928794" y="1571612"/>
            <a:ext cx="56436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(syndrome de ré infestation, syndrome </a:t>
            </a:r>
            <a:r>
              <a:rPr lang="fr-FR" dirty="0" err="1" smtClean="0"/>
              <a:t>asthmatiforme</a:t>
            </a:r>
            <a:r>
              <a:rPr lang="fr-FR" dirty="0" smtClean="0"/>
              <a:t>)</a:t>
            </a:r>
            <a:endParaRPr lang="fr-FR" dirty="0"/>
          </a:p>
        </p:txBody>
      </p:sp>
      <p:sp>
        <p:nvSpPr>
          <p:cNvPr id="326657" name="Rectangle 1"/>
          <p:cNvSpPr>
            <a:spLocks noChangeArrowheads="1"/>
          </p:cNvSpPr>
          <p:nvPr/>
        </p:nvSpPr>
        <p:spPr bwMode="auto">
          <a:xfrm>
            <a:off x="1071538" y="2928934"/>
            <a:ext cx="7786742" cy="2246769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fr-F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mort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n’est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 fréquente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peut être brutale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lors d’une crise d’asphyxie et de défaillance cardiaque.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guérison 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est fréquente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menant à un syndrome bronchique chronique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2976" y="2285992"/>
            <a:ext cx="2714644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     L’évolution</a:t>
            </a:r>
            <a:endParaRPr lang="fr-FR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3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571472" y="428604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Lésions 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327681" name="Rectangle 1"/>
          <p:cNvSpPr>
            <a:spLocks noChangeArrowheads="1"/>
          </p:cNvSpPr>
          <p:nvPr/>
        </p:nvSpPr>
        <p:spPr bwMode="auto">
          <a:xfrm>
            <a:off x="1000100" y="1428736"/>
            <a:ext cx="5000628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00"/>
            </a:solidFill>
            <a:miter lim="800000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Lésions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trachéo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-bronchiques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57224" y="1928802"/>
            <a:ext cx="7786774" cy="433965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Le mucus</a:t>
            </a:r>
            <a:r>
              <a:rPr lang="fr-FR" sz="2400" b="1" dirty="0" smtClean="0"/>
              <a:t>,</a:t>
            </a:r>
            <a:r>
              <a:rPr lang="fr-FR" sz="2000" b="1" dirty="0" smtClean="0"/>
              <a:t> est</a:t>
            </a:r>
            <a:endParaRPr lang="fr-FR" sz="2000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 smtClean="0"/>
              <a:t>Abondant</a:t>
            </a:r>
            <a:endParaRPr lang="fr-FR" sz="2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 smtClean="0"/>
              <a:t>Spumeux,</a:t>
            </a:r>
            <a:endParaRPr lang="fr-FR" sz="2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 smtClean="0"/>
              <a:t>Blanchâtre (comme la crème chantilly)</a:t>
            </a:r>
            <a:endParaRPr lang="fr-FR" sz="2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 smtClean="0"/>
              <a:t>Renfermant de nombreux parasites pouvant former, des </a:t>
            </a:r>
            <a:r>
              <a:rPr lang="fr-FR" sz="2000" b="1" dirty="0" smtClean="0"/>
              <a:t>bouchons,</a:t>
            </a:r>
            <a:r>
              <a:rPr lang="fr-FR" sz="2000" dirty="0" smtClean="0"/>
              <a:t> qui peuvent obstruer les bronches.</a:t>
            </a:r>
            <a:endParaRPr lang="fr-FR" sz="2000" dirty="0" smtClean="0"/>
          </a:p>
          <a:p>
            <a:endParaRPr lang="fr-FR" sz="2000" dirty="0" smtClean="0"/>
          </a:p>
          <a:p>
            <a:r>
              <a:rPr lang="fr-FR" sz="2800" b="1" dirty="0" smtClean="0">
                <a:solidFill>
                  <a:srgbClr val="FF0000"/>
                </a:solidFill>
              </a:rPr>
              <a:t>La muqueuse</a:t>
            </a:r>
            <a:r>
              <a:rPr lang="fr-FR" sz="2400" b="1" dirty="0" smtClean="0"/>
              <a:t>, </a:t>
            </a:r>
            <a:r>
              <a:rPr lang="fr-FR" sz="2000" dirty="0" smtClean="0"/>
              <a:t>est</a:t>
            </a:r>
            <a:endParaRPr lang="fr-FR" sz="2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 smtClean="0"/>
              <a:t>Rouge grisâtre</a:t>
            </a:r>
            <a:endParaRPr lang="fr-FR" sz="2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 smtClean="0"/>
              <a:t> Epaissie </a:t>
            </a:r>
            <a:endParaRPr lang="fr-FR" sz="2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 smtClean="0"/>
              <a:t>Veloutée,</a:t>
            </a:r>
            <a:endParaRPr lang="fr-FR" sz="2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 smtClean="0"/>
              <a:t>Avec des zones congestionnées, </a:t>
            </a:r>
            <a:endParaRPr lang="fr-FR" sz="2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 smtClean="0"/>
              <a:t>Hyperplasie ganglionnaire</a:t>
            </a:r>
            <a:endParaRPr lang="fr-FR" sz="2000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3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File:Dictyocaulus-viviparus-cattl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1912064" y="5733256"/>
            <a:ext cx="617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ommons.wikimedia.org/wiki/</a:t>
            </a:r>
            <a:r>
              <a:rPr lang="fr-FR" dirty="0" err="1"/>
              <a:t>File:Dictyocaulus-viviparus-cattle.jpg</a:t>
            </a:r>
            <a:endParaRPr lang="fr-FR" dirty="0"/>
          </a:p>
        </p:txBody>
      </p:sp>
      <p:pic>
        <p:nvPicPr>
          <p:cNvPr id="1028" name="Picture 4" descr="File:Dictyocaulus-viviparus-cattle.jpg - Wikimedia Common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064" y="548680"/>
            <a:ext cx="6192688" cy="4680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428596" y="428604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Lésions 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00100" y="1428736"/>
            <a:ext cx="3260829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Lésions pulmonaires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682" name="Rectangle 2"/>
          <p:cNvSpPr>
            <a:spLocks noChangeArrowheads="1"/>
          </p:cNvSpPr>
          <p:nvPr/>
        </p:nvSpPr>
        <p:spPr bwMode="auto">
          <a:xfrm>
            <a:off x="1071538" y="1857900"/>
            <a:ext cx="7786742" cy="4246245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533400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Emphysème interstitiel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 Augmentation du volume pulmonaire (surface de coupe est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crépitante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533400" algn="l"/>
              </a:tabLst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533400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Zone d’atélectasie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Foyers rouge foncé, en dépression par-rapport au parenchyme sain (surface de coupe est sèche)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533400" algn="l"/>
              </a:tabLst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533400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Pneumonie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la partie postérieure des poumons existe des foyers rouges en forme pyramidale (à base sous pleurale) ; à l’ouverture, on trouve du pus et des éosinophiles.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533400" algn="l"/>
              </a:tabLst>
            </a:pP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533400" algn="l"/>
              </a:tabLst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3400" algn="l"/>
              </a:tabLs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NB/Persistance parfois après guérison, d’un foyer purulent dans toute une bronche, donnant, un lobe infecté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3400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4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https://encrypted-tbn1.gstatic.com/images?q=tbn:ANd9GcTCZDfuaZgCITMPyEoN6ZbDuxRfiPJeaOE22HqqcTULyFxM97tK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142976" y="214290"/>
            <a:ext cx="7159916" cy="5715040"/>
          </a:xfrm>
          <a:prstGeom prst="rect">
            <a:avLst/>
          </a:prstGeom>
          <a:noFill/>
        </p:spPr>
      </p:pic>
      <p:sp>
        <p:nvSpPr>
          <p:cNvPr id="3" name="ZoneTexte 2"/>
          <p:cNvSpPr txBox="1"/>
          <p:nvPr/>
        </p:nvSpPr>
        <p:spPr>
          <a:xfrm>
            <a:off x="6357950" y="5500702"/>
            <a:ext cx="23358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 err="1" smtClean="0"/>
              <a:t>Atelectasie</a:t>
            </a:r>
            <a:endParaRPr lang="fr-FR" sz="3200" b="1" dirty="0"/>
          </a:p>
        </p:txBody>
      </p:sp>
      <p:sp>
        <p:nvSpPr>
          <p:cNvPr id="4" name="Flèche vers le bas 3"/>
          <p:cNvSpPr/>
          <p:nvPr/>
        </p:nvSpPr>
        <p:spPr>
          <a:xfrm rot="6960950">
            <a:off x="6298115" y="4507218"/>
            <a:ext cx="374404" cy="1339191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6" name="AutoShape 4" descr="Lungworm alert | The Vet Grou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7" name="AutoShape 6" descr="Lungworm alert | The Vet Grou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8" name="AutoShape 8" descr="Lungworm alert | The Vet Group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èche vers le bas 3"/>
          <p:cNvSpPr/>
          <p:nvPr/>
        </p:nvSpPr>
        <p:spPr>
          <a:xfrm rot="6960950">
            <a:off x="6298115" y="4507218"/>
            <a:ext cx="374404" cy="1339191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6" name="AutoShape 4" descr="Lungworm alert | The Vet Grou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7" name="AutoShape 6" descr="Lungworm alert | The Vet Grou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8" name="AutoShape 8" descr="Lungworm alert | The Vet Group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pic>
        <p:nvPicPr>
          <p:cNvPr id="2058" name="Picture 10" descr="Dictyocaulus viviparus - WikiVet English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644" y="630955"/>
            <a:ext cx="5976664" cy="457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lèche droite 8"/>
          <p:cNvSpPr/>
          <p:nvPr/>
        </p:nvSpPr>
        <p:spPr>
          <a:xfrm>
            <a:off x="2548928" y="2307805"/>
            <a:ext cx="1302992" cy="45719"/>
          </a:xfrm>
          <a:prstGeom prst="right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232396" y="2168859"/>
            <a:ext cx="2316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Emphysème </a:t>
            </a:r>
            <a:r>
              <a:rPr lang="fr-FR" dirty="0" err="1" smtClean="0"/>
              <a:t>interstisiel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866638" y="5454079"/>
            <a:ext cx="3400675" cy="36933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fr-FR" dirty="0"/>
              <a:t>wikivet.net/</a:t>
            </a:r>
            <a:r>
              <a:rPr lang="fr-FR" dirty="0" err="1"/>
              <a:t>Dictyocaulus_viviparus</a:t>
            </a:r>
            <a:endParaRPr lang="fr-FR" dirty="0"/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1104674" y="285728"/>
            <a:ext cx="400052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2"/>
                </a:solidFill>
              </a:rPr>
              <a:t>Etude du parasite</a:t>
            </a:r>
            <a:endParaRPr lang="fr-FR" sz="3200" b="1" dirty="0">
              <a:solidFill>
                <a:schemeClr val="tx2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1961930" y="1086560"/>
            <a:ext cx="3143272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Systématique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306177" name="Rectangle 1"/>
          <p:cNvSpPr>
            <a:spLocks noChangeArrowheads="1"/>
          </p:cNvSpPr>
          <p:nvPr/>
        </p:nvSpPr>
        <p:spPr bwMode="auto">
          <a:xfrm>
            <a:off x="1357290" y="2214554"/>
            <a:ext cx="7286676" cy="267765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L’ordre des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Strongylida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Super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F.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Trichostrongyloidea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famille des </a:t>
            </a:r>
            <a:r>
              <a:rPr kumimoji="0" lang="fr-FR" sz="240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dyctiocaulidae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existe une seule espèce :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Dyctiocaulus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viviparus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428596" y="428604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Lésions 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00100" y="1428736"/>
            <a:ext cx="3260829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Lésions pulmonaires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682" name="Rectangle 2"/>
          <p:cNvSpPr>
            <a:spLocks noChangeArrowheads="1"/>
          </p:cNvSpPr>
          <p:nvPr/>
        </p:nvSpPr>
        <p:spPr bwMode="auto">
          <a:xfrm>
            <a:off x="1071538" y="1857364"/>
            <a:ext cx="7786742" cy="4247317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533400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Emphysème interstitiel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 Augmentation du volume pulmonaire (surface de coupe est </a:t>
            </a:r>
            <a:r>
              <a:rPr kumimoji="0" lang="fr-F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crépitante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533400" algn="l"/>
              </a:tabLst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533400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Zone d’atélectasie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Foyers rouge foncé, en dépression par-rapport au parenchyme sain (surface de coupe est sèche)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533400" algn="l"/>
              </a:tabLst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533400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Pneumonie</a:t>
            </a: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: </a:t>
            </a: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la partie postérieure des poumons existe des foyers rouges en forme pyramidale (à base sous pleurale) ; à l’ouverture, on trouve du pus et des éosinophiles.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533400" algn="l"/>
              </a:tabLst>
            </a:pP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533400" algn="l"/>
              </a:tabLst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3400" algn="l"/>
              </a:tabLst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NB/Persistance parfois après guérison, d’un foyer purulent dans toute une bronche, donnant, un lobe infecté 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3400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encrypted-tbn3.gstatic.com/images?q=tbn:ANd9GcTp8gq6-5q3oMz8TgsEveywq2TVABFuDcfKELPIwPOdbRFRWx_D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857356" y="1000108"/>
            <a:ext cx="6357982" cy="4836125"/>
          </a:xfrm>
          <a:prstGeom prst="rect">
            <a:avLst/>
          </a:prstGeom>
          <a:noFill/>
        </p:spPr>
      </p:pic>
      <p:sp>
        <p:nvSpPr>
          <p:cNvPr id="3" name="Flèche vers le bas 2"/>
          <p:cNvSpPr/>
          <p:nvPr/>
        </p:nvSpPr>
        <p:spPr>
          <a:xfrm rot="16507069">
            <a:off x="1652770" y="1894248"/>
            <a:ext cx="516987" cy="1391392"/>
          </a:xfrm>
          <a:prstGeom prst="downArrow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-142908" y="2000240"/>
            <a:ext cx="1826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Pneumonie</a:t>
            </a:r>
            <a:endParaRPr lang="fr-FR" sz="2400" b="1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6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428596" y="428604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Diagnostic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5786" y="1071546"/>
            <a:ext cx="2654701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r>
              <a:rPr lang="fr-F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Dc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Anté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-mortem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85852" y="1714488"/>
            <a:ext cx="522290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r>
              <a:rPr lang="fr-F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Dc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Clinique et clinique différentiel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14414" y="2426017"/>
            <a:ext cx="7429552" cy="4062651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Forme bronchique chronique</a:t>
            </a:r>
            <a:r>
              <a:rPr kumimoji="0" lang="fr-FR" sz="20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kumimoji="0" lang="fr-F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 cherche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lang="fr-FR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dyspnée 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toux          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fièvre est souvent absente 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animaux concernés sont surtout les jeunes , en 1</a:t>
            </a:r>
            <a:r>
              <a:rPr kumimoji="0" lang="fr-FR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ère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sortie sur le pré.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différencier de :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-La bronchite banale (existe à tout âge).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-La tuberculose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-Pasteurellose fébrile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r>
              <a:rPr kumimoji="0" lang="fr-FR" sz="20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2000" b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Forme pulmonaire</a:t>
            </a:r>
            <a:r>
              <a:rPr kumimoji="0" lang="fr-FR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Elle est plus difficile à diagnostiquer ; tenir compte de l’âge des animaux et de la région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8545" algn="l"/>
              </a:tabLst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450965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428596" y="428604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Diagnostic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5786" y="1071546"/>
            <a:ext cx="2654701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r>
              <a:rPr lang="fr-F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Dc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Anté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-mortem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85852" y="1714488"/>
            <a:ext cx="387638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Diagnostic de laboratoire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42976" y="2428868"/>
            <a:ext cx="7286676" cy="1260475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fr-FR" sz="2800" b="1" i="1" u="sng" dirty="0" smtClean="0">
                <a:solidFill>
                  <a:srgbClr val="FF0000"/>
                </a:solidFill>
              </a:rPr>
              <a:t>Diagnostic coprologique </a:t>
            </a:r>
            <a:r>
              <a:rPr lang="fr-FR" sz="2800" b="1" i="1" u="sng" dirty="0" smtClean="0"/>
              <a:t>: </a:t>
            </a:r>
            <a:endParaRPr lang="fr-FR" sz="2800" b="1" i="1" u="sng" dirty="0" smtClean="0"/>
          </a:p>
          <a:p>
            <a:r>
              <a:rPr lang="fr-FR" sz="2400" dirty="0" smtClean="0"/>
              <a:t>Elle est possible en phase d’état, recherche des Larves L1, par la méthode de </a:t>
            </a:r>
            <a:r>
              <a:rPr lang="fr-FR" sz="2400" dirty="0" err="1" smtClean="0"/>
              <a:t>Bearman</a:t>
            </a:r>
            <a:r>
              <a:rPr lang="fr-FR" sz="2400" dirty="0" smtClean="0"/>
              <a:t> (</a:t>
            </a:r>
            <a:r>
              <a:rPr lang="fr-FR" sz="2400" dirty="0" smtClean="0">
                <a:solidFill>
                  <a:srgbClr val="FF0000"/>
                </a:solidFill>
              </a:rPr>
              <a:t>voir fichier clinique</a:t>
            </a:r>
            <a:r>
              <a:rPr lang="fr-FR" sz="2400" dirty="0" smtClean="0"/>
              <a:t>)</a:t>
            </a:r>
            <a:endParaRPr lang="fr-FR" sz="2400" dirty="0"/>
          </a:p>
        </p:txBody>
      </p:sp>
      <p:sp>
        <p:nvSpPr>
          <p:cNvPr id="11" name="Rectangle 10"/>
          <p:cNvSpPr/>
          <p:nvPr/>
        </p:nvSpPr>
        <p:spPr>
          <a:xfrm>
            <a:off x="1142976" y="3929066"/>
            <a:ext cx="7358114" cy="1538883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fr-FR" sz="2800" b="1" i="1" u="sng" dirty="0" smtClean="0">
                <a:solidFill>
                  <a:srgbClr val="FF0000"/>
                </a:solidFill>
              </a:rPr>
              <a:t>Diagnostic sérologique</a:t>
            </a:r>
            <a:r>
              <a:rPr lang="fr-FR" b="1" i="1" u="sng" dirty="0" smtClean="0"/>
              <a:t> </a:t>
            </a:r>
            <a:r>
              <a:rPr lang="fr-FR" dirty="0" smtClean="0"/>
              <a:t>:</a:t>
            </a:r>
            <a:r>
              <a:rPr lang="fr-FR" b="1" i="1" u="sng" dirty="0" smtClean="0"/>
              <a:t> </a:t>
            </a:r>
            <a:r>
              <a:rPr lang="fr-FR" sz="2400" dirty="0" smtClean="0"/>
              <a:t>Recherche des anticorps sériques, par le test ELISA (infestation latente, en stabulation hivernale</a:t>
            </a:r>
            <a:r>
              <a:rPr lang="fr-FR" b="1" dirty="0" smtClean="0"/>
              <a:t>)</a:t>
            </a:r>
            <a:endParaRPr lang="fr-FR" b="1" dirty="0" smtClean="0"/>
          </a:p>
          <a:p>
            <a:r>
              <a:rPr lang="fr-FR" b="1" i="1" u="sng" dirty="0" smtClean="0"/>
              <a:t>               </a:t>
            </a:r>
            <a:endParaRPr lang="fr-FR" b="1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3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02" name="Picture 2" descr="http://www2.vetagro-sup.fr/etu/copro/sommaire/techniques/photos/baermann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123728" y="7937"/>
            <a:ext cx="3727388" cy="5324495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843808" y="5389599"/>
            <a:ext cx="2658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Méthode de </a:t>
            </a:r>
            <a:r>
              <a:rPr lang="fr-FR" b="1" dirty="0" err="1" smtClean="0"/>
              <a:t>Baermann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AutoShape 2" descr="Dictyocaulosis in dairy cows in Brazil: an epidemiological,  clinical-pathological and therapeutic approac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5" name="AutoShape 4" descr="Dictyocaulosis in dairy cows in Brazil: an epidemiological,  clinical-pathological and therapeutic approach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187624" y="5772164"/>
            <a:ext cx="6120680" cy="646331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dirty="0"/>
              <a:t>http://alizarine.vetagro-sup.fr/copro-parasite/sommaire/techniques/analyse/baermann.htm</a:t>
            </a:r>
            <a:endParaRPr lang="fr-FR" dirty="0"/>
          </a:p>
        </p:txBody>
      </p:sp>
      <p:sp>
        <p:nvSpPr>
          <p:cNvPr id="8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hoto_dictyocaulus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857356" y="1214422"/>
            <a:ext cx="6000792" cy="4533108"/>
          </a:xfrm>
          <a:prstGeom prst="rect">
            <a:avLst/>
          </a:prstGeom>
          <a:noFill/>
        </p:spPr>
      </p:pic>
      <p:sp>
        <p:nvSpPr>
          <p:cNvPr id="3" name="Rectangle à coins arrondis 2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357290" y="1619896"/>
            <a:ext cx="7429552" cy="4801314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Utilisée dans le diagnostic coprologique des infestations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L1.Elle possède 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 taille allant de 300 à 360 µm.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 extrémité antérieure arrondie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Une extrémité distale pointue et simple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nombreuses granulations sombres, de réserve.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NB : Absence du bouton céphalique (existe chez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D.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filaria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de l’espèce ovine.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66417" y="1181257"/>
            <a:ext cx="2428870" cy="36933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fr-FR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Morphologie des L1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83568" y="256187"/>
            <a:ext cx="3786214" cy="5000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Cycle évolutif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428596" y="428604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Diagnostic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5786" y="1071546"/>
            <a:ext cx="3826689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Diagnostic. Post-mortem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1538" y="1643050"/>
            <a:ext cx="5517344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La forme bronchique</a:t>
            </a:r>
            <a:r>
              <a:rPr lang="fr-FR" b="1" dirty="0" smtClean="0"/>
              <a:t>  </a:t>
            </a:r>
            <a:r>
              <a:rPr lang="fr-FR" sz="2800" b="1" dirty="0" smtClean="0"/>
              <a:t>chronique</a:t>
            </a:r>
            <a:endParaRPr lang="fr-FR" sz="2800" dirty="0"/>
          </a:p>
        </p:txBody>
      </p:sp>
      <p:pic>
        <p:nvPicPr>
          <p:cNvPr id="11" name="Picture 2" descr="http://agrimaroc.net/elevage/imageov/ov3-1.jp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643042" y="2428868"/>
            <a:ext cx="6643734" cy="3950522"/>
          </a:xfrm>
          <a:prstGeom prst="rect">
            <a:avLst/>
          </a:prstGeom>
          <a:noFill/>
        </p:spPr>
      </p:pic>
      <p:sp>
        <p:nvSpPr>
          <p:cNvPr id="10" name="Rectangle à coins arrondis 9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14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428596" y="428604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Diagnostic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85786" y="1071546"/>
            <a:ext cx="3826689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Diagnostic. Post-mortem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14414" y="1643050"/>
            <a:ext cx="742955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i="1" u="sng" dirty="0" smtClean="0"/>
          </a:p>
          <a:p>
            <a:endParaRPr lang="fr-FR" sz="2400" i="1" u="sng" dirty="0" smtClean="0"/>
          </a:p>
          <a:p>
            <a:r>
              <a:rPr lang="fr-FR" sz="2400" dirty="0" smtClean="0"/>
              <a:t>Facile</a:t>
            </a:r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/>
              <a:t>Recherche des larves pulmonaires, par </a:t>
            </a:r>
            <a:r>
              <a:rPr lang="fr-F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méthode d’Inderbitzin</a:t>
            </a:r>
            <a:endParaRPr lang="fr-FR" sz="2400" dirty="0" smtClean="0"/>
          </a:p>
          <a:p>
            <a:r>
              <a:rPr lang="fr-FR" sz="2000" dirty="0" smtClean="0"/>
              <a:t>L’eau est envoyée sous pression dans les artères pulmonaires, puis elle est recueillie, au niveau de la trachée ; ce liquide renferme </a:t>
            </a:r>
            <a:r>
              <a:rPr lang="fr-FR" sz="2000" b="1" u="sng" dirty="0" smtClean="0">
                <a:solidFill>
                  <a:srgbClr val="FF0000"/>
                </a:solidFill>
              </a:rPr>
              <a:t>les pré-adultes </a:t>
            </a:r>
            <a:r>
              <a:rPr lang="fr-FR" sz="2000" b="1" dirty="0" smtClean="0">
                <a:solidFill>
                  <a:srgbClr val="FF0000"/>
                </a:solidFill>
              </a:rPr>
              <a:t>de 1 mm.</a:t>
            </a:r>
            <a:endParaRPr lang="fr-FR" sz="2000" b="1" dirty="0" smtClean="0">
              <a:solidFill>
                <a:srgbClr val="FF0000"/>
              </a:solidFill>
            </a:endParaRPr>
          </a:p>
          <a:p>
            <a:r>
              <a:rPr lang="fr-FR" sz="2000" b="1" dirty="0" smtClean="0"/>
              <a:t>Une autre méthode</a:t>
            </a:r>
            <a:r>
              <a:rPr lang="fr-FR" sz="2000" dirty="0" smtClean="0"/>
              <a:t> consiste à la recherche des L4 : On coupe, le poumon en plusieurs morceaux, on le laisse trompé pendant 6 heures ; On retire les morceaux de poumons et on cherche </a:t>
            </a:r>
            <a:r>
              <a:rPr lang="fr-FR" sz="2000" dirty="0" smtClean="0">
                <a:solidFill>
                  <a:srgbClr val="FF0000"/>
                </a:solidFill>
              </a:rPr>
              <a:t>les L4 dans le culot (L=550-600µm)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1538" y="1643050"/>
            <a:ext cx="5517344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La forme bronchique</a:t>
            </a:r>
            <a:r>
              <a:rPr lang="fr-FR" b="1" dirty="0" smtClean="0"/>
              <a:t>  </a:t>
            </a:r>
            <a:r>
              <a:rPr lang="fr-FR" sz="2800" b="1" dirty="0" smtClean="0"/>
              <a:t>chronique</a:t>
            </a:r>
            <a:endParaRPr lang="fr-FR" sz="2800" dirty="0"/>
          </a:p>
        </p:txBody>
      </p:sp>
      <p:sp>
        <p:nvSpPr>
          <p:cNvPr id="10" name="Rectangle 9"/>
          <p:cNvSpPr/>
          <p:nvPr/>
        </p:nvSpPr>
        <p:spPr>
          <a:xfrm>
            <a:off x="1000100" y="2786058"/>
            <a:ext cx="3786214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fr-FR" sz="2800" b="1" dirty="0" smtClean="0"/>
              <a:t>La forme pulmonaire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6497430" y="-17732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3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714348" y="571480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Pronostic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85786" y="1357298"/>
            <a:ext cx="8143932" cy="153888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Grave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car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 mortalité est possible 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convalescence longue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 de texte 3"/>
          <p:cNvSpPr txBox="1"/>
          <p:nvPr/>
        </p:nvSpPr>
        <p:spPr>
          <a:xfrm>
            <a:off x="8905240" y="5948680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fr-FR" altLang="en-US"/>
          </a:p>
        </p:txBody>
      </p:sp>
      <p:sp>
        <p:nvSpPr>
          <p:cNvPr id="3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  <p:sp>
        <p:nvSpPr>
          <p:cNvPr id="5" name="Zone de texte 4"/>
          <p:cNvSpPr txBox="1"/>
          <p:nvPr/>
        </p:nvSpPr>
        <p:spPr>
          <a:xfrm>
            <a:off x="3525520" y="3593465"/>
            <a:ext cx="304800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fr-FR" altLang="en-US" sz="1200"/>
              <a:t>Fin du cours</a:t>
            </a:r>
            <a:endParaRPr lang="fr-FR" altLang="en-US" sz="1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285720" y="2000240"/>
            <a:ext cx="2643206" cy="92869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Capsule buccale, bien développée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-Cycle </a:t>
            </a:r>
            <a:r>
              <a:rPr kumimoji="0" lang="fr-FR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homoxène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4500562" y="1785926"/>
            <a:ext cx="2786082" cy="1143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Capsule buccale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absente,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très rudimentaire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-Cycle </a:t>
            </a:r>
            <a:r>
              <a:rPr kumimoji="0" lang="fr-FR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homoxène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hétéroxène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31" name="AutoShape 15"/>
          <p:cNvSpPr>
            <a:spLocks noChangeShapeType="1"/>
          </p:cNvSpPr>
          <p:nvPr/>
        </p:nvSpPr>
        <p:spPr bwMode="auto">
          <a:xfrm flipH="1">
            <a:off x="1357289" y="1000108"/>
            <a:ext cx="2000264" cy="81915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tailEnd type="triangle" w="med" len="med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9230" name="AutoShape 14"/>
          <p:cNvSpPr>
            <a:spLocks noChangeShapeType="1"/>
          </p:cNvSpPr>
          <p:nvPr/>
        </p:nvSpPr>
        <p:spPr bwMode="auto">
          <a:xfrm>
            <a:off x="3714744" y="1000108"/>
            <a:ext cx="1828800" cy="69056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tailEnd type="triangle" w="med" len="med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9229" name="AutoShape 13"/>
          <p:cNvSpPr>
            <a:spLocks noChangeShapeType="1"/>
          </p:cNvSpPr>
          <p:nvPr/>
        </p:nvSpPr>
        <p:spPr bwMode="auto">
          <a:xfrm flipH="1">
            <a:off x="1403007" y="2928934"/>
            <a:ext cx="45719" cy="300039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tailEnd type="triangle" w="med" len="med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500034" y="5929330"/>
            <a:ext cx="1643074" cy="495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Super F.</a:t>
            </a:r>
            <a:endParaRPr kumimoji="0" 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Strongyloidea</a:t>
            </a:r>
            <a:endParaRPr kumimoji="0" lang="fr-F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7" name="AutoShape 11"/>
          <p:cNvSpPr>
            <a:spLocks noChangeShapeType="1"/>
          </p:cNvSpPr>
          <p:nvPr/>
        </p:nvSpPr>
        <p:spPr bwMode="auto">
          <a:xfrm>
            <a:off x="4786314" y="3000372"/>
            <a:ext cx="0" cy="2952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tailEnd type="triangle" w="med" len="med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143240" y="5929330"/>
            <a:ext cx="2062164" cy="495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Super F.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Trichostrongyloidea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5" name="AutoShape 9"/>
          <p:cNvSpPr>
            <a:spLocks noChangeShapeType="1"/>
          </p:cNvSpPr>
          <p:nvPr/>
        </p:nvSpPr>
        <p:spPr bwMode="auto">
          <a:xfrm>
            <a:off x="6786578" y="3071810"/>
            <a:ext cx="0" cy="2952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tailEnd type="triangle" w="med" len="med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286116" y="3429000"/>
            <a:ext cx="2071702" cy="10715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Bourse copulatrice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bien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développée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-Cycle </a:t>
            </a:r>
            <a:r>
              <a:rPr kumimoji="0" lang="fr-FR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homoxène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143636" y="3429000"/>
            <a:ext cx="2643206" cy="114300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Bourse copulatrice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peu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Développée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-Cycle, souvent hétéroxène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6429388" y="5786454"/>
            <a:ext cx="2214578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Super F.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Métastrongyloidea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1" name="AutoShape 5"/>
          <p:cNvSpPr>
            <a:spLocks noChangeShapeType="1"/>
          </p:cNvSpPr>
          <p:nvPr/>
        </p:nvSpPr>
        <p:spPr bwMode="auto">
          <a:xfrm flipH="1">
            <a:off x="4169090" y="4500570"/>
            <a:ext cx="45719" cy="142876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tailEnd type="triangle" w="med" len="med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9220" name="AutoShape 4"/>
          <p:cNvSpPr>
            <a:spLocks noChangeShapeType="1"/>
          </p:cNvSpPr>
          <p:nvPr/>
        </p:nvSpPr>
        <p:spPr bwMode="auto">
          <a:xfrm flipH="1">
            <a:off x="7286638" y="4572008"/>
            <a:ext cx="45719" cy="121444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tailEnd type="triangle" w="med" len="med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143108" y="357166"/>
            <a:ext cx="2857520" cy="57150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Ordre des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Strongylida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714348" y="357166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2714612" y="5572140"/>
            <a:ext cx="2786082" cy="107157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à coins arrondis 18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1"/>
          <p:cNvSpPr>
            <a:spLocks noChangeArrowheads="1"/>
          </p:cNvSpPr>
          <p:nvPr/>
        </p:nvSpPr>
        <p:spPr bwMode="auto">
          <a:xfrm>
            <a:off x="323528" y="548680"/>
            <a:ext cx="8712968" cy="5509200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</a:schemeClr>
            </a:solidFill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114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  <a:tab pos="457200" algn="l"/>
              </a:tabLst>
            </a:pPr>
            <a:r>
              <a:rPr kumimoji="0" lang="fr-FR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Ordre des </a:t>
            </a:r>
            <a:r>
              <a:rPr kumimoji="0" lang="fr-FR" sz="32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Strongylida</a:t>
            </a:r>
            <a:r>
              <a:rPr kumimoji="0" lang="fr-FR" sz="3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fr-FR" sz="3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  <a:tab pos="457200" algn="l"/>
              </a:tabLst>
            </a:pP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Dimensions variables 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 à 100 mm.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Bouche sans lèvres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Capsule buccale(CB)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(nombreux</a:t>
            </a:r>
            <a:r>
              <a:rPr lang="fr-FR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Vésicule céphalique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(quelques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espèces)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Œsophage,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sans bulbe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Males avec bourse copulatrice (BC), qui est soutenue par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des cotes et 2 spicules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09575" algn="l"/>
                <a:tab pos="457200" algn="l"/>
              </a:tabLst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409575" algn="l"/>
                <a:tab pos="457200" algn="l"/>
              </a:tabLs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Adultes parasites  du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tube digestif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de l’appareil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respiratoire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ou 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vaisseaux sanguins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419872" y="0"/>
            <a:ext cx="5724128" cy="298328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fr-FR" sz="1800" dirty="0" smtClean="0">
                <a:latin typeface="Algerian" panose="04020705040A02060702" pitchFamily="82" charset="0"/>
              </a:rPr>
              <a:t>STRONGYLOSES GASTRO-INTESTINALES DES RUMINANTS</a:t>
            </a:r>
            <a:endParaRPr lang="fr-FR" sz="1800" dirty="0">
              <a:latin typeface="Algerian" panose="04020705040A02060702" pitchFamily="82" charset="0"/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94475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2214546" y="1142984"/>
            <a:ext cx="3143272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Morphologie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85786" y="2285992"/>
            <a:ext cx="7000924" cy="347787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 très fins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(aspect de fil de couture)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Mesure 50 mm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(La femelle 50 à 80 mm)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possédant :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fr-FR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 couleur blanche</a:t>
            </a:r>
            <a:endParaRPr lang="fr-FR" sz="20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fr-FR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 capsule buccale réduite, </a:t>
            </a:r>
            <a:endParaRPr lang="fr-FR" sz="20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fr-FR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  bourse caudale  peu développée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(cote dorsale divisée en 2 branches)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 spicules, coniques, trapus et alvéolés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1071538" y="571480"/>
            <a:ext cx="400052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2"/>
                </a:solidFill>
              </a:rPr>
              <a:t>Etude du parasite</a:t>
            </a:r>
            <a:endParaRPr lang="fr-FR" sz="3200" b="1" dirty="0">
              <a:solidFill>
                <a:schemeClr val="tx2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737985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File:Dictyocaulus-viviparus-cattl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1912064" y="5733256"/>
            <a:ext cx="617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ommons.wikimedia.org/wiki/</a:t>
            </a:r>
            <a:r>
              <a:rPr lang="fr-FR" dirty="0" err="1"/>
              <a:t>File:Dictyocaulus-viviparus-cattle.jpg</a:t>
            </a:r>
            <a:endParaRPr lang="fr-FR" dirty="0"/>
          </a:p>
        </p:txBody>
      </p:sp>
      <p:pic>
        <p:nvPicPr>
          <p:cNvPr id="1028" name="Picture 4" descr="File:Dictyocaulus-viviparus-cattle.jpg - Wikimedia Commons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064" y="548680"/>
            <a:ext cx="6192688" cy="4680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1071538" y="571480"/>
            <a:ext cx="292895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 smtClean="0">
                <a:solidFill>
                  <a:schemeClr val="tx2"/>
                </a:solidFill>
              </a:rPr>
              <a:t>Biologie</a:t>
            </a:r>
            <a:endParaRPr lang="fr-FR" sz="3600" b="1" dirty="0">
              <a:solidFill>
                <a:schemeClr val="tx2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857356" y="1628800"/>
            <a:ext cx="3786214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2"/>
                </a:solidFill>
              </a:rPr>
              <a:t>Habitat et nutrition</a:t>
            </a:r>
            <a:endParaRPr lang="fr-FR" sz="2800" b="1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4414" y="2629340"/>
            <a:ext cx="74295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r-FR" sz="2400" i="1" dirty="0" smtClean="0"/>
              <a:t>D. </a:t>
            </a:r>
            <a:r>
              <a:rPr lang="fr-FR" sz="2400" i="1" dirty="0" err="1" smtClean="0"/>
              <a:t>viviparus</a:t>
            </a:r>
            <a:r>
              <a:rPr lang="fr-FR" sz="2400" dirty="0" smtClean="0"/>
              <a:t>, vit dans la trachée et les grosses bronches des bovins, non fixé </a:t>
            </a:r>
            <a:endParaRPr lang="fr-FR" sz="2400" dirty="0" smtClean="0"/>
          </a:p>
          <a:p>
            <a:endParaRPr lang="fr-FR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sz="2400" dirty="0" smtClean="0"/>
              <a:t>Se nourrit d’exsudat trachéo bronchique</a:t>
            </a:r>
            <a:endParaRPr lang="fr-FR" sz="2400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6497430" y="40163"/>
            <a:ext cx="2678546" cy="43204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tx2"/>
                </a:solidFill>
              </a:rPr>
              <a:t>Dyctiocaulose</a:t>
            </a:r>
            <a:r>
              <a:rPr lang="fr-FR" b="1" dirty="0" smtClean="0">
                <a:solidFill>
                  <a:schemeClr val="tx2"/>
                </a:solidFill>
              </a:rPr>
              <a:t> bovine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2" name="ZoneTexte 8"/>
          <p:cNvSpPr txBox="1"/>
          <p:nvPr/>
        </p:nvSpPr>
        <p:spPr>
          <a:xfrm>
            <a:off x="4131310" y="6522720"/>
            <a:ext cx="5012690" cy="3352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noAutofit/>
          </a:bodyPr>
          <a:lstStyle/>
          <a:p>
            <a:r>
              <a:rPr lang="fr-FR" sz="1600" dirty="0" smtClean="0"/>
              <a:t>Pr.A. TITI , cours d’helminthologie  A4, DV, 2025 - 2026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14756</Words>
  <Application>WPS Presentation</Application>
  <PresentationFormat>Affichage à l'écran (4:3)</PresentationFormat>
  <Paragraphs>887</Paragraphs>
  <Slides>49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49</vt:i4>
      </vt:variant>
    </vt:vector>
  </HeadingPairs>
  <TitlesOfParts>
    <vt:vector size="61" baseType="lpstr">
      <vt:lpstr>Arial</vt:lpstr>
      <vt:lpstr>SimSun</vt:lpstr>
      <vt:lpstr>Wingdings</vt:lpstr>
      <vt:lpstr>Wingdings 2</vt:lpstr>
      <vt:lpstr>Verdana</vt:lpstr>
      <vt:lpstr>Times New Roman</vt:lpstr>
      <vt:lpstr>Algerian</vt:lpstr>
      <vt:lpstr>Gill Sans MT</vt:lpstr>
      <vt:lpstr>Microsoft YaHei</vt:lpstr>
      <vt:lpstr>Arial Unicode MS</vt:lpstr>
      <vt:lpstr>Calibri</vt:lpstr>
      <vt:lpstr>Solstice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STRONGYLOSES GASTRO-INTESTINALES DES RUMINANTS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mss</cp:lastModifiedBy>
  <cp:revision>686</cp:revision>
  <dcterms:created xsi:type="dcterms:W3CDTF">2015-09-14T14:33:00Z</dcterms:created>
  <dcterms:modified xsi:type="dcterms:W3CDTF">2025-10-25T21:31:06Z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C37DF1DD56A54214ACC7C60703E4B8BD_12</vt:lpwstr>
  </property>
  <property fmtid="{D5CDD505-2E9C-101B-9397-08002B2CF9AE}" pid="3" name="KSOProductBuildVer">
    <vt:lpwstr>1036-12.2.0.23131</vt:lpwstr>
  </property>
</Properties>
</file>