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56" r:id="rId3"/>
    <p:sldId id="277" r:id="rId4"/>
    <p:sldId id="321" r:id="rId5"/>
    <p:sldId id="322" r:id="rId6"/>
    <p:sldId id="270" r:id="rId7"/>
    <p:sldId id="306" r:id="rId8"/>
    <p:sldId id="308" r:id="rId9"/>
    <p:sldId id="307" r:id="rId10"/>
    <p:sldId id="312" r:id="rId11"/>
    <p:sldId id="313" r:id="rId13"/>
    <p:sldId id="268" r:id="rId14"/>
    <p:sldId id="269" r:id="rId15"/>
    <p:sldId id="264" r:id="rId16"/>
    <p:sldId id="265" r:id="rId17"/>
    <p:sldId id="274" r:id="rId18"/>
    <p:sldId id="275" r:id="rId19"/>
    <p:sldId id="287" r:id="rId20"/>
    <p:sldId id="276" r:id="rId21"/>
    <p:sldId id="278" r:id="rId22"/>
    <p:sldId id="280" r:id="rId23"/>
    <p:sldId id="288" r:id="rId24"/>
    <p:sldId id="289" r:id="rId25"/>
    <p:sldId id="290" r:id="rId26"/>
    <p:sldId id="281" r:id="rId27"/>
    <p:sldId id="317" r:id="rId28"/>
    <p:sldId id="314" r:id="rId29"/>
    <p:sldId id="283" r:id="rId30"/>
    <p:sldId id="285" r:id="rId31"/>
    <p:sldId id="284" r:id="rId32"/>
    <p:sldId id="291" r:id="rId33"/>
    <p:sldId id="315" r:id="rId34"/>
    <p:sldId id="298" r:id="rId35"/>
    <p:sldId id="292" r:id="rId36"/>
    <p:sldId id="293" r:id="rId37"/>
    <p:sldId id="294" r:id="rId38"/>
    <p:sldId id="295" r:id="rId39"/>
    <p:sldId id="297" r:id="rId40"/>
    <p:sldId id="319" r:id="rId41"/>
    <p:sldId id="320" r:id="rId42"/>
    <p:sldId id="300" r:id="rId43"/>
    <p:sldId id="323" r:id="rId44"/>
    <p:sldId id="324" r:id="rId45"/>
    <p:sldId id="304"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90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16" autoAdjust="0"/>
    <p:restoredTop sz="94624" autoAdjust="0"/>
  </p:normalViewPr>
  <p:slideViewPr>
    <p:cSldViewPr showGuides="1">
      <p:cViewPr>
        <p:scale>
          <a:sx n="50" d="100"/>
          <a:sy n="50" d="100"/>
        </p:scale>
        <p:origin x="1720" y="320"/>
      </p:cViewPr>
      <p:guideLst>
        <p:guide orient="horz" pos="2160"/>
        <p:guide pos="2908"/>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9" Type="http://schemas.openxmlformats.org/officeDocument/2006/relationships/tableStyles" Target="tableStyles.xml"/><Relationship Id="rId48" Type="http://schemas.openxmlformats.org/officeDocument/2006/relationships/viewProps" Target="viewProps.xml"/><Relationship Id="rId47" Type="http://schemas.openxmlformats.org/officeDocument/2006/relationships/presProps" Target="presProps.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notesMaster" Target="notesMasters/notesMaster1.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5853A5-6E32-4522-8DA2-72F7E7630E74}" type="datetimeFigureOut">
              <a:rPr lang="fr-FR" smtClean="0"/>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2836F1-7A09-445B-934C-FCC805364A09}" type="slidenum">
              <a:rPr lang="fr-FR" smtClean="0"/>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92836F1-7A09-445B-934C-FCC805364A09}" type="slidenum">
              <a:rPr lang="fr-FR" smtClean="0"/>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92836F1-7A09-445B-934C-FCC805364A09}" type="slidenum">
              <a:rPr lang="fr-FR" smtClean="0"/>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D92836F1-7A09-445B-934C-FCC805364A09}" type="slidenum">
              <a:rPr lang="fr-FR" smtClean="0"/>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25149A49-2415-4307-8DF6-85F6F01CD54D}" type="slidenum">
              <a:rPr lang="fr-FR" smtClean="0"/>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92836F1-7A09-445B-934C-FCC805364A09}" type="slidenum">
              <a:rPr lang="fr-FR" smtClean="0"/>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25149A49-2415-4307-8DF6-85F6F01CD54D}" type="slidenum">
              <a:rPr lang="fr-FR" smtClean="0"/>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25149A49-2415-4307-8DF6-85F6F01CD54D}" type="slidenum">
              <a:rPr lang="fr-FR" smtClean="0"/>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Espace réservé de l'image des diapositives 1"/>
          <p:cNvSpPr>
            <a:spLocks noGrp="1"/>
          </p:cNvSpPr>
          <p:nvPr>
            <p:ph type="sldImg" idx="2"/>
          </p:nvPr>
        </p:nvSpPr>
        <p:spPr/>
      </p:sp>
      <p:sp>
        <p:nvSpPr>
          <p:cNvPr id="3" name="Espace réservé du texte 2"/>
          <p:cNvSpPr>
            <a:spLocks noGrp="1"/>
          </p:cNvSpPr>
          <p:nvPr>
            <p:ph type="body" idx="3"/>
          </p:nvPr>
        </p:nvSpPr>
        <p:spPr/>
        <p:txBody>
          <a:bodyPr/>
          <a:p>
            <a:endParaRPr lang="fr-FR"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hasCustomPrompt="1"/>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hasCustomPrompt="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47C9B81F-C347-4BEF-BFDF-29C42F48304A}" type="datetimeFigureOut">
              <a:rPr lang="en-US" smtClean="0"/>
            </a:fld>
            <a:endParaRPr lang="en-US"/>
          </a:p>
        </p:txBody>
      </p:sp>
      <p:sp>
        <p:nvSpPr>
          <p:cNvPr id="19" name="Espace réservé du pied de page 18"/>
          <p:cNvSpPr>
            <a:spLocks noGrp="1"/>
          </p:cNvSpPr>
          <p:nvPr>
            <p:ph type="ftr" sz="quarter" idx="11"/>
          </p:nvPr>
        </p:nvSpPr>
        <p:spPr/>
        <p:txBody>
          <a:bodyPr/>
          <a:lstStyle/>
          <a:p>
            <a:endParaRPr kumimoji="0" lang="en-US"/>
          </a:p>
        </p:txBody>
      </p:sp>
      <p:sp>
        <p:nvSpPr>
          <p:cNvPr id="27" name="Espace réservé du numéro de diapositive 26"/>
          <p:cNvSpPr>
            <a:spLocks noGrp="1"/>
          </p:cNvSpPr>
          <p:nvPr>
            <p:ph type="sldNum" sz="quarter" idx="12"/>
          </p:nvPr>
        </p:nvSpPr>
        <p:spPr/>
        <p:txBody>
          <a:bodyPr/>
          <a:lstStyle/>
          <a:p>
            <a:fld id="{042AED99-7FB4-404E-8A97-64753DCE42EC}" type="slidenum">
              <a:rPr kumimoji="0" lang="en-US" smtClean="0"/>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hasCustomPrompt="1"/>
          </p:nvPr>
        </p:nvSpPr>
        <p:spPr/>
        <p:txBody>
          <a:bodyPr vert="eaVert"/>
          <a:lstStyle/>
          <a:p>
            <a:pPr lvl="0" eaLnBrk="1" latinLnBrk="0" hangingPunct="1"/>
            <a:r>
              <a:rPr lang="fr-FR" smtClean="0"/>
              <a:t>Cliquez pour modifier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7C9B81F-C347-4BEF-BFDF-29C42F48304A}" type="datetimeFigureOut">
              <a:rPr lang="en-US" smtClean="0"/>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fld id="{042AED99-7FB4-404E-8A97-64753DCE42EC}" type="slidenum">
              <a:rPr kumimoji="0" lang="en-US" smtClean="0"/>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hasCustomPrompt="1"/>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hasCustomPrompt="1"/>
          </p:nvPr>
        </p:nvSpPr>
        <p:spPr>
          <a:xfrm>
            <a:off x="457200" y="914401"/>
            <a:ext cx="6019800" cy="5211763"/>
          </a:xfrm>
        </p:spPr>
        <p:txBody>
          <a:bodyPr vert="eaVert"/>
          <a:lstStyle/>
          <a:p>
            <a:pPr lvl="0" eaLnBrk="1" latinLnBrk="0" hangingPunct="1"/>
            <a:r>
              <a:rPr lang="fr-FR" smtClean="0"/>
              <a:t>Cliquez pour modifier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7C9B81F-C347-4BEF-BFDF-29C42F48304A}" type="datetimeFigureOut">
              <a:rPr lang="en-US" smtClean="0"/>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fld id="{042AED99-7FB4-404E-8A97-64753DCE42EC}" type="slidenum">
              <a:rPr kumimoji="0" lang="en-US" smtClean="0"/>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hasCustomPrompt="1"/>
          </p:nvPr>
        </p:nvSpPr>
        <p:spPr/>
        <p:txBody>
          <a:bodyPr/>
          <a:lstStyle/>
          <a:p>
            <a:pPr lvl="0" eaLnBrk="1" latinLnBrk="0" hangingPunct="1"/>
            <a:r>
              <a:rPr lang="fr-FR" smtClean="0"/>
              <a:t>Cliquez pour modifier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7C9B81F-C347-4BEF-BFDF-29C42F48304A}" type="datetimeFigureOut">
              <a:rPr lang="en-US" smtClean="0"/>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fld id="{042AED99-7FB4-404E-8A97-64753DCE42EC}" type="slidenum">
              <a:rPr kumimoji="0" lang="en-US" smtClean="0"/>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hasCustomPrompt="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endParaRPr kumimoji="0" lang="fr-FR" smtClean="0"/>
          </a:p>
        </p:txBody>
      </p:sp>
      <p:sp>
        <p:nvSpPr>
          <p:cNvPr id="4" name="Espace réservé de la date 3"/>
          <p:cNvSpPr>
            <a:spLocks noGrp="1"/>
          </p:cNvSpPr>
          <p:nvPr>
            <p:ph type="dt" sz="half" idx="10"/>
          </p:nvPr>
        </p:nvSpPr>
        <p:spPr/>
        <p:txBody>
          <a:bodyPr/>
          <a:lstStyle/>
          <a:p>
            <a:fld id="{47C9B81F-C347-4BEF-BFDF-29C42F48304A}" type="datetimeFigureOut">
              <a:rPr lang="en-US" smtClean="0"/>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fld id="{042AED99-7FB4-404E-8A97-64753DCE42EC}" type="slidenum">
              <a:rPr kumimoji="0" lang="en-US" smtClean="0"/>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hasCustomPrompt="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4" name="Espace réservé du contenu 3"/>
          <p:cNvSpPr>
            <a:spLocks noGrp="1"/>
          </p:cNvSpPr>
          <p:nvPr>
            <p:ph sz="half" idx="2" hasCustomPrompt="1"/>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47C9B81F-C347-4BEF-BFDF-29C42F48304A}" type="datetimeFigureOut">
              <a:rPr lang="en-US" smtClean="0"/>
            </a:fld>
            <a:endParaRPr lang="en-US"/>
          </a:p>
        </p:txBody>
      </p:sp>
      <p:sp>
        <p:nvSpPr>
          <p:cNvPr id="6" name="Espace réservé du pied de page 5"/>
          <p:cNvSpPr>
            <a:spLocks noGrp="1"/>
          </p:cNvSpPr>
          <p:nvPr>
            <p:ph type="ftr" sz="quarter" idx="11"/>
          </p:nvPr>
        </p:nvSpPr>
        <p:spPr/>
        <p:txBody>
          <a:bodyPr/>
          <a:lstStyle/>
          <a:p>
            <a:endParaRPr kumimoji="0" lang="en-US"/>
          </a:p>
        </p:txBody>
      </p:sp>
      <p:sp>
        <p:nvSpPr>
          <p:cNvPr id="7" name="Espace réservé du numéro de diapositive 6"/>
          <p:cNvSpPr>
            <a:spLocks noGrp="1"/>
          </p:cNvSpPr>
          <p:nvPr>
            <p:ph type="sldNum" sz="quarter" idx="12"/>
          </p:nvPr>
        </p:nvSpPr>
        <p:spPr/>
        <p:txBody>
          <a:bodyPr/>
          <a:lstStyle/>
          <a:p>
            <a:fld id="{042AED99-7FB4-404E-8A97-64753DCE42EC}" type="slidenum">
              <a:rPr kumimoji="0" lang="en-US" smtClean="0"/>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hasCustomPrompt="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endParaRPr kumimoji="0" lang="fr-FR" smtClean="0"/>
          </a:p>
        </p:txBody>
      </p:sp>
      <p:sp>
        <p:nvSpPr>
          <p:cNvPr id="4" name="Espace réservé du texte 3"/>
          <p:cNvSpPr>
            <a:spLocks noGrp="1"/>
          </p:cNvSpPr>
          <p:nvPr>
            <p:ph type="body" sz="half" idx="3" hasCustomPrompt="1"/>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endParaRPr kumimoji="0" lang="fr-FR" smtClean="0"/>
          </a:p>
        </p:txBody>
      </p:sp>
      <p:sp>
        <p:nvSpPr>
          <p:cNvPr id="5" name="Espace réservé du contenu 4"/>
          <p:cNvSpPr>
            <a:spLocks noGrp="1"/>
          </p:cNvSpPr>
          <p:nvPr>
            <p:ph sz="quarter" idx="2" hasCustomPrompt="1"/>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6" name="Espace réservé du contenu 5"/>
          <p:cNvSpPr>
            <a:spLocks noGrp="1"/>
          </p:cNvSpPr>
          <p:nvPr>
            <p:ph sz="quarter" idx="4" hasCustomPrompt="1"/>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47C9B81F-C347-4BEF-BFDF-29C42F48304A}" type="datetimeFigureOut">
              <a:rPr lang="en-US" smtClean="0"/>
            </a:fld>
            <a:endParaRPr lang="en-US"/>
          </a:p>
        </p:txBody>
      </p:sp>
      <p:sp>
        <p:nvSpPr>
          <p:cNvPr id="8" name="Espace réservé du pied de page 7"/>
          <p:cNvSpPr>
            <a:spLocks noGrp="1"/>
          </p:cNvSpPr>
          <p:nvPr>
            <p:ph type="ftr" sz="quarter" idx="11"/>
          </p:nvPr>
        </p:nvSpPr>
        <p:spPr/>
        <p:txBody>
          <a:bodyPr/>
          <a:lstStyle/>
          <a:p>
            <a:endParaRPr kumimoji="0" lang="en-US" dirty="0"/>
          </a:p>
        </p:txBody>
      </p:sp>
      <p:sp>
        <p:nvSpPr>
          <p:cNvPr id="9" name="Espace réservé du numéro de diapositive 8"/>
          <p:cNvSpPr>
            <a:spLocks noGrp="1"/>
          </p:cNvSpPr>
          <p:nvPr>
            <p:ph type="sldNum" sz="quarter" idx="12"/>
          </p:nvPr>
        </p:nvSpPr>
        <p:spPr/>
        <p:txBody>
          <a:bodyPr/>
          <a:lstStyle/>
          <a:p>
            <a:fld id="{042AED99-7FB4-404E-8A97-64753DCE42EC}" type="slidenum">
              <a:rPr kumimoji="0" lang="en-US" smtClean="0"/>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47C9B81F-C347-4BEF-BFDF-29C42F48304A}" type="datetimeFigureOut">
              <a:rPr lang="en-US" smtClean="0"/>
            </a:fld>
            <a:endParaRPr lang="en-US"/>
          </a:p>
        </p:txBody>
      </p:sp>
      <p:sp>
        <p:nvSpPr>
          <p:cNvPr id="4" name="Espace réservé du pied de page 3"/>
          <p:cNvSpPr>
            <a:spLocks noGrp="1"/>
          </p:cNvSpPr>
          <p:nvPr>
            <p:ph type="ftr" sz="quarter" idx="11"/>
          </p:nvPr>
        </p:nvSpPr>
        <p:spPr/>
        <p:txBody>
          <a:bodyPr/>
          <a:lstStyle/>
          <a:p>
            <a:endParaRPr kumimoji="0" lang="en-US"/>
          </a:p>
        </p:txBody>
      </p:sp>
      <p:sp>
        <p:nvSpPr>
          <p:cNvPr id="5" name="Espace réservé du numéro de diapositive 4"/>
          <p:cNvSpPr>
            <a:spLocks noGrp="1"/>
          </p:cNvSpPr>
          <p:nvPr>
            <p:ph type="sldNum" sz="quarter" idx="12"/>
          </p:nvPr>
        </p:nvSpPr>
        <p:spPr/>
        <p:txBody>
          <a:bodyPr/>
          <a:lstStyle/>
          <a:p>
            <a:fld id="{042AED99-7FB4-404E-8A97-64753DCE42EC}" type="slidenum">
              <a:rPr kumimoji="0" lang="en-US" smtClean="0"/>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7C9B81F-C347-4BEF-BFDF-29C42F48304A}" type="datetimeFigureOut">
              <a:rPr lang="en-US" smtClean="0"/>
            </a:fld>
            <a:endParaRPr lang="en-US"/>
          </a:p>
        </p:txBody>
      </p:sp>
      <p:sp>
        <p:nvSpPr>
          <p:cNvPr id="3" name="Espace réservé du pied de page 2"/>
          <p:cNvSpPr>
            <a:spLocks noGrp="1"/>
          </p:cNvSpPr>
          <p:nvPr>
            <p:ph type="ftr" sz="quarter" idx="11"/>
          </p:nvPr>
        </p:nvSpPr>
        <p:spPr/>
        <p:txBody>
          <a:bodyPr/>
          <a:lstStyle/>
          <a:p>
            <a:endParaRPr kumimoji="0" lang="en-US"/>
          </a:p>
        </p:txBody>
      </p:sp>
      <p:sp>
        <p:nvSpPr>
          <p:cNvPr id="4" name="Espace réservé du numéro de diapositive 3"/>
          <p:cNvSpPr>
            <a:spLocks noGrp="1"/>
          </p:cNvSpPr>
          <p:nvPr>
            <p:ph type="sldNum" sz="quarter" idx="12"/>
          </p:nvPr>
        </p:nvSpPr>
        <p:spPr/>
        <p:txBody>
          <a:bodyPr/>
          <a:lstStyle/>
          <a:p>
            <a:fld id="{042AED99-7FB4-404E-8A97-64753DCE42EC}" type="slidenum">
              <a:rPr kumimoji="0" lang="en-US" smtClean="0"/>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hasCustomPrompt="1"/>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endParaRPr kumimoji="0" lang="fr-FR" smtClean="0"/>
          </a:p>
        </p:txBody>
      </p:sp>
      <p:sp>
        <p:nvSpPr>
          <p:cNvPr id="4" name="Espace réservé du contenu 3"/>
          <p:cNvSpPr>
            <a:spLocks noGrp="1"/>
          </p:cNvSpPr>
          <p:nvPr>
            <p:ph sz="half" idx="1" hasCustomPrompt="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47C9B81F-C347-4BEF-BFDF-29C42F48304A}" type="datetimeFigureOut">
              <a:rPr lang="en-US" smtClean="0"/>
            </a:fld>
            <a:endParaRPr lang="en-US"/>
          </a:p>
        </p:txBody>
      </p:sp>
      <p:sp>
        <p:nvSpPr>
          <p:cNvPr id="6" name="Espace réservé du pied de page 5"/>
          <p:cNvSpPr>
            <a:spLocks noGrp="1"/>
          </p:cNvSpPr>
          <p:nvPr>
            <p:ph type="ftr" sz="quarter" idx="11"/>
          </p:nvPr>
        </p:nvSpPr>
        <p:spPr/>
        <p:txBody>
          <a:bodyPr/>
          <a:lstStyle/>
          <a:p>
            <a:endParaRPr kumimoji="0" lang="en-US"/>
          </a:p>
        </p:txBody>
      </p:sp>
      <p:sp>
        <p:nvSpPr>
          <p:cNvPr id="7" name="Espace réservé du numéro de diapositive 6"/>
          <p:cNvSpPr>
            <a:spLocks noGrp="1"/>
          </p:cNvSpPr>
          <p:nvPr>
            <p:ph type="sldNum" sz="quarter" idx="12"/>
          </p:nvPr>
        </p:nvSpPr>
        <p:spPr/>
        <p:txBody>
          <a:bodyPr/>
          <a:lstStyle/>
          <a:p>
            <a:fld id="{042AED99-7FB4-404E-8A97-64753DCE42EC}" type="slidenum">
              <a:rPr kumimoji="0" lang="en-US" smtClean="0"/>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hasCustomPrompt="1"/>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hasCustomPrompt="1"/>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endParaRPr kumimoji="0" lang="fr-FR" smtClean="0"/>
          </a:p>
        </p:txBody>
      </p:sp>
      <p:sp>
        <p:nvSpPr>
          <p:cNvPr id="5" name="Espace réservé de la date 4"/>
          <p:cNvSpPr>
            <a:spLocks noGrp="1"/>
          </p:cNvSpPr>
          <p:nvPr>
            <p:ph type="dt" sz="half" idx="10"/>
          </p:nvPr>
        </p:nvSpPr>
        <p:spPr/>
        <p:txBody>
          <a:bodyPr/>
          <a:lstStyle/>
          <a:p>
            <a:fld id="{47C9B81F-C347-4BEF-BFDF-29C42F48304A}" type="datetimeFigureOut">
              <a:rPr lang="en-US" smtClean="0"/>
            </a:fld>
            <a:endParaRPr lang="en-US"/>
          </a:p>
        </p:txBody>
      </p:sp>
      <p:sp>
        <p:nvSpPr>
          <p:cNvPr id="6" name="Espace réservé du pied de page 5"/>
          <p:cNvSpPr>
            <a:spLocks noGrp="1"/>
          </p:cNvSpPr>
          <p:nvPr>
            <p:ph type="ftr" sz="quarter" idx="11"/>
          </p:nvPr>
        </p:nvSpPr>
        <p:spPr/>
        <p:txBody>
          <a:bodyPr/>
          <a:lstStyle/>
          <a:p>
            <a:endParaRPr kumimoji="0" lang="en-US"/>
          </a:p>
        </p:txBody>
      </p:sp>
      <p:sp>
        <p:nvSpPr>
          <p:cNvPr id="7" name="Espace réservé du numéro de diapositive 6"/>
          <p:cNvSpPr>
            <a:spLocks noGrp="1"/>
          </p:cNvSpPr>
          <p:nvPr>
            <p:ph type="sldNum" sz="quarter" idx="12"/>
          </p:nvPr>
        </p:nvSpPr>
        <p:spPr>
          <a:xfrm>
            <a:off x="8077200" y="6356350"/>
            <a:ext cx="609600" cy="365125"/>
          </a:xfrm>
        </p:spPr>
        <p:txBody>
          <a:bodyPr/>
          <a:lstStyle/>
          <a:p>
            <a:fld id="{042AED99-7FB4-404E-8A97-64753DCE42EC}" type="slidenum">
              <a:rPr kumimoji="0" lang="en-US" smtClean="0"/>
            </a:fld>
            <a:endParaRPr kumimoji="0" lang="en-US"/>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endParaRPr kumimoji="0" lang="fr-FR" smtClean="0"/>
          </a:p>
          <a:p>
            <a:pPr lvl="1" eaLnBrk="1" latinLnBrk="0" hangingPunct="1"/>
            <a:r>
              <a:rPr kumimoji="0" lang="fr-FR" smtClean="0"/>
              <a:t>Deuxième niveau</a:t>
            </a:r>
            <a:endParaRPr kumimoji="0" lang="fr-FR" smtClean="0"/>
          </a:p>
          <a:p>
            <a:pPr lvl="2" eaLnBrk="1" latinLnBrk="0" hangingPunct="1"/>
            <a:r>
              <a:rPr kumimoji="0" lang="fr-FR" smtClean="0"/>
              <a:t>Troisième niveau</a:t>
            </a:r>
            <a:endParaRPr kumimoji="0" lang="fr-FR" smtClean="0"/>
          </a:p>
          <a:p>
            <a:pPr lvl="3" eaLnBrk="1" latinLnBrk="0" hangingPunct="1"/>
            <a:r>
              <a:rPr kumimoji="0" lang="fr-FR" smtClean="0"/>
              <a:t>Quatrième niveau</a:t>
            </a:r>
            <a:endParaRPr kumimoji="0" lang="fr-FR" smtClean="0"/>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7C9B81F-C347-4BEF-BFDF-29C42F48304A}" type="datetimeFigureOut">
              <a:rPr lang="en-US" smtClean="0"/>
            </a:fld>
            <a:endParaRPr lang="en-US" dirty="0">
              <a:solidFill>
                <a:schemeClr val="tx2">
                  <a:shade val="90000"/>
                </a:schemeClr>
              </a:solidFill>
            </a:endParaRP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lgn="l" eaLnBrk="1" latinLnBrk="0" hangingPunct="1"/>
            <a:endParaRPr kumimoji="0" lang="en-US" dirty="0">
              <a:solidFill>
                <a:schemeClr val="tx2">
                  <a:shade val="90000"/>
                </a:schemeClr>
              </a:solidFill>
            </a:endParaRP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42AED99-7FB4-404E-8A97-64753DCE42EC}" type="slidenum">
              <a:rPr kumimoji="0" lang="en-US" smtClean="0"/>
            </a:fld>
            <a:endParaRPr kumimoji="0" lang="en-US" dirty="0">
              <a:solidFill>
                <a:schemeClr val="tx2">
                  <a:shade val="90000"/>
                </a:schemeClr>
              </a:solidFill>
            </a:endParaRPr>
          </a:p>
        </p:txBody>
      </p:sp>
      <p:grpSp>
        <p:nvGrpSpPr>
          <p:cNvPr id="2" name="Groupe 1"/>
          <p:cNvGrpSpPr/>
          <p:nvPr/>
        </p:nvGrpSpPr>
        <p:grpSpPr>
          <a:xfrm>
            <a:off x="-19017" y="202408"/>
            <a:ext cx="9180548" cy="649224"/>
            <a:chOff x="-19045" y="216550"/>
            <a:chExt cx="9180548" cy="649224"/>
          </a:xfrm>
        </p:grpSpPr>
        <p:sp>
          <p:nvSpPr>
            <p:cNvPr id="12" name="Forme libre 11"/>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panose="05020102010507070707"/>
        <a:buChar char=""/>
        <a:defRPr kumimoji="0" sz="2600" kern="1200">
          <a:solidFill>
            <a:schemeClr val="tx1"/>
          </a:solidFill>
          <a:latin typeface="+mn-lt"/>
          <a:ea typeface="+mn-ea"/>
          <a:cs typeface="+mn-cs"/>
        </a:defRPr>
      </a:lvl1pPr>
      <a:lvl2pPr marL="640080" indent="-247015" algn="l" rtl="0" eaLnBrk="1" latinLnBrk="0" hangingPunct="1">
        <a:spcBef>
          <a:spcPct val="20000"/>
        </a:spcBef>
        <a:buClr>
          <a:schemeClr val="accent1"/>
        </a:buClr>
        <a:buSzPct val="85000"/>
        <a:buFont typeface="Wingdings 2" panose="05020102010507070707"/>
        <a:buChar char=""/>
        <a:defRPr kumimoji="0" sz="2400" kern="1200">
          <a:solidFill>
            <a:schemeClr val="tx1"/>
          </a:solidFill>
          <a:latin typeface="+mn-lt"/>
          <a:ea typeface="+mn-ea"/>
          <a:cs typeface="+mn-cs"/>
        </a:defRPr>
      </a:lvl2pPr>
      <a:lvl3pPr marL="914400" indent="-247015" algn="l" rtl="0" eaLnBrk="1" latinLnBrk="0" hangingPunct="1">
        <a:spcBef>
          <a:spcPct val="20000"/>
        </a:spcBef>
        <a:buClr>
          <a:schemeClr val="accent2"/>
        </a:buClr>
        <a:buSzPct val="70000"/>
        <a:buFont typeface="Wingdings 2" panose="05020102010507070707"/>
        <a:buChar char=""/>
        <a:defRPr kumimoji="0" sz="2100" kern="1200">
          <a:solidFill>
            <a:schemeClr val="tx1"/>
          </a:solidFill>
          <a:latin typeface="+mn-lt"/>
          <a:ea typeface="+mn-ea"/>
          <a:cs typeface="+mn-cs"/>
        </a:defRPr>
      </a:lvl3pPr>
      <a:lvl4pPr marL="1188720" indent="-210185" algn="l" rtl="0" eaLnBrk="1" latinLnBrk="0" hangingPunct="1">
        <a:spcBef>
          <a:spcPct val="20000"/>
        </a:spcBef>
        <a:buClr>
          <a:schemeClr val="accent3"/>
        </a:buClr>
        <a:buSzPct val="65000"/>
        <a:buFont typeface="Wingdings 2" panose="05020102010507070707"/>
        <a:buChar char=""/>
        <a:defRPr kumimoji="0" sz="2000" kern="1200">
          <a:solidFill>
            <a:schemeClr val="tx1"/>
          </a:solidFill>
          <a:latin typeface="+mn-lt"/>
          <a:ea typeface="+mn-ea"/>
          <a:cs typeface="+mn-cs"/>
        </a:defRPr>
      </a:lvl4pPr>
      <a:lvl5pPr marL="1463040" indent="-210185" algn="l" rtl="0" eaLnBrk="1" latinLnBrk="0" hangingPunct="1">
        <a:spcBef>
          <a:spcPct val="20000"/>
        </a:spcBef>
        <a:buClr>
          <a:schemeClr val="accent4"/>
        </a:buClr>
        <a:buSzPct val="65000"/>
        <a:buFont typeface="Wingdings 2" panose="05020102010507070707"/>
        <a:buChar char=""/>
        <a:defRPr kumimoji="0" sz="2000" kern="1200">
          <a:solidFill>
            <a:schemeClr val="tx1"/>
          </a:solidFill>
          <a:latin typeface="+mn-lt"/>
          <a:ea typeface="+mn-ea"/>
          <a:cs typeface="+mn-cs"/>
        </a:defRPr>
      </a:lvl5pPr>
      <a:lvl6pPr marL="1737360" indent="-210185" algn="l" rtl="0" eaLnBrk="1" latinLnBrk="0" hangingPunct="1">
        <a:spcBef>
          <a:spcPct val="20000"/>
        </a:spcBef>
        <a:buClr>
          <a:schemeClr val="accent5"/>
        </a:buClr>
        <a:buSzPct val="80000"/>
        <a:buFont typeface="Wingdings 2" panose="05020102010507070707"/>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panose="05020102010507070707"/>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3.jpe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jpe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8.jpeg"/><Relationship Id="rId1" Type="http://schemas.openxmlformats.org/officeDocument/2006/relationships/image" Target="../media/image7.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image" Target="../media/image9.jpeg"/></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0.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5" Type="http://schemas.openxmlformats.org/officeDocument/2006/relationships/notesSlide" Target="../notesSlides/notesSlide7.xml"/><Relationship Id="rId4" Type="http://schemas.openxmlformats.org/officeDocument/2006/relationships/slideLayout" Target="../slideLayouts/slideLayout2.xml"/><Relationship Id="rId3" Type="http://schemas.openxmlformats.org/officeDocument/2006/relationships/hyperlink" Target="https://equipedia.ifce.fr/sante-et-bien-etre-animal/soin-prevention-et-medication/prevention/comment-realiser-une-coproscopie.html" TargetMode="External"/><Relationship Id="rId2" Type="http://schemas.openxmlformats.org/officeDocument/2006/relationships/image" Target="../media/image12.jpeg"/><Relationship Id="rId1" Type="http://schemas.openxmlformats.org/officeDocument/2006/relationships/image" Target="../media/image11.jpe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3.png"/></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4.jpe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4.jpeg"/><Relationship Id="rId1" Type="http://schemas.openxmlformats.org/officeDocument/2006/relationships/image" Target="../media/image15.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4.jpe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8" Type="http://schemas.openxmlformats.org/officeDocument/2006/relationships/notesSlide" Target="../notesSlides/notesSlide8.xml"/><Relationship Id="rId7" Type="http://schemas.openxmlformats.org/officeDocument/2006/relationships/slideLayout" Target="../slideLayouts/slideLayout7.xml"/><Relationship Id="rId6" Type="http://schemas.openxmlformats.org/officeDocument/2006/relationships/image" Target="../media/image20.jpeg"/><Relationship Id="rId5" Type="http://schemas.openxmlformats.org/officeDocument/2006/relationships/image" Target="../media/image19.jpeg"/><Relationship Id="rId4" Type="http://schemas.openxmlformats.org/officeDocument/2006/relationships/image" Target="../media/image18.jpeg"/><Relationship Id="rId3" Type="http://schemas.openxmlformats.org/officeDocument/2006/relationships/image" Target="../media/image15.png"/><Relationship Id="rId2" Type="http://schemas.openxmlformats.org/officeDocument/2006/relationships/image" Target="../media/image17.jpeg"/><Relationship Id="rId1" Type="http://schemas.openxmlformats.org/officeDocument/2006/relationships/image" Target="../media/image16.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260" y="548640"/>
            <a:ext cx="7851775" cy="4429125"/>
          </a:xfrm>
          <a:solidFill>
            <a:schemeClr val="accent1">
              <a:lumMod val="75000"/>
            </a:schemeClr>
          </a:solidFill>
        </p:spPr>
        <p:txBody>
          <a:bodyPr>
            <a:noAutofit/>
          </a:bodyPr>
          <a:lstStyle/>
          <a:p>
            <a:pPr algn="ctr"/>
            <a:br>
              <a:rPr lang="fr-FR" sz="4800" dirty="0" smtClean="0">
                <a:solidFill>
                  <a:srgbClr val="FFFF00"/>
                </a:solidFill>
                <a:effectLst>
                  <a:outerShdw blurRad="38100" dist="38100" dir="2700000" algn="tl">
                    <a:srgbClr val="000000">
                      <a:alpha val="43137"/>
                    </a:srgbClr>
                  </a:outerShdw>
                </a:effectLst>
              </a:rPr>
            </a:br>
            <a:br>
              <a:rPr lang="fr-FR" sz="4800" dirty="0" smtClean="0">
                <a:solidFill>
                  <a:srgbClr val="FFFF00"/>
                </a:solidFill>
                <a:effectLst>
                  <a:outerShdw blurRad="38100" dist="38100" dir="2700000" algn="tl">
                    <a:srgbClr val="000000">
                      <a:alpha val="43137"/>
                    </a:srgbClr>
                  </a:outerShdw>
                </a:effectLst>
              </a:rPr>
            </a:br>
            <a:br>
              <a:rPr lang="fr-FR" sz="4800" dirty="0" smtClean="0">
                <a:solidFill>
                  <a:srgbClr val="FFFF00"/>
                </a:solidFill>
                <a:effectLst>
                  <a:outerShdw blurRad="38100" dist="38100" dir="2700000" algn="tl">
                    <a:srgbClr val="000000">
                      <a:alpha val="43137"/>
                    </a:srgbClr>
                  </a:outerShdw>
                </a:effectLst>
              </a:rPr>
            </a:br>
            <a:r>
              <a:rPr lang="fr-FR" sz="4800" dirty="0" smtClean="0">
                <a:solidFill>
                  <a:srgbClr val="FFFF00"/>
                </a:solidFill>
                <a:effectLst>
                  <a:outerShdw blurRad="38100" dist="38100" dir="2700000" algn="tl">
                    <a:srgbClr val="000000">
                      <a:alpha val="43137"/>
                    </a:srgbClr>
                  </a:outerShdw>
                </a:effectLst>
              </a:rPr>
              <a:t>Clinique </a:t>
            </a:r>
            <a:br>
              <a:rPr lang="fr-FR" sz="4800" dirty="0" smtClean="0">
                <a:solidFill>
                  <a:srgbClr val="FFFF00"/>
                </a:solidFill>
                <a:effectLst>
                  <a:outerShdw blurRad="38100" dist="38100" dir="2700000" algn="tl">
                    <a:srgbClr val="000000">
                      <a:alpha val="43137"/>
                    </a:srgbClr>
                  </a:outerShdw>
                </a:effectLst>
              </a:rPr>
            </a:br>
            <a:r>
              <a:rPr lang="fr-FR" sz="4800" dirty="0" smtClean="0">
                <a:solidFill>
                  <a:srgbClr val="FFFF00"/>
                </a:solidFill>
                <a:effectLst>
                  <a:outerShdw blurRad="38100" dist="38100" dir="2700000" algn="tl">
                    <a:srgbClr val="000000">
                      <a:alpha val="43137"/>
                    </a:srgbClr>
                  </a:outerShdw>
                </a:effectLst>
              </a:rPr>
              <a:t>Diagnostic  de laboratoire</a:t>
            </a:r>
            <a:br>
              <a:rPr lang="fr-FR" sz="4400" dirty="0" smtClean="0">
                <a:solidFill>
                  <a:srgbClr val="FFFF00"/>
                </a:solidFill>
                <a:effectLst>
                  <a:outerShdw blurRad="38100" dist="38100" dir="2700000" algn="tl">
                    <a:srgbClr val="000000">
                      <a:alpha val="43137"/>
                    </a:srgbClr>
                  </a:outerShdw>
                </a:effectLst>
              </a:rPr>
            </a:br>
            <a:r>
              <a:rPr lang="fr-FR" sz="4400" dirty="0" smtClean="0">
                <a:solidFill>
                  <a:srgbClr val="FFFF00"/>
                </a:solidFill>
                <a:effectLst>
                  <a:outerShdw blurRad="38100" dist="38100" dir="2700000" algn="tl">
                    <a:srgbClr val="000000">
                      <a:alpha val="43137"/>
                    </a:srgbClr>
                  </a:outerShdw>
                </a:effectLst>
              </a:rPr>
              <a:t>des </a:t>
            </a:r>
            <a:r>
              <a:rPr lang="fr-FR" sz="4400" dirty="0" smtClean="0">
                <a:solidFill>
                  <a:srgbClr val="FFFF00"/>
                </a:solidFill>
                <a:effectLst>
                  <a:outerShdw blurRad="38100" dist="38100" dir="2700000" algn="tl">
                    <a:srgbClr val="000000">
                      <a:alpha val="43137"/>
                    </a:srgbClr>
                  </a:outerShdw>
                </a:effectLst>
              </a:rPr>
              <a:t>helminthes </a:t>
            </a:r>
            <a:br>
              <a:rPr lang="fr-FR" sz="4400" dirty="0" smtClean="0">
                <a:solidFill>
                  <a:srgbClr val="FFFF00"/>
                </a:solidFill>
                <a:effectLst>
                  <a:outerShdw blurRad="38100" dist="38100" dir="2700000" algn="tl">
                    <a:srgbClr val="000000">
                      <a:alpha val="43137"/>
                    </a:srgbClr>
                  </a:outerShdw>
                </a:effectLst>
              </a:rPr>
            </a:br>
            <a:r>
              <a:rPr lang="fr-FR" sz="4400" dirty="0" smtClean="0">
                <a:solidFill>
                  <a:srgbClr val="FFFF00"/>
                </a:solidFill>
                <a:effectLst>
                  <a:outerShdw blurRad="38100" dist="38100" dir="2700000" algn="tl">
                    <a:srgbClr val="000000">
                      <a:alpha val="43137"/>
                    </a:srgbClr>
                  </a:outerShdw>
                </a:effectLst>
              </a:rPr>
              <a:t>(</a:t>
            </a:r>
            <a:r>
              <a:rPr lang="fr-FR" sz="4000" dirty="0" smtClean="0">
                <a:solidFill>
                  <a:srgbClr val="FFFF00"/>
                </a:solidFill>
                <a:effectLst>
                  <a:outerShdw blurRad="38100" dist="38100" dir="2700000" algn="tl">
                    <a:srgbClr val="000000">
                      <a:alpha val="43137"/>
                    </a:srgbClr>
                  </a:outerShdw>
                </a:effectLst>
              </a:rPr>
              <a:t>Diagnostic </a:t>
            </a:r>
            <a:r>
              <a:rPr lang="fr-FR" sz="4000" dirty="0" smtClean="0">
                <a:solidFill>
                  <a:srgbClr val="FFFF00"/>
                </a:solidFill>
                <a:effectLst>
                  <a:outerShdw blurRad="38100" dist="38100" dir="2700000" algn="tl">
                    <a:srgbClr val="000000">
                      <a:alpha val="43137"/>
                    </a:srgbClr>
                  </a:outerShdw>
                </a:effectLst>
              </a:rPr>
              <a:t>coprologique chez les herbivores)</a:t>
            </a:r>
            <a:br>
              <a:rPr lang="fr-FR" sz="4000" dirty="0" smtClean="0">
                <a:solidFill>
                  <a:srgbClr val="FFFF00"/>
                </a:solidFill>
                <a:effectLst>
                  <a:outerShdw blurRad="38100" dist="38100" dir="2700000" algn="tl">
                    <a:srgbClr val="000000">
                      <a:alpha val="43137"/>
                    </a:srgbClr>
                  </a:outerShdw>
                </a:effectLst>
              </a:rPr>
            </a:br>
            <a:endParaRPr lang="fr-FR" sz="4000" dirty="0">
              <a:solidFill>
                <a:srgbClr val="FFFF00"/>
              </a:solidFill>
              <a:effectLst>
                <a:outerShdw blurRad="38100" dist="38100" dir="2700000" algn="tl">
                  <a:srgbClr val="000000">
                    <a:alpha val="43137"/>
                  </a:srgbClr>
                </a:outerShdw>
              </a:effectLst>
            </a:endParaRPr>
          </a:p>
        </p:txBody>
      </p:sp>
      <p:sp>
        <p:nvSpPr>
          <p:cNvPr id="3" name="ZoneTexte 2"/>
          <p:cNvSpPr txBox="1"/>
          <p:nvPr/>
        </p:nvSpPr>
        <p:spPr>
          <a:xfrm>
            <a:off x="2195736" y="5085829"/>
            <a:ext cx="5184576" cy="398780"/>
          </a:xfrm>
          <a:prstGeom prst="rect">
            <a:avLst/>
          </a:prstGeom>
          <a:solidFill>
            <a:srgbClr val="FFFF00"/>
          </a:solidFill>
          <a:ln>
            <a:solidFill>
              <a:schemeClr val="accent2">
                <a:lumMod val="40000"/>
                <a:lumOff val="60000"/>
              </a:schemeClr>
            </a:solidFill>
          </a:ln>
        </p:spPr>
        <p:txBody>
          <a:bodyPr wrap="square" rtlCol="0">
            <a:spAutoFit/>
          </a:bodyPr>
          <a:lstStyle/>
          <a:p>
            <a:r>
              <a:rPr lang="fr-FR" sz="2000" b="1" dirty="0" smtClean="0">
                <a:solidFill>
                  <a:schemeClr val="bg1"/>
                </a:solidFill>
              </a:rPr>
              <a:t>    </a:t>
            </a:r>
            <a:r>
              <a:rPr lang="fr-FR" sz="2000" b="1" dirty="0" smtClean="0">
                <a:solidFill>
                  <a:schemeClr val="bg2"/>
                </a:solidFill>
              </a:rPr>
              <a:t>Pr. A. TITI , clinique </a:t>
            </a:r>
            <a:r>
              <a:rPr lang="fr-FR" sz="2000" b="1" dirty="0" smtClean="0">
                <a:solidFill>
                  <a:schemeClr val="bg2"/>
                </a:solidFill>
              </a:rPr>
              <a:t>A4, </a:t>
            </a:r>
            <a:r>
              <a:rPr lang="fr-FR" sz="2000" b="1" dirty="0" smtClean="0">
                <a:solidFill>
                  <a:schemeClr val="bg2"/>
                </a:solidFill>
              </a:rPr>
              <a:t>DV, 2025 -2026</a:t>
            </a:r>
            <a:endParaRPr lang="fr-FR" sz="2000" b="1" dirty="0">
              <a:solidFill>
                <a:schemeClr val="bg2"/>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31540" y="764704"/>
            <a:ext cx="8280920" cy="5384800"/>
          </a:xfrm>
          <a:prstGeom prst="rect">
            <a:avLst/>
          </a:prstGeom>
          <a:ln>
            <a:solidFill>
              <a:schemeClr val="accent1"/>
            </a:solidFill>
          </a:ln>
        </p:spPr>
        <p:txBody>
          <a:bodyPr wrap="square">
            <a:spAutoFit/>
          </a:bodyPr>
          <a:lstStyle/>
          <a:p>
            <a:r>
              <a:rPr lang="fr-FR" sz="3200" b="1" dirty="0">
                <a:solidFill>
                  <a:srgbClr val="FF0000"/>
                </a:solidFill>
                <a:latin typeface="Arial" panose="020B0604020202020204" pitchFamily="34" charset="0"/>
                <a:cs typeface="Arial" panose="020B0604020202020204" pitchFamily="34" charset="0"/>
              </a:rPr>
              <a:t>Les règles de </a:t>
            </a:r>
            <a:r>
              <a:rPr lang="fr-FR" sz="3200" b="1" dirty="0" smtClean="0">
                <a:solidFill>
                  <a:srgbClr val="FF0000"/>
                </a:solidFill>
                <a:latin typeface="Arial" panose="020B0604020202020204" pitchFamily="34" charset="0"/>
                <a:cs typeface="Arial" panose="020B0604020202020204" pitchFamily="34" charset="0"/>
              </a:rPr>
              <a:t>base</a:t>
            </a:r>
            <a:endParaRPr lang="fr-FR" sz="3200" b="1" dirty="0" smtClean="0">
              <a:solidFill>
                <a:srgbClr val="FF0000"/>
              </a:solidFill>
              <a:latin typeface="Arial" panose="020B0604020202020204" pitchFamily="34" charset="0"/>
              <a:cs typeface="Arial" panose="020B0604020202020204" pitchFamily="34" charset="0"/>
            </a:endParaRPr>
          </a:p>
          <a:p>
            <a:endParaRPr lang="fr-FR" sz="2400" dirty="0" smtClean="0">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r>
              <a:rPr lang="fr-FR" sz="2400" dirty="0" smtClean="0">
                <a:latin typeface="Arial" panose="020B0604020202020204" pitchFamily="34" charset="0"/>
                <a:cs typeface="Arial" panose="020B0604020202020204" pitchFamily="34" charset="0"/>
              </a:rPr>
              <a:t> </a:t>
            </a:r>
            <a:r>
              <a:rPr lang="fr-FR" sz="2400" dirty="0">
                <a:latin typeface="Arial" panose="020B0604020202020204" pitchFamily="34" charset="0"/>
                <a:cs typeface="Arial" panose="020B0604020202020204" pitchFamily="34" charset="0"/>
              </a:rPr>
              <a:t>Travailler dans les mêmes conditions (comparaison</a:t>
            </a:r>
            <a:r>
              <a:rPr lang="fr-FR" sz="2400" dirty="0" smtClean="0">
                <a:latin typeface="Arial" panose="020B0604020202020204" pitchFamily="34" charset="0"/>
                <a:cs typeface="Arial" panose="020B0604020202020204" pitchFamily="34" charset="0"/>
              </a:rPr>
              <a:t>)</a:t>
            </a:r>
            <a:endParaRPr lang="fr-FR" sz="2400" dirty="0" smtClean="0">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endParaRPr lang="fr-FR" sz="2400" dirty="0" smtClean="0">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r>
              <a:rPr lang="fr-FR" sz="2400" dirty="0" smtClean="0">
                <a:latin typeface="Arial" panose="020B0604020202020204" pitchFamily="34" charset="0"/>
                <a:cs typeface="Arial" panose="020B0604020202020204" pitchFamily="34" charset="0"/>
              </a:rPr>
              <a:t> </a:t>
            </a:r>
            <a:r>
              <a:rPr lang="fr-FR" sz="2400" dirty="0">
                <a:latin typeface="Arial" panose="020B0604020202020204" pitchFamily="34" charset="0"/>
                <a:cs typeface="Arial" panose="020B0604020202020204" pitchFamily="34" charset="0"/>
              </a:rPr>
              <a:t>Un échantillon = individuel ou 5 à 10% des individus d’un même </a:t>
            </a:r>
            <a:r>
              <a:rPr lang="fr-FR" sz="2400" dirty="0" smtClean="0">
                <a:latin typeface="Arial" panose="020B0604020202020204" pitchFamily="34" charset="0"/>
                <a:cs typeface="Arial" panose="020B0604020202020204" pitchFamily="34" charset="0"/>
              </a:rPr>
              <a:t>lot</a:t>
            </a:r>
            <a:endParaRPr lang="fr-FR" sz="2400" dirty="0" smtClean="0">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endParaRPr lang="fr-FR" sz="2400" dirty="0" smtClean="0">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r>
              <a:rPr lang="fr-FR" sz="2400" dirty="0" smtClean="0">
                <a:latin typeface="Arial" panose="020B0604020202020204" pitchFamily="34" charset="0"/>
                <a:cs typeface="Arial" panose="020B0604020202020204" pitchFamily="34" charset="0"/>
              </a:rPr>
              <a:t>  </a:t>
            </a:r>
            <a:r>
              <a:rPr lang="fr-FR" sz="2400" dirty="0">
                <a:latin typeface="Arial" panose="020B0604020202020204" pitchFamily="34" charset="0"/>
                <a:cs typeface="Arial" panose="020B0604020202020204" pitchFamily="34" charset="0"/>
              </a:rPr>
              <a:t>Quantité suffisante </a:t>
            </a:r>
            <a:endParaRPr lang="fr-FR" sz="2400" dirty="0">
              <a:latin typeface="Arial" panose="020B0604020202020204" pitchFamily="34" charset="0"/>
              <a:cs typeface="Arial" panose="020B0604020202020204" pitchFamily="34" charset="0"/>
            </a:endParaRPr>
          </a:p>
          <a:p>
            <a:pPr indent="0">
              <a:buFont typeface="Wingdings" panose="05000000000000000000" pitchFamily="2" charset="2"/>
              <a:buNone/>
            </a:pPr>
            <a:endParaRPr lang="fr-FR" sz="2400" dirty="0" smtClean="0">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r>
              <a:rPr lang="fr-FR" sz="2400" dirty="0" smtClean="0">
                <a:latin typeface="Arial" panose="020B0604020202020204" pitchFamily="34" charset="0"/>
                <a:cs typeface="Arial" panose="020B0604020202020204" pitchFamily="34" charset="0"/>
              </a:rPr>
              <a:t>  </a:t>
            </a:r>
            <a:r>
              <a:rPr lang="fr-FR" sz="2400" dirty="0">
                <a:latin typeface="Arial" panose="020B0604020202020204" pitchFamily="34" charset="0"/>
                <a:cs typeface="Arial" panose="020B0604020202020204" pitchFamily="34" charset="0"/>
              </a:rPr>
              <a:t>Examen macroscopique </a:t>
            </a:r>
            <a:r>
              <a:rPr lang="fr-FR" sz="2400" dirty="0" smtClean="0">
                <a:latin typeface="Arial" panose="020B0604020202020204" pitchFamily="34" charset="0"/>
                <a:cs typeface="Arial" panose="020B0604020202020204" pitchFamily="34" charset="0"/>
              </a:rPr>
              <a:t>toujours</a:t>
            </a:r>
            <a:endParaRPr lang="fr-FR" sz="2400" dirty="0" smtClean="0">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endParaRPr lang="fr-FR" sz="2400" dirty="0" smtClean="0">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r>
              <a:rPr lang="fr-FR" sz="2400" dirty="0" smtClean="0">
                <a:latin typeface="Arial" panose="020B0604020202020204" pitchFamily="34" charset="0"/>
                <a:cs typeface="Arial" panose="020B0604020202020204" pitchFamily="34" charset="0"/>
              </a:rPr>
              <a:t> </a:t>
            </a:r>
            <a:r>
              <a:rPr lang="fr-FR" sz="2400" dirty="0">
                <a:latin typeface="Arial" panose="020B0604020202020204" pitchFamily="34" charset="0"/>
                <a:cs typeface="Arial" panose="020B0604020202020204" pitchFamily="34" charset="0"/>
              </a:rPr>
              <a:t>Un examen négatif n’a pas de valeur d’exclusion</a:t>
            </a:r>
            <a:r>
              <a:rPr lang="fr-FR" sz="2400" dirty="0" smtClean="0">
                <a:latin typeface="Arial" panose="020B0604020202020204" pitchFamily="34" charset="0"/>
                <a:cs typeface="Arial" panose="020B0604020202020204" pitchFamily="34" charset="0"/>
              </a:rPr>
              <a:t>:</a:t>
            </a:r>
            <a:endParaRPr lang="fr-FR" sz="2400" dirty="0" smtClean="0">
              <a:latin typeface="Arial" panose="020B0604020202020204" pitchFamily="34" charset="0"/>
              <a:cs typeface="Arial" panose="020B0604020202020204" pitchFamily="34" charset="0"/>
            </a:endParaRPr>
          </a:p>
          <a:p>
            <a:endParaRPr lang="fr-FR" sz="2400" dirty="0" smtClean="0">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r>
              <a:rPr lang="fr-FR" sz="2400" dirty="0" smtClean="0">
                <a:latin typeface="Arial" panose="020B0604020202020204" pitchFamily="34" charset="0"/>
                <a:cs typeface="Arial" panose="020B0604020202020204" pitchFamily="34" charset="0"/>
              </a:rPr>
              <a:t> </a:t>
            </a:r>
            <a:r>
              <a:rPr lang="fr-FR" sz="2400" dirty="0">
                <a:latin typeface="Arial" panose="020B0604020202020204" pitchFamily="34" charset="0"/>
                <a:cs typeface="Arial" panose="020B0604020202020204" pitchFamily="34" charset="0"/>
              </a:rPr>
              <a:t>Répéter </a:t>
            </a:r>
            <a:r>
              <a:rPr lang="fr-FR" sz="2400" dirty="0" smtClean="0">
                <a:latin typeface="Arial" panose="020B0604020202020204" pitchFamily="34" charset="0"/>
                <a:cs typeface="Arial" panose="020B0604020202020204" pitchFamily="34" charset="0"/>
              </a:rPr>
              <a:t>prélèvements </a:t>
            </a:r>
            <a:endParaRPr lang="fr-FR" sz="2400" dirty="0">
              <a:latin typeface="Arial" panose="020B0604020202020204" pitchFamily="34" charset="0"/>
              <a:cs typeface="Arial" panose="020B0604020202020204" pitchFamily="34" charset="0"/>
            </a:endParaRPr>
          </a:p>
        </p:txBody>
      </p:sp>
      <p:sp>
        <p:nvSpPr>
          <p:cNvPr id="5"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40808" y="1772816"/>
            <a:ext cx="7929617" cy="4093428"/>
          </a:xfrm>
          <a:prstGeom prst="rect">
            <a:avLst/>
          </a:prstGeom>
          <a:ln>
            <a:solidFill>
              <a:srgbClr val="FF0000"/>
            </a:solidFill>
          </a:ln>
        </p:spPr>
        <p:txBody>
          <a:bodyPr wrap="square">
            <a:spAutoFit/>
          </a:bodyPr>
          <a:lstStyle/>
          <a:p>
            <a:pPr lvl="0" eaLnBrk="0" fontAlgn="base" hangingPunct="0">
              <a:spcBef>
                <a:spcPct val="0"/>
              </a:spcBef>
              <a:spcAft>
                <a:spcPct val="0"/>
              </a:spcAft>
              <a:buFont typeface="Wingdings" panose="05000000000000000000" pitchFamily="2" charset="2"/>
              <a:buChar char="§"/>
              <a:tabLst>
                <a:tab pos="2328545" algn="l"/>
              </a:tabLst>
            </a:pPr>
            <a:r>
              <a:rPr lang="fr-FR" sz="2400" dirty="0" smtClean="0">
                <a:latin typeface="Arial" panose="020B0604020202020204" pitchFamily="34" charset="0"/>
                <a:ea typeface="Times New Roman" panose="02020603050405020304" pitchFamily="18" charset="0"/>
                <a:cs typeface="Arial" panose="020B0604020202020204" pitchFamily="34" charset="0"/>
              </a:rPr>
              <a:t>La consistance: (Etat normal, Diarrhée ou constipation)</a:t>
            </a:r>
            <a:endParaRPr lang="fr-FR" sz="2400" dirty="0" smtClean="0">
              <a:latin typeface="Arial" panose="020B0604020202020204" pitchFamily="34" charset="0"/>
              <a:ea typeface="Times New Roman" panose="02020603050405020304" pitchFamily="18" charset="0"/>
              <a:cs typeface="Arial" panose="020B0604020202020204" pitchFamily="34" charset="0"/>
            </a:endParaRPr>
          </a:p>
          <a:p>
            <a:pPr lvl="0" eaLnBrk="0" fontAlgn="base" hangingPunct="0">
              <a:spcBef>
                <a:spcPct val="0"/>
              </a:spcBef>
              <a:spcAft>
                <a:spcPct val="0"/>
              </a:spcAft>
              <a:buFont typeface="Wingdings" panose="05000000000000000000" pitchFamily="2" charset="2"/>
              <a:buChar char="§"/>
              <a:tabLst>
                <a:tab pos="2328545" algn="l"/>
              </a:tabLst>
            </a:pPr>
            <a:endParaRPr lang="fr-FR" sz="2400" dirty="0" smtClean="0">
              <a:latin typeface="Arial" panose="020B0604020202020204" pitchFamily="34" charset="0"/>
              <a:ea typeface="Times New Roman" panose="02020603050405020304" pitchFamily="18" charset="0"/>
              <a:cs typeface="Arial" panose="020B0604020202020204" pitchFamily="34" charset="0"/>
            </a:endParaRPr>
          </a:p>
          <a:p>
            <a:pPr lvl="0" eaLnBrk="0" fontAlgn="base" hangingPunct="0">
              <a:spcBef>
                <a:spcPct val="0"/>
              </a:spcBef>
              <a:spcAft>
                <a:spcPct val="0"/>
              </a:spcAft>
              <a:buFont typeface="Wingdings" panose="05000000000000000000" pitchFamily="2" charset="2"/>
              <a:buChar char="§"/>
              <a:tabLst>
                <a:tab pos="2328545" algn="l"/>
              </a:tabLst>
            </a:pPr>
            <a:r>
              <a:rPr lang="fr-FR" sz="2400" dirty="0" smtClean="0">
                <a:latin typeface="Arial" panose="020B0604020202020204" pitchFamily="34" charset="0"/>
                <a:ea typeface="Times New Roman" panose="02020603050405020304" pitchFamily="18" charset="0"/>
                <a:cs typeface="Arial" panose="020B0604020202020204" pitchFamily="34" charset="0"/>
              </a:rPr>
              <a:t>L’odeur</a:t>
            </a:r>
            <a:endParaRPr lang="fr-FR" sz="2400" dirty="0" smtClean="0">
              <a:latin typeface="Arial" panose="020B0604020202020204" pitchFamily="34" charset="0"/>
              <a:ea typeface="Times New Roman" panose="02020603050405020304" pitchFamily="18" charset="0"/>
              <a:cs typeface="Arial" panose="020B0604020202020204" pitchFamily="34" charset="0"/>
            </a:endParaRPr>
          </a:p>
          <a:p>
            <a:pPr lvl="0" eaLnBrk="0" fontAlgn="base" hangingPunct="0">
              <a:spcBef>
                <a:spcPct val="0"/>
              </a:spcBef>
              <a:spcAft>
                <a:spcPct val="0"/>
              </a:spcAft>
              <a:buFont typeface="Wingdings" panose="05000000000000000000" pitchFamily="2" charset="2"/>
              <a:buChar char="§"/>
              <a:tabLst>
                <a:tab pos="2328545" algn="l"/>
              </a:tabLst>
            </a:pPr>
            <a:endParaRPr lang="fr-FR" sz="2400" dirty="0" smtClean="0">
              <a:latin typeface="Arial" panose="020B0604020202020204" pitchFamily="34" charset="0"/>
              <a:ea typeface="Times New Roman" panose="02020603050405020304" pitchFamily="18" charset="0"/>
              <a:cs typeface="Arial" panose="020B0604020202020204" pitchFamily="34" charset="0"/>
            </a:endParaRPr>
          </a:p>
          <a:p>
            <a:pPr lvl="0" eaLnBrk="0" fontAlgn="base" hangingPunct="0">
              <a:spcBef>
                <a:spcPct val="0"/>
              </a:spcBef>
              <a:spcAft>
                <a:spcPct val="0"/>
              </a:spcAft>
              <a:buFont typeface="Wingdings" panose="05000000000000000000" pitchFamily="2" charset="2"/>
              <a:buChar char="§"/>
              <a:tabLst>
                <a:tab pos="2328545" algn="l"/>
              </a:tabLst>
            </a:pPr>
            <a:r>
              <a:rPr lang="fr-FR" sz="2400" dirty="0" smtClean="0">
                <a:latin typeface="Arial" panose="020B0604020202020204" pitchFamily="34" charset="0"/>
                <a:ea typeface="Times New Roman" panose="02020603050405020304" pitchFamily="18" charset="0"/>
                <a:cs typeface="Arial" panose="020B0604020202020204" pitchFamily="34" charset="0"/>
              </a:rPr>
              <a:t>La présence ou non de parasites rejetés morts ou vivants</a:t>
            </a:r>
            <a:endParaRPr lang="fr-FR" sz="2400" dirty="0" smtClean="0">
              <a:latin typeface="Arial" panose="020B0604020202020204" pitchFamily="34" charset="0"/>
              <a:ea typeface="Times New Roman" panose="02020603050405020304" pitchFamily="18" charset="0"/>
              <a:cs typeface="Arial" panose="020B0604020202020204" pitchFamily="34" charset="0"/>
            </a:endParaRPr>
          </a:p>
          <a:p>
            <a:pPr lvl="0" eaLnBrk="0" fontAlgn="base" hangingPunct="0">
              <a:spcBef>
                <a:spcPct val="0"/>
              </a:spcBef>
              <a:spcAft>
                <a:spcPct val="0"/>
              </a:spcAft>
              <a:buFont typeface="Wingdings" panose="05000000000000000000" pitchFamily="2" charset="2"/>
              <a:buChar char="§"/>
              <a:tabLst>
                <a:tab pos="2328545" algn="l"/>
              </a:tabLst>
            </a:pPr>
            <a:endParaRPr lang="fr-FR" sz="2400" dirty="0" smtClean="0">
              <a:latin typeface="Arial" panose="020B0604020202020204" pitchFamily="34" charset="0"/>
              <a:ea typeface="Times New Roman" panose="02020603050405020304" pitchFamily="18" charset="0"/>
              <a:cs typeface="Arial" panose="020B0604020202020204" pitchFamily="34" charset="0"/>
            </a:endParaRPr>
          </a:p>
          <a:p>
            <a:pPr lvl="0" eaLnBrk="0" fontAlgn="base" hangingPunct="0">
              <a:spcBef>
                <a:spcPct val="0"/>
              </a:spcBef>
              <a:spcAft>
                <a:spcPct val="0"/>
              </a:spcAft>
              <a:buFont typeface="Wingdings" panose="05000000000000000000" pitchFamily="2" charset="2"/>
              <a:buChar char="§"/>
              <a:tabLst>
                <a:tab pos="2328545" algn="l"/>
              </a:tabLst>
            </a:pPr>
            <a:r>
              <a:rPr lang="fr-FR" sz="2400" dirty="0" smtClean="0">
                <a:latin typeface="Arial" panose="020B0604020202020204" pitchFamily="34" charset="0"/>
                <a:ea typeface="Times New Roman" panose="02020603050405020304" pitchFamily="18" charset="0"/>
                <a:cs typeface="Arial" panose="020B0604020202020204" pitchFamily="34" charset="0"/>
              </a:rPr>
              <a:t>Présence de sang, de mucus ou de la glaire</a:t>
            </a:r>
            <a:endParaRPr lang="fr-FR" sz="2400" dirty="0" smtClean="0">
              <a:latin typeface="Arial" panose="020B0604020202020204" pitchFamily="34" charset="0"/>
              <a:ea typeface="Times New Roman" panose="02020603050405020304" pitchFamily="18" charset="0"/>
              <a:cs typeface="Arial" panose="020B0604020202020204" pitchFamily="34" charset="0"/>
            </a:endParaRPr>
          </a:p>
          <a:p>
            <a:pPr lvl="0" eaLnBrk="0" fontAlgn="base" hangingPunct="0">
              <a:spcBef>
                <a:spcPct val="0"/>
              </a:spcBef>
              <a:spcAft>
                <a:spcPct val="0"/>
              </a:spcAft>
              <a:buFont typeface="Wingdings" panose="05000000000000000000" pitchFamily="2" charset="2"/>
              <a:buChar char="§"/>
              <a:tabLst>
                <a:tab pos="2328545" algn="l"/>
              </a:tabLst>
            </a:pPr>
            <a:endParaRPr lang="fr-FR" sz="2400" dirty="0" smtClean="0">
              <a:latin typeface="Arial" panose="020B0604020202020204" pitchFamily="34" charset="0"/>
              <a:ea typeface="Times New Roman" panose="02020603050405020304" pitchFamily="18" charset="0"/>
              <a:cs typeface="Arial" panose="020B0604020202020204" pitchFamily="34" charset="0"/>
            </a:endParaRPr>
          </a:p>
          <a:p>
            <a:pPr lvl="0" eaLnBrk="0" fontAlgn="base" hangingPunct="0">
              <a:spcBef>
                <a:spcPct val="0"/>
              </a:spcBef>
              <a:spcAft>
                <a:spcPct val="0"/>
              </a:spcAft>
              <a:buFont typeface="Wingdings" panose="05000000000000000000" pitchFamily="2" charset="2"/>
              <a:buChar char="§"/>
              <a:tabLst>
                <a:tab pos="2328545" algn="l"/>
              </a:tabLst>
            </a:pPr>
            <a:r>
              <a:rPr lang="fr-FR" sz="2400" dirty="0" smtClean="0">
                <a:latin typeface="Arial" panose="020B0604020202020204" pitchFamily="34" charset="0"/>
                <a:ea typeface="Times New Roman" panose="02020603050405020304" pitchFamily="18" charset="0"/>
                <a:cs typeface="Arial" panose="020B0604020202020204" pitchFamily="34" charset="0"/>
              </a:rPr>
              <a:t> Présence d’aliments non digérés </a:t>
            </a:r>
            <a:endParaRPr lang="fr-FR" sz="2400" dirty="0" smtClean="0">
              <a:latin typeface="Arial" panose="020B0604020202020204" pitchFamily="34" charset="0"/>
              <a:ea typeface="Times New Roman" panose="02020603050405020304" pitchFamily="18" charset="0"/>
              <a:cs typeface="Arial" panose="020B0604020202020204" pitchFamily="34" charset="0"/>
            </a:endParaRPr>
          </a:p>
          <a:p>
            <a:pPr lvl="0" eaLnBrk="0" fontAlgn="base" hangingPunct="0">
              <a:spcBef>
                <a:spcPct val="0"/>
              </a:spcBef>
              <a:spcAft>
                <a:spcPct val="0"/>
              </a:spcAft>
              <a:buFont typeface="Wingdings" panose="05000000000000000000" pitchFamily="2" charset="2"/>
              <a:buChar char="§"/>
              <a:tabLst>
                <a:tab pos="2328545" algn="l"/>
              </a:tabLst>
            </a:pPr>
            <a:endParaRPr lang="fr-FR" sz="2000" dirty="0" smtClean="0">
              <a:latin typeface="Arial" panose="020B0604020202020204" pitchFamily="34" charset="0"/>
              <a:ea typeface="Times New Roman" panose="02020603050405020304" pitchFamily="18" charset="0"/>
              <a:cs typeface="Arial" panose="020B0604020202020204" pitchFamily="34" charset="0"/>
            </a:endParaRPr>
          </a:p>
        </p:txBody>
      </p:sp>
      <p:sp>
        <p:nvSpPr>
          <p:cNvPr id="9" name="Rectangle 8"/>
          <p:cNvSpPr/>
          <p:nvPr/>
        </p:nvSpPr>
        <p:spPr>
          <a:xfrm>
            <a:off x="77927" y="0"/>
            <a:ext cx="4357718" cy="91440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rgbClr val="002060"/>
                </a:solidFill>
                <a:latin typeface="Arial" panose="020B0604020202020204" pitchFamily="34" charset="0"/>
                <a:cs typeface="Arial" panose="020B0604020202020204" pitchFamily="34" charset="0"/>
              </a:rPr>
              <a:t>Coprologie macroscopique</a:t>
            </a:r>
            <a:endParaRPr lang="fr-FR" sz="2400" b="1" dirty="0">
              <a:solidFill>
                <a:srgbClr val="002060"/>
              </a:solidFill>
              <a:latin typeface="Arial" panose="020B0604020202020204" pitchFamily="34" charset="0"/>
              <a:cs typeface="Arial" panose="020B0604020202020204" pitchFamily="34" charset="0"/>
            </a:endParaRPr>
          </a:p>
        </p:txBody>
      </p:sp>
      <p:sp>
        <p:nvSpPr>
          <p:cNvPr id="11" name="ZoneTexte 10"/>
          <p:cNvSpPr txBox="1"/>
          <p:nvPr/>
        </p:nvSpPr>
        <p:spPr>
          <a:xfrm>
            <a:off x="470837" y="1188451"/>
            <a:ext cx="5860515" cy="461665"/>
          </a:xfrm>
          <a:prstGeom prst="rect">
            <a:avLst/>
          </a:prstGeom>
          <a:noFill/>
          <a:ln>
            <a:solidFill>
              <a:schemeClr val="accent1"/>
            </a:solidFill>
          </a:ln>
        </p:spPr>
        <p:txBody>
          <a:bodyPr wrap="none" rtlCol="0">
            <a:spAutoFit/>
          </a:bodyPr>
          <a:lstStyle/>
          <a:p>
            <a:pPr>
              <a:buFont typeface="Wingdings" panose="05000000000000000000" pitchFamily="2" charset="2"/>
              <a:buChar char="q"/>
            </a:pPr>
            <a:r>
              <a:rPr lang="fr-FR" sz="2400" b="1" dirty="0" smtClean="0">
                <a:latin typeface="Arial" panose="020B0604020202020204" pitchFamily="34" charset="0"/>
                <a:cs typeface="Arial" panose="020B0604020202020204" pitchFamily="34" charset="0"/>
              </a:rPr>
              <a:t>Voir</a:t>
            </a:r>
            <a:r>
              <a:rPr lang="fr-FR" sz="2400" b="1" dirty="0" smtClean="0">
                <a:solidFill>
                  <a:srgbClr val="FF0000"/>
                </a:solidFill>
                <a:latin typeface="Arial" panose="020B0604020202020204" pitchFamily="34" charset="0"/>
                <a:cs typeface="Arial" panose="020B0604020202020204" pitchFamily="34" charset="0"/>
              </a:rPr>
              <a:t> à l’œil nu </a:t>
            </a:r>
            <a:r>
              <a:rPr lang="fr-FR" sz="2400" b="1" dirty="0" smtClean="0">
                <a:latin typeface="Arial" panose="020B0604020202020204" pitchFamily="34" charset="0"/>
                <a:cs typeface="Arial" panose="020B0604020202020204" pitchFamily="34" charset="0"/>
              </a:rPr>
              <a:t>ou à l’aide </a:t>
            </a:r>
            <a:r>
              <a:rPr lang="fr-FR" sz="2400" b="1" dirty="0" smtClean="0">
                <a:solidFill>
                  <a:srgbClr val="FF0000"/>
                </a:solidFill>
                <a:latin typeface="Arial" panose="020B0604020202020204" pitchFamily="34" charset="0"/>
                <a:cs typeface="Arial" panose="020B0604020202020204" pitchFamily="34" charset="0"/>
              </a:rPr>
              <a:t>d’une loupe</a:t>
            </a:r>
            <a:endParaRPr lang="fr-FR" sz="2400" b="1" dirty="0">
              <a:solidFill>
                <a:srgbClr val="FF0000"/>
              </a:solidFill>
              <a:latin typeface="Arial" panose="020B0604020202020204" pitchFamily="34" charset="0"/>
              <a:cs typeface="Arial" panose="020B0604020202020204" pitchFamily="34" charset="0"/>
            </a:endParaRPr>
          </a:p>
        </p:txBody>
      </p:sp>
      <p:sp>
        <p:nvSpPr>
          <p:cNvPr id="5"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85720" y="2500306"/>
            <a:ext cx="3643338" cy="830997"/>
          </a:xfrm>
          <a:prstGeom prst="rect">
            <a:avLst/>
          </a:prstGeom>
          <a:solidFill>
            <a:schemeClr val="accent3">
              <a:lumMod val="20000"/>
              <a:lumOff val="80000"/>
            </a:schemeClr>
          </a:solidFill>
          <a:ln>
            <a:solidFill>
              <a:schemeClr val="accent1"/>
            </a:solidFill>
          </a:ln>
        </p:spPr>
        <p:txBody>
          <a:bodyPr wrap="square" rtlCol="0">
            <a:spAutoFit/>
          </a:bodyPr>
          <a:lstStyle/>
          <a:p>
            <a:pPr algn="ctr"/>
            <a:r>
              <a:rPr lang="fr-FR" sz="2400" dirty="0" smtClean="0">
                <a:latin typeface="Arial" panose="020B0604020202020204" pitchFamily="34" charset="0"/>
                <a:cs typeface="Arial" panose="020B0604020202020204" pitchFamily="34" charset="0"/>
              </a:rPr>
              <a:t>Examen direct</a:t>
            </a:r>
            <a:endParaRPr lang="fr-FR" sz="2400" dirty="0" smtClean="0">
              <a:latin typeface="Arial" panose="020B0604020202020204" pitchFamily="34" charset="0"/>
              <a:cs typeface="Arial" panose="020B0604020202020204" pitchFamily="34" charset="0"/>
            </a:endParaRPr>
          </a:p>
          <a:p>
            <a:pPr algn="ctr"/>
            <a:r>
              <a:rPr lang="fr-FR" sz="2400" dirty="0" smtClean="0">
                <a:latin typeface="Arial" panose="020B0604020202020204" pitchFamily="34" charset="0"/>
                <a:cs typeface="Arial" panose="020B0604020202020204" pitchFamily="34" charset="0"/>
              </a:rPr>
              <a:t> (</a:t>
            </a:r>
            <a:r>
              <a:rPr lang="fr-FR" sz="2400" dirty="0" smtClean="0">
                <a:solidFill>
                  <a:srgbClr val="FF0000"/>
                </a:solidFill>
                <a:latin typeface="Arial" panose="020B0604020202020204" pitchFamily="34" charset="0"/>
                <a:cs typeface="Arial" panose="020B0604020202020204" pitchFamily="34" charset="0"/>
              </a:rPr>
              <a:t>sans enrichissement</a:t>
            </a:r>
            <a:r>
              <a:rPr lang="fr-FR" sz="2400" dirty="0" smtClean="0">
                <a:latin typeface="Arial" panose="020B0604020202020204" pitchFamily="34" charset="0"/>
                <a:cs typeface="Arial" panose="020B0604020202020204" pitchFamily="34" charset="0"/>
              </a:rPr>
              <a:t>) </a:t>
            </a:r>
            <a:endParaRPr lang="fr-FR" sz="2400" dirty="0">
              <a:latin typeface="Arial" panose="020B0604020202020204" pitchFamily="34" charset="0"/>
              <a:cs typeface="Arial" panose="020B0604020202020204" pitchFamily="34" charset="0"/>
            </a:endParaRPr>
          </a:p>
        </p:txBody>
      </p:sp>
      <p:sp>
        <p:nvSpPr>
          <p:cNvPr id="8" name="ZoneTexte 7"/>
          <p:cNvSpPr txBox="1"/>
          <p:nvPr/>
        </p:nvSpPr>
        <p:spPr>
          <a:xfrm>
            <a:off x="4572000" y="2500306"/>
            <a:ext cx="3571932" cy="830997"/>
          </a:xfrm>
          <a:prstGeom prst="rect">
            <a:avLst/>
          </a:prstGeom>
          <a:solidFill>
            <a:schemeClr val="accent3">
              <a:lumMod val="20000"/>
              <a:lumOff val="80000"/>
            </a:schemeClr>
          </a:solidFill>
          <a:ln>
            <a:solidFill>
              <a:schemeClr val="accent1"/>
            </a:solidFill>
          </a:ln>
        </p:spPr>
        <p:txBody>
          <a:bodyPr wrap="square" rtlCol="0">
            <a:spAutoFit/>
          </a:bodyPr>
          <a:lstStyle/>
          <a:p>
            <a:pPr algn="ctr"/>
            <a:r>
              <a:rPr lang="fr-FR" sz="2400" dirty="0" smtClean="0">
                <a:latin typeface="Arial" panose="020B0604020202020204" pitchFamily="34" charset="0"/>
                <a:cs typeface="Arial" panose="020B0604020202020204" pitchFamily="34" charset="0"/>
              </a:rPr>
              <a:t>Examen indirect </a:t>
            </a:r>
            <a:endParaRPr lang="fr-FR" sz="2400" dirty="0" smtClean="0">
              <a:latin typeface="Arial" panose="020B0604020202020204" pitchFamily="34" charset="0"/>
              <a:cs typeface="Arial" panose="020B0604020202020204" pitchFamily="34" charset="0"/>
            </a:endParaRPr>
          </a:p>
          <a:p>
            <a:pPr algn="ctr"/>
            <a:r>
              <a:rPr lang="fr-FR" sz="2400" dirty="0" smtClean="0">
                <a:latin typeface="Arial" panose="020B0604020202020204" pitchFamily="34" charset="0"/>
                <a:cs typeface="Arial" panose="020B0604020202020204" pitchFamily="34" charset="0"/>
              </a:rPr>
              <a:t>(</a:t>
            </a:r>
            <a:r>
              <a:rPr lang="fr-FR" sz="2400" dirty="0" smtClean="0">
                <a:solidFill>
                  <a:srgbClr val="FF0000"/>
                </a:solidFill>
                <a:latin typeface="Arial" panose="020B0604020202020204" pitchFamily="34" charset="0"/>
                <a:cs typeface="Arial" panose="020B0604020202020204" pitchFamily="34" charset="0"/>
              </a:rPr>
              <a:t>après</a:t>
            </a:r>
            <a:r>
              <a:rPr lang="fr-FR" sz="2400" dirty="0" smtClean="0">
                <a:latin typeface="Arial" panose="020B0604020202020204" pitchFamily="34" charset="0"/>
                <a:cs typeface="Arial" panose="020B0604020202020204" pitchFamily="34" charset="0"/>
              </a:rPr>
              <a:t> </a:t>
            </a:r>
            <a:r>
              <a:rPr lang="fr-FR" sz="2400" dirty="0" smtClean="0">
                <a:solidFill>
                  <a:srgbClr val="FF0000"/>
                </a:solidFill>
                <a:latin typeface="Arial" panose="020B0604020202020204" pitchFamily="34" charset="0"/>
                <a:cs typeface="Arial" panose="020B0604020202020204" pitchFamily="34" charset="0"/>
              </a:rPr>
              <a:t>enrichissement</a:t>
            </a:r>
            <a:r>
              <a:rPr lang="fr-FR" sz="2400" dirty="0" smtClean="0">
                <a:latin typeface="Arial" panose="020B0604020202020204" pitchFamily="34" charset="0"/>
                <a:cs typeface="Arial" panose="020B0604020202020204" pitchFamily="34" charset="0"/>
              </a:rPr>
              <a:t>)</a:t>
            </a:r>
            <a:endParaRPr lang="fr-FR" sz="2400" dirty="0">
              <a:latin typeface="Arial" panose="020B0604020202020204" pitchFamily="34" charset="0"/>
              <a:cs typeface="Arial" panose="020B0604020202020204" pitchFamily="34" charset="0"/>
            </a:endParaRPr>
          </a:p>
        </p:txBody>
      </p:sp>
      <p:sp>
        <p:nvSpPr>
          <p:cNvPr id="9" name="ZoneTexte 8"/>
          <p:cNvSpPr txBox="1"/>
          <p:nvPr/>
        </p:nvSpPr>
        <p:spPr>
          <a:xfrm>
            <a:off x="2543214" y="5557456"/>
            <a:ext cx="3057440" cy="400110"/>
          </a:xfrm>
          <a:prstGeom prst="rect">
            <a:avLst/>
          </a:prstGeom>
          <a:solidFill>
            <a:srgbClr val="0070C0"/>
          </a:solidFill>
          <a:ln>
            <a:solidFill>
              <a:schemeClr val="accent1"/>
            </a:solidFill>
          </a:ln>
        </p:spPr>
        <p:txBody>
          <a:bodyPr wrap="none" rtlCol="0">
            <a:spAutoFit/>
          </a:bodyPr>
          <a:lstStyle/>
          <a:p>
            <a:r>
              <a:rPr lang="fr-FR" sz="2000" b="1" dirty="0" smtClean="0">
                <a:solidFill>
                  <a:srgbClr val="FFFF00"/>
                </a:solidFill>
                <a:latin typeface="Arial" panose="020B0604020202020204" pitchFamily="34" charset="0"/>
                <a:cs typeface="Arial" panose="020B0604020202020204" pitchFamily="34" charset="0"/>
              </a:rPr>
              <a:t>Technique de Flottation</a:t>
            </a:r>
            <a:endParaRPr lang="fr-FR" sz="2000" b="1" dirty="0">
              <a:solidFill>
                <a:srgbClr val="FFFF00"/>
              </a:solidFill>
              <a:latin typeface="Arial" panose="020B0604020202020204" pitchFamily="34" charset="0"/>
              <a:cs typeface="Arial" panose="020B0604020202020204" pitchFamily="34" charset="0"/>
            </a:endParaRPr>
          </a:p>
        </p:txBody>
      </p:sp>
      <p:sp>
        <p:nvSpPr>
          <p:cNvPr id="15" name="Rectangle 14"/>
          <p:cNvSpPr/>
          <p:nvPr/>
        </p:nvSpPr>
        <p:spPr>
          <a:xfrm>
            <a:off x="1643042" y="714356"/>
            <a:ext cx="4572032" cy="91440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rgbClr val="002060"/>
                </a:solidFill>
                <a:latin typeface="Arial" panose="020B0604020202020204" pitchFamily="34" charset="0"/>
                <a:cs typeface="Arial" panose="020B0604020202020204" pitchFamily="34" charset="0"/>
              </a:rPr>
              <a:t>Coprologie microscopique</a:t>
            </a:r>
            <a:endParaRPr lang="fr-FR" sz="2400" b="1" dirty="0">
              <a:solidFill>
                <a:srgbClr val="002060"/>
              </a:solidFill>
              <a:latin typeface="Arial" panose="020B0604020202020204" pitchFamily="34" charset="0"/>
              <a:cs typeface="Arial" panose="020B0604020202020204" pitchFamily="34" charset="0"/>
            </a:endParaRPr>
          </a:p>
        </p:txBody>
      </p:sp>
      <p:cxnSp>
        <p:nvCxnSpPr>
          <p:cNvPr id="17" name="Connecteur droit avec flèche 16"/>
          <p:cNvCxnSpPr>
            <a:stCxn id="15" idx="2"/>
          </p:cNvCxnSpPr>
          <p:nvPr/>
        </p:nvCxnSpPr>
        <p:spPr>
          <a:xfrm flipH="1">
            <a:off x="1928794" y="1628756"/>
            <a:ext cx="2000264" cy="8001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p:nvPr/>
        </p:nvCxnSpPr>
        <p:spPr>
          <a:xfrm>
            <a:off x="4071934" y="1643050"/>
            <a:ext cx="2214594" cy="7858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Connecteur droit avec flèche 23"/>
          <p:cNvCxnSpPr/>
          <p:nvPr/>
        </p:nvCxnSpPr>
        <p:spPr>
          <a:xfrm rot="10800000" flipV="1">
            <a:off x="4929190" y="3357562"/>
            <a:ext cx="1000132" cy="7858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a:off x="6357950" y="3357562"/>
            <a:ext cx="1071570" cy="7143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7" name="ZoneTexte 36"/>
          <p:cNvSpPr txBox="1"/>
          <p:nvPr/>
        </p:nvSpPr>
        <p:spPr>
          <a:xfrm>
            <a:off x="3929058" y="4169639"/>
            <a:ext cx="1785950" cy="830997"/>
          </a:xfrm>
          <a:prstGeom prst="rect">
            <a:avLst/>
          </a:prstGeom>
          <a:solidFill>
            <a:schemeClr val="accent3"/>
          </a:solidFill>
          <a:ln>
            <a:solidFill>
              <a:schemeClr val="accent1"/>
            </a:solidFill>
          </a:ln>
        </p:spPr>
        <p:txBody>
          <a:bodyPr wrap="square" rtlCol="0">
            <a:spAutoFit/>
          </a:bodyPr>
          <a:lstStyle/>
          <a:p>
            <a:pPr algn="ctr"/>
            <a:r>
              <a:rPr lang="fr-FR" sz="2400" dirty="0" smtClean="0">
                <a:latin typeface="Arial" panose="020B0604020202020204" pitchFamily="34" charset="0"/>
                <a:cs typeface="Arial" panose="020B0604020202020204" pitchFamily="34" charset="0"/>
              </a:rPr>
              <a:t>Technique qualitative</a:t>
            </a:r>
            <a:endParaRPr lang="fr-FR" sz="2400" dirty="0">
              <a:latin typeface="Arial" panose="020B0604020202020204" pitchFamily="34" charset="0"/>
              <a:cs typeface="Arial" panose="020B0604020202020204" pitchFamily="34" charset="0"/>
            </a:endParaRPr>
          </a:p>
        </p:txBody>
      </p:sp>
      <p:sp>
        <p:nvSpPr>
          <p:cNvPr id="38" name="ZoneTexte 37"/>
          <p:cNvSpPr txBox="1"/>
          <p:nvPr/>
        </p:nvSpPr>
        <p:spPr>
          <a:xfrm>
            <a:off x="6607983" y="4093218"/>
            <a:ext cx="1785950" cy="830997"/>
          </a:xfrm>
          <a:prstGeom prst="rect">
            <a:avLst/>
          </a:prstGeom>
          <a:solidFill>
            <a:schemeClr val="accent3"/>
          </a:solidFill>
          <a:ln>
            <a:solidFill>
              <a:schemeClr val="accent1"/>
            </a:solidFill>
          </a:ln>
        </p:spPr>
        <p:txBody>
          <a:bodyPr wrap="square" rtlCol="0">
            <a:spAutoFit/>
          </a:bodyPr>
          <a:lstStyle/>
          <a:p>
            <a:pPr algn="ctr"/>
            <a:r>
              <a:rPr lang="fr-FR" sz="2400" dirty="0" smtClean="0">
                <a:latin typeface="Arial" panose="020B0604020202020204" pitchFamily="34" charset="0"/>
                <a:cs typeface="Arial" panose="020B0604020202020204" pitchFamily="34" charset="0"/>
              </a:rPr>
              <a:t>Technique quantitative</a:t>
            </a:r>
            <a:endParaRPr lang="fr-FR" sz="2400" dirty="0">
              <a:latin typeface="Arial" panose="020B0604020202020204" pitchFamily="34" charset="0"/>
              <a:cs typeface="Arial" panose="020B0604020202020204" pitchFamily="34" charset="0"/>
            </a:endParaRPr>
          </a:p>
        </p:txBody>
      </p:sp>
      <p:sp>
        <p:nvSpPr>
          <p:cNvPr id="40" name="Flèche vers le bas 39"/>
          <p:cNvSpPr/>
          <p:nvPr/>
        </p:nvSpPr>
        <p:spPr>
          <a:xfrm>
            <a:off x="4572000" y="4999483"/>
            <a:ext cx="285752" cy="5340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 name="ZoneTexte 40"/>
          <p:cNvSpPr txBox="1"/>
          <p:nvPr/>
        </p:nvSpPr>
        <p:spPr>
          <a:xfrm>
            <a:off x="5843899" y="5505685"/>
            <a:ext cx="3299493" cy="400110"/>
          </a:xfrm>
          <a:prstGeom prst="rect">
            <a:avLst/>
          </a:prstGeom>
          <a:solidFill>
            <a:srgbClr val="0070C0"/>
          </a:solidFill>
          <a:ln>
            <a:solidFill>
              <a:schemeClr val="accent1"/>
            </a:solidFill>
          </a:ln>
        </p:spPr>
        <p:txBody>
          <a:bodyPr wrap="none" rtlCol="0">
            <a:spAutoFit/>
          </a:bodyPr>
          <a:lstStyle/>
          <a:p>
            <a:r>
              <a:rPr lang="fr-FR" sz="2000" b="1" dirty="0" smtClean="0">
                <a:solidFill>
                  <a:srgbClr val="FFFF00"/>
                </a:solidFill>
                <a:latin typeface="Arial" panose="020B0604020202020204" pitchFamily="34" charset="0"/>
                <a:cs typeface="Arial" panose="020B0604020202020204" pitchFamily="34" charset="0"/>
              </a:rPr>
              <a:t>Technique de Mac-Master</a:t>
            </a:r>
            <a:endParaRPr lang="fr-FR" sz="2000" b="1" dirty="0">
              <a:solidFill>
                <a:srgbClr val="FFFF00"/>
              </a:solidFill>
              <a:latin typeface="Arial" panose="020B0604020202020204" pitchFamily="34" charset="0"/>
              <a:cs typeface="Arial" panose="020B0604020202020204" pitchFamily="34" charset="0"/>
            </a:endParaRPr>
          </a:p>
        </p:txBody>
      </p:sp>
      <p:sp>
        <p:nvSpPr>
          <p:cNvPr id="42" name="Flèche vers le bas 41"/>
          <p:cNvSpPr/>
          <p:nvPr/>
        </p:nvSpPr>
        <p:spPr>
          <a:xfrm>
            <a:off x="7358082" y="4934181"/>
            <a:ext cx="285752" cy="5715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2"/>
          <p:cNvSpPr txBox="1"/>
          <p:nvPr/>
        </p:nvSpPr>
        <p:spPr>
          <a:xfrm>
            <a:off x="4716145" y="6452870"/>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oneTexte 11"/>
          <p:cNvSpPr txBox="1"/>
          <p:nvPr/>
        </p:nvSpPr>
        <p:spPr>
          <a:xfrm>
            <a:off x="107504" y="8839"/>
            <a:ext cx="5472608" cy="954107"/>
          </a:xfrm>
          <a:prstGeom prst="rect">
            <a:avLst/>
          </a:prstGeom>
          <a:solidFill>
            <a:schemeClr val="accent3">
              <a:lumMod val="20000"/>
              <a:lumOff val="80000"/>
            </a:schemeClr>
          </a:solidFill>
          <a:ln>
            <a:solidFill>
              <a:schemeClr val="accent1"/>
            </a:solidFill>
          </a:ln>
        </p:spPr>
        <p:txBody>
          <a:bodyPr wrap="square" rtlCol="0">
            <a:spAutoFit/>
          </a:bodyPr>
          <a:lstStyle/>
          <a:p>
            <a:pPr algn="ctr"/>
            <a:r>
              <a:rPr lang="fr-FR" sz="2800" b="1" dirty="0" smtClean="0">
                <a:latin typeface="Arial" panose="020B0604020202020204" pitchFamily="34" charset="0"/>
                <a:cs typeface="Arial" panose="020B0604020202020204" pitchFamily="34" charset="0"/>
              </a:rPr>
              <a:t>Examen direct</a:t>
            </a:r>
            <a:endParaRPr lang="fr-FR" sz="2800" b="1" dirty="0" smtClean="0">
              <a:latin typeface="Arial" panose="020B0604020202020204" pitchFamily="34" charset="0"/>
              <a:cs typeface="Arial" panose="020B0604020202020204" pitchFamily="34" charset="0"/>
            </a:endParaRPr>
          </a:p>
          <a:p>
            <a:pPr algn="ctr"/>
            <a:r>
              <a:rPr lang="fr-FR" sz="2800" b="1" dirty="0" smtClean="0">
                <a:latin typeface="Arial" panose="020B0604020202020204" pitchFamily="34" charset="0"/>
                <a:cs typeface="Arial" panose="020B0604020202020204" pitchFamily="34" charset="0"/>
              </a:rPr>
              <a:t> (</a:t>
            </a:r>
            <a:r>
              <a:rPr lang="fr-FR" sz="2800" b="1" dirty="0" smtClean="0">
                <a:solidFill>
                  <a:srgbClr val="FF0000"/>
                </a:solidFill>
                <a:latin typeface="Arial" panose="020B0604020202020204" pitchFamily="34" charset="0"/>
                <a:cs typeface="Arial" panose="020B0604020202020204" pitchFamily="34" charset="0"/>
              </a:rPr>
              <a:t>sans enrichissement</a:t>
            </a:r>
            <a:r>
              <a:rPr lang="fr-FR" sz="2800" b="1" dirty="0" smtClean="0">
                <a:latin typeface="Arial" panose="020B0604020202020204" pitchFamily="34" charset="0"/>
                <a:cs typeface="Arial" panose="020B0604020202020204" pitchFamily="34" charset="0"/>
              </a:rPr>
              <a:t>) </a:t>
            </a:r>
            <a:endParaRPr lang="fr-FR" sz="2800" b="1" dirty="0">
              <a:latin typeface="Arial" panose="020B0604020202020204" pitchFamily="34" charset="0"/>
              <a:cs typeface="Arial" panose="020B0604020202020204" pitchFamily="34" charset="0"/>
            </a:endParaRPr>
          </a:p>
        </p:txBody>
      </p:sp>
      <p:sp>
        <p:nvSpPr>
          <p:cNvPr id="13313" name="Rectangle 1"/>
          <p:cNvSpPr>
            <a:spLocks noChangeArrowheads="1"/>
          </p:cNvSpPr>
          <p:nvPr/>
        </p:nvSpPr>
        <p:spPr bwMode="auto">
          <a:xfrm>
            <a:off x="357158" y="1346286"/>
            <a:ext cx="8286808" cy="5078313"/>
          </a:xfrm>
          <a:prstGeom prst="rect">
            <a:avLst/>
          </a:prstGeom>
          <a:noFill/>
          <a:ln w="9525">
            <a:solidFill>
              <a:schemeClr val="accent1"/>
            </a:solidFill>
            <a:miter lim="800000"/>
          </a:ln>
          <a:effectLst/>
        </p:spPr>
        <p:txBody>
          <a:bodyPr vert="horz" wrap="square" lIns="91440" tIns="45720" rIns="91440" bIns="45720" numCol="1" anchor="ctr" anchorCtr="0" compatLnSpc="1">
            <a:spAutoFit/>
          </a:bodyPr>
          <a:lstStyle/>
          <a:p>
            <a:pPr marL="0" marR="0" lvl="0" indent="227330" algn="l" defTabSz="914400" rtl="0" eaLnBrk="0" fontAlgn="base" latinLnBrk="0" hangingPunct="0">
              <a:lnSpc>
                <a:spcPct val="100000"/>
              </a:lnSpc>
              <a:spcBef>
                <a:spcPct val="0"/>
              </a:spcBef>
              <a:spcAft>
                <a:spcPct val="0"/>
              </a:spcAft>
              <a:buClrTx/>
              <a:buSzTx/>
              <a:buFont typeface="Wingdings" panose="05000000000000000000" pitchFamily="2" charset="2"/>
              <a:buChar char="q"/>
            </a:pPr>
            <a:r>
              <a:rPr kumimoji="0" lang="fr-FR" sz="2400" b="1" i="0" u="none" strike="noStrike" cap="none" normalizeH="0" baseline="0" dirty="0" smtClean="0">
                <a:ln>
                  <a:noFill/>
                </a:ln>
                <a:solidFill>
                  <a:srgbClr val="FF0000"/>
                </a:solidFill>
                <a:effectLst/>
                <a:latin typeface="Arial" panose="020B0604020202020204" pitchFamily="34" charset="0"/>
                <a:ea typeface="Calibri" panose="020F0502020204030204" pitchFamily="34" charset="0"/>
                <a:cs typeface="Arial" panose="020B0604020202020204" pitchFamily="34" charset="0"/>
              </a:rPr>
              <a:t>Un  fragment de l’échantillon </a:t>
            </a:r>
            <a:r>
              <a:rPr kumimoji="0" lang="fr-FR" sz="2400" b="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(taille d’un froment), est placé sur une lame puis mélangé  </a:t>
            </a:r>
            <a:r>
              <a:rPr lang="fr-FR" sz="2400" dirty="0" smtClean="0">
                <a:latin typeface="Arial" panose="020B0604020202020204" pitchFamily="34" charset="0"/>
                <a:ea typeface="Calibri" panose="020F0502020204030204" pitchFamily="34" charset="0"/>
                <a:cs typeface="Arial" panose="020B0604020202020204" pitchFamily="34" charset="0"/>
              </a:rPr>
              <a:t>à </a:t>
            </a:r>
            <a:r>
              <a:rPr kumimoji="0" lang="fr-FR" sz="2400" b="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une </a:t>
            </a:r>
            <a:r>
              <a:rPr kumimoji="0" lang="fr-FR" sz="2400" b="1" i="0" u="none" strike="noStrike" cap="none" normalizeH="0" baseline="0" dirty="0" smtClean="0">
                <a:ln>
                  <a:noFill/>
                </a:ln>
                <a:solidFill>
                  <a:srgbClr val="FF0000"/>
                </a:solidFill>
                <a:effectLst/>
                <a:latin typeface="Arial" panose="020B0604020202020204" pitchFamily="34" charset="0"/>
                <a:ea typeface="Calibri" panose="020F0502020204030204" pitchFamily="34" charset="0"/>
                <a:cs typeface="Arial" panose="020B0604020202020204" pitchFamily="34" charset="0"/>
              </a:rPr>
              <a:t>goute d’eau</a:t>
            </a:r>
            <a:r>
              <a:rPr kumimoji="0" lang="fr-FR" sz="2400" b="1"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  </a:t>
            </a:r>
            <a:r>
              <a:rPr kumimoji="0" lang="fr-FR" sz="2400" b="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ou </a:t>
            </a:r>
            <a:r>
              <a:rPr kumimoji="0" lang="fr-FR" sz="2400" b="1" i="0" u="none" strike="noStrike" cap="none" normalizeH="0" baseline="0" dirty="0" smtClean="0">
                <a:ln>
                  <a:noFill/>
                </a:ln>
                <a:solidFill>
                  <a:srgbClr val="FF0000"/>
                </a:solidFill>
                <a:effectLst/>
                <a:latin typeface="Arial" panose="020B0604020202020204" pitchFamily="34" charset="0"/>
                <a:ea typeface="Calibri" panose="020F0502020204030204" pitchFamily="34" charset="0"/>
                <a:cs typeface="Arial" panose="020B0604020202020204" pitchFamily="34" charset="0"/>
              </a:rPr>
              <a:t>de </a:t>
            </a:r>
            <a:r>
              <a:rPr kumimoji="0" lang="fr-FR" sz="2400" b="1" i="0" u="none" strike="noStrike" cap="none" normalizeH="0" baseline="0" dirty="0" err="1" smtClean="0">
                <a:ln>
                  <a:noFill/>
                </a:ln>
                <a:solidFill>
                  <a:srgbClr val="FF0000"/>
                </a:solidFill>
                <a:effectLst/>
                <a:latin typeface="Arial" panose="020B0604020202020204" pitchFamily="34" charset="0"/>
                <a:ea typeface="Calibri" panose="020F0502020204030204" pitchFamily="34" charset="0"/>
                <a:cs typeface="Arial" panose="020B0604020202020204" pitchFamily="34" charset="0"/>
              </a:rPr>
              <a:t>lugol</a:t>
            </a:r>
            <a:endParaRPr kumimoji="0" lang="fr-FR" sz="2400" b="1" i="0" u="none" strike="noStrike" cap="none" normalizeH="0" baseline="0" dirty="0" smtClean="0">
              <a:ln>
                <a:noFill/>
              </a:ln>
              <a:solidFill>
                <a:srgbClr val="FF0000"/>
              </a:solidFill>
              <a:effectLst/>
              <a:latin typeface="Arial" panose="020B0604020202020204" pitchFamily="34" charset="0"/>
              <a:ea typeface="Calibri" panose="020F0502020204030204" pitchFamily="34" charset="0"/>
              <a:cs typeface="Arial" panose="020B0604020202020204" pitchFamily="34" charset="0"/>
            </a:endParaRPr>
          </a:p>
          <a:p>
            <a:pPr marL="0" marR="0" lvl="0" indent="227330" algn="l" defTabSz="914400" rtl="0" eaLnBrk="0" fontAlgn="base" latinLnBrk="0" hangingPunct="0">
              <a:lnSpc>
                <a:spcPct val="100000"/>
              </a:lnSpc>
              <a:spcBef>
                <a:spcPct val="0"/>
              </a:spcBef>
              <a:spcAft>
                <a:spcPct val="0"/>
              </a:spcAft>
              <a:buClrTx/>
              <a:buSzTx/>
              <a:buFont typeface="Wingdings" panose="05000000000000000000" pitchFamily="2" charset="2"/>
              <a:buChar char="q"/>
            </a:pPr>
            <a:r>
              <a:rPr lang="fr-FR" sz="2400" dirty="0" smtClean="0">
                <a:latin typeface="Arial" panose="020B0604020202020204" pitchFamily="34" charset="0"/>
                <a:ea typeface="Calibri" panose="020F0502020204030204" pitchFamily="34" charset="0"/>
                <a:cs typeface="Arial" panose="020B0604020202020204" pitchFamily="34" charset="0"/>
              </a:rPr>
              <a:t>Le tout est </a:t>
            </a:r>
            <a:r>
              <a:rPr kumimoji="0" lang="fr-FR" sz="2400" b="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étalé par des </a:t>
            </a:r>
            <a:r>
              <a:rPr kumimoji="0" lang="fr-FR" sz="2400" b="1" i="0" u="none" strike="noStrike" cap="none" normalizeH="0" baseline="0" dirty="0" smtClean="0">
                <a:ln>
                  <a:noFill/>
                </a:ln>
                <a:solidFill>
                  <a:srgbClr val="FF0000"/>
                </a:solidFill>
                <a:effectLst/>
                <a:latin typeface="Arial" panose="020B0604020202020204" pitchFamily="34" charset="0"/>
                <a:ea typeface="Calibri" panose="020F0502020204030204" pitchFamily="34" charset="0"/>
                <a:cs typeface="Arial" panose="020B0604020202020204" pitchFamily="34" charset="0"/>
              </a:rPr>
              <a:t>mouvements excentriques </a:t>
            </a:r>
            <a:r>
              <a:rPr kumimoji="0" lang="fr-FR" sz="2400" b="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comme pour le frottis sanguin (goutte épaisse), puis couvert d’une lamelle</a:t>
            </a:r>
            <a:endParaRPr kumimoji="0" lang="fr-FR" sz="2400" b="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pPr>
            <a:endParaRPr kumimoji="0" lang="fr-FR" sz="2400" b="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endParaRPr>
          </a:p>
          <a:p>
            <a:pPr marL="0" marR="0" lvl="0" indent="227330" algn="l" defTabSz="914400" rtl="0" eaLnBrk="0" fontAlgn="base" latinLnBrk="0" hangingPunct="0">
              <a:lnSpc>
                <a:spcPct val="100000"/>
              </a:lnSpc>
              <a:spcBef>
                <a:spcPct val="0"/>
              </a:spcBef>
              <a:spcAft>
                <a:spcPct val="0"/>
              </a:spcAft>
              <a:buClrTx/>
              <a:buSzTx/>
              <a:buFont typeface="Wingdings" panose="05000000000000000000" pitchFamily="2" charset="2"/>
              <a:buChar char="q"/>
            </a:pPr>
            <a:r>
              <a:rPr kumimoji="0" lang="fr-FR" sz="2400" b="1" i="0" u="none" strike="noStrike" cap="none" normalizeH="0" baseline="0" dirty="0" smtClean="0">
                <a:ln>
                  <a:noFill/>
                </a:ln>
                <a:solidFill>
                  <a:srgbClr val="FF0000"/>
                </a:solidFill>
                <a:effectLst/>
                <a:latin typeface="Arial" panose="020B0604020202020204" pitchFamily="34" charset="0"/>
                <a:ea typeface="Calibri" panose="020F0502020204030204" pitchFamily="34" charset="0"/>
                <a:cs typeface="Arial" panose="020B0604020202020204" pitchFamily="34" charset="0"/>
              </a:rPr>
              <a:t>Résultat </a:t>
            </a:r>
            <a:endParaRPr kumimoji="0" lang="fr-FR" sz="2400" b="1" i="0" u="none" strike="noStrike" cap="none" normalizeH="0" baseline="0" dirty="0" smtClean="0">
              <a:ln>
                <a:noFill/>
              </a:ln>
              <a:solidFill>
                <a:srgbClr val="FF0000"/>
              </a:solidFill>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
            </a:pPr>
            <a:r>
              <a:rPr kumimoji="0" lang="fr-FR" sz="2400" b="1" i="0" u="none" strike="noStrike" cap="none" normalizeH="0" baseline="0" dirty="0" smtClean="0">
                <a:ln>
                  <a:noFill/>
                </a:ln>
                <a:solidFill>
                  <a:srgbClr val="00B050"/>
                </a:solidFill>
                <a:effectLst/>
                <a:latin typeface="Arial" panose="020B0604020202020204" pitchFamily="34" charset="0"/>
                <a:ea typeface="Calibri" panose="020F0502020204030204" pitchFamily="34" charset="0"/>
                <a:cs typeface="Arial" panose="020B0604020202020204" pitchFamily="34" charset="0"/>
              </a:rPr>
              <a:t>Souvent positif </a:t>
            </a:r>
            <a:r>
              <a:rPr kumimoji="0" lang="fr-FR" sz="2400" b="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pour les fortes infestations </a:t>
            </a:r>
            <a:endParaRPr kumimoji="0" lang="fr-FR" sz="2400" b="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
            </a:pPr>
            <a:r>
              <a:rPr kumimoji="0" lang="fr-FR" sz="2400" b="1" i="0" u="none" strike="noStrike" cap="none" normalizeH="0" baseline="0" dirty="0" smtClean="0">
                <a:ln>
                  <a:noFill/>
                </a:ln>
                <a:solidFill>
                  <a:srgbClr val="00B050"/>
                </a:solidFill>
                <a:effectLst/>
                <a:latin typeface="Arial" panose="020B0604020202020204" pitchFamily="34" charset="0"/>
                <a:ea typeface="Calibri" panose="020F0502020204030204" pitchFamily="34" charset="0"/>
                <a:cs typeface="Arial" panose="020B0604020202020204" pitchFamily="34" charset="0"/>
              </a:rPr>
              <a:t>Le</a:t>
            </a:r>
            <a:r>
              <a:rPr kumimoji="0" lang="fr-FR" sz="2400" b="0" i="0" u="none" strike="noStrike" cap="none" normalizeH="0" baseline="0" dirty="0" smtClean="0">
                <a:ln>
                  <a:noFill/>
                </a:ln>
                <a:solidFill>
                  <a:srgbClr val="00B050"/>
                </a:solidFill>
                <a:effectLst/>
                <a:latin typeface="Arial" panose="020B0604020202020204" pitchFamily="34" charset="0"/>
                <a:ea typeface="Calibri" panose="020F0502020204030204" pitchFamily="34" charset="0"/>
                <a:cs typeface="Arial" panose="020B0604020202020204" pitchFamily="34" charset="0"/>
              </a:rPr>
              <a:t> </a:t>
            </a:r>
            <a:r>
              <a:rPr kumimoji="0" lang="fr-FR" sz="2400" b="1" i="0" u="none" strike="noStrike" cap="none" normalizeH="0" baseline="0" dirty="0" smtClean="0">
                <a:ln>
                  <a:noFill/>
                </a:ln>
                <a:solidFill>
                  <a:srgbClr val="00B050"/>
                </a:solidFill>
                <a:effectLst/>
                <a:latin typeface="Arial" panose="020B0604020202020204" pitchFamily="34" charset="0"/>
                <a:ea typeface="Calibri" panose="020F0502020204030204" pitchFamily="34" charset="0"/>
                <a:cs typeface="Arial" panose="020B0604020202020204" pitchFamily="34" charset="0"/>
              </a:rPr>
              <a:t>plus souvent négatifs</a:t>
            </a:r>
            <a:r>
              <a:rPr kumimoji="0" lang="fr-FR" sz="2400" b="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 du fait:</a:t>
            </a:r>
            <a:endParaRPr kumimoji="0" lang="fr-FR" sz="2400" b="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
            </a:pPr>
            <a:endParaRPr kumimoji="0" lang="fr-FR" sz="2400" b="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Courier New" panose="02070309020205020404" pitchFamily="49" charset="0"/>
              <a:buChar char="o"/>
            </a:pPr>
            <a:r>
              <a:rPr kumimoji="0" lang="fr-FR" sz="2000" b="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D’un faible nombre de parasites </a:t>
            </a:r>
            <a:endParaRPr kumimoji="0" lang="fr-FR" sz="2000" b="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Courier New" panose="02070309020205020404" pitchFamily="49" charset="0"/>
              <a:buChar char="o"/>
            </a:pPr>
            <a:r>
              <a:rPr kumimoji="0" lang="fr-FR" sz="2000" b="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D’une préparation peu lisible à cause de nombreux débris</a:t>
            </a:r>
            <a:endParaRPr kumimoji="0" lang="fr-FR" sz="2000" b="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Courier New" panose="02070309020205020404" pitchFamily="49" charset="0"/>
              <a:buChar char="o"/>
            </a:pPr>
            <a:endParaRPr lang="fr-FR" sz="2000" dirty="0" smtClean="0">
              <a:latin typeface="Arial" panose="020B0604020202020204" pitchFamily="34" charset="0"/>
              <a:ea typeface="Calibri" panose="020F0502020204030204" pitchFamily="34" charset="0"/>
              <a:cs typeface="Arial" panose="020B0604020202020204" pitchFamily="34" charset="0"/>
            </a:endParaRPr>
          </a:p>
        </p:txBody>
      </p:sp>
      <p:sp>
        <p:nvSpPr>
          <p:cNvPr id="5"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6" name="Rectangle 5"/>
          <p:cNvSpPr/>
          <p:nvPr/>
        </p:nvSpPr>
        <p:spPr>
          <a:xfrm>
            <a:off x="357158" y="2607795"/>
            <a:ext cx="8429684" cy="3323987"/>
          </a:xfrm>
          <a:prstGeom prst="rect">
            <a:avLst/>
          </a:prstGeom>
          <a:ln>
            <a:solidFill>
              <a:srgbClr val="FF0000"/>
            </a:solidFill>
          </a:ln>
        </p:spPr>
        <p:txBody>
          <a:bodyPr wrap="square">
            <a:spAutoFit/>
          </a:bodyPr>
          <a:lstStyle/>
          <a:p>
            <a:pPr>
              <a:buFont typeface="Wingdings" panose="05000000000000000000" pitchFamily="2" charset="2"/>
              <a:buChar char="§"/>
            </a:pPr>
            <a:r>
              <a:rPr lang="fr-FR" sz="2400" dirty="0" smtClean="0">
                <a:latin typeface="Arial" panose="020B0604020202020204" pitchFamily="34" charset="0"/>
                <a:cs typeface="Arial" panose="020B0604020202020204" pitchFamily="34" charset="0"/>
              </a:rPr>
              <a:t>Pilon, mortier</a:t>
            </a:r>
            <a:endParaRPr lang="fr-FR" sz="2400" dirty="0" smtClean="0">
              <a:latin typeface="Arial" panose="020B0604020202020204" pitchFamily="34" charset="0"/>
              <a:cs typeface="Arial" panose="020B0604020202020204" pitchFamily="34" charset="0"/>
            </a:endParaRPr>
          </a:p>
          <a:p>
            <a:pPr>
              <a:buFont typeface="Wingdings" panose="05000000000000000000" pitchFamily="2" charset="2"/>
              <a:buChar char="§"/>
            </a:pPr>
            <a:r>
              <a:rPr lang="fr-FR" sz="2400" dirty="0" smtClean="0">
                <a:latin typeface="Arial" panose="020B0604020202020204" pitchFamily="34" charset="0"/>
                <a:cs typeface="Arial" panose="020B0604020202020204" pitchFamily="34" charset="0"/>
              </a:rPr>
              <a:t>Béchers</a:t>
            </a:r>
            <a:endParaRPr lang="fr-FR" sz="2400" dirty="0" smtClean="0">
              <a:latin typeface="Arial" panose="020B0604020202020204" pitchFamily="34" charset="0"/>
              <a:cs typeface="Arial" panose="020B0604020202020204" pitchFamily="34" charset="0"/>
            </a:endParaRPr>
          </a:p>
          <a:p>
            <a:pPr>
              <a:buFont typeface="Wingdings" panose="05000000000000000000" pitchFamily="2" charset="2"/>
              <a:buChar char="§"/>
            </a:pPr>
            <a:r>
              <a:rPr lang="fr-FR" sz="2400" dirty="0" smtClean="0">
                <a:latin typeface="Arial" panose="020B0604020202020204" pitchFamily="34" charset="0"/>
                <a:cs typeface="Arial" panose="020B0604020202020204" pitchFamily="34" charset="0"/>
              </a:rPr>
              <a:t>Tamis ou passoires à thé</a:t>
            </a:r>
            <a:endParaRPr lang="fr-FR" sz="2400" dirty="0" smtClean="0">
              <a:latin typeface="Arial" panose="020B0604020202020204" pitchFamily="34" charset="0"/>
              <a:cs typeface="Arial" panose="020B0604020202020204" pitchFamily="34" charset="0"/>
            </a:endParaRPr>
          </a:p>
          <a:p>
            <a:pPr>
              <a:buFont typeface="Wingdings" panose="05000000000000000000" pitchFamily="2" charset="2"/>
              <a:buChar char="§"/>
            </a:pPr>
            <a:r>
              <a:rPr lang="fr-FR" sz="2400" dirty="0" smtClean="0">
                <a:latin typeface="Arial" panose="020B0604020202020204" pitchFamily="34" charset="0"/>
                <a:cs typeface="Arial" panose="020B0604020202020204" pitchFamily="34" charset="0"/>
              </a:rPr>
              <a:t>Agitateur </a:t>
            </a:r>
            <a:endParaRPr lang="fr-FR" sz="2400" dirty="0" smtClean="0">
              <a:latin typeface="Arial" panose="020B0604020202020204" pitchFamily="34" charset="0"/>
              <a:cs typeface="Arial" panose="020B0604020202020204" pitchFamily="34" charset="0"/>
            </a:endParaRPr>
          </a:p>
          <a:p>
            <a:pPr>
              <a:buFont typeface="Wingdings" panose="05000000000000000000" pitchFamily="2" charset="2"/>
              <a:buChar char="§"/>
            </a:pPr>
            <a:r>
              <a:rPr lang="fr-FR" sz="2400" dirty="0" smtClean="0">
                <a:latin typeface="Arial" panose="020B0604020202020204" pitchFamily="34" charset="0"/>
                <a:cs typeface="Arial" panose="020B0604020202020204" pitchFamily="34" charset="0"/>
              </a:rPr>
              <a:t>Tubes à essai</a:t>
            </a:r>
            <a:endParaRPr lang="fr-FR" sz="2400" dirty="0" smtClean="0">
              <a:latin typeface="Arial" panose="020B0604020202020204" pitchFamily="34" charset="0"/>
              <a:cs typeface="Arial" panose="020B0604020202020204" pitchFamily="34" charset="0"/>
            </a:endParaRPr>
          </a:p>
          <a:p>
            <a:pPr>
              <a:buFont typeface="Wingdings" panose="05000000000000000000" pitchFamily="2" charset="2"/>
              <a:buChar char="§"/>
            </a:pPr>
            <a:r>
              <a:rPr lang="fr-FR" sz="2400" dirty="0" smtClean="0">
                <a:latin typeface="Arial" panose="020B0604020202020204" pitchFamily="34" charset="0"/>
                <a:cs typeface="Arial" panose="020B0604020202020204" pitchFamily="34" charset="0"/>
              </a:rPr>
              <a:t>Microscope</a:t>
            </a:r>
            <a:endParaRPr lang="fr-FR" sz="2400" dirty="0" smtClean="0">
              <a:latin typeface="Arial" panose="020B0604020202020204" pitchFamily="34" charset="0"/>
              <a:cs typeface="Arial" panose="020B0604020202020204" pitchFamily="34" charset="0"/>
            </a:endParaRPr>
          </a:p>
          <a:p>
            <a:pPr>
              <a:buFont typeface="Wingdings" panose="05000000000000000000" pitchFamily="2" charset="2"/>
              <a:buChar char="§"/>
            </a:pPr>
            <a:r>
              <a:rPr lang="fr-FR" sz="2400" dirty="0" smtClean="0">
                <a:latin typeface="Arial" panose="020B0604020202020204" pitchFamily="34" charset="0"/>
                <a:cs typeface="Arial" panose="020B0604020202020204" pitchFamily="34" charset="0"/>
              </a:rPr>
              <a:t>Balance électronique</a:t>
            </a:r>
            <a:endParaRPr lang="fr-FR" sz="2400" dirty="0" smtClean="0">
              <a:latin typeface="Arial" panose="020B0604020202020204" pitchFamily="34" charset="0"/>
              <a:cs typeface="Arial" panose="020B0604020202020204" pitchFamily="34" charset="0"/>
            </a:endParaRPr>
          </a:p>
          <a:p>
            <a:pPr>
              <a:buFont typeface="Wingdings" panose="05000000000000000000" pitchFamily="2" charset="2"/>
              <a:buChar char="§"/>
            </a:pPr>
            <a:r>
              <a:rPr lang="fr-FR" sz="2400" dirty="0" smtClean="0">
                <a:latin typeface="Arial" panose="020B0604020202020204" pitchFamily="34" charset="0"/>
                <a:cs typeface="Arial" panose="020B0604020202020204" pitchFamily="34" charset="0"/>
              </a:rPr>
              <a:t>Produits consommables: gants, gazes, solutions denses</a:t>
            </a:r>
            <a:endParaRPr lang="fr-FR" sz="2400" dirty="0" smtClean="0">
              <a:latin typeface="Arial" panose="020B0604020202020204" pitchFamily="34" charset="0"/>
              <a:cs typeface="Arial" panose="020B0604020202020204" pitchFamily="34" charset="0"/>
            </a:endParaRPr>
          </a:p>
          <a:p>
            <a:endParaRPr lang="fr-FR" b="1" dirty="0" smtClean="0">
              <a:latin typeface="Arial" panose="020B0604020202020204" pitchFamily="34" charset="0"/>
              <a:cs typeface="Arial" panose="020B0604020202020204" pitchFamily="34" charset="0"/>
            </a:endParaRPr>
          </a:p>
        </p:txBody>
      </p:sp>
      <p:sp>
        <p:nvSpPr>
          <p:cNvPr id="8" name="Rectangle 7"/>
          <p:cNvSpPr/>
          <p:nvPr/>
        </p:nvSpPr>
        <p:spPr>
          <a:xfrm>
            <a:off x="357158" y="2179167"/>
            <a:ext cx="2571768" cy="4286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tx1"/>
                </a:solidFill>
                <a:latin typeface="Arial" panose="020B0604020202020204" pitchFamily="34" charset="0"/>
                <a:cs typeface="Arial" panose="020B0604020202020204" pitchFamily="34" charset="0"/>
              </a:rPr>
              <a:t>Matériels</a:t>
            </a:r>
            <a:endParaRPr lang="fr-FR" sz="2400" b="1" dirty="0">
              <a:solidFill>
                <a:schemeClr val="tx1"/>
              </a:solidFill>
              <a:latin typeface="Arial" panose="020B0604020202020204" pitchFamily="34" charset="0"/>
              <a:cs typeface="Arial" panose="020B0604020202020204" pitchFamily="34" charset="0"/>
            </a:endParaRPr>
          </a:p>
        </p:txBody>
      </p:sp>
      <p:sp>
        <p:nvSpPr>
          <p:cNvPr id="9" name="ZoneTexte 8"/>
          <p:cNvSpPr txBox="1"/>
          <p:nvPr/>
        </p:nvSpPr>
        <p:spPr>
          <a:xfrm>
            <a:off x="21580" y="28104"/>
            <a:ext cx="5328592" cy="954107"/>
          </a:xfrm>
          <a:prstGeom prst="rect">
            <a:avLst/>
          </a:prstGeom>
          <a:solidFill>
            <a:schemeClr val="accent3">
              <a:lumMod val="20000"/>
              <a:lumOff val="80000"/>
            </a:schemeClr>
          </a:solidFill>
          <a:ln>
            <a:solidFill>
              <a:schemeClr val="accent1"/>
            </a:solidFill>
          </a:ln>
        </p:spPr>
        <p:txBody>
          <a:bodyPr wrap="square" rtlCol="0">
            <a:spAutoFit/>
          </a:bodyPr>
          <a:lstStyle/>
          <a:p>
            <a:pPr algn="ctr"/>
            <a:r>
              <a:rPr lang="fr-FR" sz="2800" b="1" dirty="0" smtClean="0">
                <a:latin typeface="Arial" panose="020B0604020202020204" pitchFamily="34" charset="0"/>
                <a:cs typeface="Arial" panose="020B0604020202020204" pitchFamily="34" charset="0"/>
              </a:rPr>
              <a:t>Examen indirect </a:t>
            </a:r>
            <a:endParaRPr lang="fr-FR" sz="2800" b="1" dirty="0" smtClean="0">
              <a:latin typeface="Arial" panose="020B0604020202020204" pitchFamily="34" charset="0"/>
              <a:cs typeface="Arial" panose="020B0604020202020204" pitchFamily="34" charset="0"/>
            </a:endParaRPr>
          </a:p>
          <a:p>
            <a:pPr algn="ctr"/>
            <a:r>
              <a:rPr lang="fr-FR" sz="2800" b="1" dirty="0" smtClean="0">
                <a:latin typeface="Arial" panose="020B0604020202020204" pitchFamily="34" charset="0"/>
                <a:cs typeface="Arial" panose="020B0604020202020204" pitchFamily="34" charset="0"/>
              </a:rPr>
              <a:t>(</a:t>
            </a:r>
            <a:r>
              <a:rPr lang="fr-FR" sz="2800" b="1" dirty="0" smtClean="0">
                <a:solidFill>
                  <a:srgbClr val="FF0000"/>
                </a:solidFill>
                <a:latin typeface="Arial" panose="020B0604020202020204" pitchFamily="34" charset="0"/>
                <a:cs typeface="Arial" panose="020B0604020202020204" pitchFamily="34" charset="0"/>
              </a:rPr>
              <a:t>après</a:t>
            </a:r>
            <a:r>
              <a:rPr lang="fr-FR" sz="2800" b="1" dirty="0" smtClean="0">
                <a:latin typeface="Arial" panose="020B0604020202020204" pitchFamily="34" charset="0"/>
                <a:cs typeface="Arial" panose="020B0604020202020204" pitchFamily="34" charset="0"/>
              </a:rPr>
              <a:t> </a:t>
            </a:r>
            <a:r>
              <a:rPr lang="fr-FR" sz="2800" b="1" dirty="0" smtClean="0">
                <a:solidFill>
                  <a:srgbClr val="FF0000"/>
                </a:solidFill>
                <a:latin typeface="Arial" panose="020B0604020202020204" pitchFamily="34" charset="0"/>
                <a:cs typeface="Arial" panose="020B0604020202020204" pitchFamily="34" charset="0"/>
              </a:rPr>
              <a:t>enrichissement</a:t>
            </a:r>
            <a:r>
              <a:rPr lang="fr-FR" sz="2800" b="1" dirty="0" smtClean="0">
                <a:latin typeface="Arial" panose="020B0604020202020204" pitchFamily="34" charset="0"/>
                <a:cs typeface="Arial" panose="020B0604020202020204" pitchFamily="34" charset="0"/>
              </a:rPr>
              <a:t>)</a:t>
            </a:r>
            <a:endParaRPr lang="fr-FR" sz="2800" b="1" dirty="0">
              <a:latin typeface="Arial" panose="020B0604020202020204" pitchFamily="34" charset="0"/>
              <a:cs typeface="Arial" panose="020B0604020202020204" pitchFamily="34" charset="0"/>
            </a:endParaRPr>
          </a:p>
        </p:txBody>
      </p:sp>
      <p:sp>
        <p:nvSpPr>
          <p:cNvPr id="7" name="ZoneTexte 6"/>
          <p:cNvSpPr txBox="1"/>
          <p:nvPr/>
        </p:nvSpPr>
        <p:spPr>
          <a:xfrm>
            <a:off x="2928926" y="1288535"/>
            <a:ext cx="4213589" cy="523220"/>
          </a:xfrm>
          <a:prstGeom prst="rect">
            <a:avLst/>
          </a:prstGeom>
          <a:solidFill>
            <a:srgbClr val="0070C0"/>
          </a:solidFill>
          <a:ln>
            <a:solidFill>
              <a:schemeClr val="accent1"/>
            </a:solidFill>
          </a:ln>
        </p:spPr>
        <p:txBody>
          <a:bodyPr wrap="none" rtlCol="0">
            <a:spAutoFit/>
          </a:bodyPr>
          <a:lstStyle/>
          <a:p>
            <a:r>
              <a:rPr lang="fr-FR" sz="2800" b="1" dirty="0" smtClean="0">
                <a:solidFill>
                  <a:srgbClr val="FFFF00"/>
                </a:solidFill>
                <a:latin typeface="Arial" panose="020B0604020202020204" pitchFamily="34" charset="0"/>
                <a:cs typeface="Arial" panose="020B0604020202020204" pitchFamily="34" charset="0"/>
              </a:rPr>
              <a:t>Technique de Flottation</a:t>
            </a:r>
            <a:endParaRPr lang="fr-FR" sz="2800" b="1" dirty="0">
              <a:solidFill>
                <a:srgbClr val="FFFF00"/>
              </a:solidFill>
              <a:latin typeface="Arial" panose="020B0604020202020204" pitchFamily="34" charset="0"/>
              <a:cs typeface="Arial" panose="020B0604020202020204" pitchFamily="34" charset="0"/>
            </a:endParaRPr>
          </a:p>
        </p:txBody>
      </p:sp>
      <p:sp>
        <p:nvSpPr>
          <p:cNvPr id="5"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19472"/>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8" name="ZoneTexte 7"/>
          <p:cNvSpPr txBox="1"/>
          <p:nvPr/>
        </p:nvSpPr>
        <p:spPr>
          <a:xfrm>
            <a:off x="0" y="-19472"/>
            <a:ext cx="4213589" cy="523220"/>
          </a:xfrm>
          <a:prstGeom prst="rect">
            <a:avLst/>
          </a:prstGeom>
          <a:solidFill>
            <a:srgbClr val="0070C0"/>
          </a:solidFill>
          <a:ln>
            <a:solidFill>
              <a:schemeClr val="accent1"/>
            </a:solidFill>
          </a:ln>
        </p:spPr>
        <p:txBody>
          <a:bodyPr wrap="none" rtlCol="0">
            <a:spAutoFit/>
          </a:bodyPr>
          <a:lstStyle/>
          <a:p>
            <a:r>
              <a:rPr lang="fr-FR" sz="2800" b="1" dirty="0" smtClean="0">
                <a:solidFill>
                  <a:srgbClr val="FFFF00"/>
                </a:solidFill>
                <a:latin typeface="Arial" panose="020B0604020202020204" pitchFamily="34" charset="0"/>
                <a:cs typeface="Arial" panose="020B0604020202020204" pitchFamily="34" charset="0"/>
              </a:rPr>
              <a:t>Technique de Flottation</a:t>
            </a:r>
            <a:endParaRPr lang="fr-FR" sz="2800" b="1" dirty="0">
              <a:solidFill>
                <a:srgbClr val="FFFF00"/>
              </a:solidFill>
              <a:latin typeface="Arial" panose="020B0604020202020204" pitchFamily="34" charset="0"/>
              <a:cs typeface="Arial" panose="020B0604020202020204" pitchFamily="34" charset="0"/>
            </a:endParaRPr>
          </a:p>
        </p:txBody>
      </p:sp>
      <p:sp>
        <p:nvSpPr>
          <p:cNvPr id="27649"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fr-FR" sz="1300" b="0" i="0" u="none" strike="noStrike" cap="none" normalizeH="0" baseline="0" smtClean="0">
                <a:ln>
                  <a:noFill/>
                </a:ln>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29697" name="Rectangle 1"/>
          <p:cNvSpPr>
            <a:spLocks noChangeArrowheads="1"/>
          </p:cNvSpPr>
          <p:nvPr/>
        </p:nvSpPr>
        <p:spPr bwMode="auto">
          <a:xfrm>
            <a:off x="250001" y="980728"/>
            <a:ext cx="8643998" cy="5570756"/>
          </a:xfrm>
          <a:prstGeom prst="rect">
            <a:avLst/>
          </a:prstGeom>
          <a:noFill/>
          <a:ln w="9525">
            <a:solidFill>
              <a:srgbClr val="FF0000"/>
            </a:solidFill>
            <a:miter lim="800000"/>
          </a:ln>
          <a:effec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 typeface="Wingdings" panose="05000000000000000000" pitchFamily="2" charset="2"/>
              <a:buChar char="q"/>
            </a:pPr>
            <a:r>
              <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 </a:t>
            </a:r>
            <a:r>
              <a:rPr kumimoji="0" lang="fr-FR" sz="2400" b="1"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Homogénéiser</a:t>
            </a:r>
            <a:r>
              <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 le prélèvement au moyen d'un mortier et d'un pilon</a:t>
            </a:r>
            <a:endPar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anose="05000000000000000000" pitchFamily="2" charset="2"/>
              <a:buChar char="q"/>
            </a:pPr>
            <a:endPar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anose="05000000000000000000" pitchFamily="2" charset="2"/>
              <a:buChar char="q"/>
            </a:pPr>
            <a:r>
              <a:rPr kumimoji="0" lang="fr-FR" sz="2400" b="1"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Humidifier</a:t>
            </a:r>
            <a:r>
              <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 si les fèces sont </a:t>
            </a:r>
            <a:r>
              <a:rPr kumimoji="0" lang="fr-FR" sz="2400" b="1"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trop sèches</a:t>
            </a:r>
            <a:endParaRPr kumimoji="0" lang="fr-FR" sz="2400" b="1"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anose="05000000000000000000" pitchFamily="2" charset="2"/>
              <a:buChar char="q"/>
            </a:pPr>
            <a:br>
              <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br>
            <a:r>
              <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 </a:t>
            </a:r>
            <a:r>
              <a:rPr kumimoji="0" lang="fr-FR" sz="2400" b="1"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Déliter</a:t>
            </a:r>
            <a:r>
              <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 </a:t>
            </a:r>
            <a:r>
              <a:rPr kumimoji="0" lang="fr-FR"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Arial" panose="020B0604020202020204" pitchFamily="34" charset="0"/>
              </a:rPr>
              <a:t>10 grammes </a:t>
            </a:r>
            <a:r>
              <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de matières fécales dans </a:t>
            </a:r>
            <a:r>
              <a:rPr kumimoji="0" lang="fr-FR" sz="2400" b="1"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150</a:t>
            </a:r>
            <a:r>
              <a:rPr kumimoji="0" lang="fr-FR"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Arial" panose="020B0604020202020204" pitchFamily="34" charset="0"/>
              </a:rPr>
              <a:t> ml </a:t>
            </a:r>
            <a:r>
              <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d'une </a:t>
            </a:r>
            <a:r>
              <a:rPr kumimoji="0" lang="fr-FR" sz="2400" b="1"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solution dense</a:t>
            </a:r>
            <a:endParaRPr kumimoji="0" lang="fr-FR" sz="2400" b="1"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anose="05000000000000000000" pitchFamily="2" charset="2"/>
              <a:buChar char="q"/>
            </a:pPr>
            <a:br>
              <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br>
            <a:r>
              <a:rPr kumimoji="0" lang="fr-FR" sz="2400" b="1"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Tamiser</a:t>
            </a:r>
            <a:r>
              <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 le mélange sur une passoire à thé</a:t>
            </a:r>
            <a:r>
              <a:rPr kumimoji="0" lang="fr-FR" sz="2400" b="0" i="0" u="none" strike="noStrike" cap="none" normalizeH="0" dirty="0" smtClean="0">
                <a:ln>
                  <a:noFill/>
                </a:ln>
                <a:effectLst/>
                <a:latin typeface="Arial" panose="020B0604020202020204" pitchFamily="34" charset="0"/>
                <a:ea typeface="Times New Roman" panose="02020603050405020304" pitchFamily="18" charset="0"/>
                <a:cs typeface="Arial" panose="020B0604020202020204" pitchFamily="34" charset="0"/>
              </a:rPr>
              <a:t> (</a:t>
            </a:r>
            <a:r>
              <a:rPr kumimoji="0" lang="fr-FR" sz="2000" b="0" i="0" u="none" strike="noStrike" cap="none" normalizeH="0" dirty="0" smtClean="0">
                <a:ln>
                  <a:noFill/>
                </a:ln>
                <a:effectLst/>
                <a:latin typeface="Arial" panose="020B0604020202020204" pitchFamily="34" charset="0"/>
                <a:ea typeface="Times New Roman" panose="02020603050405020304" pitchFamily="18" charset="0"/>
                <a:cs typeface="Arial" panose="020B0604020202020204" pitchFamily="34" charset="0"/>
              </a:rPr>
              <a:t>tapissée d’une gaze, si c’est les ovins et équidés)</a:t>
            </a:r>
            <a:endParaRPr kumimoji="0" lang="fr-FR" sz="20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anose="05000000000000000000" pitchFamily="2" charset="2"/>
              <a:buChar char="q"/>
            </a:pPr>
            <a:endPar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anose="05000000000000000000" pitchFamily="2" charset="2"/>
              <a:buChar char="q"/>
            </a:pPr>
            <a:r>
              <a:rPr kumimoji="0" lang="fr-FR" sz="2400" b="1"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Remplir </a:t>
            </a:r>
            <a:r>
              <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complètement un tube à centrifugation (ou à défaut un tube à essai) avec le liquide filtré jusqu'à formation d'un </a:t>
            </a:r>
            <a:r>
              <a:rPr kumimoji="0" lang="fr-FR" sz="2400" b="1"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ménisque convexe.</a:t>
            </a:r>
            <a:br>
              <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br>
            <a:endParaRPr kumimoji="0" lang="fr-FR" sz="2400" b="0" i="0" u="none" strike="noStrike" cap="none" normalizeH="0" baseline="0" dirty="0" smtClean="0">
              <a:ln>
                <a:noFill/>
              </a:ln>
              <a:effectLst/>
              <a:latin typeface="Arial" panose="020B0604020202020204" pitchFamily="34" charset="0"/>
              <a:cs typeface="Arial" panose="020B0604020202020204" pitchFamily="34" charset="0"/>
            </a:endParaRPr>
          </a:p>
        </p:txBody>
      </p:sp>
      <p:sp>
        <p:nvSpPr>
          <p:cNvPr id="13" name="Rectangle 12"/>
          <p:cNvSpPr/>
          <p:nvPr/>
        </p:nvSpPr>
        <p:spPr>
          <a:xfrm>
            <a:off x="3658929" y="484584"/>
            <a:ext cx="1826141" cy="461665"/>
          </a:xfrm>
          <a:prstGeom prst="rect">
            <a:avLst/>
          </a:prstGeom>
          <a:solidFill>
            <a:schemeClr val="tx2">
              <a:lumMod val="20000"/>
              <a:lumOff val="80000"/>
            </a:schemeClr>
          </a:solidFill>
          <a:ln>
            <a:solidFill>
              <a:srgbClr val="0070C0"/>
            </a:solidFill>
          </a:ln>
        </p:spPr>
        <p:txBody>
          <a:bodyPr wrap="none">
            <a:spAutoFit/>
          </a:bodyPr>
          <a:lstStyle/>
          <a:p>
            <a:pPr lvl="0" fontAlgn="base">
              <a:spcBef>
                <a:spcPct val="0"/>
              </a:spcBef>
              <a:spcAft>
                <a:spcPct val="0"/>
              </a:spcAft>
            </a:pPr>
            <a:r>
              <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Réalisation</a:t>
            </a:r>
            <a:endPar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p:txBody>
      </p:sp>
      <p:sp>
        <p:nvSpPr>
          <p:cNvPr id="5"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p:cNvSpPr txBox="1"/>
          <p:nvPr/>
        </p:nvSpPr>
        <p:spPr>
          <a:xfrm>
            <a:off x="0" y="0"/>
            <a:ext cx="4213589" cy="523220"/>
          </a:xfrm>
          <a:prstGeom prst="rect">
            <a:avLst/>
          </a:prstGeom>
          <a:solidFill>
            <a:srgbClr val="0070C0"/>
          </a:solidFill>
          <a:ln>
            <a:solidFill>
              <a:schemeClr val="accent1"/>
            </a:solidFill>
          </a:ln>
        </p:spPr>
        <p:txBody>
          <a:bodyPr wrap="none" rtlCol="0">
            <a:spAutoFit/>
          </a:bodyPr>
          <a:lstStyle/>
          <a:p>
            <a:r>
              <a:rPr lang="fr-FR" sz="2800" b="1" dirty="0" smtClean="0">
                <a:solidFill>
                  <a:srgbClr val="FFFF00"/>
                </a:solidFill>
                <a:latin typeface="Arial" panose="020B0604020202020204" pitchFamily="34" charset="0"/>
                <a:cs typeface="Arial" panose="020B0604020202020204" pitchFamily="34" charset="0"/>
              </a:rPr>
              <a:t>Technique de Flottation</a:t>
            </a:r>
            <a:endParaRPr lang="fr-FR" sz="2800" b="1" dirty="0">
              <a:solidFill>
                <a:srgbClr val="FFFF00"/>
              </a:solidFill>
              <a:latin typeface="Arial" panose="020B0604020202020204" pitchFamily="34" charset="0"/>
              <a:cs typeface="Arial" panose="020B0604020202020204" pitchFamily="34" charset="0"/>
            </a:endParaRPr>
          </a:p>
        </p:txBody>
      </p:sp>
      <p:sp>
        <p:nvSpPr>
          <p:cNvPr id="27649"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fr-FR" sz="1300" b="0" i="0" u="none" strike="noStrike" cap="none" normalizeH="0" baseline="0" smtClean="0">
                <a:ln>
                  <a:noFill/>
                </a:ln>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29697" name="Rectangle 1"/>
          <p:cNvSpPr>
            <a:spLocks noChangeArrowheads="1"/>
          </p:cNvSpPr>
          <p:nvPr/>
        </p:nvSpPr>
        <p:spPr bwMode="auto">
          <a:xfrm>
            <a:off x="395893" y="1076778"/>
            <a:ext cx="8429684" cy="5200650"/>
          </a:xfrm>
          <a:prstGeom prst="rect">
            <a:avLst/>
          </a:prstGeom>
          <a:noFill/>
          <a:ln w="9525">
            <a:solidFill>
              <a:srgbClr val="FF0000"/>
            </a:solidFill>
            <a:miter lim="800000"/>
          </a:ln>
          <a:effectLst/>
        </p:spPr>
        <p:txBody>
          <a:bodyPr vert="horz" wrap="square" lIns="91440" tIns="45720" rIns="91440" bIns="45720" numCol="1" anchor="ctr" anchorCtr="0" compatLnSpc="1">
            <a:spAutoFit/>
          </a:bodyPr>
          <a:lstStyle/>
          <a:p>
            <a:pPr marL="342900" marR="0" lvl="0" indent="-342900" algn="l" defTabSz="914400" rtl="0" eaLnBrk="0" fontAlgn="base" latinLnBrk="0" hangingPunct="0">
              <a:lnSpc>
                <a:spcPct val="100000"/>
              </a:lnSpc>
              <a:spcBef>
                <a:spcPct val="0"/>
              </a:spcBef>
              <a:spcAft>
                <a:spcPct val="0"/>
              </a:spcAft>
              <a:buClrTx/>
              <a:buSzTx/>
              <a:buFont typeface="Wingdings" panose="05000000000000000000" charset="0"/>
              <a:buChar char="o"/>
            </a:pPr>
            <a:br>
              <a:rPr kumimoji="0" lang="fr-FR" sz="2000" b="0" i="0" u="none" strike="noStrike" cap="none" normalizeH="0" baseline="0" dirty="0" smtClean="0">
                <a:ln>
                  <a:noFill/>
                </a:ln>
                <a:solidFill>
                  <a:srgbClr val="0033FF"/>
                </a:solidFill>
                <a:effectLst/>
                <a:latin typeface="Calibri" panose="020F0502020204030204" pitchFamily="34" charset="0"/>
                <a:ea typeface="Times New Roman" panose="02020603050405020304" pitchFamily="18" charset="0"/>
                <a:cs typeface="Arial" panose="020B0604020202020204" pitchFamily="34" charset="0"/>
              </a:rPr>
            </a:br>
            <a:r>
              <a:rPr kumimoji="0" lang="fr-FR" sz="2000" b="0" i="0" u="none" strike="noStrike" cap="none" normalizeH="0" baseline="0" dirty="0" smtClean="0">
                <a:ln>
                  <a:noFill/>
                </a:ln>
                <a:solidFill>
                  <a:srgbClr val="0033FF"/>
                </a:solidFill>
                <a:effectLst/>
                <a:latin typeface="Calibri" panose="020F0502020204030204" pitchFamily="34" charset="0"/>
                <a:ea typeface="Times New Roman" panose="02020603050405020304" pitchFamily="18" charset="0"/>
                <a:cs typeface="Arial" panose="020B0604020202020204" pitchFamily="34" charset="0"/>
              </a:rPr>
              <a:t> </a:t>
            </a:r>
            <a:r>
              <a:rPr kumimoji="0" lang="fr-FR" sz="2400" b="1"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Crever les bulles d'air </a:t>
            </a:r>
            <a:r>
              <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à la surface </a:t>
            </a:r>
            <a:endPar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charset="0"/>
              <a:buChar char="o"/>
            </a:pPr>
            <a:br>
              <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br>
            <a:r>
              <a:rPr kumimoji="0" lang="fr-FR" sz="2400" b="1"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Recouvrir le ménisque </a:t>
            </a:r>
            <a:r>
              <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d'une lamelle sans emprisonner de bulles d'air.</a:t>
            </a:r>
            <a:br>
              <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br>
            <a:r>
              <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 </a:t>
            </a:r>
            <a:r>
              <a:rPr kumimoji="0" lang="fr-FR" sz="2400" b="1"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Attendre </a:t>
            </a:r>
            <a:r>
              <a:rPr kumimoji="0" lang="fr-FR"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Arial" panose="020B0604020202020204" pitchFamily="34" charset="0"/>
              </a:rPr>
              <a:t>20 à 30 minutes </a:t>
            </a:r>
            <a:r>
              <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la remontée des œufs par ascension (ou centrifuger le mélange 5 min à 2000 tours/min)</a:t>
            </a:r>
            <a:endPar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charset="0"/>
              <a:buChar char="o"/>
            </a:pPr>
            <a:r>
              <a:rPr kumimoji="0" lang="fr-FR" sz="2400" b="1"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Retirer la lamelle </a:t>
            </a:r>
            <a:r>
              <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à la face inférieure de laquelle se sont accumulés les éléments parasitaires</a:t>
            </a:r>
            <a:endPar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charset="0"/>
              <a:buChar char="o"/>
            </a:pPr>
            <a:br>
              <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br>
            <a:r>
              <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 </a:t>
            </a:r>
            <a:r>
              <a:rPr kumimoji="0" lang="fr-FR" sz="2400" b="1"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Poser la face inférieure</a:t>
            </a:r>
            <a:r>
              <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 de cette lamelle sur une lame porte objet.</a:t>
            </a:r>
            <a:endPar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charset="0"/>
              <a:buChar char="o"/>
            </a:pPr>
            <a:r>
              <a:rPr kumimoji="0" lang="fr-FR" sz="2400" b="1"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Observer au microscope</a:t>
            </a:r>
            <a:r>
              <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 d’abord </a:t>
            </a:r>
            <a:r>
              <a:rPr kumimoji="0" lang="fr-FR"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Arial" panose="020B0604020202020204" pitchFamily="34" charset="0"/>
              </a:rPr>
              <a:t>à X4, puis à X 10</a:t>
            </a:r>
            <a:endParaRPr kumimoji="0" lang="fr-FR" sz="2400" b="1" i="0" u="none" strike="noStrike" cap="none" normalizeH="0" baseline="0" dirty="0" smtClean="0">
              <a:ln>
                <a:noFill/>
              </a:ln>
              <a:solidFill>
                <a:srgbClr val="00B050"/>
              </a:solidFill>
              <a:effectLst/>
              <a:latin typeface="Arial" panose="020B0604020202020204" pitchFamily="34" charset="0"/>
              <a:cs typeface="Arial" panose="020B0604020202020204" pitchFamily="34" charset="0"/>
            </a:endParaRPr>
          </a:p>
        </p:txBody>
      </p:sp>
      <p:sp>
        <p:nvSpPr>
          <p:cNvPr id="13" name="Rectangle 12"/>
          <p:cNvSpPr/>
          <p:nvPr/>
        </p:nvSpPr>
        <p:spPr>
          <a:xfrm>
            <a:off x="3627532" y="588857"/>
            <a:ext cx="1826141" cy="461665"/>
          </a:xfrm>
          <a:prstGeom prst="rect">
            <a:avLst/>
          </a:prstGeom>
          <a:solidFill>
            <a:schemeClr val="tx2">
              <a:lumMod val="20000"/>
              <a:lumOff val="80000"/>
            </a:schemeClr>
          </a:solidFill>
          <a:ln>
            <a:solidFill>
              <a:srgbClr val="0070C0"/>
            </a:solidFill>
          </a:ln>
        </p:spPr>
        <p:txBody>
          <a:bodyPr wrap="none">
            <a:spAutoFit/>
          </a:bodyPr>
          <a:lstStyle/>
          <a:p>
            <a:pPr lvl="0" fontAlgn="base">
              <a:spcBef>
                <a:spcPct val="0"/>
              </a:spcBef>
              <a:spcAft>
                <a:spcPct val="0"/>
              </a:spcAft>
            </a:pPr>
            <a:r>
              <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Réalisation</a:t>
            </a:r>
            <a:endPar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p:txBody>
      </p:sp>
      <p:sp>
        <p:nvSpPr>
          <p:cNvPr id="5"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5218" name="Picture 2" descr="Résultat de recherche d'images pour &quot;lésions d'oesophagostomoseS&quot;"/>
          <p:cNvPicPr>
            <a:picLocks noChangeAspect="1" noChangeArrowheads="1"/>
          </p:cNvPicPr>
          <p:nvPr/>
        </p:nvPicPr>
        <p:blipFill>
          <a:blip r:embed="rId1"/>
          <a:srcRect/>
          <a:stretch>
            <a:fillRect/>
          </a:stretch>
        </p:blipFill>
        <p:spPr bwMode="auto">
          <a:xfrm>
            <a:off x="467544" y="622573"/>
            <a:ext cx="8280920" cy="5830763"/>
          </a:xfrm>
          <a:prstGeom prst="rect">
            <a:avLst/>
          </a:prstGeom>
          <a:noFill/>
        </p:spPr>
      </p:pic>
      <p:sp>
        <p:nvSpPr>
          <p:cNvPr id="8" name="ZoneTexte 7"/>
          <p:cNvSpPr txBox="1"/>
          <p:nvPr/>
        </p:nvSpPr>
        <p:spPr>
          <a:xfrm>
            <a:off x="322987" y="6145361"/>
            <a:ext cx="3364704" cy="307777"/>
          </a:xfrm>
          <a:prstGeom prst="rect">
            <a:avLst/>
          </a:prstGeom>
          <a:noFill/>
          <a:ln>
            <a:solidFill>
              <a:srgbClr val="0070C0"/>
            </a:solidFill>
          </a:ln>
        </p:spPr>
        <p:txBody>
          <a:bodyPr wrap="none" rtlCol="0">
            <a:spAutoFit/>
          </a:bodyPr>
          <a:lstStyle/>
          <a:p>
            <a:r>
              <a:rPr lang="fr-FR" sz="1400" dirty="0" smtClean="0">
                <a:solidFill>
                  <a:srgbClr val="92D050"/>
                </a:solidFill>
              </a:rPr>
              <a:t>Technique de flottation: </a:t>
            </a:r>
            <a:r>
              <a:rPr lang="fr-FR" sz="1400" dirty="0" err="1" smtClean="0">
                <a:solidFill>
                  <a:srgbClr val="92D050"/>
                </a:solidFill>
              </a:rPr>
              <a:t>Beugnet</a:t>
            </a:r>
            <a:r>
              <a:rPr lang="fr-FR" sz="1400" dirty="0" smtClean="0">
                <a:solidFill>
                  <a:srgbClr val="92D050"/>
                </a:solidFill>
              </a:rPr>
              <a:t>  et</a:t>
            </a:r>
            <a:r>
              <a:rPr lang="fr-FR" sz="1400" i="1" dirty="0" smtClean="0">
                <a:solidFill>
                  <a:srgbClr val="92D050"/>
                </a:solidFill>
              </a:rPr>
              <a:t> al. </a:t>
            </a:r>
            <a:r>
              <a:rPr lang="fr-FR" sz="1400" dirty="0" smtClean="0">
                <a:solidFill>
                  <a:srgbClr val="92D050"/>
                </a:solidFill>
              </a:rPr>
              <a:t>2003</a:t>
            </a:r>
            <a:endParaRPr lang="fr-FR" sz="1400" dirty="0">
              <a:solidFill>
                <a:srgbClr val="92D050"/>
              </a:solidFill>
            </a:endParaRPr>
          </a:p>
        </p:txBody>
      </p:sp>
      <p:sp>
        <p:nvSpPr>
          <p:cNvPr id="5" name="ZoneTexte 4"/>
          <p:cNvSpPr txBox="1"/>
          <p:nvPr/>
        </p:nvSpPr>
        <p:spPr>
          <a:xfrm>
            <a:off x="0" y="0"/>
            <a:ext cx="4213589" cy="523220"/>
          </a:xfrm>
          <a:prstGeom prst="rect">
            <a:avLst/>
          </a:prstGeom>
          <a:solidFill>
            <a:srgbClr val="0070C0"/>
          </a:solidFill>
          <a:ln>
            <a:solidFill>
              <a:schemeClr val="accent1"/>
            </a:solidFill>
          </a:ln>
        </p:spPr>
        <p:txBody>
          <a:bodyPr wrap="none" rtlCol="0">
            <a:spAutoFit/>
          </a:bodyPr>
          <a:lstStyle/>
          <a:p>
            <a:r>
              <a:rPr lang="fr-FR" sz="2800" b="1" dirty="0" smtClean="0">
                <a:solidFill>
                  <a:srgbClr val="FFFF00"/>
                </a:solidFill>
                <a:latin typeface="Arial" panose="020B0604020202020204" pitchFamily="34" charset="0"/>
                <a:cs typeface="Arial" panose="020B0604020202020204" pitchFamily="34" charset="0"/>
              </a:rPr>
              <a:t>Technique de Flottation</a:t>
            </a:r>
            <a:endParaRPr lang="fr-FR" sz="2800" b="1" dirty="0">
              <a:solidFill>
                <a:srgbClr val="FFFF00"/>
              </a:solidFill>
              <a:latin typeface="Arial" panose="020B0604020202020204" pitchFamily="34" charset="0"/>
              <a:cs typeface="Arial" panose="020B0604020202020204" pitchFamily="34" charset="0"/>
            </a:endParaRPr>
          </a:p>
        </p:txBody>
      </p:sp>
      <p:sp>
        <p:nvSpPr>
          <p:cNvPr id="2"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8" name="ZoneTexte 7"/>
          <p:cNvSpPr txBox="1"/>
          <p:nvPr/>
        </p:nvSpPr>
        <p:spPr>
          <a:xfrm>
            <a:off x="-7286" y="-125920"/>
            <a:ext cx="4213589" cy="523220"/>
          </a:xfrm>
          <a:prstGeom prst="rect">
            <a:avLst/>
          </a:prstGeom>
          <a:solidFill>
            <a:srgbClr val="0070C0"/>
          </a:solidFill>
          <a:ln>
            <a:solidFill>
              <a:schemeClr val="accent1"/>
            </a:solidFill>
          </a:ln>
        </p:spPr>
        <p:txBody>
          <a:bodyPr wrap="none" rtlCol="0">
            <a:spAutoFit/>
          </a:bodyPr>
          <a:lstStyle/>
          <a:p>
            <a:r>
              <a:rPr lang="fr-FR" sz="2800" b="1" dirty="0" smtClean="0">
                <a:solidFill>
                  <a:srgbClr val="FFFF00"/>
                </a:solidFill>
                <a:latin typeface="Arial" panose="020B0604020202020204" pitchFamily="34" charset="0"/>
                <a:cs typeface="Arial" panose="020B0604020202020204" pitchFamily="34" charset="0"/>
              </a:rPr>
              <a:t>Technique de Flottation</a:t>
            </a:r>
            <a:endParaRPr lang="fr-FR" sz="2800" b="1" dirty="0">
              <a:solidFill>
                <a:srgbClr val="FFFF00"/>
              </a:solidFill>
              <a:latin typeface="Arial" panose="020B0604020202020204" pitchFamily="34" charset="0"/>
              <a:cs typeface="Arial" panose="020B0604020202020204" pitchFamily="34" charset="0"/>
            </a:endParaRPr>
          </a:p>
        </p:txBody>
      </p:sp>
      <p:sp>
        <p:nvSpPr>
          <p:cNvPr id="27649"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fr-FR" sz="1300" b="0" i="0" u="none" strike="noStrike" cap="none" normalizeH="0" baseline="0" smtClean="0">
                <a:ln>
                  <a:noFill/>
                </a:ln>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13" name="Rectangle 12"/>
          <p:cNvSpPr/>
          <p:nvPr/>
        </p:nvSpPr>
        <p:spPr>
          <a:xfrm>
            <a:off x="1475656" y="620835"/>
            <a:ext cx="3312125" cy="461665"/>
          </a:xfrm>
          <a:prstGeom prst="rect">
            <a:avLst/>
          </a:prstGeom>
          <a:solidFill>
            <a:schemeClr val="tx2">
              <a:lumMod val="20000"/>
              <a:lumOff val="80000"/>
            </a:schemeClr>
          </a:solidFill>
          <a:ln>
            <a:solidFill>
              <a:srgbClr val="0070C0"/>
            </a:solidFill>
          </a:ln>
        </p:spPr>
        <p:txBody>
          <a:bodyPr wrap="none">
            <a:spAutoFit/>
          </a:bodyPr>
          <a:lstStyle/>
          <a:p>
            <a:pPr lvl="0" fontAlgn="base">
              <a:spcBef>
                <a:spcPct val="0"/>
              </a:spcBef>
              <a:spcAft>
                <a:spcPct val="0"/>
              </a:spcAft>
            </a:pPr>
            <a:r>
              <a:rPr lang="fr-FR" sz="2400" b="1" dirty="0" smtClean="0">
                <a:solidFill>
                  <a:schemeClr val="tx2">
                    <a:lumMod val="75000"/>
                  </a:schemeClr>
                </a:solidFill>
                <a:latin typeface="Arial" panose="020B0604020202020204" pitchFamily="34" charset="0"/>
                <a:ea typeface="Times New Roman" panose="02020603050405020304" pitchFamily="18" charset="0"/>
                <a:cs typeface="Arial" panose="020B0604020202020204" pitchFamily="34" charset="0"/>
              </a:rPr>
              <a:t>Les solutions denses</a:t>
            </a:r>
            <a:endParaRPr lang="fr-FR" sz="2400" b="1" dirty="0" smtClean="0">
              <a:solidFill>
                <a:schemeClr val="tx2">
                  <a:lumMod val="75000"/>
                </a:schemeClr>
              </a:solidFill>
              <a:latin typeface="Arial" panose="020B0604020202020204" pitchFamily="34" charset="0"/>
              <a:ea typeface="Times New Roman" panose="02020603050405020304" pitchFamily="18" charset="0"/>
              <a:cs typeface="Arial" panose="020B0604020202020204" pitchFamily="34" charset="0"/>
            </a:endParaRPr>
          </a:p>
        </p:txBody>
      </p:sp>
      <p:sp>
        <p:nvSpPr>
          <p:cNvPr id="12" name="Rectangle 11"/>
          <p:cNvSpPr/>
          <p:nvPr/>
        </p:nvSpPr>
        <p:spPr>
          <a:xfrm>
            <a:off x="539552" y="1484784"/>
            <a:ext cx="8215370" cy="4832092"/>
          </a:xfrm>
          <a:prstGeom prst="rect">
            <a:avLst/>
          </a:prstGeom>
          <a:ln>
            <a:solidFill>
              <a:schemeClr val="accent1"/>
            </a:solidFill>
          </a:ln>
        </p:spPr>
        <p:txBody>
          <a:bodyPr wrap="square">
            <a:spAutoFit/>
          </a:bodyPr>
          <a:lstStyle/>
          <a:p>
            <a:pPr>
              <a:buFont typeface="Wingdings" panose="05000000000000000000" pitchFamily="2" charset="2"/>
              <a:buChar char="q"/>
            </a:pPr>
            <a:r>
              <a:rPr lang="fr-FR" sz="2800" dirty="0" smtClean="0">
                <a:latin typeface="Arial" panose="020B0604020202020204" pitchFamily="34" charset="0"/>
                <a:cs typeface="Arial" panose="020B0604020202020204" pitchFamily="34" charset="0"/>
              </a:rPr>
              <a:t>Ce sont des liquides d’enrichissement</a:t>
            </a:r>
            <a:endParaRPr lang="fr-FR" sz="2800" dirty="0" smtClean="0">
              <a:latin typeface="Arial" panose="020B0604020202020204" pitchFamily="34" charset="0"/>
              <a:cs typeface="Arial" panose="020B0604020202020204" pitchFamily="34" charset="0"/>
            </a:endParaRPr>
          </a:p>
          <a:p>
            <a:pPr>
              <a:buFont typeface="Wingdings" panose="05000000000000000000" pitchFamily="2" charset="2"/>
              <a:buChar char="q"/>
            </a:pPr>
            <a:endParaRPr lang="fr-FR" sz="2800"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fr-FR" sz="2800" dirty="0" smtClean="0">
                <a:solidFill>
                  <a:srgbClr val="00B050"/>
                </a:solidFill>
                <a:latin typeface="Arial" panose="020B0604020202020204" pitchFamily="34" charset="0"/>
                <a:cs typeface="Arial" panose="020B0604020202020204" pitchFamily="34" charset="0"/>
              </a:rPr>
              <a:t>On dissout </a:t>
            </a:r>
            <a:r>
              <a:rPr lang="fr-FR" sz="2800" dirty="0" smtClean="0">
                <a:latin typeface="Arial" panose="020B0604020202020204" pitchFamily="34" charset="0"/>
                <a:cs typeface="Arial" panose="020B0604020202020204" pitchFamily="34" charset="0"/>
              </a:rPr>
              <a:t>une quantité déterminée de </a:t>
            </a:r>
            <a:r>
              <a:rPr lang="fr-FR" sz="2800" dirty="0" smtClean="0">
                <a:solidFill>
                  <a:srgbClr val="FF0000"/>
                </a:solidFill>
                <a:latin typeface="Arial" panose="020B0604020202020204" pitchFamily="34" charset="0"/>
                <a:cs typeface="Arial" panose="020B0604020202020204" pitchFamily="34" charset="0"/>
              </a:rPr>
              <a:t>substance anhydre</a:t>
            </a:r>
            <a:r>
              <a:rPr lang="fr-FR" sz="2800" dirty="0" smtClean="0">
                <a:latin typeface="Arial" panose="020B0604020202020204" pitchFamily="34" charset="0"/>
                <a:cs typeface="Arial" panose="020B0604020202020204" pitchFamily="34" charset="0"/>
              </a:rPr>
              <a:t>, dans </a:t>
            </a:r>
            <a:r>
              <a:rPr lang="fr-FR" sz="2800" dirty="0" smtClean="0">
                <a:solidFill>
                  <a:srgbClr val="00B050"/>
                </a:solidFill>
                <a:latin typeface="Arial" panose="020B0604020202020204" pitchFamily="34" charset="0"/>
                <a:cs typeface="Arial" panose="020B0604020202020204" pitchFamily="34" charset="0"/>
              </a:rPr>
              <a:t>l’eau</a:t>
            </a:r>
            <a:r>
              <a:rPr lang="fr-FR" sz="2800" dirty="0" smtClean="0">
                <a:latin typeface="Arial" panose="020B0604020202020204" pitchFamily="34" charset="0"/>
                <a:cs typeface="Arial" panose="020B0604020202020204" pitchFamily="34" charset="0"/>
              </a:rPr>
              <a:t>, afin d’obtenir la densité exigée</a:t>
            </a:r>
            <a:endParaRPr lang="fr-FR" sz="2800" dirty="0" smtClean="0">
              <a:latin typeface="Arial" panose="020B0604020202020204" pitchFamily="34" charset="0"/>
              <a:cs typeface="Arial" panose="020B0604020202020204" pitchFamily="34" charset="0"/>
            </a:endParaRPr>
          </a:p>
          <a:p>
            <a:pPr>
              <a:buFont typeface="Wingdings" panose="05000000000000000000" pitchFamily="2" charset="2"/>
              <a:buChar char="q"/>
            </a:pPr>
            <a:endParaRPr lang="fr-FR" sz="2800"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fr-FR" sz="2800" dirty="0" smtClean="0">
                <a:latin typeface="Arial" panose="020B0604020202020204" pitchFamily="34" charset="0"/>
                <a:cs typeface="Arial" panose="020B0604020202020204" pitchFamily="34" charset="0"/>
              </a:rPr>
              <a:t>Il est préférable de préparer la solution </a:t>
            </a:r>
            <a:r>
              <a:rPr lang="fr-FR" sz="2800" dirty="0" smtClean="0">
                <a:solidFill>
                  <a:srgbClr val="00B050"/>
                </a:solidFill>
                <a:latin typeface="Arial" panose="020B0604020202020204" pitchFamily="34" charset="0"/>
                <a:cs typeface="Arial" panose="020B0604020202020204" pitchFamily="34" charset="0"/>
              </a:rPr>
              <a:t>plusieurs jours à l’avance</a:t>
            </a:r>
            <a:r>
              <a:rPr lang="fr-FR" sz="2800" dirty="0" smtClean="0">
                <a:latin typeface="Arial" panose="020B0604020202020204" pitchFamily="34" charset="0"/>
                <a:cs typeface="Arial" panose="020B0604020202020204" pitchFamily="34" charset="0"/>
              </a:rPr>
              <a:t>, et de la </a:t>
            </a:r>
            <a:r>
              <a:rPr lang="fr-FR" sz="2800" dirty="0" smtClean="0">
                <a:solidFill>
                  <a:srgbClr val="00B050"/>
                </a:solidFill>
                <a:latin typeface="Arial" panose="020B0604020202020204" pitchFamily="34" charset="0"/>
                <a:cs typeface="Arial" panose="020B0604020202020204" pitchFamily="34" charset="0"/>
              </a:rPr>
              <a:t>remuer fréquemment</a:t>
            </a:r>
            <a:endParaRPr lang="fr-FR" sz="2800" dirty="0" smtClean="0">
              <a:solidFill>
                <a:srgbClr val="00B050"/>
              </a:solidFill>
              <a:latin typeface="Arial" panose="020B0604020202020204" pitchFamily="34" charset="0"/>
              <a:cs typeface="Arial" panose="020B0604020202020204" pitchFamily="34" charset="0"/>
            </a:endParaRPr>
          </a:p>
          <a:p>
            <a:pPr>
              <a:buFont typeface="Wingdings" panose="05000000000000000000" pitchFamily="2" charset="2"/>
              <a:buChar char="q"/>
            </a:pPr>
            <a:endParaRPr lang="fr-FR" sz="2800" dirty="0" smtClean="0">
              <a:solidFill>
                <a:srgbClr val="00B050"/>
              </a:solidFill>
              <a:latin typeface="Arial" panose="020B0604020202020204" pitchFamily="34" charset="0"/>
              <a:cs typeface="Arial" panose="020B0604020202020204" pitchFamily="34" charset="0"/>
            </a:endParaRPr>
          </a:p>
          <a:p>
            <a:pPr>
              <a:buFont typeface="Wingdings" panose="05000000000000000000" pitchFamily="2" charset="2"/>
              <a:buChar char="q"/>
            </a:pPr>
            <a:r>
              <a:rPr lang="fr-FR" sz="2800" dirty="0" smtClean="0">
                <a:latin typeface="Arial" panose="020B0604020202020204" pitchFamily="34" charset="0"/>
                <a:cs typeface="Arial" panose="020B0604020202020204" pitchFamily="34" charset="0"/>
              </a:rPr>
              <a:t>Il convient de </a:t>
            </a:r>
            <a:r>
              <a:rPr lang="fr-FR" sz="2800" dirty="0" smtClean="0">
                <a:solidFill>
                  <a:srgbClr val="00B050"/>
                </a:solidFill>
                <a:latin typeface="Arial" panose="020B0604020202020204" pitchFamily="34" charset="0"/>
                <a:cs typeface="Arial" panose="020B0604020202020204" pitchFamily="34" charset="0"/>
              </a:rPr>
              <a:t>contrôler régulièrement la densité </a:t>
            </a:r>
            <a:r>
              <a:rPr lang="fr-FR" sz="2800" dirty="0" smtClean="0">
                <a:latin typeface="Arial" panose="020B0604020202020204" pitchFamily="34" charset="0"/>
                <a:cs typeface="Arial" panose="020B0604020202020204" pitchFamily="34" charset="0"/>
              </a:rPr>
              <a:t>avec un densimètre</a:t>
            </a:r>
            <a:endParaRPr lang="fr-FR" sz="2800" dirty="0">
              <a:latin typeface="Arial" panose="020B0604020202020204" pitchFamily="34" charset="0"/>
              <a:cs typeface="Arial" panose="020B0604020202020204" pitchFamily="34" charset="0"/>
            </a:endParaRPr>
          </a:p>
        </p:txBody>
      </p:sp>
      <p:sp>
        <p:nvSpPr>
          <p:cNvPr id="5"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8" name="ZoneTexte 7"/>
          <p:cNvSpPr txBox="1"/>
          <p:nvPr/>
        </p:nvSpPr>
        <p:spPr>
          <a:xfrm>
            <a:off x="214282" y="428604"/>
            <a:ext cx="4213589" cy="523220"/>
          </a:xfrm>
          <a:prstGeom prst="rect">
            <a:avLst/>
          </a:prstGeom>
          <a:solidFill>
            <a:srgbClr val="0070C0"/>
          </a:solidFill>
          <a:ln>
            <a:solidFill>
              <a:schemeClr val="accent1"/>
            </a:solidFill>
          </a:ln>
        </p:spPr>
        <p:txBody>
          <a:bodyPr wrap="none" rtlCol="0">
            <a:spAutoFit/>
          </a:bodyPr>
          <a:lstStyle/>
          <a:p>
            <a:r>
              <a:rPr lang="fr-FR" sz="2800" b="1" dirty="0" smtClean="0">
                <a:solidFill>
                  <a:srgbClr val="FFFF00"/>
                </a:solidFill>
                <a:latin typeface="Arial" panose="020B0604020202020204" pitchFamily="34" charset="0"/>
                <a:cs typeface="Arial" panose="020B0604020202020204" pitchFamily="34" charset="0"/>
              </a:rPr>
              <a:t>Technique de Flottation</a:t>
            </a:r>
            <a:endParaRPr lang="fr-FR" sz="2800" b="1" dirty="0">
              <a:solidFill>
                <a:srgbClr val="FFFF00"/>
              </a:solidFill>
              <a:latin typeface="Arial" panose="020B0604020202020204" pitchFamily="34" charset="0"/>
              <a:cs typeface="Arial" panose="020B0604020202020204" pitchFamily="34" charset="0"/>
            </a:endParaRPr>
          </a:p>
        </p:txBody>
      </p:sp>
      <p:sp>
        <p:nvSpPr>
          <p:cNvPr id="27649"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fr-FR" sz="1300" b="0" i="0" u="none" strike="noStrike" cap="none" normalizeH="0" baseline="0" smtClean="0">
                <a:ln>
                  <a:noFill/>
                </a:ln>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13" name="Rectangle 12"/>
          <p:cNvSpPr/>
          <p:nvPr/>
        </p:nvSpPr>
        <p:spPr>
          <a:xfrm>
            <a:off x="2214546" y="1000108"/>
            <a:ext cx="3312125" cy="461665"/>
          </a:xfrm>
          <a:prstGeom prst="rect">
            <a:avLst/>
          </a:prstGeom>
          <a:solidFill>
            <a:schemeClr val="tx2">
              <a:lumMod val="20000"/>
              <a:lumOff val="80000"/>
            </a:schemeClr>
          </a:solidFill>
          <a:ln>
            <a:solidFill>
              <a:srgbClr val="0070C0"/>
            </a:solidFill>
          </a:ln>
        </p:spPr>
        <p:txBody>
          <a:bodyPr wrap="none">
            <a:spAutoFit/>
          </a:bodyPr>
          <a:lstStyle/>
          <a:p>
            <a:pPr lvl="0" fontAlgn="base">
              <a:spcBef>
                <a:spcPct val="0"/>
              </a:spcBef>
              <a:spcAft>
                <a:spcPct val="0"/>
              </a:spcAft>
            </a:pPr>
            <a:r>
              <a:rPr lang="fr-FR" sz="2400" b="1" dirty="0" smtClean="0">
                <a:solidFill>
                  <a:schemeClr val="tx2">
                    <a:lumMod val="75000"/>
                  </a:schemeClr>
                </a:solidFill>
                <a:latin typeface="Arial" panose="020B0604020202020204" pitchFamily="34" charset="0"/>
                <a:ea typeface="Times New Roman" panose="02020603050405020304" pitchFamily="18" charset="0"/>
                <a:cs typeface="Arial" panose="020B0604020202020204" pitchFamily="34" charset="0"/>
              </a:rPr>
              <a:t>Les solutions denses</a:t>
            </a:r>
            <a:endParaRPr lang="fr-FR" sz="2400" b="1" dirty="0" smtClean="0">
              <a:solidFill>
                <a:schemeClr val="tx2">
                  <a:lumMod val="75000"/>
                </a:schemeClr>
              </a:solidFill>
              <a:latin typeface="Arial" panose="020B0604020202020204" pitchFamily="34" charset="0"/>
              <a:ea typeface="Times New Roman" panose="02020603050405020304" pitchFamily="18" charset="0"/>
              <a:cs typeface="Arial" panose="020B0604020202020204" pitchFamily="34" charset="0"/>
            </a:endParaRPr>
          </a:p>
        </p:txBody>
      </p:sp>
      <p:sp>
        <p:nvSpPr>
          <p:cNvPr id="2" name="Rectangle 1"/>
          <p:cNvSpPr>
            <a:spLocks noChangeArrowheads="1"/>
          </p:cNvSpPr>
          <p:nvPr/>
        </p:nvSpPr>
        <p:spPr bwMode="auto">
          <a:xfrm>
            <a:off x="395870" y="2492855"/>
            <a:ext cx="8352928" cy="2676525"/>
          </a:xfrm>
          <a:prstGeom prst="rect">
            <a:avLst/>
          </a:prstGeom>
          <a:solidFill>
            <a:schemeClr val="accent6">
              <a:lumMod val="20000"/>
              <a:lumOff val="80000"/>
            </a:schemeClr>
          </a:solidFill>
          <a:ln w="9525">
            <a:solidFill>
              <a:schemeClr val="accent1"/>
            </a:solidFill>
            <a:miter lim="800000"/>
          </a:ln>
          <a:effec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Char char="•"/>
            </a:pPr>
            <a:r>
              <a:rPr kumimoji="0" lang="fr-FR" sz="2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Solution satur</a:t>
            </a:r>
            <a:r>
              <a:rPr kumimoji="0" lang="fr-FR" sz="2400" b="0" i="0" u="none" strike="noStrike" cap="none" normalizeH="0" baseline="0" dirty="0" smtClean="0">
                <a:ln>
                  <a:noFill/>
                </a:ln>
                <a:solidFill>
                  <a:schemeClr val="tx1"/>
                </a:solidFill>
                <a:effectLst/>
                <a:latin typeface="Calibri" panose="020F0502020204030204"/>
                <a:ea typeface="Calibri" panose="020F0502020204030204" pitchFamily="34" charset="0"/>
                <a:cs typeface="Arial" panose="020B0604020202020204" pitchFamily="34" charset="0"/>
              </a:rPr>
              <a:t>é</a:t>
            </a:r>
            <a:r>
              <a:rPr kumimoji="0" lang="fr-FR" sz="2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e de sel de cuisine  d= 1,19 </a:t>
            </a:r>
            <a:r>
              <a:rPr kumimoji="0" lang="fr-FR" sz="2400" b="0" i="0" u="none" strike="noStrike" cap="none" normalizeH="0" baseline="0" dirty="0" smtClean="0">
                <a:ln>
                  <a:noFill/>
                </a:ln>
                <a:solidFill>
                  <a:schemeClr val="tx1"/>
                </a:solidFill>
                <a:effectLst/>
                <a:latin typeface="Calibri" panose="020F0502020204030204"/>
                <a:ea typeface="Calibri" panose="020F0502020204030204" pitchFamily="34" charset="0"/>
                <a:cs typeface="Arial" panose="020B0604020202020204" pitchFamily="34" charset="0"/>
              </a:rPr>
              <a:t>à</a:t>
            </a:r>
            <a:r>
              <a:rPr kumimoji="0" lang="fr-FR" sz="2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20˚C</a:t>
            </a:r>
            <a:endParaRPr kumimoji="0" lang="fr-FR" sz="2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endParaRPr kumimoji="0" lang="fr-FR" sz="2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fr-FR" sz="2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Solution satur</a:t>
            </a:r>
            <a:r>
              <a:rPr kumimoji="0" lang="fr-FR" sz="2400" b="0" i="0" u="none" strike="noStrike" cap="none" normalizeH="0" baseline="0" dirty="0" smtClean="0">
                <a:ln>
                  <a:noFill/>
                </a:ln>
                <a:solidFill>
                  <a:schemeClr val="tx1"/>
                </a:solidFill>
                <a:effectLst/>
                <a:latin typeface="Calibri" panose="020F0502020204030204"/>
                <a:ea typeface="Calibri" panose="020F0502020204030204" pitchFamily="34" charset="0"/>
                <a:cs typeface="Arial" panose="020B0604020202020204" pitchFamily="34" charset="0"/>
              </a:rPr>
              <a:t>é</a:t>
            </a:r>
            <a:r>
              <a:rPr kumimoji="0" lang="fr-FR" sz="2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e de sulfate de magn</a:t>
            </a:r>
            <a:r>
              <a:rPr kumimoji="0" lang="fr-FR" sz="2400" b="0" i="0" u="none" strike="noStrike" cap="none" normalizeH="0" baseline="0" dirty="0" smtClean="0">
                <a:ln>
                  <a:noFill/>
                </a:ln>
                <a:solidFill>
                  <a:schemeClr val="tx1"/>
                </a:solidFill>
                <a:effectLst/>
                <a:latin typeface="Calibri" panose="020F0502020204030204"/>
                <a:ea typeface="Calibri" panose="020F0502020204030204" pitchFamily="34" charset="0"/>
                <a:cs typeface="Arial" panose="020B0604020202020204" pitchFamily="34" charset="0"/>
              </a:rPr>
              <a:t>é</a:t>
            </a:r>
            <a:r>
              <a:rPr kumimoji="0" lang="fr-FR" sz="2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sium  d= 1,28 </a:t>
            </a:r>
            <a:r>
              <a:rPr kumimoji="0" lang="fr-FR" sz="2400" b="0" i="0" u="none" strike="noStrike" cap="none" normalizeH="0" baseline="0" dirty="0" smtClean="0">
                <a:ln>
                  <a:noFill/>
                </a:ln>
                <a:solidFill>
                  <a:schemeClr val="tx1"/>
                </a:solidFill>
                <a:effectLst/>
                <a:latin typeface="Calibri" panose="020F0502020204030204"/>
                <a:ea typeface="Calibri" panose="020F0502020204030204" pitchFamily="34" charset="0"/>
                <a:cs typeface="Arial" panose="020B0604020202020204" pitchFamily="34" charset="0"/>
              </a:rPr>
              <a:t>à</a:t>
            </a:r>
            <a:r>
              <a:rPr kumimoji="0" lang="fr-FR" sz="2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15˚C</a:t>
            </a:r>
            <a:endParaRPr kumimoji="0" lang="fr-FR" sz="2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endParaRPr kumimoji="0" lang="fr-FR" sz="2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fr-FR" sz="2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Solution sucr</a:t>
            </a:r>
            <a:r>
              <a:rPr kumimoji="0" lang="fr-FR" sz="2400" b="0" i="0" u="none" strike="noStrike" cap="none" normalizeH="0" baseline="0" dirty="0" smtClean="0">
                <a:ln>
                  <a:noFill/>
                </a:ln>
                <a:solidFill>
                  <a:schemeClr val="tx1"/>
                </a:solidFill>
                <a:effectLst/>
                <a:latin typeface="Calibri" panose="020F0502020204030204"/>
                <a:ea typeface="Calibri" panose="020F0502020204030204" pitchFamily="34" charset="0"/>
                <a:cs typeface="Arial" panose="020B0604020202020204" pitchFamily="34" charset="0"/>
              </a:rPr>
              <a:t>é</a:t>
            </a:r>
            <a:r>
              <a:rPr kumimoji="0" lang="fr-FR" sz="2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e (saccharose)  d= 1,12 </a:t>
            </a:r>
            <a:r>
              <a:rPr kumimoji="0" lang="fr-FR" sz="2400" b="0" i="0" u="none" strike="noStrike" cap="none" normalizeH="0" baseline="0" dirty="0" smtClean="0">
                <a:ln>
                  <a:noFill/>
                </a:ln>
                <a:solidFill>
                  <a:schemeClr val="tx1"/>
                </a:solidFill>
                <a:effectLst/>
                <a:latin typeface="Calibri" panose="020F0502020204030204"/>
                <a:ea typeface="Calibri" panose="020F0502020204030204" pitchFamily="34" charset="0"/>
                <a:cs typeface="Arial" panose="020B0604020202020204" pitchFamily="34" charset="0"/>
              </a:rPr>
              <a:t>à</a:t>
            </a:r>
            <a:r>
              <a:rPr kumimoji="0" lang="fr-FR" sz="2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15˚C</a:t>
            </a:r>
            <a:endParaRPr kumimoji="0" lang="fr-FR" sz="2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endParaRPr kumimoji="0" lang="fr-FR" sz="2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fr-FR" sz="2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Solution saturée de sulfate de zinc  d= 1,39</a:t>
            </a:r>
            <a:endParaRPr kumimoji="0" lang="fr-FR" sz="2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15" name="Rectangle 14"/>
          <p:cNvSpPr/>
          <p:nvPr/>
        </p:nvSpPr>
        <p:spPr>
          <a:xfrm>
            <a:off x="214282" y="1702630"/>
            <a:ext cx="5149806" cy="461665"/>
          </a:xfrm>
          <a:prstGeom prst="rect">
            <a:avLst/>
          </a:prstGeom>
          <a:solidFill>
            <a:schemeClr val="tx2">
              <a:lumMod val="20000"/>
              <a:lumOff val="80000"/>
            </a:schemeClr>
          </a:solidFill>
        </p:spPr>
        <p:txBody>
          <a:bodyPr wrap="square">
            <a:spAutoFit/>
          </a:bodyPr>
          <a:lstStyle/>
          <a:p>
            <a:pPr lvl="0" fontAlgn="base">
              <a:spcBef>
                <a:spcPct val="0"/>
              </a:spcBef>
              <a:spcAft>
                <a:spcPct val="0"/>
              </a:spcAft>
            </a:pPr>
            <a:r>
              <a:rPr lang="fr-FR" sz="2400" dirty="0" smtClean="0">
                <a:latin typeface="Arial" panose="020B0604020202020204" pitchFamily="34" charset="0"/>
                <a:ea typeface="Calibri" panose="020F0502020204030204" pitchFamily="34" charset="0"/>
                <a:cs typeface="Arial" panose="020B0604020202020204" pitchFamily="34" charset="0"/>
              </a:rPr>
              <a:t>Solutions denses pour </a:t>
            </a:r>
            <a:r>
              <a:rPr lang="fr-FR" sz="2400" b="1" dirty="0" smtClean="0">
                <a:solidFill>
                  <a:srgbClr val="FF0000"/>
                </a:solidFill>
                <a:latin typeface="Arial" panose="020B0604020202020204" pitchFamily="34" charset="0"/>
                <a:ea typeface="Calibri" panose="020F0502020204030204" pitchFamily="34" charset="0"/>
                <a:cs typeface="Arial" panose="020B0604020202020204" pitchFamily="34" charset="0"/>
              </a:rPr>
              <a:t>nématodes</a:t>
            </a:r>
            <a:endParaRPr lang="fr-FR" sz="2400" dirty="0" smtClean="0">
              <a:latin typeface="Arial" panose="020B0604020202020204" pitchFamily="34" charset="0"/>
              <a:cs typeface="Arial" panose="020B0604020202020204" pitchFamily="34" charset="0"/>
            </a:endParaRPr>
          </a:p>
        </p:txBody>
      </p:sp>
      <p:sp>
        <p:nvSpPr>
          <p:cNvPr id="5"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p:cNvSpPr txBox="1"/>
          <p:nvPr/>
        </p:nvSpPr>
        <p:spPr>
          <a:xfrm>
            <a:off x="1928794" y="2428868"/>
            <a:ext cx="4913012" cy="1754326"/>
          </a:xfrm>
          <a:prstGeom prst="rect">
            <a:avLst/>
          </a:prstGeom>
          <a:solidFill>
            <a:schemeClr val="tx2">
              <a:lumMod val="20000"/>
              <a:lumOff val="80000"/>
            </a:schemeClr>
          </a:solidFill>
        </p:spPr>
        <p:txBody>
          <a:bodyPr wrap="square" rtlCol="0">
            <a:spAutoFit/>
          </a:bodyPr>
          <a:lstStyle/>
          <a:p>
            <a:endParaRPr lang="fr-FR" sz="3600" b="1" dirty="0" smtClean="0"/>
          </a:p>
          <a:p>
            <a:r>
              <a:rPr lang="fr-FR" sz="3600" b="1" dirty="0" smtClean="0"/>
              <a:t>Examen coprologique</a:t>
            </a:r>
            <a:endParaRPr lang="fr-FR" sz="3600" b="1" dirty="0" smtClean="0"/>
          </a:p>
          <a:p>
            <a:endParaRPr lang="fr-FR" sz="3600" b="1" dirty="0"/>
          </a:p>
        </p:txBody>
      </p:sp>
      <p:sp>
        <p:nvSpPr>
          <p:cNvPr id="3" name="ZoneTexte 2"/>
          <p:cNvSpPr txBox="1"/>
          <p:nvPr/>
        </p:nvSpPr>
        <p:spPr>
          <a:xfrm>
            <a:off x="2123440" y="4437380"/>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fr-FR" sz="1300" b="0" i="0" u="none" strike="noStrike" cap="none" normalizeH="0" baseline="0" smtClean="0">
                <a:ln>
                  <a:noFill/>
                </a:ln>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7" name="ZoneTexte 6"/>
          <p:cNvSpPr txBox="1"/>
          <p:nvPr/>
        </p:nvSpPr>
        <p:spPr>
          <a:xfrm>
            <a:off x="6133231" y="79635"/>
            <a:ext cx="2953053" cy="461665"/>
          </a:xfrm>
          <a:prstGeom prst="rect">
            <a:avLst/>
          </a:prstGeom>
          <a:solidFill>
            <a:srgbClr val="0070C0"/>
          </a:solidFill>
          <a:ln>
            <a:solidFill>
              <a:schemeClr val="accent1"/>
            </a:solidFill>
          </a:ln>
        </p:spPr>
        <p:txBody>
          <a:bodyPr wrap="none" rtlCol="0">
            <a:spAutoFit/>
          </a:bodyPr>
          <a:lstStyle/>
          <a:p>
            <a:r>
              <a:rPr lang="fr-FR" sz="2400" b="1" dirty="0" smtClean="0">
                <a:solidFill>
                  <a:srgbClr val="FFFF00"/>
                </a:solidFill>
                <a:latin typeface="Arial" panose="020B0604020202020204" pitchFamily="34" charset="0"/>
                <a:cs typeface="Arial" panose="020B0604020202020204" pitchFamily="34" charset="0"/>
              </a:rPr>
              <a:t>Œufs de strongles </a:t>
            </a:r>
            <a:endParaRPr lang="fr-FR" sz="2400" b="1" dirty="0">
              <a:solidFill>
                <a:srgbClr val="FFFF00"/>
              </a:solidFill>
              <a:latin typeface="Arial" panose="020B0604020202020204" pitchFamily="34" charset="0"/>
              <a:cs typeface="Arial" panose="020B0604020202020204" pitchFamily="34" charset="0"/>
            </a:endParaRPr>
          </a:p>
        </p:txBody>
      </p:sp>
      <p:pic>
        <p:nvPicPr>
          <p:cNvPr id="1026" name="Picture 2" descr="https://blogger.googleusercontent.com/img/b/R29vZ2xl/AVvXsEgASlDz977nwomMMX5GdIOdJeXZDHi7cGCMcj_yjTlyOKsJaiN2Vv4hivsiu8fqz6foJwvvq-COfc54XZmM2vwisAqY8rARqfk3Jodhi9OC8xwy5AMR5Xy4J1-WF67_Wbplnc0L_YIvdDQ/s400/57.jp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4923790" y="3200400"/>
            <a:ext cx="4112895" cy="301879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5364684" y="5660860"/>
            <a:ext cx="3747120" cy="215444"/>
          </a:xfrm>
          <a:prstGeom prst="rect">
            <a:avLst/>
          </a:prstGeom>
        </p:spPr>
        <p:txBody>
          <a:bodyPr wrap="square">
            <a:spAutoFit/>
          </a:bodyPr>
          <a:lstStyle/>
          <a:p>
            <a:r>
              <a:rPr lang="fr-FR" sz="800" dirty="0"/>
              <a:t>https://macracanthorynchus.blogspot.com/2012/10/blog-post_3.html</a:t>
            </a:r>
            <a:endParaRPr lang="fr-FR" sz="800" dirty="0"/>
          </a:p>
        </p:txBody>
      </p:sp>
      <p:pic>
        <p:nvPicPr>
          <p:cNvPr id="1032" name="Picture 8" descr="A Nematodirus egg (A) in a faeces sample from a lamb with other gut infections (trichostrongyle worms (B) and coccidiosis (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084" y="-3710"/>
            <a:ext cx="5032921" cy="320429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209376" y="3200585"/>
            <a:ext cx="4572000" cy="400110"/>
          </a:xfrm>
          <a:prstGeom prst="rect">
            <a:avLst/>
          </a:prstGeom>
        </p:spPr>
        <p:txBody>
          <a:bodyPr>
            <a:spAutoFit/>
          </a:bodyPr>
          <a:lstStyle/>
          <a:p>
            <a:pPr algn="ctr"/>
            <a:r>
              <a:rPr lang="fr-FR" sz="1000" dirty="0"/>
              <a:t>ttps://www.researchgate.net/figure/a-Larva-of-Nematodirus-spp-recovered-from-the-Corticelli-Lai-larvae-culture-of-a-sheep</a:t>
            </a:r>
            <a:endParaRPr lang="fr-FR" sz="1000" dirty="0"/>
          </a:p>
        </p:txBody>
      </p:sp>
      <p:sp>
        <p:nvSpPr>
          <p:cNvPr id="2"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27649"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fr-FR" sz="1300" b="0" i="0" u="none" strike="noStrike" cap="none" normalizeH="0" baseline="0" smtClean="0">
                <a:ln>
                  <a:noFill/>
                </a:ln>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7" name="ZoneTexte 6"/>
          <p:cNvSpPr txBox="1"/>
          <p:nvPr/>
        </p:nvSpPr>
        <p:spPr>
          <a:xfrm>
            <a:off x="214282" y="428604"/>
            <a:ext cx="2953053" cy="461665"/>
          </a:xfrm>
          <a:prstGeom prst="rect">
            <a:avLst/>
          </a:prstGeom>
          <a:solidFill>
            <a:srgbClr val="0070C0"/>
          </a:solidFill>
          <a:ln>
            <a:solidFill>
              <a:schemeClr val="accent1"/>
            </a:solidFill>
          </a:ln>
        </p:spPr>
        <p:txBody>
          <a:bodyPr wrap="none" rtlCol="0">
            <a:spAutoFit/>
          </a:bodyPr>
          <a:lstStyle/>
          <a:p>
            <a:r>
              <a:rPr lang="fr-FR" sz="2400" b="1" dirty="0" smtClean="0">
                <a:solidFill>
                  <a:srgbClr val="FFFF00"/>
                </a:solidFill>
                <a:latin typeface="Arial" panose="020B0604020202020204" pitchFamily="34" charset="0"/>
                <a:cs typeface="Arial" panose="020B0604020202020204" pitchFamily="34" charset="0"/>
              </a:rPr>
              <a:t>Œufs de strongles </a:t>
            </a:r>
            <a:endParaRPr lang="fr-FR" sz="2400" b="1" dirty="0">
              <a:solidFill>
                <a:srgbClr val="FFFF00"/>
              </a:solidFill>
              <a:latin typeface="Arial" panose="020B0604020202020204" pitchFamily="34" charset="0"/>
              <a:cs typeface="Arial" panose="020B0604020202020204" pitchFamily="34" charset="0"/>
            </a:endParaRPr>
          </a:p>
        </p:txBody>
      </p:sp>
      <p:pic>
        <p:nvPicPr>
          <p:cNvPr id="1026" name="Picture 2" descr="https://www.idele.fr/fileadmin/_migrated/RTE/RTEmagicC_Fig13_F8a_02.jpg.jp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323528" y="1484784"/>
            <a:ext cx="8139721" cy="4683129"/>
          </a:xfrm>
          <a:prstGeom prst="rect">
            <a:avLst/>
          </a:prstGeom>
          <a:noFill/>
          <a:extLst>
            <a:ext uri="{909E8E84-426E-40DD-AFC4-6F175D3DCCD1}">
              <a14:hiddenFill xmlns:a14="http://schemas.microsoft.com/office/drawing/2010/main">
                <a:solidFill>
                  <a:srgbClr val="FFFFFF"/>
                </a:solidFill>
              </a14:hiddenFill>
            </a:ext>
          </a:extLst>
        </p:spPr>
      </p:pic>
      <p:sp>
        <p:nvSpPr>
          <p:cNvPr id="5"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27649"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fr-FR" sz="1300" b="0" i="0" u="none" strike="noStrike" cap="none" normalizeH="0" baseline="0" smtClean="0">
                <a:ln>
                  <a:noFill/>
                </a:ln>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7" name="ZoneTexte 6"/>
          <p:cNvSpPr txBox="1"/>
          <p:nvPr/>
        </p:nvSpPr>
        <p:spPr>
          <a:xfrm>
            <a:off x="33144" y="-4465"/>
            <a:ext cx="5362365" cy="461665"/>
          </a:xfrm>
          <a:prstGeom prst="rect">
            <a:avLst/>
          </a:prstGeom>
          <a:solidFill>
            <a:srgbClr val="0070C0"/>
          </a:solidFill>
          <a:ln>
            <a:solidFill>
              <a:schemeClr val="accent1"/>
            </a:solidFill>
          </a:ln>
        </p:spPr>
        <p:txBody>
          <a:bodyPr wrap="none" rtlCol="0">
            <a:spAutoFit/>
          </a:bodyPr>
          <a:lstStyle/>
          <a:p>
            <a:r>
              <a:rPr lang="fr-FR" sz="2400" b="1" dirty="0" smtClean="0">
                <a:solidFill>
                  <a:srgbClr val="FFFF00"/>
                </a:solidFill>
                <a:latin typeface="Arial" panose="020B0604020202020204" pitchFamily="34" charset="0"/>
                <a:cs typeface="Arial" panose="020B0604020202020204" pitchFamily="34" charset="0"/>
              </a:rPr>
              <a:t>Œufs de petits strongles du cheval </a:t>
            </a:r>
            <a:endParaRPr lang="fr-FR" sz="2400" b="1" dirty="0">
              <a:solidFill>
                <a:srgbClr val="FFFF00"/>
              </a:solidFill>
              <a:latin typeface="Arial" panose="020B0604020202020204" pitchFamily="34" charset="0"/>
              <a:cs typeface="Arial" panose="020B0604020202020204" pitchFamily="34" charset="0"/>
            </a:endParaRPr>
          </a:p>
        </p:txBody>
      </p:sp>
      <p:pic>
        <p:nvPicPr>
          <p:cNvPr id="2050" name="Picture 2" descr="https://www.esccap.fr/images/parasites_cheval/oeufs-strongle-cheval-cyathostome.jp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036928" y="908720"/>
            <a:ext cx="7070144" cy="4807698"/>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123728" y="5848423"/>
            <a:ext cx="4572000" cy="553998"/>
          </a:xfrm>
          <a:prstGeom prst="rect">
            <a:avLst/>
          </a:prstGeom>
        </p:spPr>
        <p:txBody>
          <a:bodyPr>
            <a:spAutoFit/>
          </a:bodyPr>
          <a:lstStyle/>
          <a:p>
            <a:pPr algn="ctr"/>
            <a:r>
              <a:rPr lang="fr-FR" sz="1000" dirty="0"/>
              <a:t>https://fr.images.search.yahoo.com/search/images;_ylt=AwrkFMz.DU5n6wEAxohjAQx.;_ylu=Y29sbwNpcjIEcG9zAzEEdnRpZAMEc2VjA3BpdnM-?</a:t>
            </a:r>
            <a:r>
              <a:rPr lang="fr-FR" sz="1000" dirty="0" smtClean="0"/>
              <a:t>p=OEUFS+DE+STRONGLES&amp;fr2=b&amp;fr=cr</a:t>
            </a:r>
            <a:endParaRPr lang="fr-FR" sz="1000" dirty="0"/>
          </a:p>
        </p:txBody>
      </p:sp>
      <p:sp>
        <p:nvSpPr>
          <p:cNvPr id="3" name="ZoneTexte 2"/>
          <p:cNvSpPr txBox="1"/>
          <p:nvPr/>
        </p:nvSpPr>
        <p:spPr>
          <a:xfrm>
            <a:off x="-252536" y="2636912"/>
            <a:ext cx="1392945" cy="369332"/>
          </a:xfrm>
          <a:prstGeom prst="rect">
            <a:avLst/>
          </a:prstGeom>
          <a:noFill/>
        </p:spPr>
        <p:txBody>
          <a:bodyPr wrap="none" rtlCol="0">
            <a:spAutoFit/>
          </a:bodyPr>
          <a:lstStyle/>
          <a:p>
            <a:r>
              <a:rPr lang="fr-FR" dirty="0" smtClean="0"/>
              <a:t>Blastomères</a:t>
            </a:r>
            <a:endParaRPr lang="fr-FR" dirty="0"/>
          </a:p>
        </p:txBody>
      </p:sp>
      <p:sp>
        <p:nvSpPr>
          <p:cNvPr id="4" name="Flèche droite 3"/>
          <p:cNvSpPr/>
          <p:nvPr/>
        </p:nvSpPr>
        <p:spPr>
          <a:xfrm>
            <a:off x="1140409" y="2677562"/>
            <a:ext cx="504056"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8210553" y="2424746"/>
            <a:ext cx="960006" cy="369332"/>
          </a:xfrm>
          <a:prstGeom prst="rect">
            <a:avLst/>
          </a:prstGeom>
          <a:noFill/>
        </p:spPr>
        <p:txBody>
          <a:bodyPr wrap="none" rtlCol="0">
            <a:spAutoFit/>
          </a:bodyPr>
          <a:lstStyle/>
          <a:p>
            <a:r>
              <a:rPr lang="fr-FR" dirty="0" smtClean="0"/>
              <a:t>Morula </a:t>
            </a:r>
            <a:endParaRPr lang="fr-FR" dirty="0"/>
          </a:p>
        </p:txBody>
      </p:sp>
      <p:sp>
        <p:nvSpPr>
          <p:cNvPr id="11" name="Flèche droite 10"/>
          <p:cNvSpPr/>
          <p:nvPr/>
        </p:nvSpPr>
        <p:spPr>
          <a:xfrm rot="10649653">
            <a:off x="7237161" y="2578725"/>
            <a:ext cx="968232" cy="21608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a:off x="121184" y="4713709"/>
            <a:ext cx="737831" cy="369332"/>
          </a:xfrm>
          <a:prstGeom prst="rect">
            <a:avLst/>
          </a:prstGeom>
          <a:noFill/>
        </p:spPr>
        <p:txBody>
          <a:bodyPr wrap="none" rtlCol="0">
            <a:spAutoFit/>
          </a:bodyPr>
          <a:lstStyle/>
          <a:p>
            <a:r>
              <a:rPr lang="fr-FR" dirty="0" smtClean="0"/>
              <a:t>Larve</a:t>
            </a:r>
            <a:endParaRPr lang="fr-FR" dirty="0"/>
          </a:p>
        </p:txBody>
      </p:sp>
      <p:sp>
        <p:nvSpPr>
          <p:cNvPr id="13" name="Flèche droite 12"/>
          <p:cNvSpPr/>
          <p:nvPr/>
        </p:nvSpPr>
        <p:spPr>
          <a:xfrm flipV="1">
            <a:off x="933446" y="4797152"/>
            <a:ext cx="2198393" cy="20244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2"/>
          <p:cNvSpPr txBox="1"/>
          <p:nvPr/>
        </p:nvSpPr>
        <p:spPr>
          <a:xfrm>
            <a:off x="4716145" y="6452870"/>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27649"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fr-FR" sz="1300" b="0" i="0" u="none" strike="noStrike" cap="none" normalizeH="0" baseline="0" smtClean="0">
                <a:ln>
                  <a:noFill/>
                </a:ln>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13" name="Flèche droite 12"/>
          <p:cNvSpPr/>
          <p:nvPr/>
        </p:nvSpPr>
        <p:spPr>
          <a:xfrm flipV="1">
            <a:off x="933446" y="4797152"/>
            <a:ext cx="2198393" cy="20244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074" name="Picture 2" descr="http://1.bp.blogspot.com/_ncxeYNSgrkg/TG8srHujpSI/AAAAAAAAAAU/NvLfC-Qvzss/s1600/Eggs_of_Trichuris_trichiura_and_Trichuris_vulpis_06G0018_jpg_lores.jp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67752" y="675060"/>
            <a:ext cx="6827170" cy="4515532"/>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2123728" y="5225101"/>
            <a:ext cx="4572000" cy="830997"/>
          </a:xfrm>
          <a:prstGeom prst="rect">
            <a:avLst/>
          </a:prstGeom>
        </p:spPr>
        <p:txBody>
          <a:bodyPr>
            <a:spAutoFit/>
          </a:bodyPr>
          <a:lstStyle/>
          <a:p>
            <a:r>
              <a:rPr lang="fr-FR" sz="800" dirty="0"/>
              <a:t>https://fr.images.search.yahoo.com/search/images;_ylt=AwrihAQBDk5n3R4MhJJlAQx.;_ylu=c2VjA3NlYXJjaARzbGsDYnV0dG9u;_ylc=X1MDMjExNDcxNjAwNQRfcgMyBGZyA2NybWFzBGZyMgNwOnMsdjppLG06c2ItdG9wBGdwcmlkA2JVVEtwRGFTUmxTVWdEU0ZFc3JHRkEEbl9yc2x0AzAEbl9zdWdnAzIEb3JpZ2luA2ZyLmltYWdlcy5zZWFyY2gueWFob28uY29tBHBvcwMwBHBxc3RyAwRwcXN0cmwDMARxc3RybAMxOARxdWVyeQNPRVVGUyUyMERFJTIwVHJpY2h1cmlzBHRfc3RtcAMxNzMzMTY5MzMx?p=OEUFS+DE+Trichuris&amp;fr=crmas</a:t>
            </a:r>
            <a:endParaRPr lang="fr-FR" sz="800" dirty="0"/>
          </a:p>
        </p:txBody>
      </p:sp>
      <p:sp>
        <p:nvSpPr>
          <p:cNvPr id="9" name="ZoneTexte 8"/>
          <p:cNvSpPr txBox="1"/>
          <p:nvPr/>
        </p:nvSpPr>
        <p:spPr>
          <a:xfrm>
            <a:off x="6972920" y="3117492"/>
            <a:ext cx="1819152" cy="369332"/>
          </a:xfrm>
          <a:prstGeom prst="rect">
            <a:avLst/>
          </a:prstGeom>
          <a:noFill/>
        </p:spPr>
        <p:txBody>
          <a:bodyPr wrap="none" rtlCol="0">
            <a:spAutoFit/>
          </a:bodyPr>
          <a:lstStyle/>
          <a:p>
            <a:r>
              <a:rPr lang="fr-FR" dirty="0" smtClean="0"/>
              <a:t>Bouchon polaire</a:t>
            </a:r>
            <a:endParaRPr lang="fr-FR" dirty="0"/>
          </a:p>
        </p:txBody>
      </p:sp>
      <p:sp>
        <p:nvSpPr>
          <p:cNvPr id="10" name="Flèche droite 9"/>
          <p:cNvSpPr/>
          <p:nvPr/>
        </p:nvSpPr>
        <p:spPr>
          <a:xfrm rot="10800000">
            <a:off x="6012160" y="3302158"/>
            <a:ext cx="971600" cy="12684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ZoneTexte 11"/>
          <p:cNvSpPr txBox="1"/>
          <p:nvPr/>
        </p:nvSpPr>
        <p:spPr>
          <a:xfrm>
            <a:off x="3059832" y="4544261"/>
            <a:ext cx="2180212" cy="646331"/>
          </a:xfrm>
          <a:prstGeom prst="rect">
            <a:avLst/>
          </a:prstGeom>
          <a:noFill/>
        </p:spPr>
        <p:txBody>
          <a:bodyPr wrap="none" rtlCol="0">
            <a:spAutoFit/>
          </a:bodyPr>
          <a:lstStyle/>
          <a:p>
            <a:r>
              <a:rPr lang="fr-FR" dirty="0" smtClean="0"/>
              <a:t>Œuf de </a:t>
            </a:r>
            <a:r>
              <a:rPr lang="fr-FR" i="1" dirty="0" err="1" smtClean="0"/>
              <a:t>Trichuris</a:t>
            </a:r>
            <a:r>
              <a:rPr lang="fr-FR" i="1" dirty="0" smtClean="0"/>
              <a:t> </a:t>
            </a:r>
            <a:r>
              <a:rPr lang="fr-FR" dirty="0" err="1" smtClean="0"/>
              <a:t>sp</a:t>
            </a:r>
            <a:r>
              <a:rPr lang="fr-FR" dirty="0" smtClean="0"/>
              <a:t>.</a:t>
            </a:r>
            <a:endParaRPr lang="fr-FR" dirty="0" smtClean="0"/>
          </a:p>
          <a:p>
            <a:r>
              <a:rPr lang="fr-FR" dirty="0" smtClean="0"/>
              <a:t>Forme de citron</a:t>
            </a:r>
            <a:endParaRPr lang="fr-FR" dirty="0"/>
          </a:p>
        </p:txBody>
      </p:sp>
      <p:pic>
        <p:nvPicPr>
          <p:cNvPr id="4098" name="Picture 2" descr="https://tse1.mm.bing.net/th?id=OIP.dyKV1t3JWZ9DmZWoaXX0kAHaFA&amp;pid=Api&amp;P=0&amp;h=18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70474" y="216041"/>
            <a:ext cx="2705981" cy="1831115"/>
          </a:xfrm>
          <a:prstGeom prst="rect">
            <a:avLst/>
          </a:prstGeom>
          <a:noFill/>
          <a:extLst>
            <a:ext uri="{909E8E84-426E-40DD-AFC4-6F175D3DCCD1}">
              <a14:hiddenFill xmlns:a14="http://schemas.microsoft.com/office/drawing/2010/main">
                <a:solidFill>
                  <a:srgbClr val="FFFFFF"/>
                </a:solidFill>
              </a14:hiddenFill>
            </a:ext>
          </a:extLst>
        </p:spPr>
      </p:pic>
      <p:sp>
        <p:nvSpPr>
          <p:cNvPr id="14" name="ZoneTexte 13"/>
          <p:cNvSpPr txBox="1"/>
          <p:nvPr/>
        </p:nvSpPr>
        <p:spPr>
          <a:xfrm>
            <a:off x="7501311" y="2282103"/>
            <a:ext cx="1474936" cy="646331"/>
          </a:xfrm>
          <a:prstGeom prst="rect">
            <a:avLst/>
          </a:prstGeom>
          <a:noFill/>
        </p:spPr>
        <p:txBody>
          <a:bodyPr wrap="square" rtlCol="0">
            <a:spAutoFit/>
          </a:bodyPr>
          <a:lstStyle/>
          <a:p>
            <a:r>
              <a:rPr lang="fr-FR" dirty="0" smtClean="0"/>
              <a:t>Œuf de </a:t>
            </a:r>
            <a:r>
              <a:rPr lang="fr-FR" i="1" dirty="0" err="1" smtClean="0"/>
              <a:t>Capillaria</a:t>
            </a:r>
            <a:r>
              <a:rPr lang="fr-FR" i="1" dirty="0" smtClean="0"/>
              <a:t> </a:t>
            </a:r>
            <a:r>
              <a:rPr lang="fr-FR" i="1" dirty="0" err="1" smtClean="0"/>
              <a:t>sp</a:t>
            </a:r>
            <a:r>
              <a:rPr lang="fr-FR" i="1" dirty="0" smtClean="0"/>
              <a:t>.</a:t>
            </a:r>
            <a:endParaRPr lang="fr-FR" i="1" dirty="0"/>
          </a:p>
        </p:txBody>
      </p:sp>
      <p:sp>
        <p:nvSpPr>
          <p:cNvPr id="5"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27649"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fr-FR" sz="1300" b="0" i="0" u="none" strike="noStrike" cap="none" normalizeH="0" baseline="0" smtClean="0">
                <a:ln>
                  <a:noFill/>
                </a:ln>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37889" name="Rectangle 1"/>
          <p:cNvSpPr>
            <a:spLocks noChangeArrowheads="1"/>
          </p:cNvSpPr>
          <p:nvPr/>
        </p:nvSpPr>
        <p:spPr bwMode="auto">
          <a:xfrm>
            <a:off x="357158" y="1947937"/>
            <a:ext cx="8429684" cy="4154984"/>
          </a:xfrm>
          <a:prstGeom prst="rect">
            <a:avLst/>
          </a:prstGeom>
          <a:noFill/>
          <a:ln w="9525">
            <a:solidFill>
              <a:srgbClr val="FF0000"/>
            </a:solidFill>
            <a:miter lim="800000"/>
          </a:ln>
          <a:effectLst/>
        </p:spPr>
        <p:txBody>
          <a:bodyPr vert="horz" wrap="square" lIns="91440" tIns="45720" rIns="91440" bIns="45720" numCol="1" anchor="ctr" anchorCtr="0" compatLnSpc="1">
            <a:spAutoFit/>
          </a:bodyPr>
          <a:lstStyle/>
          <a:p>
            <a:pPr marL="0" marR="0" lvl="0" indent="457200" algn="justLow" defTabSz="914400" rtl="0" eaLnBrk="1" fontAlgn="base" latinLnBrk="0" hangingPunct="1">
              <a:lnSpc>
                <a:spcPct val="100000"/>
              </a:lnSpc>
              <a:spcBef>
                <a:spcPct val="0"/>
              </a:spcBef>
              <a:spcAft>
                <a:spcPct val="0"/>
              </a:spcAft>
              <a:buClrTx/>
              <a:buSzTx/>
              <a:buFont typeface="Wingdings" panose="05000000000000000000" pitchFamily="2" charset="2"/>
              <a:buChar char="q"/>
            </a:pPr>
            <a:r>
              <a:rPr kumimoji="0" lang="fr-FR" sz="2400" b="1" i="0" u="none" strike="noStrike" cap="none" normalizeH="0" baseline="0" dirty="0" smtClean="0">
                <a:ln>
                  <a:noFill/>
                </a:ln>
                <a:solidFill>
                  <a:srgbClr val="FF0000"/>
                </a:solidFill>
                <a:effectLst/>
                <a:latin typeface="Arial" panose="020B0604020202020204" pitchFamily="34" charset="0"/>
                <a:ea typeface="Calibri" panose="020F0502020204030204" pitchFamily="34" charset="0"/>
                <a:cs typeface="Arial" panose="020B0604020202020204" pitchFamily="34" charset="0"/>
              </a:rPr>
              <a:t>Principale méthode  pour calculer l’</a:t>
            </a:r>
            <a:r>
              <a:rPr kumimoji="0" lang="fr-FR" sz="2400" b="1" i="0" u="none" strike="noStrike" cap="none" normalizeH="0" baseline="0" dirty="0" err="1" smtClean="0">
                <a:ln>
                  <a:noFill/>
                </a:ln>
                <a:solidFill>
                  <a:srgbClr val="FF0000"/>
                </a:solidFill>
                <a:effectLst/>
                <a:latin typeface="Arial" panose="020B0604020202020204" pitchFamily="34" charset="0"/>
                <a:ea typeface="Calibri" panose="020F0502020204030204" pitchFamily="34" charset="0"/>
                <a:cs typeface="Arial" panose="020B0604020202020204" pitchFamily="34" charset="0"/>
              </a:rPr>
              <a:t>Opg</a:t>
            </a:r>
            <a:r>
              <a:rPr lang="fr-FR" sz="2400" b="1" dirty="0" smtClean="0">
                <a:solidFill>
                  <a:srgbClr val="FF0000"/>
                </a:solidFill>
                <a:latin typeface="Arial" panose="020B0604020202020204" pitchFamily="34" charset="0"/>
                <a:ea typeface="Calibri" panose="020F0502020204030204" pitchFamily="34" charset="0"/>
                <a:cs typeface="Arial" panose="020B0604020202020204" pitchFamily="34" charset="0"/>
              </a:rPr>
              <a:t> </a:t>
            </a:r>
            <a:r>
              <a:rPr lang="fr-FR" sz="2400" dirty="0" smtClean="0">
                <a:latin typeface="Arial" panose="020B0604020202020204" pitchFamily="34" charset="0"/>
                <a:ea typeface="Calibri" panose="020F0502020204030204" pitchFamily="34" charset="0"/>
                <a:cs typeface="Arial" panose="020B0604020202020204" pitchFamily="34" charset="0"/>
              </a:rPr>
              <a:t>(le  nombre d’œufs  par gramme de fèces</a:t>
            </a:r>
            <a:r>
              <a:rPr lang="fr-FR" sz="2400" dirty="0" smtClean="0">
                <a:latin typeface="Arial" panose="020B0604020202020204" pitchFamily="34" charset="0"/>
                <a:ea typeface="Calibri" panose="020F0502020204030204" pitchFamily="34" charset="0"/>
                <a:cs typeface="Arial" panose="020B0604020202020204" pitchFamily="34" charset="0"/>
              </a:rPr>
              <a:t>)</a:t>
            </a:r>
            <a:endParaRPr lang="fr-FR" sz="2400" dirty="0" smtClean="0">
              <a:latin typeface="Arial" panose="020B0604020202020204" pitchFamily="34" charset="0"/>
              <a:ea typeface="Calibri" panose="020F0502020204030204" pitchFamily="34" charset="0"/>
              <a:cs typeface="Arial" panose="020B0604020202020204" pitchFamily="34" charset="0"/>
            </a:endParaRPr>
          </a:p>
          <a:p>
            <a:pPr marR="0" lvl="0" algn="justLow" defTabSz="914400" rtl="0" eaLnBrk="1" fontAlgn="base" latinLnBrk="0" hangingPunct="1">
              <a:lnSpc>
                <a:spcPct val="100000"/>
              </a:lnSpc>
              <a:spcBef>
                <a:spcPct val="0"/>
              </a:spcBef>
              <a:spcAft>
                <a:spcPct val="0"/>
              </a:spcAft>
              <a:buClrTx/>
              <a:buSzTx/>
            </a:pPr>
            <a:endParaRPr lang="fr-FR" sz="2400" dirty="0" smtClean="0">
              <a:latin typeface="Arial" panose="020B0604020202020204" pitchFamily="34" charset="0"/>
              <a:ea typeface="Calibri" panose="020F0502020204030204" pitchFamily="34" charset="0"/>
              <a:cs typeface="Arial" panose="020B0604020202020204" pitchFamily="34" charset="0"/>
            </a:endParaRPr>
          </a:p>
          <a:p>
            <a:pPr marL="0" marR="0" lvl="0" indent="457200" algn="justLow" defTabSz="914400" rtl="0" eaLnBrk="1" fontAlgn="base" latinLnBrk="0" hangingPunct="1">
              <a:lnSpc>
                <a:spcPct val="100000"/>
              </a:lnSpc>
              <a:spcBef>
                <a:spcPct val="0"/>
              </a:spcBef>
              <a:spcAft>
                <a:spcPct val="0"/>
              </a:spcAft>
              <a:buClrTx/>
              <a:buSzTx/>
              <a:buFont typeface="Wingdings" panose="05000000000000000000" pitchFamily="2" charset="2"/>
              <a:buChar char="q"/>
            </a:pPr>
            <a:r>
              <a:rPr lang="fr-FR" sz="2400" dirty="0" smtClean="0">
                <a:latin typeface="Arial" panose="020B0604020202020204" pitchFamily="34" charset="0"/>
                <a:ea typeface="Calibri" panose="020F0502020204030204" pitchFamily="34" charset="0"/>
                <a:cs typeface="Arial" panose="020B0604020202020204" pitchFamily="34" charset="0"/>
              </a:rPr>
              <a:t>Utilisée  surtout pour les strongles gastro-intestinaux</a:t>
            </a:r>
            <a:endParaRPr kumimoji="0" lang="fr-FR" sz="2400" b="0" i="0" u="none" strike="noStrike" cap="none" normalizeH="0" baseline="0" dirty="0" smtClean="0">
              <a:ln>
                <a:noFill/>
              </a:ln>
              <a:effectLst/>
              <a:latin typeface="Arial" panose="020B0604020202020204" pitchFamily="34" charset="0"/>
              <a:cs typeface="Arial" panose="020B0604020202020204" pitchFamily="34" charset="0"/>
            </a:endParaRPr>
          </a:p>
          <a:p>
            <a:pPr marL="0" marR="0" lvl="0" indent="457200" algn="justLow" defTabSz="914400" rtl="0" eaLnBrk="0" fontAlgn="base" latinLnBrk="0" hangingPunct="0">
              <a:lnSpc>
                <a:spcPct val="100000"/>
              </a:lnSpc>
              <a:spcBef>
                <a:spcPct val="0"/>
              </a:spcBef>
              <a:spcAft>
                <a:spcPct val="0"/>
              </a:spcAft>
              <a:buClrTx/>
              <a:buSzTx/>
              <a:buFont typeface="Wingdings" panose="05000000000000000000" pitchFamily="2" charset="2"/>
              <a:buChar char="q"/>
            </a:pPr>
            <a:r>
              <a:rPr kumimoji="0" lang="fr-FR" sz="2400" b="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On utilise une lame Mac-Master</a:t>
            </a:r>
            <a:endParaRPr kumimoji="0" lang="fr-FR" sz="2400" b="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endParaRPr>
          </a:p>
          <a:p>
            <a:pPr marL="0" marR="0" lvl="0" indent="457200" algn="justLow" defTabSz="914400" rtl="0" eaLnBrk="0" fontAlgn="base" latinLnBrk="0" hangingPunct="0">
              <a:lnSpc>
                <a:spcPct val="100000"/>
              </a:lnSpc>
              <a:spcBef>
                <a:spcPct val="0"/>
              </a:spcBef>
              <a:spcAft>
                <a:spcPct val="0"/>
              </a:spcAft>
              <a:buClrTx/>
              <a:buSzTx/>
              <a:buFont typeface="Wingdings" panose="05000000000000000000" pitchFamily="2" charset="2"/>
              <a:buChar char="q"/>
            </a:pPr>
            <a:r>
              <a:rPr kumimoji="0" lang="fr-FR" sz="2400" b="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Cette lame se  compose de:</a:t>
            </a:r>
            <a:endParaRPr kumimoji="0" lang="fr-FR" sz="2400" b="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endParaRPr>
          </a:p>
          <a:p>
            <a:pPr marL="0" marR="0" lvl="0" indent="457200" algn="justLow" defTabSz="914400" rtl="0" eaLnBrk="0" fontAlgn="base" latinLnBrk="0" hangingPunct="0">
              <a:lnSpc>
                <a:spcPct val="100000"/>
              </a:lnSpc>
              <a:spcBef>
                <a:spcPct val="0"/>
              </a:spcBef>
              <a:spcAft>
                <a:spcPct val="0"/>
              </a:spcAft>
              <a:buClrTx/>
              <a:buSzTx/>
              <a:buFontTx/>
              <a:buNone/>
            </a:pPr>
            <a:endParaRPr kumimoji="0" lang="fr-FR" sz="2400" b="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endParaRPr>
          </a:p>
          <a:p>
            <a:pPr marL="0" marR="0" lvl="0" indent="457200" algn="justLow" defTabSz="914400" rtl="0" eaLnBrk="0" fontAlgn="base" latinLnBrk="0" hangingPunct="0">
              <a:lnSpc>
                <a:spcPct val="100000"/>
              </a:lnSpc>
              <a:spcBef>
                <a:spcPct val="0"/>
              </a:spcBef>
              <a:spcAft>
                <a:spcPct val="0"/>
              </a:spcAft>
              <a:buClrTx/>
              <a:buSzTx/>
              <a:buFont typeface="Wingdings" panose="05000000000000000000" pitchFamily="2" charset="2"/>
              <a:buChar char="§"/>
            </a:pPr>
            <a:r>
              <a:rPr kumimoji="0" lang="fr-FR" sz="2400" b="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Deux compartiments contigus séparés par une cloison</a:t>
            </a:r>
            <a:endParaRPr kumimoji="0" lang="fr-FR" sz="2400" b="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endParaRPr>
          </a:p>
          <a:p>
            <a:pPr marL="0" marR="0" lvl="0" indent="457200" algn="justLow" defTabSz="914400" rtl="0" eaLnBrk="0" fontAlgn="base" latinLnBrk="0" hangingPunct="0">
              <a:lnSpc>
                <a:spcPct val="100000"/>
              </a:lnSpc>
              <a:spcBef>
                <a:spcPct val="0"/>
              </a:spcBef>
              <a:spcAft>
                <a:spcPct val="0"/>
              </a:spcAft>
              <a:buClrTx/>
              <a:buSzTx/>
              <a:buFont typeface="Wingdings" panose="05000000000000000000" pitchFamily="2" charset="2"/>
              <a:buChar char="§"/>
            </a:pPr>
            <a:r>
              <a:rPr kumimoji="0" lang="fr-FR" sz="2400" b="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Chaque compartiment ayant un volume de 0, 50 ml.</a:t>
            </a:r>
            <a:endParaRPr kumimoji="0" lang="fr-FR" sz="2400" b="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endParaRPr>
          </a:p>
          <a:p>
            <a:pPr marL="0" marR="0" lvl="0" indent="457200" algn="justLow" defTabSz="914400" rtl="0" eaLnBrk="0" fontAlgn="base" latinLnBrk="0" hangingPunct="0">
              <a:lnSpc>
                <a:spcPct val="100000"/>
              </a:lnSpc>
              <a:spcBef>
                <a:spcPct val="0"/>
              </a:spcBef>
              <a:spcAft>
                <a:spcPct val="0"/>
              </a:spcAft>
              <a:buClrTx/>
              <a:buSzTx/>
              <a:buFont typeface="Wingdings" panose="05000000000000000000" pitchFamily="2" charset="2"/>
              <a:buChar char="§"/>
            </a:pPr>
            <a:r>
              <a:rPr kumimoji="0" lang="fr-FR" sz="2400" b="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 Le plafond de chaque compartiment est divisé en 6 cellules de 1,7 mm de largeur. </a:t>
            </a:r>
            <a:endParaRPr kumimoji="0" lang="fr-FR" sz="2400" b="0" i="0" u="none" strike="noStrike" cap="none" normalizeH="0" baseline="0" dirty="0" smtClean="0">
              <a:ln>
                <a:noFill/>
              </a:ln>
              <a:effectLst/>
              <a:latin typeface="Arial" panose="020B0604020202020204" pitchFamily="34" charset="0"/>
              <a:cs typeface="Arial" panose="020B0604020202020204" pitchFamily="34" charset="0"/>
            </a:endParaRPr>
          </a:p>
        </p:txBody>
      </p:sp>
      <p:sp>
        <p:nvSpPr>
          <p:cNvPr id="6" name="ZoneTexte 5"/>
          <p:cNvSpPr txBox="1"/>
          <p:nvPr/>
        </p:nvSpPr>
        <p:spPr>
          <a:xfrm>
            <a:off x="2843808" y="1174264"/>
            <a:ext cx="4556632" cy="523220"/>
          </a:xfrm>
          <a:prstGeom prst="rect">
            <a:avLst/>
          </a:prstGeom>
          <a:solidFill>
            <a:srgbClr val="0070C0"/>
          </a:solidFill>
          <a:ln>
            <a:solidFill>
              <a:schemeClr val="accent1"/>
            </a:solidFill>
          </a:ln>
        </p:spPr>
        <p:txBody>
          <a:bodyPr wrap="none" rtlCol="0">
            <a:spAutoFit/>
          </a:bodyPr>
          <a:lstStyle/>
          <a:p>
            <a:r>
              <a:rPr lang="fr-FR" sz="2800" b="1" dirty="0" smtClean="0">
                <a:solidFill>
                  <a:srgbClr val="FFFF00"/>
                </a:solidFill>
                <a:latin typeface="Arial" panose="020B0604020202020204" pitchFamily="34" charset="0"/>
                <a:cs typeface="Arial" panose="020B0604020202020204" pitchFamily="34" charset="0"/>
              </a:rPr>
              <a:t>Technique de Mac-Master</a:t>
            </a:r>
            <a:endParaRPr lang="fr-FR" sz="2800" b="1" dirty="0">
              <a:solidFill>
                <a:srgbClr val="FFFF00"/>
              </a:solidFill>
              <a:latin typeface="Arial" panose="020B0604020202020204" pitchFamily="34" charset="0"/>
              <a:cs typeface="Arial" panose="020B0604020202020204" pitchFamily="34" charset="0"/>
            </a:endParaRPr>
          </a:p>
        </p:txBody>
      </p:sp>
      <p:sp>
        <p:nvSpPr>
          <p:cNvPr id="8" name="ZoneTexte 7"/>
          <p:cNvSpPr txBox="1"/>
          <p:nvPr/>
        </p:nvSpPr>
        <p:spPr>
          <a:xfrm>
            <a:off x="21580" y="28104"/>
            <a:ext cx="5328592" cy="954107"/>
          </a:xfrm>
          <a:prstGeom prst="rect">
            <a:avLst/>
          </a:prstGeom>
          <a:solidFill>
            <a:schemeClr val="accent3">
              <a:lumMod val="20000"/>
              <a:lumOff val="80000"/>
            </a:schemeClr>
          </a:solidFill>
          <a:ln>
            <a:solidFill>
              <a:schemeClr val="accent1"/>
            </a:solidFill>
          </a:ln>
        </p:spPr>
        <p:txBody>
          <a:bodyPr wrap="square" rtlCol="0">
            <a:spAutoFit/>
          </a:bodyPr>
          <a:lstStyle/>
          <a:p>
            <a:pPr algn="ctr"/>
            <a:r>
              <a:rPr lang="fr-FR" sz="2800" b="1" dirty="0" smtClean="0">
                <a:latin typeface="Arial" panose="020B0604020202020204" pitchFamily="34" charset="0"/>
                <a:cs typeface="Arial" panose="020B0604020202020204" pitchFamily="34" charset="0"/>
              </a:rPr>
              <a:t>Examen indirect </a:t>
            </a:r>
            <a:endParaRPr lang="fr-FR" sz="2800" b="1" dirty="0" smtClean="0">
              <a:latin typeface="Arial" panose="020B0604020202020204" pitchFamily="34" charset="0"/>
              <a:cs typeface="Arial" panose="020B0604020202020204" pitchFamily="34" charset="0"/>
            </a:endParaRPr>
          </a:p>
          <a:p>
            <a:pPr algn="ctr"/>
            <a:r>
              <a:rPr lang="fr-FR" sz="2800" b="1" dirty="0" smtClean="0">
                <a:latin typeface="Arial" panose="020B0604020202020204" pitchFamily="34" charset="0"/>
                <a:cs typeface="Arial" panose="020B0604020202020204" pitchFamily="34" charset="0"/>
              </a:rPr>
              <a:t>(</a:t>
            </a:r>
            <a:r>
              <a:rPr lang="fr-FR" sz="2800" b="1" dirty="0" smtClean="0">
                <a:solidFill>
                  <a:srgbClr val="FF0000"/>
                </a:solidFill>
                <a:latin typeface="Arial" panose="020B0604020202020204" pitchFamily="34" charset="0"/>
                <a:cs typeface="Arial" panose="020B0604020202020204" pitchFamily="34" charset="0"/>
              </a:rPr>
              <a:t>après</a:t>
            </a:r>
            <a:r>
              <a:rPr lang="fr-FR" sz="2800" b="1" dirty="0" smtClean="0">
                <a:latin typeface="Arial" panose="020B0604020202020204" pitchFamily="34" charset="0"/>
                <a:cs typeface="Arial" panose="020B0604020202020204" pitchFamily="34" charset="0"/>
              </a:rPr>
              <a:t> </a:t>
            </a:r>
            <a:r>
              <a:rPr lang="fr-FR" sz="2800" b="1" dirty="0" smtClean="0">
                <a:solidFill>
                  <a:srgbClr val="FF0000"/>
                </a:solidFill>
                <a:latin typeface="Arial" panose="020B0604020202020204" pitchFamily="34" charset="0"/>
                <a:cs typeface="Arial" panose="020B0604020202020204" pitchFamily="34" charset="0"/>
              </a:rPr>
              <a:t>enrichissement</a:t>
            </a:r>
            <a:r>
              <a:rPr lang="fr-FR" sz="2800" b="1" dirty="0" smtClean="0">
                <a:latin typeface="Arial" panose="020B0604020202020204" pitchFamily="34" charset="0"/>
                <a:cs typeface="Arial" panose="020B0604020202020204" pitchFamily="34" charset="0"/>
              </a:rPr>
              <a:t>)</a:t>
            </a:r>
            <a:endParaRPr lang="fr-FR" sz="2800" b="1" dirty="0">
              <a:latin typeface="Arial" panose="020B0604020202020204" pitchFamily="34" charset="0"/>
              <a:cs typeface="Arial" panose="020B0604020202020204" pitchFamily="34" charset="0"/>
            </a:endParaRPr>
          </a:p>
        </p:txBody>
      </p:sp>
      <p:sp>
        <p:nvSpPr>
          <p:cNvPr id="5" name="ZoneTexte 2"/>
          <p:cNvSpPr txBox="1"/>
          <p:nvPr/>
        </p:nvSpPr>
        <p:spPr>
          <a:xfrm>
            <a:off x="4716145" y="6447790"/>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786050" y="0"/>
            <a:ext cx="6155852" cy="369332"/>
          </a:xfrm>
          <a:prstGeom prst="rect">
            <a:avLst/>
          </a:prstGeom>
          <a:noFill/>
          <a:ln>
            <a:solidFill>
              <a:schemeClr val="tx2">
                <a:lumMod val="60000"/>
                <a:lumOff val="40000"/>
              </a:schemeClr>
            </a:solidFill>
          </a:ln>
        </p:spPr>
        <p:txBody>
          <a:bodyPr wrap="none" rtlCol="0">
            <a:spAutoFit/>
          </a:bodyPr>
          <a:lstStyle/>
          <a:p>
            <a:r>
              <a:rPr lang="fr-FR" dirty="0" smtClean="0">
                <a:latin typeface="Algerian" panose="04020705040A02060702" pitchFamily="82" charset="0"/>
              </a:rPr>
              <a:t>STRONGYLOSES GASTRO-INTESTINALES DES RUMINANTS</a:t>
            </a:r>
            <a:endParaRPr lang="fr-FR" dirty="0"/>
          </a:p>
        </p:txBody>
      </p:sp>
      <p:sp>
        <p:nvSpPr>
          <p:cNvPr id="10" name="ZoneTexte 9"/>
          <p:cNvSpPr txBox="1"/>
          <p:nvPr/>
        </p:nvSpPr>
        <p:spPr>
          <a:xfrm>
            <a:off x="3923147" y="6488668"/>
            <a:ext cx="5220853" cy="369332"/>
          </a:xfrm>
          <a:prstGeom prst="rect">
            <a:avLst/>
          </a:prstGeom>
          <a:noFill/>
          <a:ln>
            <a:solidFill>
              <a:srgbClr val="00B0F0"/>
            </a:solidFill>
          </a:ln>
        </p:spPr>
        <p:txBody>
          <a:bodyPr wrap="none" rtlCol="0">
            <a:spAutoFit/>
          </a:bodyPr>
          <a:lstStyle/>
          <a:p>
            <a:r>
              <a:rPr lang="fr-FR" dirty="0" smtClean="0"/>
              <a:t>Dr A. TITI , cours d’helminthologie  A4, DV, 2015-2016</a:t>
            </a:r>
            <a:endParaRPr lang="fr-FR" dirty="0"/>
          </a:p>
        </p:txBody>
      </p:sp>
      <p:pic>
        <p:nvPicPr>
          <p:cNvPr id="286722" name="Picture 2" descr="http://www.labomoderne.com/produits/9_parasitologie_macmaster.jpg"/>
          <p:cNvPicPr>
            <a:picLocks noChangeAspect="1" noChangeArrowheads="1"/>
          </p:cNvPicPr>
          <p:nvPr/>
        </p:nvPicPr>
        <p:blipFill>
          <a:blip r:embed="rId1"/>
          <a:srcRect/>
          <a:stretch>
            <a:fillRect/>
          </a:stretch>
        </p:blipFill>
        <p:spPr bwMode="auto">
          <a:xfrm>
            <a:off x="-324485" y="-2733983"/>
            <a:ext cx="9525000" cy="9525000"/>
          </a:xfrm>
          <a:prstGeom prst="rect">
            <a:avLst/>
          </a:prstGeom>
          <a:noFill/>
        </p:spPr>
      </p:pic>
      <p:sp>
        <p:nvSpPr>
          <p:cNvPr id="6" name="Titre 1"/>
          <p:cNvSpPr>
            <a:spLocks noGrp="1"/>
          </p:cNvSpPr>
          <p:nvPr>
            <p:ph type="title"/>
          </p:nvPr>
        </p:nvSpPr>
        <p:spPr>
          <a:xfrm>
            <a:off x="3800872" y="-2357478"/>
            <a:ext cx="5724128" cy="298328"/>
          </a:xfrm>
          <a:ln>
            <a:solidFill>
              <a:schemeClr val="accent1">
                <a:lumMod val="60000"/>
                <a:lumOff val="40000"/>
              </a:schemeClr>
            </a:solidFill>
          </a:ln>
        </p:spPr>
        <p:txBody>
          <a:bodyPr>
            <a:normAutofit fontScale="90000"/>
          </a:bodyPr>
          <a:lstStyle/>
          <a:p>
            <a:pPr algn="ctr"/>
            <a:r>
              <a:rPr lang="fr-FR" sz="1800" dirty="0" smtClean="0">
                <a:latin typeface="Algerian" panose="04020705040A02060702" pitchFamily="82" charset="0"/>
              </a:rPr>
              <a:t>STRONGYLOSES GASTRO-INTESTINALES DES RUMINANTS</a:t>
            </a:r>
            <a:endParaRPr lang="fr-FR" sz="1800" dirty="0">
              <a:latin typeface="Algerian" panose="04020705040A02060702" pitchFamily="82" charset="0"/>
            </a:endParaRPr>
          </a:p>
        </p:txBody>
      </p:sp>
      <p:sp>
        <p:nvSpPr>
          <p:cNvPr id="2"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
        <p:nvSpPr>
          <p:cNvPr id="3" name="ZoneTexte 2"/>
          <p:cNvSpPr txBox="1"/>
          <p:nvPr/>
        </p:nvSpPr>
        <p:spPr>
          <a:xfrm>
            <a:off x="2411730" y="4725670"/>
            <a:ext cx="382206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2000" b="1" dirty="0" smtClean="0">
                <a:solidFill>
                  <a:schemeClr val="tx1"/>
                </a:solidFill>
              </a:rPr>
              <a:t>  </a:t>
            </a:r>
            <a:r>
              <a:rPr lang="fr-FR" sz="2400" b="1" dirty="0" smtClean="0">
                <a:solidFill>
                  <a:schemeClr val="tx1"/>
                </a:solidFill>
              </a:rPr>
              <a:t>Lame Mac -Master</a:t>
            </a:r>
            <a:endParaRPr lang="fr-FR" sz="2400" b="1" dirty="0" smtClean="0">
              <a:solidFill>
                <a:schemeClr val="tx1"/>
              </a:solidFill>
            </a:endParaRPr>
          </a:p>
          <a:p>
            <a:endParaRPr lang="fr-FR" sz="2400" b="1" dirty="0" smtClean="0">
              <a:solidFill>
                <a:schemeClr val="tx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27649"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fr-FR" sz="1300" b="0" i="0" u="none" strike="noStrike" cap="none" normalizeH="0" baseline="0" smtClean="0">
                <a:ln>
                  <a:noFill/>
                </a:ln>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pic>
        <p:nvPicPr>
          <p:cNvPr id="7" name="Image 6"/>
          <p:cNvPicPr/>
          <p:nvPr/>
        </p:nvPicPr>
        <p:blipFill>
          <a:blip r:embed="rId1"/>
          <a:stretch>
            <a:fillRect/>
          </a:stretch>
        </p:blipFill>
        <p:spPr>
          <a:xfrm>
            <a:off x="323528" y="2814389"/>
            <a:ext cx="8064896" cy="3741251"/>
          </a:xfrm>
          <a:prstGeom prst="rect">
            <a:avLst/>
          </a:prstGeom>
        </p:spPr>
      </p:pic>
      <p:sp>
        <p:nvSpPr>
          <p:cNvPr id="6" name="ZoneTexte 5"/>
          <p:cNvSpPr txBox="1"/>
          <p:nvPr/>
        </p:nvSpPr>
        <p:spPr>
          <a:xfrm>
            <a:off x="2843808" y="1124744"/>
            <a:ext cx="4556632" cy="523220"/>
          </a:xfrm>
          <a:prstGeom prst="rect">
            <a:avLst/>
          </a:prstGeom>
          <a:solidFill>
            <a:srgbClr val="0070C0"/>
          </a:solidFill>
          <a:ln>
            <a:solidFill>
              <a:schemeClr val="accent1"/>
            </a:solidFill>
          </a:ln>
        </p:spPr>
        <p:txBody>
          <a:bodyPr wrap="none" rtlCol="0">
            <a:spAutoFit/>
          </a:bodyPr>
          <a:lstStyle/>
          <a:p>
            <a:r>
              <a:rPr lang="fr-FR" sz="2800" b="1" dirty="0" smtClean="0">
                <a:solidFill>
                  <a:srgbClr val="FFFF00"/>
                </a:solidFill>
                <a:latin typeface="Arial" panose="020B0604020202020204" pitchFamily="34" charset="0"/>
                <a:cs typeface="Arial" panose="020B0604020202020204" pitchFamily="34" charset="0"/>
              </a:rPr>
              <a:t>Technique de Mac-Master</a:t>
            </a:r>
            <a:endParaRPr lang="fr-FR" sz="2800" b="1" dirty="0">
              <a:solidFill>
                <a:srgbClr val="FFFF00"/>
              </a:solidFill>
              <a:latin typeface="Arial" panose="020B0604020202020204" pitchFamily="34" charset="0"/>
              <a:cs typeface="Arial" panose="020B0604020202020204" pitchFamily="34" charset="0"/>
            </a:endParaRPr>
          </a:p>
        </p:txBody>
      </p:sp>
      <p:sp>
        <p:nvSpPr>
          <p:cNvPr id="8" name="ZoneTexte 7"/>
          <p:cNvSpPr txBox="1"/>
          <p:nvPr/>
        </p:nvSpPr>
        <p:spPr>
          <a:xfrm>
            <a:off x="21580" y="28104"/>
            <a:ext cx="5328592" cy="954107"/>
          </a:xfrm>
          <a:prstGeom prst="rect">
            <a:avLst/>
          </a:prstGeom>
          <a:solidFill>
            <a:schemeClr val="accent3">
              <a:lumMod val="20000"/>
              <a:lumOff val="80000"/>
            </a:schemeClr>
          </a:solidFill>
          <a:ln>
            <a:solidFill>
              <a:schemeClr val="accent1"/>
            </a:solidFill>
          </a:ln>
        </p:spPr>
        <p:txBody>
          <a:bodyPr wrap="square" rtlCol="0">
            <a:spAutoFit/>
          </a:bodyPr>
          <a:lstStyle/>
          <a:p>
            <a:pPr algn="ctr"/>
            <a:r>
              <a:rPr lang="fr-FR" sz="2800" b="1" dirty="0" smtClean="0">
                <a:latin typeface="Arial" panose="020B0604020202020204" pitchFamily="34" charset="0"/>
                <a:cs typeface="Arial" panose="020B0604020202020204" pitchFamily="34" charset="0"/>
              </a:rPr>
              <a:t>Examen indirect </a:t>
            </a:r>
            <a:endParaRPr lang="fr-FR" sz="2800" b="1" dirty="0" smtClean="0">
              <a:latin typeface="Arial" panose="020B0604020202020204" pitchFamily="34" charset="0"/>
              <a:cs typeface="Arial" panose="020B0604020202020204" pitchFamily="34" charset="0"/>
            </a:endParaRPr>
          </a:p>
          <a:p>
            <a:pPr algn="ctr"/>
            <a:r>
              <a:rPr lang="fr-FR" sz="2800" b="1" dirty="0" smtClean="0">
                <a:latin typeface="Arial" panose="020B0604020202020204" pitchFamily="34" charset="0"/>
                <a:cs typeface="Arial" panose="020B0604020202020204" pitchFamily="34" charset="0"/>
              </a:rPr>
              <a:t>(</a:t>
            </a:r>
            <a:r>
              <a:rPr lang="fr-FR" sz="2800" b="1" dirty="0" smtClean="0">
                <a:solidFill>
                  <a:srgbClr val="FF0000"/>
                </a:solidFill>
                <a:latin typeface="Arial" panose="020B0604020202020204" pitchFamily="34" charset="0"/>
                <a:cs typeface="Arial" panose="020B0604020202020204" pitchFamily="34" charset="0"/>
              </a:rPr>
              <a:t>après</a:t>
            </a:r>
            <a:r>
              <a:rPr lang="fr-FR" sz="2800" b="1" dirty="0" smtClean="0">
                <a:latin typeface="Arial" panose="020B0604020202020204" pitchFamily="34" charset="0"/>
                <a:cs typeface="Arial" panose="020B0604020202020204" pitchFamily="34" charset="0"/>
              </a:rPr>
              <a:t> </a:t>
            </a:r>
            <a:r>
              <a:rPr lang="fr-FR" sz="2800" b="1" dirty="0" smtClean="0">
                <a:solidFill>
                  <a:srgbClr val="FF0000"/>
                </a:solidFill>
                <a:latin typeface="Arial" panose="020B0604020202020204" pitchFamily="34" charset="0"/>
                <a:cs typeface="Arial" panose="020B0604020202020204" pitchFamily="34" charset="0"/>
              </a:rPr>
              <a:t>enrichissement</a:t>
            </a:r>
            <a:r>
              <a:rPr lang="fr-FR" sz="2800" b="1" dirty="0" smtClean="0">
                <a:latin typeface="Arial" panose="020B0604020202020204" pitchFamily="34" charset="0"/>
                <a:cs typeface="Arial" panose="020B0604020202020204" pitchFamily="34" charset="0"/>
              </a:rPr>
              <a:t>)</a:t>
            </a:r>
            <a:endParaRPr lang="fr-FR" sz="2800" b="1" dirty="0">
              <a:latin typeface="Arial" panose="020B0604020202020204" pitchFamily="34" charset="0"/>
              <a:cs typeface="Arial" panose="020B0604020202020204" pitchFamily="34" charset="0"/>
            </a:endParaRPr>
          </a:p>
        </p:txBody>
      </p:sp>
      <p:sp>
        <p:nvSpPr>
          <p:cNvPr id="2" name="Accolade fermante 1"/>
          <p:cNvSpPr/>
          <p:nvPr/>
        </p:nvSpPr>
        <p:spPr>
          <a:xfrm rot="16200000">
            <a:off x="5517794" y="2189659"/>
            <a:ext cx="484676" cy="2088232"/>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 name="ZoneTexte 2"/>
          <p:cNvSpPr txBox="1"/>
          <p:nvPr/>
        </p:nvSpPr>
        <p:spPr>
          <a:xfrm>
            <a:off x="5122124" y="2533582"/>
            <a:ext cx="1309974" cy="461665"/>
          </a:xfrm>
          <a:prstGeom prst="rect">
            <a:avLst/>
          </a:prstGeom>
          <a:noFill/>
          <a:ln>
            <a:solidFill>
              <a:schemeClr val="accent1"/>
            </a:solidFill>
          </a:ln>
        </p:spPr>
        <p:txBody>
          <a:bodyPr wrap="none" rtlCol="0">
            <a:spAutoFit/>
          </a:bodyPr>
          <a:lstStyle/>
          <a:p>
            <a:r>
              <a:rPr lang="fr-FR" sz="2400" b="1" dirty="0" smtClean="0"/>
              <a:t>0, 50 ml</a:t>
            </a:r>
            <a:endParaRPr lang="fr-FR" sz="2400" b="1" dirty="0"/>
          </a:p>
        </p:txBody>
      </p:sp>
      <p:sp>
        <p:nvSpPr>
          <p:cNvPr id="10" name="Accolade fermante 9"/>
          <p:cNvSpPr/>
          <p:nvPr/>
        </p:nvSpPr>
        <p:spPr>
          <a:xfrm rot="16200000">
            <a:off x="3052919" y="2134255"/>
            <a:ext cx="445874" cy="2160240"/>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1" name="ZoneTexte 10"/>
          <p:cNvSpPr txBox="1"/>
          <p:nvPr/>
        </p:nvSpPr>
        <p:spPr>
          <a:xfrm>
            <a:off x="2620869" y="2499224"/>
            <a:ext cx="1309974" cy="461665"/>
          </a:xfrm>
          <a:prstGeom prst="rect">
            <a:avLst/>
          </a:prstGeom>
          <a:noFill/>
          <a:ln>
            <a:solidFill>
              <a:schemeClr val="accent1"/>
            </a:solidFill>
          </a:ln>
        </p:spPr>
        <p:txBody>
          <a:bodyPr wrap="none" rtlCol="0">
            <a:spAutoFit/>
          </a:bodyPr>
          <a:lstStyle/>
          <a:p>
            <a:r>
              <a:rPr lang="fr-FR" sz="2400" b="1" dirty="0" smtClean="0"/>
              <a:t>0, 50 ml</a:t>
            </a:r>
            <a:endParaRPr lang="fr-FR" sz="2400" b="1" dirty="0"/>
          </a:p>
        </p:txBody>
      </p:sp>
      <p:sp>
        <p:nvSpPr>
          <p:cNvPr id="5"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38914" name="Rectangle 2"/>
          <p:cNvSpPr>
            <a:spLocks noChangeArrowheads="1"/>
          </p:cNvSpPr>
          <p:nvPr/>
        </p:nvSpPr>
        <p:spPr bwMode="auto">
          <a:xfrm>
            <a:off x="500034" y="1214422"/>
            <a:ext cx="8286808" cy="5632311"/>
          </a:xfrm>
          <a:prstGeom prst="rect">
            <a:avLst/>
          </a:prstGeom>
          <a:noFill/>
          <a:ln w="9525">
            <a:solidFill>
              <a:srgbClr val="FF0000"/>
            </a:solidFill>
            <a:miter lim="800000"/>
          </a:ln>
          <a:effectLst/>
        </p:spPr>
        <p:txBody>
          <a:bodyPr vert="horz" wrap="square" lIns="91440" tIns="45720" rIns="91440" bIns="45720" numCol="1" anchor="ctr" anchorCtr="0" compatLnSpc="1">
            <a:spAutoFit/>
          </a:bodyPr>
          <a:lstStyle/>
          <a:p>
            <a:pPr lvl="0" algn="justLow" fontAlgn="base">
              <a:spcBef>
                <a:spcPct val="0"/>
              </a:spcBef>
              <a:spcAft>
                <a:spcPct val="0"/>
              </a:spcAft>
              <a:buFont typeface="Arial" panose="020B0604020202020204" pitchFamily="34" charset="0"/>
              <a:buChar char="•"/>
              <a:tabLst>
                <a:tab pos="3810000" algn="l"/>
              </a:tabLst>
            </a:pPr>
            <a:r>
              <a:rPr lang="fr-FR" sz="2400" dirty="0" smtClean="0">
                <a:solidFill>
                  <a:srgbClr val="FF0000"/>
                </a:solidFill>
                <a:latin typeface="Arial" panose="020B0604020202020204" pitchFamily="34" charset="0"/>
                <a:ea typeface="Calibri" panose="020F0502020204030204" pitchFamily="34" charset="0"/>
                <a:cs typeface="Arial" panose="020B0604020202020204" pitchFamily="34" charset="0"/>
              </a:rPr>
              <a:t>NB: les </a:t>
            </a:r>
            <a:r>
              <a:rPr lang="fr-FR" sz="2400" dirty="0" smtClean="0">
                <a:solidFill>
                  <a:srgbClr val="FF0000"/>
                </a:solidFill>
                <a:latin typeface="Arial" panose="020B0604020202020204" pitchFamily="34" charset="0"/>
                <a:ea typeface="Calibri" panose="020F0502020204030204" pitchFamily="34" charset="0"/>
                <a:cs typeface="Arial" panose="020B0604020202020204" pitchFamily="34" charset="0"/>
              </a:rPr>
              <a:t>mêmes étapes que pour la technique de flottation sont suivis</a:t>
            </a:r>
            <a:endParaRPr kumimoji="0" lang="fr-FR" sz="2400" b="0" i="0" u="none" strike="noStrike" cap="none" normalizeH="0" baseline="0" dirty="0" smtClean="0">
              <a:ln>
                <a:noFill/>
              </a:ln>
              <a:solidFill>
                <a:srgbClr val="FF0000"/>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justLow" defTabSz="914400" rtl="0" eaLnBrk="1" fontAlgn="base" latinLnBrk="0" hangingPunct="1">
              <a:lnSpc>
                <a:spcPct val="100000"/>
              </a:lnSpc>
              <a:spcBef>
                <a:spcPct val="0"/>
              </a:spcBef>
              <a:spcAft>
                <a:spcPct val="0"/>
              </a:spcAft>
              <a:buClrTx/>
              <a:buSzTx/>
              <a:buFont typeface="Arial" panose="020B0604020202020204" pitchFamily="34" charset="0"/>
              <a:buChar char="•"/>
              <a:tabLst>
                <a:tab pos="3810000" algn="l"/>
              </a:tabLst>
            </a:pPr>
            <a:r>
              <a:rPr kumimoji="0" lang="fr-FR" sz="2400" b="0" i="0" u="none" strike="noStrike" cap="none" normalizeH="0" baseline="0" dirty="0" smtClean="0">
                <a:ln>
                  <a:noFill/>
                </a:ln>
                <a:solidFill>
                  <a:srgbClr val="1F497D"/>
                </a:solidFill>
                <a:effectLst/>
                <a:latin typeface="Arial" panose="020B0604020202020204" pitchFamily="34" charset="0"/>
                <a:ea typeface="Calibri" panose="020F0502020204030204" pitchFamily="34" charset="0"/>
                <a:cs typeface="Arial" panose="020B0604020202020204" pitchFamily="34" charset="0"/>
              </a:rPr>
              <a:t>Dilution des fèces au 1/15e dans un liquide de flottation (10 g de fèces dans 150 </a:t>
            </a:r>
            <a:r>
              <a:rPr kumimoji="0" lang="fr-FR" sz="2400" b="0" i="0" u="none" strike="noStrike" cap="none" normalizeH="0" baseline="0" dirty="0" err="1" smtClean="0">
                <a:ln>
                  <a:noFill/>
                </a:ln>
                <a:solidFill>
                  <a:srgbClr val="1F497D"/>
                </a:solidFill>
                <a:effectLst/>
                <a:latin typeface="Arial" panose="020B0604020202020204" pitchFamily="34" charset="0"/>
                <a:ea typeface="Calibri" panose="020F0502020204030204" pitchFamily="34" charset="0"/>
                <a:cs typeface="Arial" panose="020B0604020202020204" pitchFamily="34" charset="0"/>
              </a:rPr>
              <a:t>mL</a:t>
            </a:r>
            <a:r>
              <a:rPr kumimoji="0" lang="fr-FR" sz="2400" b="0" i="0" u="none" strike="noStrike" cap="none" normalizeH="0" baseline="0" dirty="0" smtClean="0">
                <a:ln>
                  <a:noFill/>
                </a:ln>
                <a:solidFill>
                  <a:srgbClr val="1F497D"/>
                </a:solidFill>
                <a:effectLst/>
                <a:latin typeface="Arial" panose="020B0604020202020204" pitchFamily="34" charset="0"/>
                <a:ea typeface="Calibri" panose="020F0502020204030204" pitchFamily="34" charset="0"/>
                <a:cs typeface="Arial" panose="020B0604020202020204" pitchFamily="34" charset="0"/>
              </a:rPr>
              <a:t> de liquide dense Sulfate de Magnésium) </a:t>
            </a:r>
            <a:endParaRPr kumimoji="0" lang="fr-FR" sz="2400" b="0" i="0" u="none" strike="noStrike" cap="none" normalizeH="0" baseline="0" dirty="0" smtClean="0">
              <a:ln>
                <a:noFill/>
              </a:ln>
              <a:solidFill>
                <a:srgbClr val="1F497D"/>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justLow" defTabSz="914400" rtl="0" eaLnBrk="1" fontAlgn="base" latinLnBrk="0" hangingPunct="1">
              <a:lnSpc>
                <a:spcPct val="100000"/>
              </a:lnSpc>
              <a:spcBef>
                <a:spcPct val="0"/>
              </a:spcBef>
              <a:spcAft>
                <a:spcPct val="0"/>
              </a:spcAft>
              <a:buClrTx/>
              <a:buSzTx/>
              <a:tabLst>
                <a:tab pos="3810000" algn="l"/>
              </a:tabLst>
            </a:pPr>
            <a:endParaRPr kumimoji="0" lang="fr-FR"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3810000" algn="l"/>
              </a:tabLst>
            </a:pPr>
            <a:r>
              <a:rPr kumimoji="0" lang="fr-FR" sz="2400" b="0" i="0" u="none" strike="noStrike" cap="none" normalizeH="0" baseline="0" dirty="0" smtClean="0">
                <a:ln>
                  <a:noFill/>
                </a:ln>
                <a:solidFill>
                  <a:srgbClr val="1F497D"/>
                </a:solidFill>
                <a:effectLst/>
                <a:latin typeface="Arial" panose="020B0604020202020204" pitchFamily="34" charset="0"/>
                <a:ea typeface="Calibri" panose="020F0502020204030204" pitchFamily="34" charset="0"/>
                <a:cs typeface="Arial" panose="020B0604020202020204" pitchFamily="34" charset="0"/>
              </a:rPr>
              <a:t>0,5mL sont placés dans chaque partie de la cellule de Mac Master</a:t>
            </a:r>
            <a:endParaRPr kumimoji="0" lang="fr-FR" sz="2400" b="0" i="0" u="none" strike="noStrike" cap="none" normalizeH="0" baseline="0" dirty="0" smtClean="0">
              <a:ln>
                <a:noFill/>
              </a:ln>
              <a:solidFill>
                <a:srgbClr val="1F497D"/>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3810000" algn="l"/>
              </a:tabLst>
            </a:pPr>
            <a:endParaRPr kumimoji="0" lang="fr-FR"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3810000" algn="l"/>
              </a:tabLst>
            </a:pPr>
            <a:r>
              <a:rPr kumimoji="0" lang="fr-FR" sz="2400" b="0" i="0" u="none" strike="noStrike" cap="none" normalizeH="0" baseline="0" dirty="0" smtClean="0">
                <a:ln>
                  <a:noFill/>
                </a:ln>
                <a:solidFill>
                  <a:srgbClr val="1F497D"/>
                </a:solidFill>
                <a:effectLst/>
                <a:latin typeface="Arial" panose="020B0604020202020204" pitchFamily="34" charset="0"/>
                <a:ea typeface="Calibri" panose="020F0502020204030204" pitchFamily="34" charset="0"/>
                <a:cs typeface="Arial" panose="020B0604020202020204" pitchFamily="34" charset="0"/>
              </a:rPr>
              <a:t>Attendre 10 min, le temps que les œufs viennent se coller sous le verre supérieur</a:t>
            </a:r>
            <a:endParaRPr kumimoji="0" lang="fr-FR" sz="2400" b="0" i="0" u="none" strike="noStrike" cap="none" normalizeH="0" baseline="0" dirty="0" smtClean="0">
              <a:ln>
                <a:noFill/>
              </a:ln>
              <a:solidFill>
                <a:srgbClr val="1F497D"/>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3810000" algn="l"/>
              </a:tabLst>
            </a:pPr>
            <a:endParaRPr kumimoji="0" lang="fr-FR"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3810000" algn="l"/>
              </a:tabLst>
            </a:pPr>
            <a:r>
              <a:rPr kumimoji="0" lang="fr-FR" sz="2400" b="0" i="0" u="none" strike="noStrike" cap="none" normalizeH="0" baseline="0" dirty="0" smtClean="0">
                <a:ln>
                  <a:noFill/>
                </a:ln>
                <a:solidFill>
                  <a:srgbClr val="1F497D"/>
                </a:solidFill>
                <a:effectLst/>
                <a:latin typeface="Arial" panose="020B0604020202020204" pitchFamily="34" charset="0"/>
                <a:ea typeface="Calibri" panose="020F0502020204030204" pitchFamily="34" charset="0"/>
                <a:cs typeface="Arial" panose="020B0604020202020204" pitchFamily="34" charset="0"/>
              </a:rPr>
              <a:t>Observation au microscope </a:t>
            </a:r>
            <a:r>
              <a:rPr kumimoji="0" lang="fr-FR" sz="2400" b="1" i="0" u="none" strike="noStrike" cap="none" normalizeH="0" baseline="0" dirty="0" smtClean="0">
                <a:ln>
                  <a:noFill/>
                </a:ln>
                <a:solidFill>
                  <a:srgbClr val="1F497D"/>
                </a:solidFill>
                <a:effectLst/>
                <a:latin typeface="Arial" panose="020B0604020202020204" pitchFamily="34" charset="0"/>
                <a:ea typeface="Calibri" panose="020F0502020204030204" pitchFamily="34" charset="0"/>
                <a:cs typeface="Arial" panose="020B0604020202020204" pitchFamily="34" charset="0"/>
              </a:rPr>
              <a:t>à l’objectif x10 </a:t>
            </a:r>
            <a:r>
              <a:rPr kumimoji="0" lang="fr-FR" sz="2400" b="0" i="0" u="none" strike="noStrike" cap="none" normalizeH="0" baseline="0" dirty="0" smtClean="0">
                <a:ln>
                  <a:noFill/>
                </a:ln>
                <a:solidFill>
                  <a:srgbClr val="1F497D"/>
                </a:solidFill>
                <a:effectLst/>
                <a:latin typeface="Arial" panose="020B0604020202020204" pitchFamily="34" charset="0"/>
                <a:ea typeface="Calibri" panose="020F0502020204030204" pitchFamily="34" charset="0"/>
                <a:cs typeface="Arial" panose="020B0604020202020204" pitchFamily="34" charset="0"/>
              </a:rPr>
              <a:t>et comptage des éléments parasitaires en suivant les colonnes gravées dans la cellule.</a:t>
            </a:r>
            <a:endParaRPr kumimoji="0" lang="fr-FR"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p:txBody>
      </p:sp>
      <p:sp>
        <p:nvSpPr>
          <p:cNvPr id="5" name="Rectangle 4"/>
          <p:cNvSpPr/>
          <p:nvPr/>
        </p:nvSpPr>
        <p:spPr>
          <a:xfrm>
            <a:off x="714348" y="714356"/>
            <a:ext cx="1826141" cy="461665"/>
          </a:xfrm>
          <a:prstGeom prst="rect">
            <a:avLst/>
          </a:prstGeom>
          <a:solidFill>
            <a:schemeClr val="tx2">
              <a:lumMod val="20000"/>
              <a:lumOff val="80000"/>
            </a:schemeClr>
          </a:solidFill>
          <a:ln>
            <a:solidFill>
              <a:srgbClr val="0070C0"/>
            </a:solidFill>
          </a:ln>
        </p:spPr>
        <p:txBody>
          <a:bodyPr wrap="none">
            <a:spAutoFit/>
          </a:bodyPr>
          <a:lstStyle/>
          <a:p>
            <a:pPr lvl="0" fontAlgn="base">
              <a:spcBef>
                <a:spcPct val="0"/>
              </a:spcBef>
              <a:spcAft>
                <a:spcPct val="0"/>
              </a:spcAft>
            </a:pPr>
            <a:r>
              <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Réalisation</a:t>
            </a:r>
            <a:endPar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p:txBody>
      </p:sp>
      <p:sp>
        <p:nvSpPr>
          <p:cNvPr id="6" name="ZoneTexte 5"/>
          <p:cNvSpPr txBox="1"/>
          <p:nvPr/>
        </p:nvSpPr>
        <p:spPr>
          <a:xfrm>
            <a:off x="214282" y="214290"/>
            <a:ext cx="3924088" cy="461665"/>
          </a:xfrm>
          <a:prstGeom prst="rect">
            <a:avLst/>
          </a:prstGeom>
          <a:solidFill>
            <a:srgbClr val="0070C0"/>
          </a:solidFill>
          <a:ln>
            <a:solidFill>
              <a:schemeClr val="accent1"/>
            </a:solidFill>
          </a:ln>
        </p:spPr>
        <p:txBody>
          <a:bodyPr wrap="none" rtlCol="0">
            <a:spAutoFit/>
          </a:bodyPr>
          <a:lstStyle/>
          <a:p>
            <a:r>
              <a:rPr lang="fr-FR" sz="2400" b="1" dirty="0" smtClean="0">
                <a:solidFill>
                  <a:srgbClr val="FFFF00"/>
                </a:solidFill>
                <a:latin typeface="Arial" panose="020B0604020202020204" pitchFamily="34" charset="0"/>
                <a:cs typeface="Arial" panose="020B0604020202020204" pitchFamily="34" charset="0"/>
              </a:rPr>
              <a:t>Technique de Mac-Master</a:t>
            </a:r>
            <a:endParaRPr lang="fr-FR" sz="2400" b="1" dirty="0">
              <a:solidFill>
                <a:srgbClr val="FFFF00"/>
              </a:solidFill>
              <a:latin typeface="Arial" panose="020B0604020202020204" pitchFamily="34" charset="0"/>
              <a:cs typeface="Arial" panose="020B0604020202020204" pitchFamily="34" charset="0"/>
            </a:endParaRPr>
          </a:p>
        </p:txBody>
      </p:sp>
      <p:sp>
        <p:nvSpPr>
          <p:cNvPr id="2" name="ZoneTexte 2"/>
          <p:cNvSpPr txBox="1"/>
          <p:nvPr/>
        </p:nvSpPr>
        <p:spPr>
          <a:xfrm>
            <a:off x="4716145" y="6452870"/>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357818" y="-2357478"/>
            <a:ext cx="4214810" cy="276999"/>
          </a:xfrm>
          <a:prstGeom prst="rect">
            <a:avLst/>
          </a:prstGeom>
          <a:ln>
            <a:solidFill>
              <a:schemeClr val="accent1"/>
            </a:solidFill>
          </a:ln>
        </p:spPr>
        <p:txBody>
          <a:bodyPr wrap="squar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200" dirty="0" smtClean="0">
                <a:latin typeface="Algerian" panose="04020705040A02060702" pitchFamily="82" charset="0"/>
              </a:rPr>
              <a:t>STRONGYLOSES GASTRO-INTESTINALES DES RUMINANTS</a:t>
            </a:r>
            <a:endParaRPr lang="fr-FR" sz="1200" dirty="0"/>
          </a:p>
        </p:txBody>
      </p:sp>
      <p:sp>
        <p:nvSpPr>
          <p:cNvPr id="7" name="ZoneTexte 6"/>
          <p:cNvSpPr txBox="1"/>
          <p:nvPr/>
        </p:nvSpPr>
        <p:spPr>
          <a:xfrm>
            <a:off x="3287920" y="5733256"/>
            <a:ext cx="2872902" cy="369332"/>
          </a:xfrm>
          <a:prstGeom prst="rect">
            <a:avLst/>
          </a:prstGeom>
          <a:noFill/>
          <a:ln>
            <a:solidFill>
              <a:srgbClr val="0070C0"/>
            </a:solidFill>
          </a:ln>
        </p:spPr>
        <p:txBody>
          <a:bodyPr wrap="none" rtlCol="0">
            <a:spAutoFit/>
          </a:bodyPr>
          <a:lstStyle/>
          <a:p>
            <a:r>
              <a:rPr lang="fr-FR" dirty="0" smtClean="0"/>
              <a:t>Cellule ou lame  Mac-Master</a:t>
            </a:r>
            <a:endParaRPr lang="fr-FR" dirty="0"/>
          </a:p>
        </p:txBody>
      </p:sp>
      <p:sp>
        <p:nvSpPr>
          <p:cNvPr id="8194" name="AutoShape 2" descr="Résultat de recherche d'images pour &quot;Lame Mac- Master&quot;&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fr-FR"/>
          </a:p>
        </p:txBody>
      </p:sp>
      <p:sp>
        <p:nvSpPr>
          <p:cNvPr id="8196" name="AutoShape 4" descr="Résultat de recherche d'images pour &quot;Lame Mac- Master&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fr-FR"/>
          </a:p>
        </p:txBody>
      </p:sp>
      <p:sp>
        <p:nvSpPr>
          <p:cNvPr id="8198" name="AutoShape 6" descr="Résultat de recherche d'images pour &quot;Lame Mac- Master&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fr-FR"/>
          </a:p>
        </p:txBody>
      </p:sp>
      <p:sp>
        <p:nvSpPr>
          <p:cNvPr id="8200" name="AutoShape 8" descr="Résultat de recherche d'images pour &quot;Lame Mac- Master&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fr-FR"/>
          </a:p>
        </p:txBody>
      </p:sp>
      <p:pic>
        <p:nvPicPr>
          <p:cNvPr id="8202" name="Picture 10" descr="Résultat de recherche d'images pour &quot;Lame Mac- Master&quot;&quot;"/>
          <p:cNvPicPr>
            <a:picLocks noChangeAspect="1" noChangeArrowheads="1"/>
          </p:cNvPicPr>
          <p:nvPr/>
        </p:nvPicPr>
        <p:blipFill>
          <a:blip r:embed="rId1"/>
          <a:srcRect/>
          <a:stretch>
            <a:fillRect/>
          </a:stretch>
        </p:blipFill>
        <p:spPr bwMode="auto">
          <a:xfrm>
            <a:off x="823883" y="2552909"/>
            <a:ext cx="7800975" cy="3071834"/>
          </a:xfrm>
          <a:prstGeom prst="rect">
            <a:avLst/>
          </a:prstGeom>
          <a:noFill/>
        </p:spPr>
      </p:pic>
      <p:sp>
        <p:nvSpPr>
          <p:cNvPr id="8204" name="AutoShape 12" descr="Résultat de recherche d'images pour &quot;Lame Mac- Master&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fr-FR"/>
          </a:p>
        </p:txBody>
      </p:sp>
      <p:pic>
        <p:nvPicPr>
          <p:cNvPr id="8206" name="Picture 14" descr="Résultat de recherche d'images pour &quot;Lame Mac- Master&quot;&quot;"/>
          <p:cNvPicPr>
            <a:picLocks noChangeAspect="1" noChangeArrowheads="1"/>
          </p:cNvPicPr>
          <p:nvPr/>
        </p:nvPicPr>
        <p:blipFill>
          <a:blip r:embed="rId2"/>
          <a:srcRect/>
          <a:stretch>
            <a:fillRect/>
          </a:stretch>
        </p:blipFill>
        <p:spPr bwMode="auto">
          <a:xfrm>
            <a:off x="307975" y="454608"/>
            <a:ext cx="4152900" cy="2095501"/>
          </a:xfrm>
          <a:prstGeom prst="rect">
            <a:avLst/>
          </a:prstGeom>
          <a:noFill/>
        </p:spPr>
      </p:pic>
      <p:sp>
        <p:nvSpPr>
          <p:cNvPr id="16" name="Rectangle 15"/>
          <p:cNvSpPr/>
          <p:nvPr/>
        </p:nvSpPr>
        <p:spPr>
          <a:xfrm>
            <a:off x="1404091" y="6021164"/>
            <a:ext cx="6786610" cy="523220"/>
          </a:xfrm>
          <a:prstGeom prst="rect">
            <a:avLst/>
          </a:prstGeom>
        </p:spPr>
        <p:txBody>
          <a:bodyPr wrap="square">
            <a:spAutoFit/>
          </a:bodyPr>
          <a:lstStyle/>
          <a:p>
            <a:pPr algn="ctr"/>
            <a:r>
              <a:rPr lang="fr-FR" sz="1400" dirty="0" smtClean="0">
                <a:hlinkClick r:id="rId3"/>
              </a:rPr>
              <a:t>https://equipedia.ifce.fr/sante-et-bien-etre-animal/soin-prevention-et-medication/prevention/comment-realiser-une-coproscopie.html</a:t>
            </a:r>
            <a:endParaRPr lang="fr-FR" sz="1400" dirty="0"/>
          </a:p>
        </p:txBody>
      </p:sp>
      <p:sp>
        <p:nvSpPr>
          <p:cNvPr id="5"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27649"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fr-FR" sz="1300" b="0" i="0" u="none" strike="noStrike" cap="none" normalizeH="0" baseline="0" smtClean="0">
                <a:ln>
                  <a:noFill/>
                </a:ln>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38914" name="Rectangle 2"/>
          <p:cNvSpPr>
            <a:spLocks noChangeArrowheads="1"/>
          </p:cNvSpPr>
          <p:nvPr/>
        </p:nvSpPr>
        <p:spPr bwMode="auto">
          <a:xfrm>
            <a:off x="285720" y="701085"/>
            <a:ext cx="8572560" cy="6309420"/>
          </a:xfrm>
          <a:prstGeom prst="rect">
            <a:avLst/>
          </a:prstGeom>
          <a:noFill/>
          <a:ln w="9525">
            <a:solidFill>
              <a:srgbClr val="FF0000"/>
            </a:solidFill>
            <a:miter lim="800000"/>
          </a:ln>
          <a:effectLst/>
        </p:spPr>
        <p:txBody>
          <a:bodyPr vert="horz" wrap="square" lIns="91440" tIns="45720" rIns="91440" bIns="45720" numCol="1" anchor="ctr" anchorCtr="0" compatLnSpc="1">
            <a:spAutoFit/>
          </a:bodyPr>
          <a:lstStyle/>
          <a:p>
            <a:pPr marL="0" marR="0" lvl="0" indent="0" algn="justLow" defTabSz="914400" rtl="0" eaLnBrk="0" fontAlgn="base" latinLnBrk="0" hangingPunct="0">
              <a:lnSpc>
                <a:spcPct val="100000"/>
              </a:lnSpc>
              <a:spcBef>
                <a:spcPct val="0"/>
              </a:spcBef>
              <a:spcAft>
                <a:spcPct val="0"/>
              </a:spcAft>
              <a:buClrTx/>
              <a:buSzTx/>
              <a:buFontTx/>
              <a:buChar char="•"/>
              <a:tabLst>
                <a:tab pos="3810000" algn="l"/>
              </a:tabLst>
            </a:pPr>
            <a:r>
              <a:rPr kumimoji="0" lang="fr-FR" sz="2400" b="0" i="0" u="none" strike="noStrike" cap="none" normalizeH="0" baseline="0" dirty="0" smtClean="0">
                <a:ln>
                  <a:noFill/>
                </a:ln>
                <a:solidFill>
                  <a:srgbClr val="1F497D"/>
                </a:solidFill>
                <a:effectLst/>
                <a:latin typeface="Arial" panose="020B0604020202020204" pitchFamily="34" charset="0"/>
                <a:ea typeface="Calibri" panose="020F0502020204030204" pitchFamily="34" charset="0"/>
                <a:cs typeface="Arial" panose="020B0604020202020204" pitchFamily="34" charset="0"/>
              </a:rPr>
              <a:t>Observation au microscope à l’objectif x10 et comptage des éléments parasitaires en suivant les colonnes gravées dans la cellule.</a:t>
            </a:r>
            <a:endParaRPr kumimoji="0" lang="fr-FR" sz="2400" b="0" i="0" u="none" strike="noStrike" cap="none" normalizeH="0" baseline="0" dirty="0" smtClean="0">
              <a:ln>
                <a:noFill/>
              </a:ln>
              <a:solidFill>
                <a:srgbClr val="1F497D"/>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3810000" algn="l"/>
              </a:tabLst>
            </a:pPr>
            <a:endParaRPr kumimoji="0" lang="fr-FR"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3810000" algn="l"/>
              </a:tabLst>
            </a:pPr>
            <a:r>
              <a:rPr kumimoji="0" lang="fr-FR" sz="2400" b="0" i="0" u="none" strike="noStrike" cap="none" normalizeH="0" baseline="0" dirty="0" smtClean="0">
                <a:ln>
                  <a:noFill/>
                </a:ln>
                <a:solidFill>
                  <a:srgbClr val="1F497D"/>
                </a:solidFill>
                <a:effectLst/>
                <a:latin typeface="Arial" panose="020B0604020202020204" pitchFamily="34" charset="0"/>
                <a:ea typeface="Calibri" panose="020F0502020204030204" pitchFamily="34" charset="0"/>
                <a:cs typeface="Arial" panose="020B0604020202020204" pitchFamily="34" charset="0"/>
              </a:rPr>
              <a:t>Chaque œuf de parasite est mesuré à l’aide d’un micromètre, surtout pour les œufs de strongles.</a:t>
            </a:r>
            <a:endParaRPr kumimoji="0" lang="fr-FR" sz="2400" b="0" i="0" u="none" strike="noStrike" cap="none" normalizeH="0" baseline="0" dirty="0" smtClean="0">
              <a:ln>
                <a:noFill/>
              </a:ln>
              <a:solidFill>
                <a:srgbClr val="1F497D"/>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3810000" algn="l"/>
              </a:tabLst>
            </a:pPr>
            <a:endParaRPr kumimoji="0" lang="fr-FR"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3810000" algn="l"/>
              </a:tabLst>
            </a:pPr>
            <a:r>
              <a:rPr kumimoji="0" lang="fr-FR" sz="2400" b="0" i="0" u="none" strike="noStrike" cap="none" normalizeH="0" baseline="0" dirty="0" smtClean="0">
                <a:ln>
                  <a:noFill/>
                </a:ln>
                <a:solidFill>
                  <a:srgbClr val="1F497D"/>
                </a:solidFill>
                <a:effectLst/>
                <a:latin typeface="Arial" panose="020B0604020202020204" pitchFamily="34" charset="0"/>
                <a:ea typeface="Calibri" panose="020F0502020204030204" pitchFamily="34" charset="0"/>
                <a:cs typeface="Arial" panose="020B0604020202020204" pitchFamily="34" charset="0"/>
              </a:rPr>
              <a:t>Compter  le nombre d’œufs total dans chaque colonne puis le total des deux groupes de colonnes est effectué : n1 et n2</a:t>
            </a:r>
            <a:endParaRPr kumimoji="0" lang="fr-FR" sz="2400" b="0" i="0" u="none" strike="noStrike" cap="none" normalizeH="0" baseline="0" dirty="0" smtClean="0">
              <a:ln>
                <a:noFill/>
              </a:ln>
              <a:solidFill>
                <a:srgbClr val="1F497D"/>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3810000" algn="l"/>
              </a:tabLst>
            </a:pPr>
            <a:endParaRPr lang="fr-FR" sz="2000" dirty="0" smtClean="0">
              <a:solidFill>
                <a:srgbClr val="1F497D"/>
              </a:solidFill>
              <a:latin typeface="Arial" panose="020B0604020202020204" pitchFamily="34" charset="0"/>
              <a:ea typeface="Calibri" panose="020F0502020204030204" pitchFamily="34" charset="0"/>
              <a:cs typeface="Arial" panose="020B0604020202020204" pitchFamily="34" charset="0"/>
            </a:endParaRPr>
          </a:p>
          <a:p>
            <a:pPr marL="0" marR="0" lvl="0" indent="0" algn="justLow" defTabSz="914400" rtl="0" eaLnBrk="0" fontAlgn="base" latinLnBrk="0" hangingPunct="0">
              <a:lnSpc>
                <a:spcPct val="100000"/>
              </a:lnSpc>
              <a:spcBef>
                <a:spcPct val="0"/>
              </a:spcBef>
              <a:spcAft>
                <a:spcPct val="0"/>
              </a:spcAft>
              <a:buClrTx/>
              <a:buSzTx/>
              <a:tabLst>
                <a:tab pos="3810000" algn="l"/>
              </a:tabLst>
            </a:pPr>
            <a:r>
              <a:rPr lang="fr-FR" sz="2800" dirty="0" smtClean="0">
                <a:latin typeface="Arial" panose="020B0604020202020204" pitchFamily="34" charset="0"/>
                <a:ea typeface="Times New Roman" panose="02020603050405020304" pitchFamily="18" charset="0"/>
                <a:cs typeface="Arial" panose="020B0604020202020204" pitchFamily="34" charset="0"/>
              </a:rPr>
              <a:t>                    </a:t>
            </a:r>
            <a:r>
              <a:rPr lang="fr-FR" sz="2800" b="1" dirty="0" smtClean="0">
                <a:latin typeface="Arial" panose="020B0604020202020204" pitchFamily="34" charset="0"/>
                <a:ea typeface="Times New Roman" panose="02020603050405020304" pitchFamily="18" charset="0"/>
                <a:cs typeface="Arial" panose="020B0604020202020204" pitchFamily="34" charset="0"/>
              </a:rPr>
              <a:t>OPG=</a:t>
            </a:r>
            <a:r>
              <a:rPr kumimoji="0" lang="fr-FR" sz="2800" b="1" i="0" u="none" strike="noStrike" cap="none" normalizeH="0" baseline="0" dirty="0" smtClean="0">
                <a:ln>
                  <a:noFill/>
                </a:ln>
                <a:solidFill>
                  <a:srgbClr val="FF0000"/>
                </a:solidFill>
                <a:effectLst/>
                <a:latin typeface="Arial" panose="020B0604020202020204" pitchFamily="34" charset="0"/>
                <a:ea typeface="Calibri" panose="020F0502020204030204" pitchFamily="34" charset="0"/>
                <a:cs typeface="Arial" panose="020B0604020202020204" pitchFamily="34" charset="0"/>
              </a:rPr>
              <a:t>(n1+n2)/2 x100</a:t>
            </a:r>
            <a:endParaRPr kumimoji="0" lang="fr-FR" sz="2800" b="1" i="0" u="none" strike="noStrike" cap="none" normalizeH="0" baseline="0" dirty="0" smtClean="0">
              <a:ln>
                <a:noFill/>
              </a:ln>
              <a:solidFill>
                <a:srgbClr val="1F497D"/>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justLow" defTabSz="914400" rtl="0" eaLnBrk="0" fontAlgn="base" latinLnBrk="0" hangingPunct="0">
              <a:lnSpc>
                <a:spcPct val="100000"/>
              </a:lnSpc>
              <a:spcBef>
                <a:spcPct val="0"/>
              </a:spcBef>
              <a:spcAft>
                <a:spcPct val="0"/>
              </a:spcAft>
              <a:buClrTx/>
              <a:buSzTx/>
              <a:buFont typeface="Arial" panose="020B0604020202020204" pitchFamily="34" charset="0"/>
              <a:buChar char="•"/>
              <a:tabLst>
                <a:tab pos="3810000" algn="l"/>
              </a:tabLst>
            </a:pPr>
            <a:endParaRPr lang="fr-FR" sz="2000" dirty="0" smtClean="0">
              <a:solidFill>
                <a:srgbClr val="1F497D"/>
              </a:solidFill>
              <a:latin typeface="Arial" panose="020B0604020202020204" pitchFamily="34" charset="0"/>
              <a:ea typeface="Calibri" panose="020F0502020204030204" pitchFamily="34" charset="0"/>
              <a:cs typeface="Arial" panose="020B0604020202020204" pitchFamily="34" charset="0"/>
            </a:endParaRPr>
          </a:p>
          <a:p>
            <a:pPr marL="0" marR="0" lvl="0" indent="0" algn="justLow" defTabSz="914400" rtl="0" eaLnBrk="0" fontAlgn="base" latinLnBrk="0" hangingPunct="0">
              <a:lnSpc>
                <a:spcPct val="100000"/>
              </a:lnSpc>
              <a:spcBef>
                <a:spcPct val="0"/>
              </a:spcBef>
              <a:spcAft>
                <a:spcPct val="0"/>
              </a:spcAft>
              <a:buClrTx/>
              <a:buSzTx/>
              <a:buFont typeface="Arial" panose="020B0604020202020204" pitchFamily="34" charset="0"/>
              <a:buChar char="•"/>
              <a:tabLst>
                <a:tab pos="3810000" algn="l"/>
              </a:tabLst>
            </a:pPr>
            <a:r>
              <a:rPr kumimoji="0" lang="fr-FR" sz="2400" b="0" i="0" u="none" strike="noStrike" cap="none" normalizeH="0" baseline="0" dirty="0" smtClean="0">
                <a:ln>
                  <a:noFill/>
                </a:ln>
                <a:solidFill>
                  <a:srgbClr val="1F497D"/>
                </a:solidFill>
                <a:effectLst/>
                <a:latin typeface="Arial" panose="020B0604020202020204" pitchFamily="34" charset="0"/>
                <a:ea typeface="Calibri" panose="020F0502020204030204" pitchFamily="34" charset="0"/>
                <a:cs typeface="Arial" panose="020B0604020202020204" pitchFamily="34" charset="0"/>
              </a:rPr>
              <a:t>Ce ci</a:t>
            </a:r>
            <a:r>
              <a:rPr kumimoji="0" lang="fr-FR" sz="2400" b="0" i="0" u="none" strike="noStrike" cap="none" normalizeH="0" dirty="0" smtClean="0">
                <a:ln>
                  <a:noFill/>
                </a:ln>
                <a:solidFill>
                  <a:srgbClr val="1F497D"/>
                </a:solidFill>
                <a:effectLst/>
                <a:latin typeface="Arial" panose="020B0604020202020204" pitchFamily="34" charset="0"/>
                <a:ea typeface="Calibri" panose="020F0502020204030204" pitchFamily="34" charset="0"/>
                <a:cs typeface="Arial" panose="020B0604020202020204" pitchFamily="34" charset="0"/>
              </a:rPr>
              <a:t> </a:t>
            </a:r>
            <a:r>
              <a:rPr kumimoji="0" lang="fr-FR" sz="2400" b="0" i="0" u="none" strike="noStrike" cap="none" normalizeH="0" baseline="0" dirty="0" smtClean="0">
                <a:ln>
                  <a:noFill/>
                </a:ln>
                <a:solidFill>
                  <a:srgbClr val="1F497D"/>
                </a:solidFill>
                <a:effectLst/>
                <a:latin typeface="Arial" panose="020B0604020202020204" pitchFamily="34" charset="0"/>
                <a:ea typeface="Calibri" panose="020F0502020204030204" pitchFamily="34" charset="0"/>
                <a:cs typeface="Arial" panose="020B0604020202020204" pitchFamily="34" charset="0"/>
              </a:rPr>
              <a:t>indique le nombre d’œufs (ou de kystes de protozoaires) par gramme de matières fécales = </a:t>
            </a:r>
            <a:r>
              <a:rPr kumimoji="0" lang="fr-FR" sz="2400" b="1" i="0" u="none" strike="noStrike" cap="none" normalizeH="0" baseline="0" dirty="0" err="1" smtClean="0">
                <a:ln>
                  <a:noFill/>
                </a:ln>
                <a:solidFill>
                  <a:srgbClr val="1F497D"/>
                </a:solidFill>
                <a:effectLst/>
                <a:latin typeface="Arial" panose="020B0604020202020204" pitchFamily="34" charset="0"/>
                <a:ea typeface="Calibri" panose="020F0502020204030204" pitchFamily="34" charset="0"/>
                <a:cs typeface="Arial" panose="020B0604020202020204" pitchFamily="34" charset="0"/>
              </a:rPr>
              <a:t>opg</a:t>
            </a:r>
            <a:endParaRPr kumimoji="0" lang="fr-FR" sz="2400" b="1" i="0" u="none" strike="noStrike" cap="none" normalizeH="0" baseline="0" dirty="0" smtClean="0">
              <a:ln>
                <a:noFill/>
              </a:ln>
              <a:solidFill>
                <a:srgbClr val="1F497D"/>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justLow" defTabSz="914400" rtl="0" eaLnBrk="0" fontAlgn="base" latinLnBrk="0" hangingPunct="0">
              <a:lnSpc>
                <a:spcPct val="100000"/>
              </a:lnSpc>
              <a:spcBef>
                <a:spcPct val="0"/>
              </a:spcBef>
              <a:spcAft>
                <a:spcPct val="0"/>
              </a:spcAft>
              <a:buClrTx/>
              <a:buSzTx/>
              <a:buFont typeface="Arial" panose="020B0604020202020204" pitchFamily="34" charset="0"/>
              <a:buChar char="•"/>
              <a:tabLst>
                <a:tab pos="3810000" algn="l"/>
              </a:tabLst>
            </a:pPr>
            <a:endParaRPr kumimoji="0" lang="fr-FR" sz="2400" b="1" i="0" u="none" strike="noStrike" cap="none" normalizeH="0" baseline="0" dirty="0" smtClean="0">
              <a:ln>
                <a:noFill/>
              </a:ln>
              <a:solidFill>
                <a:srgbClr val="1F497D"/>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justLow" defTabSz="914400" rtl="0" eaLnBrk="0" fontAlgn="base" latinLnBrk="0" hangingPunct="0">
              <a:lnSpc>
                <a:spcPct val="100000"/>
              </a:lnSpc>
              <a:spcBef>
                <a:spcPct val="0"/>
              </a:spcBef>
              <a:spcAft>
                <a:spcPct val="0"/>
              </a:spcAft>
              <a:buClrTx/>
              <a:buSzTx/>
              <a:buFont typeface="Arial" panose="020B0604020202020204" pitchFamily="34" charset="0"/>
              <a:buChar char="•"/>
              <a:tabLst>
                <a:tab pos="3810000" algn="l"/>
              </a:tabLst>
            </a:pPr>
            <a:r>
              <a:rPr kumimoji="0" lang="fr-FR" sz="2400" b="0" i="0" u="none" strike="noStrike" cap="none" normalizeH="0" baseline="0" dirty="0" smtClean="0">
                <a:ln>
                  <a:noFill/>
                </a:ln>
                <a:solidFill>
                  <a:srgbClr val="1F497D"/>
                </a:solidFill>
                <a:effectLst/>
                <a:latin typeface="Arial" panose="020B0604020202020204" pitchFamily="34" charset="0"/>
                <a:ea typeface="Times New Roman" panose="02020603050405020304" pitchFamily="18" charset="0"/>
                <a:cs typeface="Arial" panose="020B0604020202020204" pitchFamily="34" charset="0"/>
              </a:rPr>
              <a:t>n1et n2 =</a:t>
            </a:r>
            <a:r>
              <a:rPr kumimoji="0" lang="fr-FR" sz="2400" b="0" i="0" u="none" strike="noStrike" cap="none" normalizeH="0" dirty="0" smtClean="0">
                <a:ln>
                  <a:noFill/>
                </a:ln>
                <a:solidFill>
                  <a:srgbClr val="1F497D"/>
                </a:solidFill>
                <a:effectLst/>
                <a:latin typeface="Arial" panose="020B0604020202020204" pitchFamily="34" charset="0"/>
                <a:ea typeface="Times New Roman" panose="02020603050405020304" pitchFamily="18" charset="0"/>
                <a:cs typeface="Arial" panose="020B0604020202020204" pitchFamily="34" charset="0"/>
              </a:rPr>
              <a:t> nombres </a:t>
            </a:r>
            <a:r>
              <a:rPr kumimoji="0" lang="fr-FR" sz="2400" b="0" i="0" u="none" strike="noStrike" cap="none" normalizeH="0" baseline="0" dirty="0" smtClean="0">
                <a:ln>
                  <a:noFill/>
                </a:ln>
                <a:solidFill>
                  <a:srgbClr val="1F497D"/>
                </a:solidFill>
                <a:effectLst/>
                <a:latin typeface="Arial" panose="020B0604020202020204" pitchFamily="34" charset="0"/>
                <a:ea typeface="Times New Roman" panose="02020603050405020304" pitchFamily="18" charset="0"/>
                <a:cs typeface="Arial" panose="020B0604020202020204" pitchFamily="34" charset="0"/>
              </a:rPr>
              <a:t>  d’œufs dans le premier et deuxième </a:t>
            </a:r>
            <a:r>
              <a:rPr kumimoji="0" lang="fr-FR" sz="2400" b="0" i="0" u="none" strike="noStrike" cap="none" normalizeH="0" baseline="0" dirty="0" smtClean="0">
                <a:ln>
                  <a:noFill/>
                </a:ln>
                <a:solidFill>
                  <a:srgbClr val="1F497D"/>
                </a:solidFill>
                <a:effectLst/>
                <a:latin typeface="Arial" panose="020B0604020202020204" pitchFamily="34" charset="0"/>
                <a:ea typeface="Times New Roman" panose="02020603050405020304" pitchFamily="18" charset="0"/>
                <a:cs typeface="Arial" panose="020B0604020202020204" pitchFamily="34" charset="0"/>
              </a:rPr>
              <a:t>compartiment</a:t>
            </a:r>
            <a:endParaRPr kumimoji="0" lang="fr-FR"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p:txBody>
      </p:sp>
      <p:sp>
        <p:nvSpPr>
          <p:cNvPr id="5" name="ZoneTexte 4"/>
          <p:cNvSpPr txBox="1"/>
          <p:nvPr/>
        </p:nvSpPr>
        <p:spPr>
          <a:xfrm>
            <a:off x="0" y="-29233"/>
            <a:ext cx="3299493" cy="400110"/>
          </a:xfrm>
          <a:prstGeom prst="rect">
            <a:avLst/>
          </a:prstGeom>
          <a:solidFill>
            <a:srgbClr val="0070C0"/>
          </a:solidFill>
          <a:ln>
            <a:solidFill>
              <a:schemeClr val="accent1"/>
            </a:solidFill>
          </a:ln>
        </p:spPr>
        <p:txBody>
          <a:bodyPr wrap="none" rtlCol="0">
            <a:spAutoFit/>
          </a:bodyPr>
          <a:lstStyle/>
          <a:p>
            <a:r>
              <a:rPr lang="fr-FR" sz="2000" b="1" dirty="0" smtClean="0">
                <a:solidFill>
                  <a:srgbClr val="FFFF00"/>
                </a:solidFill>
                <a:latin typeface="Arial" panose="020B0604020202020204" pitchFamily="34" charset="0"/>
                <a:cs typeface="Arial" panose="020B0604020202020204" pitchFamily="34" charset="0"/>
              </a:rPr>
              <a:t>Technique de Mac-Master</a:t>
            </a:r>
            <a:endParaRPr lang="fr-FR" sz="2000" b="1" dirty="0">
              <a:solidFill>
                <a:srgbClr val="FFFF00"/>
              </a:solidFill>
              <a:latin typeface="Arial" panose="020B0604020202020204" pitchFamily="34" charset="0"/>
              <a:cs typeface="Arial" panose="020B0604020202020204" pitchFamily="34" charset="0"/>
            </a:endParaRPr>
          </a:p>
        </p:txBody>
      </p:sp>
      <p:sp>
        <p:nvSpPr>
          <p:cNvPr id="6" name="Rectangle 5"/>
          <p:cNvSpPr/>
          <p:nvPr/>
        </p:nvSpPr>
        <p:spPr>
          <a:xfrm>
            <a:off x="2123728" y="264866"/>
            <a:ext cx="1826141" cy="461665"/>
          </a:xfrm>
          <a:prstGeom prst="rect">
            <a:avLst/>
          </a:prstGeom>
          <a:solidFill>
            <a:schemeClr val="tx2">
              <a:lumMod val="20000"/>
              <a:lumOff val="80000"/>
            </a:schemeClr>
          </a:solidFill>
          <a:ln>
            <a:solidFill>
              <a:srgbClr val="0070C0"/>
            </a:solidFill>
          </a:ln>
        </p:spPr>
        <p:txBody>
          <a:bodyPr wrap="none">
            <a:spAutoFit/>
          </a:bodyPr>
          <a:lstStyle/>
          <a:p>
            <a:pPr lvl="0" fontAlgn="base">
              <a:spcBef>
                <a:spcPct val="0"/>
              </a:spcBef>
              <a:spcAft>
                <a:spcPct val="0"/>
              </a:spcAft>
            </a:pPr>
            <a:r>
              <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Réalisation</a:t>
            </a:r>
            <a:endPar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p:txBody>
      </p:sp>
      <p:sp>
        <p:nvSpPr>
          <p:cNvPr id="2" name="ZoneTexte 2"/>
          <p:cNvSpPr txBox="1"/>
          <p:nvPr/>
        </p:nvSpPr>
        <p:spPr>
          <a:xfrm>
            <a:off x="4715510" y="6741160"/>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 de texte 1"/>
          <p:cNvSpPr txBox="1"/>
          <p:nvPr/>
        </p:nvSpPr>
        <p:spPr>
          <a:xfrm>
            <a:off x="180340" y="1844675"/>
            <a:ext cx="8783955" cy="3969385"/>
          </a:xfrm>
          <a:prstGeom prst="rect">
            <a:avLst/>
          </a:prstGeom>
          <a:ln>
            <a:solidFill>
              <a:schemeClr val="accent1"/>
            </a:solidFill>
          </a:ln>
        </p:spPr>
        <p:txBody>
          <a:bodyPr wrap="square">
            <a:spAutoFit/>
          </a:bodyPr>
          <a:p>
            <a:pPr marL="342900" indent="-342900" algn="just" defTabSz="266700">
              <a:lnSpc>
                <a:spcPct val="150000"/>
              </a:lnSpc>
              <a:buFont typeface="Wingdings" panose="05000000000000000000" charset="0"/>
              <a:buChar char="o"/>
            </a:pPr>
            <a:r>
              <a:rPr sz="2400">
                <a:latin typeface="Times New Roman" panose="02020603050405020304"/>
                <a:ea typeface="Times New Roman" panose="02020603050405020304"/>
              </a:rPr>
              <a:t>Le but de l’examen coprologique est la recherche d’éléments parasitaires </a:t>
            </a:r>
            <a:r>
              <a:rPr sz="2400">
                <a:latin typeface="Times New Roman" panose="02020603050405020304"/>
                <a:ea typeface="Times New Roman" panose="02020603050405020304"/>
                <a:sym typeface="+mn-ea"/>
              </a:rPr>
              <a:t>dans les matières fécales</a:t>
            </a:r>
            <a:r>
              <a:rPr lang="fr-FR" sz="2400">
                <a:latin typeface="Times New Roman" panose="02020603050405020304"/>
                <a:ea typeface="Times New Roman" panose="02020603050405020304"/>
                <a:sym typeface="+mn-ea"/>
              </a:rPr>
              <a:t>:</a:t>
            </a:r>
            <a:endParaRPr sz="2400">
              <a:latin typeface="Times New Roman" panose="02020603050405020304"/>
              <a:ea typeface="Times New Roman" panose="02020603050405020304"/>
            </a:endParaRPr>
          </a:p>
          <a:p>
            <a:pPr marL="342900" indent="-342900" algn="just" defTabSz="266700">
              <a:lnSpc>
                <a:spcPct val="150000"/>
              </a:lnSpc>
              <a:buFont typeface="Wingdings" panose="05000000000000000000" charset="0"/>
              <a:buChar char="§"/>
            </a:pPr>
            <a:r>
              <a:rPr lang="fr-FR" sz="2400" b="1">
                <a:solidFill>
                  <a:srgbClr val="00B050"/>
                </a:solidFill>
                <a:latin typeface="Times New Roman" panose="02020603050405020304"/>
                <a:ea typeface="Times New Roman" panose="02020603050405020304"/>
              </a:rPr>
              <a:t>Les </a:t>
            </a:r>
            <a:r>
              <a:rPr sz="2400" b="1">
                <a:solidFill>
                  <a:srgbClr val="00B050"/>
                </a:solidFill>
                <a:latin typeface="Times New Roman" panose="02020603050405020304"/>
                <a:ea typeface="Times New Roman" panose="02020603050405020304"/>
              </a:rPr>
              <a:t>œufs </a:t>
            </a:r>
            <a:r>
              <a:rPr lang="fr-FR" sz="2400" b="1">
                <a:solidFill>
                  <a:srgbClr val="00B050"/>
                </a:solidFill>
                <a:latin typeface="Times New Roman" panose="02020603050405020304"/>
                <a:ea typeface="Times New Roman" panose="02020603050405020304"/>
              </a:rPr>
              <a:t>et les </a:t>
            </a:r>
            <a:r>
              <a:rPr sz="2400" b="1">
                <a:solidFill>
                  <a:srgbClr val="00B050"/>
                </a:solidFill>
                <a:latin typeface="Times New Roman" panose="02020603050405020304"/>
                <a:ea typeface="Times New Roman" panose="02020603050405020304"/>
              </a:rPr>
              <a:t>larves d’helminthes</a:t>
            </a:r>
            <a:endParaRPr sz="2400" b="1">
              <a:solidFill>
                <a:srgbClr val="00B050"/>
              </a:solidFill>
              <a:latin typeface="Times New Roman" panose="02020603050405020304"/>
              <a:ea typeface="Times New Roman" panose="02020603050405020304"/>
            </a:endParaRPr>
          </a:p>
          <a:p>
            <a:pPr marL="342900" indent="-342900" algn="just" defTabSz="266700">
              <a:lnSpc>
                <a:spcPct val="150000"/>
              </a:lnSpc>
              <a:buFont typeface="Wingdings" panose="05000000000000000000" charset="0"/>
              <a:buChar char="§"/>
            </a:pPr>
            <a:r>
              <a:rPr lang="fr-FR" sz="2400" b="1">
                <a:solidFill>
                  <a:srgbClr val="00B050"/>
                </a:solidFill>
                <a:latin typeface="Times New Roman" panose="02020603050405020304"/>
                <a:ea typeface="Times New Roman" panose="02020603050405020304"/>
              </a:rPr>
              <a:t>Les</a:t>
            </a:r>
            <a:r>
              <a:rPr sz="2400" b="1">
                <a:solidFill>
                  <a:srgbClr val="00B050"/>
                </a:solidFill>
                <a:latin typeface="Times New Roman" panose="02020603050405020304"/>
                <a:ea typeface="Times New Roman" panose="02020603050405020304"/>
              </a:rPr>
              <a:t> protozoaires</a:t>
            </a:r>
            <a:endParaRPr sz="2400" b="1">
              <a:solidFill>
                <a:srgbClr val="00B050"/>
              </a:solidFill>
              <a:latin typeface="Times New Roman" panose="02020603050405020304"/>
              <a:ea typeface="Times New Roman" panose="02020603050405020304"/>
            </a:endParaRPr>
          </a:p>
          <a:p>
            <a:pPr marL="342900" indent="-342900" algn="just" defTabSz="266700">
              <a:lnSpc>
                <a:spcPct val="150000"/>
              </a:lnSpc>
              <a:buFont typeface="Wingdings" panose="05000000000000000000" charset="0"/>
              <a:buChar char="§"/>
            </a:pPr>
            <a:r>
              <a:rPr lang="fr-FR" sz="2400" b="1">
                <a:solidFill>
                  <a:srgbClr val="00B050"/>
                </a:solidFill>
                <a:latin typeface="Times New Roman" panose="02020603050405020304"/>
                <a:ea typeface="Times New Roman" panose="02020603050405020304"/>
              </a:rPr>
              <a:t>Les </a:t>
            </a:r>
            <a:r>
              <a:rPr sz="2400" b="1">
                <a:solidFill>
                  <a:srgbClr val="00B050"/>
                </a:solidFill>
                <a:latin typeface="Times New Roman" panose="02020603050405020304"/>
                <a:ea typeface="Times New Roman" panose="02020603050405020304"/>
              </a:rPr>
              <a:t>champignons</a:t>
            </a:r>
            <a:endParaRPr sz="2400" b="1">
              <a:solidFill>
                <a:srgbClr val="00B050"/>
              </a:solidFill>
              <a:latin typeface="Times New Roman" panose="02020603050405020304"/>
              <a:ea typeface="Times New Roman" panose="02020603050405020304"/>
            </a:endParaRPr>
          </a:p>
          <a:p>
            <a:pPr marL="342900" indent="-342900" algn="just" defTabSz="266700">
              <a:lnSpc>
                <a:spcPct val="150000"/>
              </a:lnSpc>
              <a:buFont typeface="Wingdings" panose="05000000000000000000" charset="0"/>
              <a:buChar char="§"/>
            </a:pPr>
            <a:r>
              <a:rPr lang="fr-FR" sz="2400" b="1">
                <a:solidFill>
                  <a:srgbClr val="00B050"/>
                </a:solidFill>
                <a:latin typeface="Times New Roman" panose="02020603050405020304"/>
                <a:ea typeface="Times New Roman" panose="02020603050405020304"/>
              </a:rPr>
              <a:t>Les larves d’</a:t>
            </a:r>
            <a:r>
              <a:rPr sz="2400" b="1">
                <a:solidFill>
                  <a:srgbClr val="00B050"/>
                </a:solidFill>
                <a:latin typeface="Times New Roman" panose="02020603050405020304"/>
                <a:ea typeface="Times New Roman" panose="02020603050405020304"/>
              </a:rPr>
              <a:t>arthropodes .  </a:t>
            </a:r>
            <a:endParaRPr sz="2400" b="1">
              <a:solidFill>
                <a:srgbClr val="00B050"/>
              </a:solidFill>
              <a:latin typeface="Times New Roman" panose="02020603050405020304"/>
              <a:ea typeface="Times New Roman" panose="02020603050405020304"/>
            </a:endParaRPr>
          </a:p>
          <a:p>
            <a:pPr indent="0" algn="just" defTabSz="266700">
              <a:lnSpc>
                <a:spcPct val="150000"/>
              </a:lnSpc>
              <a:buFont typeface="Wingdings" panose="05000000000000000000" charset="0"/>
              <a:buNone/>
            </a:pPr>
            <a:endParaRPr sz="2400" b="1">
              <a:solidFill>
                <a:srgbClr val="00B050"/>
              </a:solidFill>
              <a:latin typeface="Times New Roman" panose="02020603050405020304"/>
              <a:ea typeface="Times New Roman" panose="02020603050405020304"/>
            </a:endParaRPr>
          </a:p>
        </p:txBody>
      </p:sp>
      <p:sp>
        <p:nvSpPr>
          <p:cNvPr id="3" name="Rectangle 2"/>
          <p:cNvSpPr/>
          <p:nvPr/>
        </p:nvSpPr>
        <p:spPr>
          <a:xfrm>
            <a:off x="252085" y="764530"/>
            <a:ext cx="2357454" cy="9144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fr-FR" sz="2400" b="1" dirty="0">
                <a:solidFill>
                  <a:srgbClr val="002060"/>
                </a:solidFill>
                <a:latin typeface="Arial" panose="020B0604020202020204" pitchFamily="34" charset="0"/>
                <a:cs typeface="Arial" panose="020B0604020202020204" pitchFamily="34" charset="0"/>
              </a:rPr>
              <a:t>Introduction</a:t>
            </a:r>
            <a:endParaRPr lang="fr-FR" sz="2400" b="1" dirty="0">
              <a:solidFill>
                <a:srgbClr val="002060"/>
              </a:solidFill>
              <a:latin typeface="Arial" panose="020B0604020202020204" pitchFamily="34" charset="0"/>
              <a:cs typeface="Arial" panose="020B0604020202020204" pitchFamily="34" charset="0"/>
            </a:endParaRPr>
          </a:p>
        </p:txBody>
      </p:sp>
      <p:sp>
        <p:nvSpPr>
          <p:cNvPr id="5"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6" name="ZoneTexte 5"/>
          <p:cNvSpPr txBox="1"/>
          <p:nvPr/>
        </p:nvSpPr>
        <p:spPr>
          <a:xfrm>
            <a:off x="214282" y="214290"/>
            <a:ext cx="4911922" cy="584775"/>
          </a:xfrm>
          <a:prstGeom prst="rect">
            <a:avLst/>
          </a:prstGeom>
          <a:solidFill>
            <a:srgbClr val="0070C0"/>
          </a:solidFill>
          <a:ln>
            <a:solidFill>
              <a:schemeClr val="accent1"/>
            </a:solidFill>
          </a:ln>
        </p:spPr>
        <p:txBody>
          <a:bodyPr wrap="none" rtlCol="0">
            <a:spAutoFit/>
          </a:bodyPr>
          <a:lstStyle/>
          <a:p>
            <a:r>
              <a:rPr lang="fr-FR" sz="3200" b="1" dirty="0" smtClean="0">
                <a:solidFill>
                  <a:srgbClr val="FFFF00"/>
                </a:solidFill>
                <a:latin typeface="Arial" panose="020B0604020202020204" pitchFamily="34" charset="0"/>
                <a:cs typeface="Arial" panose="020B0604020202020204" pitchFamily="34" charset="0"/>
              </a:rPr>
              <a:t>Technique de </a:t>
            </a:r>
            <a:r>
              <a:rPr lang="fr-FR" sz="3200" b="1" dirty="0" err="1" smtClean="0">
                <a:solidFill>
                  <a:srgbClr val="FFFF00"/>
                </a:solidFill>
                <a:latin typeface="Arial" panose="020B0604020202020204" pitchFamily="34" charset="0"/>
                <a:cs typeface="Arial" panose="020B0604020202020204" pitchFamily="34" charset="0"/>
              </a:rPr>
              <a:t>Baermann</a:t>
            </a:r>
            <a:endParaRPr lang="fr-FR" sz="3200" b="1" dirty="0">
              <a:solidFill>
                <a:srgbClr val="FFFF00"/>
              </a:solidFill>
              <a:latin typeface="Arial" panose="020B0604020202020204" pitchFamily="34" charset="0"/>
              <a:cs typeface="Arial" panose="020B0604020202020204" pitchFamily="34" charset="0"/>
            </a:endParaRPr>
          </a:p>
        </p:txBody>
      </p:sp>
      <p:graphicFrame>
        <p:nvGraphicFramePr>
          <p:cNvPr id="2" name="Tableau 1"/>
          <p:cNvGraphicFramePr>
            <a:graphicFrameLocks noGrp="1"/>
          </p:cNvGraphicFramePr>
          <p:nvPr/>
        </p:nvGraphicFramePr>
        <p:xfrm>
          <a:off x="131713" y="1199031"/>
          <a:ext cx="8880574" cy="6029340"/>
        </p:xfrm>
        <a:graphic>
          <a:graphicData uri="http://schemas.openxmlformats.org/drawingml/2006/table">
            <a:tbl>
              <a:tblPr/>
              <a:tblGrid>
                <a:gridCol w="8880574"/>
              </a:tblGrid>
              <a:tr h="219280">
                <a:tc>
                  <a:txBody>
                    <a:bodyPr/>
                    <a:lstStyle/>
                    <a:p>
                      <a:pPr algn="ctr"/>
                      <a:endParaRPr lang="fr-FR" sz="1400" dirty="0"/>
                    </a:p>
                  </a:txBody>
                  <a:tcPr marL="23499" marR="23499" marT="11750" marB="11750" anchor="b">
                    <a:lnL>
                      <a:noFill/>
                    </a:lnL>
                    <a:lnR>
                      <a:noFill/>
                    </a:lnR>
                    <a:lnT>
                      <a:noFill/>
                    </a:lnT>
                    <a:lnB>
                      <a:noFill/>
                    </a:lnB>
                  </a:tcPr>
                </a:tc>
              </a:tr>
              <a:tr h="0">
                <a:tc>
                  <a:txBody>
                    <a:bodyPr/>
                    <a:lstStyle/>
                    <a:p>
                      <a:pPr algn="ctr"/>
                      <a:r>
                        <a:rPr lang="fr-FR" sz="500" dirty="0"/>
                        <a:t> </a:t>
                      </a:r>
                      <a:endParaRPr lang="fr-FR" sz="500" dirty="0"/>
                    </a:p>
                  </a:txBody>
                  <a:tcPr marL="23499" marR="23499" marT="11750" marB="11750">
                    <a:lnL>
                      <a:noFill/>
                    </a:lnL>
                    <a:lnR>
                      <a:noFill/>
                    </a:lnR>
                    <a:lnT>
                      <a:noFill/>
                    </a:lnT>
                    <a:lnB>
                      <a:noFill/>
                    </a:lnB>
                  </a:tcPr>
                </a:tc>
              </a:tr>
              <a:tr h="3848132">
                <a:tc>
                  <a:txBody>
                    <a:bodyPr/>
                    <a:lstStyle/>
                    <a:p>
                      <a:pPr marL="342900" indent="-342900" algn="l">
                        <a:buFont typeface="Wingdings" panose="05000000000000000000" pitchFamily="2" charset="2"/>
                        <a:buChar char="q"/>
                      </a:pPr>
                      <a:endParaRPr lang="fr-FR" sz="2000" dirty="0" smtClean="0">
                        <a:latin typeface="Arial, Helvetica, sans-serif"/>
                      </a:endParaRPr>
                    </a:p>
                    <a:p>
                      <a:pPr marL="342900" indent="-342900" algn="l">
                        <a:buFont typeface="Wingdings" panose="05000000000000000000" pitchFamily="2" charset="2"/>
                        <a:buChar char="q"/>
                      </a:pPr>
                      <a:r>
                        <a:rPr lang="fr-FR" sz="2400" dirty="0">
                          <a:latin typeface="Arial, Helvetica, sans-serif"/>
                        </a:rPr>
                        <a:t> L’appareil de</a:t>
                      </a:r>
                      <a:r>
                        <a:rPr lang="fr-FR" sz="2400" dirty="0">
                          <a:latin typeface="Arial" panose="020B0604020202020204" pitchFamily="34" charset="0"/>
                          <a:cs typeface="Arial" panose="020B0604020202020204" pitchFamily="34" charset="0"/>
                        </a:rPr>
                        <a:t> </a:t>
                      </a:r>
                      <a:r>
                        <a:rPr lang="fr-FR" sz="2400" dirty="0" err="1">
                          <a:latin typeface="Arial" panose="020B0604020202020204" pitchFamily="34" charset="0"/>
                          <a:cs typeface="Arial" panose="020B0604020202020204" pitchFamily="34" charset="0"/>
                        </a:rPr>
                        <a:t>Baermann</a:t>
                      </a:r>
                      <a:r>
                        <a:rPr lang="fr-FR" sz="2400" dirty="0">
                          <a:latin typeface="Arial" panose="020B0604020202020204" pitchFamily="34" charset="0"/>
                          <a:cs typeface="Arial" panose="020B0604020202020204" pitchFamily="34" charset="0"/>
                        </a:rPr>
                        <a:t> est </a:t>
                      </a:r>
                      <a:r>
                        <a:rPr lang="fr-FR" sz="2400" dirty="0" smtClean="0">
                          <a:latin typeface="Arial" panose="020B0604020202020204" pitchFamily="34" charset="0"/>
                          <a:cs typeface="Arial" panose="020B0604020202020204" pitchFamily="34" charset="0"/>
                        </a:rPr>
                        <a:t>composé:</a:t>
                      </a:r>
                      <a:endParaRPr lang="fr-FR" sz="2400" dirty="0" smtClean="0">
                        <a:latin typeface="Arial" panose="020B0604020202020204" pitchFamily="34" charset="0"/>
                        <a:cs typeface="Arial" panose="020B0604020202020204" pitchFamily="34" charset="0"/>
                      </a:endParaRPr>
                    </a:p>
                    <a:p>
                      <a:pPr indent="0" algn="l">
                        <a:buFont typeface="Wingdings" panose="05000000000000000000" pitchFamily="2" charset="2"/>
                        <a:buNone/>
                      </a:pPr>
                      <a:endParaRPr lang="fr-FR" sz="2400" dirty="0" smtClean="0">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
                      </a:pPr>
                      <a:r>
                        <a:rPr lang="fr-FR" sz="2400" dirty="0" smtClean="0">
                          <a:latin typeface="Arial" panose="020B0604020202020204" pitchFamily="34" charset="0"/>
                          <a:cs typeface="Arial" panose="020B0604020202020204" pitchFamily="34" charset="0"/>
                        </a:rPr>
                        <a:t>D'un </a:t>
                      </a:r>
                      <a:r>
                        <a:rPr lang="fr-FR" sz="2400" dirty="0">
                          <a:latin typeface="Arial" panose="020B0604020202020204" pitchFamily="34" charset="0"/>
                          <a:cs typeface="Arial" panose="020B0604020202020204" pitchFamily="34" charset="0"/>
                        </a:rPr>
                        <a:t>entonnoir fixé à une potence. </a:t>
                      </a:r>
                      <a:endParaRPr lang="fr-FR" sz="2400" dirty="0" smtClean="0">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
                      </a:pPr>
                      <a:r>
                        <a:rPr lang="fr-FR" sz="2400" dirty="0" smtClean="0">
                          <a:latin typeface="Arial" panose="020B0604020202020204" pitchFamily="34" charset="0"/>
                          <a:cs typeface="Arial" panose="020B0604020202020204" pitchFamily="34" charset="0"/>
                        </a:rPr>
                        <a:t>D’un  </a:t>
                      </a:r>
                      <a:r>
                        <a:rPr lang="fr-FR" sz="2400" dirty="0">
                          <a:latin typeface="Arial" panose="020B0604020202020204" pitchFamily="34" charset="0"/>
                          <a:cs typeface="Arial" panose="020B0604020202020204" pitchFamily="34" charset="0"/>
                        </a:rPr>
                        <a:t>tube </a:t>
                      </a:r>
                      <a:r>
                        <a:rPr lang="fr-FR" sz="2400" dirty="0" smtClean="0">
                          <a:latin typeface="Arial" panose="020B0604020202020204" pitchFamily="34" charset="0"/>
                          <a:cs typeface="Arial" panose="020B0604020202020204" pitchFamily="34" charset="0"/>
                        </a:rPr>
                        <a:t>clampé qui prolonge l’entonnoir</a:t>
                      </a:r>
                      <a:endParaRPr lang="fr-FR" sz="2400" dirty="0" smtClean="0">
                        <a:latin typeface="Arial" panose="020B0604020202020204" pitchFamily="34" charset="0"/>
                        <a:cs typeface="Arial" panose="020B0604020202020204" pitchFamily="34" charset="0"/>
                      </a:endParaRPr>
                    </a:p>
                  </a:txBody>
                  <a:tcPr marL="23499" marR="23499" marT="11750" marB="11750">
                    <a:lnL>
                      <a:noFill/>
                    </a:lnL>
                    <a:lnR>
                      <a:noFill/>
                    </a:lnR>
                    <a:lnT>
                      <a:noFill/>
                    </a:lnT>
                    <a:lnB>
                      <a:noFill/>
                    </a:lnB>
                  </a:tcPr>
                </a:tc>
              </a:tr>
            </a:tbl>
          </a:graphicData>
        </a:graphic>
      </p:graphicFrame>
      <p:sp>
        <p:nvSpPr>
          <p:cNvPr id="11" name="Rectangle 10"/>
          <p:cNvSpPr/>
          <p:nvPr/>
        </p:nvSpPr>
        <p:spPr>
          <a:xfrm>
            <a:off x="288504" y="737366"/>
            <a:ext cx="1976823" cy="461665"/>
          </a:xfrm>
          <a:prstGeom prst="rect">
            <a:avLst/>
          </a:prstGeom>
          <a:solidFill>
            <a:schemeClr val="tx2">
              <a:lumMod val="20000"/>
              <a:lumOff val="80000"/>
            </a:schemeClr>
          </a:solidFill>
          <a:ln>
            <a:solidFill>
              <a:srgbClr val="0070C0"/>
            </a:solidFill>
          </a:ln>
        </p:spPr>
        <p:txBody>
          <a:bodyPr wrap="none">
            <a:spAutoFit/>
          </a:bodyPr>
          <a:lstStyle/>
          <a:p>
            <a:pPr lvl="0" fontAlgn="base">
              <a:spcBef>
                <a:spcPct val="0"/>
              </a:spcBef>
              <a:spcAft>
                <a:spcPct val="0"/>
              </a:spcAft>
            </a:pPr>
            <a:r>
              <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Introduction</a:t>
            </a:r>
            <a:endPar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p:txBody>
      </p:sp>
      <p:sp>
        <p:nvSpPr>
          <p:cNvPr id="4" name="Rectangle 3"/>
          <p:cNvSpPr/>
          <p:nvPr/>
        </p:nvSpPr>
        <p:spPr>
          <a:xfrm>
            <a:off x="215008" y="1286046"/>
            <a:ext cx="8928992" cy="5571954"/>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l">
              <a:buFont typeface="Wingdings" panose="05000000000000000000" pitchFamily="2" charset="2"/>
              <a:buChar char="q"/>
            </a:pPr>
            <a:r>
              <a:rPr lang="fr-FR" dirty="0">
                <a:latin typeface="Arial" panose="020B0604020202020204" pitchFamily="34" charset="0"/>
                <a:cs typeface="Arial" panose="020B0604020202020204" pitchFamily="34" charset="0"/>
                <a:sym typeface="+mn-ea"/>
              </a:rPr>
              <a:t>nrichissent </a:t>
            </a:r>
            <a:r>
              <a:rPr lang="fr-FR" dirty="0" smtClean="0">
                <a:latin typeface="Arial" panose="020B0604020202020204" pitchFamily="34" charset="0"/>
                <a:cs typeface="Arial" panose="020B0604020202020204" pitchFamily="34" charset="0"/>
                <a:sym typeface="+mn-ea"/>
              </a:rPr>
              <a:t>pour  </a:t>
            </a:r>
            <a:r>
              <a:rPr lang="fr-FR" dirty="0" smtClean="0">
                <a:latin typeface="Arial, Helvetica, sans-serif"/>
                <a:sym typeface="+mn-ea"/>
              </a:rPr>
              <a:t>L'appareil </a:t>
            </a:r>
            <a:endParaRPr lang="fr-FR" b="1" dirty="0" smtClean="0">
              <a:solidFill>
                <a:srgbClr val="FF0000"/>
              </a:solidFill>
              <a:latin typeface="Arial, Helvetica, sans-serif"/>
              <a:cs typeface="Arial" panose="020B0604020202020204" pitchFamily="34" charset="0"/>
              <a:sym typeface="+mn-ea"/>
            </a:endParaRPr>
          </a:p>
        </p:txBody>
      </p:sp>
      <p:pic>
        <p:nvPicPr>
          <p:cNvPr id="5" name="Image 4"/>
          <p:cNvPicPr/>
          <p:nvPr/>
        </p:nvPicPr>
        <p:blipFill>
          <a:blip r:embed="rId1"/>
          <a:stretch>
            <a:fillRect/>
          </a:stretch>
        </p:blipFill>
        <p:spPr>
          <a:xfrm>
            <a:off x="4500245" y="-27305"/>
            <a:ext cx="5581015" cy="5658485"/>
          </a:xfrm>
          <a:prstGeom prst="rect">
            <a:avLst/>
          </a:prstGeom>
        </p:spPr>
      </p:pic>
      <p:sp>
        <p:nvSpPr>
          <p:cNvPr id="3"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6" name="ZoneTexte 5"/>
          <p:cNvSpPr txBox="1"/>
          <p:nvPr/>
        </p:nvSpPr>
        <p:spPr>
          <a:xfrm>
            <a:off x="214282" y="214290"/>
            <a:ext cx="4911922" cy="584775"/>
          </a:xfrm>
          <a:prstGeom prst="rect">
            <a:avLst/>
          </a:prstGeom>
          <a:solidFill>
            <a:srgbClr val="0070C0"/>
          </a:solidFill>
          <a:ln>
            <a:solidFill>
              <a:schemeClr val="accent1"/>
            </a:solidFill>
          </a:ln>
        </p:spPr>
        <p:txBody>
          <a:bodyPr wrap="none" rtlCol="0">
            <a:spAutoFit/>
          </a:bodyPr>
          <a:lstStyle/>
          <a:p>
            <a:r>
              <a:rPr lang="fr-FR" sz="3200" b="1" dirty="0" smtClean="0">
                <a:solidFill>
                  <a:srgbClr val="FFFF00"/>
                </a:solidFill>
                <a:latin typeface="Arial" panose="020B0604020202020204" pitchFamily="34" charset="0"/>
                <a:cs typeface="Arial" panose="020B0604020202020204" pitchFamily="34" charset="0"/>
              </a:rPr>
              <a:t>Technique de </a:t>
            </a:r>
            <a:r>
              <a:rPr lang="fr-FR" sz="3200" b="1" dirty="0" err="1" smtClean="0">
                <a:solidFill>
                  <a:srgbClr val="FFFF00"/>
                </a:solidFill>
                <a:latin typeface="Arial" panose="020B0604020202020204" pitchFamily="34" charset="0"/>
                <a:cs typeface="Arial" panose="020B0604020202020204" pitchFamily="34" charset="0"/>
              </a:rPr>
              <a:t>Baermann</a:t>
            </a:r>
            <a:endParaRPr lang="fr-FR" sz="3200" b="1" dirty="0">
              <a:solidFill>
                <a:srgbClr val="FFFF00"/>
              </a:solidFill>
              <a:latin typeface="Arial" panose="020B0604020202020204" pitchFamily="34" charset="0"/>
              <a:cs typeface="Arial" panose="020B0604020202020204" pitchFamily="34" charset="0"/>
            </a:endParaRPr>
          </a:p>
        </p:txBody>
      </p:sp>
      <p:graphicFrame>
        <p:nvGraphicFramePr>
          <p:cNvPr id="2" name="Tableau 1"/>
          <p:cNvGraphicFramePr>
            <a:graphicFrameLocks noGrp="1"/>
          </p:cNvGraphicFramePr>
          <p:nvPr/>
        </p:nvGraphicFramePr>
        <p:xfrm>
          <a:off x="214282" y="1772816"/>
          <a:ext cx="8606190" cy="5114940"/>
        </p:xfrm>
        <a:graphic>
          <a:graphicData uri="http://schemas.openxmlformats.org/drawingml/2006/table">
            <a:tbl>
              <a:tblPr/>
              <a:tblGrid>
                <a:gridCol w="8606190"/>
              </a:tblGrid>
              <a:tr h="219280">
                <a:tc>
                  <a:txBody>
                    <a:bodyPr/>
                    <a:lstStyle/>
                    <a:p>
                      <a:pPr algn="ctr"/>
                      <a:endParaRPr lang="fr-FR" sz="1400" dirty="0"/>
                    </a:p>
                  </a:txBody>
                  <a:tcPr marL="23499" marR="23499" marT="11750" marB="11750" anchor="b">
                    <a:lnL>
                      <a:noFill/>
                    </a:lnL>
                    <a:lnR>
                      <a:noFill/>
                    </a:lnR>
                    <a:lnT>
                      <a:noFill/>
                    </a:lnT>
                    <a:lnB>
                      <a:noFill/>
                    </a:lnB>
                  </a:tcPr>
                </a:tc>
              </a:tr>
              <a:tr h="0">
                <a:tc>
                  <a:txBody>
                    <a:bodyPr/>
                    <a:lstStyle/>
                    <a:p>
                      <a:pPr algn="ctr"/>
                      <a:r>
                        <a:rPr lang="fr-FR" sz="500" dirty="0"/>
                        <a:t> </a:t>
                      </a:r>
                      <a:endParaRPr lang="fr-FR" sz="500" dirty="0"/>
                    </a:p>
                  </a:txBody>
                  <a:tcPr marL="23499" marR="23499" marT="11750" marB="11750">
                    <a:lnL>
                      <a:noFill/>
                    </a:lnL>
                    <a:lnR>
                      <a:noFill/>
                    </a:lnR>
                    <a:lnT>
                      <a:noFill/>
                    </a:lnT>
                    <a:lnB>
                      <a:noFill/>
                    </a:lnB>
                  </a:tcPr>
                </a:tc>
              </a:tr>
              <a:tr h="3848132">
                <a:tc>
                  <a:txBody>
                    <a:bodyPr/>
                    <a:lstStyle/>
                    <a:p>
                      <a:pPr marL="342900" indent="-342900" algn="l">
                        <a:buFont typeface="Wingdings" panose="05000000000000000000" pitchFamily="2" charset="2"/>
                        <a:buChar char="q"/>
                      </a:pPr>
                      <a:r>
                        <a:rPr lang="fr-FR" sz="2400" dirty="0" smtClean="0">
                          <a:latin typeface="Arial" panose="020B0604020202020204" pitchFamily="34" charset="0"/>
                          <a:cs typeface="Arial" panose="020B0604020202020204" pitchFamily="34" charset="0"/>
                        </a:rPr>
                        <a:t>Méthode </a:t>
                      </a:r>
                      <a:r>
                        <a:rPr lang="fr-FR" sz="2400" dirty="0">
                          <a:latin typeface="Arial" panose="020B0604020202020204" pitchFamily="34" charset="0"/>
                          <a:cs typeface="Arial" panose="020B0604020202020204" pitchFamily="34" charset="0"/>
                        </a:rPr>
                        <a:t>de </a:t>
                      </a:r>
                      <a:r>
                        <a:rPr lang="fr-FR" sz="2400" dirty="0" err="1">
                          <a:latin typeface="Arial" panose="020B0604020202020204" pitchFamily="34" charset="0"/>
                          <a:cs typeface="Arial" panose="020B0604020202020204" pitchFamily="34" charset="0"/>
                        </a:rPr>
                        <a:t>Baermann</a:t>
                      </a:r>
                      <a:r>
                        <a:rPr lang="fr-FR" sz="2400" dirty="0">
                          <a:latin typeface="Arial" panose="020B0604020202020204" pitchFamily="34" charset="0"/>
                          <a:cs typeface="Arial" panose="020B0604020202020204" pitchFamily="34" charset="0"/>
                        </a:rPr>
                        <a:t> est une technique d'enrichissement </a:t>
                      </a:r>
                      <a:r>
                        <a:rPr lang="fr-FR" sz="2400" dirty="0" smtClean="0">
                          <a:latin typeface="Arial" panose="020B0604020202020204" pitchFamily="34" charset="0"/>
                          <a:cs typeface="Arial" panose="020B0604020202020204" pitchFamily="34" charset="0"/>
                        </a:rPr>
                        <a:t>pour  concentrer  </a:t>
                      </a:r>
                      <a:r>
                        <a:rPr lang="fr-FR" sz="2400" dirty="0">
                          <a:latin typeface="Arial" panose="020B0604020202020204" pitchFamily="34" charset="0"/>
                          <a:cs typeface="Arial" panose="020B0604020202020204" pitchFamily="34" charset="0"/>
                        </a:rPr>
                        <a:t>les larves. </a:t>
                      </a:r>
                      <a:endParaRPr lang="fr-FR" sz="2400" dirty="0" smtClean="0">
                        <a:latin typeface="Arial" panose="020B0604020202020204" pitchFamily="34" charset="0"/>
                        <a:cs typeface="Arial" panose="020B0604020202020204" pitchFamily="34" charset="0"/>
                      </a:endParaRPr>
                    </a:p>
                    <a:p>
                      <a:pPr marL="0" indent="0" algn="l">
                        <a:buFont typeface="Wingdings" panose="05000000000000000000" pitchFamily="2" charset="2"/>
                        <a:buNone/>
                      </a:pPr>
                      <a:endParaRPr lang="fr-FR" sz="2400" dirty="0" smtClean="0">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q"/>
                      </a:pPr>
                      <a:r>
                        <a:rPr lang="fr-FR" sz="2400" dirty="0" smtClean="0">
                          <a:latin typeface="Arial" panose="020B0604020202020204" pitchFamily="34" charset="0"/>
                          <a:cs typeface="Arial" panose="020B0604020202020204" pitchFamily="34" charset="0"/>
                        </a:rPr>
                        <a:t>Ce </a:t>
                      </a:r>
                      <a:r>
                        <a:rPr lang="fr-FR" sz="2400" dirty="0">
                          <a:latin typeface="Arial" panose="020B0604020202020204" pitchFamily="34" charset="0"/>
                          <a:cs typeface="Arial" panose="020B0604020202020204" pitchFamily="34" charset="0"/>
                        </a:rPr>
                        <a:t>procédé </a:t>
                      </a:r>
                      <a:r>
                        <a:rPr lang="fr-FR" sz="2400" dirty="0" smtClean="0">
                          <a:latin typeface="Arial" panose="020B0604020202020204" pitchFamily="34" charset="0"/>
                          <a:cs typeface="Arial" panose="020B0604020202020204" pitchFamily="34" charset="0"/>
                        </a:rPr>
                        <a:t>se</a:t>
                      </a:r>
                      <a:r>
                        <a:rPr lang="fr-FR" sz="2400" baseline="0" dirty="0" smtClean="0">
                          <a:latin typeface="Arial" panose="020B0604020202020204" pitchFamily="34" charset="0"/>
                          <a:cs typeface="Arial" panose="020B0604020202020204" pitchFamily="34" charset="0"/>
                        </a:rPr>
                        <a:t> </a:t>
                      </a:r>
                      <a:r>
                        <a:rPr lang="fr-FR" sz="2400" dirty="0" smtClean="0">
                          <a:latin typeface="Arial" panose="020B0604020202020204" pitchFamily="34" charset="0"/>
                          <a:cs typeface="Arial" panose="020B0604020202020204" pitchFamily="34" charset="0"/>
                        </a:rPr>
                        <a:t> base </a:t>
                      </a:r>
                      <a:r>
                        <a:rPr lang="fr-FR" sz="2400" dirty="0">
                          <a:latin typeface="Arial" panose="020B0604020202020204" pitchFamily="34" charset="0"/>
                          <a:cs typeface="Arial" panose="020B0604020202020204" pitchFamily="34" charset="0"/>
                        </a:rPr>
                        <a:t>sur </a:t>
                      </a:r>
                      <a:r>
                        <a:rPr lang="fr-FR" sz="2400" b="1" dirty="0" smtClean="0">
                          <a:solidFill>
                            <a:srgbClr val="FF0000"/>
                          </a:solidFill>
                          <a:latin typeface="Arial" panose="020B0604020202020204" pitchFamily="34" charset="0"/>
                          <a:cs typeface="Arial" panose="020B0604020202020204" pitchFamily="34" charset="0"/>
                        </a:rPr>
                        <a:t>l’ hygrotropisme positif </a:t>
                      </a:r>
                      <a:r>
                        <a:rPr lang="fr-FR" sz="2400" dirty="0" smtClean="0">
                          <a:latin typeface="Arial" panose="020B0604020202020204" pitchFamily="34" charset="0"/>
                          <a:cs typeface="Arial" panose="020B0604020202020204" pitchFamily="34" charset="0"/>
                        </a:rPr>
                        <a:t>et </a:t>
                      </a:r>
                      <a:r>
                        <a:rPr lang="fr-FR" sz="2400" b="1" dirty="0" smtClean="0">
                          <a:solidFill>
                            <a:srgbClr val="FF0000"/>
                          </a:solidFill>
                          <a:latin typeface="Arial" panose="020B0604020202020204" pitchFamily="34" charset="0"/>
                          <a:cs typeface="Arial" panose="020B0604020202020204" pitchFamily="34" charset="0"/>
                        </a:rPr>
                        <a:t>phototropisme</a:t>
                      </a:r>
                      <a:r>
                        <a:rPr lang="fr-FR" sz="2400" b="1" baseline="0" dirty="0" smtClean="0">
                          <a:solidFill>
                            <a:srgbClr val="FF0000"/>
                          </a:solidFill>
                          <a:latin typeface="Arial" panose="020B0604020202020204" pitchFamily="34" charset="0"/>
                          <a:cs typeface="Arial" panose="020B0604020202020204" pitchFamily="34" charset="0"/>
                        </a:rPr>
                        <a:t> négatif </a:t>
                      </a:r>
                      <a:r>
                        <a:rPr lang="fr-FR" sz="2400" b="0" baseline="0" dirty="0" smtClean="0">
                          <a:solidFill>
                            <a:schemeClr val="tx1"/>
                          </a:solidFill>
                          <a:latin typeface="Arial" panose="020B0604020202020204" pitchFamily="34" charset="0"/>
                          <a:cs typeface="Arial" panose="020B0604020202020204" pitchFamily="34" charset="0"/>
                        </a:rPr>
                        <a:t>des larves</a:t>
                      </a:r>
                      <a:endParaRPr lang="fr-FR" sz="2400" b="0" baseline="0" dirty="0" smtClean="0">
                        <a:solidFill>
                          <a:schemeClr val="tx1"/>
                        </a:solidFill>
                        <a:latin typeface="Arial" panose="020B0604020202020204" pitchFamily="34" charset="0"/>
                        <a:cs typeface="Arial" panose="020B0604020202020204" pitchFamily="34" charset="0"/>
                      </a:endParaRPr>
                    </a:p>
                    <a:p>
                      <a:pPr marL="0" indent="0" algn="l">
                        <a:buFont typeface="Wingdings" panose="05000000000000000000" pitchFamily="2" charset="2"/>
                        <a:buNone/>
                      </a:pPr>
                      <a:endParaRPr lang="fr-FR" sz="2400" b="1" dirty="0" smtClean="0">
                        <a:solidFill>
                          <a:srgbClr val="FF0000"/>
                        </a:solidFill>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q"/>
                      </a:pPr>
                      <a:r>
                        <a:rPr lang="fr-FR" sz="2400" dirty="0" smtClean="0">
                          <a:latin typeface="Arial" panose="020B0604020202020204" pitchFamily="34" charset="0"/>
                          <a:cs typeface="Arial" panose="020B0604020202020204" pitchFamily="34" charset="0"/>
                        </a:rPr>
                        <a:t>Pour</a:t>
                      </a:r>
                      <a:r>
                        <a:rPr lang="fr-FR" sz="2400" baseline="0" dirty="0" smtClean="0">
                          <a:latin typeface="Arial" panose="020B0604020202020204" pitchFamily="34" charset="0"/>
                          <a:cs typeface="Arial" panose="020B0604020202020204" pitchFamily="34" charset="0"/>
                        </a:rPr>
                        <a:t> pouvoir interpréter cette </a:t>
                      </a:r>
                      <a:r>
                        <a:rPr lang="fr-FR" sz="2400" dirty="0" smtClean="0">
                          <a:latin typeface="Arial" panose="020B0604020202020204" pitchFamily="34" charset="0"/>
                          <a:cs typeface="Arial" panose="020B0604020202020204" pitchFamily="34" charset="0"/>
                        </a:rPr>
                        <a:t>technique,</a:t>
                      </a:r>
                      <a:r>
                        <a:rPr lang="fr-FR" sz="2400" baseline="0" dirty="0" smtClean="0">
                          <a:latin typeface="Arial" panose="020B0604020202020204" pitchFamily="34" charset="0"/>
                          <a:cs typeface="Arial" panose="020B0604020202020204" pitchFamily="34" charset="0"/>
                        </a:rPr>
                        <a:t> </a:t>
                      </a:r>
                      <a:r>
                        <a:rPr lang="fr-FR" sz="2400" dirty="0" smtClean="0">
                          <a:latin typeface="Arial" panose="020B0604020202020204" pitchFamily="34" charset="0"/>
                          <a:cs typeface="Arial" panose="020B0604020202020204" pitchFamily="34" charset="0"/>
                        </a:rPr>
                        <a:t>il </a:t>
                      </a:r>
                      <a:r>
                        <a:rPr lang="fr-FR" sz="2400" dirty="0">
                          <a:latin typeface="Arial" panose="020B0604020202020204" pitchFamily="34" charset="0"/>
                          <a:cs typeface="Arial" panose="020B0604020202020204" pitchFamily="34" charset="0"/>
                        </a:rPr>
                        <a:t>faut que les larves soient </a:t>
                      </a:r>
                      <a:r>
                        <a:rPr lang="fr-FR" sz="2400" b="1" dirty="0">
                          <a:solidFill>
                            <a:srgbClr val="FF0000"/>
                          </a:solidFill>
                          <a:latin typeface="Arial" panose="020B0604020202020204" pitchFamily="34" charset="0"/>
                          <a:cs typeface="Arial" panose="020B0604020202020204" pitchFamily="34" charset="0"/>
                        </a:rPr>
                        <a:t>vivantes</a:t>
                      </a:r>
                      <a:r>
                        <a:rPr lang="fr-FR" sz="2400" dirty="0">
                          <a:latin typeface="Arial" panose="020B0604020202020204" pitchFamily="34" charset="0"/>
                          <a:cs typeface="Arial" panose="020B0604020202020204" pitchFamily="34" charset="0"/>
                        </a:rPr>
                        <a:t>. </a:t>
                      </a:r>
                      <a:r>
                        <a:rPr lang="fr-FR" sz="2400" dirty="0" smtClean="0">
                          <a:latin typeface="Arial" panose="020B0604020202020204" pitchFamily="34" charset="0"/>
                          <a:cs typeface="Arial" panose="020B0604020202020204" pitchFamily="34" charset="0"/>
                        </a:rPr>
                        <a:t>Donc</a:t>
                      </a:r>
                      <a:endParaRPr lang="fr-FR" sz="2400" dirty="0" smtClean="0">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q"/>
                      </a:pPr>
                      <a:endParaRPr lang="fr-FR" sz="2400" dirty="0" smtClean="0">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q"/>
                      </a:pPr>
                      <a:r>
                        <a:rPr lang="fr-FR" sz="2400" dirty="0" smtClean="0">
                          <a:latin typeface="Arial" panose="020B0604020202020204" pitchFamily="34" charset="0"/>
                          <a:cs typeface="Arial" panose="020B0604020202020204" pitchFamily="34" charset="0"/>
                        </a:rPr>
                        <a:t>Utiliser </a:t>
                      </a:r>
                      <a:r>
                        <a:rPr lang="fr-FR" sz="2400" dirty="0">
                          <a:latin typeface="Arial" panose="020B0604020202020204" pitchFamily="34" charset="0"/>
                          <a:cs typeface="Arial" panose="020B0604020202020204" pitchFamily="34" charset="0"/>
                        </a:rPr>
                        <a:t>un prélèvement très </a:t>
                      </a:r>
                      <a:r>
                        <a:rPr lang="fr-FR" sz="2400" dirty="0" smtClean="0">
                          <a:latin typeface="Arial" panose="020B0604020202020204" pitchFamily="34" charset="0"/>
                          <a:cs typeface="Arial" panose="020B0604020202020204" pitchFamily="34" charset="0"/>
                        </a:rPr>
                        <a:t>frais</a:t>
                      </a:r>
                      <a:endParaRPr lang="fr-FR" sz="2400" dirty="0" smtClean="0">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q"/>
                      </a:pPr>
                      <a:endParaRPr lang="fr-FR" sz="2400" dirty="0" smtClean="0">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q"/>
                      </a:pPr>
                      <a:endParaRPr lang="fr-FR" sz="2400" dirty="0" smtClean="0">
                        <a:latin typeface="Arial" panose="020B0604020202020204" pitchFamily="34" charset="0"/>
                        <a:cs typeface="Arial" panose="020B0604020202020204" pitchFamily="34" charset="0"/>
                      </a:endParaRPr>
                    </a:p>
                    <a:p>
                      <a:pPr marL="0" indent="0" algn="l">
                        <a:buFont typeface="Wingdings" panose="05000000000000000000" pitchFamily="2" charset="2"/>
                        <a:buNone/>
                      </a:pPr>
                      <a:endParaRPr lang="fr-FR" sz="2400" dirty="0" smtClean="0">
                        <a:latin typeface="Arial, Helvetica, sans-serif"/>
                      </a:endParaRPr>
                    </a:p>
                  </a:txBody>
                  <a:tcPr marL="23499" marR="23499" marT="11750" marB="11750">
                    <a:lnL>
                      <a:noFill/>
                    </a:lnL>
                    <a:lnR>
                      <a:noFill/>
                    </a:lnR>
                    <a:lnT>
                      <a:noFill/>
                    </a:lnT>
                    <a:lnB>
                      <a:noFill/>
                    </a:lnB>
                  </a:tcPr>
                </a:tc>
              </a:tr>
            </a:tbl>
          </a:graphicData>
        </a:graphic>
      </p:graphicFrame>
      <p:pic>
        <p:nvPicPr>
          <p:cNvPr id="1026" name="Picture 2" descr="niveau"/>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740352" y="-93661"/>
            <a:ext cx="1401366" cy="106186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p:nvSpPr>
        <p:spPr>
          <a:xfrm>
            <a:off x="662712" y="1013355"/>
            <a:ext cx="1976823" cy="461665"/>
          </a:xfrm>
          <a:prstGeom prst="rect">
            <a:avLst/>
          </a:prstGeom>
          <a:solidFill>
            <a:schemeClr val="tx2">
              <a:lumMod val="20000"/>
              <a:lumOff val="80000"/>
            </a:schemeClr>
          </a:solidFill>
          <a:ln>
            <a:solidFill>
              <a:srgbClr val="0070C0"/>
            </a:solidFill>
          </a:ln>
        </p:spPr>
        <p:txBody>
          <a:bodyPr wrap="none">
            <a:spAutoFit/>
          </a:bodyPr>
          <a:lstStyle/>
          <a:p>
            <a:pPr lvl="0" fontAlgn="base">
              <a:spcBef>
                <a:spcPct val="0"/>
              </a:spcBef>
              <a:spcAft>
                <a:spcPct val="0"/>
              </a:spcAft>
            </a:pPr>
            <a:r>
              <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Introduction</a:t>
            </a:r>
            <a:endPar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p:txBody>
      </p:sp>
      <p:sp>
        <p:nvSpPr>
          <p:cNvPr id="3" name="Rectangle 2"/>
          <p:cNvSpPr/>
          <p:nvPr/>
        </p:nvSpPr>
        <p:spPr>
          <a:xfrm>
            <a:off x="214282" y="1844824"/>
            <a:ext cx="8678198" cy="43204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10764" y="199232"/>
            <a:ext cx="3145605" cy="400110"/>
          </a:xfrm>
          <a:prstGeom prst="rect">
            <a:avLst/>
          </a:prstGeom>
          <a:solidFill>
            <a:srgbClr val="0070C0"/>
          </a:solidFill>
          <a:ln>
            <a:solidFill>
              <a:schemeClr val="accent1"/>
            </a:solidFill>
          </a:ln>
        </p:spPr>
        <p:txBody>
          <a:bodyPr wrap="none" rtlCol="0">
            <a:spAutoFit/>
          </a:bodyPr>
          <a:lstStyle/>
          <a:p>
            <a:r>
              <a:rPr lang="fr-FR" sz="2000" b="1" dirty="0" smtClean="0">
                <a:solidFill>
                  <a:srgbClr val="FFFF00"/>
                </a:solidFill>
                <a:latin typeface="Arial" panose="020B0604020202020204" pitchFamily="34" charset="0"/>
                <a:cs typeface="Arial" panose="020B0604020202020204" pitchFamily="34" charset="0"/>
              </a:rPr>
              <a:t>Technique de </a:t>
            </a:r>
            <a:r>
              <a:rPr lang="fr-FR" sz="2000" b="1" dirty="0" err="1" smtClean="0">
                <a:solidFill>
                  <a:srgbClr val="FFFF00"/>
                </a:solidFill>
                <a:latin typeface="Arial" panose="020B0604020202020204" pitchFamily="34" charset="0"/>
                <a:cs typeface="Arial" panose="020B0604020202020204" pitchFamily="34" charset="0"/>
              </a:rPr>
              <a:t>Baermann</a:t>
            </a:r>
            <a:endParaRPr lang="fr-FR" sz="2000" b="1" dirty="0">
              <a:solidFill>
                <a:srgbClr val="FFFF00"/>
              </a:solidFill>
              <a:latin typeface="Arial" panose="020B0604020202020204" pitchFamily="34" charset="0"/>
              <a:cs typeface="Arial" panose="020B0604020202020204" pitchFamily="34" charset="0"/>
            </a:endParaRPr>
          </a:p>
        </p:txBody>
      </p:sp>
      <p:pic>
        <p:nvPicPr>
          <p:cNvPr id="12290" name="Picture 2" descr="Figure 2, Baermann funnel. - WormBook - NCBI Bookshelf"/>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96050" y="940010"/>
            <a:ext cx="3672408" cy="5448736"/>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nivea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23703" y="199539"/>
            <a:ext cx="4983871" cy="3776438"/>
          </a:xfrm>
          <a:prstGeom prst="rect">
            <a:avLst/>
          </a:prstGeom>
          <a:noFill/>
          <a:extLst>
            <a:ext uri="{909E8E84-426E-40DD-AFC4-6F175D3DCCD1}">
              <a14:hiddenFill xmlns:a14="http://schemas.microsoft.com/office/drawing/2010/main">
                <a:solidFill>
                  <a:srgbClr val="FFFFFF"/>
                </a:solidFill>
              </a14:hiddenFill>
            </a:ext>
          </a:extLst>
        </p:spPr>
      </p:pic>
      <p:sp>
        <p:nvSpPr>
          <p:cNvPr id="2" name="Zone de texte 1"/>
          <p:cNvSpPr txBox="1"/>
          <p:nvPr/>
        </p:nvSpPr>
        <p:spPr>
          <a:xfrm>
            <a:off x="4211955" y="4293235"/>
            <a:ext cx="4572000" cy="829945"/>
          </a:xfrm>
          <a:prstGeom prst="rect">
            <a:avLst/>
          </a:prstGeom>
          <a:noFill/>
        </p:spPr>
        <p:txBody>
          <a:bodyPr wrap="square" rtlCol="0" anchor="t">
            <a:spAutoFit/>
          </a:bodyPr>
          <a:p>
            <a:pPr marL="342900" indent="-342900" algn="l">
              <a:buFont typeface="Wingdings" panose="05000000000000000000" pitchFamily="2" charset="2"/>
              <a:buChar char="q"/>
            </a:pPr>
            <a:r>
              <a:rPr lang="fr-FR" sz="1600" dirty="0" err="1">
                <a:latin typeface="Arial" panose="020B0604020202020204" pitchFamily="34" charset="0"/>
                <a:cs typeface="Arial" panose="020B0604020202020204" pitchFamily="34" charset="0"/>
                <a:sym typeface="+mn-ea"/>
              </a:rPr>
              <a:t>L’appareil de Baermann</a:t>
            </a:r>
            <a:r>
              <a:rPr lang="fr-FR" sz="1600" dirty="0">
                <a:latin typeface="Arial" panose="020B0604020202020204" pitchFamily="34" charset="0"/>
                <a:cs typeface="Arial" panose="020B0604020202020204" pitchFamily="34" charset="0"/>
                <a:sym typeface="+mn-ea"/>
              </a:rPr>
              <a:t> est </a:t>
            </a:r>
            <a:r>
              <a:rPr lang="fr-FR" sz="1600" dirty="0" smtClean="0">
                <a:latin typeface="Arial" panose="020B0604020202020204" pitchFamily="34" charset="0"/>
                <a:cs typeface="Arial" panose="020B0604020202020204" pitchFamily="34" charset="0"/>
                <a:sym typeface="+mn-ea"/>
              </a:rPr>
              <a:t>composé</a:t>
            </a:r>
            <a:endParaRPr lang="fr-FR" sz="1600" dirty="0" smtClean="0">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
            </a:pPr>
            <a:r>
              <a:rPr lang="fr-FR" sz="1600" dirty="0" smtClean="0">
                <a:latin typeface="Arial" panose="020B0604020202020204" pitchFamily="34" charset="0"/>
                <a:cs typeface="Arial" panose="020B0604020202020204" pitchFamily="34" charset="0"/>
                <a:sym typeface="+mn-ea"/>
              </a:rPr>
              <a:t>D'un </a:t>
            </a:r>
            <a:r>
              <a:rPr lang="fr-FR" sz="1600" dirty="0">
                <a:latin typeface="Arial" panose="020B0604020202020204" pitchFamily="34" charset="0"/>
                <a:cs typeface="Arial" panose="020B0604020202020204" pitchFamily="34" charset="0"/>
                <a:sym typeface="+mn-ea"/>
              </a:rPr>
              <a:t>entonnoir fixé à une potence. </a:t>
            </a:r>
            <a:endParaRPr lang="fr-FR" sz="1600" dirty="0" smtClean="0">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
            </a:pPr>
            <a:r>
              <a:rPr lang="fr-FR" sz="1600" dirty="0" smtClean="0">
                <a:latin typeface="Arial" panose="020B0604020202020204" pitchFamily="34" charset="0"/>
                <a:cs typeface="Arial" panose="020B0604020202020204" pitchFamily="34" charset="0"/>
                <a:sym typeface="+mn-ea"/>
              </a:rPr>
              <a:t>D’un  </a:t>
            </a:r>
            <a:r>
              <a:rPr lang="fr-FR" sz="1600" dirty="0">
                <a:latin typeface="Arial" panose="020B0604020202020204" pitchFamily="34" charset="0"/>
                <a:cs typeface="Arial" panose="020B0604020202020204" pitchFamily="34" charset="0"/>
                <a:sym typeface="+mn-ea"/>
              </a:rPr>
              <a:t>tube </a:t>
            </a:r>
            <a:r>
              <a:rPr lang="fr-FR" sz="1600" dirty="0" smtClean="0">
                <a:latin typeface="Arial" panose="020B0604020202020204" pitchFamily="34" charset="0"/>
                <a:cs typeface="Arial" panose="020B0604020202020204" pitchFamily="34" charset="0"/>
                <a:sym typeface="+mn-ea"/>
              </a:rPr>
              <a:t>clampé qui prolonge l’entonnoir</a:t>
            </a:r>
            <a:endParaRPr lang="fr-FR" altLang="en-US" sz="1600" dirty="0" smtClean="0">
              <a:latin typeface="Arial" panose="020B0604020202020204" pitchFamily="34" charset="0"/>
              <a:cs typeface="Arial" panose="020B0604020202020204" pitchFamily="34" charset="0"/>
              <a:sym typeface="+mn-ea"/>
            </a:endParaRPr>
          </a:p>
        </p:txBody>
      </p:sp>
      <p:sp>
        <p:nvSpPr>
          <p:cNvPr id="5"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6" name="ZoneTexte 5"/>
          <p:cNvSpPr txBox="1"/>
          <p:nvPr/>
        </p:nvSpPr>
        <p:spPr>
          <a:xfrm>
            <a:off x="222829" y="81191"/>
            <a:ext cx="3145605" cy="400110"/>
          </a:xfrm>
          <a:prstGeom prst="rect">
            <a:avLst/>
          </a:prstGeom>
          <a:solidFill>
            <a:srgbClr val="0070C0"/>
          </a:solidFill>
          <a:ln>
            <a:solidFill>
              <a:schemeClr val="accent1"/>
            </a:solidFill>
          </a:ln>
        </p:spPr>
        <p:txBody>
          <a:bodyPr wrap="none" rtlCol="0">
            <a:spAutoFit/>
          </a:bodyPr>
          <a:lstStyle/>
          <a:p>
            <a:r>
              <a:rPr lang="fr-FR" sz="2000" b="1" dirty="0" smtClean="0">
                <a:solidFill>
                  <a:srgbClr val="FFFF00"/>
                </a:solidFill>
                <a:latin typeface="Arial" panose="020B0604020202020204" pitchFamily="34" charset="0"/>
                <a:cs typeface="Arial" panose="020B0604020202020204" pitchFamily="34" charset="0"/>
              </a:rPr>
              <a:t>Technique de </a:t>
            </a:r>
            <a:r>
              <a:rPr lang="fr-FR" sz="2000" b="1" dirty="0" err="1" smtClean="0">
                <a:solidFill>
                  <a:srgbClr val="FFFF00"/>
                </a:solidFill>
                <a:latin typeface="Arial" panose="020B0604020202020204" pitchFamily="34" charset="0"/>
                <a:cs typeface="Arial" panose="020B0604020202020204" pitchFamily="34" charset="0"/>
              </a:rPr>
              <a:t>Baermann</a:t>
            </a:r>
            <a:endParaRPr lang="fr-FR" sz="2000" b="1" dirty="0">
              <a:solidFill>
                <a:srgbClr val="FFFF00"/>
              </a:solidFill>
              <a:latin typeface="Arial" panose="020B0604020202020204" pitchFamily="34" charset="0"/>
              <a:cs typeface="Arial" panose="020B0604020202020204" pitchFamily="34" charset="0"/>
            </a:endParaRPr>
          </a:p>
        </p:txBody>
      </p:sp>
      <p:graphicFrame>
        <p:nvGraphicFramePr>
          <p:cNvPr id="2" name="Tableau 1"/>
          <p:cNvGraphicFramePr>
            <a:graphicFrameLocks noGrp="1"/>
          </p:cNvGraphicFramePr>
          <p:nvPr/>
        </p:nvGraphicFramePr>
        <p:xfrm>
          <a:off x="179512" y="259472"/>
          <a:ext cx="8784976" cy="6743286"/>
        </p:xfrm>
        <a:graphic>
          <a:graphicData uri="http://schemas.openxmlformats.org/drawingml/2006/table">
            <a:tbl>
              <a:tblPr/>
              <a:tblGrid>
                <a:gridCol w="8784976"/>
              </a:tblGrid>
              <a:tr h="828886">
                <a:tc>
                  <a:txBody>
                    <a:bodyPr/>
                    <a:lstStyle/>
                    <a:p>
                      <a:pPr algn="ctr"/>
                      <a:endParaRPr lang="fr-FR" sz="1400" dirty="0"/>
                    </a:p>
                  </a:txBody>
                  <a:tcPr marL="23499" marR="23499" marT="11750" marB="11750" anchor="b">
                    <a:lnL>
                      <a:noFill/>
                    </a:lnL>
                    <a:lnR>
                      <a:noFill/>
                    </a:lnR>
                    <a:lnT>
                      <a:noFill/>
                    </a:lnT>
                    <a:lnB>
                      <a:noFill/>
                    </a:lnB>
                  </a:tcPr>
                </a:tc>
              </a:tr>
              <a:tr h="0">
                <a:tc>
                  <a:txBody>
                    <a:bodyPr/>
                    <a:lstStyle/>
                    <a:p>
                      <a:pPr algn="ctr"/>
                      <a:endParaRPr lang="fr-FR" sz="500" dirty="0"/>
                    </a:p>
                  </a:txBody>
                  <a:tcPr marL="23499" marR="23499" marT="11750" marB="11750">
                    <a:lnL>
                      <a:noFill/>
                    </a:lnL>
                    <a:lnR>
                      <a:noFill/>
                    </a:lnR>
                    <a:lnT>
                      <a:noFill/>
                    </a:lnT>
                    <a:lnB>
                      <a:noFill/>
                    </a:lnB>
                  </a:tcPr>
                </a:tc>
              </a:tr>
              <a:tr h="3984124">
                <a:tc>
                  <a:txBody>
                    <a:bodyPr/>
                    <a:lstStyle/>
                    <a:p>
                      <a:pPr marL="342900" indent="-342900" algn="l">
                        <a:buFont typeface="Wingdings" panose="05000000000000000000" pitchFamily="2" charset="2"/>
                        <a:buChar char="q"/>
                      </a:pPr>
                      <a:r>
                        <a:rPr lang="fr-FR" sz="2000" b="1" dirty="0" smtClean="0">
                          <a:solidFill>
                            <a:srgbClr val="FF0000"/>
                          </a:solidFill>
                          <a:latin typeface="Arial" panose="020B0604020202020204" pitchFamily="34" charset="0"/>
                          <a:cs typeface="Arial" panose="020B0604020202020204" pitchFamily="34" charset="0"/>
                        </a:rPr>
                        <a:t>Réaliser l’inspection macroscopique</a:t>
                      </a:r>
                      <a:r>
                        <a:rPr lang="fr-FR" sz="2000" dirty="0" smtClean="0">
                          <a:solidFill>
                            <a:srgbClr val="FF0000"/>
                          </a:solidFill>
                          <a:latin typeface="Arial" panose="020B0604020202020204" pitchFamily="34" charset="0"/>
                          <a:cs typeface="Arial" panose="020B0604020202020204" pitchFamily="34" charset="0"/>
                        </a:rPr>
                        <a:t> </a:t>
                      </a:r>
                      <a:r>
                        <a:rPr lang="fr-FR" sz="2000" dirty="0" smtClean="0">
                          <a:latin typeface="Arial" panose="020B0604020202020204" pitchFamily="34" charset="0"/>
                          <a:cs typeface="Arial" panose="020B0604020202020204" pitchFamily="34" charset="0"/>
                        </a:rPr>
                        <a:t>du prélèvement</a:t>
                      </a:r>
                      <a:endParaRPr lang="fr-FR" sz="2000" dirty="0" smtClean="0">
                        <a:latin typeface="Arial" panose="020B0604020202020204" pitchFamily="34" charset="0"/>
                        <a:cs typeface="Arial" panose="020B0604020202020204" pitchFamily="34" charset="0"/>
                      </a:endParaRPr>
                    </a:p>
                    <a:p>
                      <a:pPr marL="0" indent="0" algn="l">
                        <a:buFont typeface="Wingdings" panose="05000000000000000000" pitchFamily="2" charset="2"/>
                        <a:buNone/>
                      </a:pPr>
                      <a:endParaRPr lang="fr-FR" sz="2000" dirty="0" smtClean="0">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q"/>
                      </a:pPr>
                      <a:r>
                        <a:rPr lang="fr-FR" sz="2000" b="1" dirty="0" smtClean="0">
                          <a:solidFill>
                            <a:srgbClr val="FF0000"/>
                          </a:solidFill>
                          <a:latin typeface="Arial" panose="020B0604020202020204" pitchFamily="34" charset="0"/>
                          <a:cs typeface="Arial" panose="020B0604020202020204" pitchFamily="34" charset="0"/>
                        </a:rPr>
                        <a:t>Homogénéiser le prélèvement </a:t>
                      </a:r>
                      <a:r>
                        <a:rPr lang="fr-FR" sz="2000" dirty="0" smtClean="0">
                          <a:latin typeface="Arial" panose="020B0604020202020204" pitchFamily="34" charset="0"/>
                          <a:cs typeface="Arial" panose="020B0604020202020204" pitchFamily="34" charset="0"/>
                        </a:rPr>
                        <a:t>au moyen d'un mortier et d'un pilon </a:t>
                      </a:r>
                      <a:r>
                        <a:rPr lang="fr-FR" sz="2000" b="1" dirty="0" smtClean="0">
                          <a:latin typeface="Arial" panose="020B0604020202020204" pitchFamily="34" charset="0"/>
                          <a:cs typeface="Arial" panose="020B0604020202020204" pitchFamily="34" charset="0"/>
                        </a:rPr>
                        <a:t>(</a:t>
                      </a:r>
                      <a:r>
                        <a:rPr lang="fr-FR" sz="1200" b="1" dirty="0" smtClean="0">
                          <a:latin typeface="Arial" panose="020B0604020202020204" pitchFamily="34" charset="0"/>
                          <a:cs typeface="Arial" panose="020B0604020202020204" pitchFamily="34" charset="0"/>
                        </a:rPr>
                        <a:t>humidifier si les fèces sont trop sèches, mais l'analyse semi-quantitative sera faussée</a:t>
                      </a:r>
                      <a:r>
                        <a:rPr lang="fr-FR" sz="2000" b="1" dirty="0" smtClean="0">
                          <a:latin typeface="Arial" panose="020B0604020202020204" pitchFamily="34" charset="0"/>
                          <a:cs typeface="Arial" panose="020B0604020202020204" pitchFamily="34" charset="0"/>
                        </a:rPr>
                        <a:t>)</a:t>
                      </a:r>
                      <a:endParaRPr lang="fr-FR" sz="2000" b="1" dirty="0" smtClean="0">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q"/>
                      </a:pPr>
                      <a:br>
                        <a:rPr lang="fr-FR" sz="2000" b="1" dirty="0" smtClean="0">
                          <a:latin typeface="Arial" panose="020B0604020202020204" pitchFamily="34" charset="0"/>
                          <a:cs typeface="Arial" panose="020B0604020202020204" pitchFamily="34" charset="0"/>
                        </a:rPr>
                      </a:br>
                      <a:r>
                        <a:rPr lang="fr-FR" sz="2000" b="1" dirty="0" smtClean="0">
                          <a:solidFill>
                            <a:srgbClr val="FF0000"/>
                          </a:solidFill>
                          <a:latin typeface="Arial" panose="020B0604020202020204" pitchFamily="34" charset="0"/>
                          <a:cs typeface="Arial" panose="020B0604020202020204" pitchFamily="34" charset="0"/>
                        </a:rPr>
                        <a:t>Peser 10 à 15 grammes </a:t>
                      </a:r>
                      <a:r>
                        <a:rPr lang="fr-FR" sz="2000" dirty="0" smtClean="0">
                          <a:latin typeface="Arial" panose="020B0604020202020204" pitchFamily="34" charset="0"/>
                          <a:cs typeface="Arial" panose="020B0604020202020204" pitchFamily="34" charset="0"/>
                        </a:rPr>
                        <a:t>de l'échantillon et les placer dans le fond d'une passoire à thé</a:t>
                      </a:r>
                      <a:endParaRPr lang="fr-FR" sz="2000" dirty="0" smtClean="0">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q"/>
                      </a:pPr>
                      <a:br>
                        <a:rPr lang="fr-FR" sz="2000" dirty="0" smtClean="0">
                          <a:latin typeface="Arial" panose="020B0604020202020204" pitchFamily="34" charset="0"/>
                          <a:cs typeface="Arial" panose="020B0604020202020204" pitchFamily="34" charset="0"/>
                        </a:rPr>
                      </a:br>
                      <a:r>
                        <a:rPr lang="fr-FR" sz="2000" b="1" dirty="0" smtClean="0">
                          <a:solidFill>
                            <a:srgbClr val="FF0000"/>
                          </a:solidFill>
                          <a:latin typeface="Arial" panose="020B0604020202020204" pitchFamily="34" charset="0"/>
                          <a:cs typeface="Arial" panose="020B0604020202020204" pitchFamily="34" charset="0"/>
                        </a:rPr>
                        <a:t>Remplir l'appareil </a:t>
                      </a:r>
                      <a:r>
                        <a:rPr lang="fr-FR" sz="2000" dirty="0" smtClean="0">
                          <a:latin typeface="Arial" panose="020B0604020202020204" pitchFamily="34" charset="0"/>
                          <a:cs typeface="Arial" panose="020B0604020202020204" pitchFamily="34" charset="0"/>
                        </a:rPr>
                        <a:t>de </a:t>
                      </a:r>
                      <a:r>
                        <a:rPr lang="fr-FR" sz="2000" dirty="0" err="1" smtClean="0">
                          <a:latin typeface="Arial" panose="020B0604020202020204" pitchFamily="34" charset="0"/>
                          <a:cs typeface="Arial" panose="020B0604020202020204" pitchFamily="34" charset="0"/>
                        </a:rPr>
                        <a:t>Baermann</a:t>
                      </a:r>
                      <a:r>
                        <a:rPr lang="fr-FR" sz="2000" dirty="0" smtClean="0">
                          <a:latin typeface="Arial" panose="020B0604020202020204" pitchFamily="34" charset="0"/>
                          <a:cs typeface="Arial" panose="020B0604020202020204" pitchFamily="34" charset="0"/>
                        </a:rPr>
                        <a:t>, d’eau tiède ou  d'une solution saline physiologique, à 25°C</a:t>
                      </a:r>
                      <a:r>
                        <a:rPr lang="fr-FR" sz="2000" b="1" dirty="0" smtClean="0">
                          <a:solidFill>
                            <a:srgbClr val="FF0000"/>
                          </a:solidFill>
                          <a:latin typeface="Arial" panose="020B0604020202020204" pitchFamily="34" charset="0"/>
                          <a:cs typeface="Arial" panose="020B0604020202020204" pitchFamily="34" charset="0"/>
                        </a:rPr>
                        <a:t>.????</a:t>
                      </a:r>
                      <a:br>
                        <a:rPr lang="fr-FR" sz="2000" dirty="0" smtClean="0">
                          <a:latin typeface="Arial" panose="020B0604020202020204" pitchFamily="34" charset="0"/>
                          <a:cs typeface="Arial" panose="020B0604020202020204" pitchFamily="34" charset="0"/>
                        </a:rPr>
                      </a:br>
                      <a:r>
                        <a:rPr lang="fr-FR" sz="2000" b="1" dirty="0" smtClean="0">
                          <a:solidFill>
                            <a:srgbClr val="FF0000"/>
                          </a:solidFill>
                          <a:latin typeface="Arial" panose="020B0604020202020204" pitchFamily="34" charset="0"/>
                          <a:cs typeface="Arial" panose="020B0604020202020204" pitchFamily="34" charset="0"/>
                        </a:rPr>
                        <a:t>Poser la passoire</a:t>
                      </a:r>
                      <a:r>
                        <a:rPr lang="fr-FR" sz="2000" dirty="0" smtClean="0">
                          <a:latin typeface="Arial" panose="020B0604020202020204" pitchFamily="34" charset="0"/>
                          <a:cs typeface="Arial" panose="020B0604020202020204" pitchFamily="34" charset="0"/>
                        </a:rPr>
                        <a:t> remplie sur les rebords de l'entonnoir.</a:t>
                      </a:r>
                      <a:endParaRPr lang="fr-FR" sz="2000" dirty="0" smtClean="0">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q"/>
                      </a:pPr>
                      <a:br>
                        <a:rPr lang="fr-FR" sz="2000" dirty="0" smtClean="0">
                          <a:latin typeface="Arial" panose="020B0604020202020204" pitchFamily="34" charset="0"/>
                          <a:cs typeface="Arial" panose="020B0604020202020204" pitchFamily="34" charset="0"/>
                        </a:rPr>
                      </a:br>
                      <a:r>
                        <a:rPr lang="fr-FR" sz="2000" dirty="0" smtClean="0">
                          <a:latin typeface="Arial" panose="020B0604020202020204" pitchFamily="34" charset="0"/>
                          <a:cs typeface="Arial" panose="020B0604020202020204" pitchFamily="34" charset="0"/>
                        </a:rPr>
                        <a:t> </a:t>
                      </a:r>
                      <a:r>
                        <a:rPr lang="fr-FR" sz="2000" b="1" dirty="0" smtClean="0">
                          <a:solidFill>
                            <a:srgbClr val="FF0000"/>
                          </a:solidFill>
                          <a:latin typeface="Arial" panose="020B0604020202020204" pitchFamily="34" charset="0"/>
                          <a:cs typeface="Arial" panose="020B0604020202020204" pitchFamily="34" charset="0"/>
                        </a:rPr>
                        <a:t>Compléter le niveau de saline </a:t>
                      </a:r>
                      <a:r>
                        <a:rPr lang="fr-FR" sz="2000" dirty="0" smtClean="0">
                          <a:latin typeface="Arial" panose="020B0604020202020204" pitchFamily="34" charset="0"/>
                          <a:cs typeface="Arial" panose="020B0604020202020204" pitchFamily="34" charset="0"/>
                        </a:rPr>
                        <a:t>de sorte que celui-ci affleure la partie inférieure du prélèvement</a:t>
                      </a:r>
                      <a:endParaRPr lang="fr-FR" sz="2000" dirty="0" smtClean="0">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q"/>
                      </a:pPr>
                      <a:endParaRPr lang="fr-FR" sz="2000" dirty="0" smtClean="0">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kumimoji="0" lang="fr-FR" sz="2000" b="1" i="0" kern="1200" dirty="0" smtClean="0">
                          <a:solidFill>
                            <a:srgbClr val="FF0000"/>
                          </a:solidFill>
                          <a:effectLst/>
                          <a:latin typeface="Arial" panose="020B0604020202020204" pitchFamily="34" charset="0"/>
                          <a:ea typeface="+mn-ea"/>
                          <a:cs typeface="Arial" panose="020B0604020202020204" pitchFamily="34" charset="0"/>
                        </a:rPr>
                        <a:t>Laisser reposer </a:t>
                      </a:r>
                      <a:r>
                        <a:rPr kumimoji="0" lang="fr-FR" sz="2000" b="0" i="0" kern="1200" dirty="0" smtClean="0">
                          <a:solidFill>
                            <a:schemeClr val="tx1"/>
                          </a:solidFill>
                          <a:effectLst/>
                          <a:latin typeface="Arial" panose="020B0604020202020204" pitchFamily="34" charset="0"/>
                          <a:ea typeface="+mn-ea"/>
                          <a:cs typeface="Arial" panose="020B0604020202020204" pitchFamily="34" charset="0"/>
                        </a:rPr>
                        <a:t>pendant au moins 6 à 8 heures.</a:t>
                      </a:r>
                      <a:endParaRPr kumimoji="0" lang="fr-FR" sz="2000" b="0" i="0" kern="1200" dirty="0" smtClean="0">
                        <a:solidFill>
                          <a:schemeClr val="tx1"/>
                        </a:solidFill>
                        <a:effectLst/>
                        <a:latin typeface="Arial" panose="020B0604020202020204" pitchFamily="34" charset="0"/>
                        <a:ea typeface="+mn-ea"/>
                        <a:cs typeface="Arial" panose="020B0604020202020204" pitchFamily="34" charset="0"/>
                      </a:endParaRPr>
                    </a:p>
                    <a:p>
                      <a:pPr marL="342900" indent="-342900">
                        <a:buFont typeface="Wingdings" panose="05000000000000000000" pitchFamily="2" charset="2"/>
                        <a:buChar char="q"/>
                      </a:pPr>
                      <a:r>
                        <a:rPr kumimoji="0" lang="fr-FR" sz="2000" b="1" i="0" kern="1200" dirty="0" smtClean="0">
                          <a:solidFill>
                            <a:srgbClr val="FF0000"/>
                          </a:solidFill>
                          <a:effectLst/>
                          <a:latin typeface="Arial" panose="020B0604020202020204" pitchFamily="34" charset="0"/>
                          <a:ea typeface="+mn-ea"/>
                          <a:cs typeface="Arial" panose="020B0604020202020204" pitchFamily="34" charset="0"/>
                        </a:rPr>
                        <a:t>Ouvrir le clamp </a:t>
                      </a:r>
                      <a:r>
                        <a:rPr kumimoji="0" lang="fr-FR" sz="2000" b="0" i="0" kern="1200" dirty="0" smtClean="0">
                          <a:solidFill>
                            <a:schemeClr val="tx1"/>
                          </a:solidFill>
                          <a:effectLst/>
                          <a:latin typeface="Arial" panose="020B0604020202020204" pitchFamily="34" charset="0"/>
                          <a:ea typeface="+mn-ea"/>
                          <a:cs typeface="Arial" panose="020B0604020202020204" pitchFamily="34" charset="0"/>
                        </a:rPr>
                        <a:t>et recueillir 10 à 15 </a:t>
                      </a:r>
                      <a:r>
                        <a:rPr kumimoji="0" lang="fr-FR" sz="2000" b="0" i="0" kern="1200" dirty="0" err="1" smtClean="0">
                          <a:solidFill>
                            <a:schemeClr val="tx1"/>
                          </a:solidFill>
                          <a:effectLst/>
                          <a:latin typeface="Arial" panose="020B0604020202020204" pitchFamily="34" charset="0"/>
                          <a:ea typeface="+mn-ea"/>
                          <a:cs typeface="Arial" panose="020B0604020202020204" pitchFamily="34" charset="0"/>
                        </a:rPr>
                        <a:t>mL</a:t>
                      </a:r>
                      <a:r>
                        <a:rPr kumimoji="0" lang="fr-FR" sz="2000" b="0" i="0" kern="1200" dirty="0" smtClean="0">
                          <a:solidFill>
                            <a:schemeClr val="tx1"/>
                          </a:solidFill>
                          <a:effectLst/>
                          <a:latin typeface="Arial" panose="020B0604020202020204" pitchFamily="34" charset="0"/>
                          <a:ea typeface="+mn-ea"/>
                          <a:cs typeface="Arial" panose="020B0604020202020204" pitchFamily="34" charset="0"/>
                        </a:rPr>
                        <a:t> du liquide dans un tube.</a:t>
                      </a:r>
                      <a:br>
                        <a:rPr kumimoji="0" lang="fr-FR" sz="2000" b="0" i="0" kern="1200" dirty="0" smtClean="0">
                          <a:solidFill>
                            <a:schemeClr val="tx1"/>
                          </a:solidFill>
                          <a:effectLst/>
                          <a:latin typeface="Arial" panose="020B0604020202020204" pitchFamily="34" charset="0"/>
                          <a:ea typeface="+mn-ea"/>
                          <a:cs typeface="Arial" panose="020B0604020202020204" pitchFamily="34" charset="0"/>
                        </a:rPr>
                      </a:br>
                      <a:endParaRPr lang="fr-FR" sz="2000" dirty="0">
                        <a:latin typeface="Arial" panose="020B0604020202020204" pitchFamily="34" charset="0"/>
                        <a:cs typeface="Arial" panose="020B0604020202020204" pitchFamily="34" charset="0"/>
                      </a:endParaRPr>
                    </a:p>
                  </a:txBody>
                  <a:tcPr marL="23499" marR="23499" marT="11750" marB="11750">
                    <a:lnL>
                      <a:noFill/>
                    </a:lnL>
                    <a:lnR>
                      <a:noFill/>
                    </a:lnR>
                    <a:lnT>
                      <a:noFill/>
                    </a:lnT>
                    <a:lnB>
                      <a:noFill/>
                    </a:lnB>
                  </a:tcPr>
                </a:tc>
              </a:tr>
            </a:tbl>
          </a:graphicData>
        </a:graphic>
      </p:graphicFrame>
      <p:sp>
        <p:nvSpPr>
          <p:cNvPr id="3" name="Rectangle 3"/>
          <p:cNvSpPr>
            <a:spLocks noChangeArrowheads="1"/>
          </p:cNvSpPr>
          <p:nvPr/>
        </p:nvSpPr>
        <p:spPr bwMode="auto">
          <a:xfrm>
            <a:off x="3654425" y="164941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10" name="Rectangle 9"/>
          <p:cNvSpPr/>
          <p:nvPr/>
        </p:nvSpPr>
        <p:spPr>
          <a:xfrm>
            <a:off x="255825" y="517803"/>
            <a:ext cx="1826141" cy="461665"/>
          </a:xfrm>
          <a:prstGeom prst="rect">
            <a:avLst/>
          </a:prstGeom>
          <a:solidFill>
            <a:schemeClr val="tx2">
              <a:lumMod val="20000"/>
              <a:lumOff val="80000"/>
            </a:schemeClr>
          </a:solidFill>
          <a:ln>
            <a:solidFill>
              <a:srgbClr val="0070C0"/>
            </a:solidFill>
          </a:ln>
        </p:spPr>
        <p:txBody>
          <a:bodyPr wrap="none">
            <a:spAutoFit/>
          </a:bodyPr>
          <a:lstStyle/>
          <a:p>
            <a:pPr lvl="0" fontAlgn="base">
              <a:spcBef>
                <a:spcPct val="0"/>
              </a:spcBef>
              <a:spcAft>
                <a:spcPct val="0"/>
              </a:spcAft>
            </a:pPr>
            <a:r>
              <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Réalisation</a:t>
            </a:r>
            <a:endPar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p:txBody>
      </p:sp>
      <p:sp>
        <p:nvSpPr>
          <p:cNvPr id="4" name="Rectangle 3"/>
          <p:cNvSpPr/>
          <p:nvPr/>
        </p:nvSpPr>
        <p:spPr>
          <a:xfrm>
            <a:off x="222829" y="693083"/>
            <a:ext cx="8813667" cy="5689892"/>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107622" y="116126"/>
            <a:ext cx="3145605" cy="400110"/>
          </a:xfrm>
          <a:prstGeom prst="rect">
            <a:avLst/>
          </a:prstGeom>
          <a:solidFill>
            <a:srgbClr val="0070C0"/>
          </a:solidFill>
          <a:ln>
            <a:solidFill>
              <a:schemeClr val="accent1"/>
            </a:solidFill>
          </a:ln>
        </p:spPr>
        <p:txBody>
          <a:bodyPr wrap="none" rtlCol="0">
            <a:spAutoFit/>
          </a:bodyPr>
          <a:lstStyle/>
          <a:p>
            <a:r>
              <a:rPr lang="fr-FR" sz="2000" b="1" dirty="0" smtClean="0">
                <a:solidFill>
                  <a:srgbClr val="FFFF00"/>
                </a:solidFill>
                <a:latin typeface="Arial" panose="020B0604020202020204" pitchFamily="34" charset="0"/>
                <a:cs typeface="Arial" panose="020B0604020202020204" pitchFamily="34" charset="0"/>
              </a:rPr>
              <a:t>Technique de </a:t>
            </a:r>
            <a:r>
              <a:rPr lang="fr-FR" sz="2000" b="1" dirty="0" err="1" smtClean="0">
                <a:solidFill>
                  <a:srgbClr val="FFFF00"/>
                </a:solidFill>
                <a:latin typeface="Arial" panose="020B0604020202020204" pitchFamily="34" charset="0"/>
                <a:cs typeface="Arial" panose="020B0604020202020204" pitchFamily="34" charset="0"/>
              </a:rPr>
              <a:t>Baermann</a:t>
            </a:r>
            <a:endParaRPr lang="fr-FR" sz="2000" b="1" dirty="0">
              <a:solidFill>
                <a:srgbClr val="FFFF00"/>
              </a:solidFill>
              <a:latin typeface="Arial" panose="020B0604020202020204" pitchFamily="34" charset="0"/>
              <a:cs typeface="Arial" panose="020B0604020202020204" pitchFamily="34" charset="0"/>
            </a:endParaRPr>
          </a:p>
        </p:txBody>
      </p:sp>
      <p:graphicFrame>
        <p:nvGraphicFramePr>
          <p:cNvPr id="2" name="Tableau 1"/>
          <p:cNvGraphicFramePr>
            <a:graphicFrameLocks noGrp="1"/>
          </p:cNvGraphicFramePr>
          <p:nvPr/>
        </p:nvGraphicFramePr>
        <p:xfrm>
          <a:off x="179513" y="1189038"/>
          <a:ext cx="8832626" cy="5810584"/>
        </p:xfrm>
        <a:graphic>
          <a:graphicData uri="http://schemas.openxmlformats.org/drawingml/2006/table">
            <a:tbl>
              <a:tblPr/>
              <a:tblGrid>
                <a:gridCol w="8832626"/>
              </a:tblGrid>
              <a:tr h="688664">
                <a:tc>
                  <a:txBody>
                    <a:bodyPr/>
                    <a:lstStyle/>
                    <a:p>
                      <a:pPr algn="ctr"/>
                      <a:endParaRPr lang="fr-FR" sz="1400" dirty="0"/>
                    </a:p>
                  </a:txBody>
                  <a:tcPr marL="23499" marR="23499" marT="11750" marB="11750" anchor="b">
                    <a:lnL>
                      <a:noFill/>
                    </a:lnL>
                    <a:lnR>
                      <a:noFill/>
                    </a:lnR>
                    <a:lnT>
                      <a:noFill/>
                    </a:lnT>
                    <a:lnB>
                      <a:noFill/>
                    </a:lnB>
                  </a:tcPr>
                </a:tc>
              </a:tr>
              <a:tr h="0">
                <a:tc>
                  <a:txBody>
                    <a:bodyPr/>
                    <a:lstStyle/>
                    <a:p>
                      <a:pPr algn="ctr"/>
                      <a:endParaRPr lang="fr-FR" sz="500" dirty="0"/>
                    </a:p>
                  </a:txBody>
                  <a:tcPr marL="23499" marR="23499" marT="11750" marB="11750">
                    <a:lnL>
                      <a:noFill/>
                    </a:lnL>
                    <a:lnR>
                      <a:noFill/>
                    </a:lnR>
                    <a:lnT>
                      <a:noFill/>
                    </a:lnT>
                    <a:lnB>
                      <a:noFill/>
                    </a:lnB>
                  </a:tcPr>
                </a:tc>
              </a:tr>
              <a:tr h="4182841">
                <a:tc>
                  <a:txBody>
                    <a:bodyPr/>
                    <a:lstStyle/>
                    <a:p>
                      <a:pPr marL="342900" indent="-342900" algn="l">
                        <a:buFont typeface="Wingdings" panose="05000000000000000000" pitchFamily="2" charset="2"/>
                        <a:buChar char="q"/>
                      </a:pPr>
                      <a:r>
                        <a:rPr kumimoji="0" lang="fr-FR" sz="2000" b="0" i="0" kern="1200" dirty="0" smtClean="0">
                          <a:solidFill>
                            <a:schemeClr val="tx1"/>
                          </a:solidFill>
                          <a:effectLst/>
                          <a:latin typeface="Arial" panose="020B0604020202020204" pitchFamily="34" charset="0"/>
                          <a:ea typeface="+mn-ea"/>
                          <a:cs typeface="Arial" panose="020B0604020202020204" pitchFamily="34" charset="0"/>
                        </a:rPr>
                        <a:t> </a:t>
                      </a:r>
                      <a:r>
                        <a:rPr kumimoji="0" lang="fr-FR" sz="2400" b="1" i="0" kern="1200" dirty="0" smtClean="0">
                          <a:solidFill>
                            <a:srgbClr val="FF0000"/>
                          </a:solidFill>
                          <a:effectLst/>
                          <a:latin typeface="Arial" panose="020B0604020202020204" pitchFamily="34" charset="0"/>
                          <a:ea typeface="+mn-ea"/>
                          <a:cs typeface="Arial" panose="020B0604020202020204" pitchFamily="34" charset="0"/>
                        </a:rPr>
                        <a:t>Centrifuger </a:t>
                      </a:r>
                      <a:r>
                        <a:rPr kumimoji="0" lang="fr-FR" sz="2400" b="0" i="0" kern="1200" dirty="0" smtClean="0">
                          <a:solidFill>
                            <a:schemeClr val="tx1"/>
                          </a:solidFill>
                          <a:effectLst/>
                          <a:latin typeface="Arial" panose="020B0604020202020204" pitchFamily="34" charset="0"/>
                          <a:ea typeface="+mn-ea"/>
                          <a:cs typeface="Arial" panose="020B0604020202020204" pitchFamily="34" charset="0"/>
                        </a:rPr>
                        <a:t>éventuellement 10 minutes à 1500 tours/min et récolter le culot avec une pipette).</a:t>
                      </a:r>
                      <a:endParaRPr kumimoji="0" lang="fr-FR" sz="2400" b="0" i="0" kern="1200" dirty="0" smtClean="0">
                        <a:solidFill>
                          <a:schemeClr val="tx1"/>
                        </a:solidFill>
                        <a:effectLst/>
                        <a:latin typeface="Arial" panose="020B0604020202020204" pitchFamily="34" charset="0"/>
                        <a:ea typeface="+mn-ea"/>
                        <a:cs typeface="Arial" panose="020B0604020202020204" pitchFamily="34" charset="0"/>
                      </a:endParaRPr>
                    </a:p>
                    <a:p>
                      <a:pPr marL="342900" indent="-342900" algn="l">
                        <a:buFont typeface="Wingdings" panose="05000000000000000000" pitchFamily="2" charset="2"/>
                        <a:buChar char="q"/>
                      </a:pPr>
                      <a:br>
                        <a:rPr kumimoji="0" lang="fr-FR" sz="2400" b="0" i="0" kern="1200" dirty="0" smtClean="0">
                          <a:solidFill>
                            <a:schemeClr val="tx1"/>
                          </a:solidFill>
                          <a:effectLst/>
                          <a:latin typeface="Arial" panose="020B0604020202020204" pitchFamily="34" charset="0"/>
                          <a:ea typeface="+mn-ea"/>
                          <a:cs typeface="Arial" panose="020B0604020202020204" pitchFamily="34" charset="0"/>
                        </a:rPr>
                      </a:br>
                      <a:r>
                        <a:rPr kumimoji="0" lang="fr-FR" sz="2400" b="0" i="0" kern="1200" dirty="0" smtClean="0">
                          <a:solidFill>
                            <a:schemeClr val="tx1"/>
                          </a:solidFill>
                          <a:effectLst/>
                          <a:latin typeface="Arial" panose="020B0604020202020204" pitchFamily="34" charset="0"/>
                          <a:ea typeface="+mn-ea"/>
                          <a:cs typeface="Arial" panose="020B0604020202020204" pitchFamily="34" charset="0"/>
                        </a:rPr>
                        <a:t> </a:t>
                      </a:r>
                      <a:r>
                        <a:rPr kumimoji="0" lang="fr-FR" sz="2400" b="1" i="0" kern="1200" dirty="0" smtClean="0">
                          <a:solidFill>
                            <a:srgbClr val="FF0000"/>
                          </a:solidFill>
                          <a:effectLst/>
                          <a:latin typeface="Arial" panose="020B0604020202020204" pitchFamily="34" charset="0"/>
                          <a:ea typeface="+mn-ea"/>
                          <a:cs typeface="Arial" panose="020B0604020202020204" pitchFamily="34" charset="0"/>
                        </a:rPr>
                        <a:t>Déposer quelques gouttes </a:t>
                      </a:r>
                      <a:r>
                        <a:rPr kumimoji="0" lang="fr-FR" sz="2400" b="0" i="0" kern="1200" dirty="0" smtClean="0">
                          <a:solidFill>
                            <a:schemeClr val="tx1"/>
                          </a:solidFill>
                          <a:effectLst/>
                          <a:latin typeface="Arial" panose="020B0604020202020204" pitchFamily="34" charset="0"/>
                          <a:ea typeface="+mn-ea"/>
                          <a:cs typeface="Arial" panose="020B0604020202020204" pitchFamily="34" charset="0"/>
                        </a:rPr>
                        <a:t>prélevées au fond de la solution (ou du culot) sur une lame porte objet.</a:t>
                      </a:r>
                      <a:endParaRPr kumimoji="0" lang="fr-FR" sz="2400" b="0" i="0" kern="1200" dirty="0" smtClean="0">
                        <a:solidFill>
                          <a:schemeClr val="tx1"/>
                        </a:solidFill>
                        <a:effectLst/>
                        <a:latin typeface="Arial" panose="020B0604020202020204" pitchFamily="34" charset="0"/>
                        <a:ea typeface="+mn-ea"/>
                        <a:cs typeface="Arial" panose="020B0604020202020204" pitchFamily="34" charset="0"/>
                      </a:endParaRPr>
                    </a:p>
                    <a:p>
                      <a:pPr marL="342900" indent="-342900" algn="l">
                        <a:buFont typeface="Wingdings" panose="05000000000000000000" pitchFamily="2" charset="2"/>
                        <a:buChar char="q"/>
                      </a:pPr>
                      <a:br>
                        <a:rPr kumimoji="0" lang="fr-FR" sz="2400" b="0" i="0" kern="1200" dirty="0" smtClean="0">
                          <a:solidFill>
                            <a:schemeClr val="tx1"/>
                          </a:solidFill>
                          <a:effectLst/>
                          <a:latin typeface="Arial" panose="020B0604020202020204" pitchFamily="34" charset="0"/>
                          <a:ea typeface="+mn-ea"/>
                          <a:cs typeface="Arial" panose="020B0604020202020204" pitchFamily="34" charset="0"/>
                        </a:rPr>
                      </a:br>
                      <a:r>
                        <a:rPr kumimoji="0" lang="fr-FR" sz="2400" b="0" i="0" kern="1200" dirty="0" smtClean="0">
                          <a:solidFill>
                            <a:schemeClr val="tx1"/>
                          </a:solidFill>
                          <a:effectLst/>
                          <a:latin typeface="Arial" panose="020B0604020202020204" pitchFamily="34" charset="0"/>
                          <a:ea typeface="+mn-ea"/>
                          <a:cs typeface="Arial" panose="020B0604020202020204" pitchFamily="34" charset="0"/>
                        </a:rPr>
                        <a:t> </a:t>
                      </a:r>
                      <a:r>
                        <a:rPr kumimoji="0" lang="fr-FR" sz="2400" b="1" i="0" kern="1200" dirty="0" smtClean="0">
                          <a:solidFill>
                            <a:srgbClr val="FF0000"/>
                          </a:solidFill>
                          <a:effectLst/>
                          <a:latin typeface="Arial" panose="020B0604020202020204" pitchFamily="34" charset="0"/>
                          <a:ea typeface="+mn-ea"/>
                          <a:cs typeface="Arial" panose="020B0604020202020204" pitchFamily="34" charset="0"/>
                        </a:rPr>
                        <a:t>Observer directement </a:t>
                      </a:r>
                      <a:r>
                        <a:rPr kumimoji="0" lang="fr-FR" sz="2400" b="0" i="0" kern="1200" dirty="0" smtClean="0">
                          <a:solidFill>
                            <a:schemeClr val="tx1"/>
                          </a:solidFill>
                          <a:effectLst/>
                          <a:latin typeface="Arial" panose="020B0604020202020204" pitchFamily="34" charset="0"/>
                          <a:ea typeface="+mn-ea"/>
                          <a:cs typeface="Arial" panose="020B0604020202020204" pitchFamily="34" charset="0"/>
                        </a:rPr>
                        <a:t>au microscope sans recouvrir d'une lamelle.</a:t>
                      </a:r>
                      <a:br>
                        <a:rPr kumimoji="0" lang="fr-FR" sz="2400" b="0" i="0" kern="1200" dirty="0" smtClean="0">
                          <a:solidFill>
                            <a:schemeClr val="tx1"/>
                          </a:solidFill>
                          <a:effectLst/>
                          <a:latin typeface="Arial" panose="020B0604020202020204" pitchFamily="34" charset="0"/>
                          <a:ea typeface="+mn-ea"/>
                          <a:cs typeface="Arial" panose="020B0604020202020204" pitchFamily="34" charset="0"/>
                        </a:rPr>
                      </a:br>
                      <a:endParaRPr kumimoji="0" lang="fr-FR" sz="2400" b="0" i="0" kern="1200" dirty="0" smtClean="0">
                        <a:solidFill>
                          <a:schemeClr val="tx1"/>
                        </a:solidFill>
                        <a:effectLst/>
                        <a:latin typeface="Arial" panose="020B0604020202020204" pitchFamily="34" charset="0"/>
                        <a:ea typeface="+mn-ea"/>
                        <a:cs typeface="Arial" panose="020B0604020202020204" pitchFamily="34" charset="0"/>
                      </a:endParaRPr>
                    </a:p>
                    <a:p>
                      <a:r>
                        <a:rPr kumimoji="0" lang="fr-FR" sz="2400" b="1" i="0" kern="1200" dirty="0" smtClean="0">
                          <a:solidFill>
                            <a:schemeClr val="accent5">
                              <a:lumMod val="75000"/>
                            </a:schemeClr>
                          </a:solidFill>
                          <a:effectLst/>
                          <a:latin typeface="Arial" panose="020B0604020202020204" pitchFamily="34" charset="0"/>
                          <a:ea typeface="+mn-ea"/>
                          <a:cs typeface="Arial" panose="020B0604020202020204" pitchFamily="34" charset="0"/>
                        </a:rPr>
                        <a:t>Remarque </a:t>
                      </a:r>
                      <a:r>
                        <a:rPr kumimoji="0" lang="fr-FR" sz="2400" b="0" i="0" kern="1200" dirty="0" smtClean="0">
                          <a:solidFill>
                            <a:schemeClr val="tx1"/>
                          </a:solidFill>
                          <a:effectLst/>
                          <a:latin typeface="Arial" panose="020B0604020202020204" pitchFamily="34" charset="0"/>
                          <a:ea typeface="+mn-ea"/>
                          <a:cs typeface="Arial" panose="020B0604020202020204" pitchFamily="34" charset="0"/>
                        </a:rPr>
                        <a:t>: l'échantillon peut être entouré de deux compresses dépliées et closes autour de lui. L'ensemble sera placé dans l'entonnoir et immergé dans la solution saline.</a:t>
                      </a:r>
                      <a:endParaRPr kumimoji="0" lang="fr-FR" sz="2400" b="0" i="0" kern="1200" dirty="0" smtClean="0">
                        <a:solidFill>
                          <a:schemeClr val="tx1"/>
                        </a:solidFill>
                        <a:effectLst/>
                        <a:latin typeface="Arial" panose="020B0604020202020204" pitchFamily="34" charset="0"/>
                        <a:ea typeface="+mn-ea"/>
                        <a:cs typeface="Arial" panose="020B0604020202020204" pitchFamily="34" charset="0"/>
                      </a:endParaRPr>
                    </a:p>
                    <a:p>
                      <a:endParaRPr kumimoji="0" lang="fr-FR" sz="2000" b="0" i="0" kern="1200" dirty="0" smtClean="0">
                        <a:solidFill>
                          <a:schemeClr val="tx1"/>
                        </a:solidFill>
                        <a:effectLst/>
                        <a:latin typeface="Arial" panose="020B0604020202020204" pitchFamily="34" charset="0"/>
                        <a:ea typeface="+mn-ea"/>
                        <a:cs typeface="Arial" panose="020B0604020202020204" pitchFamily="34" charset="0"/>
                      </a:endParaRPr>
                    </a:p>
                    <a:p>
                      <a:pPr algn="l"/>
                      <a:endParaRPr lang="fr-FR" sz="2000" dirty="0">
                        <a:latin typeface="Arial" panose="020B0604020202020204" pitchFamily="34" charset="0"/>
                        <a:cs typeface="Arial" panose="020B0604020202020204" pitchFamily="34" charset="0"/>
                      </a:endParaRPr>
                    </a:p>
                  </a:txBody>
                  <a:tcPr marL="23499" marR="23499" marT="11750" marB="11750">
                    <a:lnL>
                      <a:noFill/>
                    </a:lnL>
                    <a:lnR>
                      <a:noFill/>
                    </a:lnR>
                    <a:lnT>
                      <a:noFill/>
                    </a:lnT>
                    <a:lnB>
                      <a:noFill/>
                    </a:lnB>
                  </a:tcPr>
                </a:tc>
              </a:tr>
            </a:tbl>
          </a:graphicData>
        </a:graphic>
      </p:graphicFrame>
      <p:pic>
        <p:nvPicPr>
          <p:cNvPr id="1026" name="Picture 2" descr="niveau"/>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164288" y="228600"/>
            <a:ext cx="1847850" cy="140017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3654425" y="164941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10" name="Rectangle 9"/>
          <p:cNvSpPr/>
          <p:nvPr/>
        </p:nvSpPr>
        <p:spPr>
          <a:xfrm>
            <a:off x="251216" y="548631"/>
            <a:ext cx="1826141" cy="461665"/>
          </a:xfrm>
          <a:prstGeom prst="rect">
            <a:avLst/>
          </a:prstGeom>
          <a:solidFill>
            <a:schemeClr val="tx2">
              <a:lumMod val="20000"/>
              <a:lumOff val="80000"/>
            </a:schemeClr>
          </a:solidFill>
          <a:ln>
            <a:solidFill>
              <a:srgbClr val="0070C0"/>
            </a:solidFill>
          </a:ln>
        </p:spPr>
        <p:txBody>
          <a:bodyPr wrap="none">
            <a:spAutoFit/>
          </a:bodyPr>
          <a:lstStyle/>
          <a:p>
            <a:pPr lvl="0" fontAlgn="base">
              <a:spcBef>
                <a:spcPct val="0"/>
              </a:spcBef>
              <a:spcAft>
                <a:spcPct val="0"/>
              </a:spcAft>
            </a:pPr>
            <a:r>
              <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Réalisation</a:t>
            </a:r>
            <a:endPar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p:txBody>
      </p:sp>
      <p:sp>
        <p:nvSpPr>
          <p:cNvPr id="4" name="Rectangle 3"/>
          <p:cNvSpPr/>
          <p:nvPr/>
        </p:nvSpPr>
        <p:spPr>
          <a:xfrm>
            <a:off x="107315" y="1340485"/>
            <a:ext cx="8777605" cy="518541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10764" y="199232"/>
            <a:ext cx="3145605" cy="400110"/>
          </a:xfrm>
          <a:prstGeom prst="rect">
            <a:avLst/>
          </a:prstGeom>
          <a:solidFill>
            <a:srgbClr val="0070C0"/>
          </a:solidFill>
          <a:ln>
            <a:solidFill>
              <a:schemeClr val="accent1"/>
            </a:solidFill>
          </a:ln>
        </p:spPr>
        <p:txBody>
          <a:bodyPr wrap="none" rtlCol="0">
            <a:spAutoFit/>
          </a:bodyPr>
          <a:lstStyle/>
          <a:p>
            <a:r>
              <a:rPr lang="fr-FR" sz="2000" b="1" dirty="0" smtClean="0">
                <a:solidFill>
                  <a:srgbClr val="FFFF00"/>
                </a:solidFill>
                <a:latin typeface="Arial" panose="020B0604020202020204" pitchFamily="34" charset="0"/>
                <a:cs typeface="Arial" panose="020B0604020202020204" pitchFamily="34" charset="0"/>
              </a:rPr>
              <a:t>Technique de </a:t>
            </a:r>
            <a:r>
              <a:rPr lang="fr-FR" sz="2000" b="1" dirty="0" err="1" smtClean="0">
                <a:solidFill>
                  <a:srgbClr val="FFFF00"/>
                </a:solidFill>
                <a:latin typeface="Arial" panose="020B0604020202020204" pitchFamily="34" charset="0"/>
                <a:cs typeface="Arial" panose="020B0604020202020204" pitchFamily="34" charset="0"/>
              </a:rPr>
              <a:t>Baermann</a:t>
            </a:r>
            <a:endParaRPr lang="fr-FR" sz="2000" b="1" dirty="0">
              <a:solidFill>
                <a:srgbClr val="FFFF00"/>
              </a:solidFill>
              <a:latin typeface="Arial" panose="020B0604020202020204" pitchFamily="34" charset="0"/>
              <a:cs typeface="Arial" panose="020B0604020202020204" pitchFamily="34" charset="0"/>
            </a:endParaRPr>
          </a:p>
        </p:txBody>
      </p:sp>
      <p:sp>
        <p:nvSpPr>
          <p:cNvPr id="10" name="Rectangle 9"/>
          <p:cNvSpPr/>
          <p:nvPr/>
        </p:nvSpPr>
        <p:spPr>
          <a:xfrm>
            <a:off x="217386" y="748636"/>
            <a:ext cx="1731371" cy="461665"/>
          </a:xfrm>
          <a:prstGeom prst="rect">
            <a:avLst/>
          </a:prstGeom>
          <a:solidFill>
            <a:schemeClr val="tx2">
              <a:lumMod val="20000"/>
              <a:lumOff val="80000"/>
            </a:schemeClr>
          </a:solidFill>
          <a:ln>
            <a:solidFill>
              <a:srgbClr val="0070C0"/>
            </a:solidFill>
          </a:ln>
        </p:spPr>
        <p:txBody>
          <a:bodyPr wrap="none">
            <a:spAutoFit/>
          </a:bodyPr>
          <a:lstStyle/>
          <a:p>
            <a:pPr lvl="0" fontAlgn="base">
              <a:spcBef>
                <a:spcPct val="0"/>
              </a:spcBef>
              <a:spcAft>
                <a:spcPct val="0"/>
              </a:spcAft>
            </a:pPr>
            <a:r>
              <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Avantages</a:t>
            </a:r>
            <a:endPar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p:txBody>
      </p:sp>
      <p:graphicFrame>
        <p:nvGraphicFramePr>
          <p:cNvPr id="4" name="Tableau 3"/>
          <p:cNvGraphicFramePr>
            <a:graphicFrameLocks noGrp="1"/>
          </p:cNvGraphicFramePr>
          <p:nvPr/>
        </p:nvGraphicFramePr>
        <p:xfrm>
          <a:off x="234938" y="1277602"/>
          <a:ext cx="8640959" cy="5131638"/>
        </p:xfrm>
        <a:graphic>
          <a:graphicData uri="http://schemas.openxmlformats.org/drawingml/2006/table">
            <a:tbl>
              <a:tblPr/>
              <a:tblGrid>
                <a:gridCol w="8640959"/>
              </a:tblGrid>
              <a:tr h="4389437">
                <a:tc>
                  <a:txBody>
                    <a:bodyPr/>
                    <a:lstStyle/>
                    <a:p>
                      <a:pPr algn="ctr"/>
                      <a:endParaRPr lang="fr-FR" sz="2000" dirty="0" smtClean="0">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q"/>
                      </a:pPr>
                      <a:r>
                        <a:rPr lang="fr-FR" sz="2400" dirty="0" smtClean="0">
                          <a:latin typeface="Arial" panose="020B0604020202020204" pitchFamily="34" charset="0"/>
                          <a:cs typeface="Arial" panose="020B0604020202020204" pitchFamily="34" charset="0"/>
                        </a:rPr>
                        <a:t>La </a:t>
                      </a:r>
                      <a:r>
                        <a:rPr lang="fr-FR" sz="2400" dirty="0">
                          <a:latin typeface="Arial" panose="020B0604020202020204" pitchFamily="34" charset="0"/>
                          <a:cs typeface="Arial" panose="020B0604020202020204" pitchFamily="34" charset="0"/>
                        </a:rPr>
                        <a:t>technique est </a:t>
                      </a:r>
                      <a:r>
                        <a:rPr lang="fr-FR" sz="2400" b="1" dirty="0">
                          <a:solidFill>
                            <a:srgbClr val="FF0000"/>
                          </a:solidFill>
                          <a:latin typeface="Arial" panose="020B0604020202020204" pitchFamily="34" charset="0"/>
                          <a:cs typeface="Arial" panose="020B0604020202020204" pitchFamily="34" charset="0"/>
                        </a:rPr>
                        <a:t>facile et peu </a:t>
                      </a:r>
                      <a:r>
                        <a:rPr lang="fr-FR" sz="2400" b="1" dirty="0" smtClean="0">
                          <a:solidFill>
                            <a:srgbClr val="FF0000"/>
                          </a:solidFill>
                          <a:latin typeface="Arial" panose="020B0604020202020204" pitchFamily="34" charset="0"/>
                          <a:cs typeface="Arial" panose="020B0604020202020204" pitchFamily="34" charset="0"/>
                        </a:rPr>
                        <a:t>coûteuse</a:t>
                      </a:r>
                      <a:endParaRPr lang="fr-FR" sz="2400" b="1" dirty="0" smtClean="0">
                        <a:solidFill>
                          <a:srgbClr val="FF0000"/>
                        </a:solidFill>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q"/>
                      </a:pPr>
                      <a:br>
                        <a:rPr lang="fr-FR" sz="2400" dirty="0">
                          <a:latin typeface="Arial" panose="020B0604020202020204" pitchFamily="34" charset="0"/>
                          <a:cs typeface="Arial" panose="020B0604020202020204" pitchFamily="34" charset="0"/>
                        </a:rPr>
                      </a:br>
                      <a:r>
                        <a:rPr lang="fr-FR" sz="2400" b="1" dirty="0" smtClean="0">
                          <a:solidFill>
                            <a:srgbClr val="FF0000"/>
                          </a:solidFill>
                          <a:latin typeface="Arial" panose="020B0604020202020204" pitchFamily="34" charset="0"/>
                          <a:cs typeface="Arial" panose="020B0604020202020204" pitchFamily="34" charset="0"/>
                        </a:rPr>
                        <a:t>L'enrichissement </a:t>
                      </a:r>
                      <a:r>
                        <a:rPr lang="fr-FR" sz="2400" b="1" dirty="0">
                          <a:solidFill>
                            <a:srgbClr val="FF0000"/>
                          </a:solidFill>
                          <a:latin typeface="Arial" panose="020B0604020202020204" pitchFamily="34" charset="0"/>
                          <a:cs typeface="Arial" panose="020B0604020202020204" pitchFamily="34" charset="0"/>
                        </a:rPr>
                        <a:t>obtenu est bon et les débris sont limités </a:t>
                      </a:r>
                      <a:r>
                        <a:rPr lang="fr-FR" sz="2400" dirty="0" smtClean="0">
                          <a:latin typeface="Arial" panose="020B0604020202020204" pitchFamily="34" charset="0"/>
                          <a:cs typeface="Arial" panose="020B0604020202020204" pitchFamily="34" charset="0"/>
                        </a:rPr>
                        <a:t>si  </a:t>
                      </a:r>
                      <a:r>
                        <a:rPr lang="fr-FR" sz="2400" dirty="0">
                          <a:latin typeface="Arial" panose="020B0604020202020204" pitchFamily="34" charset="0"/>
                          <a:cs typeface="Arial" panose="020B0604020202020204" pitchFamily="34" charset="0"/>
                        </a:rPr>
                        <a:t>l'appareil n'a pas été secoué au cours de </a:t>
                      </a:r>
                      <a:r>
                        <a:rPr lang="fr-FR" sz="2400" dirty="0" smtClean="0">
                          <a:latin typeface="Arial" panose="020B0604020202020204" pitchFamily="34" charset="0"/>
                          <a:cs typeface="Arial" panose="020B0604020202020204" pitchFamily="34" charset="0"/>
                        </a:rPr>
                        <a:t>l'examen</a:t>
                      </a:r>
                      <a:endParaRPr lang="fr-FR" sz="2400" dirty="0" smtClean="0">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q"/>
                      </a:pPr>
                      <a:br>
                        <a:rPr lang="fr-FR" sz="2400" dirty="0">
                          <a:latin typeface="Arial" panose="020B0604020202020204" pitchFamily="34" charset="0"/>
                          <a:cs typeface="Arial" panose="020B0604020202020204" pitchFamily="34" charset="0"/>
                        </a:rPr>
                      </a:br>
                      <a:r>
                        <a:rPr lang="fr-FR" sz="2400" dirty="0">
                          <a:latin typeface="Arial" panose="020B0604020202020204" pitchFamily="34" charset="0"/>
                          <a:cs typeface="Arial" panose="020B0604020202020204" pitchFamily="34" charset="0"/>
                        </a:rPr>
                        <a:t>Cette </a:t>
                      </a:r>
                      <a:r>
                        <a:rPr lang="fr-FR" sz="2400" b="1" dirty="0">
                          <a:solidFill>
                            <a:srgbClr val="FF0000"/>
                          </a:solidFill>
                          <a:latin typeface="Arial" panose="020B0604020202020204" pitchFamily="34" charset="0"/>
                          <a:cs typeface="Arial" panose="020B0604020202020204" pitchFamily="34" charset="0"/>
                        </a:rPr>
                        <a:t>méthode est la meilleure </a:t>
                      </a:r>
                      <a:r>
                        <a:rPr lang="fr-FR" sz="2400" dirty="0">
                          <a:latin typeface="Arial" panose="020B0604020202020204" pitchFamily="34" charset="0"/>
                          <a:cs typeface="Arial" panose="020B0604020202020204" pitchFamily="34" charset="0"/>
                        </a:rPr>
                        <a:t>pour la récolte et l'identification des larves de </a:t>
                      </a:r>
                      <a:r>
                        <a:rPr lang="fr-FR" sz="2400" dirty="0" smtClean="0">
                          <a:latin typeface="Arial" panose="020B0604020202020204" pitchFamily="34" charset="0"/>
                          <a:cs typeface="Arial" panose="020B0604020202020204" pitchFamily="34" charset="0"/>
                        </a:rPr>
                        <a:t>Nématodes</a:t>
                      </a:r>
                      <a:endParaRPr lang="fr-FR" sz="2400" dirty="0" smtClean="0">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q"/>
                      </a:pPr>
                      <a:endParaRPr lang="fr-FR" sz="2400" dirty="0" smtClean="0">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q"/>
                      </a:pPr>
                      <a:r>
                        <a:rPr lang="fr-FR" sz="2400" dirty="0" smtClean="0">
                          <a:latin typeface="Arial" panose="020B0604020202020204" pitchFamily="34" charset="0"/>
                          <a:cs typeface="Arial" panose="020B0604020202020204" pitchFamily="34" charset="0"/>
                        </a:rPr>
                        <a:t> </a:t>
                      </a:r>
                      <a:r>
                        <a:rPr lang="fr-FR" sz="2400" dirty="0">
                          <a:latin typeface="Arial" panose="020B0604020202020204" pitchFamily="34" charset="0"/>
                          <a:cs typeface="Arial" panose="020B0604020202020204" pitchFamily="34" charset="0"/>
                        </a:rPr>
                        <a:t>Ces </a:t>
                      </a:r>
                      <a:r>
                        <a:rPr lang="fr-FR" sz="2400" b="1" dirty="0">
                          <a:solidFill>
                            <a:srgbClr val="FF0000"/>
                          </a:solidFill>
                          <a:latin typeface="Arial" panose="020B0604020202020204" pitchFamily="34" charset="0"/>
                          <a:cs typeface="Arial" panose="020B0604020202020204" pitchFamily="34" charset="0"/>
                        </a:rPr>
                        <a:t>larves sont facilement isolées et non déformées </a:t>
                      </a:r>
                      <a:r>
                        <a:rPr lang="fr-FR" sz="2400" dirty="0">
                          <a:latin typeface="Arial" panose="020B0604020202020204" pitchFamily="34" charset="0"/>
                          <a:cs typeface="Arial" panose="020B0604020202020204" pitchFamily="34" charset="0"/>
                        </a:rPr>
                        <a:t>contrairement à la technique de </a:t>
                      </a:r>
                      <a:r>
                        <a:rPr lang="fr-FR" sz="2400" dirty="0" smtClean="0">
                          <a:latin typeface="Arial" panose="020B0604020202020204" pitchFamily="34" charset="0"/>
                          <a:cs typeface="Arial" panose="020B0604020202020204" pitchFamily="34" charset="0"/>
                        </a:rPr>
                        <a:t>flottation</a:t>
                      </a:r>
                      <a:endParaRPr lang="fr-FR" sz="2400" dirty="0" smtClean="0">
                        <a:latin typeface="Arial" panose="020B0604020202020204" pitchFamily="34" charset="0"/>
                        <a:cs typeface="Arial" panose="020B0604020202020204" pitchFamily="34" charset="0"/>
                      </a:endParaRPr>
                    </a:p>
                    <a:p>
                      <a:pPr algn="l"/>
                      <a:endParaRPr lang="fr-FR" sz="2400" dirty="0">
                        <a:latin typeface="Arial" panose="020B0604020202020204" pitchFamily="34" charset="0"/>
                        <a:cs typeface="Arial" panose="020B0604020202020204" pitchFamily="34" charset="0"/>
                      </a:endParaRPr>
                    </a:p>
                    <a:p>
                      <a:pPr algn="ctr"/>
                      <a:endParaRPr lang="fr-FR" sz="2400" dirty="0" smtClean="0">
                        <a:latin typeface="Arial" panose="020B0604020202020204" pitchFamily="34" charset="0"/>
                        <a:cs typeface="Arial" panose="020B0604020202020204" pitchFamily="34" charset="0"/>
                      </a:endParaRPr>
                    </a:p>
                  </a:txBody>
                  <a:tcPr marL="71958" marR="71958" marT="35979" marB="35979">
                    <a:lnL>
                      <a:noFill/>
                    </a:lnL>
                    <a:lnR>
                      <a:noFill/>
                    </a:lnR>
                    <a:lnT>
                      <a:noFill/>
                    </a:lnT>
                    <a:lnB>
                      <a:noFill/>
                    </a:lnB>
                  </a:tcPr>
                </a:tc>
              </a:tr>
            </a:tbl>
          </a:graphicData>
        </a:graphic>
      </p:graphicFrame>
      <p:sp>
        <p:nvSpPr>
          <p:cNvPr id="2" name="Rectangle 1"/>
          <p:cNvSpPr/>
          <p:nvPr/>
        </p:nvSpPr>
        <p:spPr>
          <a:xfrm>
            <a:off x="217386" y="1484784"/>
            <a:ext cx="8819110" cy="482453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AutoShape 2" descr="Schéma du dispositif de Baermann 6.4.4. Préparation des extraits éthanolique et aqueux de la poudre d'écorce de racine de Vitex thomasii De Wild La poudre d &quot; écorce de racine de Vitex thomasii a été soumise à des extractions à l &quot; eau et à l &quot; éthanol 95° suivant le procédé décrit par Ciulei (1982). Cinq cents (500) g de poudre d &quot; écorce de racine de Vitex thomasii ont été mis en macération dans 1l d &quot; eau distillée et dans 1l d &quot; éthanol. Après 72 heures de macération, le surnageant a été filtré sur ouate dans un ballon taré, évaporé à sec sous pression réduite (Rotavapor). Le ballon était alors pesé et conservé au frigo. Nous avons procédé de la même façon pour l &quot; obtention des deux extraits (aqueux et éthanoliques). Cent (100) mg de l &quot; extrait éthanolique ont été d &quot; abord dissous dans 2 ml d &quot; éthanol 95°. Après 3 à 5 minutes, il a ensuite été ajouté de l &quot; eau distillée à la suspension obtenue, de manière à avoir 50 ml selon la méthode d &quot; Ibarra &amp; Jenkins (1984). L &quot; ensemble bien agité a donné une solution de concentration 2.000 µg d &quot; extrait éthanolique par ml (pour la solution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5" name="AutoShape 4" descr="Schéma du dispositif de Baermann 6.4.4. Préparation des extraits éthanolique et aqueux de la poudre d'écorce de racine de Vitex thomasii De Wild La poudre d &quot; écorce de racine de Vitex thomasii a été soumise à des extractions à l &quot; eau et à l &quot; éthanol 95° suivant le procédé décrit par Ciulei (1982). Cinq cents (500) g de poudre d &quot; écorce de racine de Vitex thomasii ont été mis en macération dans 1l d &quot; eau distillée et dans 1l d &quot; éthanol. Après 72 heures de macération, le surnageant a été filtré sur ouate dans un ballon taré, évaporé à sec sous pression réduite (Rotavapor). Le ballon était alors pesé et conservé au frigo. Nous avons procédé de la même façon pour l &quot; obtention des deux extraits (aqueux et éthanoliques). Cent (100) mg de l &quot; extrait éthanolique ont été d &quot; abord dissous dans 2 ml d &quot; éthanol 95°. Après 3 à 5 minutes, il a ensuite été ajouté de l &quot; eau distillée à la suspension obtenue, de manière à avoir 50 ml selon la méthode d &quot; Ibarra &amp; Jenkins (1984). L &quot; ensemble bien agité a donné une solution de concentration 2.000 µg d &quot; extrait éthanolique par ml (pour la solution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7" name="AutoShape 6" descr="Schéma du dispositif de Baermann 6.4.4. Préparation des extraits éthanolique et aqueux de la poudre d'écorce de racine de Vitex thomasii De Wild La poudre d &quot; écorce de racine de Vitex thomasii a été soumise à des extractions à l &quot; eau et à l &quot; éthanol 95° suivant le procédé décrit par Ciulei (1982). Cinq cents (500) g de poudre d &quot; écorce de racine de Vitex thomasii ont été mis en macération dans 1l d &quot; eau distillée et dans 1l d &quot; éthanol. Après 72 heures de macération, le surnageant a été filtré sur ouate dans un ballon taré, évaporé à sec sous pression réduite (Rotavapor). Le ballon était alors pesé et conservé au frigo. Nous avons procédé de la même façon pour l &quot; obtention des deux extraits (aqueux et éthanoliques). Cent (100) mg de l &quot; extrait éthanolique ont été d &quot; abord dissous dans 2 ml d &quot; éthanol 95°. Après 3 à 5 minutes, il a ensuite été ajouté de l &quot; eau distillée à la suspension obtenue, de manière à avoir 50 ml selon la méthode d &quot; Ibarra &amp; Jenkins (1984). L &quot; ensemble bien agité a donné une solution de concentration 2.000 µg d &quot; extrait éthanolique par ml (pour la solution "/>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8" name="AutoShape 8" descr="Schéma du dispositif de Baermann 6.4.4. Préparation des extraits... |  Download Scientific Diagram"/>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9" name="ZoneTexte 2"/>
          <p:cNvSpPr txBox="1"/>
          <p:nvPr/>
        </p:nvSpPr>
        <p:spPr>
          <a:xfrm>
            <a:off x="4716145" y="6452870"/>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10764" y="199232"/>
            <a:ext cx="3145605" cy="400110"/>
          </a:xfrm>
          <a:prstGeom prst="rect">
            <a:avLst/>
          </a:prstGeom>
          <a:solidFill>
            <a:srgbClr val="0070C0"/>
          </a:solidFill>
          <a:ln>
            <a:solidFill>
              <a:schemeClr val="accent1"/>
            </a:solidFill>
          </a:ln>
        </p:spPr>
        <p:txBody>
          <a:bodyPr wrap="none" rtlCol="0">
            <a:spAutoFit/>
          </a:bodyPr>
          <a:lstStyle/>
          <a:p>
            <a:r>
              <a:rPr lang="fr-FR" sz="2000" b="1" dirty="0" smtClean="0">
                <a:solidFill>
                  <a:srgbClr val="FFFF00"/>
                </a:solidFill>
                <a:latin typeface="Arial" panose="020B0604020202020204" pitchFamily="34" charset="0"/>
                <a:cs typeface="Arial" panose="020B0604020202020204" pitchFamily="34" charset="0"/>
              </a:rPr>
              <a:t>Technique de </a:t>
            </a:r>
            <a:r>
              <a:rPr lang="fr-FR" sz="2000" b="1" dirty="0" err="1" smtClean="0">
                <a:solidFill>
                  <a:srgbClr val="FFFF00"/>
                </a:solidFill>
                <a:latin typeface="Arial" panose="020B0604020202020204" pitchFamily="34" charset="0"/>
                <a:cs typeface="Arial" panose="020B0604020202020204" pitchFamily="34" charset="0"/>
              </a:rPr>
              <a:t>Baermann</a:t>
            </a:r>
            <a:endParaRPr lang="fr-FR" sz="2000" b="1" dirty="0">
              <a:solidFill>
                <a:srgbClr val="FFFF00"/>
              </a:solidFill>
              <a:latin typeface="Arial" panose="020B0604020202020204" pitchFamily="34" charset="0"/>
              <a:cs typeface="Arial" panose="020B0604020202020204" pitchFamily="34" charset="0"/>
            </a:endParaRPr>
          </a:p>
        </p:txBody>
      </p:sp>
      <p:graphicFrame>
        <p:nvGraphicFramePr>
          <p:cNvPr id="4" name="Tableau 3"/>
          <p:cNvGraphicFramePr>
            <a:graphicFrameLocks noGrp="1"/>
          </p:cNvGraphicFramePr>
          <p:nvPr/>
        </p:nvGraphicFramePr>
        <p:xfrm>
          <a:off x="395536" y="870169"/>
          <a:ext cx="7696217" cy="5070678"/>
        </p:xfrm>
        <a:graphic>
          <a:graphicData uri="http://schemas.openxmlformats.org/drawingml/2006/table">
            <a:tbl>
              <a:tblPr/>
              <a:tblGrid>
                <a:gridCol w="7696217"/>
              </a:tblGrid>
              <a:tr h="4389437">
                <a:tc>
                  <a:txBody>
                    <a:bodyPr/>
                    <a:lstStyle/>
                    <a:p>
                      <a:pPr algn="ctr"/>
                      <a:endParaRPr lang="fr-FR" sz="2000" dirty="0" smtClean="0">
                        <a:latin typeface="Arial" panose="020B0604020202020204" pitchFamily="34" charset="0"/>
                        <a:cs typeface="Arial" panose="020B0604020202020204" pitchFamily="34" charset="0"/>
                      </a:endParaRPr>
                    </a:p>
                    <a:p>
                      <a:pPr algn="l"/>
                      <a:endParaRPr lang="fr-FR" sz="2000" dirty="0">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q"/>
                      </a:pPr>
                      <a:r>
                        <a:rPr lang="fr-FR" sz="2400" dirty="0" smtClean="0">
                          <a:latin typeface="Arial" panose="020B0604020202020204" pitchFamily="34" charset="0"/>
                          <a:cs typeface="Arial" panose="020B0604020202020204" pitchFamily="34" charset="0"/>
                        </a:rPr>
                        <a:t>La </a:t>
                      </a:r>
                      <a:r>
                        <a:rPr lang="fr-FR" sz="2400" dirty="0">
                          <a:latin typeface="Arial" panose="020B0604020202020204" pitchFamily="34" charset="0"/>
                          <a:cs typeface="Arial" panose="020B0604020202020204" pitchFamily="34" charset="0"/>
                        </a:rPr>
                        <a:t>méthode de </a:t>
                      </a:r>
                      <a:r>
                        <a:rPr lang="fr-FR" sz="2400" dirty="0" err="1">
                          <a:latin typeface="Arial" panose="020B0604020202020204" pitchFamily="34" charset="0"/>
                          <a:cs typeface="Arial" panose="020B0604020202020204" pitchFamily="34" charset="0"/>
                        </a:rPr>
                        <a:t>Baermann</a:t>
                      </a:r>
                      <a:r>
                        <a:rPr lang="fr-FR" sz="2400" dirty="0">
                          <a:latin typeface="Arial" panose="020B0604020202020204" pitchFamily="34" charset="0"/>
                          <a:cs typeface="Arial" panose="020B0604020202020204" pitchFamily="34" charset="0"/>
                        </a:rPr>
                        <a:t> ne permet d'isoler que des larves</a:t>
                      </a:r>
                      <a:r>
                        <a:rPr lang="fr-FR" sz="2400" dirty="0" smtClean="0">
                          <a:latin typeface="Arial" panose="020B0604020202020204" pitchFamily="34" charset="0"/>
                          <a:cs typeface="Arial" panose="020B0604020202020204" pitchFamily="34" charset="0"/>
                        </a:rPr>
                        <a:t>.</a:t>
                      </a:r>
                      <a:endParaRPr lang="fr-FR" sz="2400" dirty="0" smtClean="0">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q"/>
                      </a:pPr>
                      <a:br>
                        <a:rPr lang="fr-FR" sz="2400" dirty="0">
                          <a:latin typeface="Arial" panose="020B0604020202020204" pitchFamily="34" charset="0"/>
                          <a:cs typeface="Arial" panose="020B0604020202020204" pitchFamily="34" charset="0"/>
                        </a:rPr>
                      </a:br>
                      <a:r>
                        <a:rPr lang="fr-FR" sz="2400" dirty="0">
                          <a:latin typeface="Arial" panose="020B0604020202020204" pitchFamily="34" charset="0"/>
                          <a:cs typeface="Arial" panose="020B0604020202020204" pitchFamily="34" charset="0"/>
                        </a:rPr>
                        <a:t>L'analyse quantitative n'est pas possible </a:t>
                      </a:r>
                      <a:r>
                        <a:rPr lang="fr-FR" sz="2400" dirty="0" smtClean="0">
                          <a:latin typeface="Arial" panose="020B0604020202020204" pitchFamily="34" charset="0"/>
                          <a:cs typeface="Arial" panose="020B0604020202020204" pitchFamily="34" charset="0"/>
                        </a:rPr>
                        <a:t>car la  </a:t>
                      </a:r>
                      <a:r>
                        <a:rPr lang="fr-FR" sz="2400" dirty="0">
                          <a:latin typeface="Arial" panose="020B0604020202020204" pitchFamily="34" charset="0"/>
                          <a:cs typeface="Arial" panose="020B0604020202020204" pitchFamily="34" charset="0"/>
                        </a:rPr>
                        <a:t>cellule de Mac Master </a:t>
                      </a:r>
                      <a:r>
                        <a:rPr lang="fr-FR" sz="2400" dirty="0" smtClean="0">
                          <a:latin typeface="Arial" panose="020B0604020202020204" pitchFamily="34" charset="0"/>
                          <a:cs typeface="Arial" panose="020B0604020202020204" pitchFamily="34" charset="0"/>
                        </a:rPr>
                        <a:t>ne permet pas de dénombrer les larves .</a:t>
                      </a:r>
                      <a:endParaRPr lang="fr-FR" sz="2400" dirty="0" smtClean="0">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q"/>
                      </a:pPr>
                      <a:br>
                        <a:rPr lang="fr-FR" sz="2400" dirty="0">
                          <a:latin typeface="Arial" panose="020B0604020202020204" pitchFamily="34" charset="0"/>
                          <a:cs typeface="Arial" panose="020B0604020202020204" pitchFamily="34" charset="0"/>
                        </a:rPr>
                      </a:br>
                      <a:r>
                        <a:rPr lang="fr-FR" sz="2400" dirty="0">
                          <a:latin typeface="Arial" panose="020B0604020202020204" pitchFamily="34" charset="0"/>
                          <a:cs typeface="Arial" panose="020B0604020202020204" pitchFamily="34" charset="0"/>
                        </a:rPr>
                        <a:t>Il faut </a:t>
                      </a:r>
                      <a:r>
                        <a:rPr lang="fr-FR" sz="2400" dirty="0" smtClean="0">
                          <a:latin typeface="Arial" panose="020B0604020202020204" pitchFamily="34" charset="0"/>
                          <a:cs typeface="Arial" panose="020B0604020202020204" pitchFamily="34" charset="0"/>
                        </a:rPr>
                        <a:t>que </a:t>
                      </a:r>
                      <a:r>
                        <a:rPr lang="fr-FR" sz="2400" dirty="0">
                          <a:latin typeface="Arial" panose="020B0604020202020204" pitchFamily="34" charset="0"/>
                          <a:cs typeface="Arial" panose="020B0604020202020204" pitchFamily="34" charset="0"/>
                        </a:rPr>
                        <a:t>les matières fécales soient fraîches pour que les larves qu'elles contiennent soient vivantes</a:t>
                      </a:r>
                      <a:r>
                        <a:rPr lang="fr-FR" sz="2400" dirty="0" smtClean="0">
                          <a:latin typeface="Arial" panose="020B0604020202020204" pitchFamily="34" charset="0"/>
                          <a:cs typeface="Arial" panose="020B0604020202020204" pitchFamily="34" charset="0"/>
                        </a:rPr>
                        <a:t>.</a:t>
                      </a:r>
                      <a:endParaRPr lang="fr-FR" sz="2400" dirty="0" smtClean="0">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q"/>
                      </a:pPr>
                      <a:br>
                        <a:rPr lang="fr-FR" sz="2400" dirty="0">
                          <a:latin typeface="Arial" panose="020B0604020202020204" pitchFamily="34" charset="0"/>
                          <a:cs typeface="Arial" panose="020B0604020202020204" pitchFamily="34" charset="0"/>
                        </a:rPr>
                      </a:br>
                      <a:r>
                        <a:rPr lang="fr-FR" sz="2400" dirty="0">
                          <a:latin typeface="Arial" panose="020B0604020202020204" pitchFamily="34" charset="0"/>
                          <a:cs typeface="Arial" panose="020B0604020202020204" pitchFamily="34" charset="0"/>
                        </a:rPr>
                        <a:t>La réalisation de la méthode est assez longue </a:t>
                      </a:r>
                      <a:r>
                        <a:rPr lang="fr-FR" sz="2400" dirty="0" smtClean="0">
                          <a:latin typeface="Arial" panose="020B0604020202020204" pitchFamily="34" charset="0"/>
                          <a:cs typeface="Arial" panose="020B0604020202020204" pitchFamily="34" charset="0"/>
                        </a:rPr>
                        <a:t>(8 heures</a:t>
                      </a:r>
                      <a:r>
                        <a:rPr lang="fr-FR" sz="2400" baseline="0" dirty="0" smtClean="0">
                          <a:latin typeface="Arial" panose="020B0604020202020204" pitchFamily="34" charset="0"/>
                          <a:cs typeface="Arial" panose="020B0604020202020204" pitchFamily="34" charset="0"/>
                        </a:rPr>
                        <a:t> ou </a:t>
                      </a:r>
                      <a:r>
                        <a:rPr lang="fr-FR" sz="2000" baseline="0" dirty="0" smtClean="0">
                          <a:latin typeface="Arial" panose="020B0604020202020204" pitchFamily="34" charset="0"/>
                          <a:cs typeface="Arial" panose="020B0604020202020204" pitchFamily="34" charset="0"/>
                        </a:rPr>
                        <a:t>plus° </a:t>
                      </a:r>
                      <a:r>
                        <a:rPr lang="fr-FR" sz="2000" dirty="0" smtClean="0">
                          <a:latin typeface="Arial" panose="020B0604020202020204" pitchFamily="34" charset="0"/>
                          <a:cs typeface="Arial" panose="020B0604020202020204" pitchFamily="34" charset="0"/>
                        </a:rPr>
                        <a:t>)</a:t>
                      </a:r>
                      <a:r>
                        <a:rPr lang="fr-FR" sz="2000" dirty="0">
                          <a:latin typeface="Arial" panose="020B0604020202020204" pitchFamily="34" charset="0"/>
                          <a:cs typeface="Arial" panose="020B0604020202020204" pitchFamily="34" charset="0"/>
                        </a:rPr>
                        <a:t> </a:t>
                      </a:r>
                      <a:endParaRPr lang="fr-FR" sz="2000" dirty="0">
                        <a:latin typeface="Arial" panose="020B0604020202020204" pitchFamily="34" charset="0"/>
                        <a:cs typeface="Arial" panose="020B0604020202020204" pitchFamily="34" charset="0"/>
                      </a:endParaRPr>
                    </a:p>
                  </a:txBody>
                  <a:tcPr marL="71958" marR="71958" marT="35979" marB="35979">
                    <a:lnL>
                      <a:noFill/>
                    </a:lnL>
                    <a:lnR>
                      <a:noFill/>
                    </a:lnR>
                    <a:lnT>
                      <a:noFill/>
                    </a:lnT>
                    <a:lnB>
                      <a:noFill/>
                    </a:lnB>
                  </a:tcPr>
                </a:tc>
              </a:tr>
            </a:tbl>
          </a:graphicData>
        </a:graphic>
      </p:graphicFrame>
      <p:sp>
        <p:nvSpPr>
          <p:cNvPr id="11" name="Rectangle 10"/>
          <p:cNvSpPr/>
          <p:nvPr/>
        </p:nvSpPr>
        <p:spPr>
          <a:xfrm>
            <a:off x="260012" y="870169"/>
            <a:ext cx="1261884" cy="461665"/>
          </a:xfrm>
          <a:prstGeom prst="rect">
            <a:avLst/>
          </a:prstGeom>
          <a:solidFill>
            <a:schemeClr val="tx2">
              <a:lumMod val="20000"/>
              <a:lumOff val="80000"/>
            </a:schemeClr>
          </a:solidFill>
          <a:ln>
            <a:solidFill>
              <a:srgbClr val="0070C0"/>
            </a:solidFill>
          </a:ln>
        </p:spPr>
        <p:txBody>
          <a:bodyPr wrap="none">
            <a:spAutoFit/>
          </a:bodyPr>
          <a:lstStyle/>
          <a:p>
            <a:pPr lvl="0" fontAlgn="base">
              <a:spcBef>
                <a:spcPct val="0"/>
              </a:spcBef>
              <a:spcAft>
                <a:spcPct val="0"/>
              </a:spcAft>
            </a:pPr>
            <a:r>
              <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Limites</a:t>
            </a:r>
            <a:endPar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p:txBody>
      </p:sp>
      <p:sp>
        <p:nvSpPr>
          <p:cNvPr id="2" name="Rectangle 1"/>
          <p:cNvSpPr/>
          <p:nvPr/>
        </p:nvSpPr>
        <p:spPr>
          <a:xfrm>
            <a:off x="260012" y="1331834"/>
            <a:ext cx="8632468" cy="5121502"/>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155575" y="65027"/>
            <a:ext cx="4347280" cy="461665"/>
          </a:xfrm>
          <a:prstGeom prst="rect">
            <a:avLst/>
          </a:prstGeom>
          <a:solidFill>
            <a:srgbClr val="0070C0"/>
          </a:solidFill>
          <a:ln>
            <a:solidFill>
              <a:schemeClr val="accent1"/>
            </a:solidFill>
          </a:ln>
        </p:spPr>
        <p:txBody>
          <a:bodyPr wrap="none" rtlCol="0">
            <a:spAutoFit/>
          </a:bodyPr>
          <a:lstStyle/>
          <a:p>
            <a:r>
              <a:rPr lang="fr-FR" sz="2400" b="1" dirty="0" smtClean="0">
                <a:solidFill>
                  <a:srgbClr val="FFFF00"/>
                </a:solidFill>
                <a:latin typeface="Arial" panose="020B0604020202020204" pitchFamily="34" charset="0"/>
                <a:cs typeface="Arial" panose="020B0604020202020204" pitchFamily="34" charset="0"/>
              </a:rPr>
              <a:t>Technique de Sédimentation</a:t>
            </a:r>
            <a:endParaRPr lang="fr-FR" sz="2400" b="1" dirty="0">
              <a:solidFill>
                <a:srgbClr val="FFFF00"/>
              </a:solidFill>
              <a:latin typeface="Arial" panose="020B0604020202020204" pitchFamily="34" charset="0"/>
              <a:cs typeface="Arial" panose="020B0604020202020204" pitchFamily="34" charset="0"/>
            </a:endParaRPr>
          </a:p>
        </p:txBody>
      </p:sp>
      <p:sp>
        <p:nvSpPr>
          <p:cNvPr id="3" name="AutoShape 4" descr="coproculture : généralité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5" name="AutoShape 6" descr="coproculture : généralité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8" name="AutoShape 8" descr="coproculture : généralités"/>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9" name="AutoShape 10" descr="coproculture : généralités"/>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2" name="AutoShape 2" descr="PDF] First report of Aelurostrongylus abstrusus in domestic land snail  Rumina decollata, in the Autonomous city of Buenos Aires Primer informe de  Aelurostrongylus abstrusus en el caracol de tierra Rumina decollata, en"/>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graphicFrame>
        <p:nvGraphicFramePr>
          <p:cNvPr id="4" name="Tableau 3"/>
          <p:cNvGraphicFramePr>
            <a:graphicFrameLocks noGrp="1"/>
          </p:cNvGraphicFramePr>
          <p:nvPr/>
        </p:nvGraphicFramePr>
        <p:xfrm>
          <a:off x="155575" y="617538"/>
          <a:ext cx="8825732" cy="6294703"/>
        </p:xfrm>
        <a:graphic>
          <a:graphicData uri="http://schemas.openxmlformats.org/drawingml/2006/table">
            <a:tbl>
              <a:tblPr/>
              <a:tblGrid>
                <a:gridCol w="8825732"/>
              </a:tblGrid>
              <a:tr h="0">
                <a:tc>
                  <a:txBody>
                    <a:bodyPr/>
                    <a:lstStyle/>
                    <a:p>
                      <a:pPr algn="ctr"/>
                      <a:r>
                        <a:rPr lang="fr-FR" sz="500" b="1" dirty="0">
                          <a:latin typeface="Arial, Helvetica, sans-serif"/>
                        </a:rPr>
                        <a:t>Technique de sédimentation</a:t>
                      </a:r>
                      <a:endParaRPr lang="fr-FR" sz="500" dirty="0"/>
                    </a:p>
                  </a:txBody>
                  <a:tcPr marL="23006" marR="23006" marT="11503" marB="11503" anchor="b">
                    <a:lnL>
                      <a:noFill/>
                    </a:lnL>
                    <a:lnR>
                      <a:noFill/>
                    </a:lnR>
                    <a:lnT>
                      <a:noFill/>
                    </a:lnT>
                    <a:lnB>
                      <a:noFill/>
                    </a:lnB>
                  </a:tcPr>
                </a:tc>
              </a:tr>
              <a:tr h="0">
                <a:tc>
                  <a:txBody>
                    <a:bodyPr/>
                    <a:lstStyle/>
                    <a:p>
                      <a:pPr algn="ctr"/>
                      <a:r>
                        <a:rPr lang="fr-FR" sz="500" b="1">
                          <a:latin typeface="Arial, Helvetica, sans-serif"/>
                        </a:rPr>
                        <a:t>(34), (84), (119), (148)</a:t>
                      </a:r>
                      <a:endParaRPr lang="fr-FR" sz="500"/>
                    </a:p>
                  </a:txBody>
                  <a:tcPr marL="23006" marR="23006" marT="11503" marB="11503">
                    <a:lnL>
                      <a:noFill/>
                    </a:lnL>
                    <a:lnR>
                      <a:noFill/>
                    </a:lnR>
                    <a:lnT>
                      <a:noFill/>
                    </a:lnT>
                    <a:lnB>
                      <a:noFill/>
                    </a:lnB>
                  </a:tcPr>
                </a:tc>
              </a:tr>
              <a:tr h="5997085">
                <a:tc>
                  <a:txBody>
                    <a:bodyPr/>
                    <a:lstStyle/>
                    <a:p>
                      <a:pPr algn="l"/>
                      <a:r>
                        <a:rPr lang="fr-FR" sz="2800" b="1" dirty="0" smtClean="0">
                          <a:solidFill>
                            <a:srgbClr val="FF0000"/>
                          </a:solidFill>
                          <a:latin typeface="Arial" panose="020B0604020202020204" pitchFamily="34" charset="0"/>
                          <a:cs typeface="Arial" panose="020B0604020202020204" pitchFamily="34" charset="0"/>
                        </a:rPr>
                        <a:t>Réalisation</a:t>
                      </a:r>
                      <a:r>
                        <a:rPr lang="fr-FR" sz="2800" b="1" dirty="0">
                          <a:solidFill>
                            <a:srgbClr val="FF0000"/>
                          </a:solidFill>
                          <a:latin typeface="Arial" panose="020B0604020202020204" pitchFamily="34" charset="0"/>
                          <a:cs typeface="Arial" panose="020B0604020202020204" pitchFamily="34" charset="0"/>
                        </a:rPr>
                        <a:t> </a:t>
                      </a:r>
                      <a:endParaRPr lang="fr-FR" sz="2800" b="1" dirty="0">
                        <a:solidFill>
                          <a:srgbClr val="FF0000"/>
                        </a:solidFill>
                        <a:latin typeface="Arial" panose="020B0604020202020204" pitchFamily="34" charset="0"/>
                        <a:cs typeface="Arial" panose="020B0604020202020204" pitchFamily="34" charset="0"/>
                      </a:endParaRPr>
                    </a:p>
                    <a:p>
                      <a:pPr marL="285750" indent="-285750" algn="l">
                        <a:buFontTx/>
                        <a:buChar char="-"/>
                      </a:pPr>
                      <a:r>
                        <a:rPr lang="fr-FR" sz="2400" dirty="0" smtClean="0">
                          <a:solidFill>
                            <a:schemeClr val="tx1"/>
                          </a:solidFill>
                          <a:latin typeface="Arial" panose="020B0604020202020204" pitchFamily="34" charset="0"/>
                          <a:cs typeface="Arial" panose="020B0604020202020204" pitchFamily="34" charset="0"/>
                        </a:rPr>
                        <a:t>Réaliser  l’inspection  macroscopique du prélèvement.</a:t>
                      </a:r>
                      <a:endParaRPr lang="fr-FR" sz="2400" dirty="0" smtClean="0">
                        <a:solidFill>
                          <a:schemeClr val="tx1"/>
                        </a:solidFill>
                        <a:latin typeface="Arial" panose="020B0604020202020204" pitchFamily="34" charset="0"/>
                        <a:cs typeface="Arial" panose="020B0604020202020204" pitchFamily="34" charset="0"/>
                      </a:endParaRPr>
                    </a:p>
                    <a:p>
                      <a:pPr marL="0" indent="0" algn="l">
                        <a:buFontTx/>
                        <a:buNone/>
                      </a:pPr>
                      <a:br>
                        <a:rPr lang="fr-FR" sz="2400" dirty="0" smtClean="0">
                          <a:latin typeface="Arial" panose="020B0604020202020204" pitchFamily="34" charset="0"/>
                          <a:cs typeface="Arial" panose="020B0604020202020204" pitchFamily="34" charset="0"/>
                        </a:rPr>
                      </a:br>
                      <a:r>
                        <a:rPr lang="fr-FR" sz="2400" dirty="0" smtClean="0">
                          <a:latin typeface="Arial" panose="020B0604020202020204" pitchFamily="34" charset="0"/>
                          <a:cs typeface="Arial" panose="020B0604020202020204" pitchFamily="34" charset="0"/>
                        </a:rPr>
                        <a:t>- Homogénéiser le prélèvement au moyen d'un mortier et d'un pilon (humidifier si les fèces sont trop sèches, </a:t>
                      </a:r>
                      <a:endParaRPr lang="fr-FR" sz="2400" dirty="0" smtClean="0">
                        <a:latin typeface="Arial" panose="020B0604020202020204" pitchFamily="34" charset="0"/>
                        <a:cs typeface="Arial" panose="020B0604020202020204" pitchFamily="34" charset="0"/>
                      </a:endParaRPr>
                    </a:p>
                    <a:p>
                      <a:pPr marL="0" indent="0" algn="l">
                        <a:buFontTx/>
                        <a:buNone/>
                      </a:pPr>
                      <a:endParaRPr lang="fr-FR" sz="2400" dirty="0" smtClean="0">
                        <a:latin typeface="Arial" panose="020B0604020202020204" pitchFamily="34" charset="0"/>
                        <a:cs typeface="Arial" panose="020B0604020202020204" pitchFamily="34" charset="0"/>
                      </a:endParaRPr>
                    </a:p>
                    <a:p>
                      <a:pPr marL="0" indent="0" algn="l">
                        <a:buFontTx/>
                        <a:buNone/>
                      </a:pPr>
                      <a:r>
                        <a:rPr lang="fr-FR" sz="2400" dirty="0" smtClean="0">
                          <a:latin typeface="Arial" panose="020B0604020202020204" pitchFamily="34" charset="0"/>
                          <a:cs typeface="Arial" panose="020B0604020202020204" pitchFamily="34" charset="0"/>
                        </a:rPr>
                        <a:t>-</a:t>
                      </a:r>
                      <a:r>
                        <a:rPr lang="fr-FR" sz="2400" dirty="0" smtClean="0">
                          <a:latin typeface="Arial" panose="020B0604020202020204" pitchFamily="34" charset="0"/>
                          <a:cs typeface="Arial" panose="020B0604020202020204" pitchFamily="34" charset="0"/>
                        </a:rPr>
                        <a:t> Délayer le prélèvement de fèces dans 10 fois le volume d’eau</a:t>
                      </a:r>
                      <a:endParaRPr lang="fr-FR" sz="2400" dirty="0" smtClean="0">
                        <a:latin typeface="Arial" panose="020B0604020202020204" pitchFamily="34" charset="0"/>
                        <a:cs typeface="Arial" panose="020B0604020202020204" pitchFamily="34" charset="0"/>
                      </a:endParaRPr>
                    </a:p>
                    <a:p>
                      <a:pPr marL="0" indent="0" algn="l">
                        <a:buFontTx/>
                        <a:buNone/>
                      </a:pPr>
                      <a:br>
                        <a:rPr lang="fr-FR" sz="2400" dirty="0" smtClean="0">
                          <a:latin typeface="Arial" panose="020B0604020202020204" pitchFamily="34" charset="0"/>
                          <a:cs typeface="Arial" panose="020B0604020202020204" pitchFamily="34" charset="0"/>
                        </a:rPr>
                      </a:br>
                      <a:r>
                        <a:rPr lang="fr-FR" sz="2400" dirty="0" smtClean="0">
                          <a:latin typeface="Arial" panose="020B0604020202020204" pitchFamily="34" charset="0"/>
                          <a:cs typeface="Arial" panose="020B0604020202020204" pitchFamily="34" charset="0"/>
                        </a:rPr>
                        <a:t>- </a:t>
                      </a:r>
                      <a:r>
                        <a:rPr lang="fr-FR" sz="2400" dirty="0" smtClean="0">
                          <a:latin typeface="Arial" panose="020B0604020202020204" pitchFamily="34" charset="0"/>
                          <a:cs typeface="Arial" panose="020B0604020202020204" pitchFamily="34" charset="0"/>
                          <a:sym typeface="+mn-ea"/>
                        </a:rPr>
                        <a:t>Tamiser le contenu à l’aide d’un tamis ou d’une passoire à thé (avec la gaze et 2 fois s’il s’agit des ovins, caprins , camelins ou équidés) </a:t>
                      </a:r>
                      <a:endParaRPr lang="fr-FR" sz="2400" dirty="0" smtClean="0">
                        <a:latin typeface="Arial" panose="020B0604020202020204" pitchFamily="34" charset="0"/>
                        <a:cs typeface="Arial" panose="020B0604020202020204" pitchFamily="34" charset="0"/>
                      </a:endParaRPr>
                    </a:p>
                    <a:p>
                      <a:pPr marL="0" indent="0" algn="l">
                        <a:buFontTx/>
                        <a:buNone/>
                      </a:pPr>
                      <a:br>
                        <a:rPr lang="fr-FR" sz="2400" dirty="0" smtClean="0">
                          <a:latin typeface="Arial" panose="020B0604020202020204" pitchFamily="34" charset="0"/>
                          <a:cs typeface="Arial" panose="020B0604020202020204" pitchFamily="34" charset="0"/>
                        </a:rPr>
                      </a:br>
                      <a:r>
                        <a:rPr lang="fr-FR" sz="2400" dirty="0" smtClean="0">
                          <a:latin typeface="Arial" panose="020B0604020202020204" pitchFamily="34" charset="0"/>
                          <a:cs typeface="Arial" panose="020B0604020202020204" pitchFamily="34" charset="0"/>
                        </a:rPr>
                        <a:t>- Rincer  le tamis sur  la suspension filtrée. afin de décoller les éléements qui ont collé au tamis.</a:t>
                      </a:r>
                      <a:br>
                        <a:rPr lang="fr-FR" sz="2400" dirty="0" smtClean="0">
                          <a:latin typeface="Arial" panose="020B0604020202020204" pitchFamily="34" charset="0"/>
                          <a:cs typeface="Arial" panose="020B0604020202020204" pitchFamily="34" charset="0"/>
                        </a:rPr>
                      </a:br>
                      <a:endParaRPr lang="fr-FR" sz="2400" dirty="0">
                        <a:latin typeface="Arial" panose="020B0604020202020204" pitchFamily="34" charset="0"/>
                        <a:cs typeface="Arial" panose="020B0604020202020204" pitchFamily="34" charset="0"/>
                      </a:endParaRPr>
                    </a:p>
                  </a:txBody>
                  <a:tcPr marL="23006" marR="23006" marT="11503" marB="11503">
                    <a:lnL>
                      <a:noFill/>
                    </a:lnL>
                    <a:lnR>
                      <a:noFill/>
                    </a:lnR>
                    <a:lnT>
                      <a:noFill/>
                    </a:lnT>
                    <a:lnB>
                      <a:noFill/>
                    </a:lnB>
                  </a:tcPr>
                </a:tc>
              </a:tr>
              <a:tr h="0">
                <a:tc>
                  <a:txBody>
                    <a:bodyPr/>
                    <a:lstStyle/>
                    <a:p>
                      <a:pPr algn="ctr"/>
                      <a:r>
                        <a:rPr lang="fr-FR" sz="500" dirty="0"/>
                        <a:t> </a:t>
                      </a:r>
                      <a:endParaRPr lang="fr-FR" sz="500" dirty="0"/>
                    </a:p>
                  </a:txBody>
                  <a:tcPr marL="23006" marR="23006" marT="11503" marB="11503">
                    <a:lnL>
                      <a:noFill/>
                    </a:lnL>
                    <a:lnR>
                      <a:noFill/>
                    </a:lnR>
                    <a:lnT>
                      <a:noFill/>
                    </a:lnT>
                    <a:lnB>
                      <a:noFill/>
                    </a:lnB>
                  </a:tcPr>
                </a:tc>
              </a:tr>
            </a:tbl>
          </a:graphicData>
        </a:graphic>
      </p:graphicFrame>
      <p:sp>
        <p:nvSpPr>
          <p:cNvPr id="7" name="ZoneTexte 2"/>
          <p:cNvSpPr txBox="1"/>
          <p:nvPr/>
        </p:nvSpPr>
        <p:spPr>
          <a:xfrm>
            <a:off x="4716145" y="6452870"/>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155575" y="65027"/>
            <a:ext cx="3656963" cy="400110"/>
          </a:xfrm>
          <a:prstGeom prst="rect">
            <a:avLst/>
          </a:prstGeom>
          <a:solidFill>
            <a:srgbClr val="0070C0"/>
          </a:solidFill>
          <a:ln>
            <a:solidFill>
              <a:schemeClr val="accent1"/>
            </a:solidFill>
          </a:ln>
        </p:spPr>
        <p:txBody>
          <a:bodyPr wrap="none" rtlCol="0">
            <a:spAutoFit/>
          </a:bodyPr>
          <a:lstStyle/>
          <a:p>
            <a:r>
              <a:rPr lang="fr-FR" sz="2000" b="1" dirty="0" smtClean="0">
                <a:solidFill>
                  <a:srgbClr val="FFFF00"/>
                </a:solidFill>
                <a:latin typeface="Arial" panose="020B0604020202020204" pitchFamily="34" charset="0"/>
                <a:cs typeface="Arial" panose="020B0604020202020204" pitchFamily="34" charset="0"/>
              </a:rPr>
              <a:t>Technique de Sédimentation</a:t>
            </a:r>
            <a:endParaRPr lang="fr-FR" sz="2000" b="1" dirty="0">
              <a:solidFill>
                <a:srgbClr val="FFFF00"/>
              </a:solidFill>
              <a:latin typeface="Arial" panose="020B0604020202020204" pitchFamily="34" charset="0"/>
              <a:cs typeface="Arial" panose="020B0604020202020204" pitchFamily="34" charset="0"/>
            </a:endParaRPr>
          </a:p>
        </p:txBody>
      </p:sp>
      <p:sp>
        <p:nvSpPr>
          <p:cNvPr id="3" name="AutoShape 4" descr="coproculture : généralité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5" name="AutoShape 6" descr="coproculture : généralité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8" name="AutoShape 8" descr="coproculture : généralités"/>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9" name="AutoShape 10" descr="coproculture : généralités"/>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2" name="AutoShape 2" descr="PDF] First report of Aelurostrongylus abstrusus in domestic land snail  Rumina decollata, in the Autonomous city of Buenos Aires Primer informe de  Aelurostrongylus abstrusus en el caracol de tierra Rumina decollata, en"/>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graphicFrame>
        <p:nvGraphicFramePr>
          <p:cNvPr id="4" name="Tableau 3"/>
          <p:cNvGraphicFramePr>
            <a:graphicFrameLocks noGrp="1"/>
          </p:cNvGraphicFramePr>
          <p:nvPr/>
        </p:nvGraphicFramePr>
        <p:xfrm>
          <a:off x="155575" y="465138"/>
          <a:ext cx="8825732" cy="6606710"/>
        </p:xfrm>
        <a:graphic>
          <a:graphicData uri="http://schemas.openxmlformats.org/drawingml/2006/table">
            <a:tbl>
              <a:tblPr/>
              <a:tblGrid>
                <a:gridCol w="8825732"/>
              </a:tblGrid>
              <a:tr h="0">
                <a:tc>
                  <a:txBody>
                    <a:bodyPr/>
                    <a:lstStyle/>
                    <a:p>
                      <a:pPr algn="ctr"/>
                      <a:r>
                        <a:rPr lang="fr-FR" sz="500" b="1" dirty="0">
                          <a:latin typeface="Arial, Helvetica, sans-serif"/>
                        </a:rPr>
                        <a:t>Technique de sédimentation</a:t>
                      </a:r>
                      <a:endParaRPr lang="fr-FR" sz="500" dirty="0"/>
                    </a:p>
                  </a:txBody>
                  <a:tcPr marL="23006" marR="23006" marT="11503" marB="11503" anchor="b">
                    <a:lnL>
                      <a:noFill/>
                    </a:lnL>
                    <a:lnR>
                      <a:noFill/>
                    </a:lnR>
                    <a:lnT>
                      <a:noFill/>
                    </a:lnT>
                    <a:lnB>
                      <a:noFill/>
                    </a:lnB>
                  </a:tcPr>
                </a:tc>
              </a:tr>
              <a:tr h="0">
                <a:tc>
                  <a:txBody>
                    <a:bodyPr/>
                    <a:lstStyle/>
                    <a:p>
                      <a:pPr algn="ctr"/>
                      <a:r>
                        <a:rPr lang="fr-FR" sz="500" b="1">
                          <a:latin typeface="Arial, Helvetica, sans-serif"/>
                        </a:rPr>
                        <a:t>(34), (84), (119), (148)</a:t>
                      </a:r>
                      <a:endParaRPr lang="fr-FR" sz="500"/>
                    </a:p>
                  </a:txBody>
                  <a:tcPr marL="23006" marR="23006" marT="11503" marB="11503">
                    <a:lnL>
                      <a:noFill/>
                    </a:lnL>
                    <a:lnR>
                      <a:noFill/>
                    </a:lnR>
                    <a:lnT>
                      <a:noFill/>
                    </a:lnT>
                    <a:lnB>
                      <a:noFill/>
                    </a:lnB>
                  </a:tcPr>
                </a:tc>
              </a:tr>
              <a:tr h="6142279">
                <a:tc>
                  <a:txBody>
                    <a:bodyPr/>
                    <a:lstStyle/>
                    <a:p>
                      <a:pPr algn="l"/>
                      <a:r>
                        <a:rPr lang="fr-FR" sz="2800" b="1" dirty="0" smtClean="0">
                          <a:solidFill>
                            <a:srgbClr val="FF0000"/>
                          </a:solidFill>
                          <a:latin typeface="Arial" panose="020B0604020202020204" pitchFamily="34" charset="0"/>
                          <a:cs typeface="Arial" panose="020B0604020202020204" pitchFamily="34" charset="0"/>
                        </a:rPr>
                        <a:t>Réalisation</a:t>
                      </a:r>
                      <a:r>
                        <a:rPr lang="fr-FR" sz="2800" b="1" dirty="0">
                          <a:solidFill>
                            <a:srgbClr val="FF0000"/>
                          </a:solidFill>
                          <a:latin typeface="Arial" panose="020B0604020202020204" pitchFamily="34" charset="0"/>
                          <a:cs typeface="Arial" panose="020B0604020202020204" pitchFamily="34" charset="0"/>
                        </a:rPr>
                        <a:t> </a:t>
                      </a:r>
                      <a:endParaRPr lang="fr-FR" sz="2800" b="1" dirty="0">
                        <a:solidFill>
                          <a:srgbClr val="FF0000"/>
                        </a:solidFill>
                        <a:latin typeface="Arial" panose="020B0604020202020204" pitchFamily="34" charset="0"/>
                        <a:cs typeface="Arial" panose="020B0604020202020204" pitchFamily="34" charset="0"/>
                      </a:endParaRPr>
                    </a:p>
                    <a:p>
                      <a:pPr algn="l"/>
                      <a:endParaRPr lang="fr-FR" sz="2800" b="1" dirty="0" smtClean="0">
                        <a:solidFill>
                          <a:srgbClr val="FF0000"/>
                        </a:solidFill>
                        <a:latin typeface="Arial" panose="020B0604020202020204" pitchFamily="34" charset="0"/>
                        <a:cs typeface="Arial" panose="020B0604020202020204" pitchFamily="34" charset="0"/>
                      </a:endParaRPr>
                    </a:p>
                    <a:p>
                      <a:pPr algn="l"/>
                      <a:r>
                        <a:rPr lang="fr-FR" sz="2000" dirty="0" smtClean="0">
                          <a:latin typeface="Arial" panose="020B0604020202020204" pitchFamily="34" charset="0"/>
                          <a:cs typeface="Arial" panose="020B0604020202020204" pitchFamily="34" charset="0"/>
                        </a:rPr>
                        <a:t> -</a:t>
                      </a:r>
                      <a:r>
                        <a:rPr lang="fr-FR" sz="2400" dirty="0" smtClean="0">
                          <a:latin typeface="Arial" panose="020B0604020202020204" pitchFamily="34" charset="0"/>
                          <a:cs typeface="Arial" panose="020B0604020202020204" pitchFamily="34" charset="0"/>
                        </a:rPr>
                        <a:t>Laisser reposer une heure environ ou prélever 15 </a:t>
                      </a:r>
                      <a:r>
                        <a:rPr lang="fr-FR" sz="2400" dirty="0" err="1" smtClean="0">
                          <a:latin typeface="Arial" panose="020B0604020202020204" pitchFamily="34" charset="0"/>
                          <a:cs typeface="Arial" panose="020B0604020202020204" pitchFamily="34" charset="0"/>
                        </a:rPr>
                        <a:t>mL</a:t>
                      </a:r>
                      <a:r>
                        <a:rPr lang="fr-FR" sz="2400" dirty="0" smtClean="0">
                          <a:latin typeface="Arial" panose="020B0604020202020204" pitchFamily="34" charset="0"/>
                          <a:cs typeface="Arial" panose="020B0604020202020204" pitchFamily="34" charset="0"/>
                        </a:rPr>
                        <a:t> de la suspension filtrée et centrifuger 3 min à 1500 tours/min </a:t>
                      </a:r>
                      <a:endParaRPr lang="fr-FR" sz="2400" dirty="0" smtClean="0">
                        <a:latin typeface="Arial" panose="020B0604020202020204" pitchFamily="34" charset="0"/>
                        <a:cs typeface="Arial" panose="020B0604020202020204" pitchFamily="34" charset="0"/>
                      </a:endParaRPr>
                    </a:p>
                    <a:p>
                      <a:pPr algn="l"/>
                      <a:endParaRPr lang="fr-FR" sz="2400" dirty="0" smtClean="0">
                        <a:latin typeface="Arial" panose="020B0604020202020204" pitchFamily="34" charset="0"/>
                        <a:cs typeface="Arial" panose="020B0604020202020204" pitchFamily="34" charset="0"/>
                      </a:endParaRPr>
                    </a:p>
                    <a:p>
                      <a:pPr algn="l"/>
                      <a:r>
                        <a:rPr lang="fr-FR" sz="2400" dirty="0" smtClean="0">
                          <a:latin typeface="Arial" panose="020B0604020202020204" pitchFamily="34" charset="0"/>
                          <a:cs typeface="Arial" panose="020B0604020202020204" pitchFamily="34" charset="0"/>
                        </a:rPr>
                        <a:t>- Rejeter par aspiration (par la trompe à eau ou à la pipette), sans agiter la suspension, les trois quarts du liquide surnageant ou le surnageant dans le cas d'une centrifugation.</a:t>
                      </a:r>
                      <a:endParaRPr lang="fr-FR" sz="2400" dirty="0" smtClean="0">
                        <a:latin typeface="Arial" panose="020B0604020202020204" pitchFamily="34" charset="0"/>
                        <a:cs typeface="Arial" panose="020B0604020202020204" pitchFamily="34" charset="0"/>
                      </a:endParaRPr>
                    </a:p>
                    <a:p>
                      <a:pPr algn="l"/>
                      <a:br>
                        <a:rPr lang="fr-FR" sz="2400" dirty="0" smtClean="0">
                          <a:latin typeface="Arial" panose="020B0604020202020204" pitchFamily="34" charset="0"/>
                          <a:cs typeface="Arial" panose="020B0604020202020204" pitchFamily="34" charset="0"/>
                        </a:rPr>
                      </a:br>
                      <a:r>
                        <a:rPr lang="fr-FR" sz="2400" dirty="0" smtClean="0">
                          <a:latin typeface="Arial" panose="020B0604020202020204" pitchFamily="34" charset="0"/>
                          <a:cs typeface="Arial" panose="020B0604020202020204" pitchFamily="34" charset="0"/>
                        </a:rPr>
                        <a:t>- Agiter le reliquat pour l'homogénéiser.</a:t>
                      </a:r>
                      <a:endParaRPr lang="fr-FR" sz="2400" dirty="0" smtClean="0">
                        <a:latin typeface="Arial" panose="020B0604020202020204" pitchFamily="34" charset="0"/>
                        <a:cs typeface="Arial" panose="020B0604020202020204" pitchFamily="34" charset="0"/>
                      </a:endParaRPr>
                    </a:p>
                    <a:p>
                      <a:pPr algn="l"/>
                      <a:br>
                        <a:rPr lang="fr-FR" sz="2400" dirty="0" smtClean="0">
                          <a:latin typeface="Arial" panose="020B0604020202020204" pitchFamily="34" charset="0"/>
                          <a:cs typeface="Arial" panose="020B0604020202020204" pitchFamily="34" charset="0"/>
                        </a:rPr>
                      </a:br>
                      <a:r>
                        <a:rPr lang="fr-FR" sz="2400" dirty="0" smtClean="0">
                          <a:latin typeface="Arial" panose="020B0604020202020204" pitchFamily="34" charset="0"/>
                          <a:cs typeface="Arial" panose="020B0604020202020204" pitchFamily="34" charset="0"/>
                        </a:rPr>
                        <a:t> </a:t>
                      </a:r>
                      <a:endParaRPr lang="fr-FR" sz="2400" dirty="0" smtClean="0">
                        <a:latin typeface="Arial" panose="020B0604020202020204" pitchFamily="34" charset="0"/>
                        <a:cs typeface="Arial" panose="020B0604020202020204" pitchFamily="34" charset="0"/>
                      </a:endParaRPr>
                    </a:p>
                    <a:p>
                      <a:pPr algn="l"/>
                      <a:endParaRPr lang="fr-FR" sz="2400" dirty="0"/>
                    </a:p>
                    <a:p>
                      <a:pPr algn="l"/>
                      <a:endParaRPr lang="fr-FR" sz="2400" dirty="0"/>
                    </a:p>
                    <a:p>
                      <a:pPr algn="l"/>
                      <a:endParaRPr lang="fr-FR" sz="2400" dirty="0"/>
                    </a:p>
                    <a:p>
                      <a:pPr algn="l"/>
                      <a:endParaRPr lang="fr-FR" sz="2400" dirty="0"/>
                    </a:p>
                  </a:txBody>
                  <a:tcPr marL="23006" marR="23006" marT="11503" marB="11503">
                    <a:lnL>
                      <a:noFill/>
                    </a:lnL>
                    <a:lnR>
                      <a:noFill/>
                    </a:lnR>
                    <a:lnT>
                      <a:noFill/>
                    </a:lnT>
                    <a:lnB>
                      <a:noFill/>
                    </a:lnB>
                  </a:tcPr>
                </a:tc>
              </a:tr>
              <a:tr h="0">
                <a:tc>
                  <a:txBody>
                    <a:bodyPr/>
                    <a:lstStyle/>
                    <a:p>
                      <a:pPr algn="ctr"/>
                      <a:r>
                        <a:rPr lang="fr-FR" sz="500" dirty="0"/>
                        <a:t> </a:t>
                      </a:r>
                      <a:endParaRPr lang="fr-FR" sz="500" dirty="0"/>
                    </a:p>
                  </a:txBody>
                  <a:tcPr marL="23006" marR="23006" marT="11503" marB="11503">
                    <a:lnL>
                      <a:noFill/>
                    </a:lnL>
                    <a:lnR>
                      <a:noFill/>
                    </a:lnR>
                    <a:lnT>
                      <a:noFill/>
                    </a:lnT>
                    <a:lnB>
                      <a:noFill/>
                    </a:lnB>
                  </a:tcPr>
                </a:tc>
              </a:tr>
            </a:tbl>
          </a:graphicData>
        </a:graphic>
      </p:graphicFrame>
      <p:sp>
        <p:nvSpPr>
          <p:cNvPr id="7"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155575" y="65027"/>
            <a:ext cx="3656963" cy="400110"/>
          </a:xfrm>
          <a:prstGeom prst="rect">
            <a:avLst/>
          </a:prstGeom>
          <a:solidFill>
            <a:srgbClr val="0070C0"/>
          </a:solidFill>
          <a:ln>
            <a:solidFill>
              <a:schemeClr val="accent1"/>
            </a:solidFill>
          </a:ln>
        </p:spPr>
        <p:txBody>
          <a:bodyPr wrap="none" rtlCol="0">
            <a:spAutoFit/>
          </a:bodyPr>
          <a:lstStyle/>
          <a:p>
            <a:r>
              <a:rPr lang="fr-FR" sz="2000" b="1" dirty="0" smtClean="0">
                <a:solidFill>
                  <a:srgbClr val="FFFF00"/>
                </a:solidFill>
                <a:latin typeface="Arial" panose="020B0604020202020204" pitchFamily="34" charset="0"/>
                <a:cs typeface="Arial" panose="020B0604020202020204" pitchFamily="34" charset="0"/>
              </a:rPr>
              <a:t>Technique de Sédimentation</a:t>
            </a:r>
            <a:endParaRPr lang="fr-FR" sz="2000" b="1" dirty="0">
              <a:solidFill>
                <a:srgbClr val="FFFF00"/>
              </a:solidFill>
              <a:latin typeface="Arial" panose="020B0604020202020204" pitchFamily="34" charset="0"/>
              <a:cs typeface="Arial" panose="020B0604020202020204" pitchFamily="34" charset="0"/>
            </a:endParaRPr>
          </a:p>
        </p:txBody>
      </p:sp>
      <p:sp>
        <p:nvSpPr>
          <p:cNvPr id="3" name="AutoShape 4" descr="coproculture : généralité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5" name="AutoShape 6" descr="coproculture : généralité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8" name="AutoShape 8" descr="coproculture : généralités"/>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9" name="AutoShape 10" descr="coproculture : généralités"/>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2" name="AutoShape 2" descr="PDF] First report of Aelurostrongylus abstrusus in domestic land snail  Rumina decollata, in the Autonomous city of Buenos Aires Primer informe de  Aelurostrongylus abstrusus en el caracol de tierra Rumina decollata, en"/>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graphicFrame>
        <p:nvGraphicFramePr>
          <p:cNvPr id="4" name="Tableau 3"/>
          <p:cNvGraphicFramePr>
            <a:graphicFrameLocks noGrp="1"/>
          </p:cNvGraphicFramePr>
          <p:nvPr/>
        </p:nvGraphicFramePr>
        <p:xfrm>
          <a:off x="155575" y="465138"/>
          <a:ext cx="8825732" cy="6606710"/>
        </p:xfrm>
        <a:graphic>
          <a:graphicData uri="http://schemas.openxmlformats.org/drawingml/2006/table">
            <a:tbl>
              <a:tblPr/>
              <a:tblGrid>
                <a:gridCol w="8825732"/>
              </a:tblGrid>
              <a:tr h="0">
                <a:tc>
                  <a:txBody>
                    <a:bodyPr/>
                    <a:lstStyle/>
                    <a:p>
                      <a:pPr algn="ctr"/>
                      <a:r>
                        <a:rPr lang="fr-FR" sz="500" b="1" dirty="0">
                          <a:latin typeface="Arial, Helvetica, sans-serif"/>
                        </a:rPr>
                        <a:t>Technique de sédimentation</a:t>
                      </a:r>
                      <a:endParaRPr lang="fr-FR" sz="500" dirty="0"/>
                    </a:p>
                  </a:txBody>
                  <a:tcPr marL="23006" marR="23006" marT="11503" marB="11503" anchor="b">
                    <a:lnL>
                      <a:noFill/>
                    </a:lnL>
                    <a:lnR>
                      <a:noFill/>
                    </a:lnR>
                    <a:lnT>
                      <a:noFill/>
                    </a:lnT>
                    <a:lnB>
                      <a:noFill/>
                    </a:lnB>
                  </a:tcPr>
                </a:tc>
              </a:tr>
              <a:tr h="0">
                <a:tc>
                  <a:txBody>
                    <a:bodyPr/>
                    <a:lstStyle/>
                    <a:p>
                      <a:pPr algn="ctr"/>
                      <a:r>
                        <a:rPr lang="fr-FR" sz="500" b="1">
                          <a:latin typeface="Arial, Helvetica, sans-serif"/>
                        </a:rPr>
                        <a:t>(34), (84), (119), (148)</a:t>
                      </a:r>
                      <a:endParaRPr lang="fr-FR" sz="500"/>
                    </a:p>
                  </a:txBody>
                  <a:tcPr marL="23006" marR="23006" marT="11503" marB="11503">
                    <a:lnL>
                      <a:noFill/>
                    </a:lnL>
                    <a:lnR>
                      <a:noFill/>
                    </a:lnR>
                    <a:lnT>
                      <a:noFill/>
                    </a:lnT>
                    <a:lnB>
                      <a:noFill/>
                    </a:lnB>
                  </a:tcPr>
                </a:tc>
              </a:tr>
              <a:tr h="6142279">
                <a:tc>
                  <a:txBody>
                    <a:bodyPr/>
                    <a:lstStyle/>
                    <a:p>
                      <a:pPr algn="l"/>
                      <a:r>
                        <a:rPr lang="fr-FR" sz="2800" b="1" dirty="0" smtClean="0">
                          <a:solidFill>
                            <a:srgbClr val="FF0000"/>
                          </a:solidFill>
                          <a:latin typeface="Arial" panose="020B0604020202020204" pitchFamily="34" charset="0"/>
                          <a:cs typeface="Arial" panose="020B0604020202020204" pitchFamily="34" charset="0"/>
                        </a:rPr>
                        <a:t>Réalisation</a:t>
                      </a:r>
                      <a:r>
                        <a:rPr lang="fr-FR" sz="2800" b="1" dirty="0">
                          <a:solidFill>
                            <a:srgbClr val="FF0000"/>
                          </a:solidFill>
                          <a:latin typeface="Arial" panose="020B0604020202020204" pitchFamily="34" charset="0"/>
                          <a:cs typeface="Arial" panose="020B0604020202020204" pitchFamily="34" charset="0"/>
                        </a:rPr>
                        <a:t> </a:t>
                      </a:r>
                      <a:endParaRPr lang="fr-FR" sz="2800" b="1" dirty="0" smtClean="0">
                        <a:solidFill>
                          <a:srgbClr val="FF0000"/>
                        </a:solidFill>
                        <a:latin typeface="Arial" panose="020B0604020202020204" pitchFamily="34" charset="0"/>
                        <a:cs typeface="Arial" panose="020B0604020202020204" pitchFamily="34" charset="0"/>
                      </a:endParaRPr>
                    </a:p>
                    <a:p>
                      <a:pPr algn="l"/>
                      <a:br>
                        <a:rPr lang="fr-FR" sz="2400" dirty="0" smtClean="0">
                          <a:latin typeface="Arial" panose="020B0604020202020204" pitchFamily="34" charset="0"/>
                          <a:cs typeface="Arial" panose="020B0604020202020204" pitchFamily="34" charset="0"/>
                        </a:rPr>
                      </a:br>
                      <a:r>
                        <a:rPr lang="fr-FR" sz="2400" dirty="0" smtClean="0">
                          <a:latin typeface="Arial" panose="020B0604020202020204" pitchFamily="34" charset="0"/>
                          <a:cs typeface="Arial" panose="020B0604020202020204" pitchFamily="34" charset="0"/>
                        </a:rPr>
                        <a:t>- Prélever une à deux gouttes de cette suspension ou du culot s'il y a eu centrifugation.</a:t>
                      </a:r>
                      <a:endParaRPr lang="fr-FR" sz="2400" dirty="0" smtClean="0">
                        <a:latin typeface="Arial" panose="020B0604020202020204" pitchFamily="34" charset="0"/>
                        <a:cs typeface="Arial" panose="020B0604020202020204" pitchFamily="34" charset="0"/>
                      </a:endParaRPr>
                    </a:p>
                    <a:p>
                      <a:pPr algn="l"/>
                      <a:br>
                        <a:rPr lang="fr-FR" sz="2400" dirty="0" smtClean="0">
                          <a:latin typeface="Arial" panose="020B0604020202020204" pitchFamily="34" charset="0"/>
                          <a:cs typeface="Arial" panose="020B0604020202020204" pitchFamily="34" charset="0"/>
                        </a:rPr>
                      </a:br>
                      <a:r>
                        <a:rPr lang="fr-FR" sz="2400" dirty="0" smtClean="0">
                          <a:latin typeface="Arial" panose="020B0604020202020204" pitchFamily="34" charset="0"/>
                          <a:cs typeface="Arial" panose="020B0604020202020204" pitchFamily="34" charset="0"/>
                        </a:rPr>
                        <a:t>- Ajouter éventuellement une goutte de bleu de méthylène à 0,1 % (coloration des débris mais pas des œufs de Nématodes) </a:t>
                      </a:r>
                      <a:endParaRPr lang="fr-FR" sz="2400" dirty="0" smtClean="0">
                        <a:latin typeface="Arial" panose="020B0604020202020204" pitchFamily="34" charset="0"/>
                        <a:cs typeface="Arial" panose="020B0604020202020204" pitchFamily="34" charset="0"/>
                      </a:endParaRPr>
                    </a:p>
                    <a:p>
                      <a:pPr algn="l"/>
                      <a:endParaRPr lang="fr-FR" sz="2400" dirty="0" smtClean="0">
                        <a:latin typeface="Arial" panose="020B0604020202020204" pitchFamily="34" charset="0"/>
                        <a:cs typeface="Arial" panose="020B0604020202020204" pitchFamily="34" charset="0"/>
                      </a:endParaRPr>
                    </a:p>
                    <a:p>
                      <a:pPr algn="l"/>
                      <a:r>
                        <a:rPr lang="fr-FR" sz="2400" dirty="0" smtClean="0">
                          <a:latin typeface="Arial" panose="020B0604020202020204" pitchFamily="34" charset="0"/>
                          <a:cs typeface="Arial" panose="020B0604020202020204" pitchFamily="34" charset="0"/>
                        </a:rPr>
                        <a:t>- Observer au microscope.</a:t>
                      </a:r>
                      <a:endParaRPr lang="fr-FR" sz="2400" dirty="0">
                        <a:latin typeface="Arial" panose="020B0604020202020204" pitchFamily="34" charset="0"/>
                        <a:cs typeface="Arial" panose="020B0604020202020204" pitchFamily="34" charset="0"/>
                      </a:endParaRPr>
                    </a:p>
                  </a:txBody>
                  <a:tcPr marL="23006" marR="23006" marT="11503" marB="11503">
                    <a:lnL>
                      <a:noFill/>
                    </a:lnL>
                    <a:lnR>
                      <a:noFill/>
                    </a:lnR>
                    <a:lnT>
                      <a:noFill/>
                    </a:lnT>
                    <a:lnB>
                      <a:noFill/>
                    </a:lnB>
                  </a:tcPr>
                </a:tc>
              </a:tr>
              <a:tr h="0">
                <a:tc>
                  <a:txBody>
                    <a:bodyPr/>
                    <a:lstStyle/>
                    <a:p>
                      <a:pPr algn="ctr"/>
                      <a:r>
                        <a:rPr lang="fr-FR" sz="500" dirty="0"/>
                        <a:t> </a:t>
                      </a:r>
                      <a:endParaRPr lang="fr-FR" sz="500" dirty="0"/>
                    </a:p>
                  </a:txBody>
                  <a:tcPr marL="23006" marR="23006" marT="11503" marB="11503">
                    <a:lnL>
                      <a:noFill/>
                    </a:lnL>
                    <a:lnR>
                      <a:noFill/>
                    </a:lnR>
                    <a:lnT>
                      <a:noFill/>
                    </a:lnT>
                    <a:lnB>
                      <a:noFill/>
                    </a:lnB>
                  </a:tcPr>
                </a:tc>
              </a:tr>
            </a:tbl>
          </a:graphicData>
        </a:graphic>
      </p:graphicFrame>
      <p:sp>
        <p:nvSpPr>
          <p:cNvPr id="7"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 de texte 1"/>
          <p:cNvSpPr txBox="1"/>
          <p:nvPr/>
        </p:nvSpPr>
        <p:spPr>
          <a:xfrm>
            <a:off x="251460" y="1628775"/>
            <a:ext cx="8783955" cy="4523105"/>
          </a:xfrm>
          <a:prstGeom prst="rect">
            <a:avLst/>
          </a:prstGeom>
          <a:ln>
            <a:solidFill>
              <a:schemeClr val="accent1"/>
            </a:solidFill>
          </a:ln>
        </p:spPr>
        <p:txBody>
          <a:bodyPr wrap="square">
            <a:spAutoFit/>
          </a:bodyPr>
          <a:p>
            <a:pPr marL="342900" indent="-342900" algn="just" defTabSz="266700">
              <a:lnSpc>
                <a:spcPct val="150000"/>
              </a:lnSpc>
              <a:buFont typeface="Wingdings" panose="05000000000000000000" charset="0"/>
              <a:buChar char="o"/>
            </a:pPr>
            <a:r>
              <a:rPr sz="2400">
                <a:latin typeface="Times New Roman" panose="02020603050405020304"/>
                <a:ea typeface="Times New Roman" panose="02020603050405020304"/>
              </a:rPr>
              <a:t> Cet examen  constitue la base du diagnostic de nombreuses helminthoses </a:t>
            </a:r>
            <a:r>
              <a:rPr lang="fr-FR" sz="2400">
                <a:latin typeface="Times New Roman" panose="02020603050405020304"/>
                <a:ea typeface="Times New Roman" panose="02020603050405020304"/>
              </a:rPr>
              <a:t>:</a:t>
            </a:r>
            <a:endParaRPr sz="2400">
              <a:latin typeface="Times New Roman" panose="02020603050405020304"/>
              <a:ea typeface="Times New Roman" panose="02020603050405020304"/>
            </a:endParaRPr>
          </a:p>
          <a:p>
            <a:pPr marL="342900" indent="-342900" algn="just" defTabSz="266700">
              <a:lnSpc>
                <a:spcPct val="150000"/>
              </a:lnSpc>
              <a:buFont typeface="Wingdings" panose="05000000000000000000" charset="0"/>
              <a:buChar char="§"/>
            </a:pPr>
            <a:r>
              <a:rPr lang="fr-FR" sz="2400" b="1">
                <a:solidFill>
                  <a:srgbClr val="00B050"/>
                </a:solidFill>
                <a:latin typeface="Times New Roman" panose="02020603050405020304"/>
                <a:ea typeface="Times New Roman" panose="02020603050405020304"/>
              </a:rPr>
              <a:t>D</a:t>
            </a:r>
            <a:r>
              <a:rPr sz="2400" b="1">
                <a:solidFill>
                  <a:srgbClr val="00B050"/>
                </a:solidFill>
                <a:latin typeface="Times New Roman" panose="02020603050405020304"/>
                <a:ea typeface="Times New Roman" panose="02020603050405020304"/>
              </a:rPr>
              <a:t>u tube digestif</a:t>
            </a:r>
            <a:endParaRPr sz="2400" b="1">
              <a:solidFill>
                <a:srgbClr val="00B050"/>
              </a:solidFill>
              <a:latin typeface="Times New Roman" panose="02020603050405020304"/>
              <a:ea typeface="Times New Roman" panose="02020603050405020304"/>
            </a:endParaRPr>
          </a:p>
          <a:p>
            <a:pPr marL="342900" indent="-342900" algn="just" defTabSz="266700">
              <a:lnSpc>
                <a:spcPct val="150000"/>
              </a:lnSpc>
              <a:buFont typeface="Wingdings" panose="05000000000000000000" charset="0"/>
              <a:buChar char="§"/>
            </a:pPr>
            <a:r>
              <a:rPr sz="2400" b="1">
                <a:solidFill>
                  <a:srgbClr val="00B050"/>
                </a:solidFill>
                <a:latin typeface="Times New Roman" panose="02020603050405020304"/>
                <a:ea typeface="Times New Roman" panose="02020603050405020304"/>
              </a:rPr>
              <a:t> </a:t>
            </a:r>
            <a:r>
              <a:rPr lang="fr-FR" sz="2400" b="1">
                <a:solidFill>
                  <a:srgbClr val="00B050"/>
                </a:solidFill>
                <a:latin typeface="Times New Roman" panose="02020603050405020304"/>
                <a:ea typeface="Times New Roman" panose="02020603050405020304"/>
              </a:rPr>
              <a:t>D</a:t>
            </a:r>
            <a:r>
              <a:rPr sz="2400" b="1">
                <a:solidFill>
                  <a:srgbClr val="00B050"/>
                </a:solidFill>
                <a:latin typeface="Times New Roman" panose="02020603050405020304"/>
                <a:ea typeface="Times New Roman" panose="02020603050405020304"/>
              </a:rPr>
              <a:t>es canaux biliaires</a:t>
            </a:r>
            <a:endParaRPr sz="2400" b="1">
              <a:solidFill>
                <a:srgbClr val="00B050"/>
              </a:solidFill>
              <a:latin typeface="Times New Roman" panose="02020603050405020304"/>
              <a:ea typeface="Times New Roman" panose="02020603050405020304"/>
            </a:endParaRPr>
          </a:p>
          <a:p>
            <a:pPr marL="342900" indent="-342900" algn="just" defTabSz="266700">
              <a:lnSpc>
                <a:spcPct val="150000"/>
              </a:lnSpc>
              <a:buFont typeface="Wingdings" panose="05000000000000000000" charset="0"/>
              <a:buChar char="§"/>
            </a:pPr>
            <a:r>
              <a:rPr sz="2400" b="1">
                <a:solidFill>
                  <a:srgbClr val="00B050"/>
                </a:solidFill>
                <a:latin typeface="Times New Roman" panose="02020603050405020304"/>
                <a:ea typeface="Times New Roman" panose="02020603050405020304"/>
              </a:rPr>
              <a:t> </a:t>
            </a:r>
            <a:r>
              <a:rPr lang="fr-FR" sz="2400" b="1">
                <a:solidFill>
                  <a:srgbClr val="00B050"/>
                </a:solidFill>
                <a:latin typeface="Times New Roman" panose="02020603050405020304"/>
                <a:ea typeface="Times New Roman" panose="02020603050405020304"/>
              </a:rPr>
              <a:t>D</a:t>
            </a:r>
            <a:r>
              <a:rPr sz="2400" b="1">
                <a:solidFill>
                  <a:srgbClr val="00B050"/>
                </a:solidFill>
                <a:latin typeface="Times New Roman" panose="02020603050405020304"/>
                <a:ea typeface="Times New Roman" panose="02020603050405020304"/>
              </a:rPr>
              <a:t>e l’appareil respiratoire</a:t>
            </a:r>
            <a:endParaRPr sz="2400" b="1">
              <a:solidFill>
                <a:srgbClr val="00B050"/>
              </a:solidFill>
              <a:latin typeface="Times New Roman" panose="02020603050405020304"/>
              <a:ea typeface="Times New Roman" panose="02020603050405020304"/>
            </a:endParaRPr>
          </a:p>
          <a:p>
            <a:pPr marL="342900" indent="-342900" algn="just" defTabSz="266700">
              <a:lnSpc>
                <a:spcPct val="150000"/>
              </a:lnSpc>
              <a:buFont typeface="Wingdings" panose="05000000000000000000" charset="0"/>
              <a:buChar char="§"/>
            </a:pPr>
            <a:r>
              <a:rPr sz="2400" b="1">
                <a:solidFill>
                  <a:srgbClr val="00B050"/>
                </a:solidFill>
                <a:latin typeface="Times New Roman" panose="02020603050405020304"/>
                <a:ea typeface="Times New Roman" panose="02020603050405020304"/>
              </a:rPr>
              <a:t> </a:t>
            </a:r>
            <a:r>
              <a:rPr lang="fr-FR" sz="2400" b="1">
                <a:solidFill>
                  <a:srgbClr val="00B050"/>
                </a:solidFill>
                <a:latin typeface="Times New Roman" panose="02020603050405020304"/>
                <a:ea typeface="Times New Roman" panose="02020603050405020304"/>
              </a:rPr>
              <a:t>D</a:t>
            </a:r>
            <a:r>
              <a:rPr sz="2400" b="1">
                <a:solidFill>
                  <a:srgbClr val="00B050"/>
                </a:solidFill>
                <a:latin typeface="Times New Roman" panose="02020603050405020304"/>
                <a:ea typeface="Times New Roman" panose="02020603050405020304"/>
              </a:rPr>
              <a:t>e l’appareil circulatoire.</a:t>
            </a:r>
            <a:endParaRPr sz="2400" b="1">
              <a:solidFill>
                <a:srgbClr val="00B050"/>
              </a:solidFill>
              <a:latin typeface="Times New Roman" panose="02020603050405020304"/>
              <a:ea typeface="Times New Roman" panose="02020603050405020304"/>
            </a:endParaRPr>
          </a:p>
          <a:p>
            <a:pPr marL="342900" indent="-342900" algn="just" defTabSz="266700">
              <a:lnSpc>
                <a:spcPct val="150000"/>
              </a:lnSpc>
              <a:buFont typeface="Wingdings" panose="05000000000000000000" charset="0"/>
              <a:buChar char="o"/>
            </a:pPr>
            <a:r>
              <a:rPr sz="2400">
                <a:latin typeface="Times New Roman" panose="02020603050405020304"/>
                <a:ea typeface="Times New Roman" panose="02020603050405020304"/>
              </a:rPr>
              <a:t>Ces examens nécessitent une méthodologie dans le prélèvement ainsi qu’un minimum de matériel</a:t>
            </a:r>
            <a:endParaRPr sz="2400">
              <a:latin typeface="Times New Roman" panose="02020603050405020304"/>
              <a:ea typeface="Times New Roman" panose="02020603050405020304"/>
            </a:endParaRPr>
          </a:p>
        </p:txBody>
      </p:sp>
      <p:sp>
        <p:nvSpPr>
          <p:cNvPr id="3" name="Rectangle 2"/>
          <p:cNvSpPr/>
          <p:nvPr/>
        </p:nvSpPr>
        <p:spPr>
          <a:xfrm>
            <a:off x="179695" y="620385"/>
            <a:ext cx="2357454" cy="9144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fr-FR" sz="2400" b="1" dirty="0">
                <a:solidFill>
                  <a:srgbClr val="002060"/>
                </a:solidFill>
                <a:latin typeface="Arial" panose="020B0604020202020204" pitchFamily="34" charset="0"/>
                <a:cs typeface="Arial" panose="020B0604020202020204" pitchFamily="34" charset="0"/>
              </a:rPr>
              <a:t>Introduction</a:t>
            </a:r>
            <a:endParaRPr lang="fr-FR" sz="2400" b="1" dirty="0">
              <a:solidFill>
                <a:srgbClr val="002060"/>
              </a:solidFill>
              <a:latin typeface="Arial" panose="020B0604020202020204" pitchFamily="34" charset="0"/>
              <a:cs typeface="Arial" panose="020B0604020202020204" pitchFamily="34" charset="0"/>
            </a:endParaRPr>
          </a:p>
        </p:txBody>
      </p:sp>
      <p:sp>
        <p:nvSpPr>
          <p:cNvPr id="5"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155575" y="65027"/>
            <a:ext cx="5051960" cy="523220"/>
          </a:xfrm>
          <a:prstGeom prst="rect">
            <a:avLst/>
          </a:prstGeom>
          <a:solidFill>
            <a:srgbClr val="0070C0"/>
          </a:solidFill>
          <a:ln>
            <a:solidFill>
              <a:schemeClr val="accent1"/>
            </a:solidFill>
          </a:ln>
        </p:spPr>
        <p:txBody>
          <a:bodyPr wrap="none" rtlCol="0">
            <a:spAutoFit/>
          </a:bodyPr>
          <a:lstStyle/>
          <a:p>
            <a:r>
              <a:rPr lang="fr-FR" sz="2800" b="1" dirty="0" smtClean="0">
                <a:solidFill>
                  <a:srgbClr val="FFFF00"/>
                </a:solidFill>
                <a:latin typeface="Arial" panose="020B0604020202020204" pitchFamily="34" charset="0"/>
                <a:cs typeface="Arial" panose="020B0604020202020204" pitchFamily="34" charset="0"/>
              </a:rPr>
              <a:t>Technique de Sédimentation</a:t>
            </a:r>
            <a:endParaRPr lang="fr-FR" sz="2800" b="1" dirty="0">
              <a:solidFill>
                <a:srgbClr val="FFFF00"/>
              </a:solidFill>
              <a:latin typeface="Arial" panose="020B0604020202020204" pitchFamily="34" charset="0"/>
              <a:cs typeface="Arial" panose="020B0604020202020204" pitchFamily="34" charset="0"/>
            </a:endParaRPr>
          </a:p>
        </p:txBody>
      </p:sp>
      <p:sp>
        <p:nvSpPr>
          <p:cNvPr id="3" name="AutoShape 4" descr="coproculture : généralité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5" name="AutoShape 6" descr="coproculture : généralité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8" name="AutoShape 8" descr="coproculture : généralités"/>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9" name="AutoShape 10" descr="coproculture : généralités"/>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2" name="AutoShape 2" descr="PDF] First report of Aelurostrongylus abstrusus in domestic land snail  Rumina decollata, in the Autonomous city of Buenos Aires Primer informe de  Aelurostrongylus abstrusus en el caracol de tierra Rumina decollata, en"/>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graphicFrame>
        <p:nvGraphicFramePr>
          <p:cNvPr id="4" name="Tableau 3"/>
          <p:cNvGraphicFramePr>
            <a:graphicFrameLocks noGrp="1"/>
          </p:cNvGraphicFramePr>
          <p:nvPr/>
        </p:nvGraphicFramePr>
        <p:xfrm>
          <a:off x="155575" y="465138"/>
          <a:ext cx="8825732" cy="6879613"/>
        </p:xfrm>
        <a:graphic>
          <a:graphicData uri="http://schemas.openxmlformats.org/drawingml/2006/table">
            <a:tbl>
              <a:tblPr/>
              <a:tblGrid>
                <a:gridCol w="8825732"/>
              </a:tblGrid>
              <a:tr h="0">
                <a:tc>
                  <a:txBody>
                    <a:bodyPr/>
                    <a:lstStyle/>
                    <a:p>
                      <a:pPr algn="ctr"/>
                      <a:r>
                        <a:rPr lang="fr-FR" sz="500" b="1" dirty="0">
                          <a:latin typeface="Arial, Helvetica, sans-serif"/>
                        </a:rPr>
                        <a:t>Technique de sédimentation</a:t>
                      </a:r>
                      <a:endParaRPr lang="fr-FR" sz="500" dirty="0"/>
                    </a:p>
                  </a:txBody>
                  <a:tcPr marL="23006" marR="23006" marT="11503" marB="11503" anchor="b">
                    <a:lnL>
                      <a:noFill/>
                    </a:lnL>
                    <a:lnR>
                      <a:noFill/>
                    </a:lnR>
                    <a:lnT>
                      <a:noFill/>
                    </a:lnT>
                    <a:lnB>
                      <a:noFill/>
                    </a:lnB>
                  </a:tcPr>
                </a:tc>
              </a:tr>
              <a:tr h="269966">
                <a:tc>
                  <a:txBody>
                    <a:bodyPr/>
                    <a:lstStyle/>
                    <a:p>
                      <a:pPr algn="ctr"/>
                      <a:r>
                        <a:rPr lang="fr-FR" sz="500" b="1" dirty="0" smtClean="0">
                          <a:latin typeface="Arial, Helvetica, sans-serif"/>
                        </a:rPr>
                        <a:t>34</a:t>
                      </a:r>
                      <a:r>
                        <a:rPr lang="fr-FR" sz="500" b="1" dirty="0">
                          <a:latin typeface="Arial, Helvetica, sans-serif"/>
                        </a:rPr>
                        <a:t>), (84), (119), (148)</a:t>
                      </a:r>
                      <a:endParaRPr lang="fr-FR" sz="500" dirty="0"/>
                    </a:p>
                  </a:txBody>
                  <a:tcPr marL="23006" marR="23006" marT="11503" marB="11503">
                    <a:lnL>
                      <a:noFill/>
                    </a:lnL>
                    <a:lnR>
                      <a:noFill/>
                    </a:lnR>
                    <a:lnT>
                      <a:noFill/>
                    </a:lnT>
                    <a:lnB>
                      <a:noFill/>
                    </a:lnB>
                  </a:tcPr>
                </a:tc>
              </a:tr>
              <a:tr h="6142279">
                <a:tc>
                  <a:txBody>
                    <a:bodyPr/>
                    <a:lstStyle/>
                    <a:p>
                      <a:pPr algn="l"/>
                      <a:r>
                        <a:rPr lang="fr-FR" sz="2400" b="1" dirty="0">
                          <a:solidFill>
                            <a:srgbClr val="00B050"/>
                          </a:solidFill>
                          <a:latin typeface="Arial" panose="020B0604020202020204" pitchFamily="34" charset="0"/>
                          <a:cs typeface="Arial" panose="020B0604020202020204" pitchFamily="34" charset="0"/>
                        </a:rPr>
                        <a:t>Avantages</a:t>
                      </a:r>
                      <a:endParaRPr lang="fr-FR" sz="2400" b="1" dirty="0">
                        <a:solidFill>
                          <a:srgbClr val="00B050"/>
                        </a:solidFill>
                        <a:latin typeface="Arial" panose="020B0604020202020204" pitchFamily="34" charset="0"/>
                        <a:cs typeface="Arial" panose="020B0604020202020204" pitchFamily="34" charset="0"/>
                      </a:endParaRPr>
                    </a:p>
                    <a:p>
                      <a:pPr algn="l"/>
                      <a:r>
                        <a:rPr lang="fr-FR" sz="2000" dirty="0">
                          <a:latin typeface="Arial" panose="020B0604020202020204" pitchFamily="34" charset="0"/>
                          <a:cs typeface="Arial" panose="020B0604020202020204" pitchFamily="34" charset="0"/>
                        </a:rPr>
                        <a:t>Cette méthode est </a:t>
                      </a:r>
                      <a:r>
                        <a:rPr lang="fr-FR" sz="2000" b="1" dirty="0">
                          <a:solidFill>
                            <a:srgbClr val="00B050"/>
                          </a:solidFill>
                          <a:latin typeface="Arial" panose="020B0604020202020204" pitchFamily="34" charset="0"/>
                          <a:cs typeface="Arial" panose="020B0604020202020204" pitchFamily="34" charset="0"/>
                        </a:rPr>
                        <a:t>facile et peu coûteuse.</a:t>
                      </a:r>
                      <a:br>
                        <a:rPr lang="fr-FR" sz="2000" b="1" dirty="0">
                          <a:solidFill>
                            <a:srgbClr val="00B050"/>
                          </a:solidFill>
                          <a:latin typeface="Arial" panose="020B0604020202020204" pitchFamily="34" charset="0"/>
                          <a:cs typeface="Arial" panose="020B0604020202020204" pitchFamily="34" charset="0"/>
                        </a:rPr>
                      </a:br>
                      <a:r>
                        <a:rPr lang="fr-FR" sz="2000" dirty="0" smtClean="0">
                          <a:latin typeface="Arial" panose="020B0604020202020204" pitchFamily="34" charset="0"/>
                          <a:cs typeface="Arial" panose="020B0604020202020204" pitchFamily="34" charset="0"/>
                        </a:rPr>
                        <a:t>N'utilise </a:t>
                      </a:r>
                      <a:r>
                        <a:rPr lang="fr-FR" sz="2000" dirty="0">
                          <a:latin typeface="Arial" panose="020B0604020202020204" pitchFamily="34" charset="0"/>
                          <a:cs typeface="Arial" panose="020B0604020202020204" pitchFamily="34" charset="0"/>
                        </a:rPr>
                        <a:t>pas de solutions denses, </a:t>
                      </a:r>
                      <a:r>
                        <a:rPr lang="fr-FR" sz="2000" dirty="0" smtClean="0">
                          <a:latin typeface="Arial" panose="020B0604020202020204" pitchFamily="34" charset="0"/>
                          <a:cs typeface="Arial" panose="020B0604020202020204" pitchFamily="34" charset="0"/>
                        </a:rPr>
                        <a:t>donc, les </a:t>
                      </a:r>
                      <a:r>
                        <a:rPr lang="fr-FR" sz="2000" b="1" dirty="0">
                          <a:solidFill>
                            <a:srgbClr val="00B050"/>
                          </a:solidFill>
                          <a:latin typeface="Arial" panose="020B0604020202020204" pitchFamily="34" charset="0"/>
                          <a:cs typeface="Arial" panose="020B0604020202020204" pitchFamily="34" charset="0"/>
                        </a:rPr>
                        <a:t>éléments parasitaires sont isolés sans déformation.</a:t>
                      </a:r>
                      <a:br>
                        <a:rPr lang="fr-FR" sz="2000" b="1" dirty="0">
                          <a:solidFill>
                            <a:srgbClr val="00B050"/>
                          </a:solidFill>
                          <a:latin typeface="Arial" panose="020B0604020202020204" pitchFamily="34" charset="0"/>
                          <a:cs typeface="Arial" panose="020B0604020202020204" pitchFamily="34" charset="0"/>
                        </a:rPr>
                      </a:br>
                      <a:r>
                        <a:rPr lang="fr-FR" sz="2000" dirty="0">
                          <a:latin typeface="Arial" panose="020B0604020202020204" pitchFamily="34" charset="0"/>
                          <a:cs typeface="Arial" panose="020B0604020202020204" pitchFamily="34" charset="0"/>
                        </a:rPr>
                        <a:t>Les indications les plus intéressantes de la sédimentation résident dans la </a:t>
                      </a:r>
                      <a:r>
                        <a:rPr lang="fr-FR" sz="2000" b="1" dirty="0">
                          <a:solidFill>
                            <a:srgbClr val="00B050"/>
                          </a:solidFill>
                          <a:latin typeface="Arial" panose="020B0604020202020204" pitchFamily="34" charset="0"/>
                          <a:cs typeface="Arial" panose="020B0604020202020204" pitchFamily="34" charset="0"/>
                        </a:rPr>
                        <a:t>recherche d'œufs lourds </a:t>
                      </a:r>
                      <a:endParaRPr lang="fr-FR" sz="2000" b="1" dirty="0" smtClean="0">
                        <a:solidFill>
                          <a:srgbClr val="00B050"/>
                        </a:solidFill>
                        <a:latin typeface="Arial" panose="020B0604020202020204" pitchFamily="34" charset="0"/>
                        <a:cs typeface="Arial" panose="020B0604020202020204" pitchFamily="34" charset="0"/>
                      </a:endParaRPr>
                    </a:p>
                    <a:p>
                      <a:pPr algn="l"/>
                      <a:r>
                        <a:rPr lang="fr-FR" sz="2000" dirty="0" smtClean="0">
                          <a:latin typeface="Arial" panose="020B0604020202020204" pitchFamily="34" charset="0"/>
                          <a:cs typeface="Arial" panose="020B0604020202020204" pitchFamily="34" charset="0"/>
                        </a:rPr>
                        <a:t>(</a:t>
                      </a:r>
                      <a:r>
                        <a:rPr lang="fr-FR" sz="2000" dirty="0">
                          <a:latin typeface="Arial" panose="020B0604020202020204" pitchFamily="34" charset="0"/>
                          <a:cs typeface="Arial" panose="020B0604020202020204" pitchFamily="34" charset="0"/>
                        </a:rPr>
                        <a:t>Ex : </a:t>
                      </a:r>
                      <a:r>
                        <a:rPr lang="fr-FR" sz="2000" dirty="0" err="1">
                          <a:latin typeface="Arial" panose="020B0604020202020204" pitchFamily="34" charset="0"/>
                          <a:cs typeface="Arial" panose="020B0604020202020204" pitchFamily="34" charset="0"/>
                        </a:rPr>
                        <a:t>oeufs</a:t>
                      </a:r>
                      <a:r>
                        <a:rPr lang="fr-FR" sz="2000" dirty="0">
                          <a:latin typeface="Arial" panose="020B0604020202020204" pitchFamily="34" charset="0"/>
                          <a:cs typeface="Arial" panose="020B0604020202020204" pitchFamily="34" charset="0"/>
                        </a:rPr>
                        <a:t> de </a:t>
                      </a:r>
                      <a:r>
                        <a:rPr lang="fr-FR" sz="2000" dirty="0" smtClean="0">
                          <a:latin typeface="Arial" panose="020B0604020202020204" pitchFamily="34" charset="0"/>
                          <a:cs typeface="Arial" panose="020B0604020202020204" pitchFamily="34" charset="0"/>
                        </a:rPr>
                        <a:t>Trématodes: œufs de</a:t>
                      </a:r>
                      <a:r>
                        <a:rPr lang="fr-FR" sz="2000" baseline="0" dirty="0" smtClean="0">
                          <a:latin typeface="Arial" panose="020B0604020202020204" pitchFamily="34" charset="0"/>
                          <a:cs typeface="Arial" panose="020B0604020202020204" pitchFamily="34" charset="0"/>
                        </a:rPr>
                        <a:t> </a:t>
                      </a:r>
                      <a:r>
                        <a:rPr lang="fr-FR" sz="2000" b="1" i="1" baseline="0" dirty="0" err="1" smtClean="0">
                          <a:latin typeface="Arial" panose="020B0604020202020204" pitchFamily="34" charset="0"/>
                          <a:cs typeface="Arial" panose="020B0604020202020204" pitchFamily="34" charset="0"/>
                        </a:rPr>
                        <a:t>Fasciola</a:t>
                      </a:r>
                      <a:r>
                        <a:rPr lang="fr-FR" sz="2000" b="1" i="1" baseline="0" dirty="0" smtClean="0">
                          <a:latin typeface="Arial" panose="020B0604020202020204" pitchFamily="34" charset="0"/>
                          <a:cs typeface="Arial" panose="020B0604020202020204" pitchFamily="34" charset="0"/>
                        </a:rPr>
                        <a:t> </a:t>
                      </a:r>
                      <a:r>
                        <a:rPr lang="fr-FR" sz="2000" b="1" i="1" baseline="0" dirty="0" err="1" smtClean="0">
                          <a:latin typeface="Arial" panose="020B0604020202020204" pitchFamily="34" charset="0"/>
                          <a:cs typeface="Arial" panose="020B0604020202020204" pitchFamily="34" charset="0"/>
                        </a:rPr>
                        <a:t>hepatica</a:t>
                      </a:r>
                      <a:endParaRPr lang="fr-FR" sz="2000" b="1" i="1" dirty="0" smtClean="0">
                        <a:latin typeface="Arial" panose="020B0604020202020204" pitchFamily="34" charset="0"/>
                        <a:cs typeface="Arial" panose="020B0604020202020204" pitchFamily="34" charset="0"/>
                      </a:endParaRPr>
                    </a:p>
                    <a:p>
                      <a:pPr algn="l"/>
                      <a:r>
                        <a:rPr lang="fr-FR" sz="2000" dirty="0" smtClean="0">
                          <a:latin typeface="Arial" panose="020B0604020202020204" pitchFamily="34" charset="0"/>
                          <a:cs typeface="Arial" panose="020B0604020202020204" pitchFamily="34" charset="0"/>
                        </a:rPr>
                        <a:t> </a:t>
                      </a:r>
                      <a:r>
                        <a:rPr lang="fr-FR" sz="2000" dirty="0">
                          <a:latin typeface="Arial" panose="020B0604020202020204" pitchFamily="34" charset="0"/>
                          <a:cs typeface="Arial" panose="020B0604020202020204" pitchFamily="34" charset="0"/>
                        </a:rPr>
                        <a:t>kystes de </a:t>
                      </a:r>
                      <a:r>
                        <a:rPr lang="fr-FR" sz="2000" b="1" i="1" dirty="0">
                          <a:latin typeface="Arial" panose="020B0604020202020204" pitchFamily="34" charset="0"/>
                          <a:cs typeface="Arial" panose="020B0604020202020204" pitchFamily="34" charset="0"/>
                        </a:rPr>
                        <a:t>E. </a:t>
                      </a:r>
                      <a:r>
                        <a:rPr lang="fr-FR" sz="2000" b="1" i="1" dirty="0" err="1">
                          <a:latin typeface="Arial" panose="020B0604020202020204" pitchFamily="34" charset="0"/>
                          <a:cs typeface="Arial" panose="020B0604020202020204" pitchFamily="34" charset="0"/>
                        </a:rPr>
                        <a:t>leuckarti</a:t>
                      </a:r>
                      <a:r>
                        <a:rPr lang="fr-FR" sz="2000" dirty="0">
                          <a:latin typeface="Arial" panose="020B0604020202020204" pitchFamily="34" charset="0"/>
                          <a:cs typeface="Arial" panose="020B0604020202020204" pitchFamily="34" charset="0"/>
                        </a:rPr>
                        <a:t>).</a:t>
                      </a:r>
                      <a:endParaRPr lang="fr-FR" sz="2000" dirty="0">
                        <a:latin typeface="Arial" panose="020B0604020202020204" pitchFamily="34" charset="0"/>
                        <a:cs typeface="Arial" panose="020B0604020202020204" pitchFamily="34" charset="0"/>
                      </a:endParaRPr>
                    </a:p>
                    <a:p>
                      <a:pPr algn="l"/>
                      <a:endParaRPr lang="fr-FR" dirty="0" smtClean="0">
                        <a:latin typeface="Arial" panose="020B0604020202020204" pitchFamily="34" charset="0"/>
                        <a:cs typeface="Arial" panose="020B0604020202020204" pitchFamily="34" charset="0"/>
                      </a:endParaRPr>
                    </a:p>
                    <a:p>
                      <a:pPr algn="l"/>
                      <a:r>
                        <a:rPr lang="fr-FR" sz="2400" b="1" dirty="0" smtClean="0">
                          <a:solidFill>
                            <a:srgbClr val="00B050"/>
                          </a:solidFill>
                          <a:latin typeface="Arial" panose="020B0604020202020204" pitchFamily="34" charset="0"/>
                          <a:cs typeface="Arial" panose="020B0604020202020204" pitchFamily="34" charset="0"/>
                        </a:rPr>
                        <a:t>Limites</a:t>
                      </a:r>
                      <a:endParaRPr lang="fr-FR" sz="2400" b="1" dirty="0">
                        <a:solidFill>
                          <a:srgbClr val="00B050"/>
                        </a:solidFill>
                        <a:latin typeface="Arial" panose="020B0604020202020204" pitchFamily="34" charset="0"/>
                        <a:cs typeface="Arial" panose="020B0604020202020204" pitchFamily="34" charset="0"/>
                      </a:endParaRPr>
                    </a:p>
                    <a:p>
                      <a:pPr algn="l"/>
                      <a:r>
                        <a:rPr lang="fr-FR" sz="2000" b="0" dirty="0" smtClean="0">
                          <a:solidFill>
                            <a:schemeClr val="tx1"/>
                          </a:solidFill>
                          <a:latin typeface="Arial" panose="020B0604020202020204" pitchFamily="34" charset="0"/>
                          <a:cs typeface="Arial" panose="020B0604020202020204" pitchFamily="34" charset="0"/>
                        </a:rPr>
                        <a:t>Méthode</a:t>
                      </a:r>
                      <a:r>
                        <a:rPr lang="fr-FR" sz="2000" b="1" dirty="0" smtClean="0">
                          <a:solidFill>
                            <a:srgbClr val="FF0000"/>
                          </a:solidFill>
                          <a:latin typeface="Arial" panose="020B0604020202020204" pitchFamily="34" charset="0"/>
                          <a:cs typeface="Arial" panose="020B0604020202020204" pitchFamily="34" charset="0"/>
                        </a:rPr>
                        <a:t> </a:t>
                      </a:r>
                      <a:r>
                        <a:rPr lang="fr-FR" sz="2000" b="1" dirty="0">
                          <a:solidFill>
                            <a:srgbClr val="FF0000"/>
                          </a:solidFill>
                          <a:latin typeface="Arial" panose="020B0604020202020204" pitchFamily="34" charset="0"/>
                          <a:cs typeface="Arial" panose="020B0604020202020204" pitchFamily="34" charset="0"/>
                        </a:rPr>
                        <a:t>longue </a:t>
                      </a:r>
                      <a:r>
                        <a:rPr lang="fr-FR" sz="2000" dirty="0" smtClean="0">
                          <a:latin typeface="Arial" panose="020B0604020202020204" pitchFamily="34" charset="0"/>
                          <a:cs typeface="Arial" panose="020B0604020202020204" pitchFamily="34" charset="0"/>
                        </a:rPr>
                        <a:t>sans la centrifugeuse</a:t>
                      </a:r>
                      <a:r>
                        <a:rPr lang="fr-FR" sz="2000" dirty="0">
                          <a:latin typeface="Arial" panose="020B0604020202020204" pitchFamily="34" charset="0"/>
                          <a:cs typeface="Arial" panose="020B0604020202020204" pitchFamily="34" charset="0"/>
                        </a:rPr>
                        <a:t>.</a:t>
                      </a:r>
                      <a:br>
                        <a:rPr lang="fr-FR" sz="2000" dirty="0">
                          <a:latin typeface="Arial" panose="020B0604020202020204" pitchFamily="34" charset="0"/>
                          <a:cs typeface="Arial" panose="020B0604020202020204" pitchFamily="34" charset="0"/>
                        </a:rPr>
                      </a:br>
                      <a:r>
                        <a:rPr lang="fr-FR" sz="2000" b="1" dirty="0" smtClean="0">
                          <a:solidFill>
                            <a:srgbClr val="FF0000"/>
                          </a:solidFill>
                          <a:latin typeface="Arial" panose="020B0604020202020204" pitchFamily="34" charset="0"/>
                          <a:cs typeface="Arial" panose="020B0604020202020204" pitchFamily="34" charset="0"/>
                        </a:rPr>
                        <a:t>Moins </a:t>
                      </a:r>
                      <a:r>
                        <a:rPr lang="fr-FR" sz="2000" b="1" dirty="0">
                          <a:solidFill>
                            <a:srgbClr val="FF0000"/>
                          </a:solidFill>
                          <a:latin typeface="Arial" panose="020B0604020202020204" pitchFamily="34" charset="0"/>
                          <a:cs typeface="Arial" panose="020B0604020202020204" pitchFamily="34" charset="0"/>
                        </a:rPr>
                        <a:t>sensible que la technique de flottation </a:t>
                      </a:r>
                      <a:r>
                        <a:rPr lang="fr-FR" sz="2000" dirty="0">
                          <a:latin typeface="Arial" panose="020B0604020202020204" pitchFamily="34" charset="0"/>
                          <a:cs typeface="Arial" panose="020B0604020202020204" pitchFamily="34" charset="0"/>
                        </a:rPr>
                        <a:t>et que la méthode de </a:t>
                      </a:r>
                      <a:r>
                        <a:rPr lang="fr-FR" sz="2000" b="1" dirty="0" err="1">
                          <a:solidFill>
                            <a:srgbClr val="FF0000"/>
                          </a:solidFill>
                          <a:latin typeface="Arial" panose="020B0604020202020204" pitchFamily="34" charset="0"/>
                          <a:cs typeface="Arial" panose="020B0604020202020204" pitchFamily="34" charset="0"/>
                        </a:rPr>
                        <a:t>Baermann</a:t>
                      </a:r>
                      <a:r>
                        <a:rPr lang="fr-FR" sz="2000" dirty="0">
                          <a:latin typeface="Arial" panose="020B0604020202020204" pitchFamily="34" charset="0"/>
                          <a:cs typeface="Arial" panose="020B0604020202020204" pitchFamily="34" charset="0"/>
                        </a:rPr>
                        <a:t> (pour la détection des larves</a:t>
                      </a:r>
                      <a:r>
                        <a:rPr lang="fr-FR" sz="2000" dirty="0" smtClean="0">
                          <a:latin typeface="Arial" panose="020B0604020202020204" pitchFamily="34" charset="0"/>
                          <a:cs typeface="Arial" panose="020B0604020202020204" pitchFamily="34" charset="0"/>
                        </a:rPr>
                        <a:t>).</a:t>
                      </a:r>
                      <a:endParaRPr lang="fr-FR" sz="2000" dirty="0" smtClean="0">
                        <a:latin typeface="Arial" panose="020B0604020202020204" pitchFamily="34" charset="0"/>
                        <a:cs typeface="Arial" panose="020B0604020202020204" pitchFamily="34" charset="0"/>
                      </a:endParaRPr>
                    </a:p>
                    <a:p>
                      <a:pPr algn="l"/>
                      <a:endParaRPr lang="fr-FR" sz="2000" dirty="0" smtClean="0">
                        <a:latin typeface="Arial" panose="020B0604020202020204" pitchFamily="34" charset="0"/>
                        <a:cs typeface="Arial" panose="020B0604020202020204" pitchFamily="34" charset="0"/>
                      </a:endParaRPr>
                    </a:p>
                    <a:p>
                      <a:pPr algn="l"/>
                      <a:r>
                        <a:rPr lang="fr-FR" sz="2000" dirty="0" smtClean="0">
                          <a:latin typeface="Arial" panose="020B0604020202020204" pitchFamily="34" charset="0"/>
                          <a:cs typeface="Arial" panose="020B0604020202020204" pitchFamily="34" charset="0"/>
                        </a:rPr>
                        <a:t>(Il </a:t>
                      </a:r>
                      <a:r>
                        <a:rPr lang="fr-FR" sz="2000" dirty="0">
                          <a:latin typeface="Arial" panose="020B0604020202020204" pitchFamily="34" charset="0"/>
                          <a:cs typeface="Arial" panose="020B0604020202020204" pitchFamily="34" charset="0"/>
                        </a:rPr>
                        <a:t>existe beaucoup de débris fécaux qui obscurcissent le champ </a:t>
                      </a:r>
                      <a:r>
                        <a:rPr lang="fr-FR" sz="2000" dirty="0" smtClean="0">
                          <a:latin typeface="Arial" panose="020B0604020202020204" pitchFamily="34" charset="0"/>
                          <a:cs typeface="Arial" panose="020B0604020202020204" pitchFamily="34" charset="0"/>
                        </a:rPr>
                        <a:t>d'observation).</a:t>
                      </a:r>
                      <a:br>
                        <a:rPr lang="fr-FR" sz="2000" dirty="0">
                          <a:latin typeface="Arial" panose="020B0604020202020204" pitchFamily="34" charset="0"/>
                          <a:cs typeface="Arial" panose="020B0604020202020204" pitchFamily="34" charset="0"/>
                        </a:rPr>
                      </a:br>
                      <a:r>
                        <a:rPr lang="fr-FR" sz="2000" dirty="0">
                          <a:latin typeface="Arial" panose="020B0604020202020204" pitchFamily="34" charset="0"/>
                          <a:cs typeface="Arial" panose="020B0604020202020204" pitchFamily="34" charset="0"/>
                        </a:rPr>
                        <a:t>Néanmoins, cette sensibilité peut être améliorée par l'adjonction de bleu de méthylène et/ou </a:t>
                      </a:r>
                      <a:r>
                        <a:rPr lang="fr-FR" sz="2000" dirty="0" smtClean="0">
                          <a:latin typeface="Arial" panose="020B0604020202020204" pitchFamily="34" charset="0"/>
                          <a:cs typeface="Arial" panose="020B0604020202020204" pitchFamily="34" charset="0"/>
                        </a:rPr>
                        <a:t>l'</a:t>
                      </a:r>
                      <a:r>
                        <a:rPr lang="fr-FR" sz="2000" dirty="0" err="1" smtClean="0">
                          <a:latin typeface="Arial" panose="020B0604020202020204" pitchFamily="34" charset="0"/>
                          <a:cs typeface="Arial" panose="020B0604020202020204" pitchFamily="34" charset="0"/>
                        </a:rPr>
                        <a:t>tilisation</a:t>
                      </a:r>
                      <a:r>
                        <a:rPr lang="fr-FR" sz="2000" dirty="0" smtClean="0">
                          <a:latin typeface="Arial" panose="020B0604020202020204" pitchFamily="34" charset="0"/>
                          <a:cs typeface="Arial" panose="020B0604020202020204" pitchFamily="34" charset="0"/>
                        </a:rPr>
                        <a:t> </a:t>
                      </a:r>
                      <a:r>
                        <a:rPr lang="fr-FR" sz="2000" dirty="0">
                          <a:latin typeface="Arial" panose="020B0604020202020204" pitchFamily="34" charset="0"/>
                          <a:cs typeface="Arial" panose="020B0604020202020204" pitchFamily="34" charset="0"/>
                        </a:rPr>
                        <a:t>de l'</a:t>
                      </a:r>
                      <a:r>
                        <a:rPr lang="fr-FR" sz="2000" dirty="0" err="1">
                          <a:latin typeface="Arial" panose="020B0604020202020204" pitchFamily="34" charset="0"/>
                          <a:cs typeface="Arial" panose="020B0604020202020204" pitchFamily="34" charset="0"/>
                        </a:rPr>
                        <a:t>antiformine</a:t>
                      </a:r>
                      <a:r>
                        <a:rPr lang="fr-FR" sz="2000" dirty="0" smtClean="0">
                          <a:latin typeface="Arial" panose="020B0604020202020204" pitchFamily="34" charset="0"/>
                          <a:cs typeface="Arial" panose="020B0604020202020204" pitchFamily="34" charset="0"/>
                        </a:rPr>
                        <a:t>.</a:t>
                      </a:r>
                      <a:endParaRPr lang="fr-FR" sz="2000" dirty="0">
                        <a:latin typeface="Arial" panose="020B0604020202020204" pitchFamily="34" charset="0"/>
                        <a:cs typeface="Arial" panose="020B0604020202020204" pitchFamily="34" charset="0"/>
                      </a:endParaRPr>
                    </a:p>
                  </a:txBody>
                  <a:tcPr>
                    <a:lnL>
                      <a:noFill/>
                    </a:lnL>
                    <a:lnR>
                      <a:noFill/>
                    </a:lnR>
                    <a:lnT>
                      <a:noFill/>
                    </a:lnT>
                    <a:lnB>
                      <a:noFill/>
                    </a:lnB>
                  </a:tcPr>
                </a:tc>
              </a:tr>
              <a:tr h="0">
                <a:tc>
                  <a:txBody>
                    <a:bodyPr/>
                    <a:lstStyle/>
                    <a:p>
                      <a:pPr algn="ctr"/>
                      <a:r>
                        <a:rPr lang="fr-FR" dirty="0"/>
                        <a:t> </a:t>
                      </a:r>
                      <a:endParaRPr lang="fr-FR" dirty="0"/>
                    </a:p>
                  </a:txBody>
                  <a:tcPr>
                    <a:lnL>
                      <a:noFill/>
                    </a:lnL>
                    <a:lnR>
                      <a:noFill/>
                    </a:lnR>
                    <a:lnT>
                      <a:noFill/>
                    </a:lnT>
                    <a:lnB>
                      <a:noFill/>
                    </a:lnB>
                  </a:tcPr>
                </a:tc>
              </a:tr>
            </a:tbl>
          </a:graphicData>
        </a:graphic>
      </p:graphicFrame>
      <p:sp>
        <p:nvSpPr>
          <p:cNvPr id="7"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Helminthe — Wikipédi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3" name="AutoShape 4" descr="Helminthe — Wikipédi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4" name="AutoShape 8" descr="Helminthe — Wikipédia"/>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5" name="AutoShape 10" descr="Helminthe — Wikipédia"/>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6" name="AutoShape 12" descr="Les infections gastro-intestinales parasitaires | Les soins aux enfants  néo-canadiens"/>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7" name="AutoShape 14" descr="Les infections gastro-intestinales parasitaires | Les soins aux enfants  néo-canadiens"/>
          <p:cNvSpPr>
            <a:spLocks noChangeAspect="1" noChangeArrowheads="1"/>
          </p:cNvSpPr>
          <p:nvPr/>
        </p:nvSpPr>
        <p:spPr bwMode="auto">
          <a:xfrm>
            <a:off x="917575" y="6175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8" name="AutoShape 16" descr="Les infections gastro-intestinales parasitaires | Les soins aux enfants  néo-canadiens"/>
          <p:cNvSpPr>
            <a:spLocks noChangeAspect="1" noChangeArrowheads="1"/>
          </p:cNvSpPr>
          <p:nvPr/>
        </p:nvSpPr>
        <p:spPr bwMode="auto">
          <a:xfrm>
            <a:off x="1069975" y="769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9" name="AutoShape 18" descr="https://upload.wikimedia.org/wikipedia/commons/thumb/0/0b/Parasite140080-fig3_Gastrointestinal_parasites_in_seven_primates_of_the_Ta%C3%AF_National_Park_-_Helminths.png/220px-Parasite140080-fig3_Gastrointestinal_parasites_in_seven_primates_of_the_Ta%C3%AF_National_Park_-_Helminths.png"/>
          <p:cNvSpPr>
            <a:spLocks noChangeAspect="1" noChangeArrowheads="1"/>
          </p:cNvSpPr>
          <p:nvPr/>
        </p:nvSpPr>
        <p:spPr bwMode="auto">
          <a:xfrm>
            <a:off x="1222375" y="922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11" name="AutoShape 24" descr="Les infections gastro-intestinales parasitaires | Les soins aux enfants  néo-canadiens"/>
          <p:cNvSpPr>
            <a:spLocks noChangeAspect="1" noChangeArrowheads="1"/>
          </p:cNvSpPr>
          <p:nvPr/>
        </p:nvSpPr>
        <p:spPr bwMode="auto">
          <a:xfrm>
            <a:off x="1527175" y="1227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12" name="AutoShape 26" descr="Trématodes - Site de parasitoprimates !"/>
          <p:cNvSpPr>
            <a:spLocks noChangeAspect="1" noChangeArrowheads="1"/>
          </p:cNvSpPr>
          <p:nvPr/>
        </p:nvSpPr>
        <p:spPr bwMode="auto">
          <a:xfrm>
            <a:off x="1679575" y="13795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13" name="AutoShape 28" descr="Trématodes - Site de parasitoprimates !"/>
          <p:cNvSpPr>
            <a:spLocks noChangeAspect="1" noChangeArrowheads="1"/>
          </p:cNvSpPr>
          <p:nvPr/>
        </p:nvSpPr>
        <p:spPr bwMode="auto">
          <a:xfrm>
            <a:off x="1831975" y="1531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14" name="AutoShape 30" descr="Trématodes - Site de parasitoprimates !"/>
          <p:cNvSpPr>
            <a:spLocks noChangeAspect="1" noChangeArrowheads="1"/>
          </p:cNvSpPr>
          <p:nvPr/>
        </p:nvSpPr>
        <p:spPr bwMode="auto">
          <a:xfrm>
            <a:off x="1984375" y="1684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16" name="AutoShape 4" descr="Grande douve Paramphistome :"/>
          <p:cNvSpPr>
            <a:spLocks noChangeAspect="1" noChangeArrowheads="1"/>
          </p:cNvSpPr>
          <p:nvPr/>
        </p:nvSpPr>
        <p:spPr bwMode="auto">
          <a:xfrm>
            <a:off x="2136775" y="1836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17" name="AutoShape 8" descr="Grande douve Paramphistome :"/>
          <p:cNvSpPr>
            <a:spLocks noChangeAspect="1" noChangeArrowheads="1"/>
          </p:cNvSpPr>
          <p:nvPr/>
        </p:nvSpPr>
        <p:spPr bwMode="auto">
          <a:xfrm>
            <a:off x="2289175" y="1989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18" name="AutoShape 10" descr="Grande douve Paramphistome :"/>
          <p:cNvSpPr>
            <a:spLocks noChangeAspect="1" noChangeArrowheads="1"/>
          </p:cNvSpPr>
          <p:nvPr/>
        </p:nvSpPr>
        <p:spPr bwMode="auto">
          <a:xfrm>
            <a:off x="2441575" y="21415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19" name="AutoShape 12" descr="Grande douve Paramphistome :"/>
          <p:cNvSpPr>
            <a:spLocks noChangeAspect="1" noChangeArrowheads="1"/>
          </p:cNvSpPr>
          <p:nvPr/>
        </p:nvSpPr>
        <p:spPr bwMode="auto">
          <a:xfrm>
            <a:off x="2593975" y="2293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20" name="AutoShape 14" descr="Grande douve Paramphistome :"/>
          <p:cNvSpPr>
            <a:spLocks noChangeAspect="1" noChangeArrowheads="1"/>
          </p:cNvSpPr>
          <p:nvPr/>
        </p:nvSpPr>
        <p:spPr bwMode="auto">
          <a:xfrm>
            <a:off x="2746375" y="2446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21" name="AutoShape 16" descr="Oocyst of Eimeria leuckarti.  "/>
          <p:cNvSpPr>
            <a:spLocks noChangeAspect="1" noChangeArrowheads="1"/>
          </p:cNvSpPr>
          <p:nvPr/>
        </p:nvSpPr>
        <p:spPr bwMode="auto">
          <a:xfrm>
            <a:off x="2898775" y="2598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15" name="ZoneTexte 5"/>
          <p:cNvSpPr txBox="1"/>
          <p:nvPr/>
        </p:nvSpPr>
        <p:spPr>
          <a:xfrm>
            <a:off x="155575" y="65027"/>
            <a:ext cx="2414270" cy="521970"/>
          </a:xfrm>
          <a:prstGeom prst="rect">
            <a:avLst/>
          </a:prstGeom>
          <a:solidFill>
            <a:srgbClr val="0070C0"/>
          </a:solidFill>
          <a:ln>
            <a:solidFill>
              <a:schemeClr val="accent1"/>
            </a:solidFill>
          </a:ln>
        </p:spPr>
        <p:txBody>
          <a:bodyPr wrap="none" rtlCol="0">
            <a:spAutoFit/>
          </a:bodyPr>
          <a:p>
            <a:r>
              <a:rPr lang="fr-FR" sz="2800" b="1" dirty="0" smtClean="0">
                <a:solidFill>
                  <a:srgbClr val="FFFF00"/>
                </a:solidFill>
                <a:latin typeface="Arial" panose="020B0604020202020204" pitchFamily="34" charset="0"/>
                <a:cs typeface="Arial" panose="020B0604020202020204" pitchFamily="34" charset="0"/>
              </a:rPr>
              <a:t>Coproculture</a:t>
            </a:r>
            <a:endParaRPr lang="fr-FR" sz="2800" b="1" dirty="0">
              <a:solidFill>
                <a:srgbClr val="FFFF00"/>
              </a:solidFill>
              <a:latin typeface="Arial" panose="020B0604020202020204" pitchFamily="34" charset="0"/>
              <a:cs typeface="Arial" panose="020B0604020202020204" pitchFamily="34" charset="0"/>
            </a:endParaRPr>
          </a:p>
        </p:txBody>
      </p:sp>
      <p:sp>
        <p:nvSpPr>
          <p:cNvPr id="23" name="Zone de texte 22"/>
          <p:cNvSpPr txBox="1"/>
          <p:nvPr/>
        </p:nvSpPr>
        <p:spPr>
          <a:xfrm>
            <a:off x="156210" y="613410"/>
            <a:ext cx="8916670" cy="6092825"/>
          </a:xfrm>
          <a:prstGeom prst="rect">
            <a:avLst/>
          </a:prstGeom>
          <a:ln>
            <a:solidFill>
              <a:schemeClr val="accent1"/>
            </a:solidFill>
          </a:ln>
        </p:spPr>
        <p:txBody>
          <a:bodyPr wrap="square">
            <a:spAutoFit/>
          </a:bodyPr>
          <a:p>
            <a:pPr marL="342900" indent="-342900" algn="just" defTabSz="266700">
              <a:lnSpc>
                <a:spcPct val="150000"/>
              </a:lnSpc>
              <a:buFont typeface="Wingdings" panose="05000000000000000000" charset="0"/>
              <a:buChar char="q"/>
            </a:pPr>
            <a:r>
              <a:rPr sz="2000">
                <a:latin typeface="Arial" panose="020B0604020202020204" pitchFamily="34" charset="0"/>
                <a:ea typeface="Times New Roman" panose="02020603050405020304"/>
                <a:cs typeface="Arial" panose="020B0604020202020204" pitchFamily="34" charset="0"/>
              </a:rPr>
              <a:t>L’examen des</a:t>
            </a:r>
            <a:r>
              <a:rPr lang="fr-FR" sz="2000">
                <a:latin typeface="Arial" panose="020B0604020202020204" pitchFamily="34" charset="0"/>
                <a:ea typeface="Times New Roman" panose="02020603050405020304"/>
                <a:cs typeface="Arial" panose="020B0604020202020204" pitchFamily="34" charset="0"/>
              </a:rPr>
              <a:t> oeufs </a:t>
            </a:r>
            <a:r>
              <a:rPr sz="2000">
                <a:latin typeface="Arial" panose="020B0604020202020204" pitchFamily="34" charset="0"/>
                <a:ea typeface="Times New Roman" panose="02020603050405020304"/>
                <a:cs typeface="Arial" panose="020B0604020202020204" pitchFamily="34" charset="0"/>
              </a:rPr>
              <a:t> </a:t>
            </a:r>
            <a:r>
              <a:rPr lang="fr-FR" sz="2000">
                <a:latin typeface="Arial" panose="020B0604020202020204" pitchFamily="34" charset="0"/>
                <a:ea typeface="Times New Roman" panose="02020603050405020304"/>
                <a:cs typeface="Arial" panose="020B0604020202020204" pitchFamily="34" charset="0"/>
              </a:rPr>
              <a:t>ne permet   pas toujours, </a:t>
            </a:r>
            <a:r>
              <a:rPr sz="2000">
                <a:latin typeface="Arial" panose="020B0604020202020204" pitchFamily="34" charset="0"/>
                <a:ea typeface="Times New Roman" panose="02020603050405020304"/>
                <a:cs typeface="Arial" panose="020B0604020202020204" pitchFamily="34" charset="0"/>
              </a:rPr>
              <a:t>de connaitre les</a:t>
            </a:r>
            <a:r>
              <a:rPr lang="fr-FR" sz="2000">
                <a:latin typeface="Arial" panose="020B0604020202020204" pitchFamily="34" charset="0"/>
                <a:ea typeface="Times New Roman" panose="02020603050405020304"/>
                <a:cs typeface="Arial" panose="020B0604020202020204" pitchFamily="34" charset="0"/>
              </a:rPr>
              <a:t> genres et </a:t>
            </a:r>
            <a:r>
              <a:rPr sz="2000">
                <a:latin typeface="Arial" panose="020B0604020202020204" pitchFamily="34" charset="0"/>
                <a:ea typeface="Times New Roman" panose="02020603050405020304"/>
                <a:cs typeface="Arial" panose="020B0604020202020204" pitchFamily="34" charset="0"/>
              </a:rPr>
              <a:t>espèces parasites en cause. </a:t>
            </a:r>
            <a:endParaRPr sz="2000">
              <a:latin typeface="Arial" panose="020B0604020202020204" pitchFamily="34" charset="0"/>
              <a:ea typeface="Times New Roman" panose="02020603050405020304"/>
              <a:cs typeface="Arial" panose="020B0604020202020204" pitchFamily="34" charset="0"/>
            </a:endParaRPr>
          </a:p>
          <a:p>
            <a:pPr indent="0" algn="just" defTabSz="266700">
              <a:lnSpc>
                <a:spcPct val="150000"/>
              </a:lnSpc>
              <a:buFont typeface="Wingdings" panose="05000000000000000000" charset="0"/>
              <a:buNone/>
            </a:pPr>
            <a:r>
              <a:rPr lang="fr-FR" sz="2000">
                <a:latin typeface="Arial" panose="020B0604020202020204" pitchFamily="34" charset="0"/>
                <a:ea typeface="Times New Roman" panose="02020603050405020304"/>
                <a:cs typeface="Arial" panose="020B0604020202020204" pitchFamily="34" charset="0"/>
              </a:rPr>
              <a:t>Souvent </a:t>
            </a:r>
            <a:r>
              <a:rPr sz="2000">
                <a:latin typeface="Arial" panose="020B0604020202020204" pitchFamily="34" charset="0"/>
                <a:ea typeface="Times New Roman" panose="02020603050405020304"/>
                <a:cs typeface="Arial" panose="020B0604020202020204" pitchFamily="34" charset="0"/>
              </a:rPr>
              <a:t>, la diagnose est diffici</a:t>
            </a:r>
            <a:r>
              <a:rPr lang="fr-FR" sz="2000">
                <a:latin typeface="Arial" panose="020B0604020202020204" pitchFamily="34" charset="0"/>
                <a:ea typeface="Times New Roman" panose="02020603050405020304"/>
                <a:cs typeface="Arial" panose="020B0604020202020204" pitchFamily="34" charset="0"/>
              </a:rPr>
              <a:t>le; surtout en ce sui concerne les strongles </a:t>
            </a:r>
            <a:r>
              <a:rPr sz="2000">
                <a:latin typeface="Arial" panose="020B0604020202020204" pitchFamily="34" charset="0"/>
                <a:ea typeface="Times New Roman" panose="02020603050405020304"/>
                <a:cs typeface="Arial" panose="020B0604020202020204" pitchFamily="34" charset="0"/>
              </a:rPr>
              <a:t>.</a:t>
            </a:r>
            <a:endParaRPr sz="2000">
              <a:latin typeface="Arial" panose="020B0604020202020204" pitchFamily="34" charset="0"/>
              <a:ea typeface="Times New Roman" panose="02020603050405020304"/>
              <a:cs typeface="Arial" panose="020B0604020202020204" pitchFamily="34" charset="0"/>
            </a:endParaRPr>
          </a:p>
          <a:p>
            <a:pPr indent="0" algn="just" defTabSz="266700">
              <a:lnSpc>
                <a:spcPct val="150000"/>
              </a:lnSpc>
              <a:buFont typeface="Wingdings" panose="05000000000000000000" charset="0"/>
              <a:buNone/>
            </a:pPr>
            <a:endParaRPr sz="2000">
              <a:latin typeface="Arial" panose="020B0604020202020204" pitchFamily="34" charset="0"/>
              <a:ea typeface="Times New Roman" panose="02020603050405020304"/>
              <a:cs typeface="Arial" panose="020B0604020202020204" pitchFamily="34" charset="0"/>
            </a:endParaRPr>
          </a:p>
          <a:p>
            <a:pPr marL="342900" indent="-342900" algn="just" defTabSz="266700">
              <a:lnSpc>
                <a:spcPct val="150000"/>
              </a:lnSpc>
              <a:buFont typeface="Wingdings" panose="05000000000000000000" charset="0"/>
              <a:buChar char="q"/>
            </a:pPr>
            <a:r>
              <a:rPr sz="2000">
                <a:latin typeface="Arial" panose="020B0604020202020204" pitchFamily="34" charset="0"/>
                <a:ea typeface="Times New Roman" panose="02020603050405020304"/>
                <a:cs typeface="Arial" panose="020B0604020202020204" pitchFamily="34" charset="0"/>
              </a:rPr>
              <a:t>Elle est, possible</a:t>
            </a:r>
            <a:r>
              <a:rPr lang="fr-FR" sz="2000">
                <a:latin typeface="Arial" panose="020B0604020202020204" pitchFamily="34" charset="0"/>
                <a:ea typeface="Times New Roman" panose="02020603050405020304"/>
                <a:cs typeface="Arial" panose="020B0604020202020204" pitchFamily="34" charset="0"/>
              </a:rPr>
              <a:t> à</a:t>
            </a:r>
            <a:r>
              <a:rPr sz="2000">
                <a:latin typeface="Arial" panose="020B0604020202020204" pitchFamily="34" charset="0"/>
                <a:ea typeface="Times New Roman" panose="02020603050405020304"/>
                <a:cs typeface="Arial" panose="020B0604020202020204" pitchFamily="34" charset="0"/>
              </a:rPr>
              <a:t> partir des larves strongyloides du troisième âge (L3) </a:t>
            </a:r>
            <a:r>
              <a:rPr lang="fr-FR" sz="2000">
                <a:latin typeface="Arial" panose="020B0604020202020204" pitchFamily="34" charset="0"/>
                <a:ea typeface="Times New Roman" panose="02020603050405020304"/>
                <a:cs typeface="Arial" panose="020B0604020202020204" pitchFamily="34" charset="0"/>
              </a:rPr>
              <a:t>, car souvent spédifiques à l’éspèce en cause .</a:t>
            </a:r>
            <a:endParaRPr lang="fr-FR" sz="2000">
              <a:latin typeface="Arial" panose="020B0604020202020204" pitchFamily="34" charset="0"/>
              <a:ea typeface="Times New Roman" panose="02020603050405020304"/>
              <a:cs typeface="Arial" panose="020B0604020202020204" pitchFamily="34" charset="0"/>
            </a:endParaRPr>
          </a:p>
          <a:p>
            <a:pPr marL="342900" indent="-342900" algn="just" defTabSz="266700">
              <a:lnSpc>
                <a:spcPct val="150000"/>
              </a:lnSpc>
              <a:buFont typeface="Wingdings" panose="05000000000000000000" charset="0"/>
              <a:buChar char="q"/>
            </a:pPr>
            <a:endParaRPr lang="fr-FR" sz="2000">
              <a:latin typeface="Arial" panose="020B0604020202020204" pitchFamily="34" charset="0"/>
              <a:ea typeface="Times New Roman" panose="02020603050405020304"/>
              <a:cs typeface="Arial" panose="020B0604020202020204" pitchFamily="34" charset="0"/>
            </a:endParaRPr>
          </a:p>
          <a:p>
            <a:pPr marL="342900" indent="-342900" algn="just" defTabSz="266700">
              <a:lnSpc>
                <a:spcPct val="150000"/>
              </a:lnSpc>
              <a:buFont typeface="Wingdings" panose="05000000000000000000" charset="0"/>
              <a:buChar char="q"/>
            </a:pPr>
            <a:r>
              <a:rPr lang="fr-FR" sz="2000">
                <a:latin typeface="Arial" panose="020B0604020202020204" pitchFamily="34" charset="0"/>
                <a:ea typeface="Times New Roman" panose="02020603050405020304"/>
                <a:cs typeface="Arial" panose="020B0604020202020204" pitchFamily="34" charset="0"/>
              </a:rPr>
              <a:t>La </a:t>
            </a:r>
            <a:r>
              <a:rPr sz="2000">
                <a:latin typeface="Arial" panose="020B0604020202020204" pitchFamily="34" charset="0"/>
                <a:ea typeface="Times New Roman" panose="02020603050405020304"/>
                <a:cs typeface="Arial" panose="020B0604020202020204" pitchFamily="34" charset="0"/>
              </a:rPr>
              <a:t> coproculture a pour but de faire évaluer ces formes parasitaires du stade œuf jusqu'au stade de larve </a:t>
            </a:r>
            <a:r>
              <a:rPr lang="fr-FR" sz="2000">
                <a:latin typeface="Arial" panose="020B0604020202020204" pitchFamily="34" charset="0"/>
                <a:ea typeface="Times New Roman" panose="02020603050405020304"/>
                <a:cs typeface="Arial" panose="020B0604020202020204" pitchFamily="34" charset="0"/>
              </a:rPr>
              <a:t>L3 (</a:t>
            </a:r>
            <a:r>
              <a:rPr sz="2000">
                <a:latin typeface="Arial" panose="020B0604020202020204" pitchFamily="34" charset="0"/>
                <a:ea typeface="Times New Roman" panose="02020603050405020304"/>
                <a:cs typeface="Arial" panose="020B0604020202020204" pitchFamily="34" charset="0"/>
              </a:rPr>
              <a:t>élément infestant</a:t>
            </a:r>
            <a:r>
              <a:rPr lang="fr-FR" sz="2000">
                <a:latin typeface="Arial" panose="020B0604020202020204" pitchFamily="34" charset="0"/>
                <a:ea typeface="Times New Roman" panose="02020603050405020304"/>
                <a:cs typeface="Arial" panose="020B0604020202020204" pitchFamily="34" charset="0"/>
              </a:rPr>
              <a:t>)</a:t>
            </a:r>
            <a:endParaRPr lang="fr-FR" sz="2000">
              <a:latin typeface="Arial" panose="020B0604020202020204" pitchFamily="34" charset="0"/>
              <a:ea typeface="Times New Roman" panose="02020603050405020304"/>
              <a:cs typeface="Arial" panose="020B0604020202020204" pitchFamily="34" charset="0"/>
            </a:endParaRPr>
          </a:p>
          <a:p>
            <a:pPr indent="0" algn="just" defTabSz="266700">
              <a:lnSpc>
                <a:spcPct val="150000"/>
              </a:lnSpc>
              <a:buFont typeface="Wingdings" panose="05000000000000000000" charset="0"/>
              <a:buNone/>
            </a:pPr>
            <a:endParaRPr lang="fr-FR" sz="2000">
              <a:latin typeface="Arial" panose="020B0604020202020204" pitchFamily="34" charset="0"/>
              <a:ea typeface="Times New Roman" panose="02020603050405020304"/>
              <a:cs typeface="Arial" panose="020B0604020202020204" pitchFamily="34" charset="0"/>
            </a:endParaRPr>
          </a:p>
          <a:p>
            <a:pPr marL="342900" indent="-342900" algn="just" defTabSz="266700">
              <a:lnSpc>
                <a:spcPct val="150000"/>
              </a:lnSpc>
              <a:buFont typeface="Wingdings" panose="05000000000000000000" charset="0"/>
              <a:buChar char="q"/>
            </a:pPr>
            <a:r>
              <a:rPr sz="2000">
                <a:latin typeface="Arial" panose="020B0604020202020204" pitchFamily="34" charset="0"/>
                <a:ea typeface="Times New Roman" panose="02020603050405020304"/>
                <a:cs typeface="Arial" panose="020B0604020202020204" pitchFamily="34" charset="0"/>
              </a:rPr>
              <a:t>On réalise ainsi au laboratoire ce qui se produit dans le milieu extérieur</a:t>
            </a:r>
            <a:r>
              <a:rPr lang="fr-FR" sz="2000">
                <a:latin typeface="Arial" panose="020B0604020202020204" pitchFamily="34" charset="0"/>
                <a:ea typeface="Times New Roman" panose="02020603050405020304"/>
                <a:cs typeface="Arial" panose="020B0604020202020204" pitchFamily="34" charset="0"/>
              </a:rPr>
              <a:t>,</a:t>
            </a:r>
            <a:r>
              <a:rPr sz="2000">
                <a:latin typeface="Arial" panose="020B0604020202020204" pitchFamily="34" charset="0"/>
                <a:ea typeface="Times New Roman" panose="02020603050405020304"/>
                <a:cs typeface="Arial" panose="020B0604020202020204" pitchFamily="34" charset="0"/>
              </a:rPr>
              <a:t> quand les conditions sont favorables (température, oxygénation, humidité). </a:t>
            </a:r>
            <a:r>
              <a:rPr sz="2000" b="1">
                <a:latin typeface="Arial" panose="020B0604020202020204" pitchFamily="34" charset="0"/>
                <a:ea typeface="Times New Roman" panose="02020603050405020304"/>
                <a:cs typeface="Arial" panose="020B0604020202020204" pitchFamily="34" charset="0"/>
              </a:rPr>
              <a:t>(GRABER ; C.PERROTIN)</a:t>
            </a:r>
            <a:endParaRPr sz="2000" b="1">
              <a:latin typeface="Arial" panose="020B0604020202020204" pitchFamily="34" charset="0"/>
              <a:ea typeface="Times New Roman" panose="02020603050405020304"/>
              <a:cs typeface="Arial" panose="020B0604020202020204" pitchFamily="34" charset="0"/>
            </a:endParaRPr>
          </a:p>
        </p:txBody>
      </p:sp>
      <p:sp>
        <p:nvSpPr>
          <p:cNvPr id="10"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Helminthe — Wikipédi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3" name="AutoShape 4" descr="Helminthe — Wikipédi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4" name="AutoShape 8" descr="Helminthe — Wikipédia"/>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5" name="AutoShape 10" descr="Helminthe — Wikipédia"/>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6" name="AutoShape 12" descr="Les infections gastro-intestinales parasitaires | Les soins aux enfants  néo-canadiens"/>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7" name="AutoShape 14" descr="Les infections gastro-intestinales parasitaires | Les soins aux enfants  néo-canadiens"/>
          <p:cNvSpPr>
            <a:spLocks noChangeAspect="1" noChangeArrowheads="1"/>
          </p:cNvSpPr>
          <p:nvPr/>
        </p:nvSpPr>
        <p:spPr bwMode="auto">
          <a:xfrm>
            <a:off x="917575" y="6175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8" name="AutoShape 16" descr="Les infections gastro-intestinales parasitaires | Les soins aux enfants  néo-canadiens"/>
          <p:cNvSpPr>
            <a:spLocks noChangeAspect="1" noChangeArrowheads="1"/>
          </p:cNvSpPr>
          <p:nvPr/>
        </p:nvSpPr>
        <p:spPr bwMode="auto">
          <a:xfrm>
            <a:off x="1069975" y="769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9" name="AutoShape 18" descr="https://upload.wikimedia.org/wikipedia/commons/thumb/0/0b/Parasite140080-fig3_Gastrointestinal_parasites_in_seven_primates_of_the_Ta%C3%AF_National_Park_-_Helminths.png/220px-Parasite140080-fig3_Gastrointestinal_parasites_in_seven_primates_of_the_Ta%C3%AF_National_Park_-_Helminths.png"/>
          <p:cNvSpPr>
            <a:spLocks noChangeAspect="1" noChangeArrowheads="1"/>
          </p:cNvSpPr>
          <p:nvPr/>
        </p:nvSpPr>
        <p:spPr bwMode="auto">
          <a:xfrm>
            <a:off x="1222375" y="922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11" name="AutoShape 24" descr="Les infections gastro-intestinales parasitaires | Les soins aux enfants  néo-canadiens"/>
          <p:cNvSpPr>
            <a:spLocks noChangeAspect="1" noChangeArrowheads="1"/>
          </p:cNvSpPr>
          <p:nvPr/>
        </p:nvSpPr>
        <p:spPr bwMode="auto">
          <a:xfrm>
            <a:off x="1527175" y="1227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12" name="AutoShape 26" descr="Trématodes - Site de parasitoprimates !"/>
          <p:cNvSpPr>
            <a:spLocks noChangeAspect="1" noChangeArrowheads="1"/>
          </p:cNvSpPr>
          <p:nvPr/>
        </p:nvSpPr>
        <p:spPr bwMode="auto">
          <a:xfrm>
            <a:off x="1679575" y="13795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13" name="AutoShape 28" descr="Trématodes - Site de parasitoprimates !"/>
          <p:cNvSpPr>
            <a:spLocks noChangeAspect="1" noChangeArrowheads="1"/>
          </p:cNvSpPr>
          <p:nvPr/>
        </p:nvSpPr>
        <p:spPr bwMode="auto">
          <a:xfrm>
            <a:off x="1831975" y="1531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14" name="AutoShape 30" descr="Trématodes - Site de parasitoprimates !"/>
          <p:cNvSpPr>
            <a:spLocks noChangeAspect="1" noChangeArrowheads="1"/>
          </p:cNvSpPr>
          <p:nvPr/>
        </p:nvSpPr>
        <p:spPr bwMode="auto">
          <a:xfrm>
            <a:off x="1984375" y="1684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16" name="AutoShape 4" descr="Grande douve Paramphistome :"/>
          <p:cNvSpPr>
            <a:spLocks noChangeAspect="1" noChangeArrowheads="1"/>
          </p:cNvSpPr>
          <p:nvPr/>
        </p:nvSpPr>
        <p:spPr bwMode="auto">
          <a:xfrm>
            <a:off x="2136775" y="1836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17" name="AutoShape 8" descr="Grande douve Paramphistome :"/>
          <p:cNvSpPr>
            <a:spLocks noChangeAspect="1" noChangeArrowheads="1"/>
          </p:cNvSpPr>
          <p:nvPr/>
        </p:nvSpPr>
        <p:spPr bwMode="auto">
          <a:xfrm>
            <a:off x="2289175" y="1989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18" name="AutoShape 10" descr="Grande douve Paramphistome :"/>
          <p:cNvSpPr>
            <a:spLocks noChangeAspect="1" noChangeArrowheads="1"/>
          </p:cNvSpPr>
          <p:nvPr/>
        </p:nvSpPr>
        <p:spPr bwMode="auto">
          <a:xfrm>
            <a:off x="2441575" y="21415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19" name="AutoShape 12" descr="Grande douve Paramphistome :"/>
          <p:cNvSpPr>
            <a:spLocks noChangeAspect="1" noChangeArrowheads="1"/>
          </p:cNvSpPr>
          <p:nvPr/>
        </p:nvSpPr>
        <p:spPr bwMode="auto">
          <a:xfrm>
            <a:off x="2593975" y="2293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20" name="AutoShape 14" descr="Grande douve Paramphistome :"/>
          <p:cNvSpPr>
            <a:spLocks noChangeAspect="1" noChangeArrowheads="1"/>
          </p:cNvSpPr>
          <p:nvPr/>
        </p:nvSpPr>
        <p:spPr bwMode="auto">
          <a:xfrm>
            <a:off x="2746375" y="2446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21" name="AutoShape 16" descr="Oocyst of Eimeria leuckarti.  "/>
          <p:cNvSpPr>
            <a:spLocks noChangeAspect="1" noChangeArrowheads="1"/>
          </p:cNvSpPr>
          <p:nvPr/>
        </p:nvSpPr>
        <p:spPr bwMode="auto">
          <a:xfrm>
            <a:off x="2898775" y="2598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15" name="ZoneTexte 5"/>
          <p:cNvSpPr txBox="1"/>
          <p:nvPr/>
        </p:nvSpPr>
        <p:spPr>
          <a:xfrm>
            <a:off x="155575" y="65027"/>
            <a:ext cx="2414270" cy="521970"/>
          </a:xfrm>
          <a:prstGeom prst="rect">
            <a:avLst/>
          </a:prstGeom>
          <a:solidFill>
            <a:srgbClr val="0070C0"/>
          </a:solidFill>
          <a:ln>
            <a:solidFill>
              <a:schemeClr val="accent1"/>
            </a:solidFill>
          </a:ln>
        </p:spPr>
        <p:txBody>
          <a:bodyPr wrap="none" rtlCol="0">
            <a:spAutoFit/>
          </a:bodyPr>
          <a:p>
            <a:r>
              <a:rPr lang="fr-FR" sz="2800" b="1" dirty="0" smtClean="0">
                <a:solidFill>
                  <a:srgbClr val="FFFF00"/>
                </a:solidFill>
                <a:latin typeface="Arial" panose="020B0604020202020204" pitchFamily="34" charset="0"/>
                <a:cs typeface="Arial" panose="020B0604020202020204" pitchFamily="34" charset="0"/>
              </a:rPr>
              <a:t>Coproculture</a:t>
            </a:r>
            <a:endParaRPr lang="fr-FR" sz="2800" b="1" dirty="0">
              <a:solidFill>
                <a:srgbClr val="FFFF00"/>
              </a:solidFill>
              <a:latin typeface="Arial" panose="020B0604020202020204" pitchFamily="34" charset="0"/>
              <a:cs typeface="Arial" panose="020B0604020202020204" pitchFamily="34" charset="0"/>
            </a:endParaRPr>
          </a:p>
        </p:txBody>
      </p:sp>
      <p:sp>
        <p:nvSpPr>
          <p:cNvPr id="10" name="Zone de texte 9"/>
          <p:cNvSpPr txBox="1"/>
          <p:nvPr/>
        </p:nvSpPr>
        <p:spPr>
          <a:xfrm>
            <a:off x="251460" y="692785"/>
            <a:ext cx="8595360" cy="6349365"/>
          </a:xfrm>
          <a:prstGeom prst="rect">
            <a:avLst/>
          </a:prstGeom>
          <a:ln>
            <a:solidFill>
              <a:schemeClr val="accent1"/>
            </a:solidFill>
          </a:ln>
        </p:spPr>
        <p:txBody>
          <a:bodyPr wrap="square">
            <a:spAutoFit/>
          </a:bodyPr>
          <a:p>
            <a:pPr marL="914400" lvl="1" indent="-228600" algn="just" defTabSz="444500">
              <a:lnSpc>
                <a:spcPct val="150000"/>
              </a:lnSpc>
              <a:spcBef>
                <a:spcPct val="0"/>
              </a:spcBef>
              <a:spcAft>
                <a:spcPts val="800"/>
              </a:spcAft>
              <a:buChar char="o"/>
            </a:pPr>
            <a:r>
              <a:rPr lang="fr-FR" altLang="zh-CN" sz="2000">
                <a:solidFill>
                  <a:srgbClr val="000000"/>
                </a:solidFill>
                <a:latin typeface="Arial" panose="020B0604020202020204" pitchFamily="34" charset="0"/>
                <a:ea typeface="Times New Roman" panose="02020603050405020304"/>
                <a:cs typeface="Arial" panose="020B0604020202020204" pitchFamily="34" charset="0"/>
              </a:rPr>
              <a:t>Homogénéiser les </a:t>
            </a:r>
            <a:r>
              <a:rPr lang="zh-CN" sz="2000">
                <a:solidFill>
                  <a:srgbClr val="000000"/>
                </a:solidFill>
                <a:latin typeface="Arial" panose="020B0604020202020204" pitchFamily="34" charset="0"/>
                <a:ea typeface="Times New Roman" panose="02020603050405020304"/>
                <a:cs typeface="Arial" panose="020B0604020202020204" pitchFamily="34" charset="0"/>
              </a:rPr>
              <a:t>échantillons fécaux frais </a:t>
            </a:r>
            <a:r>
              <a:rPr lang="fr-FR" altLang="zh-CN" sz="2000">
                <a:solidFill>
                  <a:srgbClr val="000000"/>
                </a:solidFill>
                <a:latin typeface="Arial" panose="020B0604020202020204" pitchFamily="34" charset="0"/>
                <a:ea typeface="Times New Roman" panose="02020603050405020304"/>
                <a:cs typeface="Arial" panose="020B0604020202020204" pitchFamily="34" charset="0"/>
              </a:rPr>
              <a:t>de</a:t>
            </a:r>
            <a:r>
              <a:rPr lang="zh-CN" sz="2000">
                <a:solidFill>
                  <a:srgbClr val="000000"/>
                </a:solidFill>
                <a:latin typeface="Arial" panose="020B0604020202020204" pitchFamily="34" charset="0"/>
                <a:ea typeface="Times New Roman" panose="02020603050405020304"/>
                <a:cs typeface="Arial" panose="020B0604020202020204" pitchFamily="34" charset="0"/>
              </a:rPr>
              <a:t> plusieurs individus d’un même lot.</a:t>
            </a:r>
            <a:endParaRPr lang="zh-CN" sz="2000">
              <a:solidFill>
                <a:srgbClr val="000000"/>
              </a:solidFill>
              <a:latin typeface="Arial" panose="020B0604020202020204" pitchFamily="34" charset="0"/>
              <a:ea typeface="Times New Roman" panose="02020603050405020304"/>
              <a:cs typeface="Arial" panose="020B0604020202020204" pitchFamily="34" charset="0"/>
            </a:endParaRPr>
          </a:p>
          <a:p>
            <a:pPr marL="914400" lvl="1" indent="-228600" algn="just" defTabSz="444500">
              <a:lnSpc>
                <a:spcPct val="150000"/>
              </a:lnSpc>
              <a:spcBef>
                <a:spcPct val="0"/>
              </a:spcBef>
              <a:spcAft>
                <a:spcPts val="800"/>
              </a:spcAft>
              <a:buChar char="o"/>
            </a:pPr>
            <a:r>
              <a:rPr lang="fr-FR" altLang="zh-CN" sz="2000">
                <a:solidFill>
                  <a:srgbClr val="000000"/>
                </a:solidFill>
                <a:latin typeface="Arial" panose="020B0604020202020204" pitchFamily="34" charset="0"/>
                <a:ea typeface="Times New Roman" panose="02020603050405020304"/>
                <a:cs typeface="Arial" panose="020B0604020202020204" pitchFamily="34" charset="0"/>
              </a:rPr>
              <a:t>Peser, 10 à 20g de fécès</a:t>
            </a:r>
            <a:endParaRPr lang="fr-FR" altLang="zh-CN" sz="2000">
              <a:solidFill>
                <a:srgbClr val="000000"/>
              </a:solidFill>
              <a:latin typeface="Arial" panose="020B0604020202020204" pitchFamily="34" charset="0"/>
              <a:ea typeface="Times New Roman" panose="02020603050405020304"/>
              <a:cs typeface="Arial" panose="020B0604020202020204" pitchFamily="34" charset="0"/>
            </a:endParaRPr>
          </a:p>
          <a:p>
            <a:pPr marL="914400" lvl="1" indent="-228600" algn="just" defTabSz="444500">
              <a:lnSpc>
                <a:spcPct val="150000"/>
              </a:lnSpc>
              <a:spcBef>
                <a:spcPct val="0"/>
              </a:spcBef>
              <a:spcAft>
                <a:spcPts val="800"/>
              </a:spcAft>
              <a:buChar char="o"/>
            </a:pPr>
            <a:r>
              <a:rPr lang="fr-FR" altLang="zh-CN" sz="2000">
                <a:solidFill>
                  <a:srgbClr val="000000"/>
                </a:solidFill>
                <a:latin typeface="Arial" panose="020B0604020202020204" pitchFamily="34" charset="0"/>
                <a:ea typeface="Times New Roman" panose="02020603050405020304"/>
                <a:cs typeface="Arial" panose="020B0604020202020204" pitchFamily="34" charset="0"/>
              </a:rPr>
              <a:t>Les mettre  dans des boites de pétri, numérotées et couvertes de papier buvard humide.</a:t>
            </a:r>
            <a:endParaRPr lang="fr-FR" altLang="zh-CN" sz="2000">
              <a:solidFill>
                <a:srgbClr val="000000"/>
              </a:solidFill>
              <a:latin typeface="Arial" panose="020B0604020202020204" pitchFamily="34" charset="0"/>
              <a:ea typeface="Times New Roman" panose="02020603050405020304"/>
              <a:cs typeface="Arial" panose="020B0604020202020204" pitchFamily="34" charset="0"/>
            </a:endParaRPr>
          </a:p>
          <a:p>
            <a:pPr marL="914400" lvl="1" indent="-228600" algn="just" defTabSz="444500">
              <a:lnSpc>
                <a:spcPct val="150000"/>
              </a:lnSpc>
              <a:spcBef>
                <a:spcPct val="0"/>
              </a:spcBef>
              <a:spcAft>
                <a:spcPts val="800"/>
              </a:spcAft>
              <a:buChar char="o"/>
            </a:pPr>
            <a:r>
              <a:rPr lang="fr-FR" altLang="zh-CN" sz="2000">
                <a:solidFill>
                  <a:srgbClr val="000000"/>
                </a:solidFill>
                <a:latin typeface="Arial" panose="020B0604020202020204" pitchFamily="34" charset="0"/>
                <a:ea typeface="Times New Roman" panose="02020603050405020304"/>
                <a:cs typeface="Arial" panose="020B0604020202020204" pitchFamily="34" charset="0"/>
              </a:rPr>
              <a:t>Placer  dans  une des boites de pétri, du coton mouillé afin d’ humidifier le milieu  </a:t>
            </a:r>
            <a:endParaRPr lang="fr-FR" altLang="zh-CN" sz="2000">
              <a:solidFill>
                <a:srgbClr val="000000"/>
              </a:solidFill>
              <a:latin typeface="Arial" panose="020B0604020202020204" pitchFamily="34" charset="0"/>
              <a:ea typeface="Times New Roman" panose="02020603050405020304"/>
              <a:cs typeface="Arial" panose="020B0604020202020204" pitchFamily="34" charset="0"/>
            </a:endParaRPr>
          </a:p>
          <a:p>
            <a:pPr marL="914400" lvl="1" indent="-228600" algn="just" defTabSz="444500">
              <a:lnSpc>
                <a:spcPct val="150000"/>
              </a:lnSpc>
              <a:spcBef>
                <a:spcPct val="0"/>
              </a:spcBef>
              <a:spcAft>
                <a:spcPts val="800"/>
              </a:spcAft>
              <a:buChar char="o"/>
            </a:pPr>
            <a:r>
              <a:rPr lang="fr-FR" altLang="zh-CN" sz="2000">
                <a:solidFill>
                  <a:srgbClr val="000000"/>
                </a:solidFill>
                <a:latin typeface="Arial" panose="020B0604020202020204" pitchFamily="34" charset="0"/>
                <a:ea typeface="Times New Roman" panose="02020603050405020304"/>
                <a:cs typeface="Arial" panose="020B0604020202020204" pitchFamily="34" charset="0"/>
              </a:rPr>
              <a:t>Placer le tout dans une étuve </a:t>
            </a:r>
            <a:endParaRPr lang="fr-FR" altLang="zh-CN" sz="2000">
              <a:solidFill>
                <a:srgbClr val="000000"/>
              </a:solidFill>
              <a:latin typeface="Arial" panose="020B0604020202020204" pitchFamily="34" charset="0"/>
              <a:ea typeface="Times New Roman" panose="02020603050405020304"/>
              <a:cs typeface="Arial" panose="020B0604020202020204" pitchFamily="34" charset="0"/>
            </a:endParaRPr>
          </a:p>
          <a:p>
            <a:pPr marL="914400" lvl="1" indent="-228600" algn="just" defTabSz="444500">
              <a:lnSpc>
                <a:spcPct val="150000"/>
              </a:lnSpc>
              <a:spcBef>
                <a:spcPct val="0"/>
              </a:spcBef>
              <a:spcAft>
                <a:spcPts val="800"/>
              </a:spcAft>
              <a:buChar char="o"/>
            </a:pPr>
            <a:r>
              <a:rPr lang="fr-FR" altLang="zh-CN" sz="2000">
                <a:solidFill>
                  <a:srgbClr val="000000"/>
                </a:solidFill>
                <a:latin typeface="Arial" panose="020B0604020202020204" pitchFamily="34" charset="0"/>
                <a:ea typeface="Times New Roman" panose="02020603050405020304"/>
                <a:cs typeface="Arial" panose="020B0604020202020204" pitchFamily="34" charset="0"/>
              </a:rPr>
              <a:t>Régler la témpérature entre 25 et 28</a:t>
            </a:r>
            <a:r>
              <a:rPr lang="fr-FR" altLang="zh-CN" sz="2000">
                <a:solidFill>
                  <a:srgbClr val="000000"/>
                </a:solidFill>
                <a:latin typeface="SimSun" panose="02010600030101010101" pitchFamily="2" charset="-122"/>
                <a:ea typeface="SimSun" panose="02010600030101010101" pitchFamily="2" charset="-122"/>
                <a:cs typeface="Arial" panose="020B0604020202020204" pitchFamily="34" charset="0"/>
              </a:rPr>
              <a:t>°C  </a:t>
            </a:r>
            <a:endParaRPr lang="fr-FR" altLang="zh-CN" sz="2000">
              <a:solidFill>
                <a:srgbClr val="000000"/>
              </a:solidFill>
              <a:latin typeface="SimSun" panose="02010600030101010101" pitchFamily="2" charset="-122"/>
              <a:ea typeface="SimSun" panose="02010600030101010101" pitchFamily="2" charset="-122"/>
              <a:cs typeface="Arial" panose="020B0604020202020204" pitchFamily="34" charset="0"/>
            </a:endParaRPr>
          </a:p>
          <a:p>
            <a:pPr marL="914400" lvl="1" indent="-228600" algn="just" defTabSz="444500">
              <a:lnSpc>
                <a:spcPct val="150000"/>
              </a:lnSpc>
              <a:spcBef>
                <a:spcPct val="0"/>
              </a:spcBef>
              <a:spcAft>
                <a:spcPts val="800"/>
              </a:spcAft>
              <a:buChar char="o"/>
            </a:pPr>
            <a:r>
              <a:rPr lang="fr-FR" altLang="zh-CN" sz="2000">
                <a:solidFill>
                  <a:srgbClr val="000000"/>
                </a:solidFill>
                <a:latin typeface="Arial" panose="020B0604020202020204" pitchFamily="34" charset="0"/>
                <a:ea typeface="Times New Roman" panose="02020603050405020304"/>
                <a:cs typeface="Arial" panose="020B0604020202020204" pitchFamily="34" charset="0"/>
              </a:rPr>
              <a:t>Aérer tous les jours pendant une heure de temps</a:t>
            </a:r>
            <a:endParaRPr lang="fr-FR" altLang="zh-CN" sz="2000">
              <a:solidFill>
                <a:srgbClr val="000000"/>
              </a:solidFill>
              <a:latin typeface="Arial" panose="020B0604020202020204" pitchFamily="34" charset="0"/>
              <a:ea typeface="Times New Roman" panose="02020603050405020304"/>
              <a:cs typeface="Arial" panose="020B0604020202020204" pitchFamily="34" charset="0"/>
            </a:endParaRPr>
          </a:p>
          <a:p>
            <a:pPr marL="914400" lvl="1" indent="-228600" algn="just" defTabSz="444500">
              <a:lnSpc>
                <a:spcPct val="150000"/>
              </a:lnSpc>
              <a:spcBef>
                <a:spcPct val="0"/>
              </a:spcBef>
              <a:spcAft>
                <a:spcPts val="800"/>
              </a:spcAft>
              <a:buChar char="o"/>
            </a:pPr>
            <a:r>
              <a:rPr lang="fr-FR" altLang="zh-CN" sz="2000">
                <a:solidFill>
                  <a:srgbClr val="000000"/>
                </a:solidFill>
                <a:latin typeface="Arial" panose="020B0604020202020204" pitchFamily="34" charset="0"/>
                <a:ea typeface="Times New Roman" panose="02020603050405020304"/>
                <a:cs typeface="Arial" panose="020B0604020202020204" pitchFamily="34" charset="0"/>
              </a:rPr>
              <a:t>Aprés 10 à 15 jours, faire la technique de Baermann, afin de récolter les larves pour les idenfier</a:t>
            </a:r>
            <a:endParaRPr lang="fr-FR" altLang="zh-CN" sz="2000">
              <a:solidFill>
                <a:srgbClr val="000000"/>
              </a:solidFill>
              <a:latin typeface="Arial" panose="020B0604020202020204" pitchFamily="34" charset="0"/>
              <a:ea typeface="Times New Roman" panose="02020603050405020304"/>
              <a:cs typeface="Arial" panose="020B0604020202020204"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Helminthe — Wikipédi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3" name="AutoShape 4" descr="Helminthe — Wikipédi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4" name="AutoShape 8" descr="Helminthe — Wikipédia"/>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5" name="AutoShape 10" descr="Helminthe — Wikipédia"/>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6" name="AutoShape 12" descr="Les infections gastro-intestinales parasitaires | Les soins aux enfants  néo-canadiens"/>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7" name="AutoShape 14" descr="Les infections gastro-intestinales parasitaires | Les soins aux enfants  néo-canadiens"/>
          <p:cNvSpPr>
            <a:spLocks noChangeAspect="1" noChangeArrowheads="1"/>
          </p:cNvSpPr>
          <p:nvPr/>
        </p:nvSpPr>
        <p:spPr bwMode="auto">
          <a:xfrm>
            <a:off x="917575" y="6175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8" name="AutoShape 16" descr="Les infections gastro-intestinales parasitaires | Les soins aux enfants  néo-canadiens"/>
          <p:cNvSpPr>
            <a:spLocks noChangeAspect="1" noChangeArrowheads="1"/>
          </p:cNvSpPr>
          <p:nvPr/>
        </p:nvSpPr>
        <p:spPr bwMode="auto">
          <a:xfrm>
            <a:off x="1069975" y="769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9" name="AutoShape 18" descr="https://upload.wikimedia.org/wikipedia/commons/thumb/0/0b/Parasite140080-fig3_Gastrointestinal_parasites_in_seven_primates_of_the_Ta%C3%AF_National_Park_-_Helminths.png/220px-Parasite140080-fig3_Gastrointestinal_parasites_in_seven_primates_of_the_Ta%C3%AF_National_Park_-_Helminths.png"/>
          <p:cNvSpPr>
            <a:spLocks noChangeAspect="1" noChangeArrowheads="1"/>
          </p:cNvSpPr>
          <p:nvPr/>
        </p:nvSpPr>
        <p:spPr bwMode="auto">
          <a:xfrm>
            <a:off x="1222375" y="922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11" name="AutoShape 24" descr="Les infections gastro-intestinales parasitaires | Les soins aux enfants  néo-canadiens"/>
          <p:cNvSpPr>
            <a:spLocks noChangeAspect="1" noChangeArrowheads="1"/>
          </p:cNvSpPr>
          <p:nvPr/>
        </p:nvSpPr>
        <p:spPr bwMode="auto">
          <a:xfrm>
            <a:off x="1527175" y="1227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12" name="AutoShape 26" descr="Trématodes - Site de parasitoprimates !"/>
          <p:cNvSpPr>
            <a:spLocks noChangeAspect="1" noChangeArrowheads="1"/>
          </p:cNvSpPr>
          <p:nvPr/>
        </p:nvSpPr>
        <p:spPr bwMode="auto">
          <a:xfrm>
            <a:off x="1679575" y="13795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13" name="AutoShape 28" descr="Trématodes - Site de parasitoprimates !"/>
          <p:cNvSpPr>
            <a:spLocks noChangeAspect="1" noChangeArrowheads="1"/>
          </p:cNvSpPr>
          <p:nvPr/>
        </p:nvSpPr>
        <p:spPr bwMode="auto">
          <a:xfrm>
            <a:off x="1831975" y="1531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14" name="AutoShape 30" descr="Trématodes - Site de parasitoprimates !"/>
          <p:cNvSpPr>
            <a:spLocks noChangeAspect="1" noChangeArrowheads="1"/>
          </p:cNvSpPr>
          <p:nvPr/>
        </p:nvSpPr>
        <p:spPr bwMode="auto">
          <a:xfrm>
            <a:off x="1984375" y="1684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16" name="AutoShape 4" descr="Grande douve Paramphistome :"/>
          <p:cNvSpPr>
            <a:spLocks noChangeAspect="1" noChangeArrowheads="1"/>
          </p:cNvSpPr>
          <p:nvPr/>
        </p:nvSpPr>
        <p:spPr bwMode="auto">
          <a:xfrm>
            <a:off x="2136775" y="1836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17" name="AutoShape 8" descr="Grande douve Paramphistome :"/>
          <p:cNvSpPr>
            <a:spLocks noChangeAspect="1" noChangeArrowheads="1"/>
          </p:cNvSpPr>
          <p:nvPr/>
        </p:nvSpPr>
        <p:spPr bwMode="auto">
          <a:xfrm>
            <a:off x="2289175" y="1989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18" name="AutoShape 10" descr="Grande douve Paramphistome :"/>
          <p:cNvSpPr>
            <a:spLocks noChangeAspect="1" noChangeArrowheads="1"/>
          </p:cNvSpPr>
          <p:nvPr/>
        </p:nvSpPr>
        <p:spPr bwMode="auto">
          <a:xfrm>
            <a:off x="2441575" y="21415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19" name="AutoShape 12" descr="Grande douve Paramphistome :"/>
          <p:cNvSpPr>
            <a:spLocks noChangeAspect="1" noChangeArrowheads="1"/>
          </p:cNvSpPr>
          <p:nvPr/>
        </p:nvSpPr>
        <p:spPr bwMode="auto">
          <a:xfrm>
            <a:off x="2593975" y="2293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20" name="AutoShape 14" descr="Grande douve Paramphistome :"/>
          <p:cNvSpPr>
            <a:spLocks noChangeAspect="1" noChangeArrowheads="1"/>
          </p:cNvSpPr>
          <p:nvPr/>
        </p:nvSpPr>
        <p:spPr bwMode="auto">
          <a:xfrm>
            <a:off x="2746375" y="2446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21" name="AutoShape 16" descr="Oocyst of Eimeria leuckarti.  "/>
          <p:cNvSpPr>
            <a:spLocks noChangeAspect="1" noChangeArrowheads="1"/>
          </p:cNvSpPr>
          <p:nvPr/>
        </p:nvSpPr>
        <p:spPr bwMode="auto">
          <a:xfrm>
            <a:off x="2898775" y="2598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fr-FR"/>
          </a:p>
        </p:txBody>
      </p:sp>
      <p:sp>
        <p:nvSpPr>
          <p:cNvPr id="15" name="ZoneTexte 5"/>
          <p:cNvSpPr txBox="1"/>
          <p:nvPr/>
        </p:nvSpPr>
        <p:spPr>
          <a:xfrm>
            <a:off x="155575" y="65027"/>
            <a:ext cx="2414270" cy="521970"/>
          </a:xfrm>
          <a:prstGeom prst="rect">
            <a:avLst/>
          </a:prstGeom>
          <a:solidFill>
            <a:srgbClr val="0070C0"/>
          </a:solidFill>
          <a:ln>
            <a:solidFill>
              <a:schemeClr val="accent1"/>
            </a:solidFill>
          </a:ln>
        </p:spPr>
        <p:txBody>
          <a:bodyPr wrap="none" rtlCol="0">
            <a:spAutoFit/>
          </a:bodyPr>
          <a:p>
            <a:r>
              <a:rPr lang="fr-FR" sz="2800" b="1" dirty="0" smtClean="0">
                <a:solidFill>
                  <a:srgbClr val="FFFF00"/>
                </a:solidFill>
                <a:latin typeface="Arial" panose="020B0604020202020204" pitchFamily="34" charset="0"/>
                <a:cs typeface="Arial" panose="020B0604020202020204" pitchFamily="34" charset="0"/>
              </a:rPr>
              <a:t>Coproculture</a:t>
            </a:r>
            <a:endParaRPr lang="fr-FR" sz="2800" b="1" dirty="0">
              <a:solidFill>
                <a:srgbClr val="FFFF00"/>
              </a:solidFill>
              <a:latin typeface="Arial" panose="020B0604020202020204" pitchFamily="34" charset="0"/>
              <a:cs typeface="Arial" panose="020B0604020202020204" pitchFamily="34" charset="0"/>
            </a:endParaRPr>
          </a:p>
        </p:txBody>
      </p:sp>
      <p:pic>
        <p:nvPicPr>
          <p:cNvPr id="24" name="Image 23"/>
          <p:cNvPicPr/>
          <p:nvPr/>
        </p:nvPicPr>
        <p:blipFill>
          <a:blip r:embed="rId1"/>
          <a:stretch>
            <a:fillRect/>
          </a:stretch>
        </p:blipFill>
        <p:spPr>
          <a:xfrm>
            <a:off x="6300470" y="1772920"/>
            <a:ext cx="2607945" cy="2373630"/>
          </a:xfrm>
          <a:prstGeom prst="rect">
            <a:avLst/>
          </a:prstGeom>
        </p:spPr>
      </p:pic>
      <p:pic>
        <p:nvPicPr>
          <p:cNvPr id="26" name="Image 25"/>
          <p:cNvPicPr/>
          <p:nvPr/>
        </p:nvPicPr>
        <p:blipFill>
          <a:blip r:embed="rId2"/>
          <a:stretch>
            <a:fillRect/>
          </a:stretch>
        </p:blipFill>
        <p:spPr>
          <a:xfrm>
            <a:off x="395605" y="1557020"/>
            <a:ext cx="1714500" cy="1714500"/>
          </a:xfrm>
          <a:prstGeom prst="rect">
            <a:avLst/>
          </a:prstGeom>
        </p:spPr>
      </p:pic>
      <p:sp>
        <p:nvSpPr>
          <p:cNvPr id="27" name="Flèche courbée vers le haut 26"/>
          <p:cNvSpPr/>
          <p:nvPr/>
        </p:nvSpPr>
        <p:spPr>
          <a:xfrm>
            <a:off x="1646555" y="699135"/>
            <a:ext cx="1800225" cy="720090"/>
          </a:xfrm>
          <a:prstGeom prst="curvedDownArrow">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fr-FR" altLang="en-US">
              <a:solidFill>
                <a:schemeClr val="tx1"/>
              </a:solidFill>
            </a:endParaRPr>
          </a:p>
        </p:txBody>
      </p:sp>
      <p:sp>
        <p:nvSpPr>
          <p:cNvPr id="29" name="Flèche courbée vers le haut 28"/>
          <p:cNvSpPr/>
          <p:nvPr/>
        </p:nvSpPr>
        <p:spPr>
          <a:xfrm>
            <a:off x="5364480" y="514985"/>
            <a:ext cx="1909445" cy="1017270"/>
          </a:xfrm>
          <a:prstGeom prst="curvedDownArrow">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fr-FR" altLang="en-US">
              <a:solidFill>
                <a:schemeClr val="tx1"/>
              </a:solidFill>
            </a:endParaRPr>
          </a:p>
        </p:txBody>
      </p:sp>
      <p:sp>
        <p:nvSpPr>
          <p:cNvPr id="30" name="Flèche droite 29"/>
          <p:cNvSpPr/>
          <p:nvPr/>
        </p:nvSpPr>
        <p:spPr>
          <a:xfrm rot="5400000">
            <a:off x="6973570" y="3491230"/>
            <a:ext cx="917575" cy="392430"/>
          </a:xfrm>
          <a:prstGeom prst="rightArrow">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fr-FR" altLang="en-US"/>
          </a:p>
        </p:txBody>
      </p:sp>
      <p:pic>
        <p:nvPicPr>
          <p:cNvPr id="12290" name="Picture 2" descr="Figure 2, Baermann funnel. - WormBook - NCBI Bookshel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0515" y="4220210"/>
            <a:ext cx="1406525" cy="2087245"/>
          </a:xfrm>
          <a:prstGeom prst="rect">
            <a:avLst/>
          </a:prstGeom>
          <a:noFill/>
          <a:extLst>
            <a:ext uri="{909E8E84-426E-40DD-AFC4-6F175D3DCCD1}">
              <a14:hiddenFill xmlns:a14="http://schemas.microsoft.com/office/drawing/2010/main">
                <a:solidFill>
                  <a:srgbClr val="FFFFFF"/>
                </a:solidFill>
              </a14:hiddenFill>
            </a:ext>
          </a:extLst>
        </p:spPr>
      </p:pic>
      <p:sp>
        <p:nvSpPr>
          <p:cNvPr id="32" name="Flèche droite 31"/>
          <p:cNvSpPr/>
          <p:nvPr/>
        </p:nvSpPr>
        <p:spPr>
          <a:xfrm rot="10800000">
            <a:off x="4851400" y="4881880"/>
            <a:ext cx="1410970" cy="392430"/>
          </a:xfrm>
          <a:prstGeom prst="rightArrow">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fr-FR" altLang="en-US"/>
          </a:p>
        </p:txBody>
      </p:sp>
      <p:pic>
        <p:nvPicPr>
          <p:cNvPr id="33" name="Image 32"/>
          <p:cNvPicPr/>
          <p:nvPr/>
        </p:nvPicPr>
        <p:blipFill>
          <a:blip r:embed="rId4"/>
          <a:stretch>
            <a:fillRect/>
          </a:stretch>
        </p:blipFill>
        <p:spPr>
          <a:xfrm>
            <a:off x="2722245" y="4220845"/>
            <a:ext cx="1714500" cy="1714500"/>
          </a:xfrm>
          <a:prstGeom prst="rect">
            <a:avLst/>
          </a:prstGeom>
        </p:spPr>
      </p:pic>
      <p:sp>
        <p:nvSpPr>
          <p:cNvPr id="22" name="Zone de texte 21"/>
          <p:cNvSpPr txBox="1"/>
          <p:nvPr/>
        </p:nvSpPr>
        <p:spPr>
          <a:xfrm>
            <a:off x="7273925" y="1227455"/>
            <a:ext cx="925195" cy="368300"/>
          </a:xfrm>
          <a:prstGeom prst="rect">
            <a:avLst/>
          </a:prstGeom>
          <a:noFill/>
        </p:spPr>
        <p:txBody>
          <a:bodyPr wrap="square" rtlCol="0">
            <a:spAutoFit/>
          </a:bodyPr>
          <a:p>
            <a:r>
              <a:rPr lang="fr-FR" altLang="en-US"/>
              <a:t>Etuve </a:t>
            </a:r>
            <a:endParaRPr lang="fr-FR" altLang="en-US"/>
          </a:p>
        </p:txBody>
      </p:sp>
      <p:sp>
        <p:nvSpPr>
          <p:cNvPr id="23" name="Zone de texte 22"/>
          <p:cNvSpPr txBox="1"/>
          <p:nvPr/>
        </p:nvSpPr>
        <p:spPr>
          <a:xfrm>
            <a:off x="3437255" y="836930"/>
            <a:ext cx="1714500" cy="645160"/>
          </a:xfrm>
          <a:prstGeom prst="rect">
            <a:avLst/>
          </a:prstGeom>
          <a:noFill/>
        </p:spPr>
        <p:txBody>
          <a:bodyPr wrap="square" rtlCol="0">
            <a:spAutoFit/>
          </a:bodyPr>
          <a:p>
            <a:pPr algn="ctr"/>
            <a:r>
              <a:rPr lang="fr-FR" altLang="en-US"/>
              <a:t>Préparation de </a:t>
            </a:r>
            <a:endParaRPr lang="fr-FR" altLang="en-US"/>
          </a:p>
          <a:p>
            <a:pPr algn="ctr"/>
            <a:r>
              <a:rPr lang="fr-FR" altLang="en-US"/>
              <a:t>l’échantillon </a:t>
            </a:r>
            <a:endParaRPr lang="fr-FR" altLang="en-US"/>
          </a:p>
        </p:txBody>
      </p:sp>
      <p:sp>
        <p:nvSpPr>
          <p:cNvPr id="28" name="Zone de texte 27"/>
          <p:cNvSpPr txBox="1"/>
          <p:nvPr/>
        </p:nvSpPr>
        <p:spPr>
          <a:xfrm>
            <a:off x="25400" y="1195705"/>
            <a:ext cx="1432560" cy="368300"/>
          </a:xfrm>
          <a:prstGeom prst="rect">
            <a:avLst/>
          </a:prstGeom>
          <a:noFill/>
        </p:spPr>
        <p:txBody>
          <a:bodyPr wrap="square" rtlCol="0">
            <a:spAutoFit/>
          </a:bodyPr>
          <a:p>
            <a:r>
              <a:rPr lang="fr-FR" altLang="en-US"/>
              <a:t>Echantillon </a:t>
            </a:r>
            <a:endParaRPr lang="fr-FR" altLang="en-US"/>
          </a:p>
        </p:txBody>
      </p:sp>
      <p:sp>
        <p:nvSpPr>
          <p:cNvPr id="31" name="Zone de texte 30"/>
          <p:cNvSpPr txBox="1"/>
          <p:nvPr/>
        </p:nvSpPr>
        <p:spPr>
          <a:xfrm>
            <a:off x="7668260" y="5013325"/>
            <a:ext cx="1506855" cy="645160"/>
          </a:xfrm>
          <a:prstGeom prst="rect">
            <a:avLst/>
          </a:prstGeom>
          <a:noFill/>
        </p:spPr>
        <p:txBody>
          <a:bodyPr wrap="square" rtlCol="0">
            <a:spAutoFit/>
          </a:bodyPr>
          <a:p>
            <a:r>
              <a:rPr lang="fr-FR" altLang="en-US"/>
              <a:t>Technique de Baermann </a:t>
            </a:r>
            <a:endParaRPr lang="fr-FR" altLang="en-US"/>
          </a:p>
        </p:txBody>
      </p:sp>
      <p:pic>
        <p:nvPicPr>
          <p:cNvPr id="34" name="Image 33"/>
          <p:cNvPicPr/>
          <p:nvPr/>
        </p:nvPicPr>
        <p:blipFill>
          <a:blip r:embed="rId5"/>
          <a:stretch>
            <a:fillRect/>
          </a:stretch>
        </p:blipFill>
        <p:spPr>
          <a:xfrm>
            <a:off x="2722245" y="1531620"/>
            <a:ext cx="1546860" cy="1586865"/>
          </a:xfrm>
          <a:prstGeom prst="rect">
            <a:avLst/>
          </a:prstGeom>
        </p:spPr>
      </p:pic>
      <p:pic>
        <p:nvPicPr>
          <p:cNvPr id="36" name="Image 35"/>
          <p:cNvPicPr/>
          <p:nvPr/>
        </p:nvPicPr>
        <p:blipFill>
          <a:blip r:embed="rId6"/>
          <a:stretch>
            <a:fillRect/>
          </a:stretch>
        </p:blipFill>
        <p:spPr>
          <a:xfrm>
            <a:off x="4284345" y="1804035"/>
            <a:ext cx="1515110" cy="1314450"/>
          </a:xfrm>
          <a:prstGeom prst="rect">
            <a:avLst/>
          </a:prstGeom>
        </p:spPr>
      </p:pic>
      <p:sp>
        <p:nvSpPr>
          <p:cNvPr id="37" name="Zone de texte 36"/>
          <p:cNvSpPr txBox="1"/>
          <p:nvPr/>
        </p:nvSpPr>
        <p:spPr>
          <a:xfrm>
            <a:off x="107315" y="6092825"/>
            <a:ext cx="4537710" cy="368300"/>
          </a:xfrm>
          <a:prstGeom prst="rect">
            <a:avLst/>
          </a:prstGeom>
          <a:noFill/>
        </p:spPr>
        <p:txBody>
          <a:bodyPr wrap="square" rtlCol="0">
            <a:spAutoFit/>
          </a:bodyPr>
          <a:p>
            <a:pPr algn="ctr"/>
            <a:r>
              <a:rPr lang="fr-FR" altLang="en-US"/>
              <a:t>Observation microscopique pour diagnose</a:t>
            </a:r>
            <a:endParaRPr lang="fr-FR" altLang="en-US"/>
          </a:p>
        </p:txBody>
      </p:sp>
      <p:sp>
        <p:nvSpPr>
          <p:cNvPr id="38"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143240" y="2000240"/>
            <a:ext cx="2357454" cy="9144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rgbClr val="002060"/>
                </a:solidFill>
                <a:latin typeface="Arial" panose="020B0604020202020204" pitchFamily="34" charset="0"/>
                <a:cs typeface="Arial" panose="020B0604020202020204" pitchFamily="34" charset="0"/>
              </a:rPr>
              <a:t>Examen coprologique</a:t>
            </a:r>
            <a:endParaRPr lang="fr-FR" sz="2400" b="1" dirty="0">
              <a:solidFill>
                <a:srgbClr val="002060"/>
              </a:solidFill>
              <a:latin typeface="Arial" panose="020B0604020202020204" pitchFamily="34" charset="0"/>
              <a:cs typeface="Arial" panose="020B0604020202020204" pitchFamily="34" charset="0"/>
            </a:endParaRPr>
          </a:p>
        </p:txBody>
      </p:sp>
      <p:sp>
        <p:nvSpPr>
          <p:cNvPr id="9" name="Rectangle 8"/>
          <p:cNvSpPr/>
          <p:nvPr/>
        </p:nvSpPr>
        <p:spPr>
          <a:xfrm>
            <a:off x="642910" y="4143380"/>
            <a:ext cx="2500330" cy="91440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rgbClr val="002060"/>
                </a:solidFill>
                <a:latin typeface="Arial" panose="020B0604020202020204" pitchFamily="34" charset="0"/>
                <a:cs typeface="Arial" panose="020B0604020202020204" pitchFamily="34" charset="0"/>
              </a:rPr>
              <a:t>Coprologie macroscopique</a:t>
            </a:r>
            <a:endParaRPr lang="fr-FR" sz="2000" b="1" dirty="0">
              <a:solidFill>
                <a:srgbClr val="002060"/>
              </a:solidFill>
              <a:latin typeface="Arial" panose="020B0604020202020204" pitchFamily="34" charset="0"/>
              <a:cs typeface="Arial" panose="020B0604020202020204" pitchFamily="34" charset="0"/>
            </a:endParaRPr>
          </a:p>
        </p:txBody>
      </p:sp>
      <p:sp>
        <p:nvSpPr>
          <p:cNvPr id="11" name="Rectangle 10"/>
          <p:cNvSpPr/>
          <p:nvPr/>
        </p:nvSpPr>
        <p:spPr>
          <a:xfrm>
            <a:off x="6143636" y="4214818"/>
            <a:ext cx="2357454" cy="91440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rgbClr val="002060"/>
                </a:solidFill>
                <a:latin typeface="Arial" panose="020B0604020202020204" pitchFamily="34" charset="0"/>
                <a:cs typeface="Arial" panose="020B0604020202020204" pitchFamily="34" charset="0"/>
              </a:rPr>
              <a:t>Coprologie microscopique</a:t>
            </a:r>
            <a:endParaRPr lang="fr-FR" sz="2000" b="1" dirty="0">
              <a:solidFill>
                <a:srgbClr val="002060"/>
              </a:solidFill>
              <a:latin typeface="Arial" panose="020B0604020202020204" pitchFamily="34" charset="0"/>
              <a:cs typeface="Arial" panose="020B0604020202020204" pitchFamily="34" charset="0"/>
            </a:endParaRPr>
          </a:p>
        </p:txBody>
      </p:sp>
      <p:cxnSp>
        <p:nvCxnSpPr>
          <p:cNvPr id="13" name="Connecteur droit avec flèche 12"/>
          <p:cNvCxnSpPr/>
          <p:nvPr/>
        </p:nvCxnSpPr>
        <p:spPr>
          <a:xfrm rot="10800000" flipV="1">
            <a:off x="1785918" y="2928935"/>
            <a:ext cx="2214578" cy="122873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a:off x="4500562" y="2928934"/>
            <a:ext cx="2857520" cy="12144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566040" y="1866477"/>
            <a:ext cx="8072494" cy="4276725"/>
          </a:xfrm>
          <a:prstGeom prst="rect">
            <a:avLst/>
          </a:prstGeom>
          <a:noFill/>
          <a:ln w="9525">
            <a:solidFill>
              <a:srgbClr val="FF0000"/>
            </a:solid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fr-FR" sz="2400" b="1" i="0" u="none" strike="noStrike" cap="none" normalizeH="0" baseline="0" dirty="0" smtClean="0">
              <a:ln>
                <a:noFill/>
              </a:ln>
              <a:solidFill>
                <a:srgbClr val="FF0000"/>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pPr>
            <a:r>
              <a:rPr kumimoji="0" lang="fr-FR"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Arial" panose="020B0604020202020204" pitchFamily="34" charset="0"/>
              </a:rPr>
              <a:t>Prélèvement direct </a:t>
            </a:r>
            <a:r>
              <a:rPr kumimoji="0" lang="fr-FR" sz="20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du </a:t>
            </a:r>
            <a:r>
              <a:rPr kumimoji="0" lang="fr-FR" sz="2000" b="1"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rectum</a:t>
            </a:r>
            <a:r>
              <a:rPr kumimoji="0" lang="fr-FR" sz="2000" b="1"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a:t>
            </a:r>
            <a:r>
              <a:rPr kumimoji="0" lang="fr-FR" sz="20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 par défécation naturelle ou stimulée à l'aide d'un thermomètre ( petits animaux);</a:t>
            </a:r>
            <a:r>
              <a:rPr kumimoji="0" lang="fr-FR" sz="2000" b="0" i="0" u="none" strike="noStrike" cap="none" normalizeH="0" dirty="0" smtClean="0">
                <a:ln>
                  <a:noFill/>
                </a:ln>
                <a:effectLst/>
                <a:latin typeface="Arial" panose="020B0604020202020204" pitchFamily="34" charset="0"/>
                <a:ea typeface="Times New Roman" panose="02020603050405020304" pitchFamily="18" charset="0"/>
                <a:cs typeface="Arial" panose="020B0604020202020204" pitchFamily="34" charset="0"/>
              </a:rPr>
              <a:t> ce ci </a:t>
            </a:r>
            <a:r>
              <a:rPr kumimoji="0" lang="fr-FR" sz="20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garantie  de meilleurs résultats</a:t>
            </a:r>
            <a:endParaRPr kumimoji="0" lang="fr-FR" sz="20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pPr>
            <a:endParaRPr kumimoji="0" lang="fr-FR" sz="20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anose="05000000000000000000" pitchFamily="2" charset="2"/>
              <a:buChar char="§"/>
            </a:pPr>
            <a:r>
              <a:rPr lang="fr-FR" sz="2000" dirty="0" smtClean="0">
                <a:latin typeface="Arial" panose="020B0604020202020204" pitchFamily="34" charset="0"/>
                <a:ea typeface="Times New Roman" panose="02020603050405020304" pitchFamily="18" charset="0"/>
                <a:cs typeface="Arial" panose="020B0604020202020204" pitchFamily="34" charset="0"/>
              </a:rPr>
              <a:t>L</a:t>
            </a:r>
            <a:r>
              <a:rPr kumimoji="0" lang="fr-FR" sz="20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imitation des faux positifs</a:t>
            </a:r>
            <a:endParaRPr kumimoji="0" lang="fr-FR" sz="20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anose="05000000000000000000" pitchFamily="2" charset="2"/>
              <a:buChar char="§"/>
            </a:pPr>
            <a:r>
              <a:rPr kumimoji="0" lang="fr-FR" sz="20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 Eléments parasitaires frais... </a:t>
            </a:r>
            <a:endParaRPr kumimoji="0" lang="fr-FR" sz="20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pPr>
            <a:br>
              <a:rPr kumimoji="0" lang="fr-FR" sz="20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br>
            <a:br>
              <a:rPr kumimoji="0" lang="fr-FR" sz="20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br>
            <a:r>
              <a:rPr kumimoji="0" lang="fr-FR" sz="20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 </a:t>
            </a:r>
            <a:r>
              <a:rPr kumimoji="0" lang="fr-FR"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Arial" panose="020B0604020202020204" pitchFamily="34" charset="0"/>
              </a:rPr>
              <a:t>Prélèvement indirect </a:t>
            </a:r>
            <a:r>
              <a:rPr kumimoji="0" lang="fr-FR" sz="20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ou par récolte des fèces au </a:t>
            </a:r>
            <a:r>
              <a:rPr kumimoji="0" lang="fr-FR" sz="2000" b="0"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sol</a:t>
            </a:r>
            <a:r>
              <a:rPr kumimoji="0" lang="fr-FR" sz="20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 (couche supérieure des matières fécales</a:t>
            </a:r>
            <a:endParaRPr kumimoji="0" lang="fr-FR" sz="20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anose="05000000000000000000" pitchFamily="2" charset="2"/>
              <a:buChar char="§"/>
            </a:pPr>
            <a:endParaRPr kumimoji="0" lang="fr-FR" sz="20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anose="05000000000000000000" pitchFamily="2" charset="2"/>
              <a:buChar char="§"/>
            </a:pPr>
            <a:r>
              <a:rPr kumimoji="0" lang="fr-FR" sz="20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Méthode de</a:t>
            </a:r>
            <a:r>
              <a:rPr kumimoji="0" lang="fr-FR" sz="2000" b="0" i="0" u="none" strike="noStrike" cap="none" normalizeH="0" dirty="0" smtClean="0">
                <a:ln>
                  <a:noFill/>
                </a:ln>
                <a:effectLst/>
                <a:latin typeface="Arial" panose="020B0604020202020204" pitchFamily="34" charset="0"/>
                <a:ea typeface="Times New Roman" panose="02020603050405020304" pitchFamily="18" charset="0"/>
                <a:cs typeface="Arial" panose="020B0604020202020204" pitchFamily="34" charset="0"/>
              </a:rPr>
              <a:t> moindre qualité</a:t>
            </a:r>
            <a:endParaRPr kumimoji="0" lang="fr-FR" sz="2000" b="0" i="0" u="none" strike="noStrike" cap="none" normalizeH="0" baseline="0" dirty="0" smtClean="0">
              <a:ln>
                <a:noFill/>
              </a:ln>
              <a:effectLst/>
              <a:latin typeface="Arial" panose="020B0604020202020204" pitchFamily="34" charset="0"/>
              <a:cs typeface="Arial" panose="020B0604020202020204" pitchFamily="34" charset="0"/>
            </a:endParaRPr>
          </a:p>
        </p:txBody>
      </p:sp>
      <p:sp>
        <p:nvSpPr>
          <p:cNvPr id="7" name="Rectangle 6"/>
          <p:cNvSpPr/>
          <p:nvPr/>
        </p:nvSpPr>
        <p:spPr>
          <a:xfrm>
            <a:off x="971600" y="1164478"/>
            <a:ext cx="3159839" cy="461665"/>
          </a:xfrm>
          <a:prstGeom prst="rect">
            <a:avLst/>
          </a:prstGeom>
          <a:solidFill>
            <a:schemeClr val="tx2">
              <a:lumMod val="20000"/>
              <a:lumOff val="80000"/>
            </a:schemeClr>
          </a:solidFill>
          <a:ln>
            <a:solidFill>
              <a:srgbClr val="0070C0"/>
            </a:solidFill>
          </a:ln>
        </p:spPr>
        <p:txBody>
          <a:bodyPr wrap="none">
            <a:spAutoFit/>
          </a:bodyPr>
          <a:lstStyle/>
          <a:p>
            <a:pPr lvl="0" fontAlgn="base">
              <a:spcBef>
                <a:spcPct val="0"/>
              </a:spcBef>
              <a:spcAft>
                <a:spcPct val="0"/>
              </a:spcAft>
            </a:pPr>
            <a:r>
              <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Méthodes de récolte</a:t>
            </a:r>
            <a:endPar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p:txBody>
      </p:sp>
      <p:sp>
        <p:nvSpPr>
          <p:cNvPr id="9" name="Rectangle 8"/>
          <p:cNvSpPr/>
          <p:nvPr/>
        </p:nvSpPr>
        <p:spPr>
          <a:xfrm>
            <a:off x="0" y="116632"/>
            <a:ext cx="3357888" cy="808196"/>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solidFill>
                  <a:schemeClr val="tx1"/>
                </a:solidFill>
                <a:latin typeface="Arial" panose="020B0604020202020204" pitchFamily="34" charset="0"/>
                <a:cs typeface="Arial" panose="020B0604020202020204" pitchFamily="34" charset="0"/>
              </a:rPr>
              <a:t>Prélèvements</a:t>
            </a:r>
            <a:endParaRPr lang="fr-FR" sz="2800" b="1" dirty="0">
              <a:solidFill>
                <a:schemeClr val="tx1"/>
              </a:solidFill>
              <a:latin typeface="Arial" panose="020B0604020202020204" pitchFamily="34" charset="0"/>
              <a:cs typeface="Arial" panose="020B0604020202020204" pitchFamily="34" charset="0"/>
            </a:endParaRPr>
          </a:p>
        </p:txBody>
      </p:sp>
      <p:sp>
        <p:nvSpPr>
          <p:cNvPr id="5"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7" name="Rectangle 6"/>
          <p:cNvSpPr/>
          <p:nvPr/>
        </p:nvSpPr>
        <p:spPr>
          <a:xfrm>
            <a:off x="238318" y="1122492"/>
            <a:ext cx="2972289" cy="461665"/>
          </a:xfrm>
          <a:prstGeom prst="rect">
            <a:avLst/>
          </a:prstGeom>
          <a:solidFill>
            <a:schemeClr val="tx2">
              <a:lumMod val="20000"/>
              <a:lumOff val="80000"/>
            </a:schemeClr>
          </a:solidFill>
          <a:ln>
            <a:solidFill>
              <a:srgbClr val="0070C0"/>
            </a:solidFill>
          </a:ln>
        </p:spPr>
        <p:txBody>
          <a:bodyPr wrap="none">
            <a:spAutoFit/>
          </a:bodyPr>
          <a:lstStyle/>
          <a:p>
            <a:pPr lvl="0" fontAlgn="base">
              <a:spcBef>
                <a:spcPct val="0"/>
              </a:spcBef>
              <a:spcAft>
                <a:spcPct val="0"/>
              </a:spcAft>
            </a:pPr>
            <a:r>
              <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Quantité à prélever</a:t>
            </a:r>
            <a:endPar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p:txBody>
      </p:sp>
      <p:sp>
        <p:nvSpPr>
          <p:cNvPr id="27649"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fr-FR" sz="1300" b="0" i="0" u="none" strike="noStrike" cap="none" normalizeH="0" baseline="0" smtClean="0">
                <a:ln>
                  <a:noFill/>
                </a:ln>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graphicFrame>
        <p:nvGraphicFramePr>
          <p:cNvPr id="12" name="Tableau 11"/>
          <p:cNvGraphicFramePr>
            <a:graphicFrameLocks noGrp="1"/>
          </p:cNvGraphicFramePr>
          <p:nvPr>
            <p:custDataLst>
              <p:tags r:id="rId1"/>
            </p:custDataLst>
          </p:nvPr>
        </p:nvGraphicFramePr>
        <p:xfrm>
          <a:off x="5715" y="1963420"/>
          <a:ext cx="9130665" cy="3897630"/>
        </p:xfrm>
        <a:graphic>
          <a:graphicData uri="http://schemas.openxmlformats.org/drawingml/2006/table">
            <a:tbl>
              <a:tblPr/>
              <a:tblGrid>
                <a:gridCol w="2190750"/>
                <a:gridCol w="4601210"/>
                <a:gridCol w="2338705"/>
              </a:tblGrid>
              <a:tr h="727597">
                <a:tc>
                  <a:txBody>
                    <a:bodyPr/>
                    <a:lstStyle/>
                    <a:p>
                      <a:pPr algn="ctr">
                        <a:lnSpc>
                          <a:spcPct val="115000"/>
                        </a:lnSpc>
                        <a:spcAft>
                          <a:spcPts val="0"/>
                        </a:spcAft>
                      </a:pPr>
                      <a:r>
                        <a:rPr lang="fr-FR" sz="2400" b="1" dirty="0">
                          <a:solidFill>
                            <a:srgbClr val="FF0000"/>
                          </a:solidFill>
                          <a:latin typeface="Arial" panose="020B0604020202020204" pitchFamily="34" charset="0"/>
                          <a:ea typeface="Times New Roman" panose="02020603050405020304"/>
                          <a:cs typeface="Arial" panose="020B0604020202020204" pitchFamily="34" charset="0"/>
                        </a:rPr>
                        <a:t>Espèce</a:t>
                      </a:r>
                      <a:endParaRPr lang="fr-FR" sz="2400" dirty="0">
                        <a:solidFill>
                          <a:srgbClr val="FF0000"/>
                        </a:solidFill>
                        <a:latin typeface="Arial" panose="020B0604020202020204" pitchFamily="34" charset="0"/>
                        <a:ea typeface="Calibri" panose="020F0502020204030204"/>
                        <a:cs typeface="Arial" panose="020B0604020202020204" pitchFamily="34" charset="0"/>
                      </a:endParaRP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solidFill>
                  </a:tcPr>
                </a:tc>
                <a:tc>
                  <a:txBody>
                    <a:bodyPr/>
                    <a:lstStyle/>
                    <a:p>
                      <a:pPr algn="ctr">
                        <a:lnSpc>
                          <a:spcPct val="115000"/>
                        </a:lnSpc>
                        <a:spcAft>
                          <a:spcPts val="0"/>
                        </a:spcAft>
                      </a:pPr>
                      <a:r>
                        <a:rPr lang="fr-FR" sz="2400" b="1" dirty="0">
                          <a:solidFill>
                            <a:srgbClr val="FF0000"/>
                          </a:solidFill>
                          <a:latin typeface="Arial" panose="020B0604020202020204" pitchFamily="34" charset="0"/>
                          <a:ea typeface="Times New Roman" panose="02020603050405020304"/>
                          <a:cs typeface="Arial" panose="020B0604020202020204" pitchFamily="34" charset="0"/>
                        </a:rPr>
                        <a:t>Matières fécales émises en 24 Heures</a:t>
                      </a:r>
                      <a:endParaRPr lang="fr-FR" sz="2400" dirty="0">
                        <a:solidFill>
                          <a:srgbClr val="FF0000"/>
                        </a:solidFill>
                        <a:latin typeface="Arial" panose="020B0604020202020204" pitchFamily="34" charset="0"/>
                        <a:ea typeface="Calibri" panose="020F0502020204030204"/>
                        <a:cs typeface="Arial" panose="020B0604020202020204" pitchFamily="34" charset="0"/>
                      </a:endParaRP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solidFill>
                  </a:tcPr>
                </a:tc>
                <a:tc>
                  <a:txBody>
                    <a:bodyPr/>
                    <a:lstStyle/>
                    <a:p>
                      <a:pPr algn="ctr">
                        <a:lnSpc>
                          <a:spcPct val="115000"/>
                        </a:lnSpc>
                        <a:spcAft>
                          <a:spcPts val="0"/>
                        </a:spcAft>
                      </a:pPr>
                      <a:r>
                        <a:rPr lang="fr-FR" sz="2400" b="1" dirty="0" err="1" smtClean="0">
                          <a:solidFill>
                            <a:srgbClr val="FF0000"/>
                          </a:solidFill>
                          <a:latin typeface="Arial" panose="020B0604020202020204" pitchFamily="34" charset="0"/>
                          <a:ea typeface="Times New Roman" panose="02020603050405020304"/>
                          <a:cs typeface="Arial" panose="020B0604020202020204" pitchFamily="34" charset="0"/>
                        </a:rPr>
                        <a:t>Prélévement</a:t>
                      </a:r>
                      <a:endParaRPr lang="fr-FR" sz="2400" dirty="0">
                        <a:solidFill>
                          <a:srgbClr val="FF0000"/>
                        </a:solidFill>
                        <a:latin typeface="Arial" panose="020B0604020202020204" pitchFamily="34" charset="0"/>
                        <a:ea typeface="Calibri" panose="020F0502020204030204"/>
                        <a:cs typeface="Arial" panose="020B0604020202020204" pitchFamily="34" charset="0"/>
                      </a:endParaRP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solidFill>
                  </a:tcPr>
                </a:tc>
              </a:tr>
              <a:tr h="377877">
                <a:tc>
                  <a:txBody>
                    <a:bodyPr/>
                    <a:lstStyle/>
                    <a:p>
                      <a:pPr algn="ctr">
                        <a:lnSpc>
                          <a:spcPct val="115000"/>
                        </a:lnSpc>
                        <a:spcAft>
                          <a:spcPts val="0"/>
                        </a:spcAft>
                      </a:pPr>
                      <a:r>
                        <a:rPr lang="fr-FR" sz="2400" b="1">
                          <a:solidFill>
                            <a:srgbClr val="0033FF"/>
                          </a:solidFill>
                          <a:latin typeface="Arial" panose="020B0604020202020204" pitchFamily="34" charset="0"/>
                          <a:ea typeface="Times New Roman" panose="02020603050405020304"/>
                          <a:cs typeface="Arial" panose="020B0604020202020204" pitchFamily="34" charset="0"/>
                        </a:rPr>
                        <a:t>Bovins</a:t>
                      </a:r>
                      <a:endParaRPr lang="fr-FR" sz="2400">
                        <a:latin typeface="Arial" panose="020B0604020202020204" pitchFamily="34" charset="0"/>
                        <a:ea typeface="Calibri" panose="020F0502020204030204"/>
                        <a:cs typeface="Arial" panose="020B0604020202020204" pitchFamily="34" charset="0"/>
                      </a:endParaRP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solidFill>
                  </a:tcPr>
                </a:tc>
                <a:tc>
                  <a:txBody>
                    <a:bodyPr/>
                    <a:lstStyle/>
                    <a:p>
                      <a:pPr algn="ctr">
                        <a:lnSpc>
                          <a:spcPct val="115000"/>
                        </a:lnSpc>
                        <a:spcAft>
                          <a:spcPts val="0"/>
                        </a:spcAft>
                      </a:pPr>
                      <a:r>
                        <a:rPr lang="fr-FR" sz="2400" dirty="0">
                          <a:solidFill>
                            <a:srgbClr val="0033FF"/>
                          </a:solidFill>
                          <a:latin typeface="Arial" panose="020B0604020202020204" pitchFamily="34" charset="0"/>
                          <a:ea typeface="Times New Roman" panose="02020603050405020304"/>
                          <a:cs typeface="Arial" panose="020B0604020202020204" pitchFamily="34" charset="0"/>
                        </a:rPr>
                        <a:t>Plusieurs dizaines de kg</a:t>
                      </a:r>
                      <a:endParaRPr lang="fr-FR" sz="2400" dirty="0">
                        <a:latin typeface="Arial" panose="020B0604020202020204" pitchFamily="34" charset="0"/>
                        <a:ea typeface="Calibri" panose="020F0502020204030204"/>
                        <a:cs typeface="Arial" panose="020B0604020202020204" pitchFamily="34" charset="0"/>
                      </a:endParaRP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solidFill>
                  </a:tcPr>
                </a:tc>
                <a:tc>
                  <a:txBody>
                    <a:bodyPr/>
                    <a:lstStyle/>
                    <a:p>
                      <a:pPr algn="ctr">
                        <a:lnSpc>
                          <a:spcPct val="115000"/>
                        </a:lnSpc>
                        <a:spcAft>
                          <a:spcPts val="0"/>
                        </a:spcAft>
                      </a:pPr>
                      <a:r>
                        <a:rPr lang="fr-FR" sz="2400" b="1" dirty="0">
                          <a:solidFill>
                            <a:srgbClr val="FF0066"/>
                          </a:solidFill>
                          <a:latin typeface="Arial" panose="020B0604020202020204" pitchFamily="34" charset="0"/>
                          <a:ea typeface="Calibri" panose="020F0502020204030204"/>
                          <a:cs typeface="Arial" panose="020B0604020202020204" pitchFamily="34" charset="0"/>
                        </a:rPr>
                        <a:t>30 à 50 g</a:t>
                      </a:r>
                      <a:endParaRPr lang="fr-FR" sz="2400" b="1" dirty="0">
                        <a:solidFill>
                          <a:srgbClr val="FF0066"/>
                        </a:solidFill>
                        <a:latin typeface="Arial" panose="020B0604020202020204" pitchFamily="34" charset="0"/>
                        <a:ea typeface="Calibri" panose="020F0502020204030204"/>
                        <a:cs typeface="Arial" panose="020B0604020202020204" pitchFamily="34" charset="0"/>
                      </a:endParaRP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solidFill>
                  </a:tcPr>
                </a:tc>
              </a:tr>
              <a:tr h="377877">
                <a:tc>
                  <a:txBody>
                    <a:bodyPr/>
                    <a:lstStyle/>
                    <a:p>
                      <a:pPr algn="ctr">
                        <a:lnSpc>
                          <a:spcPct val="115000"/>
                        </a:lnSpc>
                        <a:spcAft>
                          <a:spcPts val="0"/>
                        </a:spcAft>
                      </a:pPr>
                      <a:r>
                        <a:rPr lang="fr-FR" sz="2400" b="1">
                          <a:solidFill>
                            <a:srgbClr val="0033FF"/>
                          </a:solidFill>
                          <a:latin typeface="Arial" panose="020B0604020202020204" pitchFamily="34" charset="0"/>
                          <a:ea typeface="Times New Roman" panose="02020603050405020304"/>
                          <a:cs typeface="Arial" panose="020B0604020202020204" pitchFamily="34" charset="0"/>
                        </a:rPr>
                        <a:t>Equidés</a:t>
                      </a:r>
                      <a:endParaRPr lang="fr-FR" sz="2400">
                        <a:latin typeface="Arial" panose="020B0604020202020204" pitchFamily="34" charset="0"/>
                        <a:ea typeface="Calibri" panose="020F0502020204030204"/>
                        <a:cs typeface="Arial" panose="020B0604020202020204" pitchFamily="34" charset="0"/>
                      </a:endParaRP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solidFill>
                  </a:tcPr>
                </a:tc>
                <a:tc>
                  <a:txBody>
                    <a:bodyPr/>
                    <a:lstStyle/>
                    <a:p>
                      <a:pPr algn="ctr">
                        <a:lnSpc>
                          <a:spcPct val="115000"/>
                        </a:lnSpc>
                        <a:spcAft>
                          <a:spcPts val="0"/>
                        </a:spcAft>
                      </a:pPr>
                      <a:r>
                        <a:rPr lang="fr-FR" sz="2400" dirty="0">
                          <a:solidFill>
                            <a:srgbClr val="0033FF"/>
                          </a:solidFill>
                          <a:latin typeface="Arial" panose="020B0604020202020204" pitchFamily="34" charset="0"/>
                          <a:ea typeface="Times New Roman" panose="02020603050405020304"/>
                          <a:cs typeface="Arial" panose="020B0604020202020204" pitchFamily="34" charset="0"/>
                        </a:rPr>
                        <a:t>10 à 20 kg</a:t>
                      </a:r>
                      <a:endParaRPr lang="fr-FR" sz="2400" dirty="0">
                        <a:latin typeface="Arial" panose="020B0604020202020204" pitchFamily="34" charset="0"/>
                        <a:ea typeface="Calibri" panose="020F0502020204030204"/>
                        <a:cs typeface="Arial" panose="020B0604020202020204" pitchFamily="34" charset="0"/>
                      </a:endParaRP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solidFill>
                  </a:tcPr>
                </a:tc>
                <a:tc>
                  <a:txBody>
                    <a:bodyPr/>
                    <a:lstStyle/>
                    <a:p>
                      <a:pPr algn="ctr">
                        <a:lnSpc>
                          <a:spcPct val="115000"/>
                        </a:lnSpc>
                        <a:spcAft>
                          <a:spcPts val="0"/>
                        </a:spcAft>
                      </a:pPr>
                      <a:r>
                        <a:rPr lang="fr-FR" sz="2400" b="1" dirty="0">
                          <a:solidFill>
                            <a:srgbClr val="FF0066"/>
                          </a:solidFill>
                          <a:latin typeface="Arial" panose="020B0604020202020204" pitchFamily="34" charset="0"/>
                          <a:ea typeface="Times New Roman" panose="02020603050405020304"/>
                          <a:cs typeface="Arial" panose="020B0604020202020204" pitchFamily="34" charset="0"/>
                        </a:rPr>
                        <a:t>30 à 50 g</a:t>
                      </a:r>
                      <a:endParaRPr lang="fr-FR" sz="2400" b="1" dirty="0">
                        <a:solidFill>
                          <a:srgbClr val="FF0066"/>
                        </a:solidFill>
                        <a:latin typeface="Arial" panose="020B0604020202020204" pitchFamily="34" charset="0"/>
                        <a:ea typeface="Calibri" panose="020F0502020204030204"/>
                        <a:cs typeface="Arial" panose="020B0604020202020204" pitchFamily="34" charset="0"/>
                      </a:endParaRP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solidFill>
                  </a:tcPr>
                </a:tc>
              </a:tr>
              <a:tr h="377877">
                <a:tc>
                  <a:txBody>
                    <a:bodyPr/>
                    <a:lstStyle/>
                    <a:p>
                      <a:pPr algn="ctr">
                        <a:lnSpc>
                          <a:spcPct val="115000"/>
                        </a:lnSpc>
                        <a:spcAft>
                          <a:spcPts val="0"/>
                        </a:spcAft>
                      </a:pPr>
                      <a:endParaRPr lang="fr-FR" sz="2400" dirty="0">
                        <a:latin typeface="Arial" panose="020B0604020202020204" pitchFamily="34" charset="0"/>
                        <a:ea typeface="Calibri" panose="020F0502020204030204"/>
                        <a:cs typeface="Arial" panose="020B0604020202020204" pitchFamily="34" charset="0"/>
                      </a:endParaRP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solidFill>
                  </a:tcPr>
                </a:tc>
                <a:tc>
                  <a:txBody>
                    <a:bodyPr/>
                    <a:lstStyle/>
                    <a:p>
                      <a:pPr algn="ctr">
                        <a:lnSpc>
                          <a:spcPct val="115000"/>
                        </a:lnSpc>
                        <a:spcAft>
                          <a:spcPts val="0"/>
                        </a:spcAft>
                      </a:pPr>
                      <a:endParaRPr lang="fr-FR" sz="2400" dirty="0">
                        <a:latin typeface="Arial" panose="020B0604020202020204" pitchFamily="34" charset="0"/>
                        <a:ea typeface="Calibri" panose="020F0502020204030204"/>
                        <a:cs typeface="Arial" panose="020B0604020202020204" pitchFamily="34" charset="0"/>
                      </a:endParaRP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solidFill>
                  </a:tcPr>
                </a:tc>
                <a:tc>
                  <a:txBody>
                    <a:bodyPr/>
                    <a:lstStyle/>
                    <a:p>
                      <a:pPr algn="ctr">
                        <a:lnSpc>
                          <a:spcPct val="115000"/>
                        </a:lnSpc>
                        <a:spcAft>
                          <a:spcPts val="0"/>
                        </a:spcAft>
                      </a:pPr>
                      <a:endParaRPr lang="fr-FR" sz="2400" b="1" dirty="0">
                        <a:solidFill>
                          <a:srgbClr val="FF0066"/>
                        </a:solidFill>
                        <a:latin typeface="Arial" panose="020B0604020202020204" pitchFamily="34" charset="0"/>
                        <a:ea typeface="Calibri" panose="020F0502020204030204"/>
                        <a:cs typeface="Arial" panose="020B0604020202020204" pitchFamily="34" charset="0"/>
                      </a:endParaRP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solidFill>
                  </a:tcPr>
                </a:tc>
              </a:tr>
              <a:tr h="727597">
                <a:tc>
                  <a:txBody>
                    <a:bodyPr/>
                    <a:lstStyle/>
                    <a:p>
                      <a:pPr algn="ctr">
                        <a:lnSpc>
                          <a:spcPct val="115000"/>
                        </a:lnSpc>
                        <a:spcAft>
                          <a:spcPts val="0"/>
                        </a:spcAft>
                      </a:pPr>
                      <a:r>
                        <a:rPr lang="fr-FR" sz="2400" b="1" dirty="0" smtClean="0">
                          <a:solidFill>
                            <a:srgbClr val="0033FF"/>
                          </a:solidFill>
                          <a:latin typeface="Arial" panose="020B0604020202020204" pitchFamily="34" charset="0"/>
                          <a:ea typeface="Times New Roman" panose="02020603050405020304"/>
                          <a:cs typeface="Arial" panose="020B0604020202020204" pitchFamily="34" charset="0"/>
                        </a:rPr>
                        <a:t>Petits Ruminants</a:t>
                      </a:r>
                      <a:endParaRPr lang="fr-FR" sz="2400" dirty="0">
                        <a:latin typeface="Arial" panose="020B0604020202020204" pitchFamily="34" charset="0"/>
                        <a:ea typeface="Calibri" panose="020F0502020204030204"/>
                        <a:cs typeface="Arial" panose="020B0604020202020204" pitchFamily="34" charset="0"/>
                      </a:endParaRP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solidFill>
                  </a:tcPr>
                </a:tc>
                <a:tc>
                  <a:txBody>
                    <a:bodyPr/>
                    <a:lstStyle/>
                    <a:p>
                      <a:pPr algn="ctr">
                        <a:lnSpc>
                          <a:spcPct val="115000"/>
                        </a:lnSpc>
                        <a:spcAft>
                          <a:spcPts val="0"/>
                        </a:spcAft>
                      </a:pPr>
                      <a:r>
                        <a:rPr lang="fr-FR" sz="2400" dirty="0" smtClean="0">
                          <a:solidFill>
                            <a:srgbClr val="0033FF"/>
                          </a:solidFill>
                          <a:latin typeface="Arial" panose="020B0604020202020204" pitchFamily="34" charset="0"/>
                          <a:ea typeface="Times New Roman" panose="02020603050405020304"/>
                          <a:cs typeface="Arial" panose="020B0604020202020204" pitchFamily="34" charset="0"/>
                        </a:rPr>
                        <a:t>0,5 à 2 kg</a:t>
                      </a:r>
                      <a:endParaRPr lang="fr-FR" sz="2400" dirty="0">
                        <a:latin typeface="Arial" panose="020B0604020202020204" pitchFamily="34" charset="0"/>
                        <a:ea typeface="Calibri" panose="020F0502020204030204"/>
                        <a:cs typeface="Arial" panose="020B0604020202020204" pitchFamily="34" charset="0"/>
                      </a:endParaRP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solidFill>
                  </a:tcPr>
                </a:tc>
                <a:tc>
                  <a:txBody>
                    <a:bodyPr/>
                    <a:lstStyle/>
                    <a:p>
                      <a:pPr algn="ctr">
                        <a:lnSpc>
                          <a:spcPct val="115000"/>
                        </a:lnSpc>
                        <a:spcAft>
                          <a:spcPts val="0"/>
                        </a:spcAft>
                      </a:pPr>
                      <a:r>
                        <a:rPr lang="fr-FR" sz="2400" b="1" dirty="0" smtClean="0">
                          <a:solidFill>
                            <a:srgbClr val="FF0066"/>
                          </a:solidFill>
                          <a:latin typeface="Arial" panose="020B0604020202020204" pitchFamily="34" charset="0"/>
                          <a:ea typeface="Times New Roman" panose="02020603050405020304"/>
                          <a:cs typeface="Arial" panose="020B0604020202020204" pitchFamily="34" charset="0"/>
                        </a:rPr>
                        <a:t>20 à 30 g</a:t>
                      </a:r>
                      <a:endParaRPr lang="fr-FR" sz="2400" b="1" dirty="0">
                        <a:solidFill>
                          <a:srgbClr val="FF0066"/>
                        </a:solidFill>
                        <a:latin typeface="Arial" panose="020B0604020202020204" pitchFamily="34" charset="0"/>
                        <a:ea typeface="Calibri" panose="020F0502020204030204"/>
                        <a:cs typeface="Arial" panose="020B0604020202020204" pitchFamily="34" charset="0"/>
                      </a:endParaRP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solidFill>
                  </a:tcPr>
                </a:tc>
              </a:tr>
              <a:tr h="649881">
                <a:tc>
                  <a:txBody>
                    <a:bodyPr/>
                    <a:lstStyle/>
                    <a:p>
                      <a:pPr algn="ctr">
                        <a:lnSpc>
                          <a:spcPct val="115000"/>
                        </a:lnSpc>
                        <a:spcAft>
                          <a:spcPts val="0"/>
                        </a:spcAft>
                      </a:pPr>
                      <a:r>
                        <a:rPr lang="fr-FR" sz="2400" b="1" smtClean="0">
                          <a:solidFill>
                            <a:srgbClr val="0033FF"/>
                          </a:solidFill>
                          <a:latin typeface="Arial" panose="020B0604020202020204" pitchFamily="34" charset="0"/>
                          <a:ea typeface="Times New Roman" panose="02020603050405020304"/>
                          <a:cs typeface="Arial" panose="020B0604020202020204" pitchFamily="34" charset="0"/>
                        </a:rPr>
                        <a:t>Carnivores</a:t>
                      </a:r>
                      <a:endParaRPr lang="fr-FR" sz="2400" dirty="0">
                        <a:latin typeface="Arial" panose="020B0604020202020204" pitchFamily="34" charset="0"/>
                        <a:ea typeface="Calibri" panose="020F0502020204030204"/>
                        <a:cs typeface="Arial" panose="020B0604020202020204" pitchFamily="34" charset="0"/>
                      </a:endParaRP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solidFill>
                  </a:tcPr>
                </a:tc>
                <a:tc>
                  <a:txBody>
                    <a:bodyPr/>
                    <a:lstStyle/>
                    <a:p>
                      <a:pPr algn="ctr">
                        <a:lnSpc>
                          <a:spcPct val="115000"/>
                        </a:lnSpc>
                        <a:spcAft>
                          <a:spcPts val="0"/>
                        </a:spcAft>
                      </a:pPr>
                      <a:r>
                        <a:rPr lang="fr-FR" sz="2400" dirty="0" smtClean="0">
                          <a:solidFill>
                            <a:srgbClr val="0033FF"/>
                          </a:solidFill>
                          <a:latin typeface="Arial" panose="020B0604020202020204" pitchFamily="34" charset="0"/>
                          <a:ea typeface="Times New Roman" panose="02020603050405020304"/>
                          <a:cs typeface="Arial" panose="020B0604020202020204" pitchFamily="34" charset="0"/>
                        </a:rPr>
                        <a:t>50 à quelques centaines de g</a:t>
                      </a:r>
                      <a:endParaRPr lang="fr-FR" sz="2400" dirty="0">
                        <a:latin typeface="Arial" panose="020B0604020202020204" pitchFamily="34" charset="0"/>
                        <a:ea typeface="Calibri" panose="020F0502020204030204"/>
                        <a:cs typeface="Arial" panose="020B0604020202020204" pitchFamily="34" charset="0"/>
                      </a:endParaRP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solidFill>
                  </a:tcPr>
                </a:tc>
                <a:tc>
                  <a:txBody>
                    <a:bodyPr/>
                    <a:lstStyle/>
                    <a:p>
                      <a:pPr algn="ctr">
                        <a:lnSpc>
                          <a:spcPct val="115000"/>
                        </a:lnSpc>
                        <a:spcAft>
                          <a:spcPts val="0"/>
                        </a:spcAft>
                      </a:pPr>
                      <a:r>
                        <a:rPr lang="fr-FR" sz="2400" b="1" dirty="0" smtClean="0">
                          <a:solidFill>
                            <a:srgbClr val="FF0066"/>
                          </a:solidFill>
                          <a:latin typeface="Arial" panose="020B0604020202020204" pitchFamily="34" charset="0"/>
                          <a:ea typeface="Times New Roman" panose="02020603050405020304"/>
                          <a:cs typeface="Arial" panose="020B0604020202020204" pitchFamily="34" charset="0"/>
                        </a:rPr>
                        <a:t>Chien : 5 à 10 g</a:t>
                      </a:r>
                      <a:br>
                        <a:rPr lang="fr-FR" sz="2400" b="1" dirty="0" smtClean="0">
                          <a:solidFill>
                            <a:srgbClr val="FF0066"/>
                          </a:solidFill>
                          <a:latin typeface="Arial" panose="020B0604020202020204" pitchFamily="34" charset="0"/>
                          <a:ea typeface="Times New Roman" panose="02020603050405020304"/>
                          <a:cs typeface="Arial" panose="020B0604020202020204" pitchFamily="34" charset="0"/>
                        </a:rPr>
                      </a:br>
                      <a:r>
                        <a:rPr lang="fr-FR" sz="2400" b="1" dirty="0" smtClean="0">
                          <a:solidFill>
                            <a:srgbClr val="FF0066"/>
                          </a:solidFill>
                          <a:latin typeface="Arial" panose="020B0604020202020204" pitchFamily="34" charset="0"/>
                          <a:ea typeface="Times New Roman" panose="02020603050405020304"/>
                          <a:cs typeface="Arial" panose="020B0604020202020204" pitchFamily="34" charset="0"/>
                        </a:rPr>
                        <a:t>Chat : 2 à 5 g</a:t>
                      </a:r>
                      <a:endParaRPr lang="fr-FR" sz="2400" b="1" dirty="0">
                        <a:solidFill>
                          <a:srgbClr val="FF0066"/>
                        </a:solidFill>
                        <a:latin typeface="Arial" panose="020B0604020202020204" pitchFamily="34" charset="0"/>
                        <a:ea typeface="Calibri" panose="020F0502020204030204"/>
                        <a:cs typeface="Arial" panose="020B0604020202020204" pitchFamily="34" charset="0"/>
                      </a:endParaRPr>
                    </a:p>
                  </a:txBody>
                  <a:tcPr marL="9525" marR="9525" marT="9525" marB="952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solidFill>
                  </a:tcPr>
                </a:tc>
              </a:tr>
            </a:tbl>
          </a:graphicData>
        </a:graphic>
      </p:graphicFrame>
      <p:sp>
        <p:nvSpPr>
          <p:cNvPr id="10" name="Rectangle 9"/>
          <p:cNvSpPr/>
          <p:nvPr/>
        </p:nvSpPr>
        <p:spPr>
          <a:xfrm>
            <a:off x="0" y="116632"/>
            <a:ext cx="3357888" cy="808196"/>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solidFill>
                  <a:schemeClr val="tx1"/>
                </a:solidFill>
                <a:latin typeface="Arial" panose="020B0604020202020204" pitchFamily="34" charset="0"/>
                <a:cs typeface="Arial" panose="020B0604020202020204" pitchFamily="34" charset="0"/>
              </a:rPr>
              <a:t>Prélèvements</a:t>
            </a:r>
            <a:endParaRPr lang="fr-FR" sz="2800" b="1" dirty="0">
              <a:solidFill>
                <a:schemeClr val="tx1"/>
              </a:solidFill>
              <a:latin typeface="Arial" panose="020B0604020202020204" pitchFamily="34" charset="0"/>
              <a:cs typeface="Arial" panose="020B0604020202020204" pitchFamily="34" charset="0"/>
            </a:endParaRPr>
          </a:p>
        </p:txBody>
      </p:sp>
      <p:sp>
        <p:nvSpPr>
          <p:cNvPr id="5" name="ZoneTexte 2"/>
          <p:cNvSpPr txBox="1"/>
          <p:nvPr/>
        </p:nvSpPr>
        <p:spPr>
          <a:xfrm>
            <a:off x="4716145" y="6452870"/>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71462"/>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7" name="Rectangle 6"/>
          <p:cNvSpPr/>
          <p:nvPr/>
        </p:nvSpPr>
        <p:spPr>
          <a:xfrm>
            <a:off x="251520" y="1002893"/>
            <a:ext cx="5033750" cy="461665"/>
          </a:xfrm>
          <a:prstGeom prst="rect">
            <a:avLst/>
          </a:prstGeom>
          <a:solidFill>
            <a:schemeClr val="tx2">
              <a:lumMod val="20000"/>
              <a:lumOff val="80000"/>
            </a:schemeClr>
          </a:solidFill>
          <a:ln>
            <a:solidFill>
              <a:srgbClr val="0070C0"/>
            </a:solidFill>
          </a:ln>
        </p:spPr>
        <p:txBody>
          <a:bodyPr wrap="none">
            <a:spAutoFit/>
          </a:bodyPr>
          <a:lstStyle/>
          <a:p>
            <a:pPr lvl="0" fontAlgn="base">
              <a:spcBef>
                <a:spcPct val="0"/>
              </a:spcBef>
              <a:spcAft>
                <a:spcPct val="0"/>
              </a:spcAft>
            </a:pPr>
            <a:r>
              <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Conditionnement </a:t>
            </a:r>
            <a:r>
              <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de </a:t>
            </a:r>
            <a:r>
              <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l’échantillon</a:t>
            </a:r>
            <a:endPar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p:txBody>
      </p:sp>
      <p:sp>
        <p:nvSpPr>
          <p:cNvPr id="1025" name="Rectangle 1"/>
          <p:cNvSpPr>
            <a:spLocks noChangeArrowheads="1"/>
          </p:cNvSpPr>
          <p:nvPr/>
        </p:nvSpPr>
        <p:spPr bwMode="auto">
          <a:xfrm>
            <a:off x="431540" y="1588517"/>
            <a:ext cx="8280920" cy="5262245"/>
          </a:xfrm>
          <a:prstGeom prst="rect">
            <a:avLst/>
          </a:prstGeom>
          <a:noFill/>
          <a:ln w="9525">
            <a:solidFill>
              <a:srgbClr val="FF0000"/>
            </a:solidFill>
            <a:miter lim="800000"/>
          </a:ln>
          <a:effectLst/>
        </p:spPr>
        <p:txBody>
          <a:bodyPr vert="horz" wrap="square" lIns="91440" tIns="45720" rIns="91440" bIns="45720" numCol="1" anchor="ctr" anchorCtr="0" compatLnSpc="1">
            <a:spAutoFit/>
          </a:bodyPr>
          <a:lstStyle/>
          <a:p>
            <a:pPr lvl="0" eaLnBrk="0" fontAlgn="base" hangingPunct="0">
              <a:spcBef>
                <a:spcPct val="0"/>
              </a:spcBef>
              <a:spcAft>
                <a:spcPct val="0"/>
              </a:spcAft>
              <a:buFont typeface="Wingdings" panose="05000000000000000000" pitchFamily="2" charset="2"/>
              <a:buChar char="q"/>
            </a:pPr>
            <a:r>
              <a:rPr kumimoji="0" lang="fr-FR" sz="2400" b="0"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Arial" panose="020B0604020202020204" pitchFamily="34" charset="0"/>
              </a:rPr>
              <a:t>L'échantillon doit être </a:t>
            </a:r>
            <a:r>
              <a:rPr lang="fr-FR" sz="2400" dirty="0" smtClean="0">
                <a:solidFill>
                  <a:srgbClr val="00B050"/>
                </a:solidFill>
                <a:latin typeface="Arial" panose="020B0604020202020204" pitchFamily="34" charset="0"/>
                <a:ea typeface="Times New Roman" panose="02020603050405020304" pitchFamily="18" charset="0"/>
                <a:cs typeface="Arial" panose="020B0604020202020204" pitchFamily="34" charset="0"/>
              </a:rPr>
              <a:t>mis </a:t>
            </a:r>
            <a:r>
              <a:rPr kumimoji="0" lang="fr-FR" sz="2400" b="0"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Arial" panose="020B0604020202020204" pitchFamily="34" charset="0"/>
              </a:rPr>
              <a:t>dans</a:t>
            </a:r>
            <a:endParaRPr kumimoji="0" lang="fr-FR" sz="2400" b="0"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Arial" panose="020B0604020202020204" pitchFamily="34" charset="0"/>
            </a:endParaRPr>
          </a:p>
          <a:p>
            <a:pPr lvl="0" eaLnBrk="0" fontAlgn="base" hangingPunct="0">
              <a:spcBef>
                <a:spcPct val="0"/>
              </a:spcBef>
              <a:spcAft>
                <a:spcPct val="0"/>
              </a:spcAft>
              <a:buFont typeface="Wingdings" panose="05000000000000000000" pitchFamily="2" charset="2"/>
              <a:buChar char="§"/>
            </a:pPr>
            <a:r>
              <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Un récipient hermétiquement fermé, à ouverture large.</a:t>
            </a:r>
            <a:endPar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endParaRPr>
          </a:p>
          <a:p>
            <a:pPr lvl="0" eaLnBrk="0" fontAlgn="base" hangingPunct="0">
              <a:spcBef>
                <a:spcPct val="0"/>
              </a:spcBef>
              <a:spcAft>
                <a:spcPct val="0"/>
              </a:spcAft>
              <a:buFont typeface="Wingdings" panose="05000000000000000000" pitchFamily="2" charset="2"/>
              <a:buChar char="§"/>
            </a:pPr>
            <a:r>
              <a:rPr kumimoji="0" lang="fr-FR" sz="2400" b="0" i="0" u="none" strike="noStrike" cap="none" normalizeH="0" baseline="0" dirty="0" smtClean="0">
                <a:ln>
                  <a:noFill/>
                </a:ln>
                <a:effectLst/>
                <a:latin typeface="Arial" panose="020B0604020202020204" pitchFamily="34" charset="0"/>
                <a:ea typeface="Times New Roman" panose="02020603050405020304" pitchFamily="18" charset="0"/>
                <a:cs typeface="Arial" panose="020B0604020202020204" pitchFamily="34" charset="0"/>
              </a:rPr>
              <a:t>Dans un gant </a:t>
            </a:r>
            <a:r>
              <a:rPr kumimoji="0" lang="fr-FR" sz="2400" b="0" i="0" u="none" strike="noStrike" cap="none" normalizeH="0" dirty="0" smtClean="0">
                <a:ln>
                  <a:noFill/>
                </a:ln>
                <a:effectLst/>
                <a:latin typeface="Arial" panose="020B0604020202020204" pitchFamily="34" charset="0"/>
                <a:ea typeface="Times New Roman" panose="02020603050405020304" pitchFamily="18" charset="0"/>
                <a:cs typeface="Arial" panose="020B0604020202020204" pitchFamily="34" charset="0"/>
              </a:rPr>
              <a:t>en chassant bien l’air de ce dernier</a:t>
            </a:r>
            <a:endParaRPr kumimoji="0" lang="fr-FR" sz="2400" b="0" i="0" u="none" strike="noStrike" cap="none" normalizeH="0" dirty="0" smtClean="0">
              <a:ln>
                <a:noFill/>
              </a:ln>
              <a:effectLst/>
              <a:latin typeface="Arial" panose="020B0604020202020204" pitchFamily="34" charset="0"/>
              <a:ea typeface="Times New Roman" panose="02020603050405020304" pitchFamily="18" charset="0"/>
              <a:cs typeface="Arial" panose="020B0604020202020204" pitchFamily="34" charset="0"/>
            </a:endParaRPr>
          </a:p>
          <a:p>
            <a:pPr lvl="0" eaLnBrk="0" fontAlgn="base" hangingPunct="0">
              <a:spcBef>
                <a:spcPct val="0"/>
              </a:spcBef>
              <a:spcAft>
                <a:spcPct val="0"/>
              </a:spcAft>
              <a:buFont typeface="Wingdings" panose="05000000000000000000" pitchFamily="2" charset="2"/>
              <a:buChar char="§"/>
            </a:pPr>
            <a:endParaRPr lang="fr-FR" sz="2400" baseline="0" dirty="0" smtClean="0">
              <a:latin typeface="Arial" panose="020B0604020202020204" pitchFamily="34" charset="0"/>
              <a:ea typeface="Times New Roman" panose="02020603050405020304" pitchFamily="18" charset="0"/>
              <a:cs typeface="Arial" panose="020B0604020202020204" pitchFamily="34" charset="0"/>
            </a:endParaRPr>
          </a:p>
          <a:p>
            <a:pPr lvl="0" eaLnBrk="0" fontAlgn="base" hangingPunct="0">
              <a:spcBef>
                <a:spcPct val="0"/>
              </a:spcBef>
              <a:spcAft>
                <a:spcPct val="0"/>
              </a:spcAft>
              <a:buFont typeface="Wingdings" panose="05000000000000000000" pitchFamily="2" charset="2"/>
              <a:buChar char="q"/>
            </a:pPr>
            <a:r>
              <a:rPr kumimoji="0" lang="fr-FR" sz="2400" b="0" i="0" u="none" strike="noStrike" cap="none" normalizeH="0" dirty="0" smtClean="0">
                <a:ln>
                  <a:noFill/>
                </a:ln>
                <a:solidFill>
                  <a:srgbClr val="00B050"/>
                </a:solidFill>
                <a:effectLst/>
                <a:latin typeface="Arial" panose="020B0604020202020204" pitchFamily="34" charset="0"/>
                <a:ea typeface="Times New Roman" panose="02020603050405020304" pitchFamily="18" charset="0"/>
                <a:cs typeface="Arial" panose="020B0604020202020204" pitchFamily="34" charset="0"/>
              </a:rPr>
              <a:t>Si on doit retarder l’analyse de l’échantillon</a:t>
            </a:r>
            <a:r>
              <a:rPr kumimoji="0" lang="fr-FR" sz="2400" b="0" i="0" u="none" strike="noStrike" cap="none" normalizeH="0" dirty="0" smtClean="0">
                <a:ln>
                  <a:noFill/>
                </a:ln>
                <a:effectLst/>
                <a:latin typeface="Arial" panose="020B0604020202020204" pitchFamily="34" charset="0"/>
                <a:ea typeface="Times New Roman" panose="02020603050405020304" pitchFamily="18" charset="0"/>
                <a:cs typeface="Arial" panose="020B0604020202020204" pitchFamily="34" charset="0"/>
              </a:rPr>
              <a:t>, il est nécessaire de stopper leur évolution, par différents moyens de conservation</a:t>
            </a:r>
            <a:endParaRPr kumimoji="0" lang="fr-FR" sz="2400" b="0" i="0" u="none" strike="noStrike" cap="none" normalizeH="0" dirty="0" smtClean="0">
              <a:ln>
                <a:noFill/>
              </a:ln>
              <a:effectLst/>
              <a:latin typeface="Arial" panose="020B0604020202020204" pitchFamily="34" charset="0"/>
              <a:ea typeface="Times New Roman" panose="02020603050405020304" pitchFamily="18" charset="0"/>
              <a:cs typeface="Arial" panose="020B0604020202020204" pitchFamily="34" charset="0"/>
            </a:endParaRPr>
          </a:p>
          <a:p>
            <a:pPr lvl="0" eaLnBrk="0" fontAlgn="base" hangingPunct="0">
              <a:spcBef>
                <a:spcPct val="0"/>
              </a:spcBef>
              <a:spcAft>
                <a:spcPct val="0"/>
              </a:spcAft>
              <a:buFont typeface="Wingdings" panose="05000000000000000000" pitchFamily="2" charset="2"/>
              <a:buChar char="q"/>
            </a:pPr>
            <a:endParaRPr kumimoji="0" lang="fr-FR" sz="2400" b="0" i="0" u="none" strike="noStrike" cap="none" normalizeH="0" dirty="0" smtClean="0">
              <a:ln>
                <a:noFill/>
              </a:ln>
              <a:effectLst/>
              <a:latin typeface="Arial" panose="020B0604020202020204" pitchFamily="34" charset="0"/>
              <a:ea typeface="Times New Roman" panose="02020603050405020304" pitchFamily="18" charset="0"/>
              <a:cs typeface="Arial" panose="020B0604020202020204" pitchFamily="34" charset="0"/>
            </a:endParaRPr>
          </a:p>
          <a:p>
            <a:pPr lvl="0" eaLnBrk="0" fontAlgn="base" hangingPunct="0">
              <a:spcBef>
                <a:spcPct val="0"/>
              </a:spcBef>
              <a:spcAft>
                <a:spcPct val="0"/>
              </a:spcAft>
              <a:buFont typeface="Wingdings" panose="05000000000000000000" pitchFamily="2" charset="2"/>
              <a:buChar char="§"/>
            </a:pPr>
            <a:r>
              <a:rPr lang="fr-FR" sz="2400" dirty="0" smtClean="0">
                <a:latin typeface="Arial" panose="020B0604020202020204" pitchFamily="34" charset="0"/>
                <a:ea typeface="Times New Roman" panose="02020603050405020304" pitchFamily="18" charset="0"/>
                <a:cs typeface="Arial" panose="020B0604020202020204" pitchFamily="34" charset="0"/>
              </a:rPr>
              <a:t>Une réfrigération de 2 à 8ºC</a:t>
            </a:r>
            <a:endParaRPr lang="fr-FR" sz="2400" dirty="0" smtClean="0">
              <a:solidFill>
                <a:srgbClr val="FF0000"/>
              </a:solidFill>
              <a:latin typeface="Arial" panose="020B0604020202020204" pitchFamily="34" charset="0"/>
              <a:ea typeface="Times New Roman" panose="02020603050405020304" pitchFamily="18" charset="0"/>
              <a:cs typeface="Arial" panose="020B0604020202020204" pitchFamily="34" charset="0"/>
            </a:endParaRPr>
          </a:p>
          <a:p>
            <a:pPr lvl="0" eaLnBrk="0" fontAlgn="base" hangingPunct="0">
              <a:spcBef>
                <a:spcPct val="0"/>
              </a:spcBef>
              <a:spcAft>
                <a:spcPct val="0"/>
              </a:spcAft>
              <a:buFont typeface="Wingdings" panose="05000000000000000000" pitchFamily="2" charset="2"/>
              <a:buChar char="§"/>
            </a:pPr>
            <a:r>
              <a:rPr lang="fr-FR" sz="2400" dirty="0" smtClean="0">
                <a:latin typeface="Arial" panose="020B0604020202020204" pitchFamily="34" charset="0"/>
                <a:ea typeface="Times New Roman" panose="02020603050405020304" pitchFamily="18" charset="0"/>
                <a:cs typeface="Arial" panose="020B0604020202020204" pitchFamily="34" charset="0"/>
              </a:rPr>
              <a:t>Une dilution dans une solution formolée à 8% (non conséillée)</a:t>
            </a:r>
            <a:endParaRPr lang="fr-FR" sz="2400" dirty="0" smtClean="0">
              <a:latin typeface="Arial" panose="020B0604020202020204" pitchFamily="34" charset="0"/>
              <a:ea typeface="Times New Roman" panose="02020603050405020304" pitchFamily="18" charset="0"/>
              <a:cs typeface="Arial" panose="020B0604020202020204" pitchFamily="34" charset="0"/>
            </a:endParaRPr>
          </a:p>
          <a:p>
            <a:pPr lvl="0" eaLnBrk="0" fontAlgn="base" hangingPunct="0">
              <a:spcBef>
                <a:spcPct val="0"/>
              </a:spcBef>
              <a:spcAft>
                <a:spcPct val="0"/>
              </a:spcAft>
              <a:buFont typeface="Wingdings" panose="05000000000000000000" pitchFamily="2" charset="2"/>
              <a:buChar char="§"/>
            </a:pPr>
            <a:r>
              <a:rPr lang="fr-FR" sz="2400" dirty="0" smtClean="0">
                <a:latin typeface="Arial" panose="020B0604020202020204" pitchFamily="34" charset="0"/>
                <a:ea typeface="Times New Roman" panose="02020603050405020304" pitchFamily="18" charset="0"/>
                <a:cs typeface="Arial" panose="020B0604020202020204" pitchFamily="34" charset="0"/>
              </a:rPr>
              <a:t>Une congélation, </a:t>
            </a:r>
            <a:r>
              <a:rPr lang="fr-FR" sz="2400" b="1"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mais à éviter de préférence, </a:t>
            </a:r>
            <a:r>
              <a:rPr lang="fr-FR" sz="2400" dirty="0" smtClean="0">
                <a:latin typeface="Arial" panose="020B0604020202020204" pitchFamily="34" charset="0"/>
                <a:ea typeface="Times New Roman" panose="02020603050405020304" pitchFamily="18" charset="0"/>
                <a:cs typeface="Arial" panose="020B0604020202020204" pitchFamily="34" charset="0"/>
              </a:rPr>
              <a:t>car détruit certains éléments parasitaires</a:t>
            </a:r>
            <a:endParaRPr lang="fr-FR" sz="2400" dirty="0" smtClean="0">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fr-FR" sz="2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12" name="Rectangle 11"/>
          <p:cNvSpPr/>
          <p:nvPr/>
        </p:nvSpPr>
        <p:spPr>
          <a:xfrm>
            <a:off x="0" y="116632"/>
            <a:ext cx="3357888" cy="808196"/>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solidFill>
                  <a:schemeClr val="tx1"/>
                </a:solidFill>
                <a:latin typeface="Arial" panose="020B0604020202020204" pitchFamily="34" charset="0"/>
                <a:cs typeface="Arial" panose="020B0604020202020204" pitchFamily="34" charset="0"/>
              </a:rPr>
              <a:t>Prélèvements</a:t>
            </a:r>
            <a:endParaRPr lang="fr-FR" sz="2800" b="1" dirty="0">
              <a:solidFill>
                <a:schemeClr val="tx1"/>
              </a:solidFill>
              <a:latin typeface="Arial" panose="020B0604020202020204" pitchFamily="34" charset="0"/>
              <a:cs typeface="Arial" panose="020B0604020202020204" pitchFamily="34" charset="0"/>
            </a:endParaRPr>
          </a:p>
        </p:txBody>
      </p:sp>
      <p:sp>
        <p:nvSpPr>
          <p:cNvPr id="5"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87524" y="1844824"/>
            <a:ext cx="8568952" cy="3046095"/>
          </a:xfrm>
          <a:prstGeom prst="rect">
            <a:avLst/>
          </a:prstGeom>
          <a:ln>
            <a:solidFill>
              <a:schemeClr val="accent1"/>
            </a:solidFill>
          </a:ln>
        </p:spPr>
        <p:txBody>
          <a:bodyPr wrap="square">
            <a:spAutoFit/>
          </a:bodyPr>
          <a:lstStyle/>
          <a:p>
            <a:endParaRPr lang="fr-FR" sz="2400" dirty="0" smtClean="0">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r>
              <a:rPr lang="fr-FR" sz="2400" dirty="0" smtClean="0">
                <a:latin typeface="Arial" panose="020B0604020202020204" pitchFamily="34" charset="0"/>
                <a:cs typeface="Arial" panose="020B0604020202020204" pitchFamily="34" charset="0"/>
              </a:rPr>
              <a:t> </a:t>
            </a:r>
            <a:r>
              <a:rPr lang="fr-FR" sz="2400" b="1" dirty="0">
                <a:solidFill>
                  <a:srgbClr val="FF0000"/>
                </a:solidFill>
                <a:latin typeface="Arial" panose="020B0604020202020204" pitchFamily="34" charset="0"/>
                <a:cs typeface="Arial" panose="020B0604020202020204" pitchFamily="34" charset="0"/>
              </a:rPr>
              <a:t>Si examen quantitatif </a:t>
            </a:r>
            <a:r>
              <a:rPr lang="fr-FR" sz="2400" dirty="0">
                <a:latin typeface="Arial" panose="020B0604020202020204" pitchFamily="34" charset="0"/>
                <a:cs typeface="Arial" panose="020B0604020202020204" pitchFamily="34" charset="0"/>
              </a:rPr>
              <a:t>: jusqu’à deux semaines </a:t>
            </a:r>
            <a:endParaRPr lang="fr-FR" sz="2400" dirty="0" smtClean="0">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endParaRPr lang="fr-FR" sz="2400" dirty="0" smtClean="0">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r>
              <a:rPr lang="fr-FR" sz="2400" dirty="0" smtClean="0">
                <a:latin typeface="Arial" panose="020B0604020202020204" pitchFamily="34" charset="0"/>
                <a:cs typeface="Arial" panose="020B0604020202020204" pitchFamily="34" charset="0"/>
              </a:rPr>
              <a:t> </a:t>
            </a:r>
            <a:r>
              <a:rPr lang="fr-FR" sz="2400" b="1" dirty="0">
                <a:solidFill>
                  <a:srgbClr val="FF0000"/>
                </a:solidFill>
                <a:latin typeface="Arial" panose="020B0604020202020204" pitchFamily="34" charset="0"/>
                <a:cs typeface="Arial" panose="020B0604020202020204" pitchFamily="34" charset="0"/>
              </a:rPr>
              <a:t>Si examen qualitatif</a:t>
            </a:r>
            <a:r>
              <a:rPr lang="fr-FR" sz="2400" dirty="0">
                <a:latin typeface="Arial" panose="020B0604020202020204" pitchFamily="34" charset="0"/>
                <a:cs typeface="Arial" panose="020B0604020202020204" pitchFamily="34" charset="0"/>
              </a:rPr>
              <a:t>: un mois voir plus (exceptions </a:t>
            </a:r>
            <a:r>
              <a:rPr lang="fr-FR" sz="2400" dirty="0" smtClean="0">
                <a:latin typeface="Arial" panose="020B0604020202020204" pitchFamily="34" charset="0"/>
                <a:cs typeface="Arial" panose="020B0604020202020204" pitchFamily="34" charset="0"/>
              </a:rPr>
              <a:t>…)</a:t>
            </a:r>
            <a:endParaRPr lang="fr-FR" sz="2400" dirty="0" smtClean="0">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endParaRPr lang="fr-FR" sz="24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r>
              <a:rPr lang="fr-FR" sz="2400" dirty="0" smtClean="0">
                <a:latin typeface="Arial" panose="020B0604020202020204" pitchFamily="34" charset="0"/>
                <a:cs typeface="Arial" panose="020B0604020202020204" pitchFamily="34" charset="0"/>
              </a:rPr>
              <a:t>  </a:t>
            </a:r>
            <a:r>
              <a:rPr lang="fr-FR" sz="2400" b="1" dirty="0" smtClean="0">
                <a:latin typeface="Arial" panose="020B0604020202020204" pitchFamily="34" charset="0"/>
                <a:cs typeface="Arial" panose="020B0604020202020204" pitchFamily="34" charset="0"/>
              </a:rPr>
              <a:t>PAS de congélation </a:t>
            </a:r>
            <a:endParaRPr lang="fr-FR" sz="2400" b="1" dirty="0" smtClean="0">
              <a:latin typeface="Arial" panose="020B0604020202020204" pitchFamily="34" charset="0"/>
              <a:cs typeface="Arial" panose="020B0604020202020204" pitchFamily="34" charset="0"/>
            </a:endParaRPr>
          </a:p>
          <a:p>
            <a:pPr indent="0">
              <a:buFont typeface="Wingdings" panose="05000000000000000000" pitchFamily="2" charset="2"/>
              <a:buNone/>
            </a:pPr>
            <a:endParaRPr lang="fr-FR" sz="24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r>
              <a:rPr lang="fr-FR" sz="2400" b="1" dirty="0">
                <a:latin typeface="Arial" panose="020B0604020202020204" pitchFamily="34" charset="0"/>
                <a:cs typeface="Arial" panose="020B0604020202020204" pitchFamily="34" charset="0"/>
              </a:rPr>
              <a:t>Transport :</a:t>
            </a:r>
            <a:r>
              <a:rPr lang="fr-FR" sz="2400" dirty="0">
                <a:latin typeface="Arial" panose="020B0604020202020204" pitchFamily="34" charset="0"/>
                <a:cs typeface="Arial" panose="020B0604020202020204" pitchFamily="34" charset="0"/>
              </a:rPr>
              <a:t>dans des conditions isothèrmes </a:t>
            </a:r>
            <a:endParaRPr lang="fr-FR" sz="2400" dirty="0">
              <a:latin typeface="Arial" panose="020B0604020202020204" pitchFamily="34" charset="0"/>
              <a:cs typeface="Arial" panose="020B0604020202020204" pitchFamily="34" charset="0"/>
            </a:endParaRPr>
          </a:p>
        </p:txBody>
      </p:sp>
      <p:sp>
        <p:nvSpPr>
          <p:cNvPr id="4" name="Rectangle 3"/>
          <p:cNvSpPr/>
          <p:nvPr/>
        </p:nvSpPr>
        <p:spPr>
          <a:xfrm>
            <a:off x="0" y="116632"/>
            <a:ext cx="3357888" cy="808196"/>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solidFill>
                  <a:schemeClr val="tx1"/>
                </a:solidFill>
                <a:latin typeface="Arial" panose="020B0604020202020204" pitchFamily="34" charset="0"/>
                <a:cs typeface="Arial" panose="020B0604020202020204" pitchFamily="34" charset="0"/>
              </a:rPr>
              <a:t>Prélèvements</a:t>
            </a:r>
            <a:endParaRPr lang="fr-FR" sz="2800" b="1" dirty="0">
              <a:solidFill>
                <a:schemeClr val="tx1"/>
              </a:solidFill>
              <a:latin typeface="Arial" panose="020B0604020202020204" pitchFamily="34" charset="0"/>
              <a:cs typeface="Arial" panose="020B0604020202020204" pitchFamily="34" charset="0"/>
            </a:endParaRPr>
          </a:p>
        </p:txBody>
      </p:sp>
      <p:sp>
        <p:nvSpPr>
          <p:cNvPr id="5" name="Rectangle 4"/>
          <p:cNvSpPr/>
          <p:nvPr/>
        </p:nvSpPr>
        <p:spPr>
          <a:xfrm>
            <a:off x="251520" y="1002893"/>
            <a:ext cx="5033750" cy="461665"/>
          </a:xfrm>
          <a:prstGeom prst="rect">
            <a:avLst/>
          </a:prstGeom>
          <a:solidFill>
            <a:schemeClr val="tx2">
              <a:lumMod val="20000"/>
              <a:lumOff val="80000"/>
            </a:schemeClr>
          </a:solidFill>
          <a:ln>
            <a:solidFill>
              <a:srgbClr val="0070C0"/>
            </a:solidFill>
          </a:ln>
        </p:spPr>
        <p:txBody>
          <a:bodyPr wrap="none">
            <a:spAutoFit/>
          </a:bodyPr>
          <a:lstStyle/>
          <a:p>
            <a:pPr lvl="0" fontAlgn="base">
              <a:spcBef>
                <a:spcPct val="0"/>
              </a:spcBef>
              <a:spcAft>
                <a:spcPct val="0"/>
              </a:spcAft>
            </a:pPr>
            <a:r>
              <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Conditionnement </a:t>
            </a:r>
            <a:r>
              <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de </a:t>
            </a:r>
            <a:r>
              <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l’échantillon</a:t>
            </a:r>
            <a:endPar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p:txBody>
      </p:sp>
      <p:sp>
        <p:nvSpPr>
          <p:cNvPr id="2" name="ZoneTexte 2"/>
          <p:cNvSpPr txBox="1"/>
          <p:nvPr/>
        </p:nvSpPr>
        <p:spPr>
          <a:xfrm>
            <a:off x="4716145" y="6381115"/>
            <a:ext cx="4383405" cy="410210"/>
          </a:xfrm>
          <a:prstGeom prst="rect">
            <a:avLst/>
          </a:prstGeom>
          <a:solidFill>
            <a:schemeClr val="bg2">
              <a:lumMod val="90000"/>
            </a:schemeClr>
          </a:solidFill>
          <a:ln>
            <a:solidFill>
              <a:schemeClr val="accent2">
                <a:lumMod val="40000"/>
                <a:lumOff val="60000"/>
              </a:schemeClr>
            </a:solidFill>
          </a:ln>
        </p:spPr>
        <p:txBody>
          <a:bodyPr wrap="square" rtlCol="0">
            <a:noAutofit/>
          </a:bodyPr>
          <a:p>
            <a:r>
              <a:rPr lang="fr-FR" sz="2000" b="1" dirty="0" smtClean="0">
                <a:solidFill>
                  <a:schemeClr val="bg1"/>
                </a:solidFill>
              </a:rPr>
              <a:t>    </a:t>
            </a:r>
            <a:r>
              <a:rPr lang="fr-FR" sz="1600" b="1" dirty="0" smtClean="0">
                <a:solidFill>
                  <a:schemeClr val="tx1"/>
                </a:solidFill>
              </a:rPr>
              <a:t>Pr. A. TITI , clinique A4, DV, 2025 -2026</a:t>
            </a:r>
            <a:endParaRPr lang="fr-FR" sz="1600" b="1" dirty="0" smtClean="0">
              <a:solidFill>
                <a:schemeClr val="tx1"/>
              </a:solidFill>
            </a:endParaRPr>
          </a:p>
          <a:p>
            <a:endParaRPr lang="fr-FR" sz="1600" b="1" dirty="0" smtClean="0">
              <a:solidFill>
                <a:schemeClr val="tx1"/>
              </a:solidFill>
            </a:endParaRPr>
          </a:p>
          <a:p>
            <a:endParaRPr lang="fr-FR" sz="1600" b="1" dirty="0" smtClean="0">
              <a:solidFill>
                <a:schemeClr val="tx1"/>
              </a:solidFill>
            </a:endParaRPr>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TABLE_ENDDRAG_ORIGIN_RECT" val="718*340"/>
  <p:tag name="TABLE_ENDDRAG_RECT" val="0*154*718*34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0</TotalTime>
  <Words>15665</Words>
  <Application>WPS Presentation</Application>
  <PresentationFormat>Affichage à l'écran (4:3)</PresentationFormat>
  <Paragraphs>809</Paragraphs>
  <Slides>43</Slides>
  <Notes>7</Notes>
  <HiddenSlides>0</HiddenSlides>
  <MMClips>0</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43</vt:i4>
      </vt:variant>
    </vt:vector>
  </HeadingPairs>
  <TitlesOfParts>
    <vt:vector size="60" baseType="lpstr">
      <vt:lpstr>Arial</vt:lpstr>
      <vt:lpstr>SimSun</vt:lpstr>
      <vt:lpstr>Wingdings</vt:lpstr>
      <vt:lpstr>Wingdings 2</vt:lpstr>
      <vt:lpstr>Wingdings</vt:lpstr>
      <vt:lpstr>Times New Roman</vt:lpstr>
      <vt:lpstr>Times New Roman</vt:lpstr>
      <vt:lpstr>Calibri</vt:lpstr>
      <vt:lpstr>Calibri</vt:lpstr>
      <vt:lpstr>Constantia</vt:lpstr>
      <vt:lpstr>Microsoft YaHei</vt:lpstr>
      <vt:lpstr>Arial Unicode MS</vt:lpstr>
      <vt:lpstr>Courier New</vt:lpstr>
      <vt:lpstr>Algerian</vt:lpstr>
      <vt:lpstr>Arial, Helvetica, sans-serif</vt:lpstr>
      <vt:lpstr>Segoe Print</vt:lpstr>
      <vt:lpstr>Default Theme</vt:lpstr>
      <vt:lpstr>   Clinique  Diagnostic  de laboratoire des helminthes  (Diagnostic coprologique chez les herbivores)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STRONGYLOSES GASTRO-INTESTINALES DES RUMINANTS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Diagnostic  expérimental des helminthoses chez les ruminants</dc:title>
  <dc:creator>msi</dc:creator>
  <cp:lastModifiedBy>mss</cp:lastModifiedBy>
  <cp:revision>113</cp:revision>
  <dcterms:created xsi:type="dcterms:W3CDTF">2017-11-03T07:52:00Z</dcterms:created>
  <dcterms:modified xsi:type="dcterms:W3CDTF">2025-12-20T18:59:59Z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56478777875045AFA09208DBB7C15E66_13</vt:lpwstr>
  </property>
  <property fmtid="{D5CDD505-2E9C-101B-9397-08002B2CF9AE}" pid="3" name="KSOProductBuildVer">
    <vt:lpwstr>1036-12.2.0.23155</vt:lpwstr>
  </property>
</Properties>
</file>