
<file path=[Content_Types].xml><?xml version="1.0" encoding="utf-8"?>
<Types xmlns="http://schemas.openxmlformats.org/package/2006/content-types">
  <Default Extension="jpeg" ContentType="image/jpeg"/>
  <Default Extension="JPG" ContentType="image/.jpg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3"/>
  </p:notesMasterIdLst>
  <p:sldIdLst>
    <p:sldId id="257" r:id="rId3"/>
    <p:sldId id="258" r:id="rId4"/>
    <p:sldId id="344" r:id="rId5"/>
    <p:sldId id="345" r:id="rId6"/>
    <p:sldId id="324" r:id="rId7"/>
    <p:sldId id="317" r:id="rId8"/>
    <p:sldId id="262" r:id="rId9"/>
    <p:sldId id="265" r:id="rId10"/>
    <p:sldId id="264" r:id="rId11"/>
    <p:sldId id="267" r:id="rId12"/>
    <p:sldId id="347" r:id="rId13"/>
    <p:sldId id="348" r:id="rId14"/>
    <p:sldId id="295" r:id="rId15"/>
    <p:sldId id="296" r:id="rId16"/>
    <p:sldId id="326" r:id="rId17"/>
    <p:sldId id="268" r:id="rId18"/>
    <p:sldId id="269" r:id="rId19"/>
    <p:sldId id="270" r:id="rId20"/>
    <p:sldId id="271" r:id="rId21"/>
    <p:sldId id="275" r:id="rId22"/>
    <p:sldId id="274" r:id="rId23"/>
    <p:sldId id="276" r:id="rId24"/>
    <p:sldId id="277" r:id="rId25"/>
    <p:sldId id="327" r:id="rId26"/>
    <p:sldId id="328" r:id="rId27"/>
    <p:sldId id="298" r:id="rId28"/>
    <p:sldId id="302" r:id="rId29"/>
    <p:sldId id="282" r:id="rId30"/>
    <p:sldId id="329" r:id="rId31"/>
    <p:sldId id="349" r:id="rId32"/>
    <p:sldId id="330" r:id="rId34"/>
    <p:sldId id="305" r:id="rId35"/>
    <p:sldId id="307" r:id="rId36"/>
    <p:sldId id="308" r:id="rId37"/>
    <p:sldId id="309" r:id="rId38"/>
    <p:sldId id="310" r:id="rId39"/>
    <p:sldId id="312" r:id="rId40"/>
    <p:sldId id="285" r:id="rId41"/>
    <p:sldId id="314" r:id="rId42"/>
    <p:sldId id="315" r:id="rId43"/>
    <p:sldId id="316" r:id="rId44"/>
    <p:sldId id="287" r:id="rId45"/>
    <p:sldId id="351" r:id="rId46"/>
    <p:sldId id="331" r:id="rId47"/>
    <p:sldId id="332" r:id="rId48"/>
    <p:sldId id="333" r:id="rId49"/>
    <p:sldId id="334" r:id="rId50"/>
    <p:sldId id="335" r:id="rId51"/>
    <p:sldId id="336" r:id="rId52"/>
    <p:sldId id="356" r:id="rId53"/>
    <p:sldId id="358" r:id="rId54"/>
    <p:sldId id="337" r:id="rId55"/>
    <p:sldId id="338" r:id="rId56"/>
    <p:sldId id="339" r:id="rId57"/>
    <p:sldId id="340" r:id="rId58"/>
    <p:sldId id="341" r:id="rId59"/>
    <p:sldId id="355" r:id="rId6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059" autoAdjust="0"/>
    <p:restoredTop sz="94660"/>
  </p:normalViewPr>
  <p:slideViewPr>
    <p:cSldViewPr showGuides="1">
      <p:cViewPr varScale="1">
        <p:scale>
          <a:sx n="68" d="100"/>
          <a:sy n="68" d="100"/>
        </p:scale>
        <p:origin x="-15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3" Type="http://schemas.openxmlformats.org/officeDocument/2006/relationships/tableStyles" Target="tableStyles.xml"/><Relationship Id="rId62" Type="http://schemas.openxmlformats.org/officeDocument/2006/relationships/viewProps" Target="viewProps.xml"/><Relationship Id="rId61" Type="http://schemas.openxmlformats.org/officeDocument/2006/relationships/presProps" Target="presProps.xml"/><Relationship Id="rId60" Type="http://schemas.openxmlformats.org/officeDocument/2006/relationships/slide" Target="slides/slide57.xml"/><Relationship Id="rId6" Type="http://schemas.openxmlformats.org/officeDocument/2006/relationships/slide" Target="slides/slide4.xml"/><Relationship Id="rId59" Type="http://schemas.openxmlformats.org/officeDocument/2006/relationships/slide" Target="slides/slide56.xml"/><Relationship Id="rId58" Type="http://schemas.openxmlformats.org/officeDocument/2006/relationships/slide" Target="slides/slide55.xml"/><Relationship Id="rId57" Type="http://schemas.openxmlformats.org/officeDocument/2006/relationships/slide" Target="slides/slide54.xml"/><Relationship Id="rId56" Type="http://schemas.openxmlformats.org/officeDocument/2006/relationships/slide" Target="slides/slide53.xml"/><Relationship Id="rId55" Type="http://schemas.openxmlformats.org/officeDocument/2006/relationships/slide" Target="slides/slide52.xml"/><Relationship Id="rId54" Type="http://schemas.openxmlformats.org/officeDocument/2006/relationships/slide" Target="slides/slide51.xml"/><Relationship Id="rId53" Type="http://schemas.openxmlformats.org/officeDocument/2006/relationships/slide" Target="slides/slide50.xml"/><Relationship Id="rId52" Type="http://schemas.openxmlformats.org/officeDocument/2006/relationships/slide" Target="slides/slide49.xml"/><Relationship Id="rId51" Type="http://schemas.openxmlformats.org/officeDocument/2006/relationships/slide" Target="slides/slide48.xml"/><Relationship Id="rId50" Type="http://schemas.openxmlformats.org/officeDocument/2006/relationships/slide" Target="slides/slide47.xml"/><Relationship Id="rId5" Type="http://schemas.openxmlformats.org/officeDocument/2006/relationships/slide" Target="slides/slide3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notesMaster" Target="notesMasters/notesMaster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DE1A57-A5D7-459F-9FE9-961CA48BC600}" type="datetimeFigureOut">
              <a:rPr lang="fr-FR" smtClean="0"/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7536DA-EA56-4E2B-B79B-2415A8933124}" type="slidenum">
              <a:rPr lang="fr-FR" smtClean="0"/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9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7536DA-EA56-4E2B-B79B-2415A8933124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49A49-2415-4307-8DF6-85F6F01CD54D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7536DA-EA56-4E2B-B79B-2415A8933124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7536DA-EA56-4E2B-B79B-2415A8933124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7536DA-EA56-4E2B-B79B-2415A8933124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7536DA-EA56-4E2B-B79B-2415A8933124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04F2B-5568-4625-B4F8-A43E0ED0D1CD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2430-0442-4CCC-8D77-B031E6BEF532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04F2B-5568-4625-B4F8-A43E0ED0D1CD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2430-0442-4CCC-8D77-B031E6BEF532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04F2B-5568-4625-B4F8-A43E0ED0D1CD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2430-0442-4CCC-8D77-B031E6BEF532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04F2B-5568-4625-B4F8-A43E0ED0D1CD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2430-0442-4CCC-8D77-B031E6BEF532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04F2B-5568-4625-B4F8-A43E0ED0D1CD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2430-0442-4CCC-8D77-B031E6BEF532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04F2B-5568-4625-B4F8-A43E0ED0D1CD}" type="datetimeFigureOut">
              <a:rPr lang="fr-FR" smtClean="0"/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2430-0442-4CCC-8D77-B031E6BEF532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04F2B-5568-4625-B4F8-A43E0ED0D1CD}" type="datetimeFigureOut">
              <a:rPr lang="fr-FR" smtClean="0"/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2430-0442-4CCC-8D77-B031E6BEF532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04F2B-5568-4625-B4F8-A43E0ED0D1CD}" type="datetimeFigureOut">
              <a:rPr lang="fr-FR" smtClean="0"/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2430-0442-4CCC-8D77-B031E6BEF532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04F2B-5568-4625-B4F8-A43E0ED0D1CD}" type="datetimeFigureOut">
              <a:rPr lang="fr-FR" smtClean="0"/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2430-0442-4CCC-8D77-B031E6BEF532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04F2B-5568-4625-B4F8-A43E0ED0D1CD}" type="datetimeFigureOut">
              <a:rPr lang="fr-FR" smtClean="0"/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2430-0442-4CCC-8D77-B031E6BEF532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04F2B-5568-4625-B4F8-A43E0ED0D1CD}" type="datetimeFigureOut">
              <a:rPr lang="fr-FR" smtClean="0"/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2430-0442-4CCC-8D77-B031E6BEF532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04F2B-5568-4625-B4F8-A43E0ED0D1CD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62430-0442-4CCC-8D77-B031E6BEF532}" type="slidenum">
              <a:rPr lang="fr-FR" smtClean="0"/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2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image" Target="../media/image13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5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image" Target="../media/image16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image" Target="../media/image19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2.GI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2.GIF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3.jpeg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9.png"/><Relationship Id="rId1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071670" y="1214422"/>
            <a:ext cx="3941720" cy="707886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fr-BE" sz="4000" b="1" i="1" dirty="0"/>
              <a:t>LES </a:t>
            </a:r>
            <a:r>
              <a:rPr lang="fr-BE" sz="4000" b="1" i="1" dirty="0" smtClean="0"/>
              <a:t>ASCARIDOSES</a:t>
            </a:r>
            <a:endParaRPr lang="fr-FR" sz="4000" b="1" i="1" dirty="0"/>
          </a:p>
        </p:txBody>
      </p:sp>
      <p:pic>
        <p:nvPicPr>
          <p:cNvPr id="1028" name="Picture 4" descr="Image associée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785918" y="2285992"/>
            <a:ext cx="4565189" cy="3419487"/>
          </a:xfrm>
          <a:prstGeom prst="rect">
            <a:avLst/>
          </a:prstGeom>
          <a:noFill/>
        </p:spPr>
      </p:pic>
      <p:sp>
        <p:nvSpPr>
          <p:cNvPr id="3" name="ZoneTexte 2"/>
          <p:cNvSpPr txBox="1"/>
          <p:nvPr/>
        </p:nvSpPr>
        <p:spPr>
          <a:xfrm>
            <a:off x="2051935" y="5661646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5" name="Rectangle 4"/>
          <p:cNvSpPr/>
          <p:nvPr/>
        </p:nvSpPr>
        <p:spPr>
          <a:xfrm>
            <a:off x="0" y="4919008"/>
            <a:ext cx="100727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14310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Importance</a:t>
            </a:r>
            <a:endParaRPr lang="fr-FR" sz="3200" dirty="0"/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428596" y="1315915"/>
            <a:ext cx="8143932" cy="415417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impact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conomique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consid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rable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(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fortes infestations) 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Mortalité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 jeunes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par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cachexie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ou par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occlusion intestinale.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Pertes</a:t>
            </a:r>
            <a:r>
              <a:rPr kumimoji="0" lang="fr-FR" sz="24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chez les bovins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par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retard de croissance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et par des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saisies du foie</a:t>
            </a:r>
            <a:r>
              <a:rPr lang="fr-FR" sz="240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fr-FR" sz="2400" dirty="0" smtClean="0">
                <a:ln>
                  <a:noFill/>
                </a:ln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à</a:t>
            </a:r>
            <a:r>
              <a:rPr lang="fr-FR" sz="240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 l</a:t>
            </a:r>
            <a:r>
              <a:rPr lang="fr-FR" sz="2400" dirty="0" smtClean="0">
                <a:ln>
                  <a:noFill/>
                </a:ln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’</a:t>
            </a:r>
            <a:r>
              <a:rPr lang="fr-FR" sz="240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abattoir </a:t>
            </a:r>
            <a:endParaRPr kumimoji="0" lang="fr-F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Caractère zoonotique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ascaridoses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une esp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è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 des carnivores, appel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</a:t>
            </a:r>
            <a:r>
              <a:rPr kumimoji="0" lang="fr-FR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Toxocara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canis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 (parfois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Toxocara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cati)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peut infester l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homme, (larves, non sp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cifiques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leurs hôtes).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4" name="AutoShape 2" descr="Résultat de recherche d'images pour &quot;lésions de l'ascaridiose dans le foi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Image associée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357290" y="500042"/>
            <a:ext cx="6572295" cy="6021736"/>
          </a:xfrm>
          <a:prstGeom prst="rect">
            <a:avLst/>
          </a:prstGeom>
          <a:noFill/>
        </p:spPr>
      </p:pic>
      <p:sp>
        <p:nvSpPr>
          <p:cNvPr id="3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5" name="Rectangle 4"/>
          <p:cNvSpPr/>
          <p:nvPr/>
        </p:nvSpPr>
        <p:spPr>
          <a:xfrm>
            <a:off x="0" y="4919008"/>
            <a:ext cx="100727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14310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Importance</a:t>
            </a:r>
            <a:endParaRPr lang="fr-FR" sz="3200" dirty="0"/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428596" y="1500700"/>
            <a:ext cx="8143932" cy="37846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impact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conomique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consid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rable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(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fortes infestations) 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Mortalité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 jeunes, par cachexie, ou par occlusion intestinale.</a:t>
            </a:r>
            <a:endParaRPr kumimoji="0" lang="fr-F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Pertes</a:t>
            </a:r>
            <a:r>
              <a:rPr kumimoji="0" lang="fr-FR" sz="24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chez les bovins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par retard de croissance, et par des 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saisies du foie</a:t>
            </a:r>
            <a:r>
              <a:rPr lang="fr-FR" sz="240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fr-FR" sz="2400" dirty="0" smtClean="0">
                <a:ln>
                  <a:noFill/>
                </a:ln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à</a:t>
            </a:r>
            <a:r>
              <a:rPr lang="fr-FR" sz="240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 l</a:t>
            </a:r>
            <a:r>
              <a:rPr lang="fr-FR" sz="2400" dirty="0" smtClean="0">
                <a:ln>
                  <a:noFill/>
                </a:ln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’</a:t>
            </a:r>
            <a:r>
              <a:rPr lang="fr-FR" sz="240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abattoir </a:t>
            </a:r>
            <a:endParaRPr kumimoji="0" lang="fr-F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Caractère zoonotique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ascaridoses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une esp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è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 des carnivores, appel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</a:t>
            </a:r>
            <a:r>
              <a:rPr kumimoji="0" lang="fr-FR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Toxocara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canis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 (parfois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Toxocara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cati)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peut infester l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homme, (larves, non sp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cifiques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leurs hôtes).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4" name="AutoShape 2" descr="Résultat de recherche d'images pour &quot;lésions de l'ascaridiose dans le foi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 descr="https://www.3trois3.com/3tres3_common/art/3trois3/610/0704_4_26605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pic>
        <p:nvPicPr>
          <p:cNvPr id="47108" name="Picture 4" descr="Image associée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928662" y="1000108"/>
            <a:ext cx="7090878" cy="4786346"/>
          </a:xfrm>
          <a:prstGeom prst="rect">
            <a:avLst/>
          </a:prstGeom>
          <a:noFill/>
        </p:spPr>
      </p:pic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5" name="Rectangle 4"/>
          <p:cNvSpPr/>
          <p:nvPr/>
        </p:nvSpPr>
        <p:spPr>
          <a:xfrm>
            <a:off x="0" y="4919008"/>
            <a:ext cx="100727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14310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Importance</a:t>
            </a:r>
            <a:endParaRPr lang="fr-FR" sz="3200" dirty="0"/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428596" y="1500174"/>
            <a:ext cx="8143932" cy="378565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impact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conomique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consid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rable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(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fortes infestations) 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-Mortalité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 jeunes, par cachexie, ou par occlusion intestinale.</a:t>
            </a:r>
            <a:endParaRPr kumimoji="0" lang="fr-F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-Pertes</a:t>
            </a:r>
            <a:r>
              <a:rPr kumimoji="0" lang="fr-FR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chez les bovins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par retard de croissance, et par des saisies 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abattoir du foie</a:t>
            </a:r>
            <a:endParaRPr kumimoji="0" lang="fr-F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Caractère zoonotique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ascaridoses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une esp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è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 des carnivores, appel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</a:t>
            </a:r>
            <a:r>
              <a:rPr kumimoji="0" lang="fr-FR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Toxocara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canis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 (parfois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Toxocara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cati)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peut infester l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homme, (larves, non sp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cifiques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leurs hôtes).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4" name="AutoShape 2" descr="Résultat de recherche d'images pour &quot;lésions de l'ascaridiose dans le foi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http://www.vetsenpets.nl/wp-content/uploads/2012/06/lrg_roundworm_ii1.jpg"/>
          <p:cNvPicPr/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-24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5" name="Rectangle 4"/>
          <p:cNvSpPr/>
          <p:nvPr/>
        </p:nvSpPr>
        <p:spPr>
          <a:xfrm>
            <a:off x="0" y="4919008"/>
            <a:ext cx="100727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643174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Epidémiologie</a:t>
            </a:r>
            <a:endParaRPr lang="fr-FR" sz="3200" dirty="0"/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14282" y="1214422"/>
            <a:ext cx="8715436" cy="5139869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ascarides sont sp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cifiques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hôte,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sauf pour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ascaride du porc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peut se d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velopper chez les ruminants et les humains.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ascaridoses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imaginales (animaux r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ceptifs jusqu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12 mois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puis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limination spontan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e)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Possibilit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parfois d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une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infestation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âge adulte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facteurs favorisants, sont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Mauvais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tat g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ral (cas du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polyparasitisme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Sevrage pr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coce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Ration carenc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(prot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ines et vitamines, A et B)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NB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Une carence en glucides est nuisibles pour les vers, d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limination spontan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5" name="Rectangle 4"/>
          <p:cNvSpPr/>
          <p:nvPr/>
        </p:nvSpPr>
        <p:spPr>
          <a:xfrm>
            <a:off x="0" y="4919008"/>
            <a:ext cx="100727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35742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Morphologie</a:t>
            </a:r>
            <a:endParaRPr lang="fr-FR" sz="3200" dirty="0"/>
          </a:p>
        </p:txBody>
      </p:sp>
      <p:pic>
        <p:nvPicPr>
          <p:cNvPr id="27650" name="Picture 2" descr="Asc18a.jpg (77874 bytes)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3428992" y="285728"/>
            <a:ext cx="2571768" cy="2215117"/>
          </a:xfrm>
          <a:prstGeom prst="rect">
            <a:avLst/>
          </a:prstGeom>
          <a:noFill/>
        </p:spPr>
      </p:pic>
      <p:pic>
        <p:nvPicPr>
          <p:cNvPr id="27652" name="Picture 4" descr="Image associé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571744"/>
            <a:ext cx="4143404" cy="3417240"/>
          </a:xfrm>
          <a:prstGeom prst="rect">
            <a:avLst/>
          </a:prstGeom>
          <a:noFill/>
        </p:spPr>
      </p:pic>
      <p:pic>
        <p:nvPicPr>
          <p:cNvPr id="27654" name="Picture 6" descr="Image associé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2928934"/>
            <a:ext cx="3867170" cy="2762264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428596" y="6143644"/>
            <a:ext cx="40859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i="1" dirty="0" err="1" smtClean="0"/>
              <a:t>Parascaris</a:t>
            </a:r>
            <a:r>
              <a:rPr lang="fr-FR" sz="2000" b="1" i="1" dirty="0" smtClean="0"/>
              <a:t> </a:t>
            </a:r>
            <a:r>
              <a:rPr lang="fr-FR" sz="2000" b="1" i="1" dirty="0" err="1" smtClean="0"/>
              <a:t>equorum</a:t>
            </a:r>
            <a:r>
              <a:rPr lang="fr-FR" sz="2000" b="1" dirty="0" smtClean="0"/>
              <a:t>= </a:t>
            </a:r>
            <a:r>
              <a:rPr lang="fr-FR" sz="2000" b="1" dirty="0" err="1" smtClean="0"/>
              <a:t>mégalocéphale</a:t>
            </a:r>
            <a:endParaRPr lang="fr-FR" sz="2000" b="1" dirty="0"/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5" name="Rectangle 4"/>
          <p:cNvSpPr/>
          <p:nvPr/>
        </p:nvSpPr>
        <p:spPr>
          <a:xfrm>
            <a:off x="0" y="4919008"/>
            <a:ext cx="100727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643174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Systématique</a:t>
            </a:r>
            <a:endParaRPr lang="fr-FR" sz="3200" dirty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642910" y="1071546"/>
            <a:ext cx="7858180" cy="267765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Famille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Ascarid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Œ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sophage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simple et cylindrique</a:t>
            </a:r>
            <a:endParaRPr kumimoji="0" lang="fr-FR" sz="2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</a:t>
            </a:r>
            <a:r>
              <a:rPr kumimoji="0" lang="fr-FR" sz="2400" b="0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existe 3 genres</a:t>
            </a:r>
            <a:endParaRPr kumimoji="0" lang="fr-FR" sz="2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2400" dirty="0" smtClean="0"/>
              <a:t> </a:t>
            </a:r>
            <a:endParaRPr lang="fr-FR" sz="2400" dirty="0"/>
          </a:p>
        </p:txBody>
      </p:sp>
      <p:pic>
        <p:nvPicPr>
          <p:cNvPr id="8" name="Picture 6" descr="Image associée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714348" y="4429132"/>
            <a:ext cx="3000397" cy="2143140"/>
          </a:xfrm>
          <a:prstGeom prst="rect">
            <a:avLst/>
          </a:prstGeom>
          <a:noFill/>
        </p:spPr>
      </p:pic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5" name="Rectangle 4"/>
          <p:cNvSpPr/>
          <p:nvPr/>
        </p:nvSpPr>
        <p:spPr>
          <a:xfrm>
            <a:off x="0" y="4919008"/>
            <a:ext cx="100727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643174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Systématique</a:t>
            </a:r>
            <a:endParaRPr lang="fr-FR" sz="3200" dirty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428596" y="928670"/>
            <a:ext cx="8286808" cy="507831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r>
              <a:rPr lang="fr-FR" sz="2400" dirty="0" smtClean="0"/>
              <a:t>Il </a:t>
            </a:r>
            <a:r>
              <a:rPr lang="fr-FR" sz="2400" dirty="0"/>
              <a:t>existe 3 </a:t>
            </a:r>
            <a:r>
              <a:rPr lang="fr-FR" sz="2400" dirty="0" smtClean="0"/>
              <a:t>genres</a:t>
            </a:r>
            <a:endParaRPr lang="fr-FR" sz="240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endParaRPr lang="fr-FR" sz="2400" dirty="0" smtClean="0"/>
          </a:p>
          <a:p>
            <a:pPr lvl="0"/>
            <a:r>
              <a:rPr lang="fr-FR" sz="2800" dirty="0" smtClean="0">
                <a:solidFill>
                  <a:srgbClr val="00B050"/>
                </a:solidFill>
              </a:rPr>
              <a:t>Le genre: </a:t>
            </a:r>
            <a:r>
              <a:rPr lang="fr-FR" sz="2800" b="1" i="1" dirty="0" smtClean="0">
                <a:solidFill>
                  <a:srgbClr val="00B050"/>
                </a:solidFill>
              </a:rPr>
              <a:t>Ascaris </a:t>
            </a:r>
            <a:endParaRPr lang="fr-FR" sz="2800" b="1" i="1" dirty="0" smtClean="0">
              <a:solidFill>
                <a:srgbClr val="00B050"/>
              </a:solidFill>
            </a:endParaRPr>
          </a:p>
          <a:p>
            <a:pPr lvl="0"/>
            <a:r>
              <a:rPr lang="fr-FR" sz="2400" dirty="0" smtClean="0"/>
              <a:t>les </a:t>
            </a:r>
            <a:r>
              <a:rPr lang="fr-FR" sz="2400" dirty="0"/>
              <a:t>espèces </a:t>
            </a:r>
            <a:r>
              <a:rPr lang="fr-FR" sz="2400" dirty="0" smtClean="0"/>
              <a:t>: </a:t>
            </a:r>
            <a:r>
              <a:rPr lang="fr-FR" sz="2400" b="1" i="1" dirty="0" smtClean="0"/>
              <a:t>Ascaris </a:t>
            </a:r>
            <a:r>
              <a:rPr lang="fr-FR" sz="2400" b="1" i="1" dirty="0" err="1"/>
              <a:t>summ</a:t>
            </a:r>
            <a:r>
              <a:rPr lang="fr-FR" sz="2400" dirty="0"/>
              <a:t>, chez le </a:t>
            </a:r>
            <a:r>
              <a:rPr lang="fr-FR" sz="2400" u="sng" dirty="0" smtClean="0"/>
              <a:t>porc</a:t>
            </a:r>
            <a:endParaRPr lang="fr-FR" sz="2400" dirty="0" smtClean="0"/>
          </a:p>
          <a:p>
            <a:pPr lvl="0"/>
            <a:r>
              <a:rPr lang="fr-FR" sz="2400" dirty="0" smtClean="0"/>
              <a:t> </a:t>
            </a:r>
            <a:r>
              <a:rPr lang="fr-FR" sz="2400" b="1" i="1" dirty="0" smtClean="0"/>
              <a:t>Ascaris </a:t>
            </a:r>
            <a:r>
              <a:rPr lang="fr-FR" sz="2400" b="1" i="1" dirty="0" err="1" smtClean="0"/>
              <a:t>lumbricoides</a:t>
            </a:r>
            <a:r>
              <a:rPr lang="fr-FR" sz="2400" i="1" dirty="0" smtClean="0"/>
              <a:t> </a:t>
            </a:r>
            <a:r>
              <a:rPr lang="fr-FR" sz="2400" dirty="0" smtClean="0"/>
              <a:t>chez </a:t>
            </a:r>
            <a:r>
              <a:rPr lang="fr-FR" sz="2400" u="sng" dirty="0" smtClean="0"/>
              <a:t>l’humain.</a:t>
            </a:r>
            <a:endParaRPr lang="fr-FR" sz="2400" u="sng" dirty="0" smtClean="0"/>
          </a:p>
          <a:p>
            <a:pPr lvl="0"/>
            <a:endParaRPr lang="fr-FR" sz="2400" dirty="0"/>
          </a:p>
          <a:p>
            <a:pPr lvl="0"/>
            <a:r>
              <a:rPr lang="fr-FR" sz="2800" dirty="0">
                <a:solidFill>
                  <a:srgbClr val="00B050"/>
                </a:solidFill>
              </a:rPr>
              <a:t>Le </a:t>
            </a:r>
            <a:r>
              <a:rPr lang="fr-FR" sz="2800" dirty="0" smtClean="0">
                <a:solidFill>
                  <a:srgbClr val="00B050"/>
                </a:solidFill>
              </a:rPr>
              <a:t>genre:</a:t>
            </a:r>
            <a:r>
              <a:rPr lang="fr-FR" sz="2800" b="1" i="1" dirty="0" smtClean="0">
                <a:solidFill>
                  <a:srgbClr val="00B050"/>
                </a:solidFill>
              </a:rPr>
              <a:t> </a:t>
            </a:r>
            <a:r>
              <a:rPr lang="fr-FR" sz="2800" b="1" i="1" dirty="0" err="1" smtClean="0">
                <a:solidFill>
                  <a:srgbClr val="00B050"/>
                </a:solidFill>
              </a:rPr>
              <a:t>Parascaris</a:t>
            </a:r>
            <a:r>
              <a:rPr lang="fr-FR" sz="2800" b="1" i="1" dirty="0" smtClean="0">
                <a:solidFill>
                  <a:srgbClr val="00B050"/>
                </a:solidFill>
              </a:rPr>
              <a:t> </a:t>
            </a:r>
            <a:endParaRPr lang="fr-FR" sz="2800" b="1" i="1" dirty="0" smtClean="0">
              <a:solidFill>
                <a:srgbClr val="00B050"/>
              </a:solidFill>
            </a:endParaRPr>
          </a:p>
          <a:p>
            <a:pPr lvl="0"/>
            <a:r>
              <a:rPr lang="fr-FR" sz="2400" dirty="0" smtClean="0"/>
              <a:t>l’espèce</a:t>
            </a:r>
            <a:r>
              <a:rPr lang="fr-FR" sz="2400" b="1" i="1" dirty="0" smtClean="0"/>
              <a:t>: </a:t>
            </a:r>
            <a:r>
              <a:rPr lang="fr-FR" sz="2400" b="1" i="1" dirty="0" err="1"/>
              <a:t>Parascaris</a:t>
            </a:r>
            <a:r>
              <a:rPr lang="fr-FR" sz="2400" b="1" i="1" dirty="0"/>
              <a:t> </a:t>
            </a:r>
            <a:r>
              <a:rPr lang="fr-FR" sz="2400" b="1" i="1" dirty="0" smtClean="0"/>
              <a:t> </a:t>
            </a:r>
            <a:r>
              <a:rPr lang="fr-FR" sz="2400" b="1" i="1" dirty="0" err="1" smtClean="0"/>
              <a:t>equorum</a:t>
            </a:r>
            <a:r>
              <a:rPr lang="fr-FR" sz="2400" b="1" i="1" dirty="0" smtClean="0"/>
              <a:t> </a:t>
            </a:r>
            <a:r>
              <a:rPr lang="fr-FR" sz="2400" dirty="0"/>
              <a:t>chez les </a:t>
            </a:r>
            <a:r>
              <a:rPr lang="fr-FR" sz="2400" u="sng" dirty="0" smtClean="0"/>
              <a:t>équidés</a:t>
            </a:r>
            <a:endParaRPr lang="fr-FR" sz="2400" u="sng" dirty="0" smtClean="0"/>
          </a:p>
          <a:p>
            <a:pPr lvl="0"/>
            <a:endParaRPr lang="fr-FR" sz="2400" u="sng" dirty="0"/>
          </a:p>
          <a:p>
            <a:pPr lvl="0"/>
            <a:r>
              <a:rPr lang="fr-FR" sz="2800" i="1" dirty="0" smtClean="0">
                <a:solidFill>
                  <a:srgbClr val="00B050"/>
                </a:solidFill>
              </a:rPr>
              <a:t>Le genre </a:t>
            </a:r>
            <a:r>
              <a:rPr lang="fr-FR" sz="2800" b="1" i="1" dirty="0" err="1" smtClean="0">
                <a:solidFill>
                  <a:srgbClr val="00B050"/>
                </a:solidFill>
              </a:rPr>
              <a:t>Toxascaris</a:t>
            </a:r>
            <a:endParaRPr lang="fr-FR" sz="2800" b="1" i="1" dirty="0" smtClean="0">
              <a:solidFill>
                <a:srgbClr val="00B050"/>
              </a:solidFill>
            </a:endParaRPr>
          </a:p>
          <a:p>
            <a:pPr lvl="0"/>
            <a:r>
              <a:rPr lang="fr-FR" sz="2400" i="1" dirty="0" smtClean="0"/>
              <a:t> </a:t>
            </a:r>
            <a:r>
              <a:rPr lang="fr-FR" sz="2400" i="1" dirty="0"/>
              <a:t>l</a:t>
            </a:r>
            <a:r>
              <a:rPr lang="fr-FR" sz="2400" dirty="0"/>
              <a:t>’espèce</a:t>
            </a:r>
            <a:r>
              <a:rPr lang="fr-FR" sz="2400" b="1" i="1" dirty="0"/>
              <a:t> </a:t>
            </a:r>
            <a:r>
              <a:rPr lang="fr-FR" sz="2400" b="1" i="1" dirty="0" err="1"/>
              <a:t>Toxascaris</a:t>
            </a:r>
            <a:r>
              <a:rPr lang="fr-FR" sz="2400" b="1" i="1" dirty="0"/>
              <a:t> </a:t>
            </a:r>
            <a:r>
              <a:rPr lang="fr-FR" sz="2400" b="1" i="1" dirty="0" err="1"/>
              <a:t>leonina</a:t>
            </a:r>
            <a:r>
              <a:rPr lang="fr-FR" sz="2400" b="1" dirty="0"/>
              <a:t> , </a:t>
            </a:r>
            <a:r>
              <a:rPr lang="fr-FR" sz="2400" dirty="0"/>
              <a:t>parasite du chien, des carnivores sauvages e</a:t>
            </a:r>
            <a:r>
              <a:rPr lang="fr-FR" sz="2400" dirty="0">
                <a:solidFill>
                  <a:srgbClr val="00B050"/>
                </a:solidFill>
              </a:rPr>
              <a:t>t parfois du chat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5" name="Rectangle 4"/>
          <p:cNvSpPr/>
          <p:nvPr/>
        </p:nvSpPr>
        <p:spPr>
          <a:xfrm>
            <a:off x="0" y="4919008"/>
            <a:ext cx="100727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14310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b="1" dirty="0" smtClean="0"/>
              <a:t>Définition </a:t>
            </a:r>
            <a:endParaRPr lang="fr-FR" sz="3200" dirty="0"/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428596" y="785794"/>
            <a:ext cx="8143932" cy="5632311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Helminthoses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digestives des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jeunes mammifères 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Migration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des larves dans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différents organes</a:t>
            </a:r>
            <a:endParaRPr kumimoji="0" lang="fr-FR" sz="2400" b="1" i="0" u="none" strike="noStrike" cap="none" normalizeH="0" baseline="0" dirty="0" smtClean="0">
              <a:ln>
                <a:noFill/>
              </a:ln>
              <a:effectLst/>
              <a:highlight>
                <a:srgbClr val="FFFF00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Installation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 adultes dans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’intestin grêle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quoi</a:t>
            </a:r>
            <a:r>
              <a:rPr kumimoji="0" lang="fr-FR" sz="2400" b="1" i="0" u="none" strike="noStrike" cap="none" normalizeH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??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Nématodes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ascarides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(Ordre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Ascaridida</a:t>
            </a:r>
            <a:r>
              <a:rPr lang="fr-FR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Deux familles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Ascaridés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et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toxocaridés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Elles se manifestent par: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Troubles généraux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troubles digestifs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précédés parfois par des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troubles respiratoires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causés par les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larves migratrices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5" name="Rectangle 4"/>
          <p:cNvSpPr/>
          <p:nvPr/>
        </p:nvSpPr>
        <p:spPr>
          <a:xfrm>
            <a:off x="0" y="4857760"/>
            <a:ext cx="100727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643174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Systématique</a:t>
            </a:r>
            <a:endParaRPr lang="fr-FR" sz="3200" dirty="0"/>
          </a:p>
        </p:txBody>
      </p:sp>
      <p:pic>
        <p:nvPicPr>
          <p:cNvPr id="7" name="Picture 3" descr="Image associée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428596" y="2643182"/>
            <a:ext cx="2309786" cy="2571768"/>
          </a:xfrm>
          <a:prstGeom prst="rect">
            <a:avLst/>
          </a:prstGeom>
          <a:noFill/>
        </p:spPr>
      </p:pic>
      <p:pic>
        <p:nvPicPr>
          <p:cNvPr id="8" name="Picture 5" descr="https://encrypted-tbn2.gstatic.com/images?q=tbn:ANd9GcRbBWwJ92Pl51gOpLRZko9oAHtF4Qc9CKEVDB4Bz6Sq9VEfScn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2643182"/>
            <a:ext cx="2286016" cy="2600325"/>
          </a:xfrm>
          <a:prstGeom prst="rect">
            <a:avLst/>
          </a:prstGeom>
          <a:noFill/>
        </p:spPr>
      </p:pic>
      <p:pic>
        <p:nvPicPr>
          <p:cNvPr id="9" name="Picture 9" descr="Image associé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2428868"/>
            <a:ext cx="3214710" cy="3682741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857224" y="5643578"/>
            <a:ext cx="15795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i="1" dirty="0" err="1" smtClean="0"/>
              <a:t>Toxocara</a:t>
            </a:r>
            <a:r>
              <a:rPr lang="fr-FR" sz="2000" b="1" i="1" dirty="0" smtClean="0"/>
              <a:t> cati</a:t>
            </a:r>
            <a:endParaRPr lang="fr-FR" sz="2000" b="1" i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3071802" y="5643578"/>
            <a:ext cx="1727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i="1" dirty="0" err="1" smtClean="0"/>
              <a:t>Toxocara</a:t>
            </a:r>
            <a:r>
              <a:rPr lang="fr-FR" sz="2000" b="1" i="1" dirty="0" smtClean="0"/>
              <a:t> </a:t>
            </a:r>
            <a:r>
              <a:rPr lang="fr-FR" sz="2000" b="1" i="1" dirty="0" err="1" smtClean="0"/>
              <a:t>canis</a:t>
            </a:r>
            <a:endParaRPr lang="fr-FR" sz="2000" b="1" i="1" dirty="0"/>
          </a:p>
        </p:txBody>
      </p:sp>
      <p:sp>
        <p:nvSpPr>
          <p:cNvPr id="12" name="ZoneTexte 11"/>
          <p:cNvSpPr txBox="1"/>
          <p:nvPr/>
        </p:nvSpPr>
        <p:spPr>
          <a:xfrm>
            <a:off x="5857884" y="4643446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</a:rPr>
              <a:t>A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7572396" y="4714884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B</a:t>
            </a:r>
            <a:endParaRPr lang="fr-FR" sz="2400" b="1" dirty="0"/>
          </a:p>
        </p:txBody>
      </p:sp>
      <p:sp>
        <p:nvSpPr>
          <p:cNvPr id="14" name="ZoneTexte 13"/>
          <p:cNvSpPr txBox="1"/>
          <p:nvPr/>
        </p:nvSpPr>
        <p:spPr>
          <a:xfrm flipH="1">
            <a:off x="1571604" y="5214950"/>
            <a:ext cx="23117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Ailes cervicales</a:t>
            </a:r>
            <a:endParaRPr lang="fr-FR" sz="2400" b="1" dirty="0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357158" y="928670"/>
            <a:ext cx="7429552" cy="1200329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Description de la Famille des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Toxocarid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Œ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sophage: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avec 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ventricule glandulaire post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rieur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5" name="Rectangle 4"/>
          <p:cNvSpPr/>
          <p:nvPr/>
        </p:nvSpPr>
        <p:spPr>
          <a:xfrm>
            <a:off x="0" y="4919008"/>
            <a:ext cx="100727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643174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Systématique</a:t>
            </a:r>
            <a:endParaRPr lang="fr-FR" sz="3200" dirty="0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428596" y="1643050"/>
            <a:ext cx="7429552" cy="1200329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Description de la Famille des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Toxocarid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Œ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sophage: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avec 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ventricule glandulaire post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rieur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5" name="Rectangle 4"/>
          <p:cNvSpPr/>
          <p:nvPr/>
        </p:nvSpPr>
        <p:spPr>
          <a:xfrm>
            <a:off x="0" y="4919008"/>
            <a:ext cx="100727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643174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Localisation</a:t>
            </a:r>
            <a:endParaRPr lang="fr-FR" sz="3200" dirty="0"/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285720" y="857234"/>
            <a:ext cx="8572560" cy="569386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Adultes 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-Les adultes se localisent dans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 tiers ant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rieur de l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intestin grêle.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-Possibilit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localisation erratique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dans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estomac et le canal chol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doque.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000" b="1" dirty="0" smtClean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-</a:t>
            </a:r>
            <a:r>
              <a:rPr lang="fr-FR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Chez La plupart des esp</a:t>
            </a:r>
            <a:r>
              <a:rPr lang="fr-FR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è</a:t>
            </a:r>
            <a:r>
              <a:rPr lang="fr-FR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ces, </a:t>
            </a:r>
            <a:r>
              <a:rPr lang="fr-FR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larves </a:t>
            </a:r>
            <a:r>
              <a:rPr lang="fr-FR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peuvent </a:t>
            </a:r>
            <a:r>
              <a:rPr lang="fr-FR" sz="20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migrer</a:t>
            </a:r>
            <a:r>
              <a:rPr lang="fr-FR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un peu partout, dans l</a:t>
            </a:r>
            <a:r>
              <a:rPr lang="fr-FR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lang="fr-FR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organisme, de l</a:t>
            </a:r>
            <a:r>
              <a:rPr lang="fr-FR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lang="fr-FR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hôte sp</a:t>
            </a:r>
            <a:r>
              <a:rPr lang="fr-FR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fr-FR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cifique, </a:t>
            </a:r>
            <a:r>
              <a:rPr lang="fr-FR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sauf </a:t>
            </a:r>
            <a:r>
              <a:rPr lang="fr-FR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pour </a:t>
            </a:r>
            <a:r>
              <a:rPr lang="fr-FR" sz="2000" b="1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Toxascaris</a:t>
            </a:r>
            <a:r>
              <a:rPr lang="fr-FR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ou la migration de ses larves, est limit</a:t>
            </a:r>
            <a:r>
              <a:rPr lang="fr-FR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fr-FR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</a:t>
            </a:r>
            <a:r>
              <a:rPr lang="fr-FR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lang="fr-FR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fr-FR" sz="20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paroi digestive</a:t>
            </a:r>
            <a:endParaRPr lang="fr-FR" sz="2000" b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-Les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L2 du genre </a:t>
            </a:r>
            <a:r>
              <a:rPr kumimoji="0" lang="fr-FR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Toxocara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peuvent vivre chez des hôtes accidentels, tel que l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homme, sans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voluer (cycle abortif).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yeux</a:t>
            </a:r>
            <a:r>
              <a:rPr lang="fr-FR" sz="2000" b="1" baseline="0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fr-FR" sz="20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le cerveau</a:t>
            </a:r>
            <a:endParaRPr lang="fr-FR" sz="2000" b="1" dirty="0" smtClean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-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L2 de </a:t>
            </a:r>
            <a:r>
              <a:rPr kumimoji="0" lang="fr-FR" sz="20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Toxascaris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peuvent arriver au stade L3, chez de nombreux animaux (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mammif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è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res, oiseaux, reptiles, etc.)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ces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hôtes facultatifs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deviennent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hôtes obligatoires, donc hôtes interm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diaires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5" name="Rectangle 4"/>
          <p:cNvSpPr/>
          <p:nvPr/>
        </p:nvSpPr>
        <p:spPr>
          <a:xfrm>
            <a:off x="0" y="4919008"/>
            <a:ext cx="100727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71670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Nutrition</a:t>
            </a:r>
            <a:endParaRPr lang="fr-FR" sz="3200" dirty="0"/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714348" y="1714488"/>
            <a:ext cx="7643866" cy="353943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adultes se nourrissent de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chyme intestinal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-Le pr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è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vement est s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lectif, avec, une spoliation plus particuli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è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rement</a:t>
            </a:r>
            <a:r>
              <a:rPr kumimoji="0" lang="fr-FR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phosphore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glucose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vitamine C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250029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Cycle évolutif</a:t>
            </a:r>
            <a:endParaRPr lang="fr-FR" sz="3200" dirty="0"/>
          </a:p>
        </p:txBody>
      </p:sp>
      <p:sp>
        <p:nvSpPr>
          <p:cNvPr id="4" name="Rectangle 3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179357" y="672764"/>
            <a:ext cx="8715436" cy="5878532"/>
          </a:xfrm>
          <a:prstGeom prst="rect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 femelles, très prolifiques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d’un million d’œufs par gramme de fèces)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 conditions favorables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: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Température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comprise entre 5 et 35°C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 les températures optimales étant de 28 à 32 °C)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L’hygrométrie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&gt;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65% (un œuf immergé, ne se développe pas)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Oxygénation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suffisante.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l’œuf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 de 50 à 75 x 40 à 50 µm ; possèdent une coque épaisse, contenant une cellule ; dans de bonnes conditions, formation d’une morula, puis formation de la L1 et la L2, enfermées dans la coque de l’œuf.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 la L2 enferm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dans sa coque qui repr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sente le stade infestant.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23422" y="548938"/>
            <a:ext cx="2500330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Phase exogène </a:t>
            </a:r>
            <a:endParaRPr lang="fr-FR" sz="2800" b="1" dirty="0"/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 descr="Image associée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857224" y="2357430"/>
            <a:ext cx="4015094" cy="2462218"/>
          </a:xfrm>
          <a:prstGeom prst="rect">
            <a:avLst/>
          </a:prstGeom>
          <a:noFill/>
        </p:spPr>
      </p:pic>
      <p:pic>
        <p:nvPicPr>
          <p:cNvPr id="50180" name="Picture 4" descr="Image associé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714356"/>
            <a:ext cx="2714644" cy="2745145"/>
          </a:xfrm>
          <a:prstGeom prst="rect">
            <a:avLst/>
          </a:prstGeom>
          <a:noFill/>
        </p:spPr>
      </p:pic>
      <p:pic>
        <p:nvPicPr>
          <p:cNvPr id="50182" name="Picture 6" descr="Image associé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3857628"/>
            <a:ext cx="2714644" cy="2286016"/>
          </a:xfrm>
          <a:prstGeom prst="rect">
            <a:avLst/>
          </a:prstGeom>
          <a:noFill/>
        </p:spPr>
      </p:pic>
      <p:sp>
        <p:nvSpPr>
          <p:cNvPr id="5" name="ZoneTexte 4"/>
          <p:cNvSpPr txBox="1"/>
          <p:nvPr/>
        </p:nvSpPr>
        <p:spPr>
          <a:xfrm>
            <a:off x="5715008" y="285728"/>
            <a:ext cx="2068515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fr-FR" b="1" i="1" dirty="0" err="1" smtClean="0"/>
              <a:t>Parascaris</a:t>
            </a:r>
            <a:r>
              <a:rPr lang="fr-FR" b="1" i="1" dirty="0" smtClean="0"/>
              <a:t> </a:t>
            </a:r>
            <a:r>
              <a:rPr lang="fr-FR" b="1" i="1" dirty="0" err="1" smtClean="0"/>
              <a:t>equorum</a:t>
            </a:r>
            <a:endParaRPr lang="fr-FR" b="1" i="1" dirty="0"/>
          </a:p>
        </p:txBody>
      </p:sp>
      <p:sp>
        <p:nvSpPr>
          <p:cNvPr id="6" name="ZoneTexte 5"/>
          <p:cNvSpPr txBox="1"/>
          <p:nvPr/>
        </p:nvSpPr>
        <p:spPr>
          <a:xfrm>
            <a:off x="6357950" y="6286520"/>
            <a:ext cx="118853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fr-FR" b="1" i="1" dirty="0" err="1" smtClean="0"/>
              <a:t>Strongylus</a:t>
            </a:r>
            <a:endParaRPr lang="fr-FR" b="1" i="1" dirty="0"/>
          </a:p>
        </p:txBody>
      </p:sp>
      <p:sp>
        <p:nvSpPr>
          <p:cNvPr id="7" name="ZoneTexte 6"/>
          <p:cNvSpPr txBox="1"/>
          <p:nvPr/>
        </p:nvSpPr>
        <p:spPr>
          <a:xfrm>
            <a:off x="2214546" y="5214950"/>
            <a:ext cx="1977273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fr-FR" b="1" i="1" dirty="0" smtClean="0"/>
              <a:t>Œuf d’ascaris larvé</a:t>
            </a:r>
            <a:endParaRPr lang="fr-FR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6" name="Rectangle 5"/>
          <p:cNvSpPr/>
          <p:nvPr/>
        </p:nvSpPr>
        <p:spPr>
          <a:xfrm>
            <a:off x="2428860" y="642918"/>
            <a:ext cx="3143272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400" b="1" dirty="0" smtClean="0"/>
              <a:t>Parasites  obligatoires</a:t>
            </a:r>
            <a:endParaRPr lang="fr-FR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5929322" y="1785926"/>
            <a:ext cx="2786082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400" b="1" dirty="0" smtClean="0"/>
              <a:t>Cycle </a:t>
            </a:r>
            <a:r>
              <a:rPr lang="fr-FR" sz="2400" b="1" dirty="0" err="1" smtClean="0"/>
              <a:t>dixène</a:t>
            </a:r>
            <a:r>
              <a:rPr lang="fr-FR" sz="2400" b="1" dirty="0" smtClean="0"/>
              <a:t> direct</a:t>
            </a:r>
            <a:endParaRPr lang="fr-FR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2714612" y="0"/>
            <a:ext cx="250029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Cycle évolutif</a:t>
            </a:r>
            <a:endParaRPr lang="fr-FR" sz="3200" dirty="0"/>
          </a:p>
        </p:txBody>
      </p:sp>
      <p:sp>
        <p:nvSpPr>
          <p:cNvPr id="9" name="Rectangle 8"/>
          <p:cNvSpPr/>
          <p:nvPr/>
        </p:nvSpPr>
        <p:spPr>
          <a:xfrm>
            <a:off x="285720" y="1785926"/>
            <a:ext cx="3929090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400" b="1" dirty="0" smtClean="0"/>
              <a:t>Cycle </a:t>
            </a:r>
            <a:r>
              <a:rPr lang="fr-FR" sz="2400" b="1" dirty="0" err="1" smtClean="0"/>
              <a:t>monoxène</a:t>
            </a:r>
            <a:r>
              <a:rPr lang="fr-FR" sz="2400" b="1" dirty="0" smtClean="0"/>
              <a:t> semi-direct</a:t>
            </a:r>
            <a:endParaRPr lang="fr-FR" sz="2400" b="1" dirty="0"/>
          </a:p>
        </p:txBody>
      </p:sp>
      <p:cxnSp>
        <p:nvCxnSpPr>
          <p:cNvPr id="12" name="Connecteur droit avec flèche 11"/>
          <p:cNvCxnSpPr/>
          <p:nvPr/>
        </p:nvCxnSpPr>
        <p:spPr>
          <a:xfrm rot="10800000" flipV="1">
            <a:off x="1857356" y="1142984"/>
            <a:ext cx="2071702" cy="64294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4000496" y="1142984"/>
            <a:ext cx="2857520" cy="64294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571472" y="4357694"/>
            <a:ext cx="2500298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Migration splanchnique longue </a:t>
            </a:r>
            <a:endParaRPr lang="fr-FR" sz="2000" b="1" dirty="0"/>
          </a:p>
        </p:txBody>
      </p:sp>
      <p:sp>
        <p:nvSpPr>
          <p:cNvPr id="17" name="Rectangle 16"/>
          <p:cNvSpPr/>
          <p:nvPr/>
        </p:nvSpPr>
        <p:spPr>
          <a:xfrm>
            <a:off x="642910" y="5643578"/>
            <a:ext cx="2500298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Migration splanchnique courte</a:t>
            </a:r>
            <a:endParaRPr lang="fr-FR" sz="2000" b="1" dirty="0"/>
          </a:p>
        </p:txBody>
      </p:sp>
      <p:cxnSp>
        <p:nvCxnSpPr>
          <p:cNvPr id="22" name="Connecteur droit avec flèche 21"/>
          <p:cNvCxnSpPr>
            <a:stCxn id="9" idx="2"/>
          </p:cNvCxnSpPr>
          <p:nvPr/>
        </p:nvCxnSpPr>
        <p:spPr>
          <a:xfrm rot="5400000">
            <a:off x="1248793" y="2213213"/>
            <a:ext cx="967095" cy="103585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/>
          <p:nvPr/>
        </p:nvCxnSpPr>
        <p:spPr>
          <a:xfrm>
            <a:off x="2285984" y="2214554"/>
            <a:ext cx="2000264" cy="8572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642910" y="3214686"/>
            <a:ext cx="2000232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Migration splanchnique</a:t>
            </a:r>
            <a:endParaRPr lang="fr-FR" sz="2400" b="1" dirty="0"/>
          </a:p>
        </p:txBody>
      </p:sp>
      <p:sp>
        <p:nvSpPr>
          <p:cNvPr id="32" name="Rectangle 31"/>
          <p:cNvSpPr/>
          <p:nvPr/>
        </p:nvSpPr>
        <p:spPr>
          <a:xfrm>
            <a:off x="3071802" y="3071810"/>
            <a:ext cx="2000232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Migration somatique</a:t>
            </a:r>
            <a:endParaRPr lang="fr-FR" sz="2400" b="1" dirty="0"/>
          </a:p>
        </p:txBody>
      </p:sp>
      <p:sp>
        <p:nvSpPr>
          <p:cNvPr id="35" name="Flèche courbée vers la droite 34"/>
          <p:cNvSpPr/>
          <p:nvPr/>
        </p:nvSpPr>
        <p:spPr>
          <a:xfrm>
            <a:off x="0" y="3429000"/>
            <a:ext cx="571472" cy="150019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6" name="Flèche courbée vers la droite 35"/>
          <p:cNvSpPr/>
          <p:nvPr/>
        </p:nvSpPr>
        <p:spPr>
          <a:xfrm>
            <a:off x="0" y="3286124"/>
            <a:ext cx="642910" cy="264320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3071802" y="3929066"/>
            <a:ext cx="2070054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B050"/>
                </a:solidFill>
              </a:rPr>
              <a:t>M. entéro-pneumo-</a:t>
            </a:r>
            <a:endParaRPr lang="fr-FR" b="1" dirty="0" smtClean="0">
              <a:solidFill>
                <a:srgbClr val="00B050"/>
              </a:solidFill>
            </a:endParaRPr>
          </a:p>
          <a:p>
            <a:pPr algn="ctr"/>
            <a:r>
              <a:rPr lang="fr-FR" b="1" dirty="0" smtClean="0">
                <a:solidFill>
                  <a:srgbClr val="00B050"/>
                </a:solidFill>
              </a:rPr>
              <a:t>somatique</a:t>
            </a: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642910" y="5072074"/>
            <a:ext cx="2067169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B050"/>
                </a:solidFill>
              </a:rPr>
              <a:t>Migration trachéale</a:t>
            </a: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714348" y="6286520"/>
            <a:ext cx="2028312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B050"/>
                </a:solidFill>
              </a:rPr>
              <a:t>Migration pariétale</a:t>
            </a: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786446" y="2643182"/>
            <a:ext cx="857256" cy="461665"/>
          </a:xfrm>
          <a:prstGeom prst="rect">
            <a:avLst/>
          </a:prstGeom>
          <a:solidFill>
            <a:schemeClr val="bg2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HI</a:t>
            </a:r>
            <a:endParaRPr lang="fr-FR" sz="2400" b="1" dirty="0"/>
          </a:p>
        </p:txBody>
      </p:sp>
      <p:sp>
        <p:nvSpPr>
          <p:cNvPr id="44" name="Rectangle 43"/>
          <p:cNvSpPr/>
          <p:nvPr/>
        </p:nvSpPr>
        <p:spPr>
          <a:xfrm>
            <a:off x="7643517" y="2564759"/>
            <a:ext cx="785818" cy="461665"/>
          </a:xfrm>
          <a:prstGeom prst="rect">
            <a:avLst/>
          </a:prstGeom>
          <a:solidFill>
            <a:schemeClr val="bg2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HD</a:t>
            </a:r>
            <a:endParaRPr lang="fr-FR" sz="2400" b="1" dirty="0"/>
          </a:p>
        </p:txBody>
      </p:sp>
      <p:sp>
        <p:nvSpPr>
          <p:cNvPr id="45" name="Rectangle 44"/>
          <p:cNvSpPr/>
          <p:nvPr/>
        </p:nvSpPr>
        <p:spPr>
          <a:xfrm>
            <a:off x="5286380" y="3286124"/>
            <a:ext cx="1714512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Enkystement des larves</a:t>
            </a:r>
            <a:endParaRPr lang="fr-FR" sz="2000" b="1" dirty="0"/>
          </a:p>
        </p:txBody>
      </p:sp>
      <p:sp>
        <p:nvSpPr>
          <p:cNvPr id="46" name="Rectangle 45"/>
          <p:cNvSpPr/>
          <p:nvPr/>
        </p:nvSpPr>
        <p:spPr>
          <a:xfrm>
            <a:off x="7072330" y="3286124"/>
            <a:ext cx="1928826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Développement direct</a:t>
            </a:r>
            <a:endParaRPr lang="fr-FR" sz="2000" b="1" dirty="0"/>
          </a:p>
        </p:txBody>
      </p:sp>
      <p:sp>
        <p:nvSpPr>
          <p:cNvPr id="47" name="Rectangle 46"/>
          <p:cNvSpPr/>
          <p:nvPr/>
        </p:nvSpPr>
        <p:spPr>
          <a:xfrm>
            <a:off x="6215074" y="4214818"/>
            <a:ext cx="2143140" cy="7078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Infestation par prédation</a:t>
            </a:r>
            <a:endParaRPr lang="fr-FR" sz="2000" b="1" dirty="0"/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500034" y="2428868"/>
            <a:ext cx="8215370" cy="353943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 une migration longue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elle concerne les genres  suivants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Ascaris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(porc)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Parascaris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quid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s)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oxocara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(carnivores)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Les jeunes, dont l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âge 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 mois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NB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Ne concerne pas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Toxascaris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leonina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43108" y="500042"/>
            <a:ext cx="2928958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dirty="0" smtClean="0"/>
              <a:t>  Phase endogène</a:t>
            </a:r>
            <a:endParaRPr lang="fr-FR" sz="2800" dirty="0"/>
          </a:p>
        </p:txBody>
      </p:sp>
      <p:sp>
        <p:nvSpPr>
          <p:cNvPr id="8" name="Rectangle 7"/>
          <p:cNvSpPr/>
          <p:nvPr/>
        </p:nvSpPr>
        <p:spPr>
          <a:xfrm>
            <a:off x="357158" y="1142984"/>
            <a:ext cx="5143536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Migration splanchnique longue </a:t>
            </a:r>
            <a:endParaRPr lang="fr-FR" sz="24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214414" y="1571612"/>
            <a:ext cx="3887859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fr-FR" sz="2400" b="1" dirty="0" smtClean="0">
                <a:solidFill>
                  <a:srgbClr val="00B050"/>
                </a:solidFill>
              </a:rPr>
              <a:t>Migration trachéale ou </a:t>
            </a:r>
            <a:r>
              <a:rPr lang="fr-FR" sz="2800" b="1" dirty="0" smtClean="0">
                <a:solidFill>
                  <a:srgbClr val="FF0000"/>
                </a:solidFill>
              </a:rPr>
              <a:t>EPTE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392909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400" b="1" dirty="0" smtClean="0"/>
              <a:t>Cycle </a:t>
            </a:r>
            <a:r>
              <a:rPr lang="fr-FR" sz="2400" b="1" dirty="0" err="1" smtClean="0"/>
              <a:t>monoxène</a:t>
            </a:r>
            <a:r>
              <a:rPr lang="fr-FR" sz="2400" b="1" dirty="0" smtClean="0"/>
              <a:t> semi-direct</a:t>
            </a:r>
            <a:endParaRPr lang="fr-FR" sz="2400" b="1" dirty="0"/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250029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Cycle évolutif</a:t>
            </a:r>
            <a:endParaRPr lang="fr-FR" sz="3200" dirty="0"/>
          </a:p>
        </p:txBody>
      </p:sp>
      <p:sp>
        <p:nvSpPr>
          <p:cNvPr id="4" name="Rectangle 3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500034" y="714882"/>
            <a:ext cx="8215370" cy="575437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Apr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è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ingestion de l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’œ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uf larv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(L2),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lib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ration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la larve dans la lumi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è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 du tube digestif.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lang="fr-FR" sz="24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larve perce la paroi intestinale, passe dans le sang, pour aller vers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 foie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le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œ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 droit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art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è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 pulmonaire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jusqu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aux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alv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ou elle mue en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L3,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puis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L4.</a:t>
            </a: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lang="fr-FR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L4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monte, jusqu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 pharynx, ou elle est  d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glutie. Elle  arrive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intestin grêle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et mue, en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L5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puis y termine son d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veloppement.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riode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patente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est de 5 semaines.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NB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Possibilit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existence d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 hôte 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parth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nique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(ex. murid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h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bergeant et concentrant les Larves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http://www.vetsenpets.nl/wp-content/uploads/2012/06/lrg_roundworm_ii1.jpg"/>
          <p:cNvPicPr/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-71462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23528" y="2934197"/>
          <a:ext cx="8507392" cy="3159528"/>
        </p:xfrm>
        <a:graphic>
          <a:graphicData uri="http://schemas.openxmlformats.org/drawingml/2006/table">
            <a:tbl>
              <a:tblPr/>
              <a:tblGrid>
                <a:gridCol w="2160240"/>
                <a:gridCol w="6347152"/>
              </a:tblGrid>
              <a:tr h="7152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240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Sous classe</a:t>
                      </a:r>
                      <a:endParaRPr lang="fr-FR" sz="240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Ordres</a:t>
                      </a:r>
                      <a:endParaRPr lang="fr-FR" sz="240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80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240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800" b="1" i="1" dirty="0" err="1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Secernentea</a:t>
                      </a:r>
                      <a:endParaRPr lang="fr-FR" sz="2800" b="1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br>
                        <a:rPr lang="fr-FR" sz="2400" dirty="0">
                          <a:latin typeface="Times New Roman" panose="02020603050405020304"/>
                        </a:rPr>
                      </a:br>
                      <a:r>
                        <a:rPr lang="fr-FR" sz="2800" b="1" i="1" dirty="0" err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Adénophorea</a:t>
                      </a:r>
                      <a:endParaRPr lang="fr-FR" sz="280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15875">
                        <a:spcAft>
                          <a:spcPts val="0"/>
                        </a:spcAft>
                      </a:pPr>
                      <a:r>
                        <a:rPr lang="fr-FR" sz="2400" dirty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endParaRPr lang="fr-FR" sz="240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240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i="1" dirty="0" err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Ascaridida</a:t>
                      </a:r>
                      <a:r>
                        <a:rPr lang="fr-FR" sz="2400" b="1" i="1" dirty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fr-FR" sz="2400" i="1" dirty="0" err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Rhabditida</a:t>
                      </a:r>
                      <a:r>
                        <a:rPr lang="fr-FR" sz="2400" i="1" dirty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fr-FR" sz="2400" b="0" i="1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/>
                          <a:ea typeface="Times New Roman" panose="02020603050405020304"/>
                        </a:rPr>
                        <a:t>Strongylida</a:t>
                      </a:r>
                      <a:r>
                        <a:rPr lang="fr-FR" sz="24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fr-FR" sz="2400" i="1" dirty="0" err="1" smtClean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Spirurida</a:t>
                      </a:r>
                      <a:endParaRPr lang="fr-FR" sz="2400" i="1" dirty="0" smtClean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fr-FR" sz="240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i="1" dirty="0" err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Dictophymatida</a:t>
                      </a:r>
                      <a:r>
                        <a:rPr lang="fr-FR" sz="2400" i="1" dirty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fr-FR" sz="2400" i="1" dirty="0" err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Trichinellida</a:t>
                      </a:r>
                      <a:endParaRPr lang="fr-FR" sz="240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323528" y="358977"/>
            <a:ext cx="8640960" cy="14465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Systématique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classe des nématodes se divisent en deux sous classes qui, elles -mêmes, se divisent en six ordres.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58008" y="2281027"/>
            <a:ext cx="4572000" cy="126188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Tableau : </a:t>
            </a:r>
            <a:r>
              <a:rPr lang="fr-FR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Classification en sous classe et ordres des nématodes selon ( </a:t>
            </a:r>
            <a:r>
              <a:rPr lang="fr-FR" sz="1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Chermette</a:t>
            </a:r>
            <a:r>
              <a:rPr lang="fr-FR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et </a:t>
            </a:r>
            <a:r>
              <a:rPr lang="fr-FR" sz="1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Bussiéras</a:t>
            </a:r>
            <a:r>
              <a:rPr lang="fr-FR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llipse 4"/>
          <p:cNvSpPr/>
          <p:nvPr/>
        </p:nvSpPr>
        <p:spPr>
          <a:xfrm>
            <a:off x="323528" y="3933056"/>
            <a:ext cx="1872208" cy="7920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2358008" y="3844504"/>
            <a:ext cx="1565920" cy="7920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724128" y="0"/>
            <a:ext cx="3419872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Ascarides des ruminants</a:t>
            </a:r>
            <a:endParaRPr lang="fr-FR" sz="2400" b="1" i="1" dirty="0"/>
          </a:p>
        </p:txBody>
      </p:sp>
      <p:sp>
        <p:nvSpPr>
          <p:cNvPr id="6" name="ZoneTexte 2"/>
          <p:cNvSpPr txBox="1"/>
          <p:nvPr/>
        </p:nvSpPr>
        <p:spPr>
          <a:xfrm>
            <a:off x="4968490" y="6623036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http://www.columbusdogpark.com/images/roundwormflowchart.gif"/>
          <p:cNvPicPr/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6" name="Rectangle 5"/>
          <p:cNvSpPr/>
          <p:nvPr/>
        </p:nvSpPr>
        <p:spPr>
          <a:xfrm>
            <a:off x="2428860" y="642918"/>
            <a:ext cx="3143272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400" b="1" dirty="0" smtClean="0"/>
              <a:t>Parasites  obligatoires</a:t>
            </a:r>
            <a:endParaRPr lang="fr-FR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5929322" y="1785926"/>
            <a:ext cx="2786082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400" b="1" dirty="0" smtClean="0"/>
              <a:t>Cycle </a:t>
            </a:r>
            <a:r>
              <a:rPr lang="fr-FR" sz="2400" b="1" dirty="0" err="1" smtClean="0"/>
              <a:t>dixène</a:t>
            </a:r>
            <a:r>
              <a:rPr lang="fr-FR" sz="2400" b="1" dirty="0" smtClean="0"/>
              <a:t> direct</a:t>
            </a:r>
            <a:endParaRPr lang="fr-FR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2714612" y="0"/>
            <a:ext cx="250029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Cycle évolutif</a:t>
            </a:r>
            <a:endParaRPr lang="fr-FR" sz="3200" dirty="0"/>
          </a:p>
        </p:txBody>
      </p:sp>
      <p:sp>
        <p:nvSpPr>
          <p:cNvPr id="9" name="Rectangle 8"/>
          <p:cNvSpPr/>
          <p:nvPr/>
        </p:nvSpPr>
        <p:spPr>
          <a:xfrm>
            <a:off x="285720" y="1785926"/>
            <a:ext cx="3929090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400" b="1" dirty="0" smtClean="0"/>
              <a:t>Cycle </a:t>
            </a:r>
            <a:r>
              <a:rPr lang="fr-FR" sz="2400" b="1" dirty="0" err="1" smtClean="0"/>
              <a:t>monoxène</a:t>
            </a:r>
            <a:r>
              <a:rPr lang="fr-FR" sz="2400" b="1" dirty="0" smtClean="0"/>
              <a:t> semi-direct</a:t>
            </a:r>
            <a:endParaRPr lang="fr-FR" sz="2400" b="1" dirty="0"/>
          </a:p>
        </p:txBody>
      </p:sp>
      <p:cxnSp>
        <p:nvCxnSpPr>
          <p:cNvPr id="12" name="Connecteur droit avec flèche 11"/>
          <p:cNvCxnSpPr/>
          <p:nvPr/>
        </p:nvCxnSpPr>
        <p:spPr>
          <a:xfrm rot="10800000" flipV="1">
            <a:off x="1857356" y="1142984"/>
            <a:ext cx="2071702" cy="64294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4000496" y="1142984"/>
            <a:ext cx="2857520" cy="64294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571472" y="4357694"/>
            <a:ext cx="2500298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Migration splanchnique longue </a:t>
            </a:r>
            <a:endParaRPr lang="fr-FR" sz="2000" b="1" dirty="0"/>
          </a:p>
        </p:txBody>
      </p:sp>
      <p:sp>
        <p:nvSpPr>
          <p:cNvPr id="17" name="Rectangle 16"/>
          <p:cNvSpPr/>
          <p:nvPr/>
        </p:nvSpPr>
        <p:spPr>
          <a:xfrm>
            <a:off x="642910" y="5643578"/>
            <a:ext cx="2500298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Migration splanchnique courte</a:t>
            </a:r>
            <a:endParaRPr lang="fr-FR" sz="2000" b="1" dirty="0"/>
          </a:p>
        </p:txBody>
      </p:sp>
      <p:cxnSp>
        <p:nvCxnSpPr>
          <p:cNvPr id="22" name="Connecteur droit avec flèche 21"/>
          <p:cNvCxnSpPr>
            <a:stCxn id="9" idx="2"/>
          </p:cNvCxnSpPr>
          <p:nvPr/>
        </p:nvCxnSpPr>
        <p:spPr>
          <a:xfrm rot="5400000">
            <a:off x="1248793" y="2213213"/>
            <a:ext cx="967095" cy="103585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/>
          <p:nvPr/>
        </p:nvCxnSpPr>
        <p:spPr>
          <a:xfrm>
            <a:off x="2285984" y="2214554"/>
            <a:ext cx="2000264" cy="8572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642910" y="3214686"/>
            <a:ext cx="2000232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Migration splanchnique</a:t>
            </a:r>
            <a:endParaRPr lang="fr-FR" sz="2400" b="1" dirty="0"/>
          </a:p>
        </p:txBody>
      </p:sp>
      <p:sp>
        <p:nvSpPr>
          <p:cNvPr id="32" name="Rectangle 31"/>
          <p:cNvSpPr/>
          <p:nvPr/>
        </p:nvSpPr>
        <p:spPr>
          <a:xfrm>
            <a:off x="3071802" y="3071810"/>
            <a:ext cx="2000232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Migration somatique</a:t>
            </a:r>
            <a:endParaRPr lang="fr-FR" sz="2400" b="1" dirty="0"/>
          </a:p>
        </p:txBody>
      </p:sp>
      <p:sp>
        <p:nvSpPr>
          <p:cNvPr id="35" name="Flèche courbée vers la droite 34"/>
          <p:cNvSpPr/>
          <p:nvPr/>
        </p:nvSpPr>
        <p:spPr>
          <a:xfrm>
            <a:off x="0" y="3429000"/>
            <a:ext cx="571472" cy="150019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6" name="Flèche courbée vers la droite 35"/>
          <p:cNvSpPr/>
          <p:nvPr/>
        </p:nvSpPr>
        <p:spPr>
          <a:xfrm>
            <a:off x="0" y="3286124"/>
            <a:ext cx="642910" cy="264320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3143240" y="3929066"/>
            <a:ext cx="2070054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B050"/>
                </a:solidFill>
              </a:rPr>
              <a:t>M. entéro-pneumo-</a:t>
            </a:r>
            <a:endParaRPr lang="fr-FR" b="1" dirty="0" smtClean="0">
              <a:solidFill>
                <a:srgbClr val="00B050"/>
              </a:solidFill>
            </a:endParaRPr>
          </a:p>
          <a:p>
            <a:pPr algn="ctr"/>
            <a:r>
              <a:rPr lang="fr-FR" b="1" dirty="0" smtClean="0">
                <a:solidFill>
                  <a:srgbClr val="00B050"/>
                </a:solidFill>
              </a:rPr>
              <a:t>somatique</a:t>
            </a: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642910" y="5072074"/>
            <a:ext cx="2067169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B050"/>
                </a:solidFill>
              </a:rPr>
              <a:t>Migration trachéale</a:t>
            </a: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714348" y="6286520"/>
            <a:ext cx="2028312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B050"/>
                </a:solidFill>
              </a:rPr>
              <a:t>Migration pariétale</a:t>
            </a: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857884" y="2500306"/>
            <a:ext cx="857256" cy="461665"/>
          </a:xfrm>
          <a:prstGeom prst="rect">
            <a:avLst/>
          </a:prstGeom>
          <a:solidFill>
            <a:schemeClr val="bg2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HI</a:t>
            </a:r>
            <a:endParaRPr lang="fr-FR" sz="2400" b="1" dirty="0"/>
          </a:p>
        </p:txBody>
      </p:sp>
      <p:sp>
        <p:nvSpPr>
          <p:cNvPr id="44" name="Rectangle 43"/>
          <p:cNvSpPr/>
          <p:nvPr/>
        </p:nvSpPr>
        <p:spPr>
          <a:xfrm>
            <a:off x="7500958" y="2428868"/>
            <a:ext cx="785818" cy="461665"/>
          </a:xfrm>
          <a:prstGeom prst="rect">
            <a:avLst/>
          </a:prstGeom>
          <a:solidFill>
            <a:schemeClr val="bg2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HD</a:t>
            </a:r>
            <a:endParaRPr lang="fr-FR" sz="2400" b="1" dirty="0"/>
          </a:p>
        </p:txBody>
      </p:sp>
      <p:sp>
        <p:nvSpPr>
          <p:cNvPr id="45" name="Rectangle 44"/>
          <p:cNvSpPr/>
          <p:nvPr/>
        </p:nvSpPr>
        <p:spPr>
          <a:xfrm>
            <a:off x="5286380" y="3286124"/>
            <a:ext cx="1714512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Enkystement des larves</a:t>
            </a:r>
            <a:endParaRPr lang="fr-FR" sz="2000" b="1" dirty="0"/>
          </a:p>
        </p:txBody>
      </p:sp>
      <p:sp>
        <p:nvSpPr>
          <p:cNvPr id="46" name="Rectangle 45"/>
          <p:cNvSpPr/>
          <p:nvPr/>
        </p:nvSpPr>
        <p:spPr>
          <a:xfrm>
            <a:off x="7072330" y="3286124"/>
            <a:ext cx="1928826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Développement direct</a:t>
            </a:r>
            <a:endParaRPr lang="fr-FR" sz="2000" b="1" dirty="0"/>
          </a:p>
        </p:txBody>
      </p:sp>
      <p:sp>
        <p:nvSpPr>
          <p:cNvPr id="47" name="Rectangle 46"/>
          <p:cNvSpPr/>
          <p:nvPr/>
        </p:nvSpPr>
        <p:spPr>
          <a:xfrm>
            <a:off x="6215074" y="4214818"/>
            <a:ext cx="2143140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Infestation par prédation</a:t>
            </a:r>
            <a:endParaRPr lang="fr-FR" sz="2000" b="1" dirty="0"/>
          </a:p>
        </p:txBody>
      </p:sp>
      <p:sp>
        <p:nvSpPr>
          <p:cNvPr id="26" name="Rectangle 25"/>
          <p:cNvSpPr/>
          <p:nvPr/>
        </p:nvSpPr>
        <p:spPr>
          <a:xfrm>
            <a:off x="6357950" y="5214950"/>
            <a:ext cx="2143140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Absence de migration</a:t>
            </a:r>
            <a:endParaRPr lang="fr-FR" sz="2000" b="1" dirty="0"/>
          </a:p>
        </p:txBody>
      </p:sp>
      <p:sp>
        <p:nvSpPr>
          <p:cNvPr id="27" name="Rectangle 26"/>
          <p:cNvSpPr/>
          <p:nvPr/>
        </p:nvSpPr>
        <p:spPr>
          <a:xfrm>
            <a:off x="571472" y="2357430"/>
            <a:ext cx="785818" cy="461665"/>
          </a:xfrm>
          <a:prstGeom prst="rect">
            <a:avLst/>
          </a:prstGeom>
          <a:solidFill>
            <a:schemeClr val="bg2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HD</a:t>
            </a:r>
            <a:endParaRPr lang="fr-FR" sz="2400" b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6858016" y="2285992"/>
            <a:ext cx="3571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+</a:t>
            </a:r>
            <a:endParaRPr lang="fr-FR" sz="4000" b="1" dirty="0"/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6" name="Rectangle 5"/>
          <p:cNvSpPr/>
          <p:nvPr/>
        </p:nvSpPr>
        <p:spPr>
          <a:xfrm>
            <a:off x="2143108" y="500042"/>
            <a:ext cx="2928958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dirty="0" smtClean="0"/>
              <a:t>  Phase endogène</a:t>
            </a:r>
            <a:endParaRPr lang="fr-FR" sz="2800" dirty="0"/>
          </a:p>
        </p:txBody>
      </p:sp>
      <p:sp>
        <p:nvSpPr>
          <p:cNvPr id="8" name="Rectangle 7"/>
          <p:cNvSpPr/>
          <p:nvPr/>
        </p:nvSpPr>
        <p:spPr>
          <a:xfrm>
            <a:off x="357158" y="1142984"/>
            <a:ext cx="5143536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Migration splanchnique courte</a:t>
            </a:r>
            <a:endParaRPr lang="fr-FR" sz="2400" b="1" dirty="0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392909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400" b="1" dirty="0" smtClean="0"/>
              <a:t>Cycle </a:t>
            </a:r>
            <a:r>
              <a:rPr lang="fr-FR" sz="2400" b="1" dirty="0" err="1" smtClean="0"/>
              <a:t>monoxène</a:t>
            </a:r>
            <a:r>
              <a:rPr lang="fr-FR" sz="2400" b="1" dirty="0" smtClean="0"/>
              <a:t> semi-direct</a:t>
            </a:r>
            <a:endParaRPr lang="fr-FR" sz="2400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2214546" y="1643050"/>
            <a:ext cx="2028312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B050"/>
                </a:solidFill>
              </a:rPr>
              <a:t>Migration pariétale</a:t>
            </a: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571472" y="2285992"/>
            <a:ext cx="8001056" cy="378565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Elle concerne la migration des larves de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Toxascaris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leonina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Migration des larves </a:t>
            </a:r>
            <a:r>
              <a:rPr lang="fr-FR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limit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uniquement , au passage, dans la paroi intestinale</a:t>
            </a:r>
            <a:endParaRPr kumimoji="0" lang="fr-FR" sz="2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la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L3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en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L4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r-FR" sz="2400" dirty="0" smtClean="0"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, dans la </a:t>
            </a:r>
            <a:r>
              <a:rPr lang="fr-FR" sz="2400" u="sng" dirty="0" smtClean="0"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paroi</a:t>
            </a:r>
            <a:endParaRPr kumimoji="0" lang="fr-FR" sz="2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Retour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L4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dans la 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lumi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è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 intestinale</a:t>
            </a:r>
            <a:endParaRPr kumimoji="0" lang="fr-FR" sz="2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lang="fr-FR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, de la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L4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en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L5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puis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volue en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adulte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mur.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6" name="Rectangle 5"/>
          <p:cNvSpPr/>
          <p:nvPr/>
        </p:nvSpPr>
        <p:spPr>
          <a:xfrm>
            <a:off x="2428860" y="642918"/>
            <a:ext cx="3143272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400" b="1" dirty="0" smtClean="0"/>
              <a:t>Parasites  obligatoires</a:t>
            </a:r>
            <a:endParaRPr lang="fr-FR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5929322" y="1785926"/>
            <a:ext cx="2786082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400" b="1" dirty="0" smtClean="0"/>
              <a:t>Cycle </a:t>
            </a:r>
            <a:r>
              <a:rPr lang="fr-FR" sz="2400" b="1" dirty="0" err="1" smtClean="0"/>
              <a:t>dixène</a:t>
            </a:r>
            <a:r>
              <a:rPr lang="fr-FR" sz="2400" b="1" dirty="0" smtClean="0"/>
              <a:t> direct</a:t>
            </a:r>
            <a:endParaRPr lang="fr-FR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2714612" y="0"/>
            <a:ext cx="250029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Cycle évolutif</a:t>
            </a:r>
            <a:endParaRPr lang="fr-FR" sz="3200" dirty="0"/>
          </a:p>
        </p:txBody>
      </p:sp>
      <p:sp>
        <p:nvSpPr>
          <p:cNvPr id="9" name="Rectangle 8"/>
          <p:cNvSpPr/>
          <p:nvPr/>
        </p:nvSpPr>
        <p:spPr>
          <a:xfrm>
            <a:off x="285720" y="1785926"/>
            <a:ext cx="3929090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400" b="1" dirty="0" smtClean="0"/>
              <a:t>Cycle </a:t>
            </a:r>
            <a:r>
              <a:rPr lang="fr-FR" sz="2400" b="1" dirty="0" err="1" smtClean="0"/>
              <a:t>monoxène</a:t>
            </a:r>
            <a:r>
              <a:rPr lang="fr-FR" sz="2400" b="1" dirty="0" smtClean="0"/>
              <a:t> semi-direct</a:t>
            </a:r>
            <a:endParaRPr lang="fr-FR" sz="2400" b="1" dirty="0"/>
          </a:p>
        </p:txBody>
      </p:sp>
      <p:cxnSp>
        <p:nvCxnSpPr>
          <p:cNvPr id="12" name="Connecteur droit avec flèche 11"/>
          <p:cNvCxnSpPr/>
          <p:nvPr/>
        </p:nvCxnSpPr>
        <p:spPr>
          <a:xfrm rot="10800000" flipV="1">
            <a:off x="1857356" y="1142984"/>
            <a:ext cx="2071702" cy="64294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4000496" y="1142984"/>
            <a:ext cx="2857520" cy="64294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571472" y="4357694"/>
            <a:ext cx="2500298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Migration splanchnique longue </a:t>
            </a:r>
            <a:endParaRPr lang="fr-FR" sz="2000" b="1" dirty="0"/>
          </a:p>
        </p:txBody>
      </p:sp>
      <p:sp>
        <p:nvSpPr>
          <p:cNvPr id="17" name="Rectangle 16"/>
          <p:cNvSpPr/>
          <p:nvPr/>
        </p:nvSpPr>
        <p:spPr>
          <a:xfrm>
            <a:off x="642910" y="5643578"/>
            <a:ext cx="2500298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Migration splanchnique courte</a:t>
            </a:r>
            <a:endParaRPr lang="fr-FR" sz="2000" b="1" dirty="0"/>
          </a:p>
        </p:txBody>
      </p:sp>
      <p:cxnSp>
        <p:nvCxnSpPr>
          <p:cNvPr id="22" name="Connecteur droit avec flèche 21"/>
          <p:cNvCxnSpPr>
            <a:stCxn id="9" idx="2"/>
          </p:cNvCxnSpPr>
          <p:nvPr/>
        </p:nvCxnSpPr>
        <p:spPr>
          <a:xfrm rot="5400000">
            <a:off x="1248793" y="2213213"/>
            <a:ext cx="967095" cy="103585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/>
          <p:nvPr/>
        </p:nvCxnSpPr>
        <p:spPr>
          <a:xfrm>
            <a:off x="2285984" y="2214554"/>
            <a:ext cx="2000264" cy="8572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642910" y="3214686"/>
            <a:ext cx="2000232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Migration splanchnique</a:t>
            </a:r>
            <a:endParaRPr lang="fr-FR" sz="2400" b="1" dirty="0"/>
          </a:p>
        </p:txBody>
      </p:sp>
      <p:sp>
        <p:nvSpPr>
          <p:cNvPr id="32" name="Rectangle 31"/>
          <p:cNvSpPr/>
          <p:nvPr/>
        </p:nvSpPr>
        <p:spPr>
          <a:xfrm>
            <a:off x="3071802" y="3071810"/>
            <a:ext cx="2000232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Migration somatique</a:t>
            </a:r>
            <a:endParaRPr lang="fr-FR" sz="2400" b="1" dirty="0"/>
          </a:p>
        </p:txBody>
      </p:sp>
      <p:sp>
        <p:nvSpPr>
          <p:cNvPr id="35" name="Flèche courbée vers la droite 34"/>
          <p:cNvSpPr/>
          <p:nvPr/>
        </p:nvSpPr>
        <p:spPr>
          <a:xfrm>
            <a:off x="0" y="3429000"/>
            <a:ext cx="571472" cy="150019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6" name="Flèche courbée vers la droite 35"/>
          <p:cNvSpPr/>
          <p:nvPr/>
        </p:nvSpPr>
        <p:spPr>
          <a:xfrm>
            <a:off x="0" y="3286124"/>
            <a:ext cx="642910" cy="264320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3143240" y="3929066"/>
            <a:ext cx="2070054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B050"/>
                </a:solidFill>
              </a:rPr>
              <a:t>M. entéro-pneumo-</a:t>
            </a:r>
            <a:endParaRPr lang="fr-FR" b="1" dirty="0" smtClean="0">
              <a:solidFill>
                <a:srgbClr val="00B050"/>
              </a:solidFill>
            </a:endParaRPr>
          </a:p>
          <a:p>
            <a:pPr algn="ctr"/>
            <a:r>
              <a:rPr lang="fr-FR" b="1" dirty="0" smtClean="0">
                <a:solidFill>
                  <a:srgbClr val="00B050"/>
                </a:solidFill>
              </a:rPr>
              <a:t>somatique</a:t>
            </a: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642910" y="5072074"/>
            <a:ext cx="2067169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B050"/>
                </a:solidFill>
              </a:rPr>
              <a:t>Migration trachéale</a:t>
            </a: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714348" y="6286520"/>
            <a:ext cx="2028312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B050"/>
                </a:solidFill>
              </a:rPr>
              <a:t>Migration pariétale</a:t>
            </a: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857884" y="2500306"/>
            <a:ext cx="857256" cy="461665"/>
          </a:xfrm>
          <a:prstGeom prst="rect">
            <a:avLst/>
          </a:prstGeom>
          <a:solidFill>
            <a:schemeClr val="bg2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HI</a:t>
            </a:r>
            <a:endParaRPr lang="fr-FR" sz="2400" b="1" dirty="0"/>
          </a:p>
        </p:txBody>
      </p:sp>
      <p:sp>
        <p:nvSpPr>
          <p:cNvPr id="44" name="Rectangle 43"/>
          <p:cNvSpPr/>
          <p:nvPr/>
        </p:nvSpPr>
        <p:spPr>
          <a:xfrm>
            <a:off x="7500958" y="2428868"/>
            <a:ext cx="785818" cy="461665"/>
          </a:xfrm>
          <a:prstGeom prst="rect">
            <a:avLst/>
          </a:prstGeom>
          <a:solidFill>
            <a:schemeClr val="bg2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HD</a:t>
            </a:r>
            <a:endParaRPr lang="fr-FR" sz="2400" b="1" dirty="0"/>
          </a:p>
        </p:txBody>
      </p:sp>
      <p:sp>
        <p:nvSpPr>
          <p:cNvPr id="45" name="Rectangle 44"/>
          <p:cNvSpPr/>
          <p:nvPr/>
        </p:nvSpPr>
        <p:spPr>
          <a:xfrm>
            <a:off x="5286380" y="3286124"/>
            <a:ext cx="1714512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Enkystement des larves</a:t>
            </a:r>
            <a:endParaRPr lang="fr-FR" sz="2000" b="1" dirty="0"/>
          </a:p>
        </p:txBody>
      </p:sp>
      <p:sp>
        <p:nvSpPr>
          <p:cNvPr id="46" name="Rectangle 45"/>
          <p:cNvSpPr/>
          <p:nvPr/>
        </p:nvSpPr>
        <p:spPr>
          <a:xfrm>
            <a:off x="7072330" y="3286124"/>
            <a:ext cx="1928826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Développement direct</a:t>
            </a:r>
            <a:endParaRPr lang="fr-FR" sz="2000" b="1" dirty="0"/>
          </a:p>
        </p:txBody>
      </p:sp>
      <p:sp>
        <p:nvSpPr>
          <p:cNvPr id="47" name="Rectangle 46"/>
          <p:cNvSpPr/>
          <p:nvPr/>
        </p:nvSpPr>
        <p:spPr>
          <a:xfrm>
            <a:off x="6215074" y="4214818"/>
            <a:ext cx="2143140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Infestation par prédation</a:t>
            </a:r>
            <a:endParaRPr lang="fr-FR" sz="2000" b="1" dirty="0"/>
          </a:p>
        </p:txBody>
      </p:sp>
      <p:sp>
        <p:nvSpPr>
          <p:cNvPr id="26" name="Rectangle 25"/>
          <p:cNvSpPr/>
          <p:nvPr/>
        </p:nvSpPr>
        <p:spPr>
          <a:xfrm>
            <a:off x="6357950" y="5214950"/>
            <a:ext cx="2143140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Absence de migration</a:t>
            </a:r>
            <a:endParaRPr lang="fr-FR" sz="2000" b="1" dirty="0"/>
          </a:p>
        </p:txBody>
      </p:sp>
      <p:sp>
        <p:nvSpPr>
          <p:cNvPr id="27" name="Rectangle 26"/>
          <p:cNvSpPr/>
          <p:nvPr/>
        </p:nvSpPr>
        <p:spPr>
          <a:xfrm>
            <a:off x="571472" y="2357430"/>
            <a:ext cx="785818" cy="461665"/>
          </a:xfrm>
          <a:prstGeom prst="rect">
            <a:avLst/>
          </a:prstGeom>
          <a:solidFill>
            <a:schemeClr val="bg2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HD</a:t>
            </a:r>
            <a:endParaRPr lang="fr-FR" sz="2400" b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6858016" y="2285992"/>
            <a:ext cx="3571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+</a:t>
            </a:r>
            <a:endParaRPr lang="fr-FR" sz="4000" b="1" dirty="0"/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6" name="Rectangle 5"/>
          <p:cNvSpPr/>
          <p:nvPr/>
        </p:nvSpPr>
        <p:spPr>
          <a:xfrm>
            <a:off x="2143108" y="500042"/>
            <a:ext cx="2928958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dirty="0" smtClean="0"/>
              <a:t>  Phase endogène</a:t>
            </a:r>
            <a:endParaRPr lang="fr-FR" sz="2800" dirty="0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392909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400" b="1" dirty="0" smtClean="0"/>
              <a:t>Cycle </a:t>
            </a:r>
            <a:r>
              <a:rPr lang="fr-FR" sz="2400" b="1" dirty="0" err="1" smtClean="0"/>
              <a:t>monoxène</a:t>
            </a:r>
            <a:r>
              <a:rPr lang="fr-FR" sz="2400" b="1" dirty="0" smtClean="0"/>
              <a:t> semi-direct</a:t>
            </a:r>
            <a:endParaRPr lang="fr-FR" sz="2400" b="1" dirty="0"/>
          </a:p>
        </p:txBody>
      </p:sp>
      <p:sp>
        <p:nvSpPr>
          <p:cNvPr id="9" name="Rectangle 8"/>
          <p:cNvSpPr/>
          <p:nvPr/>
        </p:nvSpPr>
        <p:spPr>
          <a:xfrm>
            <a:off x="1142976" y="1357298"/>
            <a:ext cx="3643338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Migration somatique</a:t>
            </a:r>
            <a:endParaRPr lang="fr-FR" sz="2400" b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2071670" y="1857364"/>
            <a:ext cx="2070054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B050"/>
                </a:solidFill>
              </a:rPr>
              <a:t>M. entéro-pneumo-</a:t>
            </a:r>
            <a:endParaRPr lang="fr-FR" b="1" dirty="0" smtClean="0">
              <a:solidFill>
                <a:srgbClr val="00B050"/>
              </a:solidFill>
            </a:endParaRPr>
          </a:p>
          <a:p>
            <a:pPr algn="ctr"/>
            <a:r>
              <a:rPr lang="fr-FR" b="1" dirty="0" smtClean="0">
                <a:solidFill>
                  <a:srgbClr val="00B050"/>
                </a:solidFill>
              </a:rPr>
              <a:t>somatique</a:t>
            </a: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357158" y="3071810"/>
            <a:ext cx="8501122" cy="2616101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elle concerne, le genre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Toxocara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fr-FR" sz="2000" b="1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chez les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carnivores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 les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bovins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dont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âge 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 mois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NB</a:t>
            </a:r>
            <a:r>
              <a:rPr lang="fr-FR" sz="2400" b="1" dirty="0" smtClean="0">
                <a:solidFill>
                  <a:srgbClr val="00B05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r-FR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Ne concerne pas </a:t>
            </a:r>
            <a:r>
              <a:rPr lang="fr-FR" sz="24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Toxascaris</a:t>
            </a:r>
            <a:r>
              <a:rPr lang="fr-FR" sz="2400" b="1" i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leonina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6" name="Rectangle 5"/>
          <p:cNvSpPr/>
          <p:nvPr/>
        </p:nvSpPr>
        <p:spPr>
          <a:xfrm>
            <a:off x="2143108" y="500042"/>
            <a:ext cx="2928958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dirty="0" smtClean="0"/>
              <a:t>  Phase endogène</a:t>
            </a:r>
            <a:endParaRPr lang="fr-FR" sz="2800" dirty="0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392909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400" b="1" dirty="0" smtClean="0"/>
              <a:t>Cycle </a:t>
            </a:r>
            <a:r>
              <a:rPr lang="fr-FR" sz="2400" b="1" dirty="0" err="1" smtClean="0"/>
              <a:t>monoxène</a:t>
            </a:r>
            <a:r>
              <a:rPr lang="fr-FR" sz="2400" b="1" dirty="0" smtClean="0"/>
              <a:t> semi-direct</a:t>
            </a:r>
            <a:endParaRPr lang="fr-FR" sz="2400" b="1" dirty="0"/>
          </a:p>
        </p:txBody>
      </p:sp>
      <p:sp>
        <p:nvSpPr>
          <p:cNvPr id="9" name="Rectangle 8"/>
          <p:cNvSpPr/>
          <p:nvPr/>
        </p:nvSpPr>
        <p:spPr>
          <a:xfrm>
            <a:off x="1142976" y="1357298"/>
            <a:ext cx="3643338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Migration somatique</a:t>
            </a:r>
            <a:endParaRPr lang="fr-FR" sz="2400" b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2071670" y="1857364"/>
            <a:ext cx="2070054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B050"/>
                </a:solidFill>
              </a:rPr>
              <a:t>M. entéro-pneumo-</a:t>
            </a:r>
            <a:endParaRPr lang="fr-FR" b="1" dirty="0" smtClean="0">
              <a:solidFill>
                <a:srgbClr val="00B050"/>
              </a:solidFill>
            </a:endParaRPr>
          </a:p>
          <a:p>
            <a:pPr algn="ctr"/>
            <a:r>
              <a:rPr lang="fr-FR" b="1" dirty="0" smtClean="0">
                <a:solidFill>
                  <a:srgbClr val="00B050"/>
                </a:solidFill>
              </a:rPr>
              <a:t>somatique</a:t>
            </a: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285720" y="2714620"/>
            <a:ext cx="8501122" cy="34778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Ingestion d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’œ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ufs larv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Lib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ration de la larve dans la lumi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è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 digestive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Migration de la larve par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voie sanguine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apr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è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avoir travers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paroi intestinale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Passage par le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foie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le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œ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 droit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art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è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 pulmonaire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(il n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a pas de passage par les alv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oles, comme dans le cas de la migration trach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ale)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Puis le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œ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 gauche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l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aorte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puis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toute la circulation sanguine du corps 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6" name="Rectangle 5"/>
          <p:cNvSpPr/>
          <p:nvPr/>
        </p:nvSpPr>
        <p:spPr>
          <a:xfrm>
            <a:off x="2143108" y="500042"/>
            <a:ext cx="2928958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dirty="0" smtClean="0"/>
              <a:t>  Phase endogène</a:t>
            </a:r>
            <a:endParaRPr lang="fr-FR" sz="2800" dirty="0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392909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400" b="1" dirty="0" smtClean="0"/>
              <a:t>Cycle </a:t>
            </a:r>
            <a:r>
              <a:rPr lang="fr-FR" sz="2400" b="1" dirty="0" err="1" smtClean="0"/>
              <a:t>monoxène</a:t>
            </a:r>
            <a:r>
              <a:rPr lang="fr-FR" sz="2400" b="1" dirty="0" smtClean="0"/>
              <a:t> semi-direct</a:t>
            </a:r>
            <a:endParaRPr lang="fr-FR" sz="2400" b="1" dirty="0"/>
          </a:p>
        </p:txBody>
      </p:sp>
      <p:sp>
        <p:nvSpPr>
          <p:cNvPr id="9" name="Rectangle 8"/>
          <p:cNvSpPr/>
          <p:nvPr/>
        </p:nvSpPr>
        <p:spPr>
          <a:xfrm>
            <a:off x="1285852" y="1142984"/>
            <a:ext cx="3643338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Migration somatique</a:t>
            </a:r>
            <a:endParaRPr lang="fr-FR" sz="2400" b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1785918" y="1571612"/>
            <a:ext cx="3143272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B050"/>
                </a:solidFill>
              </a:rPr>
              <a:t>M. entéro-pneumo- somatique</a:t>
            </a: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285720" y="2391092"/>
            <a:ext cx="8643998" cy="34766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L3 s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enkystent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diapause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dans les muscles et certains organes tel que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 foie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poumons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 cerveau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fr-FR" sz="2000" b="1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reins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etc.</a:t>
            </a:r>
            <a:endParaRPr kumimoji="0" lang="fr-FR" sz="2000" b="0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fr-FR" sz="2000" b="0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Formation des 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granulomes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visc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raux et tissulaires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fr-FR" sz="20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dur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de vie est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5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6 mois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ralement, mais qui peut atteindre une ann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e, ou plus.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Qestion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Quel est  l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devenir des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L3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dans l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organisme de l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animal???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6" name="Rectangle 5"/>
          <p:cNvSpPr/>
          <p:nvPr/>
        </p:nvSpPr>
        <p:spPr>
          <a:xfrm>
            <a:off x="2143108" y="500042"/>
            <a:ext cx="2928958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dirty="0" smtClean="0"/>
              <a:t>  Phase endogène</a:t>
            </a:r>
            <a:endParaRPr lang="fr-FR" sz="2800" dirty="0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392909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400" b="1" dirty="0" smtClean="0"/>
              <a:t>Cycle </a:t>
            </a:r>
            <a:r>
              <a:rPr lang="fr-FR" sz="2400" b="1" dirty="0" err="1" smtClean="0"/>
              <a:t>monoxène</a:t>
            </a:r>
            <a:r>
              <a:rPr lang="fr-FR" sz="2400" b="1" dirty="0" smtClean="0"/>
              <a:t> semi-direct</a:t>
            </a:r>
            <a:endParaRPr lang="fr-FR" sz="2400" b="1" dirty="0"/>
          </a:p>
        </p:txBody>
      </p:sp>
      <p:sp>
        <p:nvSpPr>
          <p:cNvPr id="9" name="Rectangle 8"/>
          <p:cNvSpPr/>
          <p:nvPr/>
        </p:nvSpPr>
        <p:spPr>
          <a:xfrm>
            <a:off x="1285852" y="1142984"/>
            <a:ext cx="3643338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Migration somatique</a:t>
            </a:r>
            <a:endParaRPr lang="fr-FR" sz="2400" b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1357290" y="1643050"/>
            <a:ext cx="4000528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B050"/>
                </a:solidFill>
              </a:rPr>
              <a:t>M. entéro-pneumo- somatique  </a:t>
            </a:r>
            <a:r>
              <a:rPr lang="fr-FR" sz="2400" b="1" dirty="0" smtClean="0">
                <a:solidFill>
                  <a:srgbClr val="00B050"/>
                </a:solidFill>
              </a:rPr>
              <a:t>EPS</a:t>
            </a:r>
            <a:endParaRPr lang="fr-FR" sz="2400" b="1" dirty="0">
              <a:solidFill>
                <a:srgbClr val="00B050"/>
              </a:solidFill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285720" y="2357430"/>
            <a:ext cx="8286776" cy="378565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Question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fr-FR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Quel est  l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devenir des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L3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dans l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organisme de l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animal???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fr-FR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fr-F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Réponse</a:t>
            </a:r>
            <a:r>
              <a:rPr lang="fr-FR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varie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en fonction du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sexe de l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animal et de l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tat hormonal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Chez le male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arrêt de l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volution des larves (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volution l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tale)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Chez la femelle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Plusieurs cas se posent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285720" y="1500174"/>
            <a:ext cx="8572560" cy="495520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kumimoji="0" lang="fr-FR" sz="2400" b="1" i="0" u="sng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cas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Femelle pendant l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’œ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strus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lib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ration des larves</a:t>
            </a:r>
            <a:r>
              <a:rPr kumimoji="0" lang="fr-FR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enkyst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- </a:t>
            </a:r>
            <a:r>
              <a:rPr kumimoji="0" lang="fr-FR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l</a:t>
            </a:r>
            <a:r>
              <a:rPr kumimoji="0" lang="fr-FR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absence de f</a:t>
            </a:r>
            <a:r>
              <a:rPr kumimoji="0" lang="fr-FR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condation</a:t>
            </a:r>
            <a:r>
              <a:rPr kumimoji="0" lang="fr-FR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fr-FR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les larves migratrices sont perdues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- </a:t>
            </a:r>
            <a:r>
              <a:rPr kumimoji="0" lang="fr-FR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cas de f</a:t>
            </a:r>
            <a:r>
              <a:rPr kumimoji="0" lang="fr-FR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condation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Reprise de la migration des larves, selon le type trach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stade adulte est acquis, dans les 3 semaines avant la mise-bas.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fr-FR" sz="2400" b="1" i="0" u="sng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è</a:t>
            </a:r>
            <a:r>
              <a:rPr kumimoji="0" lang="fr-FR" sz="2400" b="1" i="0" u="sng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cas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Femelle infest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avant la gestation, puis devenue</a:t>
            </a:r>
            <a:r>
              <a:rPr kumimoji="0" lang="fr-FR" sz="2400" b="1" i="0" u="sng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gestante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fr-FR" sz="2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-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Passage de la plupart des larves L3, r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activ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es, dans la circulation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placentaire</a:t>
            </a:r>
            <a:r>
              <a:rPr lang="fr-FR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(infestation pr</a:t>
            </a:r>
            <a:r>
              <a:rPr lang="fr-FR" sz="20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fr-FR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natale du f</a:t>
            </a:r>
            <a:r>
              <a:rPr lang="fr-FR" sz="20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œ</a:t>
            </a:r>
            <a:r>
              <a:rPr lang="fr-FR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tus)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00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 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trans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-mammaire</a:t>
            </a:r>
            <a:r>
              <a:rPr lang="fr-FR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(infestation n</a:t>
            </a:r>
            <a:r>
              <a:rPr lang="fr-FR" sz="20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fr-FR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onatale du </a:t>
            </a:r>
            <a:r>
              <a:rPr lang="fr-FR" sz="20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noveau</a:t>
            </a:r>
            <a:r>
              <a:rPr lang="fr-FR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</a:t>
            </a:r>
            <a:r>
              <a:rPr lang="fr-FR" sz="20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fr-FR" sz="20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Dé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veloppement des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larves L3, apr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è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migration trach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ale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392909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400" b="1" dirty="0" smtClean="0"/>
              <a:t>Cycle </a:t>
            </a:r>
            <a:r>
              <a:rPr lang="fr-FR" sz="2400" b="1" dirty="0" err="1" smtClean="0"/>
              <a:t>monoxène</a:t>
            </a:r>
            <a:r>
              <a:rPr lang="fr-FR" sz="2400" b="1" dirty="0" smtClean="0"/>
              <a:t> semi-direct</a:t>
            </a:r>
            <a:endParaRPr lang="fr-FR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2143108" y="500042"/>
            <a:ext cx="2928958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dirty="0" smtClean="0"/>
              <a:t>  Phase endogène</a:t>
            </a:r>
            <a:endParaRPr lang="fr-FR" sz="2800" dirty="0"/>
          </a:p>
        </p:txBody>
      </p:sp>
      <p:sp>
        <p:nvSpPr>
          <p:cNvPr id="8" name="Rectangle 7"/>
          <p:cNvSpPr/>
          <p:nvPr/>
        </p:nvSpPr>
        <p:spPr>
          <a:xfrm>
            <a:off x="2643174" y="1000108"/>
            <a:ext cx="3643338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Migration somatique</a:t>
            </a:r>
            <a:endParaRPr lang="fr-FR" sz="24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6500826" y="928670"/>
            <a:ext cx="714380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00B050"/>
                </a:solidFill>
              </a:rPr>
              <a:t>EPS</a:t>
            </a:r>
            <a:endParaRPr lang="fr-FR" sz="2400" b="1" dirty="0">
              <a:solidFill>
                <a:srgbClr val="00B050"/>
              </a:solidFill>
            </a:endParaRPr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3357554" y="1928802"/>
            <a:ext cx="3500462" cy="32861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 smtClean="0"/>
              <a:t>L3</a:t>
            </a:r>
            <a:endParaRPr lang="fr-FR" b="1" dirty="0"/>
          </a:p>
        </p:txBody>
      </p:sp>
      <p:sp>
        <p:nvSpPr>
          <p:cNvPr id="7" name="Ellipse 6"/>
          <p:cNvSpPr/>
          <p:nvPr/>
        </p:nvSpPr>
        <p:spPr>
          <a:xfrm>
            <a:off x="1857356" y="428604"/>
            <a:ext cx="6429420" cy="621510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1785918" y="3571876"/>
            <a:ext cx="6500858" cy="3730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rc plein 16"/>
          <p:cNvSpPr/>
          <p:nvPr/>
        </p:nvSpPr>
        <p:spPr>
          <a:xfrm rot="12354777">
            <a:off x="2181586" y="2864560"/>
            <a:ext cx="4716419" cy="3517624"/>
          </a:xfrm>
          <a:prstGeom prst="blockArc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9" name="Flèche vers le bas 18"/>
          <p:cNvSpPr/>
          <p:nvPr/>
        </p:nvSpPr>
        <p:spPr>
          <a:xfrm flipV="1">
            <a:off x="2928926" y="2928934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lèche vers le bas 20"/>
          <p:cNvSpPr/>
          <p:nvPr/>
        </p:nvSpPr>
        <p:spPr>
          <a:xfrm flipH="1">
            <a:off x="6643702" y="3286124"/>
            <a:ext cx="71438" cy="571505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Flèche vers le bas 23"/>
          <p:cNvSpPr/>
          <p:nvPr/>
        </p:nvSpPr>
        <p:spPr>
          <a:xfrm flipV="1">
            <a:off x="3714744" y="3357562"/>
            <a:ext cx="117157" cy="642943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/>
          <p:cNvSpPr txBox="1"/>
          <p:nvPr/>
        </p:nvSpPr>
        <p:spPr>
          <a:xfrm>
            <a:off x="9786974" y="1428736"/>
            <a:ext cx="71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cxnSp>
        <p:nvCxnSpPr>
          <p:cNvPr id="27" name="Connecteur droit 26"/>
          <p:cNvCxnSpPr>
            <a:stCxn id="7" idx="0"/>
          </p:cNvCxnSpPr>
          <p:nvPr/>
        </p:nvCxnSpPr>
        <p:spPr>
          <a:xfrm rot="16200000" flipH="1">
            <a:off x="4786314" y="714356"/>
            <a:ext cx="571504" cy="1588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ZoneTexte 37"/>
          <p:cNvSpPr txBox="1"/>
          <p:nvPr/>
        </p:nvSpPr>
        <p:spPr>
          <a:xfrm>
            <a:off x="4286248" y="642918"/>
            <a:ext cx="14763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Veau HD</a:t>
            </a:r>
            <a:endParaRPr lang="fr-FR" sz="2400" b="1" dirty="0"/>
          </a:p>
        </p:txBody>
      </p:sp>
      <p:sp>
        <p:nvSpPr>
          <p:cNvPr id="44" name="Ellipse 43"/>
          <p:cNvSpPr/>
          <p:nvPr/>
        </p:nvSpPr>
        <p:spPr>
          <a:xfrm>
            <a:off x="6286512" y="2786058"/>
            <a:ext cx="285752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Ellipse 44"/>
          <p:cNvSpPr/>
          <p:nvPr/>
        </p:nvSpPr>
        <p:spPr>
          <a:xfrm>
            <a:off x="6429388" y="3929066"/>
            <a:ext cx="285752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4071934" y="4286256"/>
            <a:ext cx="463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L3</a:t>
            </a:r>
            <a:endParaRPr lang="fr-FR" b="1" dirty="0"/>
          </a:p>
        </p:txBody>
      </p:sp>
      <p:sp>
        <p:nvSpPr>
          <p:cNvPr id="50" name="ZoneTexte 49"/>
          <p:cNvSpPr txBox="1"/>
          <p:nvPr/>
        </p:nvSpPr>
        <p:spPr>
          <a:xfrm>
            <a:off x="4000496" y="235743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L4</a:t>
            </a:r>
            <a:endParaRPr lang="fr-FR" b="1" dirty="0"/>
          </a:p>
        </p:txBody>
      </p:sp>
      <p:sp>
        <p:nvSpPr>
          <p:cNvPr id="51" name="ZoneTexte 50"/>
          <p:cNvSpPr txBox="1"/>
          <p:nvPr/>
        </p:nvSpPr>
        <p:spPr>
          <a:xfrm>
            <a:off x="4214810" y="2000240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 smtClean="0"/>
              <a:t>préadulte</a:t>
            </a:r>
            <a:endParaRPr lang="fr-FR" b="1" dirty="0"/>
          </a:p>
        </p:txBody>
      </p:sp>
      <p:sp>
        <p:nvSpPr>
          <p:cNvPr id="52" name="ZoneTexte 51"/>
          <p:cNvSpPr txBox="1"/>
          <p:nvPr/>
        </p:nvSpPr>
        <p:spPr>
          <a:xfrm>
            <a:off x="5357818" y="2428868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adulte</a:t>
            </a:r>
            <a:endParaRPr lang="fr-FR" b="1" dirty="0"/>
          </a:p>
        </p:txBody>
      </p:sp>
      <p:sp>
        <p:nvSpPr>
          <p:cNvPr id="53" name="ZoneTexte 52"/>
          <p:cNvSpPr txBox="1"/>
          <p:nvPr/>
        </p:nvSpPr>
        <p:spPr>
          <a:xfrm>
            <a:off x="1142976" y="6519446"/>
            <a:ext cx="77770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 smtClean="0"/>
              <a:t>Schéma général du cycle </a:t>
            </a:r>
            <a:r>
              <a:rPr lang="fr-FR" sz="1600" b="1" dirty="0" err="1" smtClean="0"/>
              <a:t>évolitif</a:t>
            </a:r>
            <a:r>
              <a:rPr lang="fr-FR" sz="1600" b="1" dirty="0" smtClean="0"/>
              <a:t> </a:t>
            </a:r>
            <a:r>
              <a:rPr lang="fr-FR" sz="1600" b="1" i="1" dirty="0" smtClean="0"/>
              <a:t>de </a:t>
            </a:r>
            <a:r>
              <a:rPr lang="fr-FR" sz="1600" b="1" i="1" dirty="0" err="1" smtClean="0"/>
              <a:t>Toxocara</a:t>
            </a:r>
            <a:r>
              <a:rPr lang="fr-FR" sz="1600" b="1" i="1" dirty="0" smtClean="0"/>
              <a:t> </a:t>
            </a:r>
            <a:r>
              <a:rPr lang="fr-FR" sz="1600" b="1" i="1" dirty="0" err="1" smtClean="0"/>
              <a:t>viyulorumChermette</a:t>
            </a:r>
            <a:r>
              <a:rPr lang="fr-FR" sz="1600" b="1" i="1" dirty="0" smtClean="0"/>
              <a:t> </a:t>
            </a:r>
            <a:r>
              <a:rPr lang="fr-FR" sz="1600" b="1" dirty="0" smtClean="0"/>
              <a:t>et </a:t>
            </a:r>
            <a:r>
              <a:rPr lang="fr-FR" sz="1600" b="1" dirty="0" err="1" smtClean="0"/>
              <a:t>Bussiéras</a:t>
            </a:r>
            <a:endParaRPr lang="fr-FR" sz="1600" b="1" dirty="0"/>
          </a:p>
        </p:txBody>
      </p:sp>
      <p:cxnSp>
        <p:nvCxnSpPr>
          <p:cNvPr id="34" name="Connecteur droit 33"/>
          <p:cNvCxnSpPr/>
          <p:nvPr/>
        </p:nvCxnSpPr>
        <p:spPr>
          <a:xfrm rot="16200000" flipH="1">
            <a:off x="3536149" y="5036355"/>
            <a:ext cx="3143272" cy="714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à coins arrondis 54"/>
          <p:cNvSpPr/>
          <p:nvPr/>
        </p:nvSpPr>
        <p:spPr>
          <a:xfrm>
            <a:off x="7929586" y="3643314"/>
            <a:ext cx="428628" cy="1285884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ZoneTexte 60"/>
          <p:cNvSpPr txBox="1"/>
          <p:nvPr/>
        </p:nvSpPr>
        <p:spPr>
          <a:xfrm>
            <a:off x="5643570" y="450057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L2</a:t>
            </a:r>
            <a:endParaRPr lang="fr-FR" b="1" dirty="0"/>
          </a:p>
        </p:txBody>
      </p:sp>
      <p:sp>
        <p:nvSpPr>
          <p:cNvPr id="62" name="ZoneTexte 61"/>
          <p:cNvSpPr txBox="1"/>
          <p:nvPr/>
        </p:nvSpPr>
        <p:spPr>
          <a:xfrm>
            <a:off x="5214942" y="4714884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L3</a:t>
            </a:r>
            <a:endParaRPr lang="fr-FR" b="1" dirty="0"/>
          </a:p>
        </p:txBody>
      </p:sp>
      <p:sp>
        <p:nvSpPr>
          <p:cNvPr id="64" name="ZoneTexte 63"/>
          <p:cNvSpPr txBox="1"/>
          <p:nvPr/>
        </p:nvSpPr>
        <p:spPr>
          <a:xfrm>
            <a:off x="6000760" y="4214818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L1</a:t>
            </a:r>
            <a:endParaRPr lang="fr-FR" b="1" dirty="0"/>
          </a:p>
        </p:txBody>
      </p:sp>
      <p:sp>
        <p:nvSpPr>
          <p:cNvPr id="65" name="Ellipse 64"/>
          <p:cNvSpPr/>
          <p:nvPr/>
        </p:nvSpPr>
        <p:spPr>
          <a:xfrm>
            <a:off x="6000760" y="4214818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Ellipse 65"/>
          <p:cNvSpPr/>
          <p:nvPr/>
        </p:nvSpPr>
        <p:spPr>
          <a:xfrm>
            <a:off x="5715008" y="4500570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Ellipse 66"/>
          <p:cNvSpPr/>
          <p:nvPr/>
        </p:nvSpPr>
        <p:spPr>
          <a:xfrm>
            <a:off x="5214942" y="4714884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Rectangle à coins arrondis 67"/>
          <p:cNvSpPr/>
          <p:nvPr/>
        </p:nvSpPr>
        <p:spPr>
          <a:xfrm rot="2197946">
            <a:off x="7091825" y="3399261"/>
            <a:ext cx="634499" cy="3627716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9" name="Rectangle à coins arrondis 68"/>
          <p:cNvSpPr/>
          <p:nvPr/>
        </p:nvSpPr>
        <p:spPr>
          <a:xfrm>
            <a:off x="5214942" y="6357958"/>
            <a:ext cx="1000132" cy="28575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ZoneTexte 69"/>
          <p:cNvSpPr txBox="1"/>
          <p:nvPr/>
        </p:nvSpPr>
        <p:spPr>
          <a:xfrm>
            <a:off x="6929454" y="4857760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sol</a:t>
            </a:r>
            <a:endParaRPr lang="fr-FR" sz="2000" b="1" dirty="0"/>
          </a:p>
        </p:txBody>
      </p:sp>
      <p:sp>
        <p:nvSpPr>
          <p:cNvPr id="71" name="Ellipse 70"/>
          <p:cNvSpPr/>
          <p:nvPr/>
        </p:nvSpPr>
        <p:spPr>
          <a:xfrm>
            <a:off x="2714612" y="1285860"/>
            <a:ext cx="4857784" cy="464347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2" name="Rectangle à coins arrondis 71"/>
          <p:cNvSpPr/>
          <p:nvPr/>
        </p:nvSpPr>
        <p:spPr>
          <a:xfrm>
            <a:off x="7000892" y="3643314"/>
            <a:ext cx="714380" cy="171451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3" name="Rectangle à coins arrondis 72"/>
          <p:cNvSpPr/>
          <p:nvPr/>
        </p:nvSpPr>
        <p:spPr>
          <a:xfrm rot="20093271">
            <a:off x="5132951" y="5249095"/>
            <a:ext cx="1971509" cy="571504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8" name="Connecteur droit avec flèche 77"/>
          <p:cNvCxnSpPr/>
          <p:nvPr/>
        </p:nvCxnSpPr>
        <p:spPr>
          <a:xfrm rot="10800000">
            <a:off x="4572000" y="4929198"/>
            <a:ext cx="500066" cy="7143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ZoneTexte 79"/>
          <p:cNvSpPr txBox="1"/>
          <p:nvPr/>
        </p:nvSpPr>
        <p:spPr>
          <a:xfrm>
            <a:off x="3643306" y="2928934"/>
            <a:ext cx="463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L3</a:t>
            </a:r>
            <a:endParaRPr lang="fr-FR" b="1" dirty="0"/>
          </a:p>
        </p:txBody>
      </p:sp>
      <p:sp>
        <p:nvSpPr>
          <p:cNvPr id="82" name="ZoneTexte 81"/>
          <p:cNvSpPr txBox="1"/>
          <p:nvPr/>
        </p:nvSpPr>
        <p:spPr>
          <a:xfrm>
            <a:off x="4429124" y="5500702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Foie</a:t>
            </a:r>
            <a:endParaRPr lang="fr-FR" b="1" dirty="0"/>
          </a:p>
        </p:txBody>
      </p:sp>
      <p:sp>
        <p:nvSpPr>
          <p:cNvPr id="83" name="ZoneTexte 82"/>
          <p:cNvSpPr txBox="1"/>
          <p:nvPr/>
        </p:nvSpPr>
        <p:spPr>
          <a:xfrm rot="2616488">
            <a:off x="3129786" y="4810381"/>
            <a:ext cx="1181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Poumons</a:t>
            </a:r>
            <a:endParaRPr lang="fr-FR" b="1" dirty="0"/>
          </a:p>
        </p:txBody>
      </p:sp>
      <p:sp>
        <p:nvSpPr>
          <p:cNvPr id="85" name="ZoneTexte 84"/>
          <p:cNvSpPr txBox="1"/>
          <p:nvPr/>
        </p:nvSpPr>
        <p:spPr>
          <a:xfrm rot="4313355">
            <a:off x="2857488" y="3929066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Lait</a:t>
            </a:r>
            <a:endParaRPr lang="fr-FR" b="1" dirty="0"/>
          </a:p>
        </p:txBody>
      </p:sp>
      <p:sp>
        <p:nvSpPr>
          <p:cNvPr id="86" name="ZoneTexte 85"/>
          <p:cNvSpPr txBox="1"/>
          <p:nvPr/>
        </p:nvSpPr>
        <p:spPr>
          <a:xfrm>
            <a:off x="4357686" y="1428736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Intestin grêle</a:t>
            </a:r>
            <a:endParaRPr lang="fr-FR" b="1" dirty="0"/>
          </a:p>
        </p:txBody>
      </p:sp>
      <p:sp>
        <p:nvSpPr>
          <p:cNvPr id="88" name="Flèche vers le bas 87"/>
          <p:cNvSpPr/>
          <p:nvPr/>
        </p:nvSpPr>
        <p:spPr>
          <a:xfrm rot="4931700">
            <a:off x="5832935" y="5037050"/>
            <a:ext cx="264602" cy="10457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9" name="Flèche vers le bas 88"/>
          <p:cNvSpPr/>
          <p:nvPr/>
        </p:nvSpPr>
        <p:spPr>
          <a:xfrm>
            <a:off x="7215206" y="3357562"/>
            <a:ext cx="214314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0" name="ZoneTexte 89"/>
          <p:cNvSpPr txBox="1"/>
          <p:nvPr/>
        </p:nvSpPr>
        <p:spPr>
          <a:xfrm rot="2849332">
            <a:off x="2073556" y="4990164"/>
            <a:ext cx="19190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Vache HI </a:t>
            </a:r>
            <a:endParaRPr lang="fr-FR" sz="2400" b="1" dirty="0"/>
          </a:p>
        </p:txBody>
      </p:sp>
      <p:sp>
        <p:nvSpPr>
          <p:cNvPr id="91" name="ZoneTexte 90"/>
          <p:cNvSpPr txBox="1"/>
          <p:nvPr/>
        </p:nvSpPr>
        <p:spPr>
          <a:xfrm>
            <a:off x="6786578" y="4857760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Sol</a:t>
            </a:r>
            <a:endParaRPr lang="fr-F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508104" y="629980"/>
            <a:ext cx="1656184" cy="68694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Male avec ventouse pré cloacale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55576" y="728726"/>
            <a:ext cx="2016224" cy="7200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Male sans ventouse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pré cloacale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131840" y="260648"/>
            <a:ext cx="2130648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Ordre des </a:t>
            </a:r>
            <a:r>
              <a:rPr lang="fr-FR" i="1" dirty="0" err="1" smtClean="0"/>
              <a:t>Ascaridida</a:t>
            </a:r>
            <a:endParaRPr lang="fr-FR" i="1" dirty="0"/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90687" y="2532604"/>
            <a:ext cx="1552576" cy="102017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Œsophage cylindrique simple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2201746" y="2512563"/>
            <a:ext cx="1638300" cy="102017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Œsophage avec ventricule glandulaire postérieur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4350708" y="2402787"/>
            <a:ext cx="1323976" cy="102970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Œsophage avec bulbe musculeux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3315985" y="4191145"/>
            <a:ext cx="1152526" cy="15338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Ventricule glandulaire œsophagien,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avec</a:t>
            </a: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dépression longitudinale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1619274" y="4191145"/>
            <a:ext cx="1152526" cy="15338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Ventricule glandulaire œsophagien,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sans</a:t>
            </a: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Dépression longitudinale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93588" y="6165304"/>
            <a:ext cx="1323976" cy="61798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Famille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</a:pPr>
            <a:r>
              <a:rPr kumimoji="0" lang="fr-FR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Ascaridés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1703412" y="6165304"/>
            <a:ext cx="1068388" cy="69269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Famille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</a:pPr>
            <a:r>
              <a:rPr kumimoji="0" lang="fr-FR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Toxocaridés</a:t>
            </a:r>
            <a:r>
              <a:rPr kumimoji="0" lang="fr-FR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s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3160098" y="6165305"/>
            <a:ext cx="1017588" cy="67717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Famille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</a:pPr>
            <a:r>
              <a:rPr kumimoji="0" lang="fr-FR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Anisakidés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4527460" y="5800951"/>
            <a:ext cx="1028700" cy="69269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Famille 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</a:pPr>
            <a:r>
              <a:rPr kumimoji="0" lang="fr-FR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Oxyuriidés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Text Box 15"/>
          <p:cNvSpPr txBox="1">
            <a:spLocks noChangeArrowheads="1"/>
          </p:cNvSpPr>
          <p:nvPr/>
        </p:nvSpPr>
        <p:spPr bwMode="auto">
          <a:xfrm>
            <a:off x="5905935" y="5797126"/>
            <a:ext cx="1114426" cy="67717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Famille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</a:pPr>
            <a:r>
              <a:rPr kumimoji="0" lang="fr-FR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Hétérakidés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1" name="Connecteur droit avec flèche 20"/>
          <p:cNvCxnSpPr>
            <a:stCxn id="9" idx="2"/>
            <a:endCxn id="7" idx="3"/>
          </p:cNvCxnSpPr>
          <p:nvPr/>
        </p:nvCxnSpPr>
        <p:spPr>
          <a:xfrm flipH="1">
            <a:off x="2771800" y="629980"/>
            <a:ext cx="1425364" cy="458786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stCxn id="9" idx="2"/>
          </p:cNvCxnSpPr>
          <p:nvPr/>
        </p:nvCxnSpPr>
        <p:spPr>
          <a:xfrm>
            <a:off x="4197164" y="629980"/>
            <a:ext cx="1310940" cy="458786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stCxn id="7" idx="2"/>
            <a:endCxn id="10" idx="0"/>
          </p:cNvCxnSpPr>
          <p:nvPr/>
        </p:nvCxnSpPr>
        <p:spPr>
          <a:xfrm flipH="1">
            <a:off x="866975" y="1448806"/>
            <a:ext cx="896713" cy="1083798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>
            <a:stCxn id="7" idx="2"/>
            <a:endCxn id="11" idx="0"/>
          </p:cNvCxnSpPr>
          <p:nvPr/>
        </p:nvCxnSpPr>
        <p:spPr>
          <a:xfrm>
            <a:off x="1763688" y="1448806"/>
            <a:ext cx="1257208" cy="1063757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>
            <a:stCxn id="7" idx="2"/>
          </p:cNvCxnSpPr>
          <p:nvPr/>
        </p:nvCxnSpPr>
        <p:spPr>
          <a:xfrm>
            <a:off x="1763688" y="1448806"/>
            <a:ext cx="2756342" cy="955939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>
            <a:stCxn id="11" idx="2"/>
            <a:endCxn id="13" idx="0"/>
          </p:cNvCxnSpPr>
          <p:nvPr/>
        </p:nvCxnSpPr>
        <p:spPr>
          <a:xfrm>
            <a:off x="3020896" y="3532742"/>
            <a:ext cx="871352" cy="658403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>
            <a:stCxn id="6" idx="2"/>
          </p:cNvCxnSpPr>
          <p:nvPr/>
        </p:nvCxnSpPr>
        <p:spPr>
          <a:xfrm>
            <a:off x="6336196" y="1316922"/>
            <a:ext cx="36004" cy="4272318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>
            <a:stCxn id="11" idx="2"/>
            <a:endCxn id="14" idx="0"/>
          </p:cNvCxnSpPr>
          <p:nvPr/>
        </p:nvCxnSpPr>
        <p:spPr>
          <a:xfrm flipH="1">
            <a:off x="2195537" y="3532742"/>
            <a:ext cx="825359" cy="658403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avec flèche 37"/>
          <p:cNvCxnSpPr>
            <a:stCxn id="12" idx="2"/>
          </p:cNvCxnSpPr>
          <p:nvPr/>
        </p:nvCxnSpPr>
        <p:spPr>
          <a:xfrm>
            <a:off x="5012696" y="3432489"/>
            <a:ext cx="69387" cy="2292484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/>
          <p:cNvCxnSpPr>
            <a:endCxn id="15" idx="0"/>
          </p:cNvCxnSpPr>
          <p:nvPr/>
        </p:nvCxnSpPr>
        <p:spPr>
          <a:xfrm>
            <a:off x="755576" y="3552782"/>
            <a:ext cx="0" cy="2612522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avec flèche 58"/>
          <p:cNvCxnSpPr/>
          <p:nvPr/>
        </p:nvCxnSpPr>
        <p:spPr>
          <a:xfrm>
            <a:off x="3749782" y="5724973"/>
            <a:ext cx="36679" cy="440331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>
            <a:stCxn id="14" idx="2"/>
          </p:cNvCxnSpPr>
          <p:nvPr/>
        </p:nvCxnSpPr>
        <p:spPr>
          <a:xfrm flipH="1">
            <a:off x="2190274" y="5724973"/>
            <a:ext cx="5263" cy="440330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Ellipse 62"/>
          <p:cNvSpPr/>
          <p:nvPr/>
        </p:nvSpPr>
        <p:spPr>
          <a:xfrm>
            <a:off x="1523269" y="6157541"/>
            <a:ext cx="1357409" cy="6926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Rectangle 66"/>
          <p:cNvSpPr/>
          <p:nvPr/>
        </p:nvSpPr>
        <p:spPr>
          <a:xfrm>
            <a:off x="0" y="0"/>
            <a:ext cx="2886224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Systématique</a:t>
            </a:r>
            <a:endParaRPr lang="fr-FR" sz="3200" dirty="0"/>
          </a:p>
        </p:txBody>
      </p:sp>
      <p:sp>
        <p:nvSpPr>
          <p:cNvPr id="31" name="Rectangle 30"/>
          <p:cNvSpPr/>
          <p:nvPr/>
        </p:nvSpPr>
        <p:spPr>
          <a:xfrm>
            <a:off x="5724128" y="0"/>
            <a:ext cx="3419872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Ascarides des ruminants</a:t>
            </a:r>
            <a:endParaRPr lang="fr-FR" sz="2400" b="1" i="1" dirty="0"/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392909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400" b="1" dirty="0" smtClean="0"/>
              <a:t>Cycle </a:t>
            </a:r>
            <a:r>
              <a:rPr lang="fr-FR" sz="2400" b="1" dirty="0" err="1" smtClean="0"/>
              <a:t>monoxène</a:t>
            </a:r>
            <a:r>
              <a:rPr lang="fr-FR" sz="2400" b="1" dirty="0" smtClean="0"/>
              <a:t> semi-direct</a:t>
            </a:r>
            <a:endParaRPr lang="fr-FR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2143108" y="500042"/>
            <a:ext cx="2928958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dirty="0" smtClean="0"/>
              <a:t>  Phase endogène</a:t>
            </a:r>
            <a:endParaRPr lang="fr-FR" sz="2800" dirty="0"/>
          </a:p>
        </p:txBody>
      </p:sp>
      <p:sp>
        <p:nvSpPr>
          <p:cNvPr id="8" name="Rectangle 7"/>
          <p:cNvSpPr/>
          <p:nvPr/>
        </p:nvSpPr>
        <p:spPr>
          <a:xfrm>
            <a:off x="2643174" y="1000108"/>
            <a:ext cx="3643338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Migration somatique</a:t>
            </a:r>
            <a:endParaRPr lang="fr-FR" sz="24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6500826" y="928670"/>
            <a:ext cx="714380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00B050"/>
                </a:solidFill>
              </a:rPr>
              <a:t>EPS</a:t>
            </a:r>
            <a:endParaRPr lang="fr-FR" sz="2400" b="1" dirty="0">
              <a:solidFill>
                <a:srgbClr val="00B05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5720" y="2428868"/>
            <a:ext cx="8429684" cy="2677656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fr-FR" sz="2400" b="1" u="sng" baseline="30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è</a:t>
            </a:r>
            <a:r>
              <a:rPr lang="fr-FR" sz="2400" b="1" u="sng" baseline="30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</a:t>
            </a:r>
            <a:r>
              <a:rPr lang="fr-FR" sz="2400" b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cas</a:t>
            </a:r>
            <a:r>
              <a:rPr lang="fr-FR" sz="2400" b="1" u="sng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r-FR" sz="2400" b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Femelle infest</a:t>
            </a:r>
            <a:r>
              <a:rPr lang="fr-FR" sz="2400" b="1" u="sng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fr-FR" sz="2400" b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au cours de la lactation</a:t>
            </a:r>
            <a:r>
              <a:rPr lang="fr-FR" sz="24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r-FR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fr-FR" sz="24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fr-FR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 </a:t>
            </a:r>
            <a:r>
              <a:rPr lang="fr-FR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certains nombre </a:t>
            </a:r>
            <a:r>
              <a:rPr lang="fr-FR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larves r</a:t>
            </a:r>
            <a:r>
              <a:rPr lang="fr-FR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fr-FR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activ</a:t>
            </a:r>
            <a:r>
              <a:rPr lang="fr-FR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fr-FR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 passe dans </a:t>
            </a:r>
            <a:r>
              <a:rPr lang="fr-FR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fr-FR" sz="24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lang="fr-FR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intestin de la femelle</a:t>
            </a:r>
            <a:r>
              <a:rPr lang="fr-FR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fr-FR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-La </a:t>
            </a:r>
            <a:r>
              <a:rPr lang="fr-FR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plus grande quantit</a:t>
            </a:r>
            <a:r>
              <a:rPr lang="fr-FR" sz="24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fr-FR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larves L3, par contre  passe dans </a:t>
            </a:r>
            <a:r>
              <a:rPr lang="fr-FR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 lait </a:t>
            </a:r>
            <a:r>
              <a:rPr lang="fr-FR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(le colostrum aussi), </a:t>
            </a:r>
            <a:r>
              <a:rPr lang="fr-FR" sz="2400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apr</a:t>
            </a:r>
            <a:r>
              <a:rPr lang="fr-FR" sz="2400" u="sng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è</a:t>
            </a:r>
            <a:r>
              <a:rPr lang="fr-FR" sz="2400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migration trach</a:t>
            </a:r>
            <a:r>
              <a:rPr lang="fr-FR" sz="2400" u="sng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fr-FR" sz="2400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ale. </a:t>
            </a:r>
            <a:endParaRPr lang="fr-FR" sz="2400" u="sng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392909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400" b="1" dirty="0" smtClean="0"/>
              <a:t>Cycle </a:t>
            </a:r>
            <a:r>
              <a:rPr lang="fr-FR" sz="2400" b="1" dirty="0" err="1" smtClean="0"/>
              <a:t>monoxène</a:t>
            </a:r>
            <a:r>
              <a:rPr lang="fr-FR" sz="2400" b="1" dirty="0" smtClean="0"/>
              <a:t> semi-direct</a:t>
            </a:r>
            <a:endParaRPr lang="fr-FR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2143108" y="500042"/>
            <a:ext cx="2928958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dirty="0" smtClean="0"/>
              <a:t>  Phase endogène</a:t>
            </a:r>
            <a:endParaRPr lang="fr-FR" sz="2800" dirty="0"/>
          </a:p>
        </p:txBody>
      </p:sp>
      <p:sp>
        <p:nvSpPr>
          <p:cNvPr id="8" name="Rectangle 7"/>
          <p:cNvSpPr/>
          <p:nvPr/>
        </p:nvSpPr>
        <p:spPr>
          <a:xfrm>
            <a:off x="2643174" y="1000108"/>
            <a:ext cx="3643338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Migration somatique</a:t>
            </a:r>
            <a:endParaRPr lang="fr-FR" sz="24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6500826" y="928670"/>
            <a:ext cx="714380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00B050"/>
                </a:solidFill>
              </a:rPr>
              <a:t>EPS</a:t>
            </a:r>
            <a:endParaRPr lang="fr-FR" sz="2400" b="1" dirty="0">
              <a:solidFill>
                <a:srgbClr val="00B05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28596" y="1643050"/>
            <a:ext cx="8072494" cy="4154984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Etude de Burke et </a:t>
            </a:r>
            <a:r>
              <a:rPr lang="fr-FR" sz="2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Robenson</a:t>
            </a:r>
            <a:r>
              <a:rPr lang="fr-FR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,( 1985) </a:t>
            </a:r>
            <a:endParaRPr lang="fr-FR" sz="2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 chiennes, infestées expérimentalement par des ascarides </a:t>
            </a:r>
            <a:endParaRPr lang="fr-FR" sz="20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0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Résultats suivants</a:t>
            </a:r>
            <a:r>
              <a:rPr lang="fr-F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:</a:t>
            </a:r>
            <a:endParaRPr lang="fr-FR" sz="20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000" u="sng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Avant la gestation:</a:t>
            </a:r>
            <a:r>
              <a:rPr lang="fr-F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l’infestation des chiots provient, à 98,5% d’un passage placentaire et à 1,5 % d’un passage </a:t>
            </a:r>
            <a:r>
              <a:rPr lang="fr-FR" sz="20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trans</a:t>
            </a:r>
            <a:r>
              <a:rPr lang="fr-F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-mammaire</a:t>
            </a:r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fr-FR" sz="2000" u="sng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000" u="sng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la moitié de la gestation</a:t>
            </a:r>
            <a:r>
              <a:rPr lang="fr-F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le passage se fait à 95,5 % par le placenta et 4,5 % par la mamelle.</a:t>
            </a:r>
            <a:endParaRPr lang="fr-FR" sz="20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000" u="sng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 moment de l’accouchement</a:t>
            </a:r>
            <a:r>
              <a:rPr lang="fr-F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le passage </a:t>
            </a:r>
            <a:r>
              <a:rPr lang="fr-FR" sz="20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trans</a:t>
            </a:r>
            <a:r>
              <a:rPr lang="fr-F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-mammaire devient beaucoup plus important.</a:t>
            </a:r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250029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Cycle évolutif</a:t>
            </a:r>
            <a:endParaRPr lang="fr-FR" sz="3200" dirty="0"/>
          </a:p>
        </p:txBody>
      </p:sp>
      <p:sp>
        <p:nvSpPr>
          <p:cNvPr id="4" name="Rectangle 3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785786" y="1390722"/>
            <a:ext cx="7643866" cy="421576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NB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-Pour </a:t>
            </a:r>
            <a:r>
              <a:rPr kumimoji="0" lang="fr-FR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Toxocara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vitulurum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infestation se fait uniquement par voie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-mammaire, jamais par voie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placentaire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Pour  </a:t>
            </a:r>
            <a:r>
              <a:rPr kumimoji="0" lang="fr-FR" sz="2000" b="1" i="1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Toxocara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cati,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infestation, se fait par:</a:t>
            </a:r>
            <a:endParaRPr kumimoji="0" lang="fr-FR" sz="2000" b="1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voie 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trans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-mammaire,</a:t>
            </a:r>
            <a:endParaRPr kumimoji="0" lang="fr-FR" sz="2000" b="1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œ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ufs 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embryonn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libres</a:t>
            </a:r>
            <a:endParaRPr kumimoji="0" lang="fr-FR" sz="2000" b="1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 les hôtes 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parat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niques</a:t>
            </a:r>
            <a:endParaRPr kumimoji="0" lang="fr-FR" sz="2000" b="1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-La m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è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 peut 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infester par les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L2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se trouvant dans le m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conium des nouveaux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s, et le d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veloppement peut se faire chez ces derni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è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 rapidement et sans migration.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http://www.columbusdogpark.com/images/roundwormflowchart.gif"/>
          <p:cNvPicPr/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2071670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Pathogénie</a:t>
            </a:r>
            <a:endParaRPr lang="fr-FR" sz="3200" dirty="0"/>
          </a:p>
        </p:txBody>
      </p:sp>
      <p:sp>
        <p:nvSpPr>
          <p:cNvPr id="4" name="Rectangle 3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6" name="Ellipse 5"/>
          <p:cNvSpPr/>
          <p:nvPr/>
        </p:nvSpPr>
        <p:spPr>
          <a:xfrm>
            <a:off x="0" y="2000240"/>
            <a:ext cx="2786082" cy="100013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Traumatisme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214282" y="3857628"/>
            <a:ext cx="2786082" cy="100013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Obstruction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214282" y="5286388"/>
            <a:ext cx="2786082" cy="100013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Perforation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714356"/>
            <a:ext cx="7643834" cy="67710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accent3">
                <a:lumMod val="60000"/>
                <a:lumOff val="40000"/>
              </a:schemeClr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grande taille - la morphologie -Le grand nombre-  les mouvements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857488" y="1571612"/>
            <a:ext cx="6000792" cy="1938992"/>
          </a:xfrm>
          <a:prstGeom prst="rect">
            <a:avLst/>
          </a:prstGeom>
          <a:noFill/>
          <a:ln w="9525">
            <a:solidFill>
              <a:schemeClr val="tx2">
                <a:lumMod val="40000"/>
                <a:lumOff val="60000"/>
              </a:schemeClr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Inflammation catarrhale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lang="fr-FR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iarrh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troubles de l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absorption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Irritation des terminaisons nerveuses(troubles r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flexes)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Vers, nombreux, remont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dans l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estomac et la trach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 d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 vomissement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3071802" y="3857628"/>
            <a:ext cx="5572164" cy="1015663"/>
          </a:xfrm>
          <a:prstGeom prst="rect">
            <a:avLst/>
          </a:prstGeom>
          <a:noFill/>
          <a:ln w="9525">
            <a:solidFill>
              <a:schemeClr val="accent3">
                <a:lumMod val="75000"/>
              </a:schemeClr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-Formation de pelotes d’où: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Obstruction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r-FR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et d</a:t>
            </a:r>
            <a:r>
              <a:rPr lang="fr-FR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fr-FR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chirure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l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intestin,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Obstruction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 canaux biliaires et pancr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atiques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3143240" y="5143512"/>
            <a:ext cx="5572164" cy="1323439"/>
          </a:xfrm>
          <a:prstGeom prst="rect">
            <a:avLst/>
          </a:prstGeom>
          <a:noFill/>
          <a:ln w="9525">
            <a:solidFill>
              <a:schemeClr val="accent4">
                <a:lumMod val="75000"/>
              </a:schemeClr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Erosion de la muqueuse par les l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è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vres,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Formation des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microabc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è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Ouverture de ces derniers au niveau de la 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reuse, pouvant entrainer une perforation compl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è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3357554" y="0"/>
            <a:ext cx="3500462" cy="64291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Action mécanique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2071670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Pathogénie</a:t>
            </a:r>
            <a:endParaRPr lang="fr-FR" sz="3200" dirty="0"/>
          </a:p>
        </p:txBody>
      </p:sp>
      <p:sp>
        <p:nvSpPr>
          <p:cNvPr id="4" name="Rectangle 3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15" name="Ellipse 14"/>
          <p:cNvSpPr/>
          <p:nvPr/>
        </p:nvSpPr>
        <p:spPr>
          <a:xfrm>
            <a:off x="214282" y="714356"/>
            <a:ext cx="3500462" cy="8572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Action spoliatrice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3714744" y="642918"/>
            <a:ext cx="1714512" cy="1015663"/>
          </a:xfrm>
          <a:prstGeom prst="rect">
            <a:avLst/>
          </a:prstGeom>
          <a:noFill/>
          <a:ln w="9525">
            <a:solidFill>
              <a:schemeClr val="accent1">
                <a:lumMod val="75000"/>
              </a:schemeClr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Glucose, 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Phosphore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Vitamine C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214282" y="1857364"/>
            <a:ext cx="3857652" cy="1143008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Action favorisante des infections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85720" y="3000372"/>
            <a:ext cx="7929618" cy="707886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2000" b="1" dirty="0" smtClean="0"/>
              <a:t>Par les larves migratrices (virus de la maladie de carré, </a:t>
            </a:r>
            <a:r>
              <a:rPr lang="fr-FR" sz="2000" b="1" dirty="0" err="1" smtClean="0"/>
              <a:t>parvovirose</a:t>
            </a:r>
            <a:r>
              <a:rPr lang="fr-FR" sz="2000" b="1" dirty="0" smtClean="0"/>
              <a:t>)</a:t>
            </a:r>
            <a:endParaRPr lang="fr-FR" sz="2000" b="1" dirty="0" smtClean="0"/>
          </a:p>
          <a:p>
            <a:r>
              <a:rPr lang="fr-FR" sz="2000" b="1" dirty="0" smtClean="0"/>
              <a:t>Par les adultes, lors de perforations, d’où salmonelloses et colibacilloses</a:t>
            </a:r>
            <a:endParaRPr lang="fr-FR" sz="2000" b="1" dirty="0"/>
          </a:p>
        </p:txBody>
      </p:sp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285720" y="5072541"/>
            <a:ext cx="8501122" cy="1014730"/>
          </a:xfrm>
          <a:prstGeom prst="rect">
            <a:avLst/>
          </a:prstGeom>
          <a:noFill/>
          <a:ln w="9525">
            <a:solidFill>
              <a:schemeClr val="accent3">
                <a:lumMod val="75000"/>
              </a:schemeClr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  liquide de la cavit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rale du ver, a , une action, sur les terminaisons nerveuses et une action sur la muqueuse digestive, d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ù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hypersensibilit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tel que: l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urticaire, 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œ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è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me, 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morrhagie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Ellipse 16"/>
          <p:cNvSpPr/>
          <p:nvPr/>
        </p:nvSpPr>
        <p:spPr>
          <a:xfrm>
            <a:off x="357158" y="4071942"/>
            <a:ext cx="3857652" cy="1000132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Action toxique et antigénique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250029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Symptômes</a:t>
            </a:r>
            <a:endParaRPr lang="fr-FR" sz="3200" dirty="0"/>
          </a:p>
        </p:txBody>
      </p:sp>
      <p:sp>
        <p:nvSpPr>
          <p:cNvPr id="4" name="Rectangle 3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69633" name="Rectangle 1"/>
          <p:cNvSpPr>
            <a:spLocks noChangeArrowheads="1"/>
          </p:cNvSpPr>
          <p:nvPr/>
        </p:nvSpPr>
        <p:spPr bwMode="auto">
          <a:xfrm>
            <a:off x="357158" y="2214554"/>
            <a:ext cx="8572560" cy="3170099"/>
          </a:xfrm>
          <a:prstGeom prst="rect">
            <a:avLst/>
          </a:prstGeom>
          <a:noFill/>
          <a:ln w="9525">
            <a:solidFill>
              <a:schemeClr val="accent1">
                <a:lumMod val="60000"/>
                <a:lumOff val="40000"/>
              </a:schemeClr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Dégradation de l’état général</a:t>
            </a: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Appétit irrégulier, amaigrissement, Asthénie.</a:t>
            </a: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Chez le poulain : Crises d’épilepsie, forte maigreur</a:t>
            </a: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Chez les chiots : forte mortalité, entre 3 et 7 semaines, si infestation placentaire était massive</a:t>
            </a: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En l’absence de traitement, les animaux deviennent rachitiques</a:t>
            </a: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1785918" y="1357298"/>
            <a:ext cx="5214974" cy="8572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Symptômes  généraux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357422" y="428604"/>
            <a:ext cx="4071966" cy="64294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Ascaridose immaginale</a:t>
            </a:r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250029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Symptômes</a:t>
            </a:r>
            <a:endParaRPr lang="fr-FR" sz="3200" dirty="0"/>
          </a:p>
        </p:txBody>
      </p:sp>
      <p:sp>
        <p:nvSpPr>
          <p:cNvPr id="4" name="Rectangle 3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7" name="Ellipse 6"/>
          <p:cNvSpPr/>
          <p:nvPr/>
        </p:nvSpPr>
        <p:spPr>
          <a:xfrm>
            <a:off x="2214546" y="1571612"/>
            <a:ext cx="4572032" cy="857232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Symptômes digestifs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70657" name="Rectangle 1"/>
          <p:cNvSpPr>
            <a:spLocks noChangeArrowheads="1"/>
          </p:cNvSpPr>
          <p:nvPr/>
        </p:nvSpPr>
        <p:spPr bwMode="auto">
          <a:xfrm>
            <a:off x="785786" y="2500931"/>
            <a:ext cx="7215238" cy="34766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Diarrhée, avec parfois des épisodes de constipation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lang="fr-FR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ausées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lang="fr-FR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allonnement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lang="fr-FR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etites coliques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Chez le veau : cas de diarrhée hémorragique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Chez les carnivores : vomissement avec rejet des parasites 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357422" y="357166"/>
            <a:ext cx="4071966" cy="64294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Ascaridose imaginale</a:t>
            </a:r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250029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Symptômes</a:t>
            </a:r>
            <a:endParaRPr lang="fr-FR" sz="3200" dirty="0"/>
          </a:p>
        </p:txBody>
      </p:sp>
      <p:sp>
        <p:nvSpPr>
          <p:cNvPr id="4" name="Rectangle 3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7" name="Ellipse 6"/>
          <p:cNvSpPr/>
          <p:nvPr/>
        </p:nvSpPr>
        <p:spPr>
          <a:xfrm>
            <a:off x="2000232" y="1285860"/>
            <a:ext cx="4572032" cy="857232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Complications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357158" y="2214554"/>
            <a:ext cx="8358246" cy="3785652"/>
          </a:xfrm>
          <a:prstGeom prst="rect">
            <a:avLst/>
          </a:prstGeom>
          <a:noFill/>
          <a:ln w="9525">
            <a:solidFill>
              <a:schemeClr val="accent3">
                <a:lumMod val="75000"/>
              </a:schemeClr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Chez le poulain 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Syndrome d’occlusion intestinal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coliques et vomissements, parfois, mort en quelques jours.</a:t>
            </a: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Ascaridose toxémique, </a:t>
            </a: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avec coliques, diarrhée et </a:t>
            </a:r>
            <a:r>
              <a:rPr kumimoji="0" lang="fr-FR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sub</a:t>
            </a: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–ictère, observée lors de la libération des toxines par les vers </a:t>
            </a: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Réaction d’hypersensibilité </a:t>
            </a: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(l’amélioration peut se faire en 24 à 48 h dans certains cas).</a:t>
            </a: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-Carnivores : </a:t>
            </a: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Problèmes d’allergie chez les chiots avec symptômes d’urticaire</a:t>
            </a: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250029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Symptômes</a:t>
            </a:r>
            <a:endParaRPr lang="fr-FR" sz="3200" dirty="0"/>
          </a:p>
        </p:txBody>
      </p:sp>
      <p:sp>
        <p:nvSpPr>
          <p:cNvPr id="4" name="Rectangle 3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2357422" y="357166"/>
            <a:ext cx="4071966" cy="642942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Ascaridose larvaire</a:t>
            </a:r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73729" name="Rectangle 1"/>
          <p:cNvSpPr>
            <a:spLocks noChangeArrowheads="1"/>
          </p:cNvSpPr>
          <p:nvPr/>
        </p:nvSpPr>
        <p:spPr bwMode="auto">
          <a:xfrm>
            <a:off x="357158" y="1785926"/>
            <a:ext cx="8429684" cy="2554545"/>
          </a:xfrm>
          <a:prstGeom prst="rect">
            <a:avLst/>
          </a:prstGeom>
          <a:noFill/>
          <a:ln w="9525">
            <a:solidFill>
              <a:schemeClr val="accent5">
                <a:lumMod val="75000"/>
              </a:schemeClr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Troubles respiratoires,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dus à la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migration trachéale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par les larves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C’est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broncho-pneumonie 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ascaridienne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Toux chronique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jetage 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mucco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-purulent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et souvent complications bactériennes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Chez les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chiots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et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 très jeunes poulains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5" name="Rectangle 4"/>
          <p:cNvSpPr/>
          <p:nvPr/>
        </p:nvSpPr>
        <p:spPr>
          <a:xfrm>
            <a:off x="0" y="4919008"/>
            <a:ext cx="100727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386" name="Picture 2" descr="Image associée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610000" y="1000108"/>
            <a:ext cx="7748214" cy="4929222"/>
          </a:xfrm>
          <a:prstGeom prst="rect">
            <a:avLst/>
          </a:prstGeom>
          <a:noFill/>
        </p:spPr>
      </p:pic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500034" y="2613941"/>
            <a:ext cx="8215370" cy="316928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 une migration longue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elle concerne les genres  suivants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Parascaris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quid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s)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oxocara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(carnivores)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Les jeunes, dont l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âge 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 mois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NB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Ne concerne pas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Toxascaris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leonina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43108" y="500042"/>
            <a:ext cx="2928958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800" dirty="0" smtClean="0"/>
              <a:t>  Phase endogène</a:t>
            </a:r>
            <a:endParaRPr lang="fr-FR" sz="2800" dirty="0"/>
          </a:p>
        </p:txBody>
      </p:sp>
      <p:sp>
        <p:nvSpPr>
          <p:cNvPr id="8" name="Rectangle 7"/>
          <p:cNvSpPr/>
          <p:nvPr/>
        </p:nvSpPr>
        <p:spPr>
          <a:xfrm>
            <a:off x="357158" y="1142984"/>
            <a:ext cx="5143536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Migration splanchnique longue </a:t>
            </a:r>
            <a:endParaRPr lang="fr-FR" sz="24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214414" y="1571612"/>
            <a:ext cx="3887859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fr-FR" sz="2400" b="1" dirty="0" smtClean="0">
                <a:solidFill>
                  <a:srgbClr val="00B050"/>
                </a:solidFill>
              </a:rPr>
              <a:t>Migration trachéale ou </a:t>
            </a:r>
            <a:r>
              <a:rPr lang="fr-FR" sz="2800" b="1" dirty="0" smtClean="0">
                <a:solidFill>
                  <a:srgbClr val="FF0000"/>
                </a:solidFill>
              </a:rPr>
              <a:t>EPTE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392909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2400" b="1" dirty="0" smtClean="0"/>
              <a:t>Cycle </a:t>
            </a:r>
            <a:r>
              <a:rPr lang="fr-FR" sz="2400" b="1" dirty="0" err="1" smtClean="0"/>
              <a:t>monoxène</a:t>
            </a:r>
            <a:r>
              <a:rPr lang="fr-FR" sz="2400" b="1" dirty="0" smtClean="0"/>
              <a:t> semi-direct</a:t>
            </a:r>
            <a:endParaRPr lang="fr-FR" sz="2400" b="1" dirty="0"/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928794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   Lésions</a:t>
            </a:r>
            <a:endParaRPr lang="fr-FR" sz="3200" dirty="0"/>
          </a:p>
        </p:txBody>
      </p:sp>
      <p:sp>
        <p:nvSpPr>
          <p:cNvPr id="4" name="Rectangle 3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74753" name="Rectangle 1"/>
          <p:cNvSpPr>
            <a:spLocks noChangeArrowheads="1"/>
          </p:cNvSpPr>
          <p:nvPr/>
        </p:nvSpPr>
        <p:spPr bwMode="auto">
          <a:xfrm>
            <a:off x="357158" y="1357298"/>
            <a:ext cx="7358114" cy="1631216"/>
          </a:xfrm>
          <a:prstGeom prst="rect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Anorexie</a:t>
            </a: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Maigreur</a:t>
            </a: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Anémie </a:t>
            </a: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lang="fr-F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ctère en cas d’obstruction du canal cholédoque par les larves erratiques </a:t>
            </a: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357422" y="357166"/>
            <a:ext cx="4071966" cy="64294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Lésions générales</a:t>
            </a:r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357158" y="3857628"/>
            <a:ext cx="8286808" cy="2246769"/>
          </a:xfrm>
          <a:prstGeom prst="rect">
            <a:avLst/>
          </a:prstGeom>
          <a:noFill/>
          <a:ln w="9525">
            <a:solidFill>
              <a:schemeClr val="accent5">
                <a:lumMod val="75000"/>
              </a:schemeClr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Entérite chronique catarrhale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Déchirure complète de l’intestin, péritonite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Obstruction du canal pancréatique, d’où nécrose du pancréas.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Obstruction des canaux biliaires, entrainant une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cholédocite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et une hépatite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Lésions d’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ascaridose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toxémique, avec congestion hémorragique et œdème important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000232" y="3071810"/>
            <a:ext cx="4071966" cy="64294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Lésions  locales</a:t>
            </a:r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928794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   Lésions</a:t>
            </a:r>
            <a:endParaRPr lang="fr-FR" sz="3200" dirty="0"/>
          </a:p>
        </p:txBody>
      </p:sp>
      <p:sp>
        <p:nvSpPr>
          <p:cNvPr id="4" name="Rectangle 3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2357422" y="357166"/>
            <a:ext cx="4071966" cy="64294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Lésions générales</a:t>
            </a:r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000232" y="3071810"/>
            <a:ext cx="4071966" cy="64294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Lésions  locales</a:t>
            </a:r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  <p:pic>
        <p:nvPicPr>
          <p:cNvPr id="6" name="Image 5"/>
          <p:cNvPicPr/>
          <p:nvPr/>
        </p:nvPicPr>
        <p:blipFill>
          <a:blip r:embed="rId1"/>
          <a:stretch>
            <a:fillRect/>
          </a:stretch>
        </p:blipFill>
        <p:spPr>
          <a:xfrm>
            <a:off x="899160" y="1000125"/>
            <a:ext cx="7654925" cy="4897120"/>
          </a:xfrm>
          <a:prstGeom prst="rect">
            <a:avLst/>
          </a:prstGeom>
        </p:spPr>
      </p:pic>
      <p:sp>
        <p:nvSpPr>
          <p:cNvPr id="7" name="Zone de texte 6"/>
          <p:cNvSpPr txBox="1"/>
          <p:nvPr/>
        </p:nvSpPr>
        <p:spPr>
          <a:xfrm>
            <a:off x="1928495" y="5805170"/>
            <a:ext cx="4572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altLang="fr-FR" sz="1200"/>
              <a:t>https://fr.images.search.yahoo.com/search/images?p=Sch%C3%A9ma+du+canal+chol%C3%A9doque&amp;f</a:t>
            </a:r>
            <a:endParaRPr lang="fr-FR" altLang="en-US" sz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242886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   </a:t>
            </a:r>
            <a:r>
              <a:rPr lang="fr-FR" sz="3600" dirty="0" smtClean="0"/>
              <a:t>Diagnostic</a:t>
            </a:r>
            <a:endParaRPr lang="fr-FR" sz="3600" dirty="0"/>
          </a:p>
        </p:txBody>
      </p:sp>
      <p:sp>
        <p:nvSpPr>
          <p:cNvPr id="4" name="Rectangle 3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1214414" y="1285860"/>
            <a:ext cx="6429420" cy="64294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Diagnostic clinique et épidémiologique</a:t>
            </a:r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75777" name="Rectangle 1"/>
          <p:cNvSpPr>
            <a:spLocks noChangeArrowheads="1"/>
          </p:cNvSpPr>
          <p:nvPr/>
        </p:nvSpPr>
        <p:spPr bwMode="auto">
          <a:xfrm>
            <a:off x="428596" y="2428868"/>
            <a:ext cx="8143932" cy="2862322"/>
          </a:xfrm>
          <a:prstGeom prst="rect">
            <a:avLst/>
          </a:prstGeom>
          <a:noFill/>
          <a:ln w="9525">
            <a:solidFill>
              <a:schemeClr val="accent3">
                <a:lumMod val="75000"/>
              </a:schemeClr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 diagnostic clinique est impossible</a:t>
            </a: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lang="fr-F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</a:t>
            </a: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peut suspecter une </a:t>
            </a:r>
            <a:r>
              <a:rPr kumimoji="0" lang="fr-FR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ascaridose</a:t>
            </a: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lors:</a:t>
            </a: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D’apparition de troubles digestifs</a:t>
            </a: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Sur des animaux jeunes.</a:t>
            </a: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NB : Le diagnostic peut être facilité par l’expulsion des parasites vers adultes), via les vomissements ou les fèces</a:t>
            </a: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242886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   </a:t>
            </a:r>
            <a:r>
              <a:rPr lang="fr-FR" sz="3600" dirty="0" smtClean="0"/>
              <a:t>Diagnostic</a:t>
            </a:r>
            <a:endParaRPr lang="fr-FR" sz="3600" dirty="0"/>
          </a:p>
        </p:txBody>
      </p:sp>
      <p:sp>
        <p:nvSpPr>
          <p:cNvPr id="4" name="Rectangle 3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1785918" y="1000108"/>
            <a:ext cx="4786346" cy="64294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Diagnostic de laboratoire</a:t>
            </a:r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76801" name="Rectangle 1"/>
          <p:cNvSpPr>
            <a:spLocks noChangeArrowheads="1"/>
          </p:cNvSpPr>
          <p:nvPr/>
        </p:nvSpPr>
        <p:spPr bwMode="auto">
          <a:xfrm>
            <a:off x="571472" y="2357430"/>
            <a:ext cx="7786742" cy="2431435"/>
          </a:xfrm>
          <a:prstGeom prst="rect">
            <a:avLst/>
          </a:prstGeom>
          <a:noFill/>
          <a:ln w="9525">
            <a:solidFill>
              <a:schemeClr val="accent5">
                <a:lumMod val="75000"/>
              </a:schemeClr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2209800" algn="l"/>
              </a:tabLst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Coprologie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dans le cas de l’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ascaridose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imaginale : recherche des œufs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2209800" algn="l"/>
              </a:tabLst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2209800" algn="l"/>
              </a:tabLst>
            </a:pPr>
            <a:r>
              <a:rPr lang="fr-F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aciles, car </a:t>
            </a:r>
            <a:r>
              <a:rPr lang="fr-F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 œufs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très nombreux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2209800" algn="l"/>
              </a:tabLst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2209800" algn="l"/>
              </a:tabLs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 œufs sont globuleux, à coque épaisse et contenant une seule cellule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09800" algn="l"/>
              </a:tabLst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2428860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   Traitement</a:t>
            </a:r>
            <a:endParaRPr lang="fr-FR" sz="3600" dirty="0"/>
          </a:p>
        </p:txBody>
      </p:sp>
      <p:sp>
        <p:nvSpPr>
          <p:cNvPr id="4" name="Rectangle 3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285720" y="642918"/>
            <a:ext cx="8643998" cy="5509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sels de pip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razine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adulticide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Elimination des vers entiers (sans leur destruction),donc absence d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ascaridose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tox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mique.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Posologie de base: 100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200 mg/Kg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NB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pip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razine est 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utiliser avec pr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caution chez le chat</a:t>
            </a:r>
            <a:endParaRPr kumimoji="0" lang="fr-FR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benzimidazoles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et pro-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benzimidazoles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efficaces chez les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quid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et les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bovins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adulticide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Fenbendazole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est larvicide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fr-FR" sz="20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Posologie: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(10 mg/Kg pendant 5 jours).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NB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Il dans les cas d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ascaridose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pulmonaire chez les 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quid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s. </a:t>
            </a:r>
            <a:endParaRPr kumimoji="0" lang="fr-FR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vamizole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(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adulticide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et larvicide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fr-FR" sz="20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Posologie: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7,5 mg/Kg per os ou 3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 mg/Kg en I.M. 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NB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Ne pas administrer  aux chevaux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2428860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   Traitement</a:t>
            </a:r>
            <a:endParaRPr lang="fr-FR" sz="3600" dirty="0"/>
          </a:p>
        </p:txBody>
      </p:sp>
      <p:sp>
        <p:nvSpPr>
          <p:cNvPr id="4" name="Rectangle 3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428596" y="1346871"/>
            <a:ext cx="8429684" cy="45847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d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riv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de la  pyrimidine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pyrantel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et 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morantel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adulticide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Tartrate de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pyrantel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chez les bovins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fr-FR" sz="20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Posologie: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 mg/Kg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lactones macrocycliques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antiparasitaires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endectocides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adulticides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et larvicides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Posologie: de 0,2 mg/Kg per os ou SC.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fr-FR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fr-FR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NB: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è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efficace chez les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quid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s, et efficacit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moyenne chez les bovins.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cas de fortes infestations , faire un traitement avec des doses faibles afin d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’é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viter la lib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ration massive du  liquide de la cavit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rale des vers qui est hautement allerg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è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ne. La cons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quence serait une </a:t>
            </a:r>
            <a:r>
              <a:rPr kumimoji="0" lang="fr-FR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ascaridose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tox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mique.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32125" y="2996565"/>
            <a:ext cx="2189480" cy="52197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</a:t>
            </a:r>
            <a:r>
              <a:rPr lang="fr-BE" sz="2800" b="1" i="1" dirty="0" smtClean="0"/>
              <a:t> </a:t>
            </a:r>
            <a:r>
              <a:rPr lang="fr-FR" altLang="fr-BE" sz="2800" b="1" i="1" dirty="0" smtClean="0"/>
              <a:t>Fin du cours</a:t>
            </a:r>
            <a:endParaRPr lang="fr-FR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http://parasitipedia.net/images/stories/endo_para/Nematodes/ParEquAdu.jpg"/>
          <p:cNvPicPr/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2214546" y="1714488"/>
            <a:ext cx="3286148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919008"/>
            <a:ext cx="100727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6215074" y="3643314"/>
            <a:ext cx="1727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i="1" dirty="0" err="1" smtClean="0"/>
              <a:t>Toxocara</a:t>
            </a:r>
            <a:r>
              <a:rPr lang="fr-FR" sz="2000" b="1" i="1" dirty="0" smtClean="0"/>
              <a:t> </a:t>
            </a:r>
            <a:r>
              <a:rPr lang="fr-FR" sz="2000" b="1" i="1" dirty="0" err="1" smtClean="0"/>
              <a:t>canis</a:t>
            </a:r>
            <a:endParaRPr lang="fr-FR" sz="2000" b="1" i="1" dirty="0"/>
          </a:p>
        </p:txBody>
      </p:sp>
      <p:sp>
        <p:nvSpPr>
          <p:cNvPr id="12" name="ZoneTexte 11"/>
          <p:cNvSpPr txBox="1"/>
          <p:nvPr/>
        </p:nvSpPr>
        <p:spPr>
          <a:xfrm>
            <a:off x="1571604" y="5857892"/>
            <a:ext cx="15795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i="1" dirty="0" err="1" smtClean="0"/>
              <a:t>Toxocara</a:t>
            </a:r>
            <a:r>
              <a:rPr lang="fr-FR" sz="2000" b="1" i="1" dirty="0" smtClean="0"/>
              <a:t> cati</a:t>
            </a:r>
            <a:endParaRPr lang="fr-FR" sz="2000" b="1" i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6072198" y="4286256"/>
            <a:ext cx="21103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i="1" dirty="0" err="1" smtClean="0"/>
              <a:t>Toxascaris</a:t>
            </a:r>
            <a:r>
              <a:rPr lang="fr-FR" sz="2000" b="1" i="1" dirty="0" smtClean="0"/>
              <a:t> </a:t>
            </a:r>
            <a:r>
              <a:rPr lang="fr-FR" sz="2000" b="1" i="1" dirty="0" err="1" smtClean="0"/>
              <a:t>leonina</a:t>
            </a:r>
            <a:endParaRPr lang="fr-FR" sz="2000" b="1" i="1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3286116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Espèces affectées</a:t>
            </a:r>
            <a:endParaRPr lang="fr-FR" sz="3200" dirty="0"/>
          </a:p>
        </p:txBody>
      </p:sp>
      <p:pic>
        <p:nvPicPr>
          <p:cNvPr id="31746" name="Picture 2" descr="Image associée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500034" y="3071810"/>
            <a:ext cx="3719561" cy="2786082"/>
          </a:xfrm>
          <a:prstGeom prst="rect">
            <a:avLst/>
          </a:prstGeom>
          <a:noFill/>
        </p:spPr>
      </p:pic>
      <p:pic>
        <p:nvPicPr>
          <p:cNvPr id="31748" name="Picture 4" descr="Image associé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857232"/>
            <a:ext cx="3907600" cy="2600332"/>
          </a:xfrm>
          <a:prstGeom prst="rect">
            <a:avLst/>
          </a:prstGeom>
          <a:noFill/>
        </p:spPr>
      </p:pic>
      <p:sp>
        <p:nvSpPr>
          <p:cNvPr id="2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919008"/>
            <a:ext cx="100727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142976" y="5500702"/>
            <a:ext cx="24288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 err="1" smtClean="0"/>
              <a:t>Toxocara</a:t>
            </a:r>
            <a:r>
              <a:rPr lang="fr-FR" sz="2000" b="1" i="1" dirty="0" smtClean="0"/>
              <a:t> </a:t>
            </a:r>
            <a:r>
              <a:rPr lang="fr-FR" sz="2000" b="1" i="1" dirty="0" err="1" smtClean="0"/>
              <a:t>vitulorum</a:t>
            </a:r>
            <a:endParaRPr lang="fr-FR" sz="2000" b="1" i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5429256" y="4857760"/>
            <a:ext cx="24288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 err="1" smtClean="0"/>
              <a:t>Parascaris</a:t>
            </a:r>
            <a:r>
              <a:rPr lang="fr-FR" sz="2000" b="1" i="1" dirty="0" smtClean="0"/>
              <a:t> </a:t>
            </a:r>
            <a:r>
              <a:rPr lang="fr-FR" sz="2000" b="1" i="1" dirty="0" err="1" smtClean="0"/>
              <a:t>equorum</a:t>
            </a:r>
            <a:endParaRPr lang="fr-FR" sz="2000" b="1" i="1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3286116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Espèces affectées</a:t>
            </a:r>
            <a:endParaRPr lang="fr-FR" sz="3200" dirty="0"/>
          </a:p>
        </p:txBody>
      </p:sp>
      <p:sp>
        <p:nvSpPr>
          <p:cNvPr id="30722" name="AutoShape 2" descr="Résultat de recherche d'images pour &quot;l veau malade avec ascarides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pic>
        <p:nvPicPr>
          <p:cNvPr id="30724" name="Picture 4" descr="Image associée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357158" y="2643182"/>
            <a:ext cx="3917481" cy="2928958"/>
          </a:xfrm>
          <a:prstGeom prst="rect">
            <a:avLst/>
          </a:prstGeom>
          <a:noFill/>
        </p:spPr>
      </p:pic>
      <p:pic>
        <p:nvPicPr>
          <p:cNvPr id="30726" name="Picture 6" descr="Image associé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1476375"/>
            <a:ext cx="3370992" cy="3238509"/>
          </a:xfrm>
          <a:prstGeom prst="rect">
            <a:avLst/>
          </a:prstGeom>
          <a:noFill/>
        </p:spPr>
      </p:pic>
      <p:sp>
        <p:nvSpPr>
          <p:cNvPr id="3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170730" y="0"/>
            <a:ext cx="19732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BE" b="1" i="1" dirty="0" smtClean="0"/>
              <a:t>  </a:t>
            </a:r>
            <a:r>
              <a:rPr lang="fr-BE" sz="2400" b="1" i="1" dirty="0" smtClean="0"/>
              <a:t>Ascaridoses</a:t>
            </a:r>
            <a:endParaRPr lang="fr-FR" sz="2400" b="1" i="1" dirty="0"/>
          </a:p>
        </p:txBody>
      </p:sp>
      <p:sp>
        <p:nvSpPr>
          <p:cNvPr id="5" name="Rectangle 4"/>
          <p:cNvSpPr/>
          <p:nvPr/>
        </p:nvSpPr>
        <p:spPr>
          <a:xfrm>
            <a:off x="0" y="4919008"/>
            <a:ext cx="100727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3286116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r>
              <a:rPr lang="fr-FR" sz="3200" dirty="0" smtClean="0"/>
              <a:t>Espèces affectées</a:t>
            </a:r>
            <a:endParaRPr lang="fr-FR" sz="3200" dirty="0"/>
          </a:p>
        </p:txBody>
      </p:sp>
      <p:pic>
        <p:nvPicPr>
          <p:cNvPr id="21506" name="Picture 2" descr="Image associée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4572000" y="928670"/>
            <a:ext cx="4250541" cy="2814646"/>
          </a:xfrm>
          <a:prstGeom prst="rect">
            <a:avLst/>
          </a:prstGeom>
          <a:noFill/>
        </p:spPr>
      </p:pic>
      <p:sp>
        <p:nvSpPr>
          <p:cNvPr id="8" name="ZoneTexte 7"/>
          <p:cNvSpPr txBox="1"/>
          <p:nvPr/>
        </p:nvSpPr>
        <p:spPr>
          <a:xfrm>
            <a:off x="251754" y="5949014"/>
            <a:ext cx="23668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i="1" dirty="0" smtClean="0"/>
              <a:t>Ascaris </a:t>
            </a:r>
            <a:r>
              <a:rPr lang="fr-FR" sz="2000" b="1" i="1" dirty="0" err="1" smtClean="0"/>
              <a:t>lumbricoides</a:t>
            </a:r>
            <a:endParaRPr lang="fr-FR" sz="2000" b="1" i="1" dirty="0"/>
          </a:p>
        </p:txBody>
      </p:sp>
      <p:sp>
        <p:nvSpPr>
          <p:cNvPr id="9" name="ZoneTexte 8"/>
          <p:cNvSpPr txBox="1"/>
          <p:nvPr/>
        </p:nvSpPr>
        <p:spPr>
          <a:xfrm>
            <a:off x="5786446" y="4143380"/>
            <a:ext cx="16467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i="1" dirty="0" smtClean="0"/>
              <a:t>Ascaris </a:t>
            </a:r>
            <a:r>
              <a:rPr lang="fr-FR" sz="2000" b="1" i="1" dirty="0" err="1" smtClean="0"/>
              <a:t>summ</a:t>
            </a:r>
            <a:endParaRPr lang="fr-FR" sz="2000" b="1" i="1" dirty="0"/>
          </a:p>
        </p:txBody>
      </p:sp>
      <p:pic>
        <p:nvPicPr>
          <p:cNvPr id="2" name="Image 1"/>
          <p:cNvPicPr/>
          <p:nvPr/>
        </p:nvPicPr>
        <p:blipFill>
          <a:blip r:embed="rId2"/>
          <a:stretch>
            <a:fillRect/>
          </a:stretch>
        </p:blipFill>
        <p:spPr>
          <a:xfrm>
            <a:off x="755650" y="1196975"/>
            <a:ext cx="1697990" cy="4066540"/>
          </a:xfrm>
          <a:prstGeom prst="rect">
            <a:avLst/>
          </a:prstGeom>
        </p:spPr>
      </p:pic>
      <p:sp>
        <p:nvSpPr>
          <p:cNvPr id="4" name="ZoneTexte 2"/>
          <p:cNvSpPr txBox="1"/>
          <p:nvPr/>
        </p:nvSpPr>
        <p:spPr>
          <a:xfrm>
            <a:off x="4968490" y="6551281"/>
            <a:ext cx="4175894" cy="306705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Pr A. TITI , cours d’helminthologie  A4, DV, 2025-2026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19323</Words>
  <Application>WPS Presentation</Application>
  <PresentationFormat>Affichage à l'écran (4:3)</PresentationFormat>
  <Paragraphs>1013</Paragraphs>
  <Slides>57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57</vt:i4>
      </vt:variant>
    </vt:vector>
  </HeadingPairs>
  <TitlesOfParts>
    <vt:vector size="67" baseType="lpstr">
      <vt:lpstr>Arial</vt:lpstr>
      <vt:lpstr>SimSun</vt:lpstr>
      <vt:lpstr>Wingdings</vt:lpstr>
      <vt:lpstr>Times New Roman</vt:lpstr>
      <vt:lpstr>Calibri</vt:lpstr>
      <vt:lpstr>Times New Roman</vt:lpstr>
      <vt:lpstr>Calibri</vt:lpstr>
      <vt:lpstr>Microsoft YaHei</vt:lpstr>
      <vt:lpstr>Arial Unicode MS</vt:lpstr>
      <vt:lpstr>Thème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hp</dc:creator>
  <cp:lastModifiedBy>mss</cp:lastModifiedBy>
  <cp:revision>92</cp:revision>
  <dcterms:created xsi:type="dcterms:W3CDTF">2015-12-13T19:38:00Z</dcterms:created>
  <dcterms:modified xsi:type="dcterms:W3CDTF">2025-12-14T20:49:48Z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AFD793E700F544C8A501AE0D98DC14A7_12</vt:lpwstr>
  </property>
  <property fmtid="{D5CDD505-2E9C-101B-9397-08002B2CF9AE}" pid="3" name="KSOProductBuildVer">
    <vt:lpwstr>1036-12.2.0.23155</vt:lpwstr>
  </property>
</Properties>
</file>