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86" r:id="rId3"/>
    <p:sldId id="257" r:id="rId4"/>
    <p:sldId id="258" r:id="rId5"/>
    <p:sldId id="259" r:id="rId6"/>
    <p:sldId id="260" r:id="rId8"/>
    <p:sldId id="282" r:id="rId9"/>
    <p:sldId id="264" r:id="rId10"/>
    <p:sldId id="269" r:id="rId11"/>
    <p:sldId id="265" r:id="rId12"/>
    <p:sldId id="266" r:id="rId13"/>
    <p:sldId id="270" r:id="rId14"/>
    <p:sldId id="271" r:id="rId15"/>
    <p:sldId id="268" r:id="rId16"/>
    <p:sldId id="272" r:id="rId17"/>
    <p:sldId id="280" r:id="rId18"/>
    <p:sldId id="273" r:id="rId19"/>
    <p:sldId id="276" r:id="rId20"/>
    <p:sldId id="274" r:id="rId21"/>
    <p:sldId id="281" r:id="rId22"/>
    <p:sldId id="275" r:id="rId23"/>
    <p:sldId id="283" r:id="rId24"/>
    <p:sldId id="279" r:id="rId2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59" autoAdjust="0"/>
    <p:restoredTop sz="86380" autoAdjust="0"/>
  </p:normalViewPr>
  <p:slideViewPr>
    <p:cSldViewPr showGuides="1">
      <p:cViewPr varScale="1">
        <p:scale>
          <a:sx n="61" d="100"/>
          <a:sy n="61" d="100"/>
        </p:scale>
        <p:origin x="740" y="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8" Type="http://schemas.openxmlformats.org/officeDocument/2006/relationships/tableStyles" Target="tableStyles.xml"/><Relationship Id="rId27" Type="http://schemas.openxmlformats.org/officeDocument/2006/relationships/viewProps" Target="viewProps.xml"/><Relationship Id="rId26" Type="http://schemas.openxmlformats.org/officeDocument/2006/relationships/presProps" Target="presProps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F7C86A-E2CB-4199-A06B-71F2DE633AC6}" type="datetimeFigureOut">
              <a:rPr lang="fr-FR" smtClean="0"/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EB14D1-43A8-4556-AF17-DB73B85FE741}" type="slidenum">
              <a:rPr lang="fr-FR" smtClean="0"/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EB14D1-43A8-4556-AF17-DB73B85FE741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49A49-2415-4307-8DF6-85F6F01CD54D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EB14D1-43A8-4556-AF17-DB73B85FE741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EB14D1-43A8-4556-AF17-DB73B85FE741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EB14D1-43A8-4556-AF17-DB73B85FE741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EB14D1-43A8-4556-AF17-DB73B85FE741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AB8A6-983F-40C4-910A-240C3C1510C9}" type="datetimeFigureOut">
              <a:rPr lang="fr-FR" smtClean="0"/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2AE1-88D0-4749-B2F1-1C8B0A065184}" type="slidenum">
              <a:rPr lang="fr-FR" smtClean="0"/>
            </a:fld>
            <a:endParaRPr lang="fr-FR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 eaLnBrk="1" latinLnBrk="0" hangingPunct="1"/>
            <a:r>
              <a:rPr lang="fr-FR" smtClean="0"/>
              <a:t>Deuxième niveau</a:t>
            </a:r>
            <a:endParaRPr lang="fr-FR" smtClean="0"/>
          </a:p>
          <a:p>
            <a:pPr lvl="2" eaLnBrk="1" latinLnBrk="0" hangingPunct="1"/>
            <a:r>
              <a:rPr lang="fr-FR" smtClean="0"/>
              <a:t>Troisième niveau</a:t>
            </a:r>
            <a:endParaRPr lang="fr-FR" smtClean="0"/>
          </a:p>
          <a:p>
            <a:pPr lvl="3" eaLnBrk="1" latinLnBrk="0" hangingPunct="1"/>
            <a:r>
              <a:rPr lang="fr-FR" smtClean="0"/>
              <a:t>Quatrième niveau</a:t>
            </a:r>
            <a:endParaRPr lang="fr-FR" smtClean="0"/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AB8A6-983F-40C4-910A-240C3C1510C9}" type="datetimeFigureOut">
              <a:rPr lang="fr-FR" smtClean="0"/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2AE1-88D0-4749-B2F1-1C8B0A065184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vertical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 eaLnBrk="1" latinLnBrk="0" hangingPunct="1"/>
            <a:r>
              <a:rPr lang="fr-FR" smtClean="0"/>
              <a:t>Deuxième niveau</a:t>
            </a:r>
            <a:endParaRPr lang="fr-FR" smtClean="0"/>
          </a:p>
          <a:p>
            <a:pPr lvl="2" eaLnBrk="1" latinLnBrk="0" hangingPunct="1"/>
            <a:r>
              <a:rPr lang="fr-FR" smtClean="0"/>
              <a:t>Troisième niveau</a:t>
            </a:r>
            <a:endParaRPr lang="fr-FR" smtClean="0"/>
          </a:p>
          <a:p>
            <a:pPr lvl="3" eaLnBrk="1" latinLnBrk="0" hangingPunct="1"/>
            <a:r>
              <a:rPr lang="fr-FR" smtClean="0"/>
              <a:t>Quatrième niveau</a:t>
            </a:r>
            <a:endParaRPr lang="fr-FR" smtClean="0"/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AB8A6-983F-40C4-910A-240C3C1510C9}" type="datetimeFigureOut">
              <a:rPr lang="fr-FR" smtClean="0"/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2AE1-88D0-4749-B2F1-1C8B0A065184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 eaLnBrk="1" latinLnBrk="0" hangingPunct="1"/>
            <a:r>
              <a:rPr lang="fr-FR" smtClean="0"/>
              <a:t>Deuxième niveau</a:t>
            </a:r>
            <a:endParaRPr lang="fr-FR" smtClean="0"/>
          </a:p>
          <a:p>
            <a:pPr lvl="2" eaLnBrk="1" latinLnBrk="0" hangingPunct="1"/>
            <a:r>
              <a:rPr lang="fr-FR" smtClean="0"/>
              <a:t>Troisième niveau</a:t>
            </a:r>
            <a:endParaRPr lang="fr-FR" smtClean="0"/>
          </a:p>
          <a:p>
            <a:pPr lvl="3" eaLnBrk="1" latinLnBrk="0" hangingPunct="1"/>
            <a:r>
              <a:rPr lang="fr-FR" smtClean="0"/>
              <a:t>Quatrième niveau</a:t>
            </a:r>
            <a:endParaRPr lang="fr-FR" smtClean="0"/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AB8A6-983F-40C4-910A-240C3C1510C9}" type="datetimeFigureOut">
              <a:rPr lang="fr-FR" smtClean="0"/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2AE1-88D0-4749-B2F1-1C8B0A065184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  <a:endParaRPr kumimoji="0" lang="fr-FR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AB8A6-983F-40C4-910A-240C3C1510C9}" type="datetimeFigureOut">
              <a:rPr lang="fr-FR" smtClean="0"/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2AE1-88D0-4749-B2F1-1C8B0A065184}" type="slidenum">
              <a:rPr lang="fr-FR" smtClean="0"/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 hasCustomPrompt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 eaLnBrk="1" latinLnBrk="0" hangingPunct="1"/>
            <a:r>
              <a:rPr lang="fr-FR" smtClean="0"/>
              <a:t>Deuxième niveau</a:t>
            </a:r>
            <a:endParaRPr lang="fr-FR" smtClean="0"/>
          </a:p>
          <a:p>
            <a:pPr lvl="2" eaLnBrk="1" latinLnBrk="0" hangingPunct="1"/>
            <a:r>
              <a:rPr lang="fr-FR" smtClean="0"/>
              <a:t>Troisième niveau</a:t>
            </a:r>
            <a:endParaRPr lang="fr-FR" smtClean="0"/>
          </a:p>
          <a:p>
            <a:pPr lvl="3" eaLnBrk="1" latinLnBrk="0" hangingPunct="1"/>
            <a:r>
              <a:rPr lang="fr-FR" smtClean="0"/>
              <a:t>Quatrième niveau</a:t>
            </a:r>
            <a:endParaRPr lang="fr-FR" smtClean="0"/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 eaLnBrk="1" latinLnBrk="0" hangingPunct="1"/>
            <a:r>
              <a:rPr lang="fr-FR" smtClean="0"/>
              <a:t>Deuxième niveau</a:t>
            </a:r>
            <a:endParaRPr lang="fr-FR" smtClean="0"/>
          </a:p>
          <a:p>
            <a:pPr lvl="2" eaLnBrk="1" latinLnBrk="0" hangingPunct="1"/>
            <a:r>
              <a:rPr lang="fr-FR" smtClean="0"/>
              <a:t>Troisième niveau</a:t>
            </a:r>
            <a:endParaRPr lang="fr-FR" smtClean="0"/>
          </a:p>
          <a:p>
            <a:pPr lvl="3" eaLnBrk="1" latinLnBrk="0" hangingPunct="1"/>
            <a:r>
              <a:rPr lang="fr-FR" smtClean="0"/>
              <a:t>Quatrième niveau</a:t>
            </a:r>
            <a:endParaRPr lang="fr-FR" smtClean="0"/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AB8A6-983F-40C4-910A-240C3C1510C9}" type="datetimeFigureOut">
              <a:rPr lang="fr-FR" smtClean="0"/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2AE1-88D0-4749-B2F1-1C8B0A065184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  <a:endParaRPr kumimoji="0" lang="fr-FR" smtClean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 eaLnBrk="1" latinLnBrk="0" hangingPunct="1"/>
            <a:r>
              <a:rPr lang="fr-FR" smtClean="0"/>
              <a:t>Deuxième niveau</a:t>
            </a:r>
            <a:endParaRPr lang="fr-FR" smtClean="0"/>
          </a:p>
          <a:p>
            <a:pPr lvl="2" eaLnBrk="1" latinLnBrk="0" hangingPunct="1"/>
            <a:r>
              <a:rPr lang="fr-FR" smtClean="0"/>
              <a:t>Troisième niveau</a:t>
            </a:r>
            <a:endParaRPr lang="fr-FR" smtClean="0"/>
          </a:p>
          <a:p>
            <a:pPr lvl="3" eaLnBrk="1" latinLnBrk="0" hangingPunct="1"/>
            <a:r>
              <a:rPr lang="fr-FR" smtClean="0"/>
              <a:t>Quatrième niveau</a:t>
            </a:r>
            <a:endParaRPr lang="fr-FR" smtClean="0"/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  <a:endParaRPr kumimoji="0" lang="fr-FR" smtClean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 hasCustomPrompt="1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 eaLnBrk="1" latinLnBrk="0" hangingPunct="1"/>
            <a:r>
              <a:rPr lang="fr-FR" smtClean="0"/>
              <a:t>Deuxième niveau</a:t>
            </a:r>
            <a:endParaRPr lang="fr-FR" smtClean="0"/>
          </a:p>
          <a:p>
            <a:pPr lvl="2" eaLnBrk="1" latinLnBrk="0" hangingPunct="1"/>
            <a:r>
              <a:rPr lang="fr-FR" smtClean="0"/>
              <a:t>Troisième niveau</a:t>
            </a:r>
            <a:endParaRPr lang="fr-FR" smtClean="0"/>
          </a:p>
          <a:p>
            <a:pPr lvl="3" eaLnBrk="1" latinLnBrk="0" hangingPunct="1"/>
            <a:r>
              <a:rPr lang="fr-FR" smtClean="0"/>
              <a:t>Quatrième niveau</a:t>
            </a:r>
            <a:endParaRPr lang="fr-FR" smtClean="0"/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AB8A6-983F-40C4-910A-240C3C1510C9}" type="datetimeFigureOut">
              <a:rPr lang="fr-FR" smtClean="0"/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2AE1-88D0-4749-B2F1-1C8B0A065184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AB8A6-983F-40C4-910A-240C3C1510C9}" type="datetimeFigureOut">
              <a:rPr lang="fr-FR" smtClean="0"/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2AE1-88D0-4749-B2F1-1C8B0A065184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AB8A6-983F-40C4-910A-240C3C1510C9}" type="datetimeFigureOut">
              <a:rPr lang="fr-FR" smtClean="0"/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2AE1-88D0-4749-B2F1-1C8B0A065184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 eaLnBrk="1" latinLnBrk="0" hangingPunct="1"/>
            <a:r>
              <a:rPr lang="fr-FR" smtClean="0"/>
              <a:t>Deuxième niveau</a:t>
            </a:r>
            <a:endParaRPr lang="fr-FR" smtClean="0"/>
          </a:p>
          <a:p>
            <a:pPr lvl="2" eaLnBrk="1" latinLnBrk="0" hangingPunct="1"/>
            <a:r>
              <a:rPr lang="fr-FR" smtClean="0"/>
              <a:t>Troisième niveau</a:t>
            </a:r>
            <a:endParaRPr lang="fr-FR" smtClean="0"/>
          </a:p>
          <a:p>
            <a:pPr lvl="3" eaLnBrk="1" latinLnBrk="0" hangingPunct="1"/>
            <a:r>
              <a:rPr lang="fr-FR" smtClean="0"/>
              <a:t>Quatrième niveau</a:t>
            </a:r>
            <a:endParaRPr lang="fr-FR" smtClean="0"/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  <a:endParaRPr kumimoji="0" lang="fr-FR" smtClean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AB8A6-983F-40C4-910A-240C3C1510C9}" type="datetimeFigureOut">
              <a:rPr lang="fr-FR" smtClean="0"/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2AE1-88D0-4749-B2F1-1C8B0A065184}" type="slidenum">
              <a:rPr lang="fr-FR" smtClean="0"/>
            </a:fld>
            <a:endParaRPr lang="fr-FR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  <a:endParaRPr kumimoji="0" lang="fr-FR" smtClean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9E4AB8A6-983F-40C4-910A-240C3C1510C9}" type="datetimeFigureOut">
              <a:rPr lang="fr-FR" smtClean="0"/>
            </a:fld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1612AE1-88D0-4749-B2F1-1C8B0A065184}" type="slidenum">
              <a:rPr lang="fr-FR" smtClean="0"/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  <a:endParaRPr kumimoji="0" lang="fr-FR" smtClean="0"/>
          </a:p>
          <a:p>
            <a:pPr lvl="1" eaLnBrk="1" latinLnBrk="0" hangingPunct="1"/>
            <a:r>
              <a:rPr kumimoji="0" lang="fr-FR" smtClean="0"/>
              <a:t>Deuxième niveau</a:t>
            </a:r>
            <a:endParaRPr kumimoji="0" lang="fr-FR" smtClean="0"/>
          </a:p>
          <a:p>
            <a:pPr lvl="2" eaLnBrk="1" latinLnBrk="0" hangingPunct="1"/>
            <a:r>
              <a:rPr kumimoji="0" lang="fr-FR" smtClean="0"/>
              <a:t>Troisième niveau</a:t>
            </a:r>
            <a:endParaRPr kumimoji="0" lang="fr-FR" smtClean="0"/>
          </a:p>
          <a:p>
            <a:pPr lvl="3" eaLnBrk="1" latinLnBrk="0" hangingPunct="1"/>
            <a:r>
              <a:rPr kumimoji="0" lang="fr-FR" smtClean="0"/>
              <a:t>Quatrième niveau</a:t>
            </a:r>
            <a:endParaRPr kumimoji="0" lang="fr-FR" smtClean="0"/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fld id="{9E4AB8A6-983F-40C4-910A-240C3C1510C9}" type="datetimeFigureOut">
              <a:rPr lang="fr-FR" smtClean="0"/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fld id="{91612AE1-88D0-4749-B2F1-1C8B0A065184}" type="slidenum">
              <a:rPr lang="fr-FR" smtClean="0"/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438785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 panose="05020102010507070707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 panose="05000000000000000000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950" indent="-228600" algn="l" rtl="0" eaLnBrk="1" latinLnBrk="0" hangingPunct="1">
        <a:spcBef>
          <a:spcPct val="20000"/>
        </a:spcBef>
        <a:buClr>
          <a:schemeClr val="accent3"/>
        </a:buClr>
        <a:buFont typeface="Arial" panose="020B0604020202020204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880" algn="l" rtl="0" eaLnBrk="1" latinLnBrk="0" hangingPunct="1">
        <a:spcBef>
          <a:spcPct val="20000"/>
        </a:spcBef>
        <a:buClr>
          <a:schemeClr val="accent4"/>
        </a:buClr>
        <a:buFont typeface="Arial" panose="020B0604020202020204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210" indent="-182880" algn="l" rtl="0" eaLnBrk="1" latinLnBrk="0" hangingPunct="1">
        <a:spcBef>
          <a:spcPct val="20000"/>
        </a:spcBef>
        <a:buClr>
          <a:schemeClr val="accent5"/>
        </a:buClr>
        <a:buFont typeface="Wingdings 3" panose="05040102010807070707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505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 panose="05020102010507070707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30095" indent="-182880" algn="l" rtl="0" eaLnBrk="1" latinLnBrk="0" hangingPunct="1">
        <a:spcBef>
          <a:spcPct val="20000"/>
        </a:spcBef>
        <a:buClr>
          <a:schemeClr val="accent2"/>
        </a:buClr>
        <a:buFont typeface="Wingdings 2" panose="05020102010507070707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390" indent="-182880" algn="l" rtl="0" eaLnBrk="1" latinLnBrk="0" hangingPunct="1">
        <a:spcBef>
          <a:spcPct val="20000"/>
        </a:spcBef>
        <a:buClr>
          <a:schemeClr val="accent3"/>
        </a:buClr>
        <a:buFont typeface="Wingdings 2" panose="05020102010507070707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71538" y="2285992"/>
            <a:ext cx="6643734" cy="707886"/>
          </a:xfrm>
          <a:prstGeom prst="rect">
            <a:avLst/>
          </a:prstGeom>
          <a:ln>
            <a:solidFill>
              <a:srgbClr val="FFFF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4000" b="1" dirty="0" smtClean="0">
                <a:solidFill>
                  <a:schemeClr val="bg1"/>
                </a:solidFill>
              </a:rPr>
              <a:t>   </a:t>
            </a:r>
            <a:r>
              <a:rPr lang="fr-FR" sz="4000" b="1" dirty="0" smtClean="0">
                <a:solidFill>
                  <a:schemeClr val="bg1"/>
                </a:solidFill>
                <a:latin typeface="Constantia" panose="02030602050306030303" pitchFamily="18" charset="0"/>
              </a:rPr>
              <a:t>Ankylostomoses canines</a:t>
            </a:r>
            <a:endParaRPr lang="fr-FR" sz="4000" b="1" dirty="0">
              <a:solidFill>
                <a:schemeClr val="bg1"/>
              </a:solidFill>
              <a:latin typeface="Constantia" panose="02030602050306030303" pitchFamily="18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123410" y="2994223"/>
            <a:ext cx="4286280" cy="30670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>
                <a:solidFill>
                  <a:schemeClr val="bg1"/>
                </a:solidFill>
              </a:rPr>
              <a:t>Pr A. TITI , cours d’helminthologie  A4, DV, 2025-2026</a:t>
            </a:r>
            <a:endParaRPr lang="fr-FR" sz="14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6503534" y="0"/>
            <a:ext cx="2640466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Ankylostomoses canines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14282" y="1500174"/>
            <a:ext cx="6929486" cy="3046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0" y="857232"/>
            <a:ext cx="3929058" cy="571504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>
                <a:solidFill>
                  <a:schemeClr val="tx1"/>
                </a:solidFill>
              </a:rPr>
              <a:t>Cycle évolutif</a:t>
            </a:r>
            <a:endParaRPr lang="fr-FR" sz="3200" b="1" dirty="0">
              <a:solidFill>
                <a:schemeClr val="tx1"/>
              </a:solidFill>
            </a:endParaRPr>
          </a:p>
        </p:txBody>
      </p:sp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357158" y="1500175"/>
            <a:ext cx="8358246" cy="501675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Phase exogène 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Les œufs, ont besoin pour se développer:</a:t>
            </a:r>
            <a:r>
              <a:rPr lang="fr-FR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fr-FR" sz="24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Pour </a:t>
            </a:r>
            <a:r>
              <a:rPr lang="fr-FR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Ankylostoma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D’une température comprise entre 20 et 30 °C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 l’humidité et de l’obscurité 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Pour </a:t>
            </a:r>
            <a:r>
              <a:rPr kumimoji="0" lang="fr-FR" sz="28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Uncinaria</a:t>
            </a:r>
            <a:r>
              <a:rPr kumimoji="0" lang="fr-FR" sz="28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fr-FR" sz="2800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D’une  températures plus basse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(T° </a:t>
            </a:r>
            <a:r>
              <a:rPr kumimoji="0" lang="fr-FR" sz="24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)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Les œufs sont plus volumineux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-Les œufs après éclosion, Passent par 2  mues pour donner des Larves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L3 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infestantes</a:t>
            </a:r>
            <a:r>
              <a:rPr lang="fr-FR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après </a:t>
            </a:r>
            <a:r>
              <a:rPr lang="fr-FR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à 8 jours</a:t>
            </a:r>
            <a:endParaRPr lang="fr-FR" sz="2400" b="1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Connecteur droit avec flèche 9"/>
          <p:cNvCxnSpPr/>
          <p:nvPr/>
        </p:nvCxnSpPr>
        <p:spPr>
          <a:xfrm rot="16200000" flipH="1">
            <a:off x="4893471" y="3893347"/>
            <a:ext cx="357190" cy="14287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ZoneTexte 7"/>
          <p:cNvSpPr txBox="1"/>
          <p:nvPr/>
        </p:nvSpPr>
        <p:spPr>
          <a:xfrm>
            <a:off x="4857720" y="6693733"/>
            <a:ext cx="4286280" cy="30670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6503534" y="0"/>
            <a:ext cx="2640466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Ankylostomoses canines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14282" y="1500174"/>
            <a:ext cx="6929486" cy="3046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0" y="857232"/>
            <a:ext cx="3643306" cy="571504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>
                <a:solidFill>
                  <a:schemeClr val="tx1"/>
                </a:solidFill>
              </a:rPr>
              <a:t>Cycle évolutif</a:t>
            </a:r>
            <a:endParaRPr lang="fr-FR" sz="3200" b="1" dirty="0">
              <a:solidFill>
                <a:schemeClr val="tx1"/>
              </a:solidFill>
            </a:endParaRPr>
          </a:p>
        </p:txBody>
      </p:sp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0" y="1500174"/>
            <a:ext cx="2786082" cy="83099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843270" algn="r"/>
              </a:tabLst>
            </a:pP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Phase endogène</a:t>
            </a:r>
            <a:r>
              <a:rPr kumimoji="0" lang="fr-FR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43270" algn="r"/>
              </a:tabLst>
            </a:pPr>
            <a:r>
              <a:rPr kumimoji="0" lang="fr-FR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Ankylostoma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57158" y="2714620"/>
            <a:ext cx="3714776" cy="37147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 pénétration transcutanée des L3, </a:t>
            </a:r>
            <a:r>
              <a:rPr lang="fr-FR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surtout </a:t>
            </a:r>
            <a:r>
              <a:rPr lang="fr-FR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(la boue  souillant le pelage, une fois  desséchée représente un stimulus pour  la pénétration  des L3 par la peau).</a:t>
            </a:r>
            <a:endParaRPr lang="fr-FR" sz="2400" dirty="0"/>
          </a:p>
        </p:txBody>
      </p:sp>
      <p:sp>
        <p:nvSpPr>
          <p:cNvPr id="10" name="Rectangle 9"/>
          <p:cNvSpPr/>
          <p:nvPr/>
        </p:nvSpPr>
        <p:spPr>
          <a:xfrm>
            <a:off x="4643438" y="2714620"/>
            <a:ext cx="3786214" cy="37147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 ingestion des L3</a:t>
            </a:r>
            <a:r>
              <a:rPr lang="fr-FR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fr-FR" sz="2400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fr-FR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parfois</a:t>
            </a:r>
            <a:r>
              <a:rPr lang="fr-FR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 trouvant sur les substrats souillés ou sur l’animal lui même. </a:t>
            </a:r>
            <a:endParaRPr lang="fr-FR" sz="2400" dirty="0"/>
          </a:p>
        </p:txBody>
      </p:sp>
      <p:sp>
        <p:nvSpPr>
          <p:cNvPr id="11" name="Rectangle à coins arrondis 10"/>
          <p:cNvSpPr/>
          <p:nvPr/>
        </p:nvSpPr>
        <p:spPr>
          <a:xfrm>
            <a:off x="2857488" y="1857364"/>
            <a:ext cx="3000396" cy="42862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Contamination</a:t>
            </a:r>
            <a:endParaRPr lang="fr-F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4" name="Connecteur droit avec flèche 13"/>
          <p:cNvCxnSpPr/>
          <p:nvPr/>
        </p:nvCxnSpPr>
        <p:spPr>
          <a:xfrm rot="10800000" flipV="1">
            <a:off x="2357422" y="2285992"/>
            <a:ext cx="1428760" cy="42862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>
            <a:endCxn id="10" idx="0"/>
          </p:cNvCxnSpPr>
          <p:nvPr/>
        </p:nvCxnSpPr>
        <p:spPr>
          <a:xfrm>
            <a:off x="4929190" y="2285992"/>
            <a:ext cx="1607355" cy="42862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ZoneTexte 7"/>
          <p:cNvSpPr txBox="1"/>
          <p:nvPr/>
        </p:nvSpPr>
        <p:spPr>
          <a:xfrm>
            <a:off x="4857720" y="6550223"/>
            <a:ext cx="4286280" cy="30670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6503534" y="0"/>
            <a:ext cx="2640466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Ankylostomoses canines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14282" y="1500174"/>
            <a:ext cx="6929486" cy="3046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0" y="857232"/>
            <a:ext cx="3643306" cy="571504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>
                <a:solidFill>
                  <a:schemeClr val="tx1"/>
                </a:solidFill>
              </a:rPr>
              <a:t>Cycle évolutif</a:t>
            </a:r>
            <a:endParaRPr lang="fr-FR" sz="3200" b="1" dirty="0">
              <a:solidFill>
                <a:schemeClr val="tx1"/>
              </a:solidFill>
            </a:endParaRPr>
          </a:p>
        </p:txBody>
      </p:sp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214282" y="2143672"/>
            <a:ext cx="8572560" cy="221488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843270" algn="r"/>
              </a:tabLst>
            </a:pP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Phase endogène</a:t>
            </a:r>
            <a:r>
              <a:rPr kumimoji="0" lang="fr-FR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43270" algn="r"/>
              </a:tabLst>
            </a:pPr>
            <a:r>
              <a:rPr kumimoji="0" lang="fr-FR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Pour Ankylostoma</a:t>
            </a:r>
            <a:endParaRPr kumimoji="0" lang="fr-FR" sz="2400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43270" algn="r"/>
              </a:tabLst>
            </a:pPr>
            <a:endParaRPr lang="fr-FR" b="1" i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43270" algn="r"/>
              </a:tabLst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NB : il existe une contamination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 voie galactogène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et par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voie placentaire,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mais cette dernière est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très faible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43270" algn="r"/>
              </a:tabLst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43270" algn="r"/>
              </a:tabLst>
            </a:pPr>
            <a:r>
              <a:rPr kumimoji="0" lang="fr-FR" sz="1200" b="1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-Incinaria</a:t>
            </a:r>
            <a:endParaRPr kumimoji="0" lang="fr-F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43270" algn="r"/>
              </a:tabLst>
            </a:pPr>
            <a:r>
              <a:rPr kumimoji="0" lang="fr-FR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 contamination se fait surtout par voie orale, à l’inverse d’Ankylostoma</a:t>
            </a:r>
            <a:r>
              <a:rPr kumimoji="0" lang="fr-FR" sz="12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214282" y="4857760"/>
            <a:ext cx="8572560" cy="83099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43270" algn="r"/>
              </a:tabLst>
            </a:pP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Pour 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Uncinaria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43270" algn="r"/>
              </a:tabLst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contamination se fait surtout par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voie orale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4857720" y="6550223"/>
            <a:ext cx="4286280" cy="30670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6503534" y="0"/>
            <a:ext cx="2640466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Ankylostomoses canines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14282" y="1500174"/>
            <a:ext cx="6929486" cy="3046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0" y="0"/>
            <a:ext cx="3286116" cy="642942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>
                <a:solidFill>
                  <a:schemeClr val="tx1"/>
                </a:solidFill>
              </a:rPr>
              <a:t>Symptômes</a:t>
            </a:r>
            <a:endParaRPr lang="fr-FR" sz="3200" b="1" dirty="0">
              <a:solidFill>
                <a:schemeClr val="tx1"/>
              </a:solidFill>
            </a:endParaRPr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357158" y="2165703"/>
            <a:ext cx="7786742" cy="3477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1" i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Phase d’invasion</a:t>
            </a:r>
            <a:endParaRPr kumimoji="0" lang="fr-FR" sz="2400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Lors de la pénétration percutanée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 érythème  cutané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 ou la peau est fine (abdomen, face interne des membres) ; disparition des signes après 8 à 10 jours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Adénomégalies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 ganglions satellites du point de pénétration des larves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infestantes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(les poplités )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1000108"/>
            <a:ext cx="5168210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Ankylostomose</a:t>
            </a:r>
            <a:r>
              <a:rPr lang="fr-FR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du chien à</a:t>
            </a:r>
            <a:r>
              <a:rPr lang="fr-FR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A. </a:t>
            </a:r>
            <a:r>
              <a:rPr lang="fr-FR" sz="24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caninum</a:t>
            </a:r>
            <a:endParaRPr lang="fr-F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oneTexte 7"/>
          <p:cNvSpPr txBox="1"/>
          <p:nvPr/>
        </p:nvSpPr>
        <p:spPr>
          <a:xfrm>
            <a:off x="4857720" y="6550223"/>
            <a:ext cx="4286280" cy="30670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6503534" y="0"/>
            <a:ext cx="2640466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Ankylostomoses canines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14282" y="1500174"/>
            <a:ext cx="6929486" cy="3046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0" y="0"/>
            <a:ext cx="3428992" cy="785794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>
                <a:solidFill>
                  <a:schemeClr val="tx1"/>
                </a:solidFill>
              </a:rPr>
              <a:t>Symptômes</a:t>
            </a:r>
            <a:endParaRPr lang="fr-FR" sz="3200" b="1" dirty="0">
              <a:solidFill>
                <a:schemeClr val="tx1"/>
              </a:solidFill>
            </a:endParaRPr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214282" y="1500174"/>
            <a:ext cx="8429684" cy="452431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1" i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Phase d’état</a:t>
            </a:r>
            <a:endParaRPr kumimoji="0" lang="fr-FR" sz="2400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fr-FR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Présence et multiplication des vers adultes dans l’intestin grêle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Dégradation</a:t>
            </a:r>
            <a:r>
              <a:rPr kumimoji="0" lang="fr-FR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 l’état général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endParaRPr lang="fr-FR" sz="2400" b="1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Perte de flair 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Modification de l’aboiement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Entérite chronique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anémiante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cachectisante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avec alternance de diarrhée et de constipation, puis diarrhée continue, de couleur noirâtre et d’odeur fétide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857232"/>
            <a:ext cx="5168210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Ankylostomose</a:t>
            </a:r>
            <a:r>
              <a:rPr lang="fr-FR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du chien à</a:t>
            </a:r>
            <a:r>
              <a:rPr lang="fr-FR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A. </a:t>
            </a:r>
            <a:r>
              <a:rPr lang="fr-FR" sz="24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caninum</a:t>
            </a:r>
            <a:endParaRPr lang="fr-F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oneTexte 7"/>
          <p:cNvSpPr txBox="1"/>
          <p:nvPr/>
        </p:nvSpPr>
        <p:spPr>
          <a:xfrm>
            <a:off x="4857720" y="6550223"/>
            <a:ext cx="4286280" cy="30670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6503534" y="0"/>
            <a:ext cx="2640466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Ankylostomoses canines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14282" y="1500174"/>
            <a:ext cx="6929486" cy="3046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0" y="0"/>
            <a:ext cx="3571868" cy="71435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>
                <a:solidFill>
                  <a:schemeClr val="tx1"/>
                </a:solidFill>
              </a:rPr>
              <a:t>Symptômes</a:t>
            </a:r>
            <a:endParaRPr lang="fr-FR" sz="3200" b="1" dirty="0">
              <a:solidFill>
                <a:schemeClr val="tx1"/>
              </a:solidFill>
            </a:endParaRPr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357158" y="2071678"/>
            <a:ext cx="8429684" cy="230832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1" i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Phase d’état (suite)</a:t>
            </a:r>
            <a:endParaRPr kumimoji="0" lang="fr-FR" sz="2400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Anémie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hypochrome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microcytique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Hémorragie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en particulier l’épistaxis matinal ou signe de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Flahault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chez 20 % des animaux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857232"/>
            <a:ext cx="5168210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Ankylostomose</a:t>
            </a:r>
            <a:r>
              <a:rPr lang="fr-FR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du chien à</a:t>
            </a:r>
            <a:r>
              <a:rPr lang="fr-FR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A. </a:t>
            </a:r>
            <a:r>
              <a:rPr lang="fr-FR" sz="24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caninum</a:t>
            </a:r>
            <a:endParaRPr lang="fr-F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oneTexte 7"/>
          <p:cNvSpPr txBox="1"/>
          <p:nvPr/>
        </p:nvSpPr>
        <p:spPr>
          <a:xfrm>
            <a:off x="4857720" y="6550223"/>
            <a:ext cx="4286280" cy="30670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6503534" y="0"/>
            <a:ext cx="2640466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Ankylostomoses canines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14282" y="1500174"/>
            <a:ext cx="6929486" cy="3046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0" y="0"/>
            <a:ext cx="3500430" cy="571504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>
                <a:solidFill>
                  <a:schemeClr val="tx1"/>
                </a:solidFill>
              </a:rPr>
              <a:t>Symptômes</a:t>
            </a:r>
            <a:endParaRPr lang="fr-FR" sz="3200" b="1" dirty="0">
              <a:solidFill>
                <a:schemeClr val="tx1"/>
              </a:solidFill>
            </a:endParaRPr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285720" y="1785926"/>
            <a:ext cx="8286808" cy="415498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1" i="1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Evolution </a:t>
            </a:r>
            <a:r>
              <a:rPr kumimoji="0" lang="fr-FR" sz="2000" b="1" i="1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kumimoji="0" lang="fr-FR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il existe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forme bénigne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avec une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longue survie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forme grave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kumimoji="0" lang="fr-F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avec:</a:t>
            </a:r>
            <a:endParaRPr kumimoji="0" lang="fr-FR" sz="24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endParaRPr kumimoji="0" lang="fr-FR" sz="24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amaigrissement jusqu’à la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cachéxie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Des œdèmes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 ulcérations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 l’ascite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mort possible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après 1 à 3 mois 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000108"/>
            <a:ext cx="5168210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Ankylostomose</a:t>
            </a:r>
            <a:r>
              <a:rPr lang="fr-FR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du chien à</a:t>
            </a:r>
            <a:r>
              <a:rPr lang="fr-FR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A. </a:t>
            </a:r>
            <a:r>
              <a:rPr lang="fr-FR" sz="24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caninum</a:t>
            </a:r>
            <a:endParaRPr lang="fr-F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4857720" y="6550223"/>
            <a:ext cx="4286280" cy="30777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2021-2022</a:t>
            </a:r>
            <a:endParaRPr lang="fr-FR" sz="1400" b="1" dirty="0"/>
          </a:p>
        </p:txBody>
      </p:sp>
      <p:sp>
        <p:nvSpPr>
          <p:cNvPr id="2" name="ZoneTexte 7"/>
          <p:cNvSpPr txBox="1"/>
          <p:nvPr/>
        </p:nvSpPr>
        <p:spPr>
          <a:xfrm>
            <a:off x="4857720" y="6550223"/>
            <a:ext cx="4286280" cy="30670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6503534" y="0"/>
            <a:ext cx="2640466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Ankylostomoses canines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14282" y="1500174"/>
            <a:ext cx="6929486" cy="3046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0" y="71414"/>
            <a:ext cx="3500430" cy="571504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>
                <a:solidFill>
                  <a:schemeClr val="tx1"/>
                </a:solidFill>
              </a:rPr>
              <a:t>Symptômes</a:t>
            </a:r>
            <a:endParaRPr lang="fr-FR" sz="32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4282" y="928670"/>
            <a:ext cx="7172156" cy="4603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Ankylostomose</a:t>
            </a:r>
            <a:r>
              <a:rPr lang="fr-FR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du chien à </a:t>
            </a:r>
            <a:r>
              <a:rPr lang="fr-FR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fr-FR" sz="24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ncinaria</a:t>
            </a:r>
            <a:r>
              <a:rPr lang="fr-FR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stephanocephala</a:t>
            </a:r>
            <a:endParaRPr lang="fr-FR" sz="24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14282" y="2000240"/>
            <a:ext cx="8572560" cy="267765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Elle est </a:t>
            </a:r>
            <a:r>
              <a:rPr lang="fr-F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plus bénigne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 l’</a:t>
            </a:r>
            <a:r>
              <a:rPr lang="fr-F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Ankylostomose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vraie (à Ankylostoma)</a:t>
            </a:r>
            <a:endParaRPr lang="fr-F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q"/>
            </a:pPr>
            <a:endParaRPr lang="fr-F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Les symptômes sont </a:t>
            </a:r>
            <a:r>
              <a:rPr lang="fr-F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surtout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fr-F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q"/>
            </a:pPr>
            <a:endParaRPr lang="fr-F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fr-F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Diarrhée et baisse de la croissance</a:t>
            </a:r>
            <a:endParaRPr lang="fr-F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q"/>
            </a:pPr>
            <a:endParaRPr lang="fr-F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fr-FR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L’évolution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vers la </a:t>
            </a:r>
            <a:r>
              <a:rPr lang="fr-F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guérison spontanée est possible</a:t>
            </a:r>
            <a:endParaRPr lang="fr-F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oneTexte 7"/>
          <p:cNvSpPr txBox="1"/>
          <p:nvPr/>
        </p:nvSpPr>
        <p:spPr>
          <a:xfrm>
            <a:off x="4857720" y="6550223"/>
            <a:ext cx="4286280" cy="30670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6503534" y="0"/>
            <a:ext cx="2640466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Ankylostomoses canines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57158" y="2357430"/>
            <a:ext cx="6929486" cy="3046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0" y="0"/>
            <a:ext cx="2786050" cy="571504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>
                <a:solidFill>
                  <a:schemeClr val="tx1"/>
                </a:solidFill>
              </a:rPr>
              <a:t>Diagnostic</a:t>
            </a:r>
            <a:endParaRPr lang="fr-FR" sz="3200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57158" y="1785926"/>
            <a:ext cx="7358114" cy="415498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fr-F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Mauvais état général</a:t>
            </a:r>
            <a:endParaRPr lang="fr-F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fr-F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fr-F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Troubles digestifs</a:t>
            </a:r>
            <a:endParaRPr lang="fr-F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fr-F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fr-F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Anémie</a:t>
            </a:r>
            <a:endParaRPr lang="fr-F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fr-F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fr-F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Adénite</a:t>
            </a:r>
            <a:endParaRPr lang="fr-F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fr-F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fr-F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Epistaxis</a:t>
            </a:r>
            <a:endParaRPr lang="fr-F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fr-F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fr-F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Atteints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surtout chez les </a:t>
            </a:r>
            <a:r>
              <a:rPr lang="fr-F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chiens de chasse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0" y="928670"/>
            <a:ext cx="7072362" cy="571504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Diagnostic clinique et épidémiologique</a:t>
            </a:r>
            <a:endParaRPr lang="fr-FR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oneTexte 7"/>
          <p:cNvSpPr txBox="1"/>
          <p:nvPr/>
        </p:nvSpPr>
        <p:spPr>
          <a:xfrm>
            <a:off x="4857720" y="6550223"/>
            <a:ext cx="4286280" cy="30670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6503534" y="0"/>
            <a:ext cx="2640466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Ankylostomoses canines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14282" y="1428736"/>
            <a:ext cx="6929486" cy="3046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0" y="0"/>
            <a:ext cx="2786050" cy="571504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>
                <a:solidFill>
                  <a:schemeClr val="tx1"/>
                </a:solidFill>
              </a:rPr>
              <a:t>Diagnostic</a:t>
            </a:r>
            <a:endParaRPr lang="fr-FR" sz="3200" b="1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57158" y="1785926"/>
            <a:ext cx="8001056" cy="341632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fr-FR" sz="2400" b="1" dirty="0" smtClean="0"/>
              <a:t>Entérites banales</a:t>
            </a:r>
            <a:r>
              <a:rPr lang="fr-FR" sz="2400" dirty="0" smtClean="0"/>
              <a:t> : sans anémie</a:t>
            </a:r>
            <a:endParaRPr lang="fr-FR" sz="2400" dirty="0" smtClean="0"/>
          </a:p>
          <a:p>
            <a:pPr>
              <a:buFont typeface="Wingdings" panose="05000000000000000000" pitchFamily="2" charset="2"/>
              <a:buChar char="q"/>
            </a:pPr>
            <a:endParaRPr lang="fr-FR" sz="24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fr-FR" sz="2400" b="1" dirty="0" smtClean="0"/>
              <a:t>Entérites parasitaires</a:t>
            </a:r>
            <a:r>
              <a:rPr lang="fr-FR" sz="2400" dirty="0" smtClean="0"/>
              <a:t> : </a:t>
            </a:r>
            <a:r>
              <a:rPr lang="fr-FR" sz="2400" u="sng" dirty="0" smtClean="0"/>
              <a:t>l’</a:t>
            </a:r>
            <a:r>
              <a:rPr lang="fr-FR" sz="2400" u="sng" dirty="0" err="1" smtClean="0"/>
              <a:t>ascaridose</a:t>
            </a:r>
            <a:r>
              <a:rPr lang="fr-FR" sz="2400" dirty="0" smtClean="0"/>
              <a:t>, (absence d’adénite) la </a:t>
            </a:r>
            <a:r>
              <a:rPr lang="fr-FR" sz="2400" u="sng" dirty="0" err="1" smtClean="0"/>
              <a:t>trichurose</a:t>
            </a:r>
            <a:r>
              <a:rPr lang="fr-FR" sz="2400" dirty="0" smtClean="0"/>
              <a:t>, grande ressemblance et sont souvent, associées</a:t>
            </a:r>
            <a:endParaRPr lang="fr-FR" sz="2400" dirty="0" smtClean="0"/>
          </a:p>
          <a:p>
            <a:pPr>
              <a:buFont typeface="Wingdings" panose="05000000000000000000" pitchFamily="2" charset="2"/>
              <a:buChar char="q"/>
            </a:pPr>
            <a:endParaRPr lang="fr-FR" sz="24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fr-FR" sz="2400" b="1" dirty="0" smtClean="0"/>
              <a:t>Anémies :</a:t>
            </a:r>
            <a:r>
              <a:rPr lang="fr-FR" sz="2400" dirty="0" smtClean="0"/>
              <a:t> causées par la </a:t>
            </a:r>
            <a:r>
              <a:rPr lang="fr-FR" sz="2400" dirty="0" err="1" smtClean="0"/>
              <a:t>babésiose</a:t>
            </a:r>
            <a:r>
              <a:rPr lang="fr-FR" sz="2400" dirty="0" smtClean="0"/>
              <a:t>, la Leishmaniose, etc.</a:t>
            </a:r>
            <a:endParaRPr lang="fr-FR" sz="2400" dirty="0" smtClean="0"/>
          </a:p>
          <a:p>
            <a:r>
              <a:rPr lang="fr-FR" sz="2400" dirty="0" smtClean="0"/>
              <a:t>                                       </a:t>
            </a:r>
            <a:endParaRPr lang="fr-FR" sz="24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fr-FR" sz="2400" b="1" dirty="0" smtClean="0"/>
              <a:t>Epistaxis : </a:t>
            </a:r>
            <a:r>
              <a:rPr lang="fr-FR" sz="2400" dirty="0" smtClean="0"/>
              <a:t>à différencier de la rhino-sinusite </a:t>
            </a:r>
            <a:r>
              <a:rPr lang="fr-FR" sz="2400" dirty="0" err="1" smtClean="0"/>
              <a:t>aspergillaire</a:t>
            </a:r>
            <a:r>
              <a:rPr lang="fr-FR" sz="2400" dirty="0" smtClean="0"/>
              <a:t>, la Leishmaniose, etc.</a:t>
            </a:r>
            <a:endParaRPr lang="fr-FR" sz="2400" dirty="0"/>
          </a:p>
        </p:txBody>
      </p:sp>
      <p:sp>
        <p:nvSpPr>
          <p:cNvPr id="14" name="Rectangle à coins arrondis 13"/>
          <p:cNvSpPr/>
          <p:nvPr/>
        </p:nvSpPr>
        <p:spPr>
          <a:xfrm>
            <a:off x="214282" y="928670"/>
            <a:ext cx="7072362" cy="571504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Diagnostic clinique différentiel</a:t>
            </a:r>
            <a:endParaRPr lang="fr-FR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4857720" y="6550223"/>
            <a:ext cx="4286280" cy="30670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500034" y="285728"/>
            <a:ext cx="2428892" cy="714380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Définition</a:t>
            </a:r>
            <a:endParaRPr lang="fr-FR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6503534" y="0"/>
            <a:ext cx="2640466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Ankylostomoses canines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85720" y="1428736"/>
            <a:ext cx="8286808" cy="3046988"/>
          </a:xfrm>
          <a:prstGeom prst="rect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Helminthose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,due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à l’action pathogène de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nématodes </a:t>
            </a:r>
            <a:r>
              <a:rPr lang="fr-F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Ankylostomatidae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dont la 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forme adulte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parasite </a:t>
            </a:r>
            <a:r>
              <a:rPr lang="fr-F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l’intestin grêle 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 mammifères</a:t>
            </a:r>
            <a:endParaRPr lang="fr-F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Elle se caractérise cliniquement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par:</a:t>
            </a:r>
            <a:endParaRPr lang="fr-F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fr-FR" sz="2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Une anémie</a:t>
            </a:r>
            <a:endParaRPr lang="fr-FR" sz="2400" b="1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fr-FR" sz="2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Une adénomégalie</a:t>
            </a:r>
            <a:endParaRPr lang="fr-FR" sz="2400" b="1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fr-FR" sz="2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 </a:t>
            </a:r>
            <a:r>
              <a:rPr lang="fr-FR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troubles digestifs</a:t>
            </a:r>
            <a:endParaRPr lang="fr-FR" sz="24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 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formes graves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peuvent évoluer vers la </a:t>
            </a:r>
            <a:r>
              <a:rPr lang="fr-FR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cachexie et la mort</a:t>
            </a:r>
            <a:r>
              <a:rPr lang="fr-FR" b="1" dirty="0">
                <a:solidFill>
                  <a:srgbClr val="00B050"/>
                </a:solidFill>
              </a:rPr>
              <a:t>.</a:t>
            </a:r>
            <a:endParaRPr lang="fr-FR" b="1" dirty="0">
              <a:solidFill>
                <a:srgbClr val="00B050"/>
              </a:solidFill>
            </a:endParaRPr>
          </a:p>
        </p:txBody>
      </p:sp>
      <p:pic>
        <p:nvPicPr>
          <p:cNvPr id="7170" name="Picture 2" descr="https://encrypted-tbn0.gstatic.com/images?q=tbn:ANd9GcQ_NkMc1aIef_fvLm1yp-JLP70Xme7aHu7snObrKdfeAfmRF3JJyQ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571472" y="4786322"/>
            <a:ext cx="2619375" cy="1743076"/>
          </a:xfrm>
          <a:prstGeom prst="rect">
            <a:avLst/>
          </a:prstGeom>
          <a:noFill/>
        </p:spPr>
      </p:pic>
      <p:sp>
        <p:nvSpPr>
          <p:cNvPr id="2" name="ZoneTexte 7"/>
          <p:cNvSpPr txBox="1"/>
          <p:nvPr/>
        </p:nvSpPr>
        <p:spPr>
          <a:xfrm>
            <a:off x="4857720" y="6550223"/>
            <a:ext cx="4286280" cy="30670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6503534" y="0"/>
            <a:ext cx="2640466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Ankylostomoses canines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14282" y="1428736"/>
            <a:ext cx="6929486" cy="3046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0" y="0"/>
            <a:ext cx="2786050" cy="571504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>
                <a:solidFill>
                  <a:schemeClr val="tx1"/>
                </a:solidFill>
              </a:rPr>
              <a:t>Diagnostic</a:t>
            </a:r>
            <a:endParaRPr lang="fr-FR" sz="3200" b="1" dirty="0">
              <a:solidFill>
                <a:schemeClr val="tx1"/>
              </a:solidFill>
            </a:endParaRPr>
          </a:p>
        </p:txBody>
      </p:sp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285720" y="1643050"/>
            <a:ext cx="8572560" cy="83099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Examen coprologique, et mensuration des œufs, pour différencier 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Ankylostoma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caninum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400" i="1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Uncinaria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sténocéphala</a:t>
            </a:r>
            <a:endParaRPr kumimoji="0" lang="fr-FR" sz="2400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14282" y="928670"/>
            <a:ext cx="5643570" cy="571504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>
                <a:solidFill>
                  <a:schemeClr val="tx1"/>
                </a:solidFill>
              </a:rPr>
              <a:t>Diagnostic coprologique</a:t>
            </a:r>
            <a:endParaRPr lang="fr-FR" sz="3200" b="1" dirty="0">
              <a:solidFill>
                <a:schemeClr val="tx1"/>
              </a:solidFill>
            </a:endParaRPr>
          </a:p>
        </p:txBody>
      </p:sp>
      <p:pic>
        <p:nvPicPr>
          <p:cNvPr id="15" name="Picture 6" descr="Image of Ancylostoma caninum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1071538" y="3986387"/>
            <a:ext cx="2899358" cy="2117179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/>
        </p:nvSpPr>
        <p:spPr>
          <a:xfrm>
            <a:off x="699564" y="5984184"/>
            <a:ext cx="36433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b="1" i="1" dirty="0" err="1" smtClean="0"/>
              <a:t>Ankylostoma</a:t>
            </a:r>
            <a:r>
              <a:rPr lang="fr-FR" b="1" i="1" dirty="0" smtClean="0"/>
              <a:t> </a:t>
            </a:r>
            <a:r>
              <a:rPr lang="fr-FR" b="1" i="1" dirty="0" err="1" smtClean="0"/>
              <a:t>sp</a:t>
            </a:r>
            <a:r>
              <a:rPr lang="fr-FR" b="1" dirty="0" smtClean="0"/>
              <a:t>. </a:t>
            </a:r>
            <a:endParaRPr lang="fr-FR" b="1" dirty="0" smtClean="0"/>
          </a:p>
        </p:txBody>
      </p:sp>
      <p:sp>
        <p:nvSpPr>
          <p:cNvPr id="14" name="ZoneTexte 13"/>
          <p:cNvSpPr txBox="1"/>
          <p:nvPr/>
        </p:nvSpPr>
        <p:spPr>
          <a:xfrm>
            <a:off x="285720" y="2786058"/>
            <a:ext cx="790383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Œufs de </a:t>
            </a:r>
            <a:r>
              <a:rPr lang="fr-FR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Ankylostoma</a:t>
            </a:r>
            <a:r>
              <a:rPr lang="fr-F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Mesurent 55-65 x 40-45 µm</a:t>
            </a:r>
            <a:endParaRPr lang="fr-F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Œufs de </a:t>
            </a:r>
            <a:r>
              <a:rPr lang="fr-FR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Uncinaria</a:t>
            </a:r>
            <a:r>
              <a:rPr lang="fr-F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stenocephala</a:t>
            </a:r>
            <a:r>
              <a:rPr lang="fr-F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mesurent 65-80 x 45-50 µm</a:t>
            </a:r>
            <a:endParaRPr lang="fr-FR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19022" y="6334780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fr-FR" sz="1400" dirty="0"/>
              <a:t>https://www.esccap.fr/vers-parasites-chien-chat/ankylostomes-trichures-vers-chiens-chats.html</a:t>
            </a:r>
            <a:endParaRPr lang="fr-FR" sz="1400" dirty="0"/>
          </a:p>
        </p:txBody>
      </p:sp>
      <p:sp>
        <p:nvSpPr>
          <p:cNvPr id="8" name="ZoneTexte 7"/>
          <p:cNvSpPr txBox="1"/>
          <p:nvPr/>
        </p:nvSpPr>
        <p:spPr>
          <a:xfrm>
            <a:off x="4857720" y="6550223"/>
            <a:ext cx="4286280" cy="30670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6503534" y="0"/>
            <a:ext cx="2640466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Ankylostomoses canines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14282" y="1428736"/>
            <a:ext cx="6929486" cy="2308324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14282" y="857232"/>
            <a:ext cx="2786050" cy="571504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>
                <a:solidFill>
                  <a:schemeClr val="tx1"/>
                </a:solidFill>
              </a:rPr>
              <a:t>Traitement</a:t>
            </a:r>
            <a:endParaRPr lang="fr-FR" sz="32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500174"/>
            <a:ext cx="9144000" cy="70802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 utilise chez les </a:t>
            </a:r>
            <a:r>
              <a:rPr lang="fr-F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chiens et chats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les médicaments suivants:</a:t>
            </a:r>
            <a:endParaRPr lang="fr-F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Benzimidazoles</a:t>
            </a:r>
            <a:r>
              <a:rPr lang="fr-F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fr-FR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Mebendazole</a:t>
            </a:r>
            <a:r>
              <a:rPr lang="fr-F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Flubendazole</a:t>
            </a:r>
            <a:endParaRPr lang="fr-F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150"/>
              </a:lnSpc>
              <a:spcBef>
                <a:spcPts val="63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fr-FR" sz="20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fr-FR" sz="2000" b="1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Avermectines</a:t>
            </a:r>
            <a:r>
              <a:rPr lang="fr-FR" sz="20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fr-FR" sz="2000" b="1" dirty="0" smtClean="0">
                <a:latin typeface="Times New Roman" panose="02020603050405020304"/>
                <a:ea typeface="Times New Roman" panose="02020603050405020304"/>
              </a:rPr>
              <a:t>: </a:t>
            </a:r>
            <a:r>
              <a:rPr lang="fr-FR" sz="2000" b="1" dirty="0" err="1" smtClean="0">
                <a:latin typeface="Times New Roman" panose="02020603050405020304"/>
                <a:ea typeface="Times New Roman" panose="02020603050405020304"/>
              </a:rPr>
              <a:t>Ivermectine</a:t>
            </a:r>
            <a:endParaRPr lang="fr-FR" sz="2000" b="1" dirty="0" smtClean="0">
              <a:latin typeface="Times New Roman" panose="02020603050405020304"/>
              <a:ea typeface="Times New Roman" panose="02020603050405020304"/>
            </a:endParaRPr>
          </a:p>
          <a:p>
            <a:pPr>
              <a:lnSpc>
                <a:spcPts val="1150"/>
              </a:lnSpc>
              <a:spcBef>
                <a:spcPts val="630"/>
              </a:spcBef>
              <a:spcAft>
                <a:spcPts val="0"/>
              </a:spcAft>
            </a:pPr>
            <a:endParaRPr lang="fr-FR" sz="2000" b="1" dirty="0" smtClean="0">
              <a:latin typeface="Times New Roman" panose="02020603050405020304"/>
              <a:ea typeface="Times New Roman" panose="02020603050405020304"/>
            </a:endParaRPr>
          </a:p>
          <a:p>
            <a:pPr>
              <a:lnSpc>
                <a:spcPts val="1150"/>
              </a:lnSpc>
              <a:spcBef>
                <a:spcPts val="630"/>
              </a:spcBef>
              <a:spcAft>
                <a:spcPts val="0"/>
              </a:spcAft>
            </a:pPr>
            <a:endParaRPr lang="fr-FR" sz="2000" b="1" dirty="0" smtClean="0">
              <a:latin typeface="Times New Roman" panose="02020603050405020304"/>
              <a:ea typeface="Times New Roman" panose="02020603050405020304"/>
            </a:endParaRPr>
          </a:p>
          <a:p>
            <a:pPr fontAlgn="t"/>
            <a:r>
              <a:rPr lang="fr-FR" sz="2000" dirty="0" smtClean="0">
                <a:latin typeface="Times New Roman" panose="02020603050405020304"/>
                <a:ea typeface="Times New Roman" panose="02020603050405020304"/>
              </a:rPr>
              <a:t>On peut utiliser </a:t>
            </a:r>
            <a:r>
              <a:rPr lang="fr-FR" sz="2000" b="1" dirty="0" smtClean="0">
                <a:latin typeface="Times New Roman" panose="02020603050405020304"/>
                <a:ea typeface="Times New Roman" panose="02020603050405020304"/>
              </a:rPr>
              <a:t>en plus</a:t>
            </a:r>
            <a:r>
              <a:rPr lang="fr-FR" sz="2000" dirty="0" smtClean="0">
                <a:latin typeface="Times New Roman" panose="02020603050405020304"/>
                <a:ea typeface="Times New Roman" panose="02020603050405020304"/>
              </a:rPr>
              <a:t>, chez les </a:t>
            </a:r>
            <a:r>
              <a:rPr lang="fr-FR" sz="2000" b="1" dirty="0" smtClean="0">
                <a:latin typeface="Times New Roman" panose="02020603050405020304"/>
                <a:ea typeface="Times New Roman" panose="02020603050405020304"/>
              </a:rPr>
              <a:t>chiens</a:t>
            </a:r>
            <a:r>
              <a:rPr lang="fr-FR" sz="2000" dirty="0" smtClean="0">
                <a:latin typeface="Times New Roman" panose="02020603050405020304"/>
                <a:ea typeface="Times New Roman" panose="02020603050405020304"/>
              </a:rPr>
              <a:t>:</a:t>
            </a:r>
            <a:endParaRPr lang="fr-FR" sz="2000" dirty="0" smtClean="0">
              <a:latin typeface="Times New Roman" panose="02020603050405020304"/>
              <a:ea typeface="Times New Roman" panose="02020603050405020304"/>
            </a:endParaRPr>
          </a:p>
          <a:p>
            <a:pPr fontAlgn="t"/>
            <a:endParaRPr lang="fr-FR" sz="2000" dirty="0" smtClean="0">
              <a:latin typeface="Times New Roman" panose="02020603050405020304"/>
              <a:ea typeface="Times New Roman" panose="02020603050405020304"/>
            </a:endParaRPr>
          </a:p>
          <a:p>
            <a:pPr fontAlgn="t">
              <a:buFont typeface="Wingdings" panose="05000000000000000000" pitchFamily="2" charset="2"/>
              <a:buChar char="q"/>
            </a:pPr>
            <a:r>
              <a:rPr lang="fr-FR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Halogenophenols</a:t>
            </a:r>
            <a:r>
              <a:rPr lang="fr-FR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Nitroxinil</a:t>
            </a:r>
            <a:endParaRPr lang="fr-FR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t">
              <a:buFont typeface="Wingdings" panose="05000000000000000000" pitchFamily="2" charset="2"/>
              <a:buChar char="q"/>
            </a:pPr>
            <a:r>
              <a:rPr lang="fr-FR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Organophosphorés</a:t>
            </a:r>
            <a:r>
              <a:rPr lang="fr-F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fr-FR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Dichlorvos</a:t>
            </a:r>
            <a:endParaRPr lang="fr-FR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t">
              <a:buFont typeface="Wingdings" panose="05000000000000000000" pitchFamily="2" charset="2"/>
              <a:buChar char="q"/>
            </a:pPr>
            <a:endParaRPr lang="fr-FR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400" dirty="0" smtClean="0"/>
              <a:t>NB: </a:t>
            </a:r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L’</a:t>
            </a:r>
            <a:r>
              <a:rPr lang="fr-F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Ivermectine</a:t>
            </a:r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 efficace à partir de 10 µg/ kg par voie PO, contre </a:t>
            </a:r>
            <a:r>
              <a:rPr lang="fr-F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fr-F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caninum</a:t>
            </a:r>
            <a:r>
              <a:rPr lang="fr-F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à 50µg/kg  PO ou  en SC., contre toutes les autres espèces </a:t>
            </a:r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d’Ankylostomes</a:t>
            </a:r>
            <a:endParaRPr lang="fr-F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-Donner un traitement symptomatique</a:t>
            </a:r>
            <a:endParaRPr 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t"/>
            <a:endParaRPr lang="fr-FR" sz="16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t"/>
            <a:endParaRPr lang="fr-FR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t"/>
            <a:endParaRPr lang="fr-F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150"/>
              </a:lnSpc>
              <a:spcBef>
                <a:spcPts val="630"/>
              </a:spcBef>
              <a:spcAft>
                <a:spcPts val="0"/>
              </a:spcAft>
            </a:pPr>
            <a:endParaRPr lang="fr-FR" sz="2400" dirty="0" smtClean="0">
              <a:latin typeface="Times New Roman" panose="02020603050405020304"/>
              <a:ea typeface="Times New Roman" panose="02020603050405020304"/>
            </a:endParaRPr>
          </a:p>
          <a:p>
            <a:pPr>
              <a:lnSpc>
                <a:spcPts val="1150"/>
              </a:lnSpc>
              <a:spcBef>
                <a:spcPts val="630"/>
              </a:spcBef>
              <a:spcAft>
                <a:spcPts val="0"/>
              </a:spcAft>
            </a:pPr>
            <a:r>
              <a:rPr lang="fr-FR" sz="2400" dirty="0" smtClean="0">
                <a:latin typeface="Times New Roman" panose="02020603050405020304"/>
                <a:ea typeface="Times New Roman" panose="02020603050405020304"/>
              </a:rPr>
              <a:t>  </a:t>
            </a:r>
            <a:endParaRPr lang="fr-FR" sz="2400" dirty="0" smtClean="0">
              <a:latin typeface="Times New Roman" panose="02020603050405020304"/>
              <a:ea typeface="Times New Roman" panose="02020603050405020304"/>
            </a:endParaRPr>
          </a:p>
          <a:p>
            <a:endParaRPr lang="fr-F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Benzimidazoles</a:t>
            </a: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oneTexte 7"/>
          <p:cNvSpPr txBox="1"/>
          <p:nvPr/>
        </p:nvSpPr>
        <p:spPr>
          <a:xfrm>
            <a:off x="4857720" y="6550223"/>
            <a:ext cx="4286280" cy="30670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6503534" y="0"/>
            <a:ext cx="2640466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Ankylostomoses canines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14282" y="1428736"/>
            <a:ext cx="6929486" cy="3046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14282" y="857232"/>
            <a:ext cx="2786050" cy="571504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>
                <a:solidFill>
                  <a:schemeClr val="tx1"/>
                </a:solidFill>
              </a:rPr>
              <a:t>Prophylaxie</a:t>
            </a:r>
            <a:endParaRPr lang="fr-FR" sz="32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85720" y="2143116"/>
            <a:ext cx="8286808" cy="304698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fr-FR" dirty="0" smtClean="0"/>
              <a:t>-</a:t>
            </a:r>
            <a:r>
              <a:rPr lang="fr-F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Traiter les  chiennes gestantes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afin d’éviter toute contamination aux chiots, par voie galactogène</a:t>
            </a:r>
            <a:endParaRPr lang="fr-F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Exemple de traitement, (0.5 mg /kg ,5 jours avant le part et 10 jours après, ce ci)</a:t>
            </a:r>
            <a:endParaRPr lang="fr-F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fr-F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fr-F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Traiter les chiots</a:t>
            </a:r>
            <a:endParaRPr lang="fr-F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fr-F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fr-F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Désinfection des sols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avec de l’eau bouillante</a:t>
            </a: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oneTexte 7"/>
          <p:cNvSpPr txBox="1"/>
          <p:nvPr/>
        </p:nvSpPr>
        <p:spPr>
          <a:xfrm>
            <a:off x="4857720" y="6550223"/>
            <a:ext cx="4286280" cy="30670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6503534" y="0"/>
            <a:ext cx="2640466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Ankylostomoses canines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5720" y="1643050"/>
            <a:ext cx="8215370" cy="120032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Strongyloses digestives</a:t>
            </a:r>
            <a:endParaRPr lang="fr-F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fr-F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Ancylostomoses</a:t>
            </a:r>
            <a:endParaRPr lang="fr-F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Anémie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chiens de meutes</a:t>
            </a: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85720" y="4071942"/>
            <a:ext cx="8358246" cy="19389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dirty="0"/>
              <a:t>-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Plus ou moins cosmopolites</a:t>
            </a: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fr-F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Certains 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pays chauds et humides </a:t>
            </a:r>
            <a:endParaRPr lang="fr-F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fr-F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Zones tempérées: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endroits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ombragés </a:t>
            </a:r>
            <a:endParaRPr lang="fr-F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fr-F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Espèces 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affectées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fr-FR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carnivores </a:t>
            </a:r>
            <a:r>
              <a:rPr lang="fr-F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domestiques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(chiens, chats), et les </a:t>
            </a:r>
            <a:r>
              <a:rPr lang="fr-F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carnivores </a:t>
            </a:r>
            <a:r>
              <a:rPr lang="fr-FR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sauvages.</a:t>
            </a: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85720" y="928670"/>
            <a:ext cx="2786082" cy="57150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>
                <a:solidFill>
                  <a:schemeClr val="tx1"/>
                </a:solidFill>
              </a:rPr>
              <a:t>Synonymie</a:t>
            </a:r>
            <a:endParaRPr lang="fr-FR" sz="3200" b="1" dirty="0">
              <a:solidFill>
                <a:schemeClr val="tx1"/>
              </a:solidFill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214282" y="3429000"/>
            <a:ext cx="7429520" cy="571504"/>
          </a:xfrm>
          <a:prstGeom prst="round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tx1"/>
                </a:solidFill>
              </a:rPr>
              <a:t>Répartition géographique et espèces affectées</a:t>
            </a:r>
            <a:endParaRPr lang="fr-FR" sz="2400" b="1" dirty="0">
              <a:solidFill>
                <a:schemeClr val="tx1"/>
              </a:solidFill>
            </a:endParaRPr>
          </a:p>
        </p:txBody>
      </p:sp>
      <p:sp>
        <p:nvSpPr>
          <p:cNvPr id="2" name="ZoneTexte 7"/>
          <p:cNvSpPr txBox="1"/>
          <p:nvPr/>
        </p:nvSpPr>
        <p:spPr>
          <a:xfrm>
            <a:off x="4857720" y="6550223"/>
            <a:ext cx="4286280" cy="30670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6503534" y="0"/>
            <a:ext cx="2640466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Ankylostomoses canines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14282" y="1000108"/>
            <a:ext cx="2786082" cy="50006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>
                <a:solidFill>
                  <a:schemeClr val="tx1"/>
                </a:solidFill>
              </a:rPr>
              <a:t>Importance</a:t>
            </a:r>
            <a:endParaRPr lang="fr-FR" sz="3200" b="1" dirty="0">
              <a:solidFill>
                <a:schemeClr val="tx1"/>
              </a:solidFill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214282" y="1672698"/>
            <a:ext cx="8715404" cy="193899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Parfois grande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kumimoji="0" lang="fr-F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dans les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collectivités animales (chenils, meutes de chien de chasse)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Existence de certaines espèces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zoonosiques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dermatite</a:t>
            </a:r>
            <a:r>
              <a:rPr kumimoji="0" lang="fr-FR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et entérite </a:t>
            </a:r>
            <a:r>
              <a:rPr kumimoji="0" lang="fr-FR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eosinophilique</a:t>
            </a:r>
            <a:r>
              <a:rPr kumimoji="0" lang="fr-F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tel que 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caninum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 A. 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braziliense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A.ceylanicum</a:t>
            </a:r>
            <a:r>
              <a:rPr kumimoji="0" lang="fr-FR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oneTexte 7"/>
          <p:cNvSpPr txBox="1"/>
          <p:nvPr/>
        </p:nvSpPr>
        <p:spPr>
          <a:xfrm>
            <a:off x="4857720" y="6550223"/>
            <a:ext cx="4286280" cy="30670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6503534" y="0"/>
            <a:ext cx="2640466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Ankylostomoses canines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571472" y="1857771"/>
            <a:ext cx="6929486" cy="415417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L’ordre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des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Strongylida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 famille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des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Ankylostomatidae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: cette famille se scinde en 2 sous-familles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 sous famille </a:t>
            </a:r>
            <a:r>
              <a:rPr kumimoji="0" lang="fr-FR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des Ankylostomatinae</a:t>
            </a:r>
            <a:endParaRPr kumimoji="0" lang="fr-FR" sz="24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 genre :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Ankylostoma </a:t>
            </a:r>
            <a:endParaRPr kumimoji="0" lang="fr-FR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 sous famille </a:t>
            </a:r>
            <a:r>
              <a:rPr kumimoji="0" lang="fr-FR" sz="2400" b="0" i="0" u="sng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</a:t>
            </a:r>
            <a:r>
              <a:rPr kumimoji="0" lang="fr-FR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 </a:t>
            </a:r>
            <a:r>
              <a:rPr kumimoji="0" lang="fr-FR" sz="2400" b="0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bunostominae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 genre : 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Uncinaria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kumimoji="0" lang="fr-FR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Il existe plusieurs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espèces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0" y="928670"/>
            <a:ext cx="2786082" cy="50006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>
                <a:solidFill>
                  <a:schemeClr val="tx1"/>
                </a:solidFill>
              </a:rPr>
              <a:t>Systématique</a:t>
            </a:r>
            <a:endParaRPr lang="fr-FR" sz="3200" b="1" dirty="0">
              <a:solidFill>
                <a:schemeClr val="tx1"/>
              </a:solidFill>
            </a:endParaRPr>
          </a:p>
        </p:txBody>
      </p:sp>
      <p:sp>
        <p:nvSpPr>
          <p:cNvPr id="2" name="ZoneTexte 7"/>
          <p:cNvSpPr txBox="1"/>
          <p:nvPr/>
        </p:nvSpPr>
        <p:spPr>
          <a:xfrm>
            <a:off x="4857720" y="6550223"/>
            <a:ext cx="4286280" cy="30670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5" name="Rectangle 1"/>
          <p:cNvSpPr>
            <a:spLocks noChangeArrowheads="1"/>
          </p:cNvSpPr>
          <p:nvPr/>
        </p:nvSpPr>
        <p:spPr bwMode="auto">
          <a:xfrm>
            <a:off x="889365" y="908720"/>
            <a:ext cx="7929618" cy="5509200"/>
          </a:xfrm>
          <a:prstGeom prst="rect">
            <a:avLst/>
          </a:prstGeom>
          <a:noFill/>
          <a:ln w="9525">
            <a:solidFill>
              <a:schemeClr val="accent6">
                <a:lumMod val="60000"/>
                <a:lumOff val="40000"/>
              </a:schemeClr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1143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9575" algn="l"/>
                <a:tab pos="457200" algn="l"/>
              </a:tabLst>
            </a:pPr>
            <a:r>
              <a:rPr kumimoji="0" lang="fr-FR" sz="3200" b="1" i="0" u="sng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Ordre des </a:t>
            </a:r>
            <a:r>
              <a:rPr kumimoji="0" lang="fr-FR" sz="3200" b="1" i="0" u="sng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Strongylida</a:t>
            </a:r>
            <a:r>
              <a:rPr kumimoji="0" lang="fr-FR" sz="3200" b="0" i="0" u="sng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kumimoji="0" lang="fr-FR" sz="3200" b="0" i="0" u="sng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1143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9575" algn="l"/>
                <a:tab pos="457200" algn="l"/>
              </a:tabLst>
            </a:pPr>
            <a:endParaRPr kumimoji="0" lang="fr-F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0" marR="0" lvl="0" indent="114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09575" algn="l"/>
                <a:tab pos="457200" algn="l"/>
              </a:tabLst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Dimensions variables :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 à 100 mm.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114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09575" algn="l"/>
                <a:tab pos="457200" algn="l"/>
              </a:tabLst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114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09575" algn="l"/>
                <a:tab pos="457200" algn="l"/>
              </a:tabLst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Bouche sans lèvres,(nombreuses espèces avec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capsule buccale(CB) ,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certaines avec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vésicule céphalique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114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09575" algn="l"/>
                <a:tab pos="457200" algn="l"/>
              </a:tabLst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114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09575" algn="l"/>
                <a:tab pos="457200" algn="l"/>
              </a:tabLst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Œsophage,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sans bulbe et appareil valvulaire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114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09575" algn="l"/>
                <a:tab pos="457200" algn="l"/>
              </a:tabLst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114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09575" algn="l"/>
                <a:tab pos="457200" algn="l"/>
              </a:tabLst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Males avec bourse copulatrice (BC), qui est soutenue par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des cotes et 2 spicules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114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09575" algn="l"/>
                <a:tab pos="457200" algn="l"/>
              </a:tabLst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114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409575" algn="l"/>
                <a:tab pos="457200" algn="l"/>
              </a:tabLst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Adultes parasites  du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tube digestif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de l’appareil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respiratoire 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ou des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vaisseaux sanguins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4857720" y="6550223"/>
            <a:ext cx="4286280" cy="30670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6503534" y="0"/>
            <a:ext cx="2640466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Ankylostomoses canines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571472" y="2000240"/>
            <a:ext cx="6929486" cy="3046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0" y="928670"/>
            <a:ext cx="2786082" cy="50006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>
                <a:solidFill>
                  <a:schemeClr val="tx1"/>
                </a:solidFill>
              </a:rPr>
              <a:t>Morphologie</a:t>
            </a:r>
            <a:endParaRPr lang="fr-FR" sz="3200" b="1" dirty="0">
              <a:solidFill>
                <a:schemeClr val="tx1"/>
              </a:solidFill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57158" y="1714488"/>
            <a:ext cx="8572560" cy="295465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Sous famille des Ankylostomatinae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</a:pPr>
            <a:r>
              <a:rPr lang="fr-FR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fr-FR" sz="28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caninum</a:t>
            </a:r>
            <a:endParaRPr lang="fr-FR" sz="2800" b="1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</a:pP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Taille :maximum 2 cm</a:t>
            </a:r>
            <a:endParaRPr lang="fr-F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</a:pPr>
            <a:r>
              <a:rPr lang="fr-FR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CB. Bien développée</a:t>
            </a:r>
            <a:endParaRPr lang="fr-F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</a:pPr>
            <a:r>
              <a:rPr lang="fr-F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paires de crochets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(coté ventrale) </a:t>
            </a:r>
            <a:endParaRPr lang="fr-F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</a:pPr>
            <a:r>
              <a:rPr lang="fr-F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petites dents triangulaires ventrales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(au fond de la cavité)</a:t>
            </a:r>
            <a:endParaRPr kumimoji="0" lang="fr-FR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34" name="Picture 10" descr="https://upload.wikimedia.org/wikipedia/commons/thumb/a/af/Anterior_end_of_A._caninum.jpg/220px-Anterior_end_of_A._caninum.jpg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7500958" y="4525825"/>
            <a:ext cx="1643042" cy="2013542"/>
          </a:xfrm>
          <a:prstGeom prst="rect">
            <a:avLst/>
          </a:prstGeom>
          <a:noFill/>
        </p:spPr>
      </p:pic>
      <p:sp>
        <p:nvSpPr>
          <p:cNvPr id="2" name="Rectangle 1"/>
          <p:cNvSpPr/>
          <p:nvPr/>
        </p:nvSpPr>
        <p:spPr>
          <a:xfrm>
            <a:off x="2786082" y="5445224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fr-FR" sz="1400" dirty="0"/>
              <a:t>https://www.esccap.fr/vers-parasites-chien-chat/ankylostomes-trichures-vers-chiens-chats.html</a:t>
            </a:r>
            <a:endParaRPr lang="fr-FR" sz="1400" dirty="0"/>
          </a:p>
        </p:txBody>
      </p:sp>
      <p:sp>
        <p:nvSpPr>
          <p:cNvPr id="3" name="ZoneTexte 7"/>
          <p:cNvSpPr txBox="1"/>
          <p:nvPr/>
        </p:nvSpPr>
        <p:spPr>
          <a:xfrm>
            <a:off x="4857720" y="6550223"/>
            <a:ext cx="4286280" cy="30670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6503534" y="0"/>
            <a:ext cx="2640466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Ankylostomoses canines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14282" y="1571612"/>
            <a:ext cx="6929486" cy="3046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0" y="928670"/>
            <a:ext cx="2786082" cy="50006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>
                <a:solidFill>
                  <a:schemeClr val="tx1"/>
                </a:solidFill>
              </a:rPr>
              <a:t>Morphologie</a:t>
            </a:r>
            <a:endParaRPr lang="fr-FR" sz="3200" b="1" dirty="0">
              <a:solidFill>
                <a:schemeClr val="tx1"/>
              </a:solidFill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357158" y="1714488"/>
            <a:ext cx="8501122" cy="313932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Sous famille des </a:t>
            </a:r>
            <a:r>
              <a:rPr kumimoji="0" lang="fr-FR" sz="24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Bunostominae</a:t>
            </a:r>
            <a:endParaRPr kumimoji="0" lang="fr-FR" sz="24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8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Uncinaria</a:t>
            </a:r>
            <a:r>
              <a:rPr kumimoji="0" lang="fr-FR" sz="28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8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stenocephala</a:t>
            </a:r>
            <a:endParaRPr kumimoji="0" lang="fr-FR" sz="2800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Taille : Male : 5- 8 mm ; femelle : 7 à 12 mm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CB, 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bien développée</a:t>
            </a:r>
            <a:endParaRPr kumimoji="0" lang="fr-FR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Une paire de lames tranchantes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dents 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subventrales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oneTexte 7"/>
          <p:cNvSpPr txBox="1"/>
          <p:nvPr/>
        </p:nvSpPr>
        <p:spPr>
          <a:xfrm>
            <a:off x="4857720" y="6550223"/>
            <a:ext cx="4286280" cy="30670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6503534" y="0"/>
            <a:ext cx="2640466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Ankylostomoses canines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14282" y="1500174"/>
            <a:ext cx="6929486" cy="3046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0" y="785794"/>
            <a:ext cx="4429124" cy="642942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>
                <a:solidFill>
                  <a:schemeClr val="tx1"/>
                </a:solidFill>
              </a:rPr>
              <a:t>Habitat et nutrition</a:t>
            </a:r>
            <a:endParaRPr lang="fr-FR" sz="3200" b="1" dirty="0">
              <a:solidFill>
                <a:schemeClr val="tx1"/>
              </a:solidFill>
            </a:endParaRPr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285720" y="1785926"/>
            <a:ext cx="8501122" cy="3046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Ankylostoma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vit dans l’intestin grêle des carnivores</a:t>
            </a:r>
            <a:r>
              <a:rPr lang="fr-FR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et de  l’homme </a:t>
            </a:r>
            <a:endParaRPr lang="fr-FR" sz="24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kumimoji="0" lang="fr-F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Surtout, le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duodénum</a:t>
            </a:r>
            <a:endParaRPr kumimoji="0" lang="fr-FR" sz="2400" b="1" i="0" u="none" strike="noStrike" cap="none" normalizeH="0" baseline="0" dirty="0" smtClean="0">
              <a:ln>
                <a:noFill/>
              </a:ln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Il est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fortement hématophage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(prélève 0.1 à 0.2 ml /ver / jour).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Uncinaria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se localise surtout au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jéjunum et l’iléon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non hématophage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oneTexte 7"/>
          <p:cNvSpPr txBox="1"/>
          <p:nvPr/>
        </p:nvSpPr>
        <p:spPr>
          <a:xfrm>
            <a:off x="4857720" y="6550223"/>
            <a:ext cx="4286280" cy="30670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0</TotalTime>
  <Words>7756</Words>
  <Application>WPS Presentation</Application>
  <PresentationFormat>Affichage à l'écran (4:3)</PresentationFormat>
  <Paragraphs>484</Paragraphs>
  <Slides>22</Slides>
  <Notes>9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22</vt:i4>
      </vt:variant>
    </vt:vector>
  </HeadingPairs>
  <TitlesOfParts>
    <vt:vector size="38" baseType="lpstr">
      <vt:lpstr>Arial</vt:lpstr>
      <vt:lpstr>SimSun</vt:lpstr>
      <vt:lpstr>Wingdings</vt:lpstr>
      <vt:lpstr>Wingdings 2</vt:lpstr>
      <vt:lpstr>Wingdings</vt:lpstr>
      <vt:lpstr>Arial</vt:lpstr>
      <vt:lpstr>Wingdings 3</vt:lpstr>
      <vt:lpstr>Wingdings 2</vt:lpstr>
      <vt:lpstr>Constantia</vt:lpstr>
      <vt:lpstr>Times New Roman</vt:lpstr>
      <vt:lpstr>Corbel</vt:lpstr>
      <vt:lpstr>Microsoft YaHei</vt:lpstr>
      <vt:lpstr>Arial Unicode MS</vt:lpstr>
      <vt:lpstr>Calibri</vt:lpstr>
      <vt:lpstr>Times New Roman</vt:lpstr>
      <vt:lpstr>Module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hp</dc:creator>
  <cp:lastModifiedBy>mss</cp:lastModifiedBy>
  <cp:revision>103</cp:revision>
  <dcterms:created xsi:type="dcterms:W3CDTF">2016-01-10T14:00:00Z</dcterms:created>
  <dcterms:modified xsi:type="dcterms:W3CDTF">2025-11-18T08:22:42Z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FF8B01F0284C41C899A7F2CD7ABBE4F5_12</vt:lpwstr>
  </property>
  <property fmtid="{D5CDD505-2E9C-101B-9397-08002B2CF9AE}" pid="3" name="KSOProductBuildVer">
    <vt:lpwstr>1036-12.2.0.23155</vt:lpwstr>
  </property>
</Properties>
</file>