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22" r:id="rId2"/>
    <p:sldId id="288" r:id="rId3"/>
    <p:sldId id="326" r:id="rId4"/>
    <p:sldId id="297" r:id="rId5"/>
    <p:sldId id="305" r:id="rId6"/>
    <p:sldId id="280" r:id="rId7"/>
    <p:sldId id="298" r:id="rId8"/>
    <p:sldId id="294" r:id="rId9"/>
    <p:sldId id="293" r:id="rId10"/>
    <p:sldId id="306" r:id="rId11"/>
    <p:sldId id="327" r:id="rId12"/>
    <p:sldId id="281" r:id="rId13"/>
    <p:sldId id="307" r:id="rId14"/>
    <p:sldId id="301" r:id="rId15"/>
    <p:sldId id="328" r:id="rId16"/>
    <p:sldId id="329" r:id="rId17"/>
    <p:sldId id="330" r:id="rId18"/>
    <p:sldId id="334" r:id="rId19"/>
    <p:sldId id="332" r:id="rId20"/>
    <p:sldId id="278" r:id="rId21"/>
    <p:sldId id="333" r:id="rId22"/>
    <p:sldId id="302" r:id="rId23"/>
    <p:sldId id="276" r:id="rId24"/>
    <p:sldId id="271" r:id="rId25"/>
    <p:sldId id="273" r:id="rId26"/>
    <p:sldId id="304" r:id="rId27"/>
    <p:sldId id="309" r:id="rId28"/>
    <p:sldId id="335" r:id="rId29"/>
    <p:sldId id="336" r:id="rId30"/>
    <p:sldId id="312" r:id="rId31"/>
    <p:sldId id="275" r:id="rId32"/>
    <p:sldId id="266" r:id="rId33"/>
    <p:sldId id="314" r:id="rId34"/>
    <p:sldId id="263" r:id="rId35"/>
    <p:sldId id="284" r:id="rId36"/>
    <p:sldId id="285" r:id="rId37"/>
    <p:sldId id="283" r:id="rId38"/>
    <p:sldId id="315" r:id="rId39"/>
    <p:sldId id="268" r:id="rId40"/>
    <p:sldId id="277" r:id="rId41"/>
    <p:sldId id="321" r:id="rId42"/>
    <p:sldId id="257" r:id="rId43"/>
    <p:sldId id="290" r:id="rId44"/>
    <p:sldId id="286" r:id="rId45"/>
    <p:sldId id="319" r:id="rId46"/>
    <p:sldId id="258" r:id="rId47"/>
    <p:sldId id="269" r:id="rId48"/>
    <p:sldId id="316" r:id="rId49"/>
    <p:sldId id="287" r:id="rId50"/>
    <p:sldId id="337" r:id="rId51"/>
    <p:sldId id="340" r:id="rId52"/>
    <p:sldId id="339" r:id="rId53"/>
    <p:sldId id="320" r:id="rId54"/>
    <p:sldId id="289" r:id="rId55"/>
    <p:sldId id="341" r:id="rId56"/>
    <p:sldId id="274" r:id="rId57"/>
    <p:sldId id="342" r:id="rId58"/>
    <p:sldId id="325" r:id="rId59"/>
    <p:sldId id="323" r:id="rId60"/>
    <p:sldId id="343" r:id="rId61"/>
    <p:sldId id="344"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3483" autoAdjust="0"/>
  </p:normalViewPr>
  <p:slideViewPr>
    <p:cSldViewPr>
      <p:cViewPr varScale="1">
        <p:scale>
          <a:sx n="62" d="100"/>
          <a:sy n="62" d="100"/>
        </p:scale>
        <p:origin x="163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E0CA6-7885-48BA-81DB-9B584B1A8A08}" type="datetimeFigureOut">
              <a:rPr lang="fr-FR" smtClean="0"/>
              <a:t>12/11/2025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1006C-FF8D-47AB-82AA-A0D5905E5063}" type="slidenum">
              <a:rPr lang="fr-FR" smtClean="0"/>
              <a:t>‹N°›</a:t>
            </a:fld>
            <a:endParaRPr lang="fr-FR"/>
          </a:p>
        </p:txBody>
      </p:sp>
    </p:spTree>
    <p:extLst>
      <p:ext uri="{BB962C8B-B14F-4D97-AF65-F5344CB8AC3E}">
        <p14:creationId xmlns:p14="http://schemas.microsoft.com/office/powerpoint/2010/main" val="6537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Tissu osseux</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1</a:t>
            </a:fld>
            <a:endParaRPr lang="fr-FR"/>
          </a:p>
        </p:txBody>
      </p:sp>
    </p:spTree>
    <p:extLst>
      <p:ext uri="{BB962C8B-B14F-4D97-AF65-F5344CB8AC3E}">
        <p14:creationId xmlns:p14="http://schemas.microsoft.com/office/powerpoint/2010/main" val="56905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20</a:t>
            </a:fld>
            <a:endParaRPr lang="fr-FR"/>
          </a:p>
        </p:txBody>
      </p:sp>
    </p:spTree>
    <p:extLst>
      <p:ext uri="{BB962C8B-B14F-4D97-AF65-F5344CB8AC3E}">
        <p14:creationId xmlns:p14="http://schemas.microsoft.com/office/powerpoint/2010/main" val="270031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22</a:t>
            </a:fld>
            <a:endParaRPr lang="fr-FR"/>
          </a:p>
        </p:txBody>
      </p:sp>
    </p:spTree>
    <p:extLst>
      <p:ext uri="{BB962C8B-B14F-4D97-AF65-F5344CB8AC3E}">
        <p14:creationId xmlns:p14="http://schemas.microsoft.com/office/powerpoint/2010/main" val="285345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Micro optique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25</a:t>
            </a:fld>
            <a:endParaRPr lang="fr-FR"/>
          </a:p>
        </p:txBody>
      </p:sp>
    </p:spTree>
    <p:extLst>
      <p:ext uri="{BB962C8B-B14F-4D97-AF65-F5344CB8AC3E}">
        <p14:creationId xmlns:p14="http://schemas.microsoft.com/office/powerpoint/2010/main" val="418351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27</a:t>
            </a:fld>
            <a:endParaRPr lang="fr-FR"/>
          </a:p>
        </p:txBody>
      </p:sp>
    </p:spTree>
    <p:extLst>
      <p:ext uri="{BB962C8B-B14F-4D97-AF65-F5344CB8AC3E}">
        <p14:creationId xmlns:p14="http://schemas.microsoft.com/office/powerpoint/2010/main" val="145100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28</a:t>
            </a:fld>
            <a:endParaRPr lang="fr-FR"/>
          </a:p>
        </p:txBody>
      </p:sp>
    </p:spTree>
    <p:extLst>
      <p:ext uri="{BB962C8B-B14F-4D97-AF65-F5344CB8AC3E}">
        <p14:creationId xmlns:p14="http://schemas.microsoft.com/office/powerpoint/2010/main" val="2166700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31</a:t>
            </a:fld>
            <a:endParaRPr lang="fr-FR"/>
          </a:p>
        </p:txBody>
      </p:sp>
    </p:spTree>
    <p:extLst>
      <p:ext uri="{BB962C8B-B14F-4D97-AF65-F5344CB8AC3E}">
        <p14:creationId xmlns:p14="http://schemas.microsoft.com/office/powerpoint/2010/main" val="3515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32</a:t>
            </a:fld>
            <a:endParaRPr lang="fr-FR"/>
          </a:p>
        </p:txBody>
      </p:sp>
    </p:spTree>
    <p:extLst>
      <p:ext uri="{BB962C8B-B14F-4D97-AF65-F5344CB8AC3E}">
        <p14:creationId xmlns:p14="http://schemas.microsoft.com/office/powerpoint/2010/main" val="391996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39</a:t>
            </a:fld>
            <a:endParaRPr lang="fr-FR"/>
          </a:p>
        </p:txBody>
      </p:sp>
    </p:spTree>
    <p:extLst>
      <p:ext uri="{BB962C8B-B14F-4D97-AF65-F5344CB8AC3E}">
        <p14:creationId xmlns:p14="http://schemas.microsoft.com/office/powerpoint/2010/main" val="333645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40</a:t>
            </a:fld>
            <a:endParaRPr lang="fr-FR"/>
          </a:p>
        </p:txBody>
      </p:sp>
    </p:spTree>
    <p:extLst>
      <p:ext uri="{BB962C8B-B14F-4D97-AF65-F5344CB8AC3E}">
        <p14:creationId xmlns:p14="http://schemas.microsoft.com/office/powerpoint/2010/main" val="164909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44</a:t>
            </a:fld>
            <a:endParaRPr lang="fr-FR"/>
          </a:p>
        </p:txBody>
      </p:sp>
    </p:spTree>
    <p:extLst>
      <p:ext uri="{BB962C8B-B14F-4D97-AF65-F5344CB8AC3E}">
        <p14:creationId xmlns:p14="http://schemas.microsoft.com/office/powerpoint/2010/main" val="42858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2</a:t>
            </a:fld>
            <a:endParaRPr lang="fr-FR"/>
          </a:p>
        </p:txBody>
      </p:sp>
    </p:spTree>
    <p:extLst>
      <p:ext uri="{BB962C8B-B14F-4D97-AF65-F5344CB8AC3E}">
        <p14:creationId xmlns:p14="http://schemas.microsoft.com/office/powerpoint/2010/main" val="3993794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47</a:t>
            </a:fld>
            <a:endParaRPr lang="fr-FR"/>
          </a:p>
        </p:txBody>
      </p:sp>
    </p:spTree>
    <p:extLst>
      <p:ext uri="{BB962C8B-B14F-4D97-AF65-F5344CB8AC3E}">
        <p14:creationId xmlns:p14="http://schemas.microsoft.com/office/powerpoint/2010/main" val="362931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48</a:t>
            </a:fld>
            <a:endParaRPr lang="fr-FR"/>
          </a:p>
        </p:txBody>
      </p:sp>
    </p:spTree>
    <p:extLst>
      <p:ext uri="{BB962C8B-B14F-4D97-AF65-F5344CB8AC3E}">
        <p14:creationId xmlns:p14="http://schemas.microsoft.com/office/powerpoint/2010/main" val="105341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49</a:t>
            </a:fld>
            <a:endParaRPr lang="fr-FR"/>
          </a:p>
        </p:txBody>
      </p:sp>
    </p:spTree>
    <p:extLst>
      <p:ext uri="{BB962C8B-B14F-4D97-AF65-F5344CB8AC3E}">
        <p14:creationId xmlns:p14="http://schemas.microsoft.com/office/powerpoint/2010/main" val="109498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50</a:t>
            </a:fld>
            <a:endParaRPr lang="fr-FR"/>
          </a:p>
        </p:txBody>
      </p:sp>
    </p:spTree>
    <p:extLst>
      <p:ext uri="{BB962C8B-B14F-4D97-AF65-F5344CB8AC3E}">
        <p14:creationId xmlns:p14="http://schemas.microsoft.com/office/powerpoint/2010/main" val="331720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51</a:t>
            </a:fld>
            <a:endParaRPr lang="fr-FR"/>
          </a:p>
        </p:txBody>
      </p:sp>
    </p:spTree>
    <p:extLst>
      <p:ext uri="{BB962C8B-B14F-4D97-AF65-F5344CB8AC3E}">
        <p14:creationId xmlns:p14="http://schemas.microsoft.com/office/powerpoint/2010/main" val="4080921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52</a:t>
            </a:fld>
            <a:endParaRPr lang="fr-FR"/>
          </a:p>
        </p:txBody>
      </p:sp>
    </p:spTree>
    <p:extLst>
      <p:ext uri="{BB962C8B-B14F-4D97-AF65-F5344CB8AC3E}">
        <p14:creationId xmlns:p14="http://schemas.microsoft.com/office/powerpoint/2010/main" val="933860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53</a:t>
            </a:fld>
            <a:endParaRPr lang="fr-FR"/>
          </a:p>
        </p:txBody>
      </p:sp>
    </p:spTree>
    <p:extLst>
      <p:ext uri="{BB962C8B-B14F-4D97-AF65-F5344CB8AC3E}">
        <p14:creationId xmlns:p14="http://schemas.microsoft.com/office/powerpoint/2010/main" val="242868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54</a:t>
            </a:fld>
            <a:endParaRPr lang="fr-FR"/>
          </a:p>
        </p:txBody>
      </p:sp>
    </p:spTree>
    <p:extLst>
      <p:ext uri="{BB962C8B-B14F-4D97-AF65-F5344CB8AC3E}">
        <p14:creationId xmlns:p14="http://schemas.microsoft.com/office/powerpoint/2010/main" val="41297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56</a:t>
            </a:fld>
            <a:endParaRPr lang="fr-FR"/>
          </a:p>
        </p:txBody>
      </p:sp>
    </p:spTree>
    <p:extLst>
      <p:ext uri="{BB962C8B-B14F-4D97-AF65-F5344CB8AC3E}">
        <p14:creationId xmlns:p14="http://schemas.microsoft.com/office/powerpoint/2010/main" val="132163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57</a:t>
            </a:fld>
            <a:endParaRPr lang="fr-FR"/>
          </a:p>
        </p:txBody>
      </p:sp>
    </p:spTree>
    <p:extLst>
      <p:ext uri="{BB962C8B-B14F-4D97-AF65-F5344CB8AC3E}">
        <p14:creationId xmlns:p14="http://schemas.microsoft.com/office/powerpoint/2010/main" val="410647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3</a:t>
            </a:fld>
            <a:endParaRPr lang="fr-FR"/>
          </a:p>
        </p:txBody>
      </p:sp>
    </p:spTree>
    <p:extLst>
      <p:ext uri="{BB962C8B-B14F-4D97-AF65-F5344CB8AC3E}">
        <p14:creationId xmlns:p14="http://schemas.microsoft.com/office/powerpoint/2010/main" val="284339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FC63AC-5897-443C-8FDA-4673F7297195}" type="slidenum">
              <a:rPr lang="fr-FR" smtClean="0"/>
              <a:t>58</a:t>
            </a:fld>
            <a:endParaRPr lang="fr-FR"/>
          </a:p>
        </p:txBody>
      </p:sp>
    </p:spTree>
    <p:extLst>
      <p:ext uri="{BB962C8B-B14F-4D97-AF65-F5344CB8AC3E}">
        <p14:creationId xmlns:p14="http://schemas.microsoft.com/office/powerpoint/2010/main" val="3189015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Merci </a:t>
            </a:r>
            <a:endParaRPr lang="fr-FR"/>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59</a:t>
            </a:fld>
            <a:endParaRPr lang="fr-FR"/>
          </a:p>
        </p:txBody>
      </p:sp>
    </p:spTree>
    <p:extLst>
      <p:ext uri="{BB962C8B-B14F-4D97-AF65-F5344CB8AC3E}">
        <p14:creationId xmlns:p14="http://schemas.microsoft.com/office/powerpoint/2010/main" val="253455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6</a:t>
            </a:fld>
            <a:endParaRPr lang="fr-FR"/>
          </a:p>
        </p:txBody>
      </p:sp>
    </p:spTree>
    <p:extLst>
      <p:ext uri="{BB962C8B-B14F-4D97-AF65-F5344CB8AC3E}">
        <p14:creationId xmlns:p14="http://schemas.microsoft.com/office/powerpoint/2010/main" val="376982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7</a:t>
            </a:fld>
            <a:endParaRPr lang="fr-FR"/>
          </a:p>
        </p:txBody>
      </p:sp>
    </p:spTree>
    <p:extLst>
      <p:ext uri="{BB962C8B-B14F-4D97-AF65-F5344CB8AC3E}">
        <p14:creationId xmlns:p14="http://schemas.microsoft.com/office/powerpoint/2010/main" val="316767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14</a:t>
            </a:fld>
            <a:endParaRPr lang="fr-FR"/>
          </a:p>
        </p:txBody>
      </p:sp>
    </p:spTree>
    <p:extLst>
      <p:ext uri="{BB962C8B-B14F-4D97-AF65-F5344CB8AC3E}">
        <p14:creationId xmlns:p14="http://schemas.microsoft.com/office/powerpoint/2010/main" val="85195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16</a:t>
            </a:fld>
            <a:endParaRPr lang="fr-FR"/>
          </a:p>
        </p:txBody>
      </p:sp>
    </p:spTree>
    <p:extLst>
      <p:ext uri="{BB962C8B-B14F-4D97-AF65-F5344CB8AC3E}">
        <p14:creationId xmlns:p14="http://schemas.microsoft.com/office/powerpoint/2010/main" val="175946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17</a:t>
            </a:fld>
            <a:endParaRPr lang="fr-FR"/>
          </a:p>
        </p:txBody>
      </p:sp>
    </p:spTree>
    <p:extLst>
      <p:ext uri="{BB962C8B-B14F-4D97-AF65-F5344CB8AC3E}">
        <p14:creationId xmlns:p14="http://schemas.microsoft.com/office/powerpoint/2010/main" val="192797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121006C-FF8D-47AB-82AA-A0D5905E5063}" type="slidenum">
              <a:rPr lang="fr-FR" smtClean="0"/>
              <a:t>19</a:t>
            </a:fld>
            <a:endParaRPr lang="fr-FR"/>
          </a:p>
        </p:txBody>
      </p:sp>
    </p:spTree>
    <p:extLst>
      <p:ext uri="{BB962C8B-B14F-4D97-AF65-F5344CB8AC3E}">
        <p14:creationId xmlns:p14="http://schemas.microsoft.com/office/powerpoint/2010/main" val="11328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DAFF471-ACE4-4174-A489-3405C313E9A5}"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164647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AFF471-ACE4-4174-A489-3405C313E9A5}"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245593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AFF471-ACE4-4174-A489-3405C313E9A5}"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36462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AFF471-ACE4-4174-A489-3405C313E9A5}"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20104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DAFF471-ACE4-4174-A489-3405C313E9A5}"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421088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DAFF471-ACE4-4174-A489-3405C313E9A5}" type="datetimeFigureOut">
              <a:rPr lang="fr-FR" smtClean="0"/>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11898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DAFF471-ACE4-4174-A489-3405C313E9A5}" type="datetimeFigureOut">
              <a:rPr lang="fr-FR" smtClean="0"/>
              <a:t>12/11/2025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355412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DAFF471-ACE4-4174-A489-3405C313E9A5}" type="datetimeFigureOut">
              <a:rPr lang="fr-FR" smtClean="0"/>
              <a:t>12/11/2025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150416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AFF471-ACE4-4174-A489-3405C313E9A5}" type="datetimeFigureOut">
              <a:rPr lang="fr-FR" smtClean="0"/>
              <a:t>12/11/2025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206303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AFF471-ACE4-4174-A489-3405C313E9A5}" type="datetimeFigureOut">
              <a:rPr lang="fr-FR" smtClean="0"/>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329507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AFF471-ACE4-4174-A489-3405C313E9A5}" type="datetimeFigureOut">
              <a:rPr lang="fr-FR" smtClean="0"/>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AAA813-4DE6-4332-BCEA-9A5D963A6552}" type="slidenum">
              <a:rPr lang="fr-FR" smtClean="0"/>
              <a:t>‹N°›</a:t>
            </a:fld>
            <a:endParaRPr lang="fr-FR"/>
          </a:p>
        </p:txBody>
      </p:sp>
    </p:spTree>
    <p:extLst>
      <p:ext uri="{BB962C8B-B14F-4D97-AF65-F5344CB8AC3E}">
        <p14:creationId xmlns:p14="http://schemas.microsoft.com/office/powerpoint/2010/main" val="157987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FF471-ACE4-4174-A489-3405C313E9A5}" type="datetimeFigureOut">
              <a:rPr lang="fr-FR" smtClean="0"/>
              <a:t>12/11/2025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AA813-4DE6-4332-BCEA-9A5D963A6552}" type="slidenum">
              <a:rPr lang="fr-FR" smtClean="0"/>
              <a:t>‹N°›</a:t>
            </a:fld>
            <a:endParaRPr lang="fr-FR"/>
          </a:p>
        </p:txBody>
      </p:sp>
    </p:spTree>
    <p:extLst>
      <p:ext uri="{BB962C8B-B14F-4D97-AF65-F5344CB8AC3E}">
        <p14:creationId xmlns:p14="http://schemas.microsoft.com/office/powerpoint/2010/main" val="161363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futura-sciences.com/sante/definitions/medecine-osteocyte-2157/"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772816"/>
            <a:ext cx="5561138" cy="1323439"/>
          </a:xfrm>
          <a:prstGeom prst="rect">
            <a:avLst/>
          </a:prstGeom>
        </p:spPr>
        <p:txBody>
          <a:bodyPr wrap="none">
            <a:spAutoFit/>
          </a:bodyPr>
          <a:lstStyle/>
          <a:p>
            <a:r>
              <a:rPr lang="fr-FR" sz="8000"/>
              <a:t>Tissu osseux </a:t>
            </a:r>
          </a:p>
        </p:txBody>
      </p:sp>
      <p:sp>
        <p:nvSpPr>
          <p:cNvPr id="3" name="Sous-titre 2"/>
          <p:cNvSpPr txBox="1">
            <a:spLocks/>
          </p:cNvSpPr>
          <p:nvPr/>
        </p:nvSpPr>
        <p:spPr>
          <a:xfrm>
            <a:off x="3203848" y="3356992"/>
            <a:ext cx="9144000" cy="1655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Mme Bouaziz.A Ep Lattafi </a:t>
            </a:r>
            <a:endParaRPr lang="fr-FR" dirty="0"/>
          </a:p>
        </p:txBody>
      </p:sp>
    </p:spTree>
    <p:extLst>
      <p:ext uri="{BB962C8B-B14F-4D97-AF65-F5344CB8AC3E}">
        <p14:creationId xmlns:p14="http://schemas.microsoft.com/office/powerpoint/2010/main" val="2163669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628800"/>
            <a:ext cx="8568952" cy="830997"/>
          </a:xfrm>
          <a:prstGeom prst="rect">
            <a:avLst/>
          </a:prstGeom>
        </p:spPr>
        <p:txBody>
          <a:bodyPr wrap="square">
            <a:spAutoFit/>
          </a:bodyPr>
          <a:lstStyle/>
          <a:p>
            <a:r>
              <a:rPr lang="fr-FR" sz="2400" dirty="0">
                <a:latin typeface="TimesNewRoman"/>
              </a:rPr>
              <a:t>Ils sont faits d'os spongieux</a:t>
            </a:r>
            <a:r>
              <a:rPr lang="fr-FR" sz="2400">
                <a:latin typeface="TimesNewRoman"/>
              </a:rPr>
              <a:t>, </a:t>
            </a:r>
            <a:r>
              <a:rPr lang="fr-FR" sz="2400" smtClean="0">
                <a:latin typeface="TimesNewRoman"/>
              </a:rPr>
              <a:t>avec une </a:t>
            </a:r>
            <a:r>
              <a:rPr lang="fr-FR" sz="2400" dirty="0" smtClean="0">
                <a:latin typeface="TimesNewRoman"/>
              </a:rPr>
              <a:t>mince couche </a:t>
            </a:r>
            <a:r>
              <a:rPr lang="fr-FR" sz="2400" dirty="0">
                <a:latin typeface="TimesNewRoman"/>
              </a:rPr>
              <a:t>d'os compact</a:t>
            </a:r>
            <a:endParaRPr lang="fr-FR" sz="2400" dirty="0"/>
          </a:p>
        </p:txBody>
      </p:sp>
      <p:sp>
        <p:nvSpPr>
          <p:cNvPr id="5" name="Rectangle 4"/>
          <p:cNvSpPr/>
          <p:nvPr/>
        </p:nvSpPr>
        <p:spPr>
          <a:xfrm>
            <a:off x="611560" y="3356992"/>
            <a:ext cx="4572000" cy="1200329"/>
          </a:xfrm>
          <a:prstGeom prst="rect">
            <a:avLst/>
          </a:prstGeom>
        </p:spPr>
        <p:txBody>
          <a:bodyPr>
            <a:spAutoFit/>
          </a:bodyPr>
          <a:lstStyle/>
          <a:p>
            <a:r>
              <a:rPr lang="fr-FR" sz="2400" b="1" dirty="0">
                <a:latin typeface="Arial" panose="020B0604020202020204" pitchFamily="34" charset="0"/>
                <a:cs typeface="Arial" panose="020B0604020202020204" pitchFamily="34" charset="0"/>
              </a:rPr>
              <a:t>Exemple</a:t>
            </a:r>
            <a:r>
              <a:rPr lang="fr-FR" sz="2400" dirty="0" smtClean="0">
                <a:latin typeface="Arial" panose="020B0604020202020204" pitchFamily="34" charset="0"/>
                <a:cs typeface="Arial" panose="020B0604020202020204" pitchFamily="34" charset="0"/>
              </a:rPr>
              <a:t>:</a:t>
            </a:r>
          </a:p>
          <a:p>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les os des poignets </a:t>
            </a:r>
            <a:r>
              <a:rPr lang="fr-FR" sz="2400" b="1" dirty="0">
                <a:latin typeface="Arial" panose="020B0604020202020204" pitchFamily="34" charset="0"/>
                <a:cs typeface="Arial" panose="020B0604020202020204" pitchFamily="34" charset="0"/>
              </a:rPr>
              <a:t>(carpiens) </a:t>
            </a:r>
            <a:r>
              <a:rPr lang="fr-FR" sz="2400" dirty="0">
                <a:latin typeface="Arial" panose="020B0604020202020204" pitchFamily="34" charset="0"/>
                <a:cs typeface="Arial" panose="020B0604020202020204" pitchFamily="34" charset="0"/>
              </a:rPr>
              <a:t>et des chevilles </a:t>
            </a:r>
            <a:r>
              <a:rPr lang="fr-FR" sz="2400" b="1" dirty="0">
                <a:latin typeface="Arial" panose="020B0604020202020204" pitchFamily="34" charset="0"/>
                <a:cs typeface="Arial" panose="020B0604020202020204" pitchFamily="34" charset="0"/>
              </a:rPr>
              <a:t>(tarsiens).</a:t>
            </a:r>
            <a:endParaRPr lang="fr-FR" sz="2400" dirty="0">
              <a:latin typeface="Arial" panose="020B0604020202020204" pitchFamily="34" charset="0"/>
              <a:cs typeface="Arial" panose="020B0604020202020204" pitchFamily="34" charset="0"/>
            </a:endParaRPr>
          </a:p>
        </p:txBody>
      </p:sp>
      <p:sp>
        <p:nvSpPr>
          <p:cNvPr id="7" name="Titre 1"/>
          <p:cNvSpPr txBox="1">
            <a:spLocks/>
          </p:cNvSpPr>
          <p:nvPr/>
        </p:nvSpPr>
        <p:spPr>
          <a:xfrm>
            <a:off x="467544" y="25436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Les os courts</a:t>
            </a:r>
            <a:endParaRPr lang="fr-FR" dirty="0" smtClean="0"/>
          </a:p>
        </p:txBody>
      </p:sp>
      <p:pic>
        <p:nvPicPr>
          <p:cNvPr id="8" name="Image 7"/>
          <p:cNvPicPr>
            <a:picLocks noChangeAspect="1"/>
          </p:cNvPicPr>
          <p:nvPr/>
        </p:nvPicPr>
        <p:blipFill>
          <a:blip r:embed="rId2"/>
          <a:stretch>
            <a:fillRect/>
          </a:stretch>
        </p:blipFill>
        <p:spPr>
          <a:xfrm>
            <a:off x="5183560" y="2348880"/>
            <a:ext cx="3731315" cy="2987030"/>
          </a:xfrm>
          <a:prstGeom prst="rect">
            <a:avLst/>
          </a:prstGeom>
        </p:spPr>
      </p:pic>
    </p:spTree>
    <p:extLst>
      <p:ext uri="{BB962C8B-B14F-4D97-AF65-F5344CB8AC3E}">
        <p14:creationId xmlns:p14="http://schemas.microsoft.com/office/powerpoint/2010/main" val="383179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67544" y="25436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Les os irréguliers</a:t>
            </a:r>
            <a:endParaRPr lang="fr-FR" dirty="0" smtClean="0"/>
          </a:p>
        </p:txBody>
      </p:sp>
      <p:sp>
        <p:nvSpPr>
          <p:cNvPr id="3" name="Rectangle 2"/>
          <p:cNvSpPr/>
          <p:nvPr/>
        </p:nvSpPr>
        <p:spPr>
          <a:xfrm>
            <a:off x="251520" y="1397363"/>
            <a:ext cx="8712968" cy="2677656"/>
          </a:xfrm>
          <a:prstGeom prst="rect">
            <a:avLst/>
          </a:prstGeom>
        </p:spPr>
        <p:txBody>
          <a:bodyPr wrap="square">
            <a:spAutoFit/>
          </a:bodyPr>
          <a:lstStyle/>
          <a:p>
            <a:r>
              <a:rPr lang="fr-FR" sz="2800" dirty="0"/>
              <a:t>Sont exclus des trois catégories mentionnées ci-dessus, car ils présentent des formes complexes.  Ils diffèrent également quant à la proportion d'os spongieux et d'os compact qu'ils contiennent. </a:t>
            </a:r>
          </a:p>
          <a:p>
            <a:endParaRPr lang="fr-FR" sz="2800" dirty="0" smtClean="0"/>
          </a:p>
          <a:p>
            <a:r>
              <a:rPr lang="fr-FR" sz="2800" b="1" dirty="0" smtClean="0"/>
              <a:t>Exemple</a:t>
            </a:r>
            <a:r>
              <a:rPr lang="fr-FR" sz="2800" dirty="0"/>
              <a:t>: les vertèbres, le pelvis et certains os de la face.</a:t>
            </a:r>
          </a:p>
        </p:txBody>
      </p:sp>
    </p:spTree>
    <p:extLst>
      <p:ext uri="{BB962C8B-B14F-4D97-AF65-F5344CB8AC3E}">
        <p14:creationId xmlns:p14="http://schemas.microsoft.com/office/powerpoint/2010/main" val="138260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Ã©sultat de recherche d'images pour &quot;les types de cellules osseus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648072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7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916832"/>
            <a:ext cx="6993460" cy="1754326"/>
          </a:xfrm>
          <a:prstGeom prst="rect">
            <a:avLst/>
          </a:prstGeom>
        </p:spPr>
        <p:txBody>
          <a:bodyPr wrap="square">
            <a:spAutoFit/>
          </a:bodyPr>
          <a:lstStyle/>
          <a:p>
            <a:pPr algn="ctr"/>
            <a:r>
              <a:rPr lang="fr-FR" sz="5400" b="1" dirty="0" smtClean="0">
                <a:latin typeface="TimesNewRoman,Bold"/>
              </a:rPr>
              <a:t>Structure générale des tissus osseux</a:t>
            </a:r>
            <a:endParaRPr lang="fr-FR" sz="5400" dirty="0"/>
          </a:p>
        </p:txBody>
      </p:sp>
    </p:spTree>
    <p:extLst>
      <p:ext uri="{BB962C8B-B14F-4D97-AF65-F5344CB8AC3E}">
        <p14:creationId xmlns:p14="http://schemas.microsoft.com/office/powerpoint/2010/main" val="81796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76056" y="116632"/>
            <a:ext cx="3857625" cy="4429125"/>
          </a:xfrm>
        </p:spPr>
      </p:pic>
      <p:sp>
        <p:nvSpPr>
          <p:cNvPr id="4" name="Rectangle 3"/>
          <p:cNvSpPr/>
          <p:nvPr/>
        </p:nvSpPr>
        <p:spPr>
          <a:xfrm>
            <a:off x="323528" y="277496"/>
            <a:ext cx="4572000" cy="1200329"/>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Un os comporte 6 types différents de tissus :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[1] </a:t>
            </a:r>
            <a:r>
              <a:rPr lang="fr-FR" b="1" dirty="0">
                <a:latin typeface="Times New Roman" panose="02020603050405020304" pitchFamily="18" charset="0"/>
                <a:cs typeface="Times New Roman" panose="02020603050405020304" pitchFamily="18" charset="0"/>
              </a:rPr>
              <a:t>Le périoste</a:t>
            </a:r>
            <a:r>
              <a:rPr lang="fr-FR" dirty="0">
                <a:latin typeface="Times New Roman" panose="02020603050405020304" pitchFamily="18" charset="0"/>
                <a:cs typeface="Times New Roman" panose="02020603050405020304" pitchFamily="18" charset="0"/>
              </a:rPr>
              <a:t> est une membrane fibreuse qui recouvre les os, à l’exception des  articulations.</a:t>
            </a:r>
            <a:br>
              <a:rPr lang="fr-FR" dirty="0">
                <a:latin typeface="Times New Roman" panose="02020603050405020304" pitchFamily="18" charset="0"/>
                <a:cs typeface="Times New Roman" panose="02020603050405020304" pitchFamily="18" charset="0"/>
              </a:rPr>
            </a:br>
            <a:endParaRPr lang="fr-FR" dirty="0"/>
          </a:p>
        </p:txBody>
      </p:sp>
      <p:sp>
        <p:nvSpPr>
          <p:cNvPr id="5" name="Rectangle 4"/>
          <p:cNvSpPr/>
          <p:nvPr/>
        </p:nvSpPr>
        <p:spPr>
          <a:xfrm>
            <a:off x="504056" y="1187996"/>
            <a:ext cx="4572000" cy="1200329"/>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[2] </a:t>
            </a:r>
            <a:r>
              <a:rPr lang="fr-FR" b="1" dirty="0">
                <a:latin typeface="Times New Roman" panose="02020603050405020304" pitchFamily="18" charset="0"/>
                <a:cs typeface="Times New Roman" panose="02020603050405020304" pitchFamily="18" charset="0"/>
              </a:rPr>
              <a:t>L’os compact</a:t>
            </a:r>
            <a:r>
              <a:rPr lang="fr-FR" dirty="0">
                <a:latin typeface="Times New Roman" panose="02020603050405020304" pitchFamily="18" charset="0"/>
                <a:cs typeface="Times New Roman" panose="02020603050405020304" pitchFamily="18" charset="0"/>
              </a:rPr>
              <a:t>, très dense et uniforme, est composé d’unité élémentaires cylindriques ou </a:t>
            </a:r>
            <a:r>
              <a:rPr lang="fr-FR" dirty="0" err="1">
                <a:latin typeface="Times New Roman" panose="02020603050405020304" pitchFamily="18" charset="0"/>
                <a:cs typeface="Times New Roman" panose="02020603050405020304" pitchFamily="18" charset="0"/>
              </a:rPr>
              <a:t>ostéons</a:t>
            </a:r>
            <a:r>
              <a:rPr lang="fr-FR">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p>
        </p:txBody>
      </p:sp>
      <p:sp>
        <p:nvSpPr>
          <p:cNvPr id="6" name="Rectangle 5"/>
          <p:cNvSpPr/>
          <p:nvPr/>
        </p:nvSpPr>
        <p:spPr>
          <a:xfrm>
            <a:off x="310141" y="2455058"/>
            <a:ext cx="4572000" cy="369332"/>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[3] </a:t>
            </a:r>
            <a:r>
              <a:rPr lang="fr-FR" b="1" dirty="0">
                <a:latin typeface="Times New Roman" panose="02020603050405020304" pitchFamily="18" charset="0"/>
                <a:cs typeface="Times New Roman" panose="02020603050405020304" pitchFamily="18" charset="0"/>
              </a:rPr>
              <a:t>L’os spongieux</a:t>
            </a:r>
            <a:r>
              <a:rPr lang="fr-FR" dirty="0">
                <a:latin typeface="Times New Roman" panose="02020603050405020304" pitchFamily="18" charset="0"/>
                <a:cs typeface="Times New Roman" panose="02020603050405020304" pitchFamily="18" charset="0"/>
              </a:rPr>
              <a:t> ressemble à une </a:t>
            </a:r>
            <a:r>
              <a:rPr lang="fr-FR" dirty="0" smtClean="0">
                <a:latin typeface="Times New Roman" panose="02020603050405020304" pitchFamily="18" charset="0"/>
                <a:cs typeface="Times New Roman" panose="02020603050405020304" pitchFamily="18" charset="0"/>
              </a:rPr>
              <a:t>éponge</a:t>
            </a:r>
            <a:endParaRPr lang="fr-FR" dirty="0"/>
          </a:p>
        </p:txBody>
      </p:sp>
      <p:sp>
        <p:nvSpPr>
          <p:cNvPr id="7" name="Rectangle 6"/>
          <p:cNvSpPr/>
          <p:nvPr/>
        </p:nvSpPr>
        <p:spPr>
          <a:xfrm>
            <a:off x="266733" y="2911668"/>
            <a:ext cx="4572000" cy="1200329"/>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[4] </a:t>
            </a:r>
            <a:r>
              <a:rPr lang="fr-FR" b="1" dirty="0">
                <a:latin typeface="Times New Roman" panose="02020603050405020304" pitchFamily="18" charset="0"/>
                <a:cs typeface="Times New Roman" panose="02020603050405020304" pitchFamily="18" charset="0"/>
              </a:rPr>
              <a:t>Le cartilage articulaire ou hyali</a:t>
            </a:r>
            <a:r>
              <a:rPr lang="fr-FR" dirty="0">
                <a:latin typeface="Times New Roman" panose="02020603050405020304" pitchFamily="18" charset="0"/>
                <a:cs typeface="Times New Roman" panose="02020603050405020304" pitchFamily="18" charset="0"/>
              </a:rPr>
              <a:t>n, qui recouvre les extrémités, apparaît au microscope comme une gelée rigide mais encore élastique.</a:t>
            </a:r>
            <a:br>
              <a:rPr lang="fr-FR" dirty="0">
                <a:latin typeface="Times New Roman" panose="02020603050405020304" pitchFamily="18" charset="0"/>
                <a:cs typeface="Times New Roman" panose="02020603050405020304" pitchFamily="18" charset="0"/>
              </a:rPr>
            </a:br>
            <a:endParaRPr lang="fr-FR" dirty="0"/>
          </a:p>
        </p:txBody>
      </p:sp>
      <p:sp>
        <p:nvSpPr>
          <p:cNvPr id="8" name="Rectangle 7"/>
          <p:cNvSpPr/>
          <p:nvPr/>
        </p:nvSpPr>
        <p:spPr>
          <a:xfrm>
            <a:off x="413610" y="3945592"/>
            <a:ext cx="4572000" cy="1200329"/>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[5] </a:t>
            </a:r>
            <a:r>
              <a:rPr lang="fr-FR" b="1" dirty="0">
                <a:latin typeface="Times New Roman" panose="02020603050405020304" pitchFamily="18" charset="0"/>
                <a:cs typeface="Times New Roman" panose="02020603050405020304" pitchFamily="18" charset="0"/>
              </a:rPr>
              <a:t>La moelle osseuse ou moelle rouge</a:t>
            </a:r>
            <a:r>
              <a:rPr lang="fr-FR" dirty="0">
                <a:latin typeface="Times New Roman" panose="02020603050405020304" pitchFamily="18" charset="0"/>
                <a:cs typeface="Times New Roman" panose="02020603050405020304" pitchFamily="18" charset="0"/>
              </a:rPr>
              <a:t> occupe toutes les cavités de l’os spongieux, produisant chaque jour 100 à 150 milliards de globules rouges et 1 à 30 milliards de globules blancs</a:t>
            </a:r>
            <a:endParaRPr lang="fr-FR" dirty="0"/>
          </a:p>
        </p:txBody>
      </p:sp>
      <p:sp>
        <p:nvSpPr>
          <p:cNvPr id="9" name="Rectangle 8"/>
          <p:cNvSpPr/>
          <p:nvPr/>
        </p:nvSpPr>
        <p:spPr>
          <a:xfrm>
            <a:off x="187714" y="5133720"/>
            <a:ext cx="4572000" cy="923330"/>
          </a:xfrm>
          <a:prstGeom prst="rect">
            <a:avLst/>
          </a:prstGeom>
        </p:spPr>
        <p:txBody>
          <a:bodyPr>
            <a:spAutoFit/>
          </a:bodyPr>
          <a:lstStyle/>
          <a:p>
            <a:pPr algn="ctr"/>
            <a:r>
              <a:rPr lang="fr-FR" dirty="0">
                <a:latin typeface="Times New Roman" panose="02020603050405020304" pitchFamily="18" charset="0"/>
                <a:cs typeface="Times New Roman" panose="02020603050405020304" pitchFamily="18" charset="0"/>
              </a:rPr>
              <a:t>[6] </a:t>
            </a:r>
            <a:r>
              <a:rPr lang="fr-FR" b="1" dirty="0">
                <a:latin typeface="Times New Roman" panose="02020603050405020304" pitchFamily="18" charset="0"/>
                <a:cs typeface="Times New Roman" panose="02020603050405020304" pitchFamily="18" charset="0"/>
              </a:rPr>
              <a:t>La moelle jaune</a:t>
            </a:r>
            <a:r>
              <a:rPr lang="fr-FR" dirty="0">
                <a:latin typeface="Times New Roman" panose="02020603050405020304" pitchFamily="18" charset="0"/>
                <a:cs typeface="Times New Roman" panose="02020603050405020304" pitchFamily="18" charset="0"/>
              </a:rPr>
              <a:t>, masse graisseuse qui occupe le centre de la diaphyse des os longs chez l’adulte.</a:t>
            </a:r>
            <a:endParaRPr lang="fr-FR" dirty="0"/>
          </a:p>
        </p:txBody>
      </p:sp>
    </p:spTree>
    <p:extLst>
      <p:ext uri="{BB962C8B-B14F-4D97-AF65-F5344CB8AC3E}">
        <p14:creationId xmlns:p14="http://schemas.microsoft.com/office/powerpoint/2010/main" val="71412905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Structure générale des tissus osseux</a:t>
            </a:r>
          </a:p>
        </p:txBody>
      </p:sp>
      <p:sp>
        <p:nvSpPr>
          <p:cNvPr id="4" name="Rectangle 3"/>
          <p:cNvSpPr/>
          <p:nvPr/>
        </p:nvSpPr>
        <p:spPr>
          <a:xfrm>
            <a:off x="148721" y="3823418"/>
            <a:ext cx="1810544" cy="92333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Tissu osseux réticulaire (non lamellaire) </a:t>
            </a:r>
          </a:p>
        </p:txBody>
      </p:sp>
      <p:sp>
        <p:nvSpPr>
          <p:cNvPr id="5" name="Rectangle 4"/>
          <p:cNvSpPr/>
          <p:nvPr/>
        </p:nvSpPr>
        <p:spPr>
          <a:xfrm>
            <a:off x="2176157" y="3826570"/>
            <a:ext cx="1664554" cy="92333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Le tissu osseux trabéculaire ou os spongieux</a:t>
            </a:r>
          </a:p>
        </p:txBody>
      </p:sp>
      <p:sp>
        <p:nvSpPr>
          <p:cNvPr id="6" name="Rectangle 5"/>
          <p:cNvSpPr/>
          <p:nvPr/>
        </p:nvSpPr>
        <p:spPr>
          <a:xfrm>
            <a:off x="4532545" y="3823418"/>
            <a:ext cx="1622585" cy="92333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le tissu osseux haversien ou compact </a:t>
            </a:r>
          </a:p>
        </p:txBody>
      </p:sp>
      <p:sp>
        <p:nvSpPr>
          <p:cNvPr id="7" name="Rectangle 6"/>
          <p:cNvSpPr/>
          <p:nvPr/>
        </p:nvSpPr>
        <p:spPr>
          <a:xfrm>
            <a:off x="6854121" y="3789040"/>
            <a:ext cx="1948705" cy="923330"/>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le tissu conjonctif associé au tissu osseux </a:t>
            </a:r>
            <a:r>
              <a:rPr lang="fr-FR" dirty="0" smtClean="0"/>
              <a:t>:</a:t>
            </a:r>
            <a:r>
              <a:rPr lang="fr-FR" dirty="0"/>
              <a:t> Périoste</a:t>
            </a:r>
          </a:p>
        </p:txBody>
      </p:sp>
      <p:cxnSp>
        <p:nvCxnSpPr>
          <p:cNvPr id="9" name="Connecteur droit avec flèche 8"/>
          <p:cNvCxnSpPr/>
          <p:nvPr/>
        </p:nvCxnSpPr>
        <p:spPr>
          <a:xfrm flipH="1">
            <a:off x="1104770" y="2014062"/>
            <a:ext cx="3141392" cy="16992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endCxn id="5" idx="0"/>
          </p:cNvCxnSpPr>
          <p:nvPr/>
        </p:nvCxnSpPr>
        <p:spPr>
          <a:xfrm flipH="1">
            <a:off x="3008434" y="2014062"/>
            <a:ext cx="1237729" cy="18125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246162" y="2014062"/>
            <a:ext cx="3422182" cy="16992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246163" y="2014062"/>
            <a:ext cx="1049168" cy="18093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8500" y="1316860"/>
            <a:ext cx="8606997" cy="830997"/>
          </a:xfrm>
          <a:prstGeom prst="rect">
            <a:avLst/>
          </a:prstGeom>
        </p:spPr>
        <p:txBody>
          <a:bodyPr wrap="square">
            <a:spAutoFit/>
          </a:bodyPr>
          <a:lstStyle/>
          <a:p>
            <a:r>
              <a:rPr lang="fr-FR" sz="2400" dirty="0"/>
              <a:t>L’aspect architectural des tissus osseux est très différent d’un type à l’autre.</a:t>
            </a:r>
          </a:p>
        </p:txBody>
      </p:sp>
    </p:spTree>
    <p:extLst>
      <p:ext uri="{BB962C8B-B14F-4D97-AF65-F5344CB8AC3E}">
        <p14:creationId xmlns:p14="http://schemas.microsoft.com/office/powerpoint/2010/main" val="2032291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37828"/>
            <a:ext cx="5616624"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t>1.Tissu </a:t>
            </a:r>
            <a:r>
              <a:rPr lang="fr-FR" sz="2400" b="1" dirty="0"/>
              <a:t>osseux réticulaire (non lamellaire</a:t>
            </a:r>
            <a:r>
              <a:rPr lang="fr-FR" sz="2400" dirty="0" smtClean="0"/>
              <a:t>)</a:t>
            </a:r>
          </a:p>
        </p:txBody>
      </p:sp>
      <p:pic>
        <p:nvPicPr>
          <p:cNvPr id="6" name="Image 5"/>
          <p:cNvPicPr>
            <a:picLocks noChangeAspect="1"/>
          </p:cNvPicPr>
          <p:nvPr/>
        </p:nvPicPr>
        <p:blipFill rotWithShape="1">
          <a:blip r:embed="rId3"/>
          <a:srcRect l="32675" t="26189" r="36613" b="24787"/>
          <a:stretch/>
        </p:blipFill>
        <p:spPr>
          <a:xfrm>
            <a:off x="1475656" y="2708920"/>
            <a:ext cx="5544616" cy="4281708"/>
          </a:xfrm>
          <a:prstGeom prst="rect">
            <a:avLst/>
          </a:prstGeom>
        </p:spPr>
      </p:pic>
      <p:sp>
        <p:nvSpPr>
          <p:cNvPr id="5" name="Rectangle 4"/>
          <p:cNvSpPr/>
          <p:nvPr/>
        </p:nvSpPr>
        <p:spPr>
          <a:xfrm>
            <a:off x="179512" y="620688"/>
            <a:ext cx="8568952" cy="2246769"/>
          </a:xfrm>
          <a:prstGeom prst="rect">
            <a:avLst/>
          </a:prstGeom>
        </p:spPr>
        <p:txBody>
          <a:bodyPr wrap="square">
            <a:spAutoFit/>
          </a:bodyPr>
          <a:lstStyle/>
          <a:p>
            <a:pPr algn="just"/>
            <a:r>
              <a:rPr lang="fr-FR" sz="2000" dirty="0" smtClean="0"/>
              <a:t>	Il </a:t>
            </a:r>
            <a:r>
              <a:rPr lang="fr-FR" sz="2000" dirty="0"/>
              <a:t>est de type </a:t>
            </a:r>
            <a:r>
              <a:rPr lang="fr-FR" sz="2000" b="1" dirty="0"/>
              <a:t>fibreux</a:t>
            </a:r>
            <a:r>
              <a:rPr lang="fr-FR" sz="2000" dirty="0"/>
              <a:t>, souvent appelé </a:t>
            </a:r>
            <a:r>
              <a:rPr lang="fr-FR" sz="2000" b="1" dirty="0"/>
              <a:t>os immature</a:t>
            </a:r>
            <a:r>
              <a:rPr lang="fr-FR" sz="2000" dirty="0"/>
              <a:t>. Il est mécaniquement </a:t>
            </a:r>
            <a:r>
              <a:rPr lang="fr-FR" sz="2000" b="1" dirty="0"/>
              <a:t>faible</a:t>
            </a:r>
            <a:r>
              <a:rPr lang="fr-FR" sz="2000" dirty="0"/>
              <a:t>. Les cellules de ce tissu sont nombreuses et disposées sans ordre. La matrice est peu minéralisée, contient des faisceaux de </a:t>
            </a:r>
            <a:r>
              <a:rPr lang="fr-FR" sz="2000" b="1" dirty="0"/>
              <a:t>fibres de collagène </a:t>
            </a:r>
            <a:r>
              <a:rPr lang="fr-FR" sz="2000" dirty="0"/>
              <a:t>à disposition aléatoire. Ce type de tissu osseux existe au cours de </a:t>
            </a:r>
            <a:r>
              <a:rPr lang="fr-FR" sz="2000" b="1" dirty="0" smtClean="0"/>
              <a:t>développement c’es a dire les os encours de formation</a:t>
            </a:r>
            <a:r>
              <a:rPr lang="fr-FR" sz="2000" dirty="0" smtClean="0"/>
              <a:t>. </a:t>
            </a:r>
            <a:r>
              <a:rPr lang="fr-FR" sz="2000" dirty="0"/>
              <a:t>Il a généralement une durée de vie courte car il est destiné à être remplacé assez rapidement par un tissu osseux lamellaire. Il est élaboré à partir de cartilage ou de tissu conjonctif.</a:t>
            </a:r>
          </a:p>
        </p:txBody>
      </p:sp>
    </p:spTree>
    <p:extLst>
      <p:ext uri="{BB962C8B-B14F-4D97-AF65-F5344CB8AC3E}">
        <p14:creationId xmlns:p14="http://schemas.microsoft.com/office/powerpoint/2010/main" val="2543111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73716"/>
            <a:ext cx="7056784"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t>2. Le </a:t>
            </a:r>
            <a:r>
              <a:rPr lang="fr-FR" sz="2400" b="1" dirty="0"/>
              <a:t>tissu osseux trabéculaire ou os spongieux</a:t>
            </a:r>
          </a:p>
        </p:txBody>
      </p:sp>
      <p:sp>
        <p:nvSpPr>
          <p:cNvPr id="5" name="Rectangle 4"/>
          <p:cNvSpPr/>
          <p:nvPr/>
        </p:nvSpPr>
        <p:spPr>
          <a:xfrm>
            <a:off x="271057" y="764704"/>
            <a:ext cx="8892480" cy="1446550"/>
          </a:xfrm>
          <a:prstGeom prst="rect">
            <a:avLst/>
          </a:prstGeom>
        </p:spPr>
        <p:txBody>
          <a:bodyPr wrap="square">
            <a:spAutoFit/>
          </a:bodyPr>
          <a:lstStyle/>
          <a:p>
            <a:r>
              <a:rPr lang="fr-FR" sz="2200" dirty="0"/>
              <a:t>Il est constitué par un réseau de </a:t>
            </a:r>
            <a:r>
              <a:rPr lang="fr-FR" sz="2200" dirty="0" err="1"/>
              <a:t>trabécules</a:t>
            </a:r>
            <a:r>
              <a:rPr lang="fr-FR" sz="2200" dirty="0"/>
              <a:t> de tissu osseux </a:t>
            </a:r>
            <a:r>
              <a:rPr lang="fr-FR" sz="2200" dirty="0" smtClean="0"/>
              <a:t>:</a:t>
            </a:r>
          </a:p>
          <a:p>
            <a:r>
              <a:rPr lang="fr-FR" sz="2200" dirty="0" smtClean="0"/>
              <a:t> </a:t>
            </a:r>
            <a:r>
              <a:rPr lang="fr-FR" sz="2200" dirty="0"/>
              <a:t>• </a:t>
            </a:r>
            <a:r>
              <a:rPr lang="fr-FR" sz="2200" dirty="0" smtClean="0"/>
              <a:t>Ramifié </a:t>
            </a:r>
            <a:r>
              <a:rPr lang="fr-FR" sz="2200" dirty="0"/>
              <a:t>et anastomosé; </a:t>
            </a:r>
            <a:endParaRPr lang="fr-FR" sz="2200" dirty="0" smtClean="0"/>
          </a:p>
          <a:p>
            <a:r>
              <a:rPr lang="fr-FR" sz="2200" dirty="0" smtClean="0"/>
              <a:t>• Délimitant </a:t>
            </a:r>
            <a:r>
              <a:rPr lang="fr-FR" sz="2200" dirty="0"/>
              <a:t>des espaces </a:t>
            </a:r>
            <a:r>
              <a:rPr lang="fr-FR" sz="2200" dirty="0" err="1"/>
              <a:t>intercommunicants</a:t>
            </a:r>
            <a:r>
              <a:rPr lang="fr-FR" sz="2200" dirty="0"/>
              <a:t> occupés par la moelle osseuse hématopoïétique (multiples cavités médullaires) ainsi que par des vaisseaux</a:t>
            </a:r>
            <a:r>
              <a:rPr lang="fr-FR" sz="2200" dirty="0" smtClean="0"/>
              <a:t>.</a:t>
            </a:r>
          </a:p>
        </p:txBody>
      </p:sp>
      <p:pic>
        <p:nvPicPr>
          <p:cNvPr id="6" name="Picture 2" descr="Image associÃ©e"/>
          <p:cNvPicPr>
            <a:picLocks noChangeAspect="1" noChangeArrowheads="1"/>
          </p:cNvPicPr>
          <p:nvPr/>
        </p:nvPicPr>
        <p:blipFill rotWithShape="1">
          <a:blip r:embed="rId3">
            <a:extLst>
              <a:ext uri="{28A0092B-C50C-407E-A947-70E740481C1C}">
                <a14:useLocalDpi xmlns:a14="http://schemas.microsoft.com/office/drawing/2010/main" val="0"/>
              </a:ext>
            </a:extLst>
          </a:blip>
          <a:srcRect l="788" t="28349" r="-12" b="19151"/>
          <a:stretch/>
        </p:blipFill>
        <p:spPr bwMode="auto">
          <a:xfrm>
            <a:off x="70992" y="2933019"/>
            <a:ext cx="907300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999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19288" t="10782" r="20075" b="14983"/>
          <a:stretch/>
        </p:blipFill>
        <p:spPr>
          <a:xfrm>
            <a:off x="179512" y="0"/>
            <a:ext cx="8856984" cy="5055521"/>
          </a:xfrm>
          <a:prstGeom prst="rect">
            <a:avLst/>
          </a:prstGeom>
        </p:spPr>
      </p:pic>
      <p:sp>
        <p:nvSpPr>
          <p:cNvPr id="5" name="Rectangle 4"/>
          <p:cNvSpPr/>
          <p:nvPr/>
        </p:nvSpPr>
        <p:spPr>
          <a:xfrm>
            <a:off x="179512" y="5229200"/>
            <a:ext cx="8568952" cy="1446550"/>
          </a:xfrm>
          <a:prstGeom prst="rect">
            <a:avLst/>
          </a:prstGeom>
        </p:spPr>
        <p:txBody>
          <a:bodyPr wrap="square">
            <a:spAutoFit/>
          </a:bodyPr>
          <a:lstStyle/>
          <a:p>
            <a:pPr algn="just"/>
            <a:r>
              <a:rPr lang="fr-FR" sz="2200" dirty="0"/>
              <a:t>En fait, le tissu osseux spongieux diffère du tissu osseux compact par la taille et le nombre de ces cavités. </a:t>
            </a:r>
            <a:r>
              <a:rPr lang="fr-FR" sz="2200" b="1" dirty="0"/>
              <a:t>Les lamelles osseuses </a:t>
            </a:r>
            <a:r>
              <a:rPr lang="fr-FR" sz="2200" dirty="0"/>
              <a:t>sont organisées, dans ce cas, autour des cavités( petits espaces microscopiques, appelés lacunes qui hébergent les ostéocytes )   et sont disposées irrégulièrement.</a:t>
            </a:r>
          </a:p>
        </p:txBody>
      </p:sp>
    </p:spTree>
    <p:extLst>
      <p:ext uri="{BB962C8B-B14F-4D97-AF65-F5344CB8AC3E}">
        <p14:creationId xmlns:p14="http://schemas.microsoft.com/office/powerpoint/2010/main" val="1618697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4797152"/>
            <a:ext cx="8496944" cy="1785104"/>
          </a:xfrm>
          <a:prstGeom prst="rect">
            <a:avLst/>
          </a:prstGeom>
        </p:spPr>
        <p:txBody>
          <a:bodyPr wrap="square">
            <a:spAutoFit/>
          </a:bodyPr>
          <a:lstStyle/>
          <a:p>
            <a:pPr algn="just"/>
            <a:r>
              <a:rPr lang="fr-FR" sz="2200" b="1" dirty="0"/>
              <a:t>Les canalicules </a:t>
            </a:r>
            <a:r>
              <a:rPr lang="fr-FR" sz="2200" b="1" dirty="0" smtClean="0"/>
              <a:t>: </a:t>
            </a:r>
            <a:r>
              <a:rPr lang="fr-FR" sz="2200" dirty="0"/>
              <a:t>sont  de très petits canaux microscopiques qui r</a:t>
            </a:r>
            <a:r>
              <a:rPr lang="fr-FR" sz="2200" b="1" dirty="0"/>
              <a:t>elient les lacunes entre elles</a:t>
            </a:r>
            <a:r>
              <a:rPr lang="fr-FR" sz="2200" dirty="0"/>
              <a:t>. Il permettent au ostéocytes de communiquer et d’échanger des nutriments, </a:t>
            </a:r>
            <a:r>
              <a:rPr lang="fr-FR" sz="2200" dirty="0" smtClean="0"/>
              <a:t>O2 </a:t>
            </a:r>
            <a:r>
              <a:rPr lang="fr-FR" sz="2200" dirty="0"/>
              <a:t>et d ’éliminer les déchets. En gros ce sont des petites routes qui permettent au cellules osseuses de rester en contact les unes au autres </a:t>
            </a:r>
          </a:p>
        </p:txBody>
      </p:sp>
      <p:pic>
        <p:nvPicPr>
          <p:cNvPr id="6" name="Image 5"/>
          <p:cNvPicPr>
            <a:picLocks noChangeAspect="1"/>
          </p:cNvPicPr>
          <p:nvPr/>
        </p:nvPicPr>
        <p:blipFill rotWithShape="1">
          <a:blip r:embed="rId3"/>
          <a:srcRect l="29525" t="16384" r="36613" b="12182"/>
          <a:stretch/>
        </p:blipFill>
        <p:spPr>
          <a:xfrm>
            <a:off x="683568" y="188640"/>
            <a:ext cx="7704856" cy="4608512"/>
          </a:xfrm>
          <a:prstGeom prst="rect">
            <a:avLst/>
          </a:prstGeom>
        </p:spPr>
      </p:pic>
    </p:spTree>
    <p:extLst>
      <p:ext uri="{BB962C8B-B14F-4D97-AF65-F5344CB8AC3E}">
        <p14:creationId xmlns:p14="http://schemas.microsoft.com/office/powerpoint/2010/main" val="1708916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10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343690"/>
            <a:ext cx="590465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t>3. le </a:t>
            </a:r>
            <a:r>
              <a:rPr lang="fr-FR" sz="2400" b="1" dirty="0"/>
              <a:t>tissu osseux haversien ou compact </a:t>
            </a:r>
          </a:p>
        </p:txBody>
      </p:sp>
      <p:pic>
        <p:nvPicPr>
          <p:cNvPr id="5" name="Image 4"/>
          <p:cNvPicPr>
            <a:picLocks noChangeAspect="1"/>
          </p:cNvPicPr>
          <p:nvPr/>
        </p:nvPicPr>
        <p:blipFill rotWithShape="1">
          <a:blip r:embed="rId3"/>
          <a:srcRect l="7476" t="14984" r="56300" b="23387"/>
          <a:stretch/>
        </p:blipFill>
        <p:spPr>
          <a:xfrm>
            <a:off x="2915816" y="826632"/>
            <a:ext cx="5760640" cy="5544616"/>
          </a:xfrm>
          <a:prstGeom prst="rect">
            <a:avLst/>
          </a:prstGeom>
        </p:spPr>
      </p:pic>
      <p:sp>
        <p:nvSpPr>
          <p:cNvPr id="3" name="Rectangle 2"/>
          <p:cNvSpPr/>
          <p:nvPr/>
        </p:nvSpPr>
        <p:spPr>
          <a:xfrm>
            <a:off x="107504" y="795079"/>
            <a:ext cx="2952328" cy="6186309"/>
          </a:xfrm>
          <a:prstGeom prst="rect">
            <a:avLst/>
          </a:prstGeom>
        </p:spPr>
        <p:txBody>
          <a:bodyPr wrap="square">
            <a:spAutoFit/>
          </a:bodyPr>
          <a:lstStyle/>
          <a:p>
            <a:r>
              <a:rPr lang="fr-FR" dirty="0"/>
              <a:t>Dans le tissu osseux compact, les lamelles osseuses forment des ensembles circulaires nommés </a:t>
            </a:r>
            <a:r>
              <a:rPr lang="fr-FR" b="1" dirty="0" err="1"/>
              <a:t>ostéones</a:t>
            </a:r>
            <a:r>
              <a:rPr lang="fr-FR" dirty="0"/>
              <a:t> ou </a:t>
            </a:r>
            <a:r>
              <a:rPr lang="fr-FR" b="1" dirty="0"/>
              <a:t>système de Havers.</a:t>
            </a:r>
            <a:r>
              <a:rPr lang="fr-FR" dirty="0"/>
              <a:t> </a:t>
            </a:r>
            <a:endParaRPr lang="fr-FR" dirty="0" smtClean="0"/>
          </a:p>
          <a:p>
            <a:r>
              <a:rPr lang="fr-FR" dirty="0" smtClean="0"/>
              <a:t>Chaque </a:t>
            </a:r>
            <a:r>
              <a:rPr lang="fr-FR" dirty="0" err="1"/>
              <a:t>ostéone</a:t>
            </a:r>
            <a:r>
              <a:rPr lang="fr-FR" dirty="0"/>
              <a:t> est centré par un canal, le </a:t>
            </a:r>
            <a:r>
              <a:rPr lang="fr-FR" b="1" dirty="0"/>
              <a:t>canal de Havers</a:t>
            </a:r>
            <a:r>
              <a:rPr lang="fr-FR" dirty="0"/>
              <a:t>, au sein duquel circulent des </a:t>
            </a:r>
            <a:r>
              <a:rPr lang="fr-FR" u="sng" dirty="0"/>
              <a:t>capillaires sanguins </a:t>
            </a:r>
            <a:r>
              <a:rPr lang="fr-FR" dirty="0"/>
              <a:t>et des fibres </a:t>
            </a:r>
            <a:r>
              <a:rPr lang="fr-FR" u="sng" dirty="0"/>
              <a:t>nerveuses</a:t>
            </a:r>
            <a:r>
              <a:rPr lang="fr-FR" dirty="0"/>
              <a:t> amyéliniques (sensitives et végétatives). </a:t>
            </a:r>
            <a:endParaRPr lang="fr-FR" dirty="0" smtClean="0"/>
          </a:p>
          <a:p>
            <a:endParaRPr lang="fr-FR" dirty="0"/>
          </a:p>
          <a:p>
            <a:r>
              <a:rPr lang="fr-FR" dirty="0" smtClean="0"/>
              <a:t>Les </a:t>
            </a:r>
            <a:r>
              <a:rPr lang="fr-FR" dirty="0" err="1"/>
              <a:t>ostéones</a:t>
            </a:r>
            <a:r>
              <a:rPr lang="fr-FR" dirty="0"/>
              <a:t> sont séparés par </a:t>
            </a:r>
            <a:r>
              <a:rPr lang="fr-FR" b="1" dirty="0"/>
              <a:t>des </a:t>
            </a:r>
            <a:r>
              <a:rPr lang="fr-FR" b="1" dirty="0" err="1"/>
              <a:t>ostéones</a:t>
            </a:r>
            <a:r>
              <a:rPr lang="fr-FR" b="1" dirty="0"/>
              <a:t> incomplets </a:t>
            </a:r>
            <a:r>
              <a:rPr lang="fr-FR" dirty="0"/>
              <a:t>qui dérivent de la résorption partielle d’</a:t>
            </a:r>
            <a:r>
              <a:rPr lang="fr-FR" dirty="0" err="1"/>
              <a:t>ostéones</a:t>
            </a:r>
            <a:r>
              <a:rPr lang="fr-FR" dirty="0"/>
              <a:t>. Les lamelles osseuses formant ces </a:t>
            </a:r>
            <a:r>
              <a:rPr lang="fr-FR" dirty="0" err="1"/>
              <a:t>ostéones</a:t>
            </a:r>
            <a:r>
              <a:rPr lang="fr-FR" dirty="0"/>
              <a:t> incomplets sont nommées lamelles osseuses interstitielles. </a:t>
            </a:r>
          </a:p>
          <a:p>
            <a:endParaRPr lang="fr-FR" dirty="0"/>
          </a:p>
        </p:txBody>
      </p:sp>
    </p:spTree>
    <p:extLst>
      <p:ext uri="{BB962C8B-B14F-4D97-AF65-F5344CB8AC3E}">
        <p14:creationId xmlns:p14="http://schemas.microsoft.com/office/powerpoint/2010/main" val="3804986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28800"/>
            <a:ext cx="8676456" cy="2677656"/>
          </a:xfrm>
          <a:prstGeom prst="rect">
            <a:avLst/>
          </a:prstGeom>
        </p:spPr>
        <p:txBody>
          <a:bodyPr wrap="square">
            <a:spAutoFit/>
          </a:bodyPr>
          <a:lstStyle/>
          <a:p>
            <a:pPr algn="just"/>
            <a:r>
              <a:rPr lang="fr-FR" sz="2400" dirty="0"/>
              <a:t>Par ailleurs, les </a:t>
            </a:r>
            <a:r>
              <a:rPr lang="fr-FR" sz="2400" dirty="0" err="1"/>
              <a:t>ostéones</a:t>
            </a:r>
            <a:r>
              <a:rPr lang="fr-FR" sz="2400" dirty="0"/>
              <a:t> sont reliés les uns aux autres ainsi qu’avec la surface de l’os par des canaux transversaux, </a:t>
            </a:r>
            <a:r>
              <a:rPr lang="fr-FR" sz="2400" b="1" dirty="0"/>
              <a:t>les canaux de </a:t>
            </a:r>
            <a:r>
              <a:rPr lang="fr-FR" sz="2400" b="1" dirty="0" err="1" smtClean="0"/>
              <a:t>Wolkman</a:t>
            </a:r>
            <a:r>
              <a:rPr lang="fr-FR" sz="2400" dirty="0"/>
              <a:t> </a:t>
            </a:r>
            <a:r>
              <a:rPr lang="fr-FR" sz="2400" dirty="0" smtClean="0"/>
              <a:t>appelés canaux perforants permettent la </a:t>
            </a:r>
            <a:r>
              <a:rPr lang="fr-FR" sz="2400" u="sng" dirty="0" smtClean="0"/>
              <a:t>communication entre les canaux de Havers, et le périoste la couche externe </a:t>
            </a:r>
            <a:r>
              <a:rPr lang="fr-FR" sz="2400" dirty="0" smtClean="0"/>
              <a:t>de l’os, en gros il permettent aux vaisseaux sanguins de traverser l’os et d’assurer la nutrition et la communication entre les différentes parties de l’os.</a:t>
            </a:r>
            <a:endParaRPr lang="fr-FR" sz="2400" dirty="0"/>
          </a:p>
        </p:txBody>
      </p:sp>
    </p:spTree>
    <p:extLst>
      <p:ext uri="{BB962C8B-B14F-4D97-AF65-F5344CB8AC3E}">
        <p14:creationId xmlns:p14="http://schemas.microsoft.com/office/powerpoint/2010/main" val="199019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868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27"/>
          <p:cNvSpPr>
            <a:spLocks noGrp="1" noChangeArrowheads="1"/>
          </p:cNvSpPr>
          <p:nvPr>
            <p:ph type="body" idx="1"/>
          </p:nvPr>
        </p:nvSpPr>
        <p:spPr>
          <a:xfrm>
            <a:off x="228600" y="6096000"/>
            <a:ext cx="4572000" cy="609600"/>
          </a:xfrm>
        </p:spPr>
        <p:txBody>
          <a:bodyPr/>
          <a:lstStyle/>
          <a:p>
            <a:pPr marL="609600" indent="-609600" eaLnBrk="1" hangingPunct="1">
              <a:buFontTx/>
              <a:buNone/>
            </a:pPr>
            <a:r>
              <a:rPr lang="fr-CA" b="1" u="sng" smtClean="0">
                <a:solidFill>
                  <a:srgbClr val="CC0000"/>
                </a:solidFill>
              </a:rPr>
              <a:t>Os compact</a:t>
            </a:r>
            <a:endParaRPr lang="en-US" b="1" u="sng" smtClean="0">
              <a:solidFill>
                <a:srgbClr val="CC0000"/>
              </a:solidFill>
            </a:endParaRPr>
          </a:p>
        </p:txBody>
      </p:sp>
      <p:sp>
        <p:nvSpPr>
          <p:cNvPr id="34822" name="Rectangle 1030"/>
          <p:cNvSpPr>
            <a:spLocks noChangeArrowheads="1"/>
          </p:cNvSpPr>
          <p:nvPr/>
        </p:nvSpPr>
        <p:spPr bwMode="auto">
          <a:xfrm>
            <a:off x="3886200" y="1676400"/>
            <a:ext cx="685800" cy="30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CA">
              <a:solidFill>
                <a:srgbClr val="FFFF13"/>
              </a:solidFill>
              <a:latin typeface="Calibri" panose="020F0502020204030204" pitchFamily="34" charset="0"/>
            </a:endParaRPr>
          </a:p>
        </p:txBody>
      </p:sp>
      <p:sp>
        <p:nvSpPr>
          <p:cNvPr id="34823" name="Rectangle 1031"/>
          <p:cNvSpPr>
            <a:spLocks noChangeArrowheads="1"/>
          </p:cNvSpPr>
          <p:nvPr/>
        </p:nvSpPr>
        <p:spPr bwMode="auto">
          <a:xfrm>
            <a:off x="2895600" y="1447800"/>
            <a:ext cx="990600" cy="457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
        <p:nvSpPr>
          <p:cNvPr id="34824" name="Rectangle 1032"/>
          <p:cNvSpPr>
            <a:spLocks noChangeArrowheads="1"/>
          </p:cNvSpPr>
          <p:nvPr/>
        </p:nvSpPr>
        <p:spPr bwMode="auto">
          <a:xfrm>
            <a:off x="381000" y="3962400"/>
            <a:ext cx="1143000"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
        <p:nvSpPr>
          <p:cNvPr id="34825" name="Rectangle 1033"/>
          <p:cNvSpPr>
            <a:spLocks noChangeArrowheads="1"/>
          </p:cNvSpPr>
          <p:nvPr/>
        </p:nvSpPr>
        <p:spPr bwMode="auto">
          <a:xfrm>
            <a:off x="304800" y="4495800"/>
            <a:ext cx="1295400" cy="30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
        <p:nvSpPr>
          <p:cNvPr id="34827" name="Rectangle 1035"/>
          <p:cNvSpPr>
            <a:spLocks noChangeArrowheads="1"/>
          </p:cNvSpPr>
          <p:nvPr/>
        </p:nvSpPr>
        <p:spPr bwMode="auto">
          <a:xfrm>
            <a:off x="4572000" y="1371600"/>
            <a:ext cx="1066800" cy="457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
        <p:nvSpPr>
          <p:cNvPr id="34829" name="Rectangle 1037"/>
          <p:cNvSpPr>
            <a:spLocks noChangeArrowheads="1"/>
          </p:cNvSpPr>
          <p:nvPr/>
        </p:nvSpPr>
        <p:spPr bwMode="auto">
          <a:xfrm>
            <a:off x="3124200" y="1066800"/>
            <a:ext cx="10668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
        <p:nvSpPr>
          <p:cNvPr id="34830" name="Rectangle 1038"/>
          <p:cNvSpPr>
            <a:spLocks noChangeArrowheads="1"/>
          </p:cNvSpPr>
          <p:nvPr/>
        </p:nvSpPr>
        <p:spPr bwMode="auto">
          <a:xfrm>
            <a:off x="304800" y="1981200"/>
            <a:ext cx="6096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
        <p:nvSpPr>
          <p:cNvPr id="34831" name="Rectangle 1039"/>
          <p:cNvSpPr>
            <a:spLocks noChangeArrowheads="1"/>
          </p:cNvSpPr>
          <p:nvPr/>
        </p:nvSpPr>
        <p:spPr bwMode="auto">
          <a:xfrm>
            <a:off x="304800" y="1447800"/>
            <a:ext cx="838200" cy="30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atin typeface="Calibri" panose="020F0502020204030204" pitchFamily="34" charset="0"/>
            </a:endParaRPr>
          </a:p>
        </p:txBody>
      </p:sp>
    </p:spTree>
    <p:extLst>
      <p:ext uri="{BB962C8B-B14F-4D97-AF65-F5344CB8AC3E}">
        <p14:creationId xmlns:p14="http://schemas.microsoft.com/office/powerpoint/2010/main" val="280112960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0-#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0-#ppt_w/2"/>
                                          </p:val>
                                        </p:tav>
                                        <p:tav tm="100000">
                                          <p:val>
                                            <p:strVal val="#ppt_x"/>
                                          </p:val>
                                        </p:tav>
                                      </p:tavLst>
                                    </p:anim>
                                    <p:anim calcmode="lin" valueType="num">
                                      <p:cBhvr additive="base">
                                        <p:cTn id="14"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7"/>
                                        </p:tgtEl>
                                        <p:attrNameLst>
                                          <p:attrName>style.visibility</p:attrName>
                                        </p:attrNameLst>
                                      </p:cBhvr>
                                      <p:to>
                                        <p:strVal val="visible"/>
                                      </p:to>
                                    </p:set>
                                    <p:anim calcmode="lin" valueType="num">
                                      <p:cBhvr additive="base">
                                        <p:cTn id="19" dur="500" fill="hold"/>
                                        <p:tgtEl>
                                          <p:spTgt spid="34827"/>
                                        </p:tgtEl>
                                        <p:attrNameLst>
                                          <p:attrName>ppt_x</p:attrName>
                                        </p:attrNameLst>
                                      </p:cBhvr>
                                      <p:tavLst>
                                        <p:tav tm="0">
                                          <p:val>
                                            <p:strVal val="0-#ppt_w/2"/>
                                          </p:val>
                                        </p:tav>
                                        <p:tav tm="100000">
                                          <p:val>
                                            <p:strVal val="#ppt_x"/>
                                          </p:val>
                                        </p:tav>
                                      </p:tavLst>
                                    </p:anim>
                                    <p:anim calcmode="lin" valueType="num">
                                      <p:cBhvr additive="base">
                                        <p:cTn id="20" dur="500" fill="hold"/>
                                        <p:tgtEl>
                                          <p:spTgt spid="3482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4"/>
                                        </p:tgtEl>
                                        <p:attrNameLst>
                                          <p:attrName>style.visibility</p:attrName>
                                        </p:attrNameLst>
                                      </p:cBhvr>
                                      <p:to>
                                        <p:strVal val="visible"/>
                                      </p:to>
                                    </p:set>
                                    <p:anim calcmode="lin" valueType="num">
                                      <p:cBhvr additive="base">
                                        <p:cTn id="25" dur="500" fill="hold"/>
                                        <p:tgtEl>
                                          <p:spTgt spid="34824"/>
                                        </p:tgtEl>
                                        <p:attrNameLst>
                                          <p:attrName>ppt_x</p:attrName>
                                        </p:attrNameLst>
                                      </p:cBhvr>
                                      <p:tavLst>
                                        <p:tav tm="0">
                                          <p:val>
                                            <p:strVal val="0-#ppt_w/2"/>
                                          </p:val>
                                        </p:tav>
                                        <p:tav tm="100000">
                                          <p:val>
                                            <p:strVal val="#ppt_x"/>
                                          </p:val>
                                        </p:tav>
                                      </p:tavLst>
                                    </p:anim>
                                    <p:anim calcmode="lin" valueType="num">
                                      <p:cBhvr additive="base">
                                        <p:cTn id="26"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25"/>
                                        </p:tgtEl>
                                        <p:attrNameLst>
                                          <p:attrName>style.visibility</p:attrName>
                                        </p:attrNameLst>
                                      </p:cBhvr>
                                      <p:to>
                                        <p:strVal val="visible"/>
                                      </p:to>
                                    </p:set>
                                    <p:anim calcmode="lin" valueType="num">
                                      <p:cBhvr additive="base">
                                        <p:cTn id="31" dur="500" fill="hold"/>
                                        <p:tgtEl>
                                          <p:spTgt spid="34825"/>
                                        </p:tgtEl>
                                        <p:attrNameLst>
                                          <p:attrName>ppt_x</p:attrName>
                                        </p:attrNameLst>
                                      </p:cBhvr>
                                      <p:tavLst>
                                        <p:tav tm="0">
                                          <p:val>
                                            <p:strVal val="0-#ppt_w/2"/>
                                          </p:val>
                                        </p:tav>
                                        <p:tav tm="100000">
                                          <p:val>
                                            <p:strVal val="#ppt_x"/>
                                          </p:val>
                                        </p:tav>
                                      </p:tavLst>
                                    </p:anim>
                                    <p:anim calcmode="lin" valueType="num">
                                      <p:cBhvr additive="base">
                                        <p:cTn id="32" dur="500" fill="hold"/>
                                        <p:tgtEl>
                                          <p:spTgt spid="3482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30"/>
                                        </p:tgtEl>
                                        <p:attrNameLst>
                                          <p:attrName>style.visibility</p:attrName>
                                        </p:attrNameLst>
                                      </p:cBhvr>
                                      <p:to>
                                        <p:strVal val="visible"/>
                                      </p:to>
                                    </p:set>
                                    <p:anim calcmode="lin" valueType="num">
                                      <p:cBhvr additive="base">
                                        <p:cTn id="37" dur="500" fill="hold"/>
                                        <p:tgtEl>
                                          <p:spTgt spid="34830"/>
                                        </p:tgtEl>
                                        <p:attrNameLst>
                                          <p:attrName>ppt_x</p:attrName>
                                        </p:attrNameLst>
                                      </p:cBhvr>
                                      <p:tavLst>
                                        <p:tav tm="0">
                                          <p:val>
                                            <p:strVal val="0-#ppt_w/2"/>
                                          </p:val>
                                        </p:tav>
                                        <p:tav tm="100000">
                                          <p:val>
                                            <p:strVal val="#ppt_x"/>
                                          </p:val>
                                        </p:tav>
                                      </p:tavLst>
                                    </p:anim>
                                    <p:anim calcmode="lin" valueType="num">
                                      <p:cBhvr additive="base">
                                        <p:cTn id="38" dur="500" fill="hold"/>
                                        <p:tgtEl>
                                          <p:spTgt spid="348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31"/>
                                        </p:tgtEl>
                                        <p:attrNameLst>
                                          <p:attrName>style.visibility</p:attrName>
                                        </p:attrNameLst>
                                      </p:cBhvr>
                                      <p:to>
                                        <p:strVal val="visible"/>
                                      </p:to>
                                    </p:set>
                                    <p:anim calcmode="lin" valueType="num">
                                      <p:cBhvr additive="base">
                                        <p:cTn id="43" dur="500" fill="hold"/>
                                        <p:tgtEl>
                                          <p:spTgt spid="34831"/>
                                        </p:tgtEl>
                                        <p:attrNameLst>
                                          <p:attrName>ppt_x</p:attrName>
                                        </p:attrNameLst>
                                      </p:cBhvr>
                                      <p:tavLst>
                                        <p:tav tm="0">
                                          <p:val>
                                            <p:strVal val="0-#ppt_w/2"/>
                                          </p:val>
                                        </p:tav>
                                        <p:tav tm="100000">
                                          <p:val>
                                            <p:strVal val="#ppt_x"/>
                                          </p:val>
                                        </p:tav>
                                      </p:tavLst>
                                    </p:anim>
                                    <p:anim calcmode="lin" valueType="num">
                                      <p:cBhvr additive="base">
                                        <p:cTn id="44" dur="500" fill="hold"/>
                                        <p:tgtEl>
                                          <p:spTgt spid="3483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29"/>
                                        </p:tgtEl>
                                        <p:attrNameLst>
                                          <p:attrName>style.visibility</p:attrName>
                                        </p:attrNameLst>
                                      </p:cBhvr>
                                      <p:to>
                                        <p:strVal val="visible"/>
                                      </p:to>
                                    </p:set>
                                    <p:anim calcmode="lin" valueType="num">
                                      <p:cBhvr additive="base">
                                        <p:cTn id="49" dur="500" fill="hold"/>
                                        <p:tgtEl>
                                          <p:spTgt spid="34829"/>
                                        </p:tgtEl>
                                        <p:attrNameLst>
                                          <p:attrName>ppt_x</p:attrName>
                                        </p:attrNameLst>
                                      </p:cBhvr>
                                      <p:tavLst>
                                        <p:tav tm="0">
                                          <p:val>
                                            <p:strVal val="0-#ppt_w/2"/>
                                          </p:val>
                                        </p:tav>
                                        <p:tav tm="100000">
                                          <p:val>
                                            <p:strVal val="#ppt_x"/>
                                          </p:val>
                                        </p:tav>
                                      </p:tavLst>
                                    </p:anim>
                                    <p:anim calcmode="lin" valueType="num">
                                      <p:cBhvr additive="base">
                                        <p:cTn id="50" dur="500" fill="hold"/>
                                        <p:tgtEl>
                                          <p:spTgt spid="34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autoUpdateAnimBg="0"/>
      <p:bldP spid="34823" grpId="0" animBg="1"/>
      <p:bldP spid="34824" grpId="0" animBg="1"/>
      <p:bldP spid="34825" grpId="0" animBg="1"/>
      <p:bldP spid="34827" grpId="0" animBg="1"/>
      <p:bldP spid="34829" grpId="0" animBg="1"/>
      <p:bldP spid="34830" grpId="0" animBg="1"/>
      <p:bldP spid="348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83"/>
            <a:ext cx="9144000" cy="681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7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Ã©sultat de recherche d'images pour &quot;les diffÃ©rentes cellules osseus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65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75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785813"/>
            <a:ext cx="7286625" cy="5214937"/>
          </a:xfrm>
        </p:spPr>
      </p:pic>
    </p:spTree>
    <p:extLst>
      <p:ext uri="{BB962C8B-B14F-4D97-AF65-F5344CB8AC3E}">
        <p14:creationId xmlns:p14="http://schemas.microsoft.com/office/powerpoint/2010/main" val="15852536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836" y="598370"/>
            <a:ext cx="8208912" cy="1569660"/>
          </a:xfrm>
          <a:prstGeom prst="rect">
            <a:avLst/>
          </a:prstGeom>
        </p:spPr>
        <p:txBody>
          <a:bodyPr wrap="square">
            <a:spAutoFit/>
          </a:bodyPr>
          <a:lstStyle/>
          <a:p>
            <a:pPr algn="just"/>
            <a:r>
              <a:rPr lang="fr-FR" sz="2400" b="1" dirty="0" smtClean="0">
                <a:solidFill>
                  <a:srgbClr val="030303"/>
                </a:solidFill>
                <a:latin typeface="Arial" panose="020B0604020202020204" pitchFamily="34" charset="0"/>
                <a:cs typeface="Arial" panose="020B0604020202020204" pitchFamily="34" charset="0"/>
              </a:rPr>
              <a:t>1.Le périoste </a:t>
            </a:r>
            <a:r>
              <a:rPr lang="fr-FR" sz="2400" dirty="0">
                <a:solidFill>
                  <a:srgbClr val="030303"/>
                </a:solidFill>
                <a:latin typeface="Arial" panose="020B0604020202020204" pitchFamily="34" charset="0"/>
                <a:cs typeface="Arial" panose="020B0604020202020204" pitchFamily="34" charset="0"/>
              </a:rPr>
              <a:t>est une membrane continue, enveloppant dans presque toute </a:t>
            </a:r>
            <a:r>
              <a:rPr lang="fr-FR" sz="2400" dirty="0" smtClean="0">
                <a:solidFill>
                  <a:srgbClr val="030303"/>
                </a:solidFill>
                <a:latin typeface="Arial" panose="020B0604020202020204" pitchFamily="34" charset="0"/>
                <a:cs typeface="Arial" panose="020B0604020202020204" pitchFamily="34" charset="0"/>
              </a:rPr>
              <a:t>la surface extérieure </a:t>
            </a:r>
            <a:r>
              <a:rPr lang="fr-FR" sz="2400" dirty="0">
                <a:solidFill>
                  <a:srgbClr val="030303"/>
                </a:solidFill>
                <a:latin typeface="Arial" panose="020B0604020202020204" pitchFamily="34" charset="0"/>
                <a:cs typeface="Arial" panose="020B0604020202020204" pitchFamily="34" charset="0"/>
              </a:rPr>
              <a:t>des os</a:t>
            </a:r>
            <a:r>
              <a:rPr lang="fr-FR" sz="2400" dirty="0" smtClean="0">
                <a:solidFill>
                  <a:srgbClr val="030303"/>
                </a:solidFill>
                <a:latin typeface="Arial" panose="020B0604020202020204" pitchFamily="34" charset="0"/>
                <a:cs typeface="Arial" panose="020B0604020202020204" pitchFamily="34" charset="0"/>
              </a:rPr>
              <a:t>, </a:t>
            </a:r>
            <a:r>
              <a:rPr lang="fr-FR" sz="2400" dirty="0">
                <a:solidFill>
                  <a:srgbClr val="030303"/>
                </a:solidFill>
                <a:latin typeface="Arial" panose="020B0604020202020204" pitchFamily="34" charset="0"/>
                <a:cs typeface="Arial" panose="020B0604020202020204" pitchFamily="34" charset="0"/>
              </a:rPr>
              <a:t>il fait </a:t>
            </a:r>
            <a:r>
              <a:rPr lang="fr-FR" sz="2400" dirty="0" smtClean="0">
                <a:solidFill>
                  <a:srgbClr val="030303"/>
                </a:solidFill>
                <a:latin typeface="Arial" panose="020B0604020202020204" pitchFamily="34" charset="0"/>
                <a:cs typeface="Arial" panose="020B0604020202020204" pitchFamily="34" charset="0"/>
              </a:rPr>
              <a:t>défaut au </a:t>
            </a:r>
            <a:r>
              <a:rPr lang="fr-FR" sz="2400" dirty="0">
                <a:solidFill>
                  <a:srgbClr val="030303"/>
                </a:solidFill>
                <a:latin typeface="Arial" panose="020B0604020202020204" pitchFamily="34" charset="0"/>
                <a:cs typeface="Arial" panose="020B0604020202020204" pitchFamily="34" charset="0"/>
              </a:rPr>
              <a:t>niveau des tendons </a:t>
            </a:r>
            <a:r>
              <a:rPr lang="fr-FR" sz="2400" dirty="0" smtClean="0">
                <a:solidFill>
                  <a:srgbClr val="030303"/>
                </a:solidFill>
                <a:latin typeface="Arial" panose="020B0604020202020204" pitchFamily="34" charset="0"/>
                <a:cs typeface="Arial" panose="020B0604020202020204" pitchFamily="34" charset="0"/>
              </a:rPr>
              <a:t>et des ligaments, et </a:t>
            </a:r>
            <a:r>
              <a:rPr lang="fr-FR" sz="2400" dirty="0">
                <a:latin typeface="Arial" panose="020B0604020202020204" pitchFamily="34" charset="0"/>
                <a:cs typeface="Arial" panose="020B0604020202020204" pitchFamily="34" charset="0"/>
              </a:rPr>
              <a:t>le cartilage </a:t>
            </a:r>
            <a:r>
              <a:rPr lang="fr-FR" sz="2400" dirty="0" smtClean="0">
                <a:latin typeface="Arial" panose="020B0604020202020204" pitchFamily="34" charset="0"/>
                <a:cs typeface="Arial" panose="020B0604020202020204" pitchFamily="34" charset="0"/>
              </a:rPr>
              <a:t>articulaire.</a:t>
            </a:r>
            <a:endParaRPr lang="fr-FR" sz="24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916832"/>
            <a:ext cx="5641485" cy="4824536"/>
          </a:xfrm>
          <a:prstGeom prst="rect">
            <a:avLst/>
          </a:prstGeom>
        </p:spPr>
      </p:pic>
      <p:sp>
        <p:nvSpPr>
          <p:cNvPr id="5" name="Rectangle 4"/>
          <p:cNvSpPr/>
          <p:nvPr/>
        </p:nvSpPr>
        <p:spPr>
          <a:xfrm>
            <a:off x="827584" y="108369"/>
            <a:ext cx="7789154"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smtClean="0"/>
              <a:t>4. le </a:t>
            </a:r>
            <a:r>
              <a:rPr lang="fr-FR" sz="2400" b="1" dirty="0"/>
              <a:t>tissu conjonctif associé au tissu osseux : </a:t>
            </a:r>
            <a:r>
              <a:rPr lang="fr-FR" sz="2400" b="1" dirty="0" smtClean="0"/>
              <a:t>Périoste  </a:t>
            </a:r>
            <a:endParaRPr lang="fr-FR" sz="2400" b="1" dirty="0"/>
          </a:p>
        </p:txBody>
      </p:sp>
    </p:spTree>
    <p:extLst>
      <p:ext uri="{BB962C8B-B14F-4D97-AF65-F5344CB8AC3E}">
        <p14:creationId xmlns:p14="http://schemas.microsoft.com/office/powerpoint/2010/main" val="3864916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75" y="116632"/>
            <a:ext cx="8856984" cy="1200329"/>
          </a:xfrm>
          <a:prstGeom prst="rect">
            <a:avLst/>
          </a:prstGeom>
        </p:spPr>
        <p:txBody>
          <a:bodyPr wrap="square">
            <a:spAutoFit/>
          </a:bodyPr>
          <a:lstStyle/>
          <a:p>
            <a:r>
              <a:rPr lang="fr-FR" dirty="0"/>
              <a:t>Il est responsable de la croissance, du développement et de la forme des os. Il est également responsable de la réparation des dommages que les os peuvent subir </a:t>
            </a:r>
            <a:r>
              <a:rPr lang="fr-FR" dirty="0" smtClean="0"/>
              <a:t>.</a:t>
            </a:r>
          </a:p>
          <a:p>
            <a:r>
              <a:rPr lang="fr-FR" dirty="0" smtClean="0"/>
              <a:t>Le </a:t>
            </a:r>
            <a:r>
              <a:rPr lang="fr-FR" dirty="0"/>
              <a:t>périoste est formé de deux couches, une externe fibreuse et une interne responsable de la croissance des os. </a:t>
            </a:r>
          </a:p>
        </p:txBody>
      </p:sp>
      <p:sp>
        <p:nvSpPr>
          <p:cNvPr id="3" name="Rectangle 2"/>
          <p:cNvSpPr/>
          <p:nvPr/>
        </p:nvSpPr>
        <p:spPr>
          <a:xfrm>
            <a:off x="323528" y="1340768"/>
            <a:ext cx="4104456" cy="34470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dirty="0"/>
              <a:t>● </a:t>
            </a:r>
            <a:r>
              <a:rPr lang="fr-FR" sz="2000" b="1" dirty="0"/>
              <a:t>Couche externe ou fibreuse </a:t>
            </a:r>
            <a:r>
              <a:rPr lang="fr-FR" b="1" dirty="0" smtClean="0"/>
              <a:t>: </a:t>
            </a:r>
            <a:r>
              <a:rPr lang="fr-FR" dirty="0" smtClean="0"/>
              <a:t>C'est </a:t>
            </a:r>
            <a:r>
              <a:rPr lang="fr-FR" dirty="0"/>
              <a:t>la couche la plus </a:t>
            </a:r>
            <a:r>
              <a:rPr lang="fr-FR" u="sng" dirty="0" smtClean="0"/>
              <a:t>externe </a:t>
            </a:r>
            <a:r>
              <a:rPr lang="fr-FR" dirty="0" smtClean="0"/>
              <a:t>de </a:t>
            </a:r>
            <a:r>
              <a:rPr lang="fr-FR" dirty="0"/>
              <a:t>l'os. C'est une couche de tissu conjonctif. Il contient des fibroblastes et des fibres de collagène. </a:t>
            </a:r>
            <a:endParaRPr lang="fr-FR" dirty="0" smtClean="0"/>
          </a:p>
          <a:p>
            <a:pPr algn="just"/>
            <a:endParaRPr lang="fr-FR" dirty="0"/>
          </a:p>
          <a:p>
            <a:pPr algn="just"/>
            <a:r>
              <a:rPr lang="fr-FR" dirty="0" smtClean="0"/>
              <a:t>Ces </a:t>
            </a:r>
            <a:r>
              <a:rPr lang="fr-FR" dirty="0"/>
              <a:t>fibres sont produites par les fibroblastes. Les fibroblastes sont des cellules dérivées de cellules mésenchymateuses. Cette couche est également </a:t>
            </a:r>
            <a:r>
              <a:rPr lang="fr-FR" u="sng" dirty="0"/>
              <a:t>très vascularisée </a:t>
            </a:r>
            <a:r>
              <a:rPr lang="fr-FR" dirty="0"/>
              <a:t>et possède des terminaisons nerveuses</a:t>
            </a:r>
            <a:r>
              <a:rPr lang="fr-FR" dirty="0" smtClean="0"/>
              <a:t>.</a:t>
            </a:r>
          </a:p>
          <a:p>
            <a:pPr algn="just"/>
            <a:endParaRPr lang="fr-FR" b="1" dirty="0"/>
          </a:p>
        </p:txBody>
      </p:sp>
      <p:sp>
        <p:nvSpPr>
          <p:cNvPr id="4" name="Rectangle 3"/>
          <p:cNvSpPr/>
          <p:nvPr/>
        </p:nvSpPr>
        <p:spPr>
          <a:xfrm>
            <a:off x="4985265" y="1340768"/>
            <a:ext cx="4067944"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000" dirty="0"/>
              <a:t>●</a:t>
            </a:r>
            <a:r>
              <a:rPr lang="fr-FR" sz="2000" b="1" dirty="0" smtClean="0"/>
              <a:t> Couche </a:t>
            </a:r>
            <a:r>
              <a:rPr lang="fr-FR" sz="2000" b="1" dirty="0"/>
              <a:t>interne ou ostéogène </a:t>
            </a:r>
            <a:r>
              <a:rPr lang="fr-FR" sz="2000" b="1" dirty="0" smtClean="0"/>
              <a:t>: </a:t>
            </a:r>
            <a:r>
              <a:rPr lang="fr-FR" sz="2000" dirty="0" smtClean="0"/>
              <a:t>C'est </a:t>
            </a:r>
            <a:r>
              <a:rPr lang="fr-FR" sz="2000" dirty="0"/>
              <a:t>la couche la plus </a:t>
            </a:r>
            <a:r>
              <a:rPr lang="fr-FR" sz="2000" u="sng" dirty="0"/>
              <a:t>interne</a:t>
            </a:r>
            <a:r>
              <a:rPr lang="fr-FR" sz="2000" dirty="0"/>
              <a:t> </a:t>
            </a:r>
            <a:r>
              <a:rPr lang="fr-FR" sz="2000" dirty="0" smtClean="0"/>
              <a:t>et elle </a:t>
            </a:r>
            <a:r>
              <a:rPr lang="fr-FR" sz="2000" dirty="0"/>
              <a:t>est en contact avec l'os. Il contient des cellules ostéogènes et est </a:t>
            </a:r>
            <a:r>
              <a:rPr lang="fr-FR" sz="2000" u="sng" dirty="0"/>
              <a:t>vascularisé</a:t>
            </a:r>
            <a:r>
              <a:rPr lang="fr-FR" sz="2000" dirty="0"/>
              <a:t>. Les cellules ostéogènes </a:t>
            </a:r>
            <a:r>
              <a:rPr lang="fr-FR" sz="2000" dirty="0" smtClean="0"/>
              <a:t>: les ostéoblastes qui jouent </a:t>
            </a:r>
            <a:r>
              <a:rPr lang="fr-FR" sz="2000" dirty="0"/>
              <a:t>un rôle fondamental dans la croissance des os. Ils aident également à réparer les blessures subies par les os</a:t>
            </a:r>
            <a:r>
              <a:rPr lang="fr-FR" sz="2000" dirty="0" smtClean="0"/>
              <a:t>.</a:t>
            </a:r>
          </a:p>
          <a:p>
            <a:pPr algn="just"/>
            <a:endParaRPr lang="fr-FR" b="1" dirty="0"/>
          </a:p>
        </p:txBody>
      </p:sp>
      <p:pic>
        <p:nvPicPr>
          <p:cNvPr id="5" name="Image 4"/>
          <p:cNvPicPr>
            <a:picLocks noChangeAspect="1"/>
          </p:cNvPicPr>
          <p:nvPr/>
        </p:nvPicPr>
        <p:blipFill rotWithShape="1">
          <a:blip r:embed="rId3"/>
          <a:srcRect l="31888" t="30390" r="26375" b="40196"/>
          <a:stretch/>
        </p:blipFill>
        <p:spPr>
          <a:xfrm>
            <a:off x="971600" y="4787867"/>
            <a:ext cx="7272808" cy="2070134"/>
          </a:xfrm>
          <a:prstGeom prst="rect">
            <a:avLst/>
          </a:prstGeom>
        </p:spPr>
      </p:pic>
    </p:spTree>
    <p:extLst>
      <p:ext uri="{BB962C8B-B14F-4D97-AF65-F5344CB8AC3E}">
        <p14:creationId xmlns:p14="http://schemas.microsoft.com/office/powerpoint/2010/main" val="2301823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2736"/>
            <a:ext cx="4104456" cy="2308324"/>
          </a:xfrm>
          <a:prstGeom prst="rect">
            <a:avLst/>
          </a:prstGeom>
        </p:spPr>
        <p:txBody>
          <a:bodyPr wrap="square">
            <a:spAutoFit/>
          </a:bodyPr>
          <a:lstStyle/>
          <a:p>
            <a:r>
              <a:rPr lang="fr-FR" b="1" dirty="0"/>
              <a:t>- </a:t>
            </a:r>
            <a:r>
              <a:rPr lang="fr-FR" sz="2400" b="1" dirty="0"/>
              <a:t>l’</a:t>
            </a:r>
            <a:r>
              <a:rPr lang="fr-FR" sz="2400" b="1" dirty="0" err="1"/>
              <a:t>endoste</a:t>
            </a:r>
            <a:r>
              <a:rPr lang="fr-FR" sz="2400" dirty="0"/>
              <a:t>, C'est un tissu conjonctif tapissant toutes les parois des cavités vascularisées des os (canaux de Havers, canaux de </a:t>
            </a:r>
            <a:r>
              <a:rPr lang="fr-FR" sz="2400" dirty="0" err="1"/>
              <a:t>Volkmann</a:t>
            </a:r>
            <a:r>
              <a:rPr lang="fr-FR" sz="2400" dirty="0"/>
              <a:t>, cavité médullaire de l'os compact)</a:t>
            </a:r>
          </a:p>
        </p:txBody>
      </p:sp>
      <p:pic>
        <p:nvPicPr>
          <p:cNvPr id="3" name="Image 2"/>
          <p:cNvPicPr>
            <a:picLocks noChangeAspect="1"/>
          </p:cNvPicPr>
          <p:nvPr/>
        </p:nvPicPr>
        <p:blipFill rotWithShape="1">
          <a:blip r:embed="rId2"/>
          <a:srcRect l="49212" t="20586" r="31888" b="19185"/>
          <a:stretch/>
        </p:blipFill>
        <p:spPr>
          <a:xfrm>
            <a:off x="4716016" y="260648"/>
            <a:ext cx="4320480" cy="6408712"/>
          </a:xfrm>
          <a:prstGeom prst="rect">
            <a:avLst/>
          </a:prstGeom>
        </p:spPr>
      </p:pic>
    </p:spTree>
    <p:extLst>
      <p:ext uri="{BB962C8B-B14F-4D97-AF65-F5344CB8AC3E}">
        <p14:creationId xmlns:p14="http://schemas.microsoft.com/office/powerpoint/2010/main" val="2512585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16632"/>
            <a:ext cx="8496944" cy="5693866"/>
          </a:xfrm>
          <a:prstGeom prst="rect">
            <a:avLst/>
          </a:prstGeom>
        </p:spPr>
        <p:txBody>
          <a:bodyPr wrap="square">
            <a:spAutoFit/>
          </a:bodyPr>
          <a:lstStyle/>
          <a:p>
            <a:pPr algn="just"/>
            <a:r>
              <a:rPr lang="fr-FR" sz="2800" dirty="0"/>
              <a:t>L’os est un tissu </a:t>
            </a:r>
            <a:r>
              <a:rPr lang="fr-FR" sz="2800" b="1" dirty="0"/>
              <a:t>conjonctif spécialisé </a:t>
            </a:r>
            <a:r>
              <a:rPr lang="fr-FR" sz="2800" dirty="0"/>
              <a:t>d’origine </a:t>
            </a:r>
            <a:r>
              <a:rPr lang="fr-FR" sz="2800" u="sng" dirty="0"/>
              <a:t>mésenchymateuse</a:t>
            </a:r>
            <a:r>
              <a:rPr lang="fr-FR" sz="2800" dirty="0"/>
              <a:t> dont la matrice extracellulaire s’imprègne de sels de calcium. </a:t>
            </a:r>
            <a:endParaRPr lang="fr-FR" sz="2800" dirty="0" smtClean="0"/>
          </a:p>
          <a:p>
            <a:pPr algn="just"/>
            <a:r>
              <a:rPr lang="fr-FR" sz="2800" dirty="0" smtClean="0"/>
              <a:t>L’os, </a:t>
            </a:r>
            <a:r>
              <a:rPr lang="fr-FR" sz="2800" dirty="0"/>
              <a:t>structure </a:t>
            </a:r>
            <a:r>
              <a:rPr lang="fr-FR" sz="2800" b="1" dirty="0"/>
              <a:t>solide</a:t>
            </a:r>
            <a:r>
              <a:rPr lang="fr-FR" sz="2800" dirty="0"/>
              <a:t> et </a:t>
            </a:r>
            <a:r>
              <a:rPr lang="fr-FR" sz="2800" b="1" dirty="0"/>
              <a:t>dure</a:t>
            </a:r>
            <a:r>
              <a:rPr lang="fr-FR" sz="2800" dirty="0"/>
              <a:t> est élément constitutif de la charpente du corps, le </a:t>
            </a:r>
            <a:r>
              <a:rPr lang="fr-FR" sz="2800" dirty="0" smtClean="0"/>
              <a:t>squelette.</a:t>
            </a:r>
            <a:endParaRPr lang="fr-FR" sz="2800" dirty="0"/>
          </a:p>
          <a:p>
            <a:pPr algn="just"/>
            <a:endParaRPr lang="fr-FR" sz="2800" dirty="0" smtClean="0"/>
          </a:p>
          <a:p>
            <a:pPr algn="just"/>
            <a:endParaRPr lang="fr-FR" sz="2800" dirty="0"/>
          </a:p>
          <a:p>
            <a:pPr algn="just"/>
            <a:r>
              <a:rPr lang="fr-FR" sz="2800" dirty="0"/>
              <a:t>Le métabolisme osseux est donc plus considérable que le métabolisme du cartilage. Il est facilité par une très riche </a:t>
            </a:r>
            <a:r>
              <a:rPr lang="fr-FR" sz="2800" b="1" dirty="0"/>
              <a:t>vascularisation</a:t>
            </a:r>
            <a:r>
              <a:rPr lang="fr-FR" sz="2800" dirty="0"/>
              <a:t> qui pénètre jusque dans les zones les plus profondes de l’architecture osseuse. Il existe plusieurs types d’os. Il existe également différentes modalités d’ossification.</a:t>
            </a:r>
          </a:p>
        </p:txBody>
      </p:sp>
    </p:spTree>
    <p:extLst>
      <p:ext uri="{BB962C8B-B14F-4D97-AF65-F5344CB8AC3E}">
        <p14:creationId xmlns:p14="http://schemas.microsoft.com/office/powerpoint/2010/main" val="573725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708920"/>
            <a:ext cx="6801862" cy="923330"/>
          </a:xfrm>
          <a:prstGeom prst="rect">
            <a:avLst/>
          </a:prstGeom>
        </p:spPr>
        <p:txBody>
          <a:bodyPr wrap="none">
            <a:spAutoFit/>
          </a:bodyPr>
          <a:lstStyle/>
          <a:p>
            <a:r>
              <a:rPr lang="fr-FR" sz="5400" b="1" dirty="0">
                <a:latin typeface="TimesNewRoman,Bold"/>
              </a:rPr>
              <a:t>Composition de l’os</a:t>
            </a:r>
            <a:endParaRPr lang="fr-FR" sz="5400" dirty="0"/>
          </a:p>
        </p:txBody>
      </p:sp>
    </p:spTree>
    <p:extLst>
      <p:ext uri="{BB962C8B-B14F-4D97-AF65-F5344CB8AC3E}">
        <p14:creationId xmlns:p14="http://schemas.microsoft.com/office/powerpoint/2010/main" val="1485551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les types de cellules osseus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903649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0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Ã©sultat de recherche d'images pour &quot;les diffÃ©rentes cellules osseus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90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kahlouche\Mes documents\histgen4_fichiers\histgen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500063"/>
            <a:ext cx="8072438" cy="6000750"/>
          </a:xfrm>
        </p:spPr>
      </p:pic>
    </p:spTree>
    <p:extLst>
      <p:ext uri="{BB962C8B-B14F-4D97-AF65-F5344CB8AC3E}">
        <p14:creationId xmlns:p14="http://schemas.microsoft.com/office/powerpoint/2010/main" val="213412042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93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7200800"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1920" y="4077072"/>
            <a:ext cx="126188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latin typeface="TimesNewRoman"/>
              </a:rPr>
              <a:t>ostéocyte</a:t>
            </a:r>
            <a:endParaRPr lang="fr-FR" b="1" dirty="0"/>
          </a:p>
        </p:txBody>
      </p:sp>
      <p:sp>
        <p:nvSpPr>
          <p:cNvPr id="4" name="Rectangle 3"/>
          <p:cNvSpPr/>
          <p:nvPr/>
        </p:nvSpPr>
        <p:spPr>
          <a:xfrm>
            <a:off x="3995936" y="5661248"/>
            <a:ext cx="159530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latin typeface="TimesNewRoman"/>
              </a:rPr>
              <a:t>ostéoblastes</a:t>
            </a:r>
            <a:endParaRPr lang="fr-FR" b="1" dirty="0"/>
          </a:p>
        </p:txBody>
      </p:sp>
    </p:spTree>
    <p:extLst>
      <p:ext uri="{BB962C8B-B14F-4D97-AF65-F5344CB8AC3E}">
        <p14:creationId xmlns:p14="http://schemas.microsoft.com/office/powerpoint/2010/main" val="3809341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Ã©sultat de recherche d'images pour &quot;les ostÃ©oblast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75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96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les ostÃ©oblast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5684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51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190656" cy="1677382"/>
          </a:xfrm>
          <a:prstGeom prst="rect">
            <a:avLst/>
          </a:prstGeom>
        </p:spPr>
        <p:txBody>
          <a:bodyPr wrap="square">
            <a:spAutoFit/>
          </a:bodyPr>
          <a:lstStyle/>
          <a:p>
            <a:pPr algn="just"/>
            <a:r>
              <a:rPr lang="fr-FR" sz="2800" b="1" dirty="0" smtClean="0">
                <a:latin typeface="TimesNewRoman"/>
              </a:rPr>
              <a:t>Ostéoblastes</a:t>
            </a:r>
            <a:r>
              <a:rPr lang="fr-FR" sz="2800" b="1" dirty="0" smtClean="0"/>
              <a:t> </a:t>
            </a:r>
            <a:r>
              <a:rPr lang="fr-FR" sz="2500" dirty="0" smtClean="0">
                <a:latin typeface="TimesNewRoman"/>
              </a:rPr>
              <a:t>ont un </a:t>
            </a:r>
            <a:r>
              <a:rPr lang="fr-FR" sz="2500" dirty="0">
                <a:latin typeface="TimesNewRoman"/>
              </a:rPr>
              <a:t>noyau arrondi le plus souvent excentre pourvu d'un gros </a:t>
            </a:r>
            <a:r>
              <a:rPr lang="fr-FR" sz="2500" dirty="0" smtClean="0">
                <a:latin typeface="TimesNewRoman"/>
              </a:rPr>
              <a:t>nucléole;</a:t>
            </a:r>
            <a:endParaRPr lang="fr-FR" sz="2500" dirty="0">
              <a:latin typeface="TimesNewRoman"/>
            </a:endParaRPr>
          </a:p>
          <a:p>
            <a:pPr algn="just"/>
            <a:r>
              <a:rPr lang="fr-FR" sz="2500" dirty="0">
                <a:latin typeface="TimesNewRoman"/>
              </a:rPr>
              <a:t>• un cytoplasme basophile riche en ARN, </a:t>
            </a:r>
            <a:r>
              <a:rPr lang="fr-FR" sz="2500" dirty="0" err="1" smtClean="0">
                <a:latin typeface="TimesNewRoman"/>
              </a:rPr>
              <a:t>glycogéne</a:t>
            </a:r>
            <a:r>
              <a:rPr lang="fr-FR" sz="2500" dirty="0">
                <a:latin typeface="TimesNewRoman"/>
              </a:rPr>
              <a:t>, vitamine C, phosphatases</a:t>
            </a:r>
            <a:endParaRPr lang="fr-FR" sz="2500" dirty="0"/>
          </a:p>
        </p:txBody>
      </p:sp>
      <p:pic>
        <p:nvPicPr>
          <p:cNvPr id="3" name="Image 2"/>
          <p:cNvPicPr>
            <a:picLocks noChangeAspect="1"/>
          </p:cNvPicPr>
          <p:nvPr/>
        </p:nvPicPr>
        <p:blipFill>
          <a:blip r:embed="rId2"/>
          <a:stretch>
            <a:fillRect/>
          </a:stretch>
        </p:blipFill>
        <p:spPr>
          <a:xfrm>
            <a:off x="827584" y="2631789"/>
            <a:ext cx="8107871" cy="4248471"/>
          </a:xfrm>
          <a:prstGeom prst="rect">
            <a:avLst/>
          </a:prstGeom>
        </p:spPr>
      </p:pic>
      <p:sp>
        <p:nvSpPr>
          <p:cNvPr id="4" name="Rectangle 3"/>
          <p:cNvSpPr/>
          <p:nvPr/>
        </p:nvSpPr>
        <p:spPr>
          <a:xfrm>
            <a:off x="1475656" y="4149080"/>
            <a:ext cx="1595309" cy="369332"/>
          </a:xfrm>
          <a:prstGeom prst="rect">
            <a:avLst/>
          </a:prstGeom>
        </p:spPr>
        <p:txBody>
          <a:bodyPr wrap="none">
            <a:spAutoFit/>
          </a:bodyPr>
          <a:lstStyle/>
          <a:p>
            <a:r>
              <a:rPr lang="fr-FR" b="1" dirty="0" smtClean="0">
                <a:latin typeface="TimesNewRoman"/>
              </a:rPr>
              <a:t>ostéoblastes</a:t>
            </a:r>
            <a:endParaRPr lang="fr-FR" b="1" dirty="0"/>
          </a:p>
        </p:txBody>
      </p:sp>
      <p:sp>
        <p:nvSpPr>
          <p:cNvPr id="5" name="Rectangle 4"/>
          <p:cNvSpPr/>
          <p:nvPr/>
        </p:nvSpPr>
        <p:spPr>
          <a:xfrm>
            <a:off x="3275856" y="5805264"/>
            <a:ext cx="1261884" cy="369332"/>
          </a:xfrm>
          <a:prstGeom prst="rect">
            <a:avLst/>
          </a:prstGeom>
        </p:spPr>
        <p:txBody>
          <a:bodyPr wrap="none">
            <a:spAutoFit/>
          </a:bodyPr>
          <a:lstStyle/>
          <a:p>
            <a:r>
              <a:rPr lang="fr-FR" b="1" dirty="0" smtClean="0">
                <a:latin typeface="TimesNewRoman"/>
              </a:rPr>
              <a:t>ostéocyte</a:t>
            </a:r>
            <a:endParaRPr lang="fr-FR" b="1" dirty="0"/>
          </a:p>
        </p:txBody>
      </p:sp>
    </p:spTree>
    <p:extLst>
      <p:ext uri="{BB962C8B-B14F-4D97-AF65-F5344CB8AC3E}">
        <p14:creationId xmlns:p14="http://schemas.microsoft.com/office/powerpoint/2010/main" val="2128652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hoto d'un ostÃ©ocyte observÃ© au microscope Ã©lectronique Ã  transmission. Source : Wikipedia, article Â« ostÃ©ocyte Â». Domaine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96" y="620756"/>
            <a:ext cx="7848872" cy="39597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7500" y="4639132"/>
            <a:ext cx="7272808" cy="369332"/>
          </a:xfrm>
          <a:prstGeom prst="rect">
            <a:avLst/>
          </a:prstGeom>
        </p:spPr>
        <p:txBody>
          <a:bodyPr wrap="square">
            <a:spAutoFit/>
          </a:bodyPr>
          <a:lstStyle/>
          <a:p>
            <a:r>
              <a:rPr lang="fr-FR" b="1" dirty="0"/>
              <a:t>Photo d'un ostéocyte observé au microscope électronique à transmission</a:t>
            </a:r>
            <a:endParaRPr lang="fr-FR" dirty="0"/>
          </a:p>
        </p:txBody>
      </p:sp>
      <p:sp>
        <p:nvSpPr>
          <p:cNvPr id="4" name="Rectangle 3"/>
          <p:cNvSpPr/>
          <p:nvPr/>
        </p:nvSpPr>
        <p:spPr>
          <a:xfrm>
            <a:off x="3339995" y="35981"/>
            <a:ext cx="2392001" cy="584775"/>
          </a:xfrm>
          <a:prstGeom prst="rect">
            <a:avLst/>
          </a:prstGeom>
        </p:spPr>
        <p:txBody>
          <a:bodyPr wrap="none">
            <a:spAutoFit/>
          </a:bodyPr>
          <a:lstStyle/>
          <a:p>
            <a:r>
              <a:rPr lang="fr-FR" sz="3200" b="1" dirty="0" smtClean="0">
                <a:latin typeface="TimesNewRoman,Bold"/>
              </a:rPr>
              <a:t>Ostéocytes</a:t>
            </a:r>
            <a:endParaRPr lang="fr-FR" sz="3200" dirty="0"/>
          </a:p>
        </p:txBody>
      </p:sp>
      <p:sp>
        <p:nvSpPr>
          <p:cNvPr id="3" name="Rectangle 2"/>
          <p:cNvSpPr/>
          <p:nvPr/>
        </p:nvSpPr>
        <p:spPr>
          <a:xfrm>
            <a:off x="6498902" y="980728"/>
            <a:ext cx="1300356" cy="369332"/>
          </a:xfrm>
          <a:prstGeom prst="rect">
            <a:avLst/>
          </a:prstGeom>
        </p:spPr>
        <p:txBody>
          <a:bodyPr wrap="none">
            <a:spAutoFit/>
          </a:bodyPr>
          <a:lstStyle/>
          <a:p>
            <a:r>
              <a:rPr lang="fr-FR" b="1" dirty="0" smtClean="0">
                <a:latin typeface="TimesNewRoman,Bold"/>
              </a:rPr>
              <a:t>Ostéocyte</a:t>
            </a:r>
            <a:endParaRPr lang="fr-FR" dirty="0"/>
          </a:p>
        </p:txBody>
      </p:sp>
      <p:sp>
        <p:nvSpPr>
          <p:cNvPr id="5" name="Rectangle 4"/>
          <p:cNvSpPr/>
          <p:nvPr/>
        </p:nvSpPr>
        <p:spPr>
          <a:xfrm>
            <a:off x="6948264" y="3717032"/>
            <a:ext cx="1505540" cy="369332"/>
          </a:xfrm>
          <a:prstGeom prst="rect">
            <a:avLst/>
          </a:prstGeom>
        </p:spPr>
        <p:txBody>
          <a:bodyPr wrap="none">
            <a:spAutoFit/>
          </a:bodyPr>
          <a:lstStyle/>
          <a:p>
            <a:r>
              <a:rPr lang="fr-FR" b="1" dirty="0" err="1" smtClean="0">
                <a:latin typeface="TimesNewRoman,Bold"/>
              </a:rPr>
              <a:t>Ostéoplaste</a:t>
            </a:r>
            <a:endParaRPr lang="fr-FR" dirty="0"/>
          </a:p>
        </p:txBody>
      </p:sp>
      <p:sp>
        <p:nvSpPr>
          <p:cNvPr id="6" name="Rectangle 5"/>
          <p:cNvSpPr/>
          <p:nvPr/>
        </p:nvSpPr>
        <p:spPr>
          <a:xfrm>
            <a:off x="315844" y="5136206"/>
            <a:ext cx="8720651" cy="646331"/>
          </a:xfrm>
          <a:prstGeom prst="rect">
            <a:avLst/>
          </a:prstGeom>
        </p:spPr>
        <p:txBody>
          <a:bodyPr wrap="square">
            <a:spAutoFit/>
          </a:bodyPr>
          <a:lstStyle/>
          <a:p>
            <a:pPr algn="just"/>
            <a:r>
              <a:rPr lang="fr-FR" dirty="0" smtClean="0">
                <a:latin typeface="TimesNewRoman"/>
              </a:rPr>
              <a:t>-Ce </a:t>
            </a:r>
            <a:r>
              <a:rPr lang="fr-FR" dirty="0">
                <a:latin typeface="TimesNewRoman"/>
              </a:rPr>
              <a:t>sont des cellules fusiformes et </a:t>
            </a:r>
            <a:r>
              <a:rPr lang="fr-FR" dirty="0" smtClean="0">
                <a:latin typeface="TimesNewRoman"/>
              </a:rPr>
              <a:t>étoilées </a:t>
            </a:r>
            <a:r>
              <a:rPr lang="fr-FR" dirty="0">
                <a:latin typeface="TimesNewRoman"/>
              </a:rPr>
              <a:t>(d'une </a:t>
            </a:r>
            <a:r>
              <a:rPr lang="fr-FR" dirty="0" smtClean="0">
                <a:latin typeface="TimesNewRoman"/>
              </a:rPr>
              <a:t>taille de </a:t>
            </a:r>
            <a:r>
              <a:rPr lang="fr-FR" dirty="0">
                <a:latin typeface="TimesNewRoman"/>
              </a:rPr>
              <a:t>15 </a:t>
            </a:r>
            <a:r>
              <a:rPr lang="fr-FR" dirty="0" err="1">
                <a:latin typeface="TimesNewRoman"/>
              </a:rPr>
              <a:t>μm</a:t>
            </a:r>
            <a:r>
              <a:rPr lang="fr-FR" dirty="0">
                <a:latin typeface="TimesNewRoman"/>
              </a:rPr>
              <a:t>) </a:t>
            </a:r>
            <a:r>
              <a:rPr lang="fr-FR" dirty="0" smtClean="0">
                <a:latin typeface="TimesNewRoman"/>
              </a:rPr>
              <a:t>avec un noyaux aplati contenues </a:t>
            </a:r>
            <a:r>
              <a:rPr lang="fr-FR" dirty="0">
                <a:latin typeface="TimesNewRoman"/>
              </a:rPr>
              <a:t>dans des logettes </a:t>
            </a:r>
            <a:r>
              <a:rPr lang="fr-FR" dirty="0" smtClean="0">
                <a:latin typeface="TimesNewRoman"/>
              </a:rPr>
              <a:t>appelées </a:t>
            </a:r>
            <a:r>
              <a:rPr lang="fr-FR" dirty="0" err="1" smtClean="0">
                <a:latin typeface="TimesNewRoman"/>
              </a:rPr>
              <a:t>ostéoplastes</a:t>
            </a:r>
            <a:r>
              <a:rPr lang="fr-FR" dirty="0" smtClean="0">
                <a:latin typeface="TimesNewRoman"/>
              </a:rPr>
              <a:t>.</a:t>
            </a:r>
            <a:endParaRPr lang="fr-FR" dirty="0"/>
          </a:p>
        </p:txBody>
      </p:sp>
      <p:sp>
        <p:nvSpPr>
          <p:cNvPr id="7" name="Rectangle 6"/>
          <p:cNvSpPr/>
          <p:nvPr/>
        </p:nvSpPr>
        <p:spPr>
          <a:xfrm>
            <a:off x="288420" y="5844013"/>
            <a:ext cx="8878812" cy="923330"/>
          </a:xfrm>
          <a:prstGeom prst="rect">
            <a:avLst/>
          </a:prstGeom>
        </p:spPr>
        <p:txBody>
          <a:bodyPr wrap="square">
            <a:spAutoFit/>
          </a:bodyPr>
          <a:lstStyle/>
          <a:p>
            <a:pPr algn="just"/>
            <a:r>
              <a:rPr lang="fr-FR" dirty="0" smtClean="0">
                <a:latin typeface="TimesNewRoman"/>
              </a:rPr>
              <a:t>-Entre la </a:t>
            </a:r>
            <a:r>
              <a:rPr lang="fr-FR" dirty="0">
                <a:latin typeface="TimesNewRoman"/>
              </a:rPr>
              <a:t>paroi de </a:t>
            </a:r>
            <a:r>
              <a:rPr lang="fr-FR" dirty="0" smtClean="0">
                <a:latin typeface="TimesNewRoman"/>
              </a:rPr>
              <a:t>l’</a:t>
            </a:r>
            <a:r>
              <a:rPr lang="fr-FR" dirty="0" err="1" smtClean="0">
                <a:latin typeface="TimesNewRoman"/>
              </a:rPr>
              <a:t>ostéoplaste</a:t>
            </a:r>
            <a:r>
              <a:rPr lang="fr-FR" dirty="0" smtClean="0">
                <a:latin typeface="TimesNewRoman"/>
              </a:rPr>
              <a:t> </a:t>
            </a:r>
            <a:r>
              <a:rPr lang="fr-FR" dirty="0">
                <a:latin typeface="TimesNewRoman"/>
              </a:rPr>
              <a:t>et </a:t>
            </a:r>
            <a:r>
              <a:rPr lang="fr-FR" dirty="0" smtClean="0">
                <a:latin typeface="TimesNewRoman"/>
              </a:rPr>
              <a:t>l’</a:t>
            </a:r>
            <a:r>
              <a:rPr lang="fr-FR" dirty="0" err="1" smtClean="0">
                <a:latin typeface="TimesNewRoman"/>
              </a:rPr>
              <a:t>ostocyte</a:t>
            </a:r>
            <a:r>
              <a:rPr lang="fr-FR" dirty="0">
                <a:latin typeface="TimesNewRoman"/>
              </a:rPr>
              <a:t>, existe une un mince espace </a:t>
            </a:r>
            <a:r>
              <a:rPr lang="fr-FR" dirty="0" smtClean="0">
                <a:latin typeface="TimesNewRoman"/>
              </a:rPr>
              <a:t>non minéralisé, </a:t>
            </a:r>
            <a:r>
              <a:rPr lang="fr-FR" dirty="0">
                <a:latin typeface="TimesNewRoman"/>
              </a:rPr>
              <a:t>ou on retrouve des fibres de </a:t>
            </a:r>
            <a:r>
              <a:rPr lang="fr-FR" dirty="0" smtClean="0">
                <a:latin typeface="TimesNewRoman"/>
              </a:rPr>
              <a:t>collagènes </a:t>
            </a:r>
            <a:r>
              <a:rPr lang="fr-FR" dirty="0">
                <a:latin typeface="TimesNewRoman"/>
              </a:rPr>
              <a:t>et une forte concentration </a:t>
            </a:r>
            <a:r>
              <a:rPr lang="fr-FR" dirty="0" smtClean="0">
                <a:latin typeface="TimesNewRoman"/>
              </a:rPr>
              <a:t>de </a:t>
            </a:r>
            <a:r>
              <a:rPr lang="fr-FR" dirty="0" err="1" smtClean="0">
                <a:latin typeface="TimesNewRoman"/>
              </a:rPr>
              <a:t>protéoglycanes</a:t>
            </a:r>
            <a:r>
              <a:rPr lang="fr-FR" dirty="0">
                <a:latin typeface="TimesNewRoman"/>
              </a:rPr>
              <a:t>.</a:t>
            </a:r>
            <a:endParaRPr lang="fr-FR" dirty="0"/>
          </a:p>
        </p:txBody>
      </p:sp>
      <p:cxnSp>
        <p:nvCxnSpPr>
          <p:cNvPr id="9" name="Connecteur droit avec flèche 8"/>
          <p:cNvCxnSpPr/>
          <p:nvPr/>
        </p:nvCxnSpPr>
        <p:spPr>
          <a:xfrm flipH="1">
            <a:off x="5652120" y="1176415"/>
            <a:ext cx="846782" cy="5979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5731996" y="2972701"/>
            <a:ext cx="1216268" cy="9289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0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381000" y="1447800"/>
            <a:ext cx="7772400" cy="4724400"/>
          </a:xfrm>
        </p:spPr>
        <p:txBody>
          <a:bodyPr/>
          <a:lstStyle/>
          <a:p>
            <a:pPr marL="609600" indent="-609600" eaLnBrk="1" hangingPunct="1">
              <a:buFontTx/>
              <a:buNone/>
            </a:pPr>
            <a:r>
              <a:rPr lang="fr-CA" b="1" dirty="0" smtClean="0"/>
              <a:t> </a:t>
            </a:r>
            <a:endParaRPr lang="fr-CA" b="1" u="sng" dirty="0" smtClean="0"/>
          </a:p>
          <a:p>
            <a:pPr marL="609600" indent="-609600" eaLnBrk="1" hangingPunct="1">
              <a:buFontTx/>
              <a:buNone/>
            </a:pPr>
            <a:endParaRPr lang="fr-CA" b="1" u="sng" dirty="0" smtClean="0">
              <a:solidFill>
                <a:srgbClr val="CC0000"/>
              </a:solidFill>
            </a:endParaRPr>
          </a:p>
          <a:p>
            <a:pPr marL="609600" indent="-609600" eaLnBrk="1" hangingPunct="1">
              <a:buFontTx/>
              <a:buNone/>
            </a:pPr>
            <a:r>
              <a:rPr lang="fr-CA" sz="2800" dirty="0" smtClean="0">
                <a:solidFill>
                  <a:srgbClr val="CC0000"/>
                </a:solidFill>
              </a:rPr>
              <a:t>		</a:t>
            </a:r>
            <a:r>
              <a:rPr lang="fr-CA" sz="2800" dirty="0" smtClean="0"/>
              <a:t>* plus longs que larges</a:t>
            </a:r>
          </a:p>
          <a:p>
            <a:pPr marL="609600" indent="-609600" eaLnBrk="1" hangingPunct="1">
              <a:buFontTx/>
              <a:buNone/>
            </a:pPr>
            <a:r>
              <a:rPr lang="fr-CA" sz="2800" dirty="0" smtClean="0"/>
              <a:t>		* 1 corps + 2 extrémités</a:t>
            </a:r>
          </a:p>
          <a:p>
            <a:pPr marL="609600" indent="-609600" eaLnBrk="1" hangingPunct="1">
              <a:buFontTx/>
              <a:buNone/>
            </a:pPr>
            <a:r>
              <a:rPr lang="fr-CA" sz="2800" dirty="0" smtClean="0"/>
              <a:t>		* surtout </a:t>
            </a:r>
            <a:r>
              <a:rPr lang="fr-CA" sz="2800" b="1" i="1" u="sng" dirty="0" smtClean="0">
                <a:solidFill>
                  <a:srgbClr val="FFFF13"/>
                </a:solidFill>
              </a:rPr>
              <a:t>os compact</a:t>
            </a:r>
          </a:p>
          <a:p>
            <a:pPr marL="609600" indent="-609600" eaLnBrk="1" hangingPunct="1">
              <a:buFontTx/>
              <a:buNone/>
            </a:pPr>
            <a:r>
              <a:rPr lang="fr-CA" sz="2800" dirty="0" smtClean="0"/>
              <a:t>		* os des </a:t>
            </a:r>
            <a:r>
              <a:rPr lang="fr-CA" sz="2800" b="1" i="1" u="sng" dirty="0" smtClean="0">
                <a:solidFill>
                  <a:srgbClr val="FFFF13"/>
                </a:solidFill>
              </a:rPr>
              <a:t>membres</a:t>
            </a:r>
            <a:r>
              <a:rPr lang="fr-CA" sz="2800" dirty="0" smtClean="0"/>
              <a:t> </a:t>
            </a:r>
          </a:p>
          <a:p>
            <a:pPr marL="609600" indent="-609600" eaLnBrk="1" hangingPunct="1">
              <a:buFontTx/>
              <a:buNone/>
            </a:pPr>
            <a:r>
              <a:rPr lang="fr-CA" sz="2800" dirty="0" smtClean="0"/>
              <a:t>		   (sauf poignets et chevilles)</a:t>
            </a:r>
            <a:endParaRPr lang="en-US" sz="2800" dirty="0" smtClean="0"/>
          </a:p>
        </p:txBody>
      </p:sp>
      <p:pic>
        <p:nvPicPr>
          <p:cNvPr id="20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447800"/>
            <a:ext cx="13382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ChangeArrowheads="1"/>
          </p:cNvSpPr>
          <p:nvPr/>
        </p:nvSpPr>
        <p:spPr bwMode="auto">
          <a:xfrm>
            <a:off x="1043608" y="1424594"/>
            <a:ext cx="214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CA" sz="3600" b="1" dirty="0" smtClean="0">
                <a:latin typeface="Calibri" panose="020F0502020204030204" pitchFamily="34" charset="0"/>
              </a:rPr>
              <a:t>Os longs</a:t>
            </a:r>
            <a:endParaRPr lang="fr-FR" sz="3600" dirty="0">
              <a:latin typeface="Calibri" panose="020F0502020204030204" pitchFamily="34" charset="0"/>
            </a:endParaRPr>
          </a:p>
        </p:txBody>
      </p:sp>
      <p:sp>
        <p:nvSpPr>
          <p:cNvPr id="3" name="Rectangle 2"/>
          <p:cNvSpPr/>
          <p:nvPr/>
        </p:nvSpPr>
        <p:spPr>
          <a:xfrm>
            <a:off x="2267744" y="85522"/>
            <a:ext cx="4469942" cy="523220"/>
          </a:xfrm>
          <a:prstGeom prst="rect">
            <a:avLst/>
          </a:prstGeom>
        </p:spPr>
        <p:txBody>
          <a:bodyPr wrap="none">
            <a:spAutoFit/>
          </a:bodyPr>
          <a:lstStyle/>
          <a:p>
            <a:r>
              <a:rPr lang="fr-FR" dirty="0" smtClean="0"/>
              <a:t> </a:t>
            </a:r>
            <a:r>
              <a:rPr lang="fr-FR" sz="2800" b="1" dirty="0"/>
              <a:t>Architecture générale des os</a:t>
            </a:r>
          </a:p>
        </p:txBody>
      </p:sp>
      <p:sp>
        <p:nvSpPr>
          <p:cNvPr id="4" name="Rectangle 3"/>
          <p:cNvSpPr/>
          <p:nvPr/>
        </p:nvSpPr>
        <p:spPr>
          <a:xfrm>
            <a:off x="402704" y="631948"/>
            <a:ext cx="8741296" cy="646331"/>
          </a:xfrm>
          <a:prstGeom prst="rect">
            <a:avLst/>
          </a:prstGeom>
        </p:spPr>
        <p:txBody>
          <a:bodyPr wrap="square">
            <a:spAutoFit/>
          </a:bodyPr>
          <a:lstStyle/>
          <a:p>
            <a:r>
              <a:rPr lang="fr-FR" dirty="0"/>
              <a:t>Presque tous les os de l'organisme peuvent être classés en quatre types principaux selon leur </a:t>
            </a:r>
            <a:r>
              <a:rPr lang="fr-FR" dirty="0" smtClean="0"/>
              <a:t>forme: </a:t>
            </a:r>
            <a:endParaRPr lang="fr-FR" dirty="0"/>
          </a:p>
        </p:txBody>
      </p:sp>
    </p:spTree>
    <p:extLst>
      <p:ext uri="{BB962C8B-B14F-4D97-AF65-F5344CB8AC3E}">
        <p14:creationId xmlns:p14="http://schemas.microsoft.com/office/powerpoint/2010/main" val="20998350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8424" cy="64692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6146099"/>
            <a:ext cx="8712968" cy="646331"/>
          </a:xfrm>
          <a:prstGeom prst="rect">
            <a:avLst/>
          </a:prstGeom>
        </p:spPr>
        <p:txBody>
          <a:bodyPr wrap="square">
            <a:spAutoFit/>
          </a:bodyPr>
          <a:lstStyle/>
          <a:p>
            <a:pPr algn="just"/>
            <a:r>
              <a:rPr lang="fr-FR" dirty="0">
                <a:latin typeface="TimesNewRoman"/>
              </a:rPr>
              <a:t>L</a:t>
            </a:r>
            <a:r>
              <a:rPr lang="fr-FR" dirty="0" smtClean="0">
                <a:latin typeface="TimesNewRoman"/>
              </a:rPr>
              <a:t>es lacunes des ostéocytes  </a:t>
            </a:r>
            <a:r>
              <a:rPr lang="fr-FR" dirty="0">
                <a:latin typeface="TimesNewRoman"/>
              </a:rPr>
              <a:t>sont </a:t>
            </a:r>
            <a:r>
              <a:rPr lang="fr-FR" dirty="0" smtClean="0">
                <a:latin typeface="TimesNewRoman"/>
              </a:rPr>
              <a:t>reliées par de </a:t>
            </a:r>
            <a:r>
              <a:rPr lang="fr-FR" dirty="0">
                <a:latin typeface="TimesNewRoman"/>
              </a:rPr>
              <a:t>nombreux prolongements contenus dans des canalicules</a:t>
            </a:r>
            <a:endParaRPr lang="fr-FR" dirty="0"/>
          </a:p>
        </p:txBody>
      </p:sp>
    </p:spTree>
    <p:extLst>
      <p:ext uri="{BB962C8B-B14F-4D97-AF65-F5344CB8AC3E}">
        <p14:creationId xmlns:p14="http://schemas.microsoft.com/office/powerpoint/2010/main" val="2011124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ebapps.fundp.ac.be/umdb/histohuma/histohuma/img/tmp/11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05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s ostÃ©ocytes, des cellules du tissu osse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1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19872" y="6021288"/>
            <a:ext cx="3256212" cy="707886"/>
          </a:xfrm>
          <a:prstGeom prst="rect">
            <a:avLst/>
          </a:prstGeom>
        </p:spPr>
        <p:txBody>
          <a:bodyPr wrap="none">
            <a:spAutoFit/>
          </a:bodyPr>
          <a:lstStyle/>
          <a:p>
            <a:r>
              <a:rPr lang="fr-FR" sz="4000" b="1" dirty="0">
                <a:solidFill>
                  <a:schemeClr val="accent1"/>
                </a:solidFill>
              </a:rPr>
              <a:t>Les </a:t>
            </a:r>
            <a:r>
              <a:rPr lang="fr-FR" sz="4000" b="1" dirty="0">
                <a:solidFill>
                  <a:schemeClr val="accent1"/>
                </a:solidFill>
                <a:hlinkClick r:id="rId3"/>
              </a:rPr>
              <a:t>ostéocytes</a:t>
            </a:r>
            <a:endParaRPr lang="fr-FR" sz="4000" b="1" dirty="0">
              <a:solidFill>
                <a:schemeClr val="accent1"/>
              </a:solidFill>
            </a:endParaRPr>
          </a:p>
        </p:txBody>
      </p:sp>
    </p:spTree>
    <p:extLst>
      <p:ext uri="{BB962C8B-B14F-4D97-AF65-F5344CB8AC3E}">
        <p14:creationId xmlns:p14="http://schemas.microsoft.com/office/powerpoint/2010/main" val="805086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81" y="1268760"/>
            <a:ext cx="4099437"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s tit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760"/>
            <a:ext cx="4248472"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281" y="4869160"/>
            <a:ext cx="4099437" cy="646331"/>
          </a:xfrm>
          <a:prstGeom prst="rect">
            <a:avLst/>
          </a:prstGeom>
        </p:spPr>
        <p:txBody>
          <a:bodyPr wrap="square">
            <a:spAutoFit/>
          </a:bodyPr>
          <a:lstStyle/>
          <a:p>
            <a:r>
              <a:rPr lang="fr-FR" dirty="0"/>
              <a:t>Observation d'un ostéocyte au microscope optique</a:t>
            </a:r>
          </a:p>
        </p:txBody>
      </p:sp>
      <p:sp>
        <p:nvSpPr>
          <p:cNvPr id="3" name="Rectangle 2"/>
          <p:cNvSpPr/>
          <p:nvPr/>
        </p:nvSpPr>
        <p:spPr>
          <a:xfrm>
            <a:off x="4788024" y="4869160"/>
            <a:ext cx="4176464" cy="1200329"/>
          </a:xfrm>
          <a:prstGeom prst="rect">
            <a:avLst/>
          </a:prstGeom>
        </p:spPr>
        <p:txBody>
          <a:bodyPr wrap="square">
            <a:spAutoFit/>
          </a:bodyPr>
          <a:lstStyle/>
          <a:p>
            <a:r>
              <a:rPr lang="fr-FR" dirty="0"/>
              <a:t>Observation d'un ostéocyte au microscope électronique</a:t>
            </a:r>
          </a:p>
          <a:p>
            <a:r>
              <a:rPr lang="fr-FR" dirty="0"/>
              <a:t/>
            </a:r>
            <a:br>
              <a:rPr lang="fr-FR" dirty="0"/>
            </a:br>
            <a:endParaRPr lang="fr-FR" dirty="0"/>
          </a:p>
        </p:txBody>
      </p:sp>
    </p:spTree>
    <p:extLst>
      <p:ext uri="{BB962C8B-B14F-4D97-AF65-F5344CB8AC3E}">
        <p14:creationId xmlns:p14="http://schemas.microsoft.com/office/powerpoint/2010/main" val="3763426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785"/>
            <a:ext cx="8712968" cy="6048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6069457"/>
            <a:ext cx="7056784" cy="369332"/>
          </a:xfrm>
          <a:prstGeom prst="rect">
            <a:avLst/>
          </a:prstGeom>
        </p:spPr>
        <p:txBody>
          <a:bodyPr wrap="square">
            <a:spAutoFit/>
          </a:bodyPr>
          <a:lstStyle/>
          <a:p>
            <a:r>
              <a:rPr lang="fr-FR" dirty="0" smtClean="0"/>
              <a:t>Occupant </a:t>
            </a:r>
            <a:r>
              <a:rPr lang="fr-FR" dirty="0"/>
              <a:t>des cavités superficielles sur la surface </a:t>
            </a:r>
            <a:r>
              <a:rPr lang="fr-FR" dirty="0" smtClean="0"/>
              <a:t>osseuse, </a:t>
            </a:r>
            <a:endParaRPr lang="fr-FR" dirty="0"/>
          </a:p>
        </p:txBody>
      </p:sp>
    </p:spTree>
    <p:extLst>
      <p:ext uri="{BB962C8B-B14F-4D97-AF65-F5344CB8AC3E}">
        <p14:creationId xmlns:p14="http://schemas.microsoft.com/office/powerpoint/2010/main" val="4102450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748464" cy="2031325"/>
          </a:xfrm>
          <a:prstGeom prst="rect">
            <a:avLst/>
          </a:prstGeom>
        </p:spPr>
        <p:txBody>
          <a:bodyPr wrap="square">
            <a:spAutoFit/>
          </a:bodyPr>
          <a:lstStyle/>
          <a:p>
            <a:r>
              <a:rPr lang="fr-FR" dirty="0">
                <a:latin typeface="TimesNewRoman"/>
              </a:rPr>
              <a:t>Ce sont des cellules osseuses </a:t>
            </a:r>
            <a:r>
              <a:rPr lang="fr-FR" dirty="0" smtClean="0">
                <a:latin typeface="TimesNewRoman"/>
              </a:rPr>
              <a:t>géantes </a:t>
            </a:r>
            <a:r>
              <a:rPr lang="fr-FR" dirty="0">
                <a:latin typeface="TimesNewRoman"/>
              </a:rPr>
              <a:t>de 50 a 100 </a:t>
            </a:r>
            <a:r>
              <a:rPr lang="fr-FR" dirty="0" err="1">
                <a:latin typeface="TimesNewRoman"/>
              </a:rPr>
              <a:t>μm</a:t>
            </a:r>
            <a:r>
              <a:rPr lang="fr-FR" dirty="0">
                <a:latin typeface="TimesNewRoman"/>
              </a:rPr>
              <a:t>,</a:t>
            </a:r>
          </a:p>
          <a:p>
            <a:r>
              <a:rPr lang="fr-FR" dirty="0">
                <a:latin typeface="TimesNewRoman"/>
              </a:rPr>
              <a:t>• sont </a:t>
            </a:r>
            <a:r>
              <a:rPr lang="fr-FR" dirty="0" err="1" smtClean="0">
                <a:latin typeface="TimesNewRoman"/>
              </a:rPr>
              <a:t>plurinuclées</a:t>
            </a:r>
            <a:r>
              <a:rPr lang="fr-FR" dirty="0" smtClean="0">
                <a:latin typeface="TimesNewRoman"/>
              </a:rPr>
              <a:t> </a:t>
            </a:r>
            <a:r>
              <a:rPr lang="fr-FR" dirty="0">
                <a:latin typeface="TimesNewRoman"/>
              </a:rPr>
              <a:t>(renfermant 30 a 50 noyaux);</a:t>
            </a:r>
          </a:p>
          <a:p>
            <a:r>
              <a:rPr lang="fr-FR" dirty="0">
                <a:latin typeface="TimesNewRoman"/>
              </a:rPr>
              <a:t>• comportent un cytoplasme acidophile, </a:t>
            </a:r>
            <a:r>
              <a:rPr lang="fr-FR" dirty="0" smtClean="0">
                <a:latin typeface="TimesNewRoman"/>
              </a:rPr>
              <a:t>bourré </a:t>
            </a:r>
            <a:r>
              <a:rPr lang="fr-FR" dirty="0">
                <a:latin typeface="TimesNewRoman"/>
              </a:rPr>
              <a:t>de granules et de vacuoles;</a:t>
            </a:r>
          </a:p>
          <a:p>
            <a:r>
              <a:rPr lang="fr-FR" dirty="0">
                <a:latin typeface="TimesNewRoman"/>
              </a:rPr>
              <a:t>• de la famille des macrophages, capables de </a:t>
            </a:r>
            <a:r>
              <a:rPr lang="fr-FR" dirty="0" smtClean="0">
                <a:latin typeface="TimesNewRoman"/>
              </a:rPr>
              <a:t>détruire </a:t>
            </a:r>
            <a:r>
              <a:rPr lang="fr-FR" dirty="0">
                <a:latin typeface="TimesNewRoman"/>
              </a:rPr>
              <a:t>la matrice </a:t>
            </a:r>
            <a:r>
              <a:rPr lang="fr-FR" dirty="0" smtClean="0">
                <a:latin typeface="TimesNewRoman"/>
              </a:rPr>
              <a:t>minéralisée.</a:t>
            </a:r>
            <a:endParaRPr lang="fr-FR" dirty="0">
              <a:latin typeface="TimesNewRoman"/>
            </a:endParaRPr>
          </a:p>
          <a:p>
            <a:r>
              <a:rPr lang="fr-FR" dirty="0">
                <a:latin typeface="TimesNewRoman"/>
              </a:rPr>
              <a:t>• </a:t>
            </a:r>
            <a:r>
              <a:rPr lang="fr-FR" dirty="0" smtClean="0">
                <a:latin typeface="TimesNewRoman"/>
              </a:rPr>
              <a:t>Localisée </a:t>
            </a:r>
            <a:r>
              <a:rPr lang="fr-FR" dirty="0">
                <a:latin typeface="TimesNewRoman"/>
              </a:rPr>
              <a:t>a la surface de </a:t>
            </a:r>
            <a:r>
              <a:rPr lang="fr-FR" dirty="0" smtClean="0">
                <a:latin typeface="TimesNewRoman"/>
              </a:rPr>
              <a:t>l’os.</a:t>
            </a:r>
            <a:endParaRPr lang="fr-FR" dirty="0">
              <a:latin typeface="TimesNewRoman"/>
            </a:endParaRPr>
          </a:p>
          <a:p>
            <a:r>
              <a:rPr lang="fr-FR" dirty="0">
                <a:latin typeface="TimesNewRoman"/>
              </a:rPr>
              <a:t>• sont hautement mobiles capables de se </a:t>
            </a:r>
            <a:r>
              <a:rPr lang="fr-FR" dirty="0" smtClean="0">
                <a:latin typeface="TimesNewRoman"/>
              </a:rPr>
              <a:t>déplacer </a:t>
            </a:r>
            <a:r>
              <a:rPr lang="fr-FR" dirty="0">
                <a:latin typeface="TimesNewRoman"/>
              </a:rPr>
              <a:t>a la surface des </a:t>
            </a:r>
            <a:r>
              <a:rPr lang="fr-FR" dirty="0" smtClean="0">
                <a:latin typeface="TimesNewRoman"/>
              </a:rPr>
              <a:t>travées </a:t>
            </a:r>
            <a:r>
              <a:rPr lang="fr-FR" dirty="0">
                <a:latin typeface="TimesNewRoman"/>
              </a:rPr>
              <a:t>osseuses </a:t>
            </a:r>
            <a:r>
              <a:rPr lang="fr-FR" dirty="0" smtClean="0">
                <a:latin typeface="TimesNewRoman"/>
              </a:rPr>
              <a:t>d’un site de résorption </a:t>
            </a:r>
            <a:r>
              <a:rPr lang="fr-FR" dirty="0">
                <a:latin typeface="TimesNewRoman"/>
              </a:rPr>
              <a:t>a un </a:t>
            </a:r>
            <a:r>
              <a:rPr lang="fr-FR" dirty="0" smtClean="0">
                <a:latin typeface="TimesNewRoman"/>
              </a:rPr>
              <a:t>autre.</a:t>
            </a:r>
            <a:endParaRPr lang="fr-FR" dirty="0"/>
          </a:p>
        </p:txBody>
      </p:sp>
      <p:pic>
        <p:nvPicPr>
          <p:cNvPr id="3" name="Image 2"/>
          <p:cNvPicPr>
            <a:picLocks noChangeAspect="1"/>
          </p:cNvPicPr>
          <p:nvPr/>
        </p:nvPicPr>
        <p:blipFill>
          <a:blip r:embed="rId2"/>
          <a:stretch>
            <a:fillRect/>
          </a:stretch>
        </p:blipFill>
        <p:spPr>
          <a:xfrm>
            <a:off x="2627784" y="2640980"/>
            <a:ext cx="5604219" cy="4194462"/>
          </a:xfrm>
          <a:prstGeom prst="rect">
            <a:avLst/>
          </a:prstGeom>
        </p:spPr>
      </p:pic>
    </p:spTree>
    <p:extLst>
      <p:ext uri="{BB962C8B-B14F-4D97-AF65-F5344CB8AC3E}">
        <p14:creationId xmlns:p14="http://schemas.microsoft.com/office/powerpoint/2010/main" val="1888133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ostÃ©oclastes, des cellules osseuses Ã  plusieurs noya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3768" y="5373216"/>
            <a:ext cx="4775282" cy="923330"/>
          </a:xfrm>
          <a:prstGeom prst="rect">
            <a:avLst/>
          </a:prstGeom>
        </p:spPr>
        <p:txBody>
          <a:bodyPr wrap="none">
            <a:spAutoFit/>
          </a:bodyPr>
          <a:lstStyle/>
          <a:p>
            <a:r>
              <a:rPr lang="fr-FR" sz="5400" b="1" dirty="0">
                <a:solidFill>
                  <a:schemeClr val="accent1"/>
                </a:solidFill>
              </a:rPr>
              <a:t>Les ostéoclastes</a:t>
            </a:r>
          </a:p>
        </p:txBody>
      </p:sp>
    </p:spTree>
    <p:extLst>
      <p:ext uri="{BB962C8B-B14F-4D97-AF65-F5344CB8AC3E}">
        <p14:creationId xmlns:p14="http://schemas.microsoft.com/office/powerpoint/2010/main" val="1623488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524" y="1484784"/>
            <a:ext cx="8568952" cy="646331"/>
          </a:xfrm>
          <a:prstGeom prst="rect">
            <a:avLst/>
          </a:prstGeom>
        </p:spPr>
        <p:txBody>
          <a:bodyPr wrap="square">
            <a:spAutoFit/>
          </a:bodyPr>
          <a:lstStyle/>
          <a:p>
            <a:r>
              <a:rPr lang="fr-FR" dirty="0" smtClean="0"/>
              <a:t>les </a:t>
            </a:r>
            <a:r>
              <a:rPr lang="fr-FR" dirty="0"/>
              <a:t>pompes à protons </a:t>
            </a:r>
            <a:r>
              <a:rPr lang="fr-FR" dirty="0" err="1"/>
              <a:t>relarguent</a:t>
            </a:r>
            <a:r>
              <a:rPr lang="fr-FR" dirty="0"/>
              <a:t> des ions H+ dans le milieu extracellulaire, solubilisant ainsi les cristaux minéraux</a:t>
            </a:r>
          </a:p>
        </p:txBody>
      </p:sp>
    </p:spTree>
    <p:extLst>
      <p:ext uri="{BB962C8B-B14F-4D97-AF65-F5344CB8AC3E}">
        <p14:creationId xmlns:p14="http://schemas.microsoft.com/office/powerpoint/2010/main" val="109732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46556"/>
            <a:ext cx="3401893" cy="523220"/>
          </a:xfrm>
          <a:prstGeom prst="rect">
            <a:avLst/>
          </a:prstGeom>
        </p:spPr>
        <p:txBody>
          <a:bodyPr wrap="none">
            <a:spAutoFit/>
          </a:bodyPr>
          <a:lstStyle/>
          <a:p>
            <a:r>
              <a:rPr lang="fr-FR" sz="2800" b="1" dirty="0">
                <a:latin typeface="TimesNewRoman,Bold"/>
              </a:rPr>
              <a:t>Cellules </a:t>
            </a:r>
            <a:r>
              <a:rPr lang="fr-FR" sz="2800" b="1" dirty="0" err="1" smtClean="0">
                <a:latin typeface="TimesNewRoman,Bold"/>
              </a:rPr>
              <a:t>bordantes</a:t>
            </a:r>
            <a:endParaRPr lang="fr-FR" sz="2800" dirty="0"/>
          </a:p>
        </p:txBody>
      </p:sp>
      <p:pic>
        <p:nvPicPr>
          <p:cNvPr id="3" name="Image 2"/>
          <p:cNvPicPr>
            <a:picLocks noChangeAspect="1"/>
          </p:cNvPicPr>
          <p:nvPr/>
        </p:nvPicPr>
        <p:blipFill>
          <a:blip r:embed="rId3"/>
          <a:stretch>
            <a:fillRect/>
          </a:stretch>
        </p:blipFill>
        <p:spPr>
          <a:xfrm>
            <a:off x="1407496" y="1556792"/>
            <a:ext cx="6436511" cy="5386092"/>
          </a:xfrm>
          <a:prstGeom prst="rect">
            <a:avLst/>
          </a:prstGeom>
        </p:spPr>
      </p:pic>
      <p:sp>
        <p:nvSpPr>
          <p:cNvPr id="4" name="Rectangle 3"/>
          <p:cNvSpPr/>
          <p:nvPr/>
        </p:nvSpPr>
        <p:spPr>
          <a:xfrm>
            <a:off x="107504" y="480636"/>
            <a:ext cx="9036496" cy="954107"/>
          </a:xfrm>
          <a:prstGeom prst="rect">
            <a:avLst/>
          </a:prstGeom>
        </p:spPr>
        <p:txBody>
          <a:bodyPr wrap="square">
            <a:spAutoFit/>
          </a:bodyPr>
          <a:lstStyle/>
          <a:p>
            <a:r>
              <a:rPr lang="fr-FR" sz="2800" dirty="0"/>
              <a:t>Ostéoblastes au repos Elles sont aplaties, allongées peuvent, lorsqu'elles sont sollicitées, redevenir des ostéoblastes </a:t>
            </a:r>
          </a:p>
        </p:txBody>
      </p:sp>
    </p:spTree>
    <p:extLst>
      <p:ext uri="{BB962C8B-B14F-4D97-AF65-F5344CB8AC3E}">
        <p14:creationId xmlns:p14="http://schemas.microsoft.com/office/powerpoint/2010/main" val="2845342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4000" cy="592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9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268760"/>
            <a:ext cx="7776864" cy="3539430"/>
          </a:xfrm>
          <a:prstGeom prst="rect">
            <a:avLst/>
          </a:prstGeom>
        </p:spPr>
        <p:txBody>
          <a:bodyPr wrap="square">
            <a:spAutoFit/>
          </a:bodyPr>
          <a:lstStyle/>
          <a:p>
            <a:pPr algn="ctr"/>
            <a:r>
              <a:rPr lang="fr-FR" sz="3200" b="1" dirty="0">
                <a:latin typeface="Arial" panose="020B0604020202020204" pitchFamily="34" charset="0"/>
                <a:cs typeface="Arial" panose="020B0604020202020204" pitchFamily="34" charset="0"/>
              </a:rPr>
              <a:t>Exemple </a:t>
            </a:r>
            <a:r>
              <a:rPr lang="fr-FR" sz="3200" dirty="0">
                <a:latin typeface="Arial" panose="020B0604020202020204" pitchFamily="34" charset="0"/>
                <a:cs typeface="Arial" panose="020B0604020202020204" pitchFamily="34" charset="0"/>
              </a:rPr>
              <a:t>: </a:t>
            </a:r>
            <a:endParaRPr lang="fr-FR" sz="3200" dirty="0" smtClean="0">
              <a:latin typeface="Arial" panose="020B0604020202020204" pitchFamily="34" charset="0"/>
              <a:cs typeface="Arial" panose="020B0604020202020204" pitchFamily="34" charset="0"/>
            </a:endParaRPr>
          </a:p>
          <a:p>
            <a:pPr algn="just"/>
            <a:r>
              <a:rPr lang="fr-FR" sz="3200" dirty="0" smtClean="0">
                <a:latin typeface="Arial" panose="020B0604020202020204" pitchFamily="34" charset="0"/>
                <a:cs typeface="Arial" panose="020B0604020202020204" pitchFamily="34" charset="0"/>
              </a:rPr>
              <a:t>les </a:t>
            </a:r>
            <a:r>
              <a:rPr lang="fr-FR" sz="3200" dirty="0">
                <a:latin typeface="Arial" panose="020B0604020202020204" pitchFamily="34" charset="0"/>
                <a:cs typeface="Arial" panose="020B0604020202020204" pitchFamily="34" charset="0"/>
              </a:rPr>
              <a:t>os de la cuisse </a:t>
            </a:r>
            <a:r>
              <a:rPr lang="fr-FR" sz="3200" b="1" dirty="0">
                <a:latin typeface="Arial" panose="020B0604020202020204" pitchFamily="34" charset="0"/>
                <a:cs typeface="Arial" panose="020B0604020202020204" pitchFamily="34" charset="0"/>
              </a:rPr>
              <a:t>(</a:t>
            </a:r>
            <a:r>
              <a:rPr lang="fr-FR" sz="3200" b="1" dirty="0" err="1">
                <a:latin typeface="Arial" panose="020B0604020202020204" pitchFamily="34" charset="0"/>
                <a:cs typeface="Arial" panose="020B0604020202020204" pitchFamily="34" charset="0"/>
              </a:rPr>
              <a:t>femur</a:t>
            </a:r>
            <a:r>
              <a:rPr lang="fr-FR" sz="3200" dirty="0">
                <a:latin typeface="Arial" panose="020B0604020202020204" pitchFamily="34" charset="0"/>
                <a:cs typeface="Arial" panose="020B0604020202020204" pitchFamily="34" charset="0"/>
              </a:rPr>
              <a:t>), </a:t>
            </a:r>
            <a:endParaRPr lang="fr-FR" sz="3200" dirty="0" smtClean="0">
              <a:latin typeface="Arial" panose="020B0604020202020204" pitchFamily="34" charset="0"/>
              <a:cs typeface="Arial" panose="020B0604020202020204" pitchFamily="34" charset="0"/>
            </a:endParaRPr>
          </a:p>
          <a:p>
            <a:pPr algn="just"/>
            <a:r>
              <a:rPr lang="fr-FR" sz="3200" dirty="0" smtClean="0">
                <a:latin typeface="Arial" panose="020B0604020202020204" pitchFamily="34" charset="0"/>
                <a:cs typeface="Arial" panose="020B0604020202020204" pitchFamily="34" charset="0"/>
              </a:rPr>
              <a:t>de </a:t>
            </a:r>
            <a:r>
              <a:rPr lang="fr-FR" sz="3200" dirty="0">
                <a:latin typeface="Arial" panose="020B0604020202020204" pitchFamily="34" charset="0"/>
                <a:cs typeface="Arial" panose="020B0604020202020204" pitchFamily="34" charset="0"/>
              </a:rPr>
              <a:t>la jambe (</a:t>
            </a:r>
            <a:r>
              <a:rPr lang="fr-FR" sz="3200" b="1" dirty="0">
                <a:latin typeface="Arial" panose="020B0604020202020204" pitchFamily="34" charset="0"/>
                <a:cs typeface="Arial" panose="020B0604020202020204" pitchFamily="34" charset="0"/>
              </a:rPr>
              <a:t>tibia </a:t>
            </a:r>
            <a:r>
              <a:rPr lang="fr-FR" sz="3200" b="1" dirty="0" smtClean="0">
                <a:latin typeface="Arial" panose="020B0604020202020204" pitchFamily="34" charset="0"/>
                <a:cs typeface="Arial" panose="020B0604020202020204" pitchFamily="34" charset="0"/>
              </a:rPr>
              <a:t>et </a:t>
            </a:r>
            <a:r>
              <a:rPr lang="fr-FR" sz="3200" b="1" dirty="0" err="1" smtClean="0">
                <a:latin typeface="Arial" panose="020B0604020202020204" pitchFamily="34" charset="0"/>
                <a:cs typeface="Arial" panose="020B0604020202020204" pitchFamily="34" charset="0"/>
              </a:rPr>
              <a:t>fébula</a:t>
            </a:r>
            <a:r>
              <a:rPr lang="fr-FR" sz="3200" dirty="0" smtClean="0">
                <a:latin typeface="Arial" panose="020B0604020202020204" pitchFamily="34" charset="0"/>
                <a:cs typeface="Arial" panose="020B0604020202020204" pitchFamily="34" charset="0"/>
              </a:rPr>
              <a:t>), </a:t>
            </a:r>
          </a:p>
          <a:p>
            <a:pPr algn="just"/>
            <a:r>
              <a:rPr lang="fr-FR" sz="3200" dirty="0" smtClean="0">
                <a:latin typeface="Arial" panose="020B0604020202020204" pitchFamily="34" charset="0"/>
                <a:cs typeface="Arial" panose="020B0604020202020204" pitchFamily="34" charset="0"/>
              </a:rPr>
              <a:t>des </a:t>
            </a:r>
            <a:r>
              <a:rPr lang="fr-FR" sz="3200" dirty="0">
                <a:latin typeface="Arial" panose="020B0604020202020204" pitchFamily="34" charset="0"/>
                <a:cs typeface="Arial" panose="020B0604020202020204" pitchFamily="34" charset="0"/>
              </a:rPr>
              <a:t>orteils </a:t>
            </a:r>
            <a:r>
              <a:rPr lang="fr-FR" sz="3200" b="1" dirty="0">
                <a:latin typeface="Arial" panose="020B0604020202020204" pitchFamily="34" charset="0"/>
                <a:cs typeface="Arial" panose="020B0604020202020204" pitchFamily="34" charset="0"/>
              </a:rPr>
              <a:t>(phalanges),</a:t>
            </a:r>
          </a:p>
          <a:p>
            <a:pPr algn="just"/>
            <a:r>
              <a:rPr lang="fr-FR" sz="3200" dirty="0">
                <a:latin typeface="Arial" panose="020B0604020202020204" pitchFamily="34" charset="0"/>
                <a:cs typeface="Arial" panose="020B0604020202020204" pitchFamily="34" charset="0"/>
              </a:rPr>
              <a:t>du bras (</a:t>
            </a:r>
            <a:r>
              <a:rPr lang="fr-FR" sz="3200" b="1" dirty="0" err="1">
                <a:latin typeface="Arial" panose="020B0604020202020204" pitchFamily="34" charset="0"/>
                <a:cs typeface="Arial" panose="020B0604020202020204" pitchFamily="34" charset="0"/>
              </a:rPr>
              <a:t>humerus</a:t>
            </a:r>
            <a:r>
              <a:rPr lang="fr-FR" sz="3200" b="1" dirty="0" smtClean="0">
                <a:latin typeface="Arial" panose="020B0604020202020204" pitchFamily="34" charset="0"/>
                <a:cs typeface="Arial" panose="020B0604020202020204" pitchFamily="34" charset="0"/>
              </a:rPr>
              <a:t>),</a:t>
            </a:r>
          </a:p>
          <a:p>
            <a:pPr algn="just"/>
            <a:r>
              <a:rPr lang="fr-FR" sz="3200" b="1" dirty="0" smtClean="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de l'avant-bras </a:t>
            </a:r>
            <a:r>
              <a:rPr lang="fr-FR" sz="3200" b="1" dirty="0">
                <a:latin typeface="Arial" panose="020B0604020202020204" pitchFamily="34" charset="0"/>
                <a:cs typeface="Arial" panose="020B0604020202020204" pitchFamily="34" charset="0"/>
              </a:rPr>
              <a:t>(radius et cubitus</a:t>
            </a:r>
            <a:r>
              <a:rPr lang="fr-FR" sz="3200" dirty="0">
                <a:latin typeface="Arial" panose="020B0604020202020204" pitchFamily="34" charset="0"/>
                <a:cs typeface="Arial" panose="020B0604020202020204" pitchFamily="34" charset="0"/>
              </a:rPr>
              <a:t>) et des </a:t>
            </a:r>
            <a:r>
              <a:rPr lang="fr-FR" sz="3200" dirty="0" smtClean="0">
                <a:latin typeface="Arial" panose="020B0604020202020204" pitchFamily="34" charset="0"/>
                <a:cs typeface="Arial" panose="020B0604020202020204" pitchFamily="34" charset="0"/>
              </a:rPr>
              <a:t>doigts </a:t>
            </a:r>
            <a:r>
              <a:rPr lang="fr-FR" sz="3200" b="1" dirty="0" smtClean="0">
                <a:latin typeface="Arial" panose="020B0604020202020204" pitchFamily="34" charset="0"/>
                <a:cs typeface="Arial" panose="020B0604020202020204" pitchFamily="34" charset="0"/>
              </a:rPr>
              <a:t>(phalanges</a:t>
            </a:r>
            <a:r>
              <a:rPr lang="fr-FR" sz="3200" b="1" dirty="0">
                <a:latin typeface="Arial" panose="020B0604020202020204" pitchFamily="34" charset="0"/>
                <a:cs typeface="Arial" panose="020B0604020202020204" pitchFamily="34" charset="0"/>
              </a:rPr>
              <a:t>).</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898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54640"/>
            <a:ext cx="8784976" cy="6124754"/>
          </a:xfrm>
          <a:prstGeom prst="rect">
            <a:avLst/>
          </a:prstGeom>
        </p:spPr>
        <p:txBody>
          <a:bodyPr wrap="square">
            <a:spAutoFit/>
          </a:bodyPr>
          <a:lstStyle/>
          <a:p>
            <a:r>
              <a:rPr lang="fr-FR" sz="2300" b="1" dirty="0" smtClean="0"/>
              <a:t>Remodelage osseux:  (</a:t>
            </a:r>
            <a:r>
              <a:rPr lang="fr-FR" sz="2300" dirty="0"/>
              <a:t>renouvellement du tissu osseux </a:t>
            </a:r>
            <a:r>
              <a:rPr lang="fr-FR" sz="2300" dirty="0" smtClean="0"/>
              <a:t>)</a:t>
            </a:r>
          </a:p>
          <a:p>
            <a:r>
              <a:rPr lang="fr-FR" sz="2300" dirty="0"/>
              <a:t>A partir t une couche de </a:t>
            </a:r>
            <a:r>
              <a:rPr lang="fr-FR" sz="2300" u="sng" dirty="0"/>
              <a:t>tissu osseux déjà</a:t>
            </a:r>
            <a:r>
              <a:rPr lang="fr-FR" sz="2300" dirty="0"/>
              <a:t> formé </a:t>
            </a:r>
            <a:r>
              <a:rPr lang="fr-FR" sz="2300" dirty="0" smtClean="0"/>
              <a:t>: Le </a:t>
            </a:r>
            <a:r>
              <a:rPr lang="fr-FR" sz="2300" dirty="0"/>
              <a:t>squelette adulte se renouvelle en permanence. Ce remodelage est assuré par deux types cellulaires, les ostéoclastes qui résorbent la matrice osseuse et les ostéoblastes qui synthétisent une nouvelle matrice</a:t>
            </a:r>
            <a:r>
              <a:rPr lang="fr-FR" sz="2300" dirty="0" smtClean="0"/>
              <a:t>. </a:t>
            </a:r>
            <a:r>
              <a:rPr lang="fr-FR" sz="2300" dirty="0"/>
              <a:t>● </a:t>
            </a:r>
            <a:r>
              <a:rPr lang="fr-FR" sz="2300" b="1" dirty="0"/>
              <a:t>Résorption et Construction</a:t>
            </a:r>
            <a:r>
              <a:rPr lang="fr-FR" sz="2300" dirty="0" smtClean="0"/>
              <a:t> </a:t>
            </a:r>
            <a:r>
              <a:rPr lang="fr-FR" sz="2300" dirty="0"/>
              <a:t>S’effectuent en même temps au cours du </a:t>
            </a:r>
            <a:r>
              <a:rPr lang="fr-FR" sz="2300" u="sng" dirty="0"/>
              <a:t>développement</a:t>
            </a:r>
            <a:r>
              <a:rPr lang="fr-FR" sz="2300" dirty="0"/>
              <a:t> et de la </a:t>
            </a:r>
            <a:r>
              <a:rPr lang="fr-FR" sz="2300" u="sng" dirty="0"/>
              <a:t>croissance osseuse </a:t>
            </a:r>
            <a:r>
              <a:rPr lang="fr-FR" sz="2300" dirty="0"/>
              <a:t>mais aussi à un degré moindre tout au long de la vie c’est ce qu’on appelle le </a:t>
            </a:r>
            <a:r>
              <a:rPr lang="fr-FR" sz="2300" b="1" dirty="0"/>
              <a:t>remodelage </a:t>
            </a:r>
            <a:r>
              <a:rPr lang="fr-FR" sz="2300" b="1" dirty="0" smtClean="0"/>
              <a:t>osseux</a:t>
            </a:r>
            <a:r>
              <a:rPr lang="fr-FR" sz="2300" dirty="0" smtClean="0"/>
              <a:t>.</a:t>
            </a:r>
          </a:p>
          <a:p>
            <a:endParaRPr lang="fr-FR" sz="2300" dirty="0"/>
          </a:p>
          <a:p>
            <a:pPr algn="just"/>
            <a:r>
              <a:rPr lang="fr-FR" sz="2300" dirty="0" smtClean="0"/>
              <a:t>Le </a:t>
            </a:r>
            <a:r>
              <a:rPr lang="fr-FR" sz="2300" dirty="0"/>
              <a:t>mécanisme cellulaire de renouvellement du tissu osseux est soumis à l'influence de facteurs exogènes et endogènes dont les plus importants, capables de moduler l'activité des cellules osseuses, sont des facteurs </a:t>
            </a:r>
            <a:r>
              <a:rPr lang="fr-FR" sz="2300" b="1" dirty="0"/>
              <a:t>hormonaux</a:t>
            </a:r>
            <a:r>
              <a:rPr lang="fr-FR" sz="2300" dirty="0"/>
              <a:t> et </a:t>
            </a:r>
            <a:r>
              <a:rPr lang="fr-FR" sz="2300" b="1" dirty="0" smtClean="0"/>
              <a:t>locaux (</a:t>
            </a:r>
            <a:r>
              <a:rPr lang="fr-FR" sz="2300" dirty="0" smtClean="0"/>
              <a:t>microfissure</a:t>
            </a:r>
            <a:r>
              <a:rPr lang="fr-FR" sz="2300" b="1" dirty="0" smtClean="0"/>
              <a:t>)</a:t>
            </a:r>
            <a:r>
              <a:rPr lang="fr-FR" sz="2300" dirty="0" smtClean="0"/>
              <a:t> </a:t>
            </a:r>
            <a:r>
              <a:rPr lang="fr-FR" sz="2300" dirty="0"/>
              <a:t>ainsi que les contraintes </a:t>
            </a:r>
            <a:r>
              <a:rPr lang="fr-FR" sz="2300" dirty="0" smtClean="0"/>
              <a:t>mécaniques (</a:t>
            </a:r>
            <a:r>
              <a:rPr lang="fr-FR" sz="2300" dirty="0" err="1" smtClean="0"/>
              <a:t>actvité</a:t>
            </a:r>
            <a:r>
              <a:rPr lang="fr-FR" sz="2300" dirty="0" smtClean="0"/>
              <a:t> </a:t>
            </a:r>
            <a:r>
              <a:rPr lang="fr-FR" sz="2300" dirty="0" err="1" smtClean="0"/>
              <a:t>phisique</a:t>
            </a:r>
            <a:r>
              <a:rPr lang="fr-FR" sz="2300" dirty="0" smtClean="0"/>
              <a:t> intense) . </a:t>
            </a:r>
            <a:r>
              <a:rPr lang="fr-FR" sz="2300" dirty="0"/>
              <a:t>(Les hormones </a:t>
            </a:r>
            <a:r>
              <a:rPr lang="fr-FR" sz="2300" dirty="0" err="1"/>
              <a:t>calciotropes</a:t>
            </a:r>
            <a:r>
              <a:rPr lang="fr-FR" sz="2300" dirty="0"/>
              <a:t> PTH, vitamine D et calcitonine) modulent le remodelage </a:t>
            </a:r>
            <a:r>
              <a:rPr lang="fr-FR" sz="2300" dirty="0" smtClean="0"/>
              <a:t>osseux. </a:t>
            </a:r>
            <a:r>
              <a:rPr lang="fr-FR" sz="2300" dirty="0"/>
              <a:t>Elle se déroule en plusieurs </a:t>
            </a:r>
            <a:r>
              <a:rPr lang="fr-FR" sz="2300" dirty="0" smtClean="0"/>
              <a:t>phases :</a:t>
            </a:r>
            <a:endParaRPr lang="fr-FR" sz="2300" dirty="0"/>
          </a:p>
          <a:p>
            <a:endParaRPr lang="fr-FR" sz="2400" dirty="0" smtClean="0"/>
          </a:p>
        </p:txBody>
      </p:sp>
      <p:sp>
        <p:nvSpPr>
          <p:cNvPr id="4" name="Rectangle 3"/>
          <p:cNvSpPr/>
          <p:nvPr/>
        </p:nvSpPr>
        <p:spPr>
          <a:xfrm>
            <a:off x="1403648" y="0"/>
            <a:ext cx="6025762" cy="6503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t>Remodelage osseux</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6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9144000" cy="6555641"/>
          </a:xfrm>
          <a:prstGeom prst="rect">
            <a:avLst/>
          </a:prstGeom>
        </p:spPr>
        <p:txBody>
          <a:bodyPr wrap="square">
            <a:spAutoFit/>
          </a:bodyPr>
          <a:lstStyle/>
          <a:p>
            <a:r>
              <a:rPr lang="fr-FR" sz="2000" dirty="0"/>
              <a:t>5-1- </a:t>
            </a:r>
            <a:r>
              <a:rPr lang="fr-FR" sz="2000" b="1" dirty="0"/>
              <a:t>Phase </a:t>
            </a:r>
            <a:r>
              <a:rPr lang="fr-FR" sz="2000" b="1" dirty="0" err="1"/>
              <a:t>quiesciente</a:t>
            </a:r>
            <a:r>
              <a:rPr lang="fr-FR" sz="2000" b="1" dirty="0"/>
              <a:t> </a:t>
            </a:r>
            <a:r>
              <a:rPr lang="fr-FR" sz="2000" dirty="0"/>
              <a:t>La surface osseuse est normalement recouverte de cellules bordantes qui empêchent l’accès des ostéoclastes à la matrice extracellulaire(MEC</a:t>
            </a:r>
            <a:r>
              <a:rPr lang="fr-FR" sz="2000" dirty="0" smtClean="0"/>
              <a:t>)</a:t>
            </a:r>
          </a:p>
          <a:p>
            <a:endParaRPr lang="fr-FR" sz="2000" dirty="0"/>
          </a:p>
          <a:p>
            <a:r>
              <a:rPr lang="fr-FR" sz="2000" dirty="0" smtClean="0"/>
              <a:t> </a:t>
            </a:r>
            <a:r>
              <a:rPr lang="fr-FR" sz="2000" b="1" dirty="0"/>
              <a:t>5-2- Phase d’activation </a:t>
            </a:r>
            <a:r>
              <a:rPr lang="fr-FR" sz="2000" dirty="0"/>
              <a:t>Sous l’action de facteurs </a:t>
            </a:r>
            <a:r>
              <a:rPr lang="fr-FR" sz="2000" dirty="0" err="1"/>
              <a:t>ostéorésorbants</a:t>
            </a:r>
            <a:r>
              <a:rPr lang="fr-FR" sz="2000" dirty="0"/>
              <a:t> (hormone parathyroïdienne ou </a:t>
            </a:r>
            <a:r>
              <a:rPr lang="fr-FR" sz="2000" dirty="0" smtClean="0"/>
              <a:t>PTH), </a:t>
            </a:r>
            <a:r>
              <a:rPr lang="fr-FR" sz="2000" dirty="0"/>
              <a:t>les cellules bordantes se rétractent et libèrent l’accès aux ostéoclastes qui peuvent adhérer à la matrice osseuse </a:t>
            </a:r>
            <a:endParaRPr lang="fr-FR" sz="2000" dirty="0" smtClean="0"/>
          </a:p>
          <a:p>
            <a:endParaRPr lang="fr-FR" sz="2000" dirty="0"/>
          </a:p>
          <a:p>
            <a:r>
              <a:rPr lang="fr-FR" sz="2000" b="1" dirty="0" smtClean="0"/>
              <a:t>5-3- </a:t>
            </a:r>
            <a:r>
              <a:rPr lang="fr-FR" sz="2000" b="1" dirty="0"/>
              <a:t>Phase de résorption </a:t>
            </a:r>
            <a:r>
              <a:rPr lang="fr-FR" sz="2000" dirty="0"/>
              <a:t>Pendant laquelle sont générés les ostéoclastes, qui détruisent la matrice osseuse pendant la phase de </a:t>
            </a:r>
            <a:r>
              <a:rPr lang="fr-FR" sz="2000" dirty="0" smtClean="0"/>
              <a:t>résorption, Elle </a:t>
            </a:r>
            <a:r>
              <a:rPr lang="fr-FR" sz="2000" dirty="0"/>
              <a:t>s’effectue en deux étapes successives </a:t>
            </a:r>
            <a:r>
              <a:rPr lang="fr-FR" sz="2000" dirty="0" smtClean="0"/>
              <a:t>:</a:t>
            </a:r>
          </a:p>
          <a:p>
            <a:endParaRPr lang="fr-FR" sz="2000" dirty="0" smtClean="0"/>
          </a:p>
          <a:p>
            <a:r>
              <a:rPr lang="fr-FR" sz="2000" dirty="0" smtClean="0"/>
              <a:t> </a:t>
            </a:r>
            <a:r>
              <a:rPr lang="fr-FR" sz="2000" dirty="0"/>
              <a:t>1) dissolution de la phase minérale par acidification du compartiment de résorption</a:t>
            </a:r>
            <a:r>
              <a:rPr lang="fr-FR" sz="2000" dirty="0" smtClean="0"/>
              <a:t>,</a:t>
            </a:r>
          </a:p>
          <a:p>
            <a:r>
              <a:rPr lang="fr-FR" sz="2000" dirty="0" smtClean="0"/>
              <a:t> </a:t>
            </a:r>
            <a:r>
              <a:rPr lang="fr-FR" sz="2000" dirty="0"/>
              <a:t>2) dégradation de la matrice organique sous l’action d’enzymes protéolytiques </a:t>
            </a:r>
            <a:r>
              <a:rPr lang="fr-FR" sz="2000" dirty="0" err="1"/>
              <a:t>lysosomales</a:t>
            </a:r>
            <a:r>
              <a:rPr lang="fr-FR" sz="2000" dirty="0" smtClean="0"/>
              <a:t>.</a:t>
            </a:r>
          </a:p>
          <a:p>
            <a:endParaRPr lang="fr-FR" sz="2000" dirty="0"/>
          </a:p>
          <a:p>
            <a:r>
              <a:rPr lang="fr-FR" sz="2000" dirty="0" smtClean="0"/>
              <a:t> </a:t>
            </a:r>
            <a:r>
              <a:rPr lang="fr-FR" sz="2000" b="1" dirty="0"/>
              <a:t>5-4- Phase d’inversion </a:t>
            </a:r>
            <a:r>
              <a:rPr lang="fr-FR" sz="2000" dirty="0"/>
              <a:t>Pendant laquelle les ostéoblastes sont générés puis prennent place dans la cavité précédemment creusée par les ostéoclastes </a:t>
            </a:r>
            <a:endParaRPr lang="fr-FR" sz="2000" dirty="0" smtClean="0"/>
          </a:p>
          <a:p>
            <a:endParaRPr lang="fr-FR" sz="2000" dirty="0" smtClean="0"/>
          </a:p>
          <a:p>
            <a:r>
              <a:rPr lang="fr-FR" sz="2000" b="1" dirty="0" smtClean="0"/>
              <a:t>5-5- </a:t>
            </a:r>
            <a:r>
              <a:rPr lang="fr-FR" sz="2000" b="1" dirty="0"/>
              <a:t>Phase de formation ou de reconstruction </a:t>
            </a:r>
            <a:r>
              <a:rPr lang="fr-FR" sz="2000" dirty="0"/>
              <a:t>au cours de laquelle une matrice organique est déposée par les ostéoblastes. S'ensuivra alors la minéralisation de la matrice osseuse</a:t>
            </a:r>
            <a:r>
              <a:rPr lang="fr-FR" dirty="0"/>
              <a:t>. </a:t>
            </a:r>
          </a:p>
        </p:txBody>
      </p:sp>
    </p:spTree>
    <p:extLst>
      <p:ext uri="{BB962C8B-B14F-4D97-AF65-F5344CB8AC3E}">
        <p14:creationId xmlns:p14="http://schemas.microsoft.com/office/powerpoint/2010/main" val="3552668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490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79498"/>
            <a:ext cx="5345990"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dirty="0" smtClean="0">
                <a:latin typeface="Times New Roman" panose="02020603050405020304" pitchFamily="18" charset="0"/>
                <a:cs typeface="Times New Roman" panose="02020603050405020304" pitchFamily="18" charset="0"/>
              </a:rPr>
              <a:t>Ossification</a:t>
            </a:r>
            <a:endParaRPr lang="fr-FR" dirty="0">
              <a:latin typeface="Times New Roman" panose="02020603050405020304" pitchFamily="18" charset="0"/>
              <a:cs typeface="Times New Roman" panose="02020603050405020304" pitchFamily="18" charset="0"/>
            </a:endParaRPr>
          </a:p>
        </p:txBody>
      </p:sp>
      <p:sp>
        <p:nvSpPr>
          <p:cNvPr id="3" name="Rectangle 2"/>
          <p:cNvSpPr/>
          <p:nvPr/>
        </p:nvSpPr>
        <p:spPr>
          <a:xfrm>
            <a:off x="3059832" y="3825139"/>
            <a:ext cx="2555776" cy="211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atin typeface="Times New Roman" panose="02020603050405020304" pitchFamily="18" charset="0"/>
                <a:cs typeface="Times New Roman" panose="02020603050405020304" pitchFamily="18" charset="0"/>
              </a:rPr>
              <a:t>ossification </a:t>
            </a:r>
            <a:r>
              <a:rPr lang="fr-FR" sz="2400" b="1" u="sng" dirty="0" err="1" smtClean="0">
                <a:latin typeface="Times New Roman" panose="02020603050405020304" pitchFamily="18" charset="0"/>
                <a:cs typeface="Times New Roman" panose="02020603050405020304" pitchFamily="18" charset="0"/>
              </a:rPr>
              <a:t>periostique</a:t>
            </a:r>
            <a:r>
              <a:rPr lang="fr-FR" sz="2400" b="1" u="sng"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 pour la formation de la diaphyse des os longs</a:t>
            </a:r>
            <a:endParaRPr lang="fr-FR"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0" y="3828272"/>
            <a:ext cx="2555776" cy="212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atin typeface="Times New Roman" panose="02020603050405020304" pitchFamily="18" charset="0"/>
                <a:cs typeface="Times New Roman" panose="02020603050405020304" pitchFamily="18" charset="0"/>
              </a:rPr>
              <a:t>ossification </a:t>
            </a:r>
            <a:r>
              <a:rPr lang="fr-FR" sz="2400" b="1" u="sng" dirty="0">
                <a:latin typeface="Times New Roman" panose="02020603050405020304" pitchFamily="18" charset="0"/>
                <a:cs typeface="Times New Roman" panose="02020603050405020304" pitchFamily="18" charset="0"/>
              </a:rPr>
              <a:t>de membrane </a:t>
            </a:r>
            <a:r>
              <a:rPr lang="fr-FR" sz="2400" dirty="0">
                <a:latin typeface="Times New Roman" panose="02020603050405020304" pitchFamily="18" charset="0"/>
                <a:cs typeface="Times New Roman" panose="02020603050405020304" pitchFamily="18" charset="0"/>
              </a:rPr>
              <a:t>: pour la formation des os plats</a:t>
            </a:r>
          </a:p>
        </p:txBody>
      </p:sp>
      <p:sp>
        <p:nvSpPr>
          <p:cNvPr id="5" name="Rectangle 4"/>
          <p:cNvSpPr/>
          <p:nvPr/>
        </p:nvSpPr>
        <p:spPr>
          <a:xfrm>
            <a:off x="539551" y="1809690"/>
            <a:ext cx="278232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b="1" dirty="0">
                <a:latin typeface="Times New Roman" panose="02020603050405020304" pitchFamily="18" charset="0"/>
                <a:cs typeface="Times New Roman" panose="02020603050405020304" pitchFamily="18" charset="0"/>
              </a:rPr>
              <a:t>Soit un tissu conjonctif </a:t>
            </a:r>
            <a:r>
              <a:rPr lang="fr-FR" sz="2400" b="1" dirty="0" smtClean="0">
                <a:latin typeface="Times New Roman" panose="02020603050405020304" pitchFamily="18" charset="0"/>
                <a:cs typeface="Times New Roman" panose="02020603050405020304" pitchFamily="18" charset="0"/>
              </a:rPr>
              <a:t>très </a:t>
            </a:r>
            <a:r>
              <a:rPr lang="fr-FR" sz="2400" b="1" dirty="0">
                <a:latin typeface="Times New Roman" panose="02020603050405020304" pitchFamily="18" charset="0"/>
                <a:cs typeface="Times New Roman" panose="02020603050405020304" pitchFamily="18" charset="0"/>
              </a:rPr>
              <a:t>riche en </a:t>
            </a:r>
            <a:r>
              <a:rPr lang="fr-FR" sz="2400" b="1" dirty="0" smtClean="0">
                <a:latin typeface="Times New Roman" panose="02020603050405020304" pitchFamily="18" charset="0"/>
                <a:cs typeface="Times New Roman" panose="02020603050405020304" pitchFamily="18" charset="0"/>
              </a:rPr>
              <a:t>collagène</a:t>
            </a:r>
            <a:endParaRPr lang="fr-FR"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325723" y="1916832"/>
            <a:ext cx="244013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b="1" dirty="0">
                <a:latin typeface="Times New Roman" panose="02020603050405020304" pitchFamily="18" charset="0"/>
                <a:cs typeface="Times New Roman" panose="02020603050405020304" pitchFamily="18" charset="0"/>
              </a:rPr>
              <a:t>Soit du cartilage</a:t>
            </a:r>
            <a:endParaRPr lang="fr-FR"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210086" y="3831754"/>
            <a:ext cx="2555776" cy="2115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Times New Roman" panose="02020603050405020304" pitchFamily="18" charset="0"/>
                <a:cs typeface="Times New Roman" panose="02020603050405020304" pitchFamily="18" charset="0"/>
              </a:rPr>
              <a:t>O</a:t>
            </a:r>
            <a:r>
              <a:rPr lang="fr-FR" sz="2400" b="1" dirty="0" smtClean="0">
                <a:latin typeface="Times New Roman" panose="02020603050405020304" pitchFamily="18" charset="0"/>
                <a:cs typeface="Times New Roman" panose="02020603050405020304" pitchFamily="18" charset="0"/>
              </a:rPr>
              <a:t>ssification </a:t>
            </a:r>
            <a:r>
              <a:rPr lang="fr-FR" sz="2400" b="1" dirty="0" err="1">
                <a:latin typeface="Times New Roman" panose="02020603050405020304" pitchFamily="18" charset="0"/>
                <a:cs typeface="Times New Roman" panose="02020603050405020304" pitchFamily="18" charset="0"/>
              </a:rPr>
              <a:t>E</a:t>
            </a:r>
            <a:r>
              <a:rPr lang="fr-FR" sz="2400" b="1" dirty="0" err="1" smtClean="0">
                <a:latin typeface="Times New Roman" panose="02020603050405020304" pitchFamily="18" charset="0"/>
                <a:cs typeface="Times New Roman" panose="02020603050405020304" pitchFamily="18" charset="0"/>
              </a:rPr>
              <a:t>ndochondrale</a:t>
            </a:r>
            <a:endParaRPr lang="fr-FR" sz="2400" dirty="0">
              <a:latin typeface="Times New Roman" panose="02020603050405020304" pitchFamily="18" charset="0"/>
              <a:cs typeface="Times New Roman" panose="02020603050405020304" pitchFamily="18" charset="0"/>
            </a:endParaRPr>
          </a:p>
        </p:txBody>
      </p:sp>
      <p:cxnSp>
        <p:nvCxnSpPr>
          <p:cNvPr id="10" name="Connecteur droit avec flèche 9"/>
          <p:cNvCxnSpPr>
            <a:stCxn id="2" idx="2"/>
          </p:cNvCxnSpPr>
          <p:nvPr/>
        </p:nvCxnSpPr>
        <p:spPr>
          <a:xfrm flipH="1">
            <a:off x="1619672" y="971586"/>
            <a:ext cx="3033035" cy="838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2" idx="2"/>
            <a:endCxn id="6" idx="0"/>
          </p:cNvCxnSpPr>
          <p:nvPr/>
        </p:nvCxnSpPr>
        <p:spPr>
          <a:xfrm>
            <a:off x="4652707" y="971586"/>
            <a:ext cx="2893086" cy="9452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874938" y="3010019"/>
            <a:ext cx="888750" cy="765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763688" y="2986657"/>
            <a:ext cx="1893571" cy="788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8" idx="0"/>
          </p:cNvCxnSpPr>
          <p:nvPr/>
        </p:nvCxnSpPr>
        <p:spPr>
          <a:xfrm>
            <a:off x="7487974" y="2409854"/>
            <a:ext cx="0" cy="1421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547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hec.teso.net/enseignements/p1/polyp1/ossification/fig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1400"/>
            <a:ext cx="6191250" cy="43243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4063712"/>
            <a:ext cx="8496944" cy="2677656"/>
          </a:xfrm>
          <a:prstGeom prst="rect">
            <a:avLst/>
          </a:prstGeom>
        </p:spPr>
        <p:txBody>
          <a:bodyPr wrap="square">
            <a:spAutoFit/>
          </a:bodyPr>
          <a:lstStyle/>
          <a:p>
            <a:r>
              <a:rPr lang="fr-FR" sz="2400" b="1" u="sng" dirty="0" smtClean="0">
                <a:latin typeface="Times New Roman" panose="02020603050405020304" pitchFamily="18" charset="0"/>
                <a:cs typeface="Times New Roman" panose="02020603050405020304" pitchFamily="18" charset="0"/>
              </a:rPr>
              <a:t>Ossification de membrane</a:t>
            </a:r>
            <a:r>
              <a:rPr lang="fr-FR" sz="2400" dirty="0" smtClean="0">
                <a:latin typeface="Times New Roman" panose="02020603050405020304" pitchFamily="18" charset="0"/>
                <a:cs typeface="Times New Roman" panose="02020603050405020304" pitchFamily="18" charset="0"/>
              </a:rPr>
              <a:t>: est le processus par lequel les os plat (crane, clavicule) se </a:t>
            </a:r>
            <a:r>
              <a:rPr lang="fr-FR" sz="2400" dirty="0">
                <a:latin typeface="Times New Roman" panose="02020603050405020304" pitchFamily="18" charset="0"/>
                <a:cs typeface="Times New Roman" panose="02020603050405020304" pitchFamily="18" charset="0"/>
              </a:rPr>
              <a:t>forment </a:t>
            </a:r>
            <a:r>
              <a:rPr lang="fr-FR" sz="2400" dirty="0" smtClean="0">
                <a:latin typeface="Times New Roman" panose="02020603050405020304" pitchFamily="18" charset="0"/>
                <a:cs typeface="Times New Roman" panose="02020603050405020304" pitchFamily="18" charset="0"/>
              </a:rPr>
              <a:t>directement </a:t>
            </a:r>
            <a:r>
              <a:rPr lang="fr-FR" sz="2400" dirty="0">
                <a:latin typeface="Times New Roman" panose="02020603050405020304" pitchFamily="18" charset="0"/>
                <a:cs typeface="Times New Roman" panose="02020603050405020304" pitchFamily="18" charset="0"/>
              </a:rPr>
              <a:t>à</a:t>
            </a:r>
            <a:r>
              <a:rPr lang="fr-FR" sz="2400" dirty="0" smtClean="0">
                <a:latin typeface="Times New Roman" panose="02020603050405020304" pitchFamily="18" charset="0"/>
                <a:cs typeface="Times New Roman" panose="02020603050405020304" pitchFamily="18" charset="0"/>
              </a:rPr>
              <a:t> partir du tissu conjonctif qui est riche en fibre de collagène, </a:t>
            </a:r>
            <a:endParaRPr lang="fr-FR" sz="2400" dirty="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 tissu osseux </a:t>
            </a:r>
            <a:r>
              <a:rPr lang="fr-FR" sz="2400" dirty="0" smtClean="0">
                <a:latin typeface="Times New Roman" panose="02020603050405020304" pitchFamily="18" charset="0"/>
                <a:cs typeface="Times New Roman" panose="02020603050405020304" pitchFamily="18" charset="0"/>
              </a:rPr>
              <a:t>dérive </a:t>
            </a:r>
            <a:r>
              <a:rPr lang="fr-FR" sz="2400" dirty="0">
                <a:latin typeface="Times New Roman" panose="02020603050405020304" pitchFamily="18" charset="0"/>
                <a:cs typeface="Times New Roman" panose="02020603050405020304" pitchFamily="18" charset="0"/>
              </a:rPr>
              <a:t>directement des cellules </a:t>
            </a:r>
            <a:r>
              <a:rPr lang="fr-FR" sz="2400" dirty="0" smtClean="0">
                <a:latin typeface="Times New Roman" panose="02020603050405020304" pitchFamily="18" charset="0"/>
                <a:cs typeface="Times New Roman" panose="02020603050405020304" pitchFamily="18" charset="0"/>
              </a:rPr>
              <a:t>mésenchymateuses</a:t>
            </a:r>
            <a:endParaRPr lang="fr-FR" sz="2400" dirty="0">
              <a:latin typeface="Times New Roman" panose="02020603050405020304" pitchFamily="18" charset="0"/>
              <a:cs typeface="Times New Roman" panose="02020603050405020304" pitchFamily="18" charset="0"/>
            </a:endParaRPr>
          </a:p>
          <a:p>
            <a:pPr marL="342900" indent="-342900">
              <a:buFontTx/>
              <a:buChar char="-"/>
            </a:pPr>
            <a:r>
              <a:rPr lang="fr-FR" sz="2400" dirty="0" smtClean="0">
                <a:latin typeface="Times New Roman" panose="02020603050405020304" pitchFamily="18" charset="0"/>
                <a:cs typeface="Times New Roman" panose="02020603050405020304" pitchFamily="18" charset="0"/>
              </a:rPr>
              <a:t>Centres </a:t>
            </a:r>
            <a:r>
              <a:rPr lang="fr-FR" sz="2400" dirty="0">
                <a:latin typeface="Times New Roman" panose="02020603050405020304" pitchFamily="18" charset="0"/>
                <a:cs typeface="Times New Roman" panose="02020603050405020304" pitchFamily="18" charset="0"/>
              </a:rPr>
              <a:t>d’ossification </a:t>
            </a:r>
            <a:r>
              <a:rPr lang="fr-FR" sz="2400" dirty="0" smtClean="0">
                <a:latin typeface="Times New Roman" panose="02020603050405020304" pitchFamily="18" charset="0"/>
                <a:cs typeface="Times New Roman" panose="02020603050405020304" pitchFamily="18" charset="0"/>
              </a:rPr>
              <a:t>très vascularisés</a:t>
            </a:r>
          </a:p>
          <a:p>
            <a:pPr marL="342900" indent="-342900">
              <a:buFontTx/>
              <a:buChar char="-"/>
            </a:pPr>
            <a:r>
              <a:rPr lang="fr-FR" sz="2400" dirty="0" smtClean="0">
                <a:latin typeface="Times New Roman" panose="02020603050405020304" pitchFamily="18" charset="0"/>
                <a:cs typeface="Times New Roman" panose="02020603050405020304" pitchFamily="18" charset="0"/>
              </a:rPr>
              <a:t>Les ostéoblastes  sécrètent une matrice osseuse, qui va progressivement minéraliser et former un os solide.</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37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192"/>
            <a:ext cx="8820472" cy="6740307"/>
          </a:xfrm>
          <a:prstGeom prst="rect">
            <a:avLst/>
          </a:prstGeom>
        </p:spPr>
        <p:txBody>
          <a:bodyPr wrap="square">
            <a:spAutoFit/>
          </a:bodyPr>
          <a:lstStyle/>
          <a:p>
            <a:pPr algn="just"/>
            <a:r>
              <a:rPr lang="fr-FR" sz="2400" b="1" dirty="0"/>
              <a:t>L’ossification </a:t>
            </a:r>
            <a:r>
              <a:rPr lang="fr-FR" sz="2400" b="1" dirty="0" err="1"/>
              <a:t>périostique</a:t>
            </a:r>
            <a:r>
              <a:rPr lang="fr-FR" sz="2000" dirty="0"/>
              <a:t>, c’est un processus par lequel de nouveaux tissus osseux se forment à partir du périoste, la membrane qui entoure l’os. Dans la formation de la diaphyse, c’est surtout impliqué dans l’élargissement et le renforcement de l’os long. Concrètement, des cellules du périoste se différencient en ostéoblastes, qui produisent de la matrice osseuse et qui vont progressivement épaissir la diaphyse et la rendre plus </a:t>
            </a:r>
            <a:r>
              <a:rPr lang="fr-FR" sz="2000" dirty="0" smtClean="0"/>
              <a:t>robuste</a:t>
            </a:r>
            <a:endParaRPr lang="fr-FR" sz="2000" b="1" dirty="0"/>
          </a:p>
          <a:p>
            <a:pPr algn="just"/>
            <a:endParaRPr lang="fr-FR" sz="1900" b="1" dirty="0"/>
          </a:p>
          <a:p>
            <a:pPr algn="just"/>
            <a:r>
              <a:rPr lang="fr-FR" sz="2400" b="1" dirty="0" smtClean="0"/>
              <a:t>Ossification </a:t>
            </a:r>
            <a:r>
              <a:rPr lang="fr-FR" sz="2400" b="1" dirty="0"/>
              <a:t>enchondrale ou </a:t>
            </a:r>
            <a:r>
              <a:rPr lang="fr-FR" sz="2400" b="1" dirty="0" smtClean="0"/>
              <a:t>cartilagineuse</a:t>
            </a:r>
            <a:r>
              <a:rPr lang="fr-FR" sz="1900" dirty="0" smtClean="0"/>
              <a:t>: c’est </a:t>
            </a:r>
            <a:r>
              <a:rPr lang="fr-FR" sz="1900" dirty="0"/>
              <a:t>le processus par lequel l’os se forme à partir d’un modèle de cartilage </a:t>
            </a:r>
            <a:r>
              <a:rPr lang="fr-FR" sz="1900" b="1" dirty="0"/>
              <a:t>hyalin</a:t>
            </a:r>
            <a:r>
              <a:rPr lang="fr-FR" sz="1900" dirty="0"/>
              <a:t>. En gros, d’abord, un modèle cartilagineux se forme, puis ce cartilage est progressivement remplacé par de l’os. </a:t>
            </a:r>
            <a:endParaRPr lang="fr-FR" sz="1900" dirty="0" smtClean="0"/>
          </a:p>
          <a:p>
            <a:pPr algn="just"/>
            <a:endParaRPr lang="fr-FR" sz="1900" dirty="0"/>
          </a:p>
          <a:p>
            <a:pPr algn="just"/>
            <a:r>
              <a:rPr lang="fr-FR" sz="1900" dirty="0" smtClean="0"/>
              <a:t>Les </a:t>
            </a:r>
            <a:r>
              <a:rPr lang="fr-FR" sz="1900" dirty="0" err="1"/>
              <a:t>chondrocytes</a:t>
            </a:r>
            <a:r>
              <a:rPr lang="fr-FR" sz="1900" dirty="0"/>
              <a:t> du cartilage hypertrophient, puis ils meurent, et les cellules </a:t>
            </a:r>
            <a:r>
              <a:rPr lang="fr-FR" sz="1900" dirty="0" smtClean="0"/>
              <a:t>ostéoprogénitrices (mésenchymateuse) </a:t>
            </a:r>
            <a:r>
              <a:rPr lang="fr-FR" sz="1900" dirty="0"/>
              <a:t>envahissent la zone, formant ainsi de l’os primaire. Ce processus est fondamental pour la formation des os longs, comme le fémur ou </a:t>
            </a:r>
            <a:r>
              <a:rPr lang="fr-FR" sz="1900" dirty="0" smtClean="0"/>
              <a:t>l’humérus.  Au </a:t>
            </a:r>
            <a:r>
              <a:rPr lang="fr-FR" sz="1900" dirty="0"/>
              <a:t>début, l’ossification commence dans la diaphyse, où le cartilage hyalin se transforme en os grâce à l’envahissement de vaisseaux sanguins et de cellules ostéoprogénitrices. </a:t>
            </a:r>
            <a:endParaRPr lang="fr-FR" sz="1900" dirty="0" smtClean="0"/>
          </a:p>
          <a:p>
            <a:pPr algn="just"/>
            <a:r>
              <a:rPr lang="fr-FR" sz="1900" dirty="0" smtClean="0"/>
              <a:t>Ensuite</a:t>
            </a:r>
            <a:r>
              <a:rPr lang="fr-FR" sz="1900" dirty="0"/>
              <a:t>, une fois la diaphyse ossifiée, le processus se poursuit dans les épiphyses, où des centres d’ossification </a:t>
            </a:r>
            <a:r>
              <a:rPr lang="fr-FR" sz="1900" dirty="0" err="1"/>
              <a:t>épiphysaires</a:t>
            </a:r>
            <a:r>
              <a:rPr lang="fr-FR" sz="1900" dirty="0"/>
              <a:t> se forment plus tard, généralement après la diaphyse. Dans ces centres </a:t>
            </a:r>
            <a:r>
              <a:rPr lang="fr-FR" sz="1900" dirty="0" err="1"/>
              <a:t>épiphysaires</a:t>
            </a:r>
            <a:r>
              <a:rPr lang="fr-FR" sz="1900" dirty="0"/>
              <a:t>, le cartilage reste plus longtemps avant de se transformer en os, ce qui permet la croissance longitudinale de l’os. </a:t>
            </a:r>
            <a:r>
              <a:rPr lang="fr-FR" dirty="0"/>
              <a:t/>
            </a:r>
            <a:br>
              <a:rPr lang="fr-FR" dirty="0"/>
            </a:br>
            <a:endParaRPr lang="fr-FR" dirty="0"/>
          </a:p>
        </p:txBody>
      </p:sp>
    </p:spTree>
    <p:extLst>
      <p:ext uri="{BB962C8B-B14F-4D97-AF65-F5344CB8AC3E}">
        <p14:creationId xmlns:p14="http://schemas.microsoft.com/office/powerpoint/2010/main" val="2100676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Ã©sultat de recherche d'images pour &quot;les diffÃ©rentes cellules osseus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980728"/>
            <a:ext cx="4572000" cy="923330"/>
          </a:xfrm>
          <a:prstGeom prst="rect">
            <a:avLst/>
          </a:prstGeom>
        </p:spPr>
        <p:txBody>
          <a:bodyPr>
            <a:spAutoFit/>
          </a:bodyPr>
          <a:lstStyle/>
          <a:p>
            <a:r>
              <a:rPr lang="fr-FR" dirty="0" smtClean="0"/>
              <a:t>Se développe </a:t>
            </a:r>
            <a:r>
              <a:rPr lang="fr-FR" dirty="0"/>
              <a:t>a partir d’un centre d’ossification diaphysaire puis se poursuit au niveau des deux centres d’ossification </a:t>
            </a:r>
            <a:r>
              <a:rPr lang="fr-FR" dirty="0" err="1"/>
              <a:t>epiphysaire</a:t>
            </a:r>
            <a:r>
              <a:rPr lang="fr-FR" dirty="0"/>
              <a:t>.</a:t>
            </a:r>
          </a:p>
        </p:txBody>
      </p:sp>
    </p:spTree>
    <p:extLst>
      <p:ext uri="{BB962C8B-B14F-4D97-AF65-F5344CB8AC3E}">
        <p14:creationId xmlns:p14="http://schemas.microsoft.com/office/powerpoint/2010/main" val="968091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36" y="116632"/>
            <a:ext cx="4392488" cy="6817251"/>
          </a:xfrm>
          <a:prstGeom prst="rect">
            <a:avLst/>
          </a:prstGeom>
        </p:spPr>
        <p:txBody>
          <a:bodyPr wrap="square">
            <a:spAutoFit/>
          </a:bodyPr>
          <a:lstStyle/>
          <a:p>
            <a:r>
              <a:rPr lang="fr-FR" sz="1900" b="1" dirty="0"/>
              <a:t>en passant progressivement du cartilage vers l’os, on rencontre donc </a:t>
            </a:r>
            <a:r>
              <a:rPr lang="fr-FR" sz="1900" dirty="0"/>
              <a:t>successivement les zones suivantes dans la plaque de croissance</a:t>
            </a:r>
            <a:r>
              <a:rPr lang="fr-FR" sz="1900" dirty="0" smtClean="0"/>
              <a:t>:</a:t>
            </a:r>
          </a:p>
          <a:p>
            <a:r>
              <a:rPr lang="fr-FR" sz="1900" dirty="0" smtClean="0"/>
              <a:t> </a:t>
            </a:r>
            <a:r>
              <a:rPr lang="fr-FR" sz="1900" dirty="0"/>
              <a:t>♦ </a:t>
            </a:r>
            <a:r>
              <a:rPr lang="fr-FR" sz="1900" b="1" dirty="0"/>
              <a:t>une zone de cartilage hyalin </a:t>
            </a:r>
            <a:r>
              <a:rPr lang="fr-FR" sz="1900" dirty="0"/>
              <a:t>plus ou moins importante selon le degré de croissance de l’os ; </a:t>
            </a:r>
            <a:endParaRPr lang="fr-FR" sz="1900" dirty="0" smtClean="0"/>
          </a:p>
          <a:p>
            <a:r>
              <a:rPr lang="fr-FR" sz="1900" dirty="0" smtClean="0"/>
              <a:t>♦ </a:t>
            </a:r>
            <a:r>
              <a:rPr lang="fr-FR" sz="1900" b="1" dirty="0"/>
              <a:t>une zone de cartilage sérié </a:t>
            </a:r>
            <a:r>
              <a:rPr lang="fr-FR" sz="1900" dirty="0"/>
              <a:t>ou les </a:t>
            </a:r>
            <a:r>
              <a:rPr lang="fr-FR" sz="1900" dirty="0" err="1"/>
              <a:t>chondrocytes</a:t>
            </a:r>
            <a:r>
              <a:rPr lang="fr-FR" sz="1900" dirty="0"/>
              <a:t> se multiplient activement ; </a:t>
            </a:r>
            <a:endParaRPr lang="fr-FR" sz="1900" dirty="0" smtClean="0"/>
          </a:p>
          <a:p>
            <a:r>
              <a:rPr lang="fr-FR" sz="1900" b="1" dirty="0" smtClean="0"/>
              <a:t>♦ </a:t>
            </a:r>
            <a:r>
              <a:rPr lang="fr-FR" sz="1900" b="1" dirty="0"/>
              <a:t>une zone de cartilage hypertrophié </a:t>
            </a:r>
            <a:r>
              <a:rPr lang="fr-FR" sz="1900" dirty="0"/>
              <a:t>; </a:t>
            </a:r>
          </a:p>
          <a:p>
            <a:r>
              <a:rPr lang="fr-FR" sz="1900" dirty="0" smtClean="0"/>
              <a:t> </a:t>
            </a:r>
            <a:r>
              <a:rPr lang="fr-FR" sz="1900" b="1" dirty="0"/>
              <a:t>♦ une zone de cartilage calcifié </a:t>
            </a:r>
            <a:r>
              <a:rPr lang="fr-FR" sz="1900" dirty="0"/>
              <a:t>ou les cellules sont en voie de nécrose ; </a:t>
            </a:r>
            <a:endParaRPr lang="fr-FR" sz="1900" dirty="0" smtClean="0"/>
          </a:p>
          <a:p>
            <a:r>
              <a:rPr lang="fr-FR" sz="1900" dirty="0" smtClean="0"/>
              <a:t>♦ </a:t>
            </a:r>
            <a:r>
              <a:rPr lang="fr-FR" sz="1900" b="1" dirty="0"/>
              <a:t>une zone de cartilage érodé</a:t>
            </a:r>
            <a:r>
              <a:rPr lang="fr-FR" sz="1900" dirty="0"/>
              <a:t>, où des </a:t>
            </a:r>
            <a:r>
              <a:rPr lang="fr-FR" sz="1900" dirty="0" err="1"/>
              <a:t>chondroclastes</a:t>
            </a:r>
            <a:r>
              <a:rPr lang="fr-FR" sz="1900" dirty="0"/>
              <a:t> amenés par des bourgeons </a:t>
            </a:r>
            <a:r>
              <a:rPr lang="fr-FR" sz="1900" dirty="0" err="1" smtClean="0"/>
              <a:t>conjonctivo</a:t>
            </a:r>
            <a:r>
              <a:rPr lang="fr-FR" sz="1900" dirty="0" smtClean="0"/>
              <a:t>-vasculaires </a:t>
            </a:r>
            <a:r>
              <a:rPr lang="fr-FR" sz="1900" dirty="0"/>
              <a:t>creusent des lacunes qui seront envahies par les précurseurs de la moelle </a:t>
            </a:r>
            <a:r>
              <a:rPr lang="fr-FR" sz="1900" dirty="0" smtClean="0"/>
              <a:t>osseuse permettre au ostéoblaste de former l’os.</a:t>
            </a:r>
          </a:p>
          <a:p>
            <a:r>
              <a:rPr lang="fr-FR" sz="1900" dirty="0" smtClean="0"/>
              <a:t> </a:t>
            </a:r>
            <a:r>
              <a:rPr lang="fr-FR" sz="1900" dirty="0"/>
              <a:t>♦ </a:t>
            </a:r>
            <a:r>
              <a:rPr lang="fr-FR" sz="1900" b="1" dirty="0"/>
              <a:t>une zone d’ossification où les travées cartilagineuses</a:t>
            </a:r>
            <a:r>
              <a:rPr lang="fr-FR" sz="1900" dirty="0"/>
              <a:t> ayant échappé à l’érosion servent de guide au dépôt d’ostéoblastes. </a:t>
            </a:r>
          </a:p>
          <a:p>
            <a:r>
              <a:rPr lang="fr-FR" sz="1900" dirty="0" smtClean="0"/>
              <a:t>Ces </a:t>
            </a:r>
            <a:r>
              <a:rPr lang="fr-FR" sz="1900" dirty="0"/>
              <a:t>derniers sécrètent une matrice pré-osseuse qui va rapidement se minéraliser. </a:t>
            </a:r>
          </a:p>
        </p:txBody>
      </p:sp>
      <p:pic>
        <p:nvPicPr>
          <p:cNvPr id="3" name="Picture 4" descr="Résultat de recherche d'images pour &quot;cartilage sérié&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56"/>
            <a:ext cx="440055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55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ésultat de recherche d'images pour &quot;cartilage sérié&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960440" cy="65181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ésultat de recherche d'images pour &quot;cartilage sérié&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993" y="10019"/>
            <a:ext cx="440055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36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3207" y="3244334"/>
            <a:ext cx="2816220" cy="1323439"/>
          </a:xfrm>
          <a:prstGeom prst="rect">
            <a:avLst/>
          </a:prstGeom>
        </p:spPr>
        <p:txBody>
          <a:bodyPr wrap="none">
            <a:spAutoFit/>
          </a:bodyPr>
          <a:lstStyle/>
          <a:p>
            <a:r>
              <a:rPr lang="fr-FR" sz="8000"/>
              <a:t>Merci </a:t>
            </a:r>
          </a:p>
        </p:txBody>
      </p:sp>
    </p:spTree>
    <p:extLst>
      <p:ext uri="{BB962C8B-B14F-4D97-AF65-F5344CB8AC3E}">
        <p14:creationId xmlns:p14="http://schemas.microsoft.com/office/powerpoint/2010/main" val="96044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6194"/>
            <a:ext cx="4104456" cy="6555641"/>
          </a:xfrm>
          <a:prstGeom prst="rect">
            <a:avLst/>
          </a:prstGeom>
        </p:spPr>
        <p:txBody>
          <a:bodyPr wrap="square">
            <a:spAutoFit/>
          </a:bodyPr>
          <a:lstStyle/>
          <a:p>
            <a:pPr algn="just"/>
            <a:r>
              <a:rPr lang="fr-FR" sz="2000" dirty="0"/>
              <a:t>Un os long comprend trois </a:t>
            </a:r>
            <a:r>
              <a:rPr lang="fr-FR" sz="2000" dirty="0" smtClean="0"/>
              <a:t>parties</a:t>
            </a:r>
          </a:p>
          <a:p>
            <a:pPr algn="just"/>
            <a:r>
              <a:rPr lang="fr-FR" sz="2000" dirty="0" smtClean="0"/>
              <a:t> </a:t>
            </a:r>
          </a:p>
          <a:p>
            <a:pPr algn="just"/>
            <a:r>
              <a:rPr lang="fr-FR" sz="2000" dirty="0" smtClean="0"/>
              <a:t> - </a:t>
            </a:r>
            <a:r>
              <a:rPr lang="fr-FR" sz="2000" b="1" dirty="0" smtClean="0"/>
              <a:t>Les </a:t>
            </a:r>
            <a:r>
              <a:rPr lang="fr-FR" sz="2000" b="1" dirty="0"/>
              <a:t>épiphyses </a:t>
            </a:r>
            <a:r>
              <a:rPr lang="fr-FR" sz="2000" dirty="0"/>
              <a:t>: ce sont les deux extrémités. Elles sont constituées d’os </a:t>
            </a:r>
            <a:r>
              <a:rPr lang="fr-FR" sz="2000" dirty="0" smtClean="0"/>
              <a:t>spongieux (trabéculaire). </a:t>
            </a:r>
          </a:p>
          <a:p>
            <a:pPr algn="just"/>
            <a:endParaRPr lang="fr-FR" sz="2000" dirty="0" smtClean="0"/>
          </a:p>
          <a:p>
            <a:pPr marL="342900" indent="-342900" algn="just">
              <a:buFontTx/>
              <a:buChar char="-"/>
            </a:pPr>
            <a:r>
              <a:rPr lang="fr-FR" sz="2000" b="1" dirty="0" smtClean="0"/>
              <a:t>La </a:t>
            </a:r>
            <a:r>
              <a:rPr lang="fr-FR" sz="2000" b="1" dirty="0"/>
              <a:t>diaphyse </a:t>
            </a:r>
            <a:r>
              <a:rPr lang="fr-FR" sz="2000" dirty="0"/>
              <a:t>: est la partie médiane des os longs. C’est un cylindre creux d’os compact à orientation longitudinale. La cavité centrale, ou cavité médullaire, renferme la moelle osseuse. </a:t>
            </a:r>
            <a:endParaRPr lang="fr-FR" sz="2000" dirty="0" smtClean="0"/>
          </a:p>
          <a:p>
            <a:pPr marL="342900" indent="-342900" algn="just">
              <a:buFontTx/>
              <a:buChar char="-"/>
            </a:pPr>
            <a:endParaRPr lang="fr-FR" sz="2000" dirty="0" smtClean="0"/>
          </a:p>
          <a:p>
            <a:pPr algn="just"/>
            <a:r>
              <a:rPr lang="fr-FR" sz="2000" dirty="0"/>
              <a:t>- </a:t>
            </a:r>
            <a:r>
              <a:rPr lang="fr-FR" sz="2000" b="1" dirty="0"/>
              <a:t>Les métaphyses </a:t>
            </a:r>
            <a:r>
              <a:rPr lang="fr-FR" sz="2000" dirty="0"/>
              <a:t>: ce sont des segments coniques situés entre les épiphyses et la diaphyse. Les os longs sont constitués surtout de tissu osseux compact, mais ils contiennent aussi une quantité importante de tissu osseux spongieux</a:t>
            </a:r>
          </a:p>
        </p:txBody>
      </p:sp>
      <p:pic>
        <p:nvPicPr>
          <p:cNvPr id="5" name="Image 4"/>
          <p:cNvPicPr>
            <a:picLocks noChangeAspect="1"/>
          </p:cNvPicPr>
          <p:nvPr/>
        </p:nvPicPr>
        <p:blipFill rotWithShape="1">
          <a:blip r:embed="rId3"/>
          <a:srcRect l="30312" t="17785" r="31888" b="8555"/>
          <a:stretch/>
        </p:blipFill>
        <p:spPr>
          <a:xfrm>
            <a:off x="4572000" y="54419"/>
            <a:ext cx="4248471" cy="6686949"/>
          </a:xfrm>
          <a:prstGeom prst="rect">
            <a:avLst/>
          </a:prstGeom>
          <a:ln>
            <a:solidFill>
              <a:schemeClr val="tx2"/>
            </a:solidFill>
          </a:ln>
        </p:spPr>
      </p:pic>
    </p:spTree>
    <p:extLst>
      <p:ext uri="{BB962C8B-B14F-4D97-AF65-F5344CB8AC3E}">
        <p14:creationId xmlns:p14="http://schemas.microsoft.com/office/powerpoint/2010/main" val="184376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863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46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772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7"/>
          <p:cNvSpPr txBox="1">
            <a:spLocks noChangeArrowheads="1"/>
          </p:cNvSpPr>
          <p:nvPr/>
        </p:nvSpPr>
        <p:spPr bwMode="auto">
          <a:xfrm>
            <a:off x="8534400" y="6049963"/>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CA" sz="3200" b="1">
                <a:solidFill>
                  <a:srgbClr val="FFFF13"/>
                </a:solidFill>
                <a:latin typeface="Calibri" panose="020F0502020204030204" pitchFamily="34" charset="0"/>
              </a:rPr>
              <a:t>!!!</a:t>
            </a:r>
            <a:endParaRPr lang="en-US" sz="3200" b="1">
              <a:solidFill>
                <a:srgbClr val="FFFF13"/>
              </a:solidFill>
              <a:latin typeface="Calibri" panose="020F0502020204030204" pitchFamily="34" charset="0"/>
            </a:endParaRPr>
          </a:p>
        </p:txBody>
      </p:sp>
      <p:sp>
        <p:nvSpPr>
          <p:cNvPr id="5" name="Titre 4"/>
          <p:cNvSpPr>
            <a:spLocks noGrp="1"/>
          </p:cNvSpPr>
          <p:nvPr>
            <p:ph type="title"/>
          </p:nvPr>
        </p:nvSpPr>
        <p:spPr>
          <a:xfrm>
            <a:off x="457200" y="274638"/>
            <a:ext cx="8229600" cy="511175"/>
          </a:xfrm>
        </p:spPr>
        <p:txBody>
          <a:bodyPr rtlCol="0">
            <a:normAutofit fontScale="90000"/>
          </a:bodyPr>
          <a:lstStyle/>
          <a:p>
            <a:pPr eaLnBrk="1" fontAlgn="auto" hangingPunct="1">
              <a:spcAft>
                <a:spcPts val="0"/>
              </a:spcAft>
              <a:defRPr/>
            </a:pPr>
            <a:r>
              <a:rPr lang="fr-FR" dirty="0" smtClean="0"/>
              <a:t>Structure d’un os long</a:t>
            </a:r>
            <a:endParaRPr lang="fr-FR" dirty="0"/>
          </a:p>
        </p:txBody>
      </p:sp>
    </p:spTree>
    <p:extLst>
      <p:ext uri="{BB962C8B-B14F-4D97-AF65-F5344CB8AC3E}">
        <p14:creationId xmlns:p14="http://schemas.microsoft.com/office/powerpoint/2010/main" val="31917565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16" y="476672"/>
            <a:ext cx="36433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3872" y="4034348"/>
            <a:ext cx="8352928" cy="1200329"/>
          </a:xfrm>
          <a:prstGeom prst="rect">
            <a:avLst/>
          </a:prstGeom>
        </p:spPr>
        <p:txBody>
          <a:bodyPr wrap="square">
            <a:spAutoFit/>
          </a:bodyPr>
          <a:lstStyle/>
          <a:p>
            <a:pPr algn="just"/>
            <a:r>
              <a:rPr lang="fr-FR" sz="2400" dirty="0">
                <a:latin typeface="TimesNewRoman"/>
              </a:rPr>
              <a:t>Ils sont habituellement minces et se composent de deux lames d'os compact plus ou </a:t>
            </a:r>
            <a:r>
              <a:rPr lang="fr-FR" sz="2400" smtClean="0">
                <a:latin typeface="TimesNewRoman"/>
              </a:rPr>
              <a:t>moins parallèles </a:t>
            </a:r>
            <a:r>
              <a:rPr lang="fr-FR" sz="2400" dirty="0">
                <a:latin typeface="TimesNewRoman"/>
              </a:rPr>
              <a:t>qui renferment une couche d'os spongieux</a:t>
            </a:r>
            <a:r>
              <a:rPr lang="fr-FR" dirty="0">
                <a:latin typeface="TimesNewRoman"/>
              </a:rPr>
              <a:t>.</a:t>
            </a:r>
            <a:endParaRPr lang="fr-FR" dirty="0"/>
          </a:p>
        </p:txBody>
      </p:sp>
      <p:sp>
        <p:nvSpPr>
          <p:cNvPr id="7" name="Rectangle 6"/>
          <p:cNvSpPr/>
          <p:nvPr/>
        </p:nvSpPr>
        <p:spPr>
          <a:xfrm>
            <a:off x="333872" y="5422644"/>
            <a:ext cx="8712968" cy="1200329"/>
          </a:xfrm>
          <a:prstGeom prst="rect">
            <a:avLst/>
          </a:prstGeom>
        </p:spPr>
        <p:txBody>
          <a:bodyPr wrap="square">
            <a:spAutoFit/>
          </a:bodyPr>
          <a:lstStyle/>
          <a:p>
            <a:r>
              <a:rPr lang="fr-FR" sz="2400" b="1" dirty="0">
                <a:latin typeface="TimesNewRoman,Bold"/>
              </a:rPr>
              <a:t>Exemple</a:t>
            </a:r>
            <a:r>
              <a:rPr lang="fr-FR" sz="2400" dirty="0">
                <a:latin typeface="TimesNewRoman"/>
              </a:rPr>
              <a:t>: </a:t>
            </a:r>
            <a:r>
              <a:rPr lang="fr-FR" sz="2400" b="1" dirty="0">
                <a:latin typeface="TimesNewRoman,Bold"/>
              </a:rPr>
              <a:t>les os </a:t>
            </a:r>
            <a:r>
              <a:rPr lang="fr-FR" sz="2400" b="1" dirty="0" smtClean="0">
                <a:latin typeface="TimesNewRoman,Bold"/>
              </a:rPr>
              <a:t>crâniens </a:t>
            </a:r>
            <a:r>
              <a:rPr lang="fr-FR" sz="2400" dirty="0">
                <a:latin typeface="TimesNewRoman"/>
              </a:rPr>
              <a:t>qui </a:t>
            </a:r>
            <a:r>
              <a:rPr lang="fr-FR" sz="2400" dirty="0" smtClean="0">
                <a:latin typeface="TimesNewRoman"/>
              </a:rPr>
              <a:t>protègent l'encéphale</a:t>
            </a:r>
            <a:r>
              <a:rPr lang="fr-FR" sz="2400" dirty="0">
                <a:latin typeface="TimesNewRoman"/>
              </a:rPr>
              <a:t>, </a:t>
            </a:r>
            <a:r>
              <a:rPr lang="fr-FR" sz="2400" b="1" dirty="0">
                <a:latin typeface="TimesNewRoman,Bold"/>
              </a:rPr>
              <a:t>le sternum </a:t>
            </a:r>
            <a:r>
              <a:rPr lang="fr-FR" sz="2400" dirty="0">
                <a:latin typeface="TimesNewRoman"/>
              </a:rPr>
              <a:t>et les </a:t>
            </a:r>
            <a:r>
              <a:rPr lang="fr-FR" sz="2400" b="1" dirty="0">
                <a:latin typeface="TimesNewRoman,Bold"/>
              </a:rPr>
              <a:t>cotes </a:t>
            </a:r>
            <a:r>
              <a:rPr lang="fr-FR" sz="2400" dirty="0">
                <a:latin typeface="TimesNewRoman"/>
              </a:rPr>
              <a:t>qui </a:t>
            </a:r>
            <a:r>
              <a:rPr lang="fr-FR" sz="2400" dirty="0" smtClean="0">
                <a:latin typeface="TimesNewRoman"/>
              </a:rPr>
              <a:t>protègent les </a:t>
            </a:r>
            <a:r>
              <a:rPr lang="fr-FR" sz="2400" dirty="0">
                <a:latin typeface="TimesNewRoman"/>
              </a:rPr>
              <a:t>organes de la </a:t>
            </a:r>
            <a:r>
              <a:rPr lang="fr-FR" sz="2400" dirty="0" smtClean="0">
                <a:latin typeface="TimesNewRoman"/>
              </a:rPr>
              <a:t>cavité </a:t>
            </a:r>
            <a:r>
              <a:rPr lang="fr-FR" sz="2400" dirty="0">
                <a:latin typeface="TimesNewRoman"/>
              </a:rPr>
              <a:t>thoracique, et les </a:t>
            </a:r>
            <a:r>
              <a:rPr lang="fr-FR" sz="2400" b="1" dirty="0" smtClean="0">
                <a:latin typeface="TimesNewRoman,Bold"/>
              </a:rPr>
              <a:t>omoplates,</a:t>
            </a:r>
            <a:endParaRPr lang="fr-FR" sz="2400" dirty="0"/>
          </a:p>
        </p:txBody>
      </p:sp>
      <p:sp>
        <p:nvSpPr>
          <p:cNvPr id="9" name="Titre 1"/>
          <p:cNvSpPr txBox="1">
            <a:spLocks/>
          </p:cNvSpPr>
          <p:nvPr/>
        </p:nvSpPr>
        <p:spPr>
          <a:xfrm>
            <a:off x="361747"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Les os plats</a:t>
            </a:r>
            <a:endParaRPr lang="fr-FR" dirty="0" smtClean="0"/>
          </a:p>
        </p:txBody>
      </p:sp>
      <p:pic>
        <p:nvPicPr>
          <p:cNvPr id="10" name="Image 9"/>
          <p:cNvPicPr>
            <a:picLocks noChangeAspect="1"/>
          </p:cNvPicPr>
          <p:nvPr/>
        </p:nvPicPr>
        <p:blipFill rotWithShape="1">
          <a:blip r:embed="rId3"/>
          <a:srcRect r="10539"/>
          <a:stretch/>
        </p:blipFill>
        <p:spPr>
          <a:xfrm>
            <a:off x="4203610" y="1422222"/>
            <a:ext cx="4940390" cy="2412012"/>
          </a:xfrm>
          <a:prstGeom prst="rect">
            <a:avLst/>
          </a:prstGeom>
        </p:spPr>
      </p:pic>
    </p:spTree>
    <p:extLst>
      <p:ext uri="{BB962C8B-B14F-4D97-AF65-F5344CB8AC3E}">
        <p14:creationId xmlns:p14="http://schemas.microsoft.com/office/powerpoint/2010/main" val="39972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71688" y="2000250"/>
            <a:ext cx="5429250" cy="3571875"/>
          </a:xfrm>
          <a:prstGeom prst="rect">
            <a:avLst/>
          </a:prstGeom>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Les os courts </a:t>
            </a:r>
            <a:endParaRPr lang="fr-FR" dirty="0" smtClean="0"/>
          </a:p>
        </p:txBody>
      </p:sp>
      <p:sp>
        <p:nvSpPr>
          <p:cNvPr id="4" name="Rectangle 3"/>
          <p:cNvSpPr/>
          <p:nvPr/>
        </p:nvSpPr>
        <p:spPr>
          <a:xfrm>
            <a:off x="245184" y="1094472"/>
            <a:ext cx="8898815" cy="830997"/>
          </a:xfrm>
          <a:prstGeom prst="rect">
            <a:avLst/>
          </a:prstGeom>
        </p:spPr>
        <p:txBody>
          <a:bodyPr wrap="square">
            <a:spAutoFit/>
          </a:bodyPr>
          <a:lstStyle/>
          <a:p>
            <a:r>
              <a:rPr lang="fr-FR" sz="2400" dirty="0">
                <a:latin typeface="TimesNewRoman"/>
              </a:rPr>
              <a:t>Ils ont une forme presque cubique et leur longueur est presque </a:t>
            </a:r>
            <a:r>
              <a:rPr lang="fr-FR" sz="2400" dirty="0" smtClean="0">
                <a:latin typeface="TimesNewRoman"/>
              </a:rPr>
              <a:t>égale </a:t>
            </a:r>
            <a:r>
              <a:rPr lang="fr-FR" sz="2400" dirty="0">
                <a:latin typeface="TimesNewRoman"/>
              </a:rPr>
              <a:t>a leur largeur.</a:t>
            </a:r>
            <a:endParaRPr lang="fr-FR" sz="2400" dirty="0"/>
          </a:p>
        </p:txBody>
      </p:sp>
    </p:spTree>
    <p:extLst>
      <p:ext uri="{BB962C8B-B14F-4D97-AF65-F5344CB8AC3E}">
        <p14:creationId xmlns:p14="http://schemas.microsoft.com/office/powerpoint/2010/main" val="9122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21356</TotalTime>
  <Words>2255</Words>
  <Application>Microsoft Office PowerPoint</Application>
  <PresentationFormat>Affichage à l'écran (4:3)</PresentationFormat>
  <Paragraphs>188</Paragraphs>
  <Slides>61</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61</vt:i4>
      </vt:variant>
    </vt:vector>
  </HeadingPairs>
  <TitlesOfParts>
    <vt:vector size="67" baseType="lpstr">
      <vt:lpstr>Arial</vt:lpstr>
      <vt:lpstr>Calibri</vt:lpstr>
      <vt:lpstr>Times New Roman</vt:lpstr>
      <vt:lpstr>TimesNewRoman</vt:lpstr>
      <vt:lpstr>TimesNewRoman,Bold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Structure d’un os long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Structure générale des tissus osseux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138</cp:revision>
  <dcterms:created xsi:type="dcterms:W3CDTF">2019-01-10T01:10:54Z</dcterms:created>
  <dcterms:modified xsi:type="dcterms:W3CDTF">2025-11-12T20:52:10Z</dcterms:modified>
</cp:coreProperties>
</file>