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8" r:id="rId15"/>
    <p:sldId id="273" r:id="rId16"/>
    <p:sldId id="274" r:id="rId17"/>
    <p:sldId id="275" r:id="rId18"/>
    <p:sldId id="28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9946" autoAdjust="0"/>
  </p:normalViewPr>
  <p:slideViewPr>
    <p:cSldViewPr snapToGrid="0">
      <p:cViewPr varScale="1">
        <p:scale>
          <a:sx n="67" d="100"/>
          <a:sy n="67" d="100"/>
        </p:scale>
        <p:origin x="82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4085-8D40-400C-ABE3-48815DBD860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5B34-2AF8-4F14-AEAC-F54C9FA7F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76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5B34-2AF8-4F14-AEAC-F54C9FA7F3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1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82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4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12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5B34-2AF8-4F14-AEAC-F54C9FA7F3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9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5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5B34-2AF8-4F14-AEAC-F54C9FA7F39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2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5B34-2AF8-4F14-AEAC-F54C9FA7F39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99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93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4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1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0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49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62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4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21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27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36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84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1E59-9DBC-4122-ABCC-DCFC873BDFA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D6E2-9896-4AF5-9052-F0B146E22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9439" y="1905441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Épithélium glandulaire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6715434" y="323100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Mme Bouaziz.A Ep Lattafi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5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unifr.ch/anatomy/elearning/fr/epithel/images/drusen/secretion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0" y="1916832"/>
            <a:ext cx="2899108" cy="39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5768" y="388017"/>
            <a:ext cx="2021451" cy="36933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/>
              <a:t>excrétion </a:t>
            </a:r>
            <a:r>
              <a:rPr lang="fr-FR" b="1" dirty="0" err="1"/>
              <a:t>holocrine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35961" y="1412776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glandes sébacées.</a:t>
            </a:r>
          </a:p>
        </p:txBody>
      </p:sp>
      <p:pic>
        <p:nvPicPr>
          <p:cNvPr id="12292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916832"/>
            <a:ext cx="455569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3756" y="304780"/>
            <a:ext cx="746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555555"/>
                </a:solidFill>
                <a:latin typeface="TimesNewRoman"/>
              </a:rPr>
              <a:t>L'ensemble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de la 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cellule glandulaire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est 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expulsée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de la glande avec son produit 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de sécrétion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3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nifr.ch/anatomy/elearning/fr/epithel/images/drusen/secretion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6" y="1865149"/>
            <a:ext cx="2914458" cy="39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3780" y="511575"/>
            <a:ext cx="1955728" cy="9233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/>
              <a:t>excrétion </a:t>
            </a:r>
            <a:r>
              <a:rPr lang="fr-FR" b="1" dirty="0" err="1" smtClean="0"/>
              <a:t>apocrine</a:t>
            </a:r>
            <a:endParaRPr lang="fr-FR" b="1" dirty="0" smtClean="0"/>
          </a:p>
          <a:p>
            <a:pPr algn="ctr"/>
            <a:r>
              <a:rPr lang="fr-FR" b="1" dirty="0"/>
              <a:t>(</a:t>
            </a:r>
            <a:r>
              <a:rPr lang="fr-FR" b="1" dirty="0" err="1"/>
              <a:t>apocytose</a:t>
            </a:r>
            <a:r>
              <a:rPr lang="fr-FR" b="1" dirty="0"/>
              <a:t>)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03913" y="2567671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 - glandes sudoripares</a:t>
            </a:r>
            <a:r>
              <a:rPr lang="fr-FR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6012" y="1865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- la glande mammaire pour la </a:t>
            </a:r>
            <a:r>
              <a:rPr lang="fr-FR" dirty="0" smtClean="0"/>
              <a:t>sécrétion </a:t>
            </a:r>
            <a:r>
              <a:rPr lang="fr-FR" dirty="0"/>
              <a:t>de produit lipidique.</a:t>
            </a:r>
          </a:p>
        </p:txBody>
      </p:sp>
      <p:pic>
        <p:nvPicPr>
          <p:cNvPr id="11270" name="Picture 6" descr="Résultat de recherche d'images pour &quot;la glande sébacée histologi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3068961"/>
            <a:ext cx="4143375" cy="28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89889" y="511575"/>
            <a:ext cx="749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NewRoman"/>
              </a:rPr>
              <a:t>Le produit de </a:t>
            </a:r>
            <a:r>
              <a:rPr lang="fr-FR" dirty="0" smtClean="0">
                <a:latin typeface="TimesNewRoman"/>
              </a:rPr>
              <a:t>sécrétion accumule </a:t>
            </a:r>
            <a:r>
              <a:rPr lang="fr-FR" dirty="0">
                <a:latin typeface="TimesNewRoman"/>
              </a:rPr>
              <a:t>au pole apical est </a:t>
            </a:r>
            <a:r>
              <a:rPr lang="fr-FR" dirty="0" smtClean="0">
                <a:latin typeface="TimesNewRoman"/>
              </a:rPr>
              <a:t>éliminé de la cellule ainsi que son apex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5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00375" y="622686"/>
            <a:ext cx="5300663" cy="5355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/>
              <a:t>Les glandes endocrines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3" y="1257300"/>
            <a:ext cx="11553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/>
              <a:t>Les glandes endocrines déversent leur produit de secrétions ou hormone directement dans le </a:t>
            </a:r>
            <a:r>
              <a:rPr lang="fr-FR" sz="2400" u="sng" dirty="0"/>
              <a:t>sang</a:t>
            </a:r>
            <a:r>
              <a:rPr lang="fr-FR" sz="2400" dirty="0"/>
              <a:t> ou la </a:t>
            </a:r>
            <a:r>
              <a:rPr lang="fr-FR" sz="2400" u="sng" dirty="0"/>
              <a:t>lymphe</a:t>
            </a:r>
            <a:r>
              <a:rPr lang="fr-FR" sz="2400" dirty="0"/>
              <a:t>. Chaque cellule glandulaire est au contact d’un capillaire sanguin. Les hormones sont élaborées en très faible quantité. Elles régulent spécifiquement le fonctionnement des cellules d’organes situées à distance du lieu de synthèse</a:t>
            </a:r>
            <a:r>
              <a:rPr lang="fr-FR" sz="24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2400" dirty="0" smtClean="0"/>
              <a:t> </a:t>
            </a:r>
            <a:r>
              <a:rPr lang="fr-FR" sz="2400" dirty="0"/>
              <a:t>Les glandes endocrines sont classées selon </a:t>
            </a:r>
            <a:r>
              <a:rPr lang="fr-FR" sz="2400" b="1" dirty="0"/>
              <a:t>la morphologie </a:t>
            </a:r>
            <a:r>
              <a:rPr lang="fr-FR" sz="2400" dirty="0"/>
              <a:t>de la glande </a:t>
            </a:r>
            <a:r>
              <a:rPr lang="fr-FR" sz="2400" dirty="0" smtClean="0"/>
              <a:t>et </a:t>
            </a:r>
            <a:r>
              <a:rPr lang="fr-FR" sz="2400" dirty="0"/>
              <a:t>la </a:t>
            </a:r>
            <a:r>
              <a:rPr lang="fr-FR" sz="2400" b="1" dirty="0"/>
              <a:t>nature du produit secrété.</a:t>
            </a:r>
          </a:p>
        </p:txBody>
      </p:sp>
    </p:spTree>
    <p:extLst>
      <p:ext uri="{BB962C8B-B14F-4D97-AF65-F5344CB8AC3E}">
        <p14:creationId xmlns:p14="http://schemas.microsoft.com/office/powerpoint/2010/main" val="13794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359247" y="3764403"/>
            <a:ext cx="5397888" cy="30757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536157" y="242712"/>
            <a:ext cx="4214812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1-Morphologie </a:t>
            </a:r>
            <a:r>
              <a:rPr lang="fr-FR" dirty="0"/>
              <a:t>de la glande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501" y="2471294"/>
            <a:ext cx="3231975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/>
              <a:t>Les </a:t>
            </a:r>
            <a:r>
              <a:rPr lang="fr-FR" b="1" dirty="0"/>
              <a:t>glandes endocrines diffuses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8658" y="2431108"/>
            <a:ext cx="3671583" cy="36933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/>
              <a:t>Les glandes endocrines trabéculaires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96384" y="2341637"/>
            <a:ext cx="3490830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Les glandes endocrines vésiculaires (folliculaires)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061352" y="1515188"/>
            <a:ext cx="3467912" cy="93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529263" y="1515188"/>
            <a:ext cx="14287" cy="769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543550" y="1514563"/>
            <a:ext cx="4698249" cy="73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2143" y="4080601"/>
            <a:ext cx="3090475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formées de cellules glandulaires isolées ou groupées en amas cellulaires. C’est le cas de la glande interstitielle du testicule, où les cellules de </a:t>
            </a:r>
            <a:r>
              <a:rPr lang="fr-FR" dirty="0" err="1"/>
              <a:t>Leydig</a:t>
            </a:r>
            <a:r>
              <a:rPr lang="fr-FR" dirty="0"/>
              <a:t> élaborent de la testostérone.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0910" y="3698321"/>
            <a:ext cx="3027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formées de travées cellulaires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4486275" y="4051693"/>
            <a:ext cx="1276812" cy="448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766360" y="4024611"/>
            <a:ext cx="20856" cy="59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776788" y="4051693"/>
            <a:ext cx="2081337" cy="61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32858" y="4557533"/>
            <a:ext cx="1896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Orientés </a:t>
            </a:r>
            <a:r>
              <a:rPr lang="fr-FR" b="1" u="sng" dirty="0"/>
              <a:t>en </a:t>
            </a:r>
            <a:r>
              <a:rPr lang="fr-FR" b="1" u="sng" dirty="0" smtClean="0"/>
              <a:t>cordons </a:t>
            </a:r>
            <a:r>
              <a:rPr lang="fr-FR" dirty="0"/>
              <a:t>plus ou </a:t>
            </a:r>
            <a:r>
              <a:rPr lang="fr-FR" dirty="0" smtClean="0"/>
              <a:t> moins </a:t>
            </a:r>
            <a:r>
              <a:rPr lang="fr-FR" dirty="0"/>
              <a:t>rectilignes (exemple : couche </a:t>
            </a:r>
            <a:r>
              <a:rPr lang="fr-FR" dirty="0" err="1"/>
              <a:t>glomérulée</a:t>
            </a:r>
            <a:r>
              <a:rPr lang="fr-FR" dirty="0"/>
              <a:t> de la corticosurrénale),</a:t>
            </a:r>
            <a:endParaRPr lang="fr-FR" b="1" u="sng" dirty="0"/>
          </a:p>
        </p:txBody>
      </p:sp>
      <p:sp>
        <p:nvSpPr>
          <p:cNvPr id="23" name="Rectangle 22"/>
          <p:cNvSpPr/>
          <p:nvPr/>
        </p:nvSpPr>
        <p:spPr>
          <a:xfrm>
            <a:off x="5329237" y="4682548"/>
            <a:ext cx="1418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N</a:t>
            </a:r>
            <a:r>
              <a:rPr lang="fr-FR" b="1" u="sng" dirty="0" smtClean="0"/>
              <a:t>on orientés</a:t>
            </a:r>
            <a:endParaRPr lang="fr-FR" b="1" u="sng" dirty="0"/>
          </a:p>
        </p:txBody>
      </p:sp>
      <p:sp>
        <p:nvSpPr>
          <p:cNvPr id="24" name="Rectangle 23"/>
          <p:cNvSpPr/>
          <p:nvPr/>
        </p:nvSpPr>
        <p:spPr>
          <a:xfrm>
            <a:off x="7546222" y="4670942"/>
            <a:ext cx="971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Mixtes </a:t>
            </a:r>
          </a:p>
          <a:p>
            <a:r>
              <a:rPr lang="fr-FR" dirty="0" smtClean="0"/>
              <a:t>comme dans le cas de l’hypophyse. </a:t>
            </a:r>
          </a:p>
          <a:p>
            <a:endParaRPr lang="fr-FR" u="sng" dirty="0"/>
          </a:p>
        </p:txBody>
      </p:sp>
      <p:sp>
        <p:nvSpPr>
          <p:cNvPr id="29" name="Rectangle 28"/>
          <p:cNvSpPr/>
          <p:nvPr/>
        </p:nvSpPr>
        <p:spPr>
          <a:xfrm>
            <a:off x="5329237" y="4976516"/>
            <a:ext cx="2404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sous la forme de cordons cellulaires multidirectionnels (exemple : </a:t>
            </a:r>
            <a:r>
              <a:rPr lang="fr-FR" dirty="0" err="1"/>
              <a:t>médullo¬surrénales</a:t>
            </a:r>
            <a:r>
              <a:rPr lang="fr-FR" dirty="0"/>
              <a:t> et parathyroïdes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989075" y="3895513"/>
            <a:ext cx="315345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c’est le cas de la </a:t>
            </a:r>
            <a:r>
              <a:rPr lang="fr-FR" b="1" dirty="0"/>
              <a:t>thyroïde. </a:t>
            </a:r>
            <a:r>
              <a:rPr lang="fr-FR" dirty="0"/>
              <a:t>C’est une glande située en haut et en avant de la trachée. Les cellules glandulaires se disposent en une seule couche pour constituer de petites sphères ou vésicules.</a:t>
            </a:r>
          </a:p>
        </p:txBody>
      </p:sp>
      <p:sp>
        <p:nvSpPr>
          <p:cNvPr id="34" name="Flèche vers le bas 33"/>
          <p:cNvSpPr/>
          <p:nvPr/>
        </p:nvSpPr>
        <p:spPr>
          <a:xfrm>
            <a:off x="1276961" y="2995556"/>
            <a:ext cx="671512" cy="729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5209148" y="2945902"/>
            <a:ext cx="671512" cy="729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vers le bas 50"/>
          <p:cNvSpPr/>
          <p:nvPr/>
        </p:nvSpPr>
        <p:spPr>
          <a:xfrm>
            <a:off x="10072854" y="3093234"/>
            <a:ext cx="671512" cy="729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 descr="Résultat de recherche d'images pour &quot;glande interstitielle du testicu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19" y="3310501"/>
            <a:ext cx="4669879" cy="34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/>
          <a:srcRect l="42580" t="24073" r="21734" b="7936"/>
          <a:stretch/>
        </p:blipFill>
        <p:spPr>
          <a:xfrm>
            <a:off x="7393338" y="214137"/>
            <a:ext cx="4620554" cy="648813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/>
          <a:srcRect l="37500" t="26655" r="34258" b="19152"/>
          <a:stretch/>
        </p:blipFill>
        <p:spPr>
          <a:xfrm>
            <a:off x="3406420" y="2840626"/>
            <a:ext cx="4798467" cy="3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6" grpId="0" animBg="1"/>
      <p:bldP spid="7" grpId="0" animBg="1"/>
      <p:bldP spid="14" grpId="0" animBg="1"/>
      <p:bldP spid="15" grpId="0"/>
      <p:bldP spid="22" grpId="0"/>
      <p:bldP spid="23" grpId="0"/>
      <p:bldP spid="24" grpId="0"/>
      <p:bldP spid="29" grpId="0"/>
      <p:bldP spid="30" grpId="0" animBg="1"/>
      <p:bldP spid="34" grpId="0" animBg="1"/>
      <p:bldP spid="36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ésultat de recherche d'images pour &quot;la glande thyroïd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988840"/>
            <a:ext cx="58007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1874" y="1052736"/>
            <a:ext cx="210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la glande folliculaire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935720" y="1068961"/>
            <a:ext cx="135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(la thyroïde)</a:t>
            </a:r>
          </a:p>
        </p:txBody>
      </p:sp>
    </p:spTree>
    <p:extLst>
      <p:ext uri="{BB962C8B-B14F-4D97-AF65-F5344CB8AC3E}">
        <p14:creationId xmlns:p14="http://schemas.microsoft.com/office/powerpoint/2010/main" val="27889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0513" y="257176"/>
            <a:ext cx="4214812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        </a:t>
            </a:r>
            <a:r>
              <a:rPr lang="fr-FR" sz="2200" b="1" dirty="0" smtClean="0"/>
              <a:t>2-Nature </a:t>
            </a:r>
            <a:r>
              <a:rPr lang="fr-FR" sz="2200" b="1" dirty="0"/>
              <a:t>du produit sécrété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831" y="2257426"/>
            <a:ext cx="11306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Les glandes endocrines sont responsables de la synthèse et de la sécrétion de messagers chimiques : les hormones </a:t>
            </a:r>
            <a:r>
              <a:rPr lang="fr-FR" sz="2800" dirty="0" smtClean="0"/>
              <a:t>:ce sont </a:t>
            </a:r>
            <a:r>
              <a:rPr lang="fr-FR" sz="2800" dirty="0"/>
              <a:t>des molécules variées dont le seul point commun est leur fonction de messager dans l’organisme. 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Selon </a:t>
            </a:r>
            <a:r>
              <a:rPr lang="fr-FR" sz="2800" dirty="0"/>
              <a:t>la nature chimique de l’hormone sécrétée, on peut distinguer quatre grands types de cellules glandulaires endocrines. </a:t>
            </a:r>
          </a:p>
        </p:txBody>
      </p:sp>
    </p:spTree>
    <p:extLst>
      <p:ext uri="{BB962C8B-B14F-4D97-AF65-F5344CB8AC3E}">
        <p14:creationId xmlns:p14="http://schemas.microsoft.com/office/powerpoint/2010/main" val="19352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213" y="728663"/>
            <a:ext cx="1857375" cy="118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produit élaboré peut être de nature </a:t>
            </a:r>
            <a:r>
              <a:rPr lang="fr-FR" b="1" dirty="0" smtClean="0"/>
              <a:t>protéique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7112506" y="728978"/>
            <a:ext cx="1857375" cy="118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Amines </a:t>
            </a:r>
            <a:r>
              <a:rPr lang="fr-FR" b="1" dirty="0"/>
              <a:t>biogènes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5695" y="776393"/>
            <a:ext cx="1857375" cy="118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lipidique ou stéroïde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08405" y="795548"/>
            <a:ext cx="1857375" cy="118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iodothyronines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02430" y="3220135"/>
            <a:ext cx="2451497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/>
              <a:t>la cellule est riche en </a:t>
            </a:r>
            <a:r>
              <a:rPr lang="fr-FR" b="1" dirty="0"/>
              <a:t>REG</a:t>
            </a:r>
            <a:r>
              <a:rPr lang="fr-FR" dirty="0"/>
              <a:t>, </a:t>
            </a:r>
            <a:r>
              <a:rPr lang="fr-FR" b="1" dirty="0"/>
              <a:t>l’appareil de golgi </a:t>
            </a:r>
            <a:r>
              <a:rPr lang="fr-FR" dirty="0"/>
              <a:t>est bien développé, le cytoplasme est d’aspect granulaire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9462" y="3220135"/>
            <a:ext cx="290869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les cellules sont caractérisées par un REL très développé et de nombreuses </a:t>
            </a:r>
            <a:r>
              <a:rPr lang="fr-FR" b="1" dirty="0"/>
              <a:t>mitochondries</a:t>
            </a:r>
            <a:r>
              <a:rPr lang="fr-FR" dirty="0"/>
              <a:t> (corticoïdes, androgènes, œstrogènes, progestérone…..)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4794" y="3220135"/>
            <a:ext cx="335280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aractérisé  par  </a:t>
            </a:r>
            <a:r>
              <a:rPr lang="fr-FR" dirty="0"/>
              <a:t>la présence de </a:t>
            </a:r>
            <a:r>
              <a:rPr lang="fr-FR" b="1" dirty="0"/>
              <a:t>grains de </a:t>
            </a:r>
            <a:r>
              <a:rPr lang="fr-FR" b="1" dirty="0" smtClean="0"/>
              <a:t>sécrétion </a:t>
            </a:r>
            <a:r>
              <a:rPr lang="fr-FR" dirty="0"/>
              <a:t>dans les cellules,</a:t>
            </a:r>
            <a:r>
              <a:rPr lang="fr-FR" dirty="0" smtClean="0"/>
              <a:t> </a:t>
            </a:r>
            <a:r>
              <a:rPr lang="fr-FR" dirty="0"/>
              <a:t>se </a:t>
            </a:r>
            <a:r>
              <a:rPr lang="fr-FR" dirty="0" smtClean="0"/>
              <a:t>présentant en </a:t>
            </a:r>
            <a:r>
              <a:rPr lang="fr-FR" dirty="0"/>
              <a:t>microscopie électronique, sous forme de petites vésicules arrondies contenant en leur centre un granule dense (sérotonine, mélanine…….)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82187" y="3220135"/>
            <a:ext cx="2309813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les cellules thyroïdiennes T3 et T4 ont une morphologie et une cytophysiologie très particulière qui leur sont propres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1170671" y="2135276"/>
            <a:ext cx="630458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4405617" y="2135276"/>
            <a:ext cx="636388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7724774" y="2138581"/>
            <a:ext cx="632842" cy="820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10795703" y="2135276"/>
            <a:ext cx="632842" cy="820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1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8850" y="5556"/>
            <a:ext cx="7115175" cy="9517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LES GLANDES AMPHICRINES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2488" y="1065996"/>
            <a:ext cx="11339512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Certaine glandes possèdent à la fois des structures endocrines et exocrines. Ce sont des glandes </a:t>
            </a:r>
            <a:r>
              <a:rPr lang="fr-FR" dirty="0" err="1"/>
              <a:t>amphicrines</a:t>
            </a:r>
            <a:r>
              <a:rPr lang="fr-FR" dirty="0"/>
              <a:t>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371725" y="2009026"/>
            <a:ext cx="2686051" cy="71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057776" y="2047942"/>
            <a:ext cx="3643312" cy="71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69192" y="2875349"/>
            <a:ext cx="31861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Amphicrine</a:t>
            </a:r>
            <a:r>
              <a:rPr lang="fr-FR" dirty="0" smtClean="0"/>
              <a:t> </a:t>
            </a:r>
            <a:r>
              <a:rPr lang="fr-FR" dirty="0"/>
              <a:t>homotypique.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9192" y="4472912"/>
            <a:ext cx="34028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C’est le cas du foie ou la même population cellulaire (hépatocytes) élaborent à la fois les secrétions endocrine (facteurs de coagulation) et exocrines (la bile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886700" y="2885764"/>
            <a:ext cx="3228975" cy="793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Amphicrine</a:t>
            </a:r>
            <a:r>
              <a:rPr lang="fr-FR" dirty="0" smtClean="0"/>
              <a:t> </a:t>
            </a:r>
            <a:r>
              <a:rPr lang="fr-FR" dirty="0" err="1"/>
              <a:t>hétérotypique</a:t>
            </a:r>
            <a:r>
              <a:rPr lang="fr-FR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86700" y="4472912"/>
            <a:ext cx="405765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C’est le cas du pancréas. Ce dernier est constitué d’éléments acineux responsables de la secrétions exocrines (le suc pancréatique) et des îlots de </a:t>
            </a:r>
            <a:r>
              <a:rPr lang="fr-FR" dirty="0" err="1"/>
              <a:t>Langhérans</a:t>
            </a:r>
            <a:r>
              <a:rPr lang="fr-FR" dirty="0"/>
              <a:t> responsables de la secrétions endocrine (insuline et glucagon).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2055016" y="3875079"/>
            <a:ext cx="990601" cy="55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9005886" y="3732599"/>
            <a:ext cx="990601" cy="55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3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4153"/>
            <a:ext cx="10515600" cy="12303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fr-FR" dirty="0"/>
              <a:t>les </a:t>
            </a:r>
            <a:r>
              <a:rPr lang="fr-FR" dirty="0" smtClean="0"/>
              <a:t>épithéliums </a:t>
            </a:r>
            <a:r>
              <a:rPr lang="fr-FR" dirty="0"/>
              <a:t>glandulaires</a:t>
            </a:r>
            <a:r>
              <a:rPr lang="fr-FR" dirty="0" smtClean="0"/>
              <a:t> </a:t>
            </a:r>
            <a:r>
              <a:rPr lang="fr-FR" dirty="0"/>
              <a:t>correspondent a des tissus dont les </a:t>
            </a:r>
            <a:r>
              <a:rPr lang="fr-FR" dirty="0" smtClean="0"/>
              <a:t>cellules élaborent </a:t>
            </a:r>
            <a:r>
              <a:rPr lang="fr-FR" dirty="0"/>
              <a:t>une ou plusieurs substances </a:t>
            </a:r>
            <a:r>
              <a:rPr lang="fr-FR" dirty="0" smtClean="0"/>
              <a:t>spécifiques </a:t>
            </a:r>
            <a:r>
              <a:rPr lang="fr-FR" dirty="0"/>
              <a:t>Les glandes </a:t>
            </a:r>
            <a:r>
              <a:rPr lang="fr-FR" dirty="0" smtClean="0"/>
              <a:t>déversent </a:t>
            </a:r>
            <a:r>
              <a:rPr lang="fr-FR" dirty="0"/>
              <a:t>leur produit de </a:t>
            </a:r>
            <a:r>
              <a:rPr lang="fr-FR" dirty="0" smtClean="0"/>
              <a:t>sécrétion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07290" y="2994900"/>
            <a:ext cx="2146742" cy="36933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rgbClr val="222222"/>
                </a:solidFill>
                <a:latin typeface="TimesNewRoman"/>
              </a:rPr>
              <a:t>S</a:t>
            </a:r>
            <a:r>
              <a:rPr lang="fr-FR" dirty="0" smtClean="0">
                <a:solidFill>
                  <a:srgbClr val="222222"/>
                </a:solidFill>
                <a:latin typeface="TimesNewRoman"/>
              </a:rPr>
              <a:t>oit </a:t>
            </a:r>
            <a:r>
              <a:rPr lang="fr-FR" dirty="0">
                <a:solidFill>
                  <a:srgbClr val="222222"/>
                </a:solidFill>
                <a:latin typeface="TimesNewRoman"/>
              </a:rPr>
              <a:t>vers </a:t>
            </a:r>
            <a:r>
              <a:rPr lang="fr-FR" dirty="0" smtClean="0">
                <a:solidFill>
                  <a:srgbClr val="222222"/>
                </a:solidFill>
                <a:latin typeface="TimesNewRoman"/>
              </a:rPr>
              <a:t>l’extérieur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30346" y="3900492"/>
            <a:ext cx="2300630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222222"/>
                </a:solidFill>
                <a:latin typeface="TimesNewRoman,Bold"/>
              </a:rPr>
              <a:t>G</a:t>
            </a:r>
            <a:r>
              <a:rPr lang="fr-FR" b="1" dirty="0" smtClean="0">
                <a:solidFill>
                  <a:srgbClr val="222222"/>
                </a:solidFill>
                <a:latin typeface="TimesNewRoman,Bold"/>
              </a:rPr>
              <a:t>landes exocrines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990750"/>
            <a:ext cx="3024352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222222"/>
                </a:solidFill>
                <a:latin typeface="TimesNewRoman"/>
              </a:rPr>
              <a:t>la sécrétion exocrine se dirige vers</a:t>
            </a:r>
          </a:p>
          <a:p>
            <a:pPr algn="ctr"/>
            <a:r>
              <a:rPr lang="fr-FR" dirty="0" smtClean="0">
                <a:solidFill>
                  <a:srgbClr val="222222"/>
                </a:solidFill>
                <a:latin typeface="TimesNewRoman"/>
              </a:rPr>
              <a:t>l’extérieur de l’organisme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144114" y="3021113"/>
            <a:ext cx="1838965" cy="36933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222222"/>
                </a:solidFill>
                <a:latin typeface="TimesNewRoman"/>
              </a:rPr>
              <a:t>Soit a l’intérieur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860509" y="3881404"/>
            <a:ext cx="2722179" cy="369332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222222"/>
                </a:solidFill>
                <a:latin typeface="TimesNewRoman,Bold"/>
              </a:rPr>
              <a:t>  Glandes endocrines</a:t>
            </a:r>
            <a:r>
              <a:rPr lang="fr-FR" dirty="0">
                <a:solidFill>
                  <a:srgbClr val="222222"/>
                </a:solidFill>
                <a:latin typeface="TimesNewRoman"/>
              </a:rPr>
              <a:t>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50327" y="4790173"/>
            <a:ext cx="3142545" cy="147732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222222"/>
                </a:solidFill>
                <a:latin typeface="TimesNewRoman"/>
              </a:rPr>
              <a:t>Dans ce cas la </a:t>
            </a:r>
            <a:r>
              <a:rPr lang="fr-FR" dirty="0" smtClean="0">
                <a:solidFill>
                  <a:srgbClr val="222222"/>
                </a:solidFill>
                <a:latin typeface="TimesNewRoman"/>
              </a:rPr>
              <a:t>sécrétion </a:t>
            </a:r>
            <a:r>
              <a:rPr lang="fr-FR" dirty="0"/>
              <a:t>est</a:t>
            </a:r>
          </a:p>
          <a:p>
            <a:pPr algn="ctr"/>
            <a:r>
              <a:rPr lang="fr-FR" dirty="0" smtClean="0"/>
              <a:t>déversée </a:t>
            </a:r>
            <a:r>
              <a:rPr lang="fr-FR" dirty="0"/>
              <a:t>dans le milieu </a:t>
            </a:r>
            <a:r>
              <a:rPr lang="fr-FR" dirty="0" smtClean="0"/>
              <a:t>intérieur, </a:t>
            </a:r>
            <a:r>
              <a:rPr lang="fr-FR" dirty="0"/>
              <a:t>et en particulier dans le </a:t>
            </a:r>
            <a:r>
              <a:rPr lang="fr-FR" dirty="0" smtClean="0"/>
              <a:t>sang par exemple les hormones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955764" y="2810556"/>
            <a:ext cx="2917787" cy="64633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latin typeface="TimesNewRoman"/>
              </a:rPr>
              <a:t>S</a:t>
            </a:r>
            <a:r>
              <a:rPr lang="fr-FR" dirty="0" smtClean="0">
                <a:latin typeface="TimesNewRoman"/>
              </a:rPr>
              <a:t>oit </a:t>
            </a:r>
            <a:r>
              <a:rPr lang="fr-FR" dirty="0">
                <a:latin typeface="TimesNewRoman"/>
              </a:rPr>
              <a:t>sont a la fois exocrines et endocrines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107585" y="3881404"/>
            <a:ext cx="2582758" cy="36933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latin typeface="TimesNewRoman,Bold"/>
              </a:rPr>
              <a:t>G</a:t>
            </a:r>
            <a:r>
              <a:rPr lang="fr-FR" b="1" dirty="0" smtClean="0">
                <a:latin typeface="TimesNewRoman,Bold"/>
              </a:rPr>
              <a:t>landes </a:t>
            </a:r>
            <a:r>
              <a:rPr lang="fr-FR" b="1" dirty="0" err="1">
                <a:latin typeface="TimesNewRoman,Bold"/>
              </a:rPr>
              <a:t>amphicrines</a:t>
            </a:r>
            <a:r>
              <a:rPr lang="fr-FR" b="1" dirty="0">
                <a:latin typeface="TimesNewRoman,Bold"/>
              </a:rPr>
              <a:t>.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885906" y="4990750"/>
            <a:ext cx="2987645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TimesNewRoman"/>
              </a:rPr>
              <a:t>La cellule hépatique dont le foie et </a:t>
            </a:r>
            <a:r>
              <a:rPr lang="fr-FR" dirty="0" smtClean="0"/>
              <a:t>pancréas.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470245" y="1115609"/>
            <a:ext cx="2838735" cy="1714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336275" y="1162843"/>
            <a:ext cx="429620" cy="17141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308979" y="1132534"/>
            <a:ext cx="4599296" cy="155526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54" t="12137"/>
          <a:stretch/>
        </p:blipFill>
        <p:spPr>
          <a:xfrm>
            <a:off x="838200" y="187044"/>
            <a:ext cx="9921922" cy="6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648" y="476673"/>
            <a:ext cx="6546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i="1" dirty="0"/>
              <a:t>LES GLANDES EXOCRINES</a:t>
            </a:r>
            <a:endParaRPr lang="fr-FR" sz="4800" dirty="0"/>
          </a:p>
        </p:txBody>
      </p:sp>
      <p:sp>
        <p:nvSpPr>
          <p:cNvPr id="4" name="Rectangle 3"/>
          <p:cNvSpPr/>
          <p:nvPr/>
        </p:nvSpPr>
        <p:spPr>
          <a:xfrm>
            <a:off x="171249" y="1918959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i="1" dirty="0"/>
              <a:t>CLASSIFICATION</a:t>
            </a:r>
          </a:p>
          <a:p>
            <a:r>
              <a:rPr lang="fr-FR" sz="3600" dirty="0"/>
              <a:t>selon :</a:t>
            </a:r>
          </a:p>
          <a:p>
            <a:r>
              <a:rPr lang="fr-FR" sz="3600" dirty="0"/>
              <a:t>- la forme anatomique de la glande,</a:t>
            </a:r>
          </a:p>
          <a:p>
            <a:r>
              <a:rPr lang="fr-FR" sz="3600" dirty="0"/>
              <a:t>- la nature des produit de sécrétion,</a:t>
            </a:r>
          </a:p>
          <a:p>
            <a:r>
              <a:rPr lang="fr-FR" sz="3600" dirty="0"/>
              <a:t>- le mode d’excrétion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52585" t="40194" r="27058" b="35022"/>
          <a:stretch/>
        </p:blipFill>
        <p:spPr>
          <a:xfrm>
            <a:off x="6753627" y="1918959"/>
            <a:ext cx="5441881" cy="37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nifr.ch/anatomy/elearning/fr/epithel/images/drusen/forme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25" y="990600"/>
            <a:ext cx="44100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24439" y="25343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latin typeface="Arial" pitchFamily="34" charset="0"/>
                <a:cs typeface="Arial" pitchFamily="34" charset="0"/>
              </a:rPr>
              <a:t/>
            </a:r>
            <a:br>
              <a:rPr lang="fr-FR">
                <a:latin typeface="Arial" pitchFamily="34" charset="0"/>
                <a:cs typeface="Arial" pitchFamily="34" charset="0"/>
              </a:rPr>
            </a:b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0627" y="472440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/>
              <a:t>A  forme tubuleuse</a:t>
            </a:r>
          </a:p>
          <a:p>
            <a:r>
              <a:rPr lang="fr-FR" sz="2800" dirty="0"/>
              <a:t>B  forme acineuse</a:t>
            </a:r>
          </a:p>
          <a:p>
            <a:r>
              <a:rPr lang="fr-FR" sz="2800" dirty="0"/>
              <a:t>C  forme alvéolaire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2582" y="189219"/>
            <a:ext cx="7511584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 smtClean="0"/>
              <a:t>Classification la </a:t>
            </a:r>
            <a:r>
              <a:rPr lang="fr-FR" sz="2800" b="1" dirty="0"/>
              <a:t>forme anatomique de la glande</a:t>
            </a:r>
          </a:p>
        </p:txBody>
      </p:sp>
    </p:spTree>
    <p:extLst>
      <p:ext uri="{BB962C8B-B14F-4D97-AF65-F5344CB8AC3E}">
        <p14:creationId xmlns:p14="http://schemas.microsoft.com/office/powerpoint/2010/main" val="2547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nifr.ch/anatomy/elearning/fr/epithel/images/drusen/forme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332657"/>
            <a:ext cx="727280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5964" y="422719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/>
              <a:t>A   Glande tubuleuse droite simple</a:t>
            </a:r>
          </a:p>
          <a:p>
            <a:r>
              <a:rPr lang="fr-FR" sz="2000" dirty="0"/>
              <a:t>B   Glande tubuleuse droite ramifiée</a:t>
            </a:r>
          </a:p>
          <a:p>
            <a:r>
              <a:rPr lang="fr-FR" sz="2000" dirty="0"/>
              <a:t>C   Glande tubuleuse contournée simple</a:t>
            </a:r>
          </a:p>
          <a:p>
            <a:r>
              <a:rPr lang="fr-FR" sz="2000" dirty="0"/>
              <a:t>D  Glande tubuleuse contournée ramifiée</a:t>
            </a:r>
          </a:p>
          <a:p>
            <a:r>
              <a:rPr lang="fr-FR" sz="2000" dirty="0"/>
              <a:t>E   Glande alvéolaire composée</a:t>
            </a:r>
          </a:p>
          <a:p>
            <a:r>
              <a:rPr lang="fr-F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6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ww.unifr.ch/anatomy/elearning/fr/epithel/images/drusen/acinaire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66" y="867847"/>
            <a:ext cx="21240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unifr.ch/anatomy/elearning/fr/epithel/images/drusen/mucose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89" y="839115"/>
            <a:ext cx="21240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528" y="332656"/>
            <a:ext cx="8712968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/>
              <a:t>Classification d'après la nature du produit de sécrétion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971913" y="2967179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Glande séreuse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960097" y="2966399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Glande muqueuse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99391" y="2984453"/>
            <a:ext cx="118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(Pancréas)</a:t>
            </a:r>
            <a:endParaRPr lang="fr-FR" dirty="0"/>
          </a:p>
        </p:txBody>
      </p:sp>
      <p:pic>
        <p:nvPicPr>
          <p:cNvPr id="9225" name="Picture 9" descr="http://www.unifr.ch/anatomy/elearning/fr/epithel/images/drusen/Glsalivairesmineures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62" y="3392361"/>
            <a:ext cx="4086547" cy="26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70575" y="2984453"/>
            <a:ext cx="184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(Glande salivaire)</a:t>
            </a:r>
          </a:p>
        </p:txBody>
      </p:sp>
      <p:pic>
        <p:nvPicPr>
          <p:cNvPr id="9227" name="Picture 11" descr="http://www.unifr.ch/anatomy/elearning/fr/epithel/images/drusen/Pancreas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7" y="3482461"/>
            <a:ext cx="4410075" cy="24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7857" y="6018098"/>
            <a:ext cx="4733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555555"/>
                </a:solidFill>
                <a:latin typeface="TimesNewRoman,Bold"/>
              </a:rPr>
              <a:t>les glandes </a:t>
            </a:r>
            <a:r>
              <a:rPr lang="fr-FR" b="1" dirty="0" smtClean="0">
                <a:solidFill>
                  <a:srgbClr val="555555"/>
                </a:solidFill>
                <a:latin typeface="TimesNewRoman,Bold"/>
              </a:rPr>
              <a:t>séreuses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ont une 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sécrétion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de</a:t>
            </a:r>
          </a:p>
          <a:p>
            <a:pPr algn="ctr"/>
            <a:r>
              <a:rPr lang="fr-FR" dirty="0">
                <a:solidFill>
                  <a:srgbClr val="555555"/>
                </a:solidFill>
                <a:latin typeface="TimesNewRoman"/>
              </a:rPr>
              <a:t>consistance </a:t>
            </a:r>
            <a:r>
              <a:rPr lang="fr-FR" b="1" dirty="0">
                <a:solidFill>
                  <a:srgbClr val="555555"/>
                </a:solidFill>
                <a:latin typeface="TimesNewRoman,Bold"/>
              </a:rPr>
              <a:t>aqueuse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, exclusivement 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formée</a:t>
            </a:r>
            <a:endParaRPr lang="fr-FR" dirty="0">
              <a:solidFill>
                <a:srgbClr val="555555"/>
              </a:solidFill>
              <a:latin typeface="TimesNewRoman"/>
            </a:endParaRPr>
          </a:p>
          <a:p>
            <a:pPr algn="ctr"/>
            <a:r>
              <a:rPr lang="fr-FR" dirty="0">
                <a:solidFill>
                  <a:srgbClr val="555555"/>
                </a:solidFill>
                <a:latin typeface="TimesNewRoman"/>
              </a:rPr>
              <a:t>de </a:t>
            </a:r>
            <a:r>
              <a:rPr lang="fr-FR" b="1" dirty="0" smtClean="0">
                <a:solidFill>
                  <a:srgbClr val="555555"/>
                </a:solidFill>
                <a:latin typeface="TimesNewRoman,Bold"/>
              </a:rPr>
              <a:t>protéines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570147" y="6126670"/>
            <a:ext cx="512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555555"/>
                </a:solidFill>
                <a:latin typeface="TimesNewRoman,Bold"/>
              </a:rPr>
              <a:t>les glandes muqueuses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ont une 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sécrétion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de</a:t>
            </a:r>
          </a:p>
          <a:p>
            <a:pPr algn="ctr"/>
            <a:r>
              <a:rPr lang="fr-FR" dirty="0">
                <a:solidFill>
                  <a:srgbClr val="555555"/>
                </a:solidFill>
                <a:latin typeface="TimesNewRoman"/>
              </a:rPr>
              <a:t>consistance visqueuse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7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843" y="25732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Glande mixte (</a:t>
            </a:r>
            <a:r>
              <a:rPr lang="fr-FR" sz="2800" b="1" dirty="0" err="1"/>
              <a:t>séro</a:t>
            </a:r>
            <a:r>
              <a:rPr lang="fr-FR" sz="2800" b="1" dirty="0"/>
              <a:t>-muqueuse / muco-séreuse)</a:t>
            </a:r>
            <a:endParaRPr lang="fr-FR" sz="2800" dirty="0"/>
          </a:p>
        </p:txBody>
      </p:sp>
      <p:pic>
        <p:nvPicPr>
          <p:cNvPr id="10242" name="Picture 2" descr="http://www.unifr.ch/anatomy/elearning/fr/epithel/images/drusen/forme05B_2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29" y="1051673"/>
            <a:ext cx="2124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62395" y="125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/>
              <a:t>1- acinus de type muqueux</a:t>
            </a:r>
          </a:p>
          <a:p>
            <a:pPr lvl="0"/>
            <a:r>
              <a:rPr lang="fr-FR" dirty="0"/>
              <a:t>2- croissant ou demi- lune de </a:t>
            </a:r>
            <a:r>
              <a:rPr lang="fr-FR" dirty="0" err="1"/>
              <a:t>Gianuzzi</a:t>
            </a:r>
            <a:endParaRPr lang="fr-FR" dirty="0"/>
          </a:p>
          <a:p>
            <a:pPr lvl="0"/>
            <a:r>
              <a:rPr lang="fr-FR" dirty="0"/>
              <a:t>3- acinus de type séreux </a:t>
            </a:r>
          </a:p>
        </p:txBody>
      </p:sp>
      <p:pic>
        <p:nvPicPr>
          <p:cNvPr id="10244" name="Picture 4" descr="http://www.unifr.ch/anatomy/elearning/fr/epithel/images/drusen/Sousmandibulair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82" y="2480423"/>
            <a:ext cx="4608512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7095" y="919926"/>
            <a:ext cx="283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(Glande sous-mandibulaire)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435843" y="4123076"/>
            <a:ext cx="2452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555555"/>
                </a:solidFill>
                <a:latin typeface="TimesNewRoman"/>
              </a:rPr>
              <a:t>les glandes sous-maxillaires qui participent a la </a:t>
            </a:r>
            <a:r>
              <a:rPr lang="fr-FR" dirty="0" smtClean="0">
                <a:solidFill>
                  <a:srgbClr val="555555"/>
                </a:solidFill>
                <a:latin typeface="TimesNewRoman"/>
              </a:rPr>
              <a:t>formation de </a:t>
            </a:r>
            <a:r>
              <a:rPr lang="fr-FR" dirty="0">
                <a:solidFill>
                  <a:srgbClr val="555555"/>
                </a:solidFill>
                <a:latin typeface="TimesNewRoman"/>
              </a:rPr>
              <a:t>salive.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1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7608" y="531857"/>
            <a:ext cx="6988323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/>
              <a:t>Classification d'après la modalité de sécrétion</a:t>
            </a:r>
            <a:endParaRPr lang="fr-FR" sz="2800" dirty="0"/>
          </a:p>
        </p:txBody>
      </p:sp>
      <p:pic>
        <p:nvPicPr>
          <p:cNvPr id="6151" name="Picture 7" descr="http://www.unifr.ch/anatomy/elearning/fr/epithel/images/drusen/secretion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8" y="2428438"/>
            <a:ext cx="2938314" cy="39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3854" y="1505108"/>
            <a:ext cx="2100383" cy="9233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/>
              <a:t>excrétion </a:t>
            </a:r>
            <a:r>
              <a:rPr lang="fr-FR" b="1" dirty="0" err="1" smtClean="0"/>
              <a:t>mérocrine</a:t>
            </a:r>
            <a:endParaRPr lang="fr-FR" b="1" dirty="0" smtClean="0"/>
          </a:p>
          <a:p>
            <a:pPr algn="ctr"/>
            <a:r>
              <a:rPr lang="fr-FR" b="1" dirty="0" smtClean="0"/>
              <a:t> </a:t>
            </a:r>
            <a:r>
              <a:rPr lang="fr-FR" b="1" dirty="0"/>
              <a:t>(exocytose</a:t>
            </a:r>
            <a:r>
              <a:rPr lang="fr-FR" dirty="0"/>
              <a:t>.)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37975" y="41287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 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939" y="1455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96536" y="1782109"/>
            <a:ext cx="4887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6153" name="Picture 9" descr="Résultat de recherche d'images pour &quot;le pancréas histologi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36" y="2566646"/>
            <a:ext cx="4371992" cy="39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7089" y="1454607"/>
            <a:ext cx="8589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La </a:t>
            </a:r>
            <a:r>
              <a:rPr lang="fr-FR" dirty="0"/>
              <a:t>cellule libère de grande molécules ou elle </a:t>
            </a:r>
            <a:r>
              <a:rPr lang="fr-FR" dirty="0" smtClean="0"/>
              <a:t>fusionnent </a:t>
            </a:r>
            <a:r>
              <a:rPr lang="fr-FR" dirty="0"/>
              <a:t>avec la membrane  plasmatique et le leur contenu sort dans le milieu </a:t>
            </a:r>
            <a:r>
              <a:rPr lang="fr-FR" dirty="0" smtClean="0"/>
              <a:t>extracellulaire.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555931" y="3528557"/>
            <a:ext cx="2697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- pancréas exocrine</a:t>
            </a:r>
          </a:p>
          <a:p>
            <a:r>
              <a:rPr lang="fr-FR" dirty="0"/>
              <a:t>- la glande mammaire pour la sécrétion de    protéine (caséine).</a:t>
            </a:r>
          </a:p>
        </p:txBody>
      </p:sp>
    </p:spTree>
    <p:extLst>
      <p:ext uri="{BB962C8B-B14F-4D97-AF65-F5344CB8AC3E}">
        <p14:creationId xmlns:p14="http://schemas.microsoft.com/office/powerpoint/2010/main" val="30421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827</Words>
  <Application>Microsoft Office PowerPoint</Application>
  <PresentationFormat>Grand écran</PresentationFormat>
  <Paragraphs>107</Paragraphs>
  <Slides>18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TimesNewRoman</vt:lpstr>
      <vt:lpstr>TimesNewRoman,Bold</vt:lpstr>
      <vt:lpstr>Thème Office</vt:lpstr>
      <vt:lpstr>Épithélium glandulaire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glandes endocrines </vt:lpstr>
      <vt:lpstr>Présentation PowerPoint</vt:lpstr>
      <vt:lpstr>Présentation PowerPoint</vt:lpstr>
      <vt:lpstr>Présentation PowerPoint</vt:lpstr>
      <vt:lpstr>Présentation PowerPoint</vt:lpstr>
      <vt:lpstr>LES GLANDES AMPHICRINES</vt:lpstr>
      <vt:lpstr>Merci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Épithélium glandulaire </dc:title>
  <dc:creator>Admin</dc:creator>
  <cp:lastModifiedBy>Admin</cp:lastModifiedBy>
  <cp:revision>37</cp:revision>
  <dcterms:created xsi:type="dcterms:W3CDTF">2022-10-23T14:22:45Z</dcterms:created>
  <dcterms:modified xsi:type="dcterms:W3CDTF">2025-11-12T20:42:36Z</dcterms:modified>
</cp:coreProperties>
</file>