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2" r:id="rId4"/>
    <p:sldId id="257" r:id="rId5"/>
    <p:sldId id="258" r:id="rId6"/>
    <p:sldId id="284" r:id="rId7"/>
    <p:sldId id="285" r:id="rId8"/>
    <p:sldId id="259" r:id="rId9"/>
    <p:sldId id="260" r:id="rId10"/>
    <p:sldId id="261" r:id="rId11"/>
    <p:sldId id="273" r:id="rId12"/>
    <p:sldId id="262" r:id="rId13"/>
    <p:sldId id="283" r:id="rId14"/>
    <p:sldId id="263" r:id="rId15"/>
    <p:sldId id="287" r:id="rId16"/>
    <p:sldId id="275" r:id="rId17"/>
    <p:sldId id="264" r:id="rId18"/>
    <p:sldId id="277" r:id="rId19"/>
    <p:sldId id="278" r:id="rId20"/>
    <p:sldId id="282" r:id="rId21"/>
    <p:sldId id="30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10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9E21-13CC-4131-BF09-4D53C8000D09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6A47F-5295-4219-9FCA-652C55D79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2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, a chaque fois kan trouve le tissu épithélial on trouve le tissu conjonctif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9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54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9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Particularité</a:t>
            </a:r>
            <a:r>
              <a:rPr lang="fr-FR" baseline="0" dirty="0" smtClean="0"/>
              <a:t> en surface  cellule pavimenteuse sans </a:t>
            </a:r>
            <a:r>
              <a:rPr lang="fr-FR" baseline="0" dirty="0" err="1" smtClean="0"/>
              <a:t>noyeaux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quon</a:t>
            </a:r>
            <a:r>
              <a:rPr lang="fr-FR" baseline="0" dirty="0" smtClean="0"/>
              <a:t> appel </a:t>
            </a:r>
            <a:r>
              <a:rPr lang="fr-FR" baseline="0" dirty="0" err="1" smtClean="0"/>
              <a:t>kéranine</a:t>
            </a:r>
            <a:r>
              <a:rPr lang="fr-FR" baseline="0" dirty="0" smtClean="0"/>
              <a:t> comme dans la peau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0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27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8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5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9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6A47F-5295-4219-9FCA-652C55D797F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7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4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29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98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34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8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2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1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70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60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D395-1EE7-42AE-8491-853B8F98702B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B0B5-D776-4CF2-9D0E-2C9FFBB7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0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TISSU EPITHELIAL 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3753853" y="3698290"/>
            <a:ext cx="9144000" cy="1655762"/>
          </a:xfrm>
        </p:spPr>
        <p:txBody>
          <a:bodyPr/>
          <a:lstStyle/>
          <a:p>
            <a:r>
              <a:rPr lang="fr-FR" dirty="0" smtClean="0"/>
              <a:t>Mme </a:t>
            </a:r>
            <a:r>
              <a:rPr lang="fr-FR" dirty="0" err="1" smtClean="0"/>
              <a:t>Bouaziz.A</a:t>
            </a:r>
            <a:r>
              <a:rPr lang="fr-FR" dirty="0" smtClean="0"/>
              <a:t> </a:t>
            </a:r>
            <a:r>
              <a:rPr lang="fr-FR" dirty="0" err="1" smtClean="0"/>
              <a:t>Ep</a:t>
            </a:r>
            <a:r>
              <a:rPr lang="fr-FR" dirty="0" smtClean="0"/>
              <a:t> </a:t>
            </a:r>
            <a:r>
              <a:rPr lang="fr-FR" dirty="0" err="1" smtClean="0"/>
              <a:t>Lattafi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0780" y="1007928"/>
            <a:ext cx="10515600" cy="4351338"/>
          </a:xfrm>
        </p:spPr>
        <p:txBody>
          <a:bodyPr/>
          <a:lstStyle/>
          <a:p>
            <a:r>
              <a:rPr lang="fr-FR" b="1" dirty="0"/>
              <a:t>L'épithélium cubique simple est donc un épithélium de revêtement formé d'une seule couche de cellules </a:t>
            </a:r>
            <a:r>
              <a:rPr lang="fr-FR" b="1" dirty="0" smtClean="0"/>
              <a:t>d’aspect carrées cubiques </a:t>
            </a:r>
            <a:r>
              <a:rPr lang="fr-FR" dirty="0"/>
              <a:t>Il délimite aussi la lumière de certains tubes rénaux. 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4023" y="282769"/>
            <a:ext cx="3193577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/>
              <a:t>Epithélium cubique simple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92" y="2428832"/>
            <a:ext cx="6112766" cy="42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 de recherche d'images pour &quot;épithélium cub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814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L'épithélium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cylindrique simple est donc un épithélium </a:t>
            </a: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revêtement </a:t>
            </a:r>
            <a:r>
              <a:rPr lang="fr-F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unistratifié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composé de cellules plus hautes que larges dont le pôle apical peut être modifié par la présence de gouttelettes de </a:t>
            </a:r>
            <a:r>
              <a:rPr lang="fr-F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mucigène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par celle de microvillosités, et de </a:t>
            </a: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cils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169" y="334301"/>
            <a:ext cx="5276038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Epithélium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cylindrique 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ésultat de recherche d'images pour &quot;epithelium a plateau strié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87849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1704" y="5229200"/>
            <a:ext cx="454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 plateau strié du pôle apical d'un entérocyte</a:t>
            </a:r>
          </a:p>
        </p:txBody>
      </p:sp>
    </p:spTree>
    <p:extLst>
      <p:ext uri="{BB962C8B-B14F-4D97-AF65-F5344CB8AC3E}">
        <p14:creationId xmlns:p14="http://schemas.microsoft.com/office/powerpoint/2010/main" val="10517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107" y="1331745"/>
            <a:ext cx="738786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L'épithélium de </a:t>
            </a: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revêtement </a:t>
            </a:r>
            <a:r>
              <a:rPr lang="fr-FR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pseudostratifié</a:t>
            </a:r>
            <a:r>
              <a:rPr lang="fr-F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voies respiratoires est donc constitué de cellules </a:t>
            </a:r>
            <a:r>
              <a:rPr lang="fr-FR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cylindriques ciliées </a:t>
            </a:r>
            <a:r>
              <a:rPr lang="fr-F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dont la forme est particulière et dont les noyaux sont superposés. </a:t>
            </a:r>
            <a:endParaRPr lang="fr-F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023" y="282769"/>
            <a:ext cx="4558353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/>
              <a:t>Epithélium cylindrique </a:t>
            </a:r>
            <a:r>
              <a:rPr lang="fr-FR" sz="2000" b="1" dirty="0" err="1"/>
              <a:t>pseudostratifié</a:t>
            </a:r>
            <a:r>
              <a:rPr lang="fr-FR" sz="2000" b="1" dirty="0"/>
              <a:t>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76" y="1331745"/>
            <a:ext cx="4183399" cy="48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épithélium cilié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épithélium cilié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Résultat de recherche d'images pour &quot;épithélium cilié&quot;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Résultat de recherche d'images pour &quot;épithélium cilié&quot;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Résultat de recherche d'images pour &quot;épithélium cilié&quot;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2" descr="Résultat de recherche d'images pour &quot;épithélium cilié&quot;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26" name="Picture 14" descr="Résultat de recherche d'images pour &quot;épithélium cilié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38"/>
            <a:ext cx="9143999" cy="54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1664" y="566124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L'épithélium respiratoire est </a:t>
            </a:r>
            <a:r>
              <a:rPr lang="fr-FR" b="1" dirty="0" err="1"/>
              <a:t>pseudostratifié</a:t>
            </a:r>
            <a:r>
              <a:rPr lang="fr-FR" b="1" dirty="0"/>
              <a:t> cilié</a:t>
            </a:r>
          </a:p>
        </p:txBody>
      </p:sp>
    </p:spTree>
    <p:extLst>
      <p:ext uri="{BB962C8B-B14F-4D97-AF65-F5344CB8AC3E}">
        <p14:creationId xmlns:p14="http://schemas.microsoft.com/office/powerpoint/2010/main" val="16039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coupes de l'épithélium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t="27127" r="1003" b="8965"/>
          <a:stretch/>
        </p:blipFill>
        <p:spPr bwMode="auto">
          <a:xfrm>
            <a:off x="1352418" y="409904"/>
            <a:ext cx="9432032" cy="43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9660" y="5372678"/>
            <a:ext cx="5129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Epithélium cylindrique </a:t>
            </a:r>
            <a:r>
              <a:rPr lang="fr-FR" sz="2400" b="1" dirty="0" err="1"/>
              <a:t>pseudostratifié</a:t>
            </a:r>
            <a:r>
              <a:rPr lang="fr-FR" sz="2400" b="1" dirty="0"/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107" y="870281"/>
            <a:ext cx="6900081" cy="53090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dirty="0"/>
              <a:t>Ils présentent deux ou plusieurs assises (ou </a:t>
            </a:r>
            <a:r>
              <a:rPr lang="fr-FR" dirty="0" smtClean="0"/>
              <a:t>couches) </a:t>
            </a:r>
            <a:r>
              <a:rPr lang="fr-FR" dirty="0"/>
              <a:t>le nombre pouvant être parfois très important avec des caractéristiques cellulaires très variables d'une assise à </a:t>
            </a:r>
            <a:r>
              <a:rPr lang="fr-FR" dirty="0" smtClean="0"/>
              <a:t>l'autre, </a:t>
            </a:r>
          </a:p>
          <a:p>
            <a:pPr algn="just">
              <a:lnSpc>
                <a:spcPct val="100000"/>
              </a:lnSpc>
            </a:pPr>
            <a:r>
              <a:rPr lang="fr-FR" dirty="0" smtClean="0"/>
              <a:t>L'exemple </a:t>
            </a:r>
            <a:r>
              <a:rPr lang="fr-FR" dirty="0"/>
              <a:t>de référence est l'épithélium de la peau) (épiderme) et l’épithélium des estomacs des </a:t>
            </a:r>
            <a:r>
              <a:rPr lang="fr-FR" dirty="0" err="1"/>
              <a:t>polygastriques</a:t>
            </a:r>
            <a:r>
              <a:rPr lang="fr-FR" dirty="0"/>
              <a:t> (rumen, réseau et feuillet) cellules cornées d'aspect aplati : c'est donc un épithélium de revêtement pluristratifié pavimenteux 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4023" y="282769"/>
            <a:ext cx="6619165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/>
              <a:t>Les épithéliums de revêtement pluristratifiés ou stratifiés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482824"/>
            <a:ext cx="4934646" cy="56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ésultat de recherche d'images pour &quot;épithélium simp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08" y="188640"/>
            <a:ext cx="89743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ésultat de recherche d'images pour &quot;épithélium stratifié pavimente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3051" y="5877272"/>
            <a:ext cx="295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L'épithélium stratifié </a:t>
            </a:r>
            <a:r>
              <a:rPr lang="fr-FR" dirty="0" smtClean="0"/>
              <a:t>urinaire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3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e tissu épithélia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40111" y="1213974"/>
            <a:ext cx="369964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200" dirty="0"/>
              <a:t>Un tissu épithélial est constitué de cellules solidement unies les unes aux autres de façon à former une couche continue</a:t>
            </a:r>
            <a:r>
              <a:rPr lang="fr-FR" sz="2200" dirty="0" smtClean="0"/>
              <a:t>.</a:t>
            </a:r>
          </a:p>
          <a:p>
            <a:pPr algn="ctr"/>
            <a:r>
              <a:rPr lang="fr-FR" sz="2200" dirty="0">
                <a:cs typeface="Times New Roman" panose="02020603050405020304" pitchFamily="18" charset="0"/>
              </a:rPr>
              <a:t>il n’est pas vascularisé, c’est le  tissu conjonctif en dessous qui est vascularisé séparé par une membrane </a:t>
            </a:r>
            <a:r>
              <a:rPr lang="fr-FR" sz="2200" dirty="0" smtClean="0">
                <a:cs typeface="Times New Roman" panose="02020603050405020304" pitchFamily="18" charset="0"/>
              </a:rPr>
              <a:t>basal</a:t>
            </a:r>
            <a:r>
              <a:rPr lang="fr-FR" sz="2200" dirty="0"/>
              <a:t>.</a:t>
            </a:r>
            <a:endParaRPr lang="fr-FR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ésultat de recherche d'images pour &quot;épithélium stratifié pavimenteux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93" y="-282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66745" y="2935397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MERCI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2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8251" y="3224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faces apicales</a:t>
            </a:r>
          </a:p>
          <a:p>
            <a:r>
              <a:rPr lang="fr-FR" dirty="0"/>
              <a:t>(avec microvillosités)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778125" y="915752"/>
            <a:ext cx="1030299" cy="599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214859" y="915752"/>
            <a:ext cx="540060" cy="626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93" y="1587470"/>
            <a:ext cx="2762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23593" y="5948403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lame basale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9234" y="6349970"/>
            <a:ext cx="140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faces basales</a:t>
            </a:r>
          </a:p>
        </p:txBody>
      </p:sp>
      <p:cxnSp>
        <p:nvCxnSpPr>
          <p:cNvPr id="5" name="Connecteur droit avec flèche 4"/>
          <p:cNvCxnSpPr>
            <a:stCxn id="13" idx="3"/>
          </p:cNvCxnSpPr>
          <p:nvPr/>
        </p:nvCxnSpPr>
        <p:spPr>
          <a:xfrm>
            <a:off x="3725551" y="6133069"/>
            <a:ext cx="1046642" cy="0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214858" y="5948404"/>
            <a:ext cx="1522734" cy="401566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214858" y="5932286"/>
            <a:ext cx="469230" cy="401567"/>
          </a:xfrm>
          <a:prstGeom prst="straightConnector1">
            <a:avLst/>
          </a:prstGeom>
          <a:ln w="3175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69892" y="3412858"/>
            <a:ext cx="3053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Constitué de cellule polarisé c’est  a dire un  pole apical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un pole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</a:p>
        </p:txBody>
      </p:sp>
    </p:spTree>
    <p:extLst>
      <p:ext uri="{BB962C8B-B14F-4D97-AF65-F5344CB8AC3E}">
        <p14:creationId xmlns:p14="http://schemas.microsoft.com/office/powerpoint/2010/main" val="5289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0779" y="228838"/>
            <a:ext cx="10515600" cy="119006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/>
              <a:t>Les épithéliums ont deux types de fonctions principales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96118" y="1528930"/>
            <a:ext cx="2382671" cy="95410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pithélium de revêtement </a:t>
            </a:r>
            <a:endParaRPr lang="fr-FR" sz="28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3606" y="1528931"/>
            <a:ext cx="2382671" cy="95410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pithélium</a:t>
            </a:r>
            <a:r>
              <a:rPr lang="fr-FR" sz="28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glandulaire </a:t>
            </a:r>
            <a:endParaRPr lang="fr-FR" sz="28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271" y="2789260"/>
            <a:ext cx="22473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Couvre les surface du corps ainsi</a:t>
            </a:r>
            <a:r>
              <a:rPr lang="fr-F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fr-FR" sz="2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ils forment le revêtement des cavités de l'organisme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3606" y="2640701"/>
            <a:ext cx="24861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Couvre les parois des lumière glandulaire </a:t>
            </a:r>
            <a:endParaRPr lang="fr-FR" sz="2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qui peuvent être soit regroupés en organes (glandes salivaires, foie</a:t>
            </a:r>
            <a:r>
              <a:rPr lang="fr-FR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Ont</a:t>
            </a:r>
            <a:r>
              <a:rPr lang="fr-FR" sz="22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un rôle endocrine ou exocrine </a:t>
            </a:r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6782" y="214530"/>
            <a:ext cx="2824149" cy="36933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On  classe tissu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pithélium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72024" y="1463978"/>
            <a:ext cx="2422458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elon leur morphologie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483482" y="1463978"/>
            <a:ext cx="2076209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elon leur fonction: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833310"/>
            <a:ext cx="3966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fr-FR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formes</a:t>
            </a:r>
            <a:r>
              <a:rPr lang="fr-FR" sz="20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des cellules</a:t>
            </a:r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fr-F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avimenteuses (peau), cubiques (cx excréteurs) prismatiques ou cylindriques (intestin), polymorphes (vessie).</a:t>
            </a:r>
          </a:p>
          <a:p>
            <a:pPr algn="ctr"/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fr-FR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 nombre de couches</a:t>
            </a:r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unistratifié</a:t>
            </a:r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ou simple (poumon), pluristratifié (peau),</a:t>
            </a:r>
            <a:r>
              <a:rPr lang="fr-FR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pseudostratifié</a:t>
            </a:r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(trachée). </a:t>
            </a:r>
          </a:p>
          <a:p>
            <a:pPr marL="285750" indent="-285750" algn="ctr">
              <a:buFontTx/>
              <a:buChar char="-"/>
            </a:pPr>
            <a:endParaRPr lang="fr-FR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différenciations cellulaires</a:t>
            </a:r>
            <a:r>
              <a:rPr lang="fr-F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apicales (cils, microvillosités, mucus), cytoplasmiques (kératine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7779" y="2268953"/>
            <a:ext cx="4767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-Barrière envers le monde extérieur (peau) </a:t>
            </a:r>
          </a:p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Protection mécanique, chimique, physique et thermique (peau, muqueuse gastrique) </a:t>
            </a:r>
          </a:p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Absorption et sécrétion (intestin) </a:t>
            </a:r>
          </a:p>
          <a:p>
            <a:pPr algn="ctr"/>
            <a:r>
              <a:rPr lang="fr-FR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Régulation des échanges cellulaires entre plusieurs compartiments (endothélium) </a:t>
            </a:r>
          </a:p>
        </p:txBody>
      </p:sp>
      <p:cxnSp>
        <p:nvCxnSpPr>
          <p:cNvPr id="10" name="Connecteur droit avec flèche 9"/>
          <p:cNvCxnSpPr>
            <a:stCxn id="4" idx="2"/>
          </p:cNvCxnSpPr>
          <p:nvPr/>
        </p:nvCxnSpPr>
        <p:spPr>
          <a:xfrm flipH="1">
            <a:off x="1494431" y="583862"/>
            <a:ext cx="3684426" cy="813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4" idx="2"/>
          </p:cNvCxnSpPr>
          <p:nvPr/>
        </p:nvCxnSpPr>
        <p:spPr>
          <a:xfrm>
            <a:off x="5178857" y="583862"/>
            <a:ext cx="4342730" cy="813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9436" y="201824"/>
            <a:ext cx="2904748" cy="15696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épithéliums </a:t>
            </a:r>
            <a:r>
              <a:rPr lang="fr-FR" sz="24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unistratifiés</a:t>
            </a:r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ou simples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6062" y="201824"/>
            <a:ext cx="2405507" cy="15696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épithéliums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strat</a:t>
            </a:r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ifiés</a:t>
            </a:r>
          </a:p>
          <a:p>
            <a:pPr algn="ctr"/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9117723" y="227087"/>
            <a:ext cx="2405507" cy="15696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épithéliums</a:t>
            </a:r>
          </a:p>
          <a:p>
            <a:pPr algn="ctr"/>
            <a:r>
              <a:rPr lang="fr-FR" sz="24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pseudostratifié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7" r="61365"/>
          <a:stretch/>
        </p:blipFill>
        <p:spPr>
          <a:xfrm>
            <a:off x="8845296" y="3240963"/>
            <a:ext cx="3144376" cy="22535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6"/>
          <a:stretch/>
        </p:blipFill>
        <p:spPr>
          <a:xfrm>
            <a:off x="642493" y="2581882"/>
            <a:ext cx="2738635" cy="41342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r="60138" b="37566"/>
          <a:stretch/>
        </p:blipFill>
        <p:spPr>
          <a:xfrm>
            <a:off x="5223950" y="3185340"/>
            <a:ext cx="3244224" cy="23648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3606" y="2032727"/>
            <a:ext cx="21579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couche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2832" y="1988654"/>
            <a:ext cx="2242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seule couche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70578" y="1909616"/>
            <a:ext cx="31163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Semble </a:t>
            </a:r>
            <a:r>
              <a:rPr lang="fr-FR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être </a:t>
            </a:r>
            <a:r>
              <a:rPr lang="fr-FR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stratifié  toute les cellule repose sur la membrane basale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2368" y="6087228"/>
            <a:ext cx="501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formes des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cellules et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 nombre de couches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574" y="331804"/>
            <a:ext cx="2904748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Cellule  avec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des cils </a:t>
            </a:r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114" y="364128"/>
            <a:ext cx="1968304" cy="83099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Bordure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en brosse </a:t>
            </a:r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8224" y="369377"/>
            <a:ext cx="2904748" cy="83099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Cellule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caliciforme sécrète mucus </a:t>
            </a:r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8778" y="377970"/>
            <a:ext cx="2904748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Cellule kératinisé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76819" t="32651" r="8762" b="34408"/>
          <a:stretch/>
        </p:blipFill>
        <p:spPr>
          <a:xfrm>
            <a:off x="85700" y="793469"/>
            <a:ext cx="2880064" cy="36991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65187" t="33082" r="17849" b="29634"/>
          <a:stretch/>
        </p:blipFill>
        <p:spPr>
          <a:xfrm>
            <a:off x="6178450" y="1439855"/>
            <a:ext cx="3108802" cy="38415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55493" t="40625" r="12882" b="28125"/>
          <a:stretch/>
        </p:blipFill>
        <p:spPr>
          <a:xfrm>
            <a:off x="2583160" y="1596782"/>
            <a:ext cx="3302150" cy="335747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l="11630" t="32866" r="57835" b="40194"/>
          <a:stretch/>
        </p:blipFill>
        <p:spPr>
          <a:xfrm>
            <a:off x="7605698" y="1439855"/>
            <a:ext cx="4486425" cy="35421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93446" y="6084761"/>
            <a:ext cx="317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Les différenciations cellulaires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885310" y="54662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Particularité en surface </a:t>
            </a:r>
            <a:r>
              <a:rPr lang="fr-FR" dirty="0" smtClean="0"/>
              <a:t>,  </a:t>
            </a:r>
            <a:r>
              <a:rPr lang="fr-FR" dirty="0"/>
              <a:t>cellule pavimenteuse sans </a:t>
            </a:r>
            <a:r>
              <a:rPr lang="fr-FR" dirty="0" smtClean="0"/>
              <a:t>noyaux quo </a:t>
            </a:r>
            <a:r>
              <a:rPr lang="fr-FR" dirty="0"/>
              <a:t>appel </a:t>
            </a:r>
            <a:r>
              <a:rPr lang="fr-FR" dirty="0" smtClean="0"/>
              <a:t>kératine </a:t>
            </a:r>
            <a:r>
              <a:rPr lang="fr-FR" dirty="0"/>
              <a:t>comme dans la peau </a:t>
            </a:r>
          </a:p>
        </p:txBody>
      </p:sp>
    </p:spTree>
    <p:extLst>
      <p:ext uri="{BB962C8B-B14F-4D97-AF65-F5344CB8AC3E}">
        <p14:creationId xmlns:p14="http://schemas.microsoft.com/office/powerpoint/2010/main" val="2919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659" y="296417"/>
            <a:ext cx="5105646" cy="156966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Les épithéliums de revêtement </a:t>
            </a:r>
            <a:r>
              <a:rPr lang="fr-FR" sz="24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unistratifiés</a:t>
            </a:r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ou simples</a:t>
            </a:r>
            <a:r>
              <a:rPr lang="fr-FR" sz="24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80839" y="2071470"/>
            <a:ext cx="115064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Ils sont constitués d'une seule couche de cellules</a:t>
            </a:r>
            <a:r>
              <a:rPr lang="fr-FR" sz="28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distinguent les uns des autres uniquement par la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forme. Nous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étudierons successivement 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l'épithélium pavimenteux simple,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aplatie)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l'épithélium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cubique simple 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'épithélium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cylindrique simple 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28" y="9908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L'épithélium </a:t>
            </a:r>
            <a:r>
              <a:rPr lang="fr-FR" b="1" dirty="0"/>
              <a:t>pavimenteux simple est </a:t>
            </a:r>
            <a:r>
              <a:rPr lang="fr-FR" b="1" dirty="0" smtClean="0"/>
              <a:t>un </a:t>
            </a:r>
            <a:r>
              <a:rPr lang="fr-FR" b="1" dirty="0"/>
              <a:t>épithélium de revêtement formé d'une seule couche de cellules aplaties, au contour irrégulier. Il </a:t>
            </a:r>
            <a:r>
              <a:rPr lang="fr-FR" b="1" dirty="0" smtClean="0"/>
              <a:t>délimite  </a:t>
            </a:r>
            <a:r>
              <a:rPr lang="fr-FR" b="1" dirty="0"/>
              <a:t>entre </a:t>
            </a:r>
            <a:r>
              <a:rPr lang="fr-FR" b="1" dirty="0" smtClean="0"/>
              <a:t>autres la </a:t>
            </a:r>
            <a:r>
              <a:rPr lang="fr-FR" b="1" dirty="0"/>
              <a:t>lumière des </a:t>
            </a:r>
            <a:r>
              <a:rPr lang="fr-FR" b="1" u="sng" dirty="0" smtClean="0"/>
              <a:t>vaisseaux </a:t>
            </a:r>
            <a:endParaRPr lang="fr-FR" b="1" u="sng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4023" y="282769"/>
            <a:ext cx="4053385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Epithélium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pavimenteux simple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83" y="2748276"/>
            <a:ext cx="5729640" cy="27735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65" y="2552739"/>
            <a:ext cx="3481300" cy="2000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65" y="4553364"/>
            <a:ext cx="3445037" cy="17732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528" y="613110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0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1-Limites cellulaires ; 2- cellules épithéliales ; 3- noyau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8328" y="54033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</a:rPr>
              <a:t>1-lumière de la cavité ; 2- cellule épithéliale ; 3-lame basale ; 4-tissu conjonctif ; 5-capillaire sanguin ; 6- pôle apical ; 7- pôle basal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16108</TotalTime>
  <Words>614</Words>
  <Application>Microsoft Office PowerPoint</Application>
  <PresentationFormat>Grand écran</PresentationFormat>
  <Paragraphs>87</Paragraphs>
  <Slides>21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Thème Office</vt:lpstr>
      <vt:lpstr>TISSU EPITHELIAL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 EPITHELIAL </dc:title>
  <dc:creator>Admin</dc:creator>
  <cp:lastModifiedBy>Admin</cp:lastModifiedBy>
  <cp:revision>57</cp:revision>
  <dcterms:created xsi:type="dcterms:W3CDTF">2022-10-02T20:03:10Z</dcterms:created>
  <dcterms:modified xsi:type="dcterms:W3CDTF">2025-11-12T20:37:21Z</dcterms:modified>
</cp:coreProperties>
</file>