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7" r:id="rId3"/>
    <p:sldId id="257" r:id="rId4"/>
    <p:sldId id="258" r:id="rId5"/>
    <p:sldId id="260" r:id="rId6"/>
    <p:sldId id="288" r:id="rId7"/>
    <p:sldId id="261" r:id="rId8"/>
    <p:sldId id="262" r:id="rId9"/>
    <p:sldId id="263" r:id="rId10"/>
    <p:sldId id="265" r:id="rId11"/>
    <p:sldId id="264" r:id="rId12"/>
    <p:sldId id="290" r:id="rId13"/>
    <p:sldId id="259" r:id="rId14"/>
    <p:sldId id="266" r:id="rId15"/>
    <p:sldId id="291" r:id="rId16"/>
    <p:sldId id="267" r:id="rId17"/>
    <p:sldId id="268" r:id="rId18"/>
    <p:sldId id="269" r:id="rId19"/>
    <p:sldId id="292" r:id="rId20"/>
    <p:sldId id="270" r:id="rId21"/>
    <p:sldId id="271" r:id="rId22"/>
    <p:sldId id="272" r:id="rId23"/>
    <p:sldId id="294" r:id="rId24"/>
    <p:sldId id="276" r:id="rId25"/>
    <p:sldId id="299" r:id="rId26"/>
    <p:sldId id="300" r:id="rId27"/>
    <p:sldId id="273" r:id="rId28"/>
    <p:sldId id="274" r:id="rId29"/>
    <p:sldId id="275" r:id="rId30"/>
    <p:sldId id="277" r:id="rId31"/>
    <p:sldId id="279" r:id="rId32"/>
    <p:sldId id="280" r:id="rId33"/>
    <p:sldId id="278" r:id="rId34"/>
    <p:sldId id="281" r:id="rId35"/>
    <p:sldId id="282" r:id="rId36"/>
    <p:sldId id="283" r:id="rId37"/>
    <p:sldId id="284" r:id="rId38"/>
    <p:sldId id="295" r:id="rId39"/>
    <p:sldId id="285" r:id="rId40"/>
    <p:sldId id="301" r:id="rId41"/>
    <p:sldId id="296" r:id="rId42"/>
    <p:sldId id="297" r:id="rId43"/>
    <p:sldId id="302" r:id="rId44"/>
    <p:sldId id="298"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7971" autoAdjust="0"/>
  </p:normalViewPr>
  <p:slideViewPr>
    <p:cSldViewPr>
      <p:cViewPr varScale="1">
        <p:scale>
          <a:sx n="65" d="100"/>
          <a:sy n="65" d="100"/>
        </p:scale>
        <p:origin x="15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6A89E-A288-4F38-9B02-FDF4B8612F8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fr-FR"/>
        </a:p>
      </dgm:t>
    </dgm:pt>
    <dgm:pt modelId="{4D5F784D-50D3-494E-9BF9-FAE456181CC1}">
      <dgm:prSet/>
      <dgm:spPr/>
      <dgm:t>
        <a:bodyPr/>
        <a:lstStyle/>
        <a:p>
          <a:pPr rtl="0"/>
          <a:r>
            <a:rPr lang="fr-FR" b="1" dirty="0" smtClean="0"/>
            <a:t>Tissu conjonctif lâche de l'</a:t>
          </a:r>
          <a:r>
            <a:rPr lang="fr-FR" b="1" dirty="0" err="1" smtClean="0"/>
            <a:t>oesophage</a:t>
          </a:r>
          <a:endParaRPr lang="fr-FR" b="1" dirty="0"/>
        </a:p>
      </dgm:t>
    </dgm:pt>
    <dgm:pt modelId="{70D9FE60-BAFC-43AB-93F1-95328DFCD6CA}" type="parTrans" cxnId="{8BB493C2-67F7-402F-99C5-7CA2F842DFC9}">
      <dgm:prSet/>
      <dgm:spPr/>
      <dgm:t>
        <a:bodyPr/>
        <a:lstStyle/>
        <a:p>
          <a:endParaRPr lang="fr-FR"/>
        </a:p>
      </dgm:t>
    </dgm:pt>
    <dgm:pt modelId="{D3B233DF-E294-49D2-B8D3-3511FCB40E68}" type="sibTrans" cxnId="{8BB493C2-67F7-402F-99C5-7CA2F842DFC9}">
      <dgm:prSet/>
      <dgm:spPr/>
      <dgm:t>
        <a:bodyPr/>
        <a:lstStyle/>
        <a:p>
          <a:endParaRPr lang="fr-FR"/>
        </a:p>
      </dgm:t>
    </dgm:pt>
    <dgm:pt modelId="{FE2BA880-3BFE-4FCD-9BAE-A75F18DA064F}" type="pres">
      <dgm:prSet presAssocID="{9396A89E-A288-4F38-9B02-FDF4B8612F89}" presName="Name0" presStyleCnt="0">
        <dgm:presLayoutVars>
          <dgm:dir/>
          <dgm:resizeHandles val="exact"/>
        </dgm:presLayoutVars>
      </dgm:prSet>
      <dgm:spPr/>
      <dgm:t>
        <a:bodyPr/>
        <a:lstStyle/>
        <a:p>
          <a:endParaRPr lang="fr-FR"/>
        </a:p>
      </dgm:t>
    </dgm:pt>
    <dgm:pt modelId="{E6A313B2-94F3-4F5C-ADC3-F281E7CFDFC4}" type="pres">
      <dgm:prSet presAssocID="{4D5F784D-50D3-494E-9BF9-FAE456181CC1}" presName="node" presStyleLbl="node1" presStyleIdx="0" presStyleCnt="1">
        <dgm:presLayoutVars>
          <dgm:bulletEnabled val="1"/>
        </dgm:presLayoutVars>
      </dgm:prSet>
      <dgm:spPr/>
      <dgm:t>
        <a:bodyPr/>
        <a:lstStyle/>
        <a:p>
          <a:endParaRPr lang="fr-FR"/>
        </a:p>
      </dgm:t>
    </dgm:pt>
  </dgm:ptLst>
  <dgm:cxnLst>
    <dgm:cxn modelId="{8BB493C2-67F7-402F-99C5-7CA2F842DFC9}" srcId="{9396A89E-A288-4F38-9B02-FDF4B8612F89}" destId="{4D5F784D-50D3-494E-9BF9-FAE456181CC1}" srcOrd="0" destOrd="0" parTransId="{70D9FE60-BAFC-43AB-93F1-95328DFCD6CA}" sibTransId="{D3B233DF-E294-49D2-B8D3-3511FCB40E68}"/>
    <dgm:cxn modelId="{4C4042CE-4A59-4C66-A587-6FB9033D7467}" type="presOf" srcId="{9396A89E-A288-4F38-9B02-FDF4B8612F89}" destId="{FE2BA880-3BFE-4FCD-9BAE-A75F18DA064F}" srcOrd="0" destOrd="0" presId="urn:microsoft.com/office/officeart/2005/8/layout/process1"/>
    <dgm:cxn modelId="{435C8A0F-1F88-40D0-A3F3-A66859EBFC24}" type="presOf" srcId="{4D5F784D-50D3-494E-9BF9-FAE456181CC1}" destId="{E6A313B2-94F3-4F5C-ADC3-F281E7CFDFC4}" srcOrd="0" destOrd="0" presId="urn:microsoft.com/office/officeart/2005/8/layout/process1"/>
    <dgm:cxn modelId="{62C9CA8F-33B0-443B-BF62-69243F867033}" type="presParOf" srcId="{FE2BA880-3BFE-4FCD-9BAE-A75F18DA064F}" destId="{E6A313B2-94F3-4F5C-ADC3-F281E7CFDFC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13B2-94F3-4F5C-ADC3-F281E7CFDFC4}">
      <dsp:nvSpPr>
        <dsp:cNvPr id="0" name=""/>
        <dsp:cNvSpPr/>
      </dsp:nvSpPr>
      <dsp:spPr>
        <a:xfrm>
          <a:off x="1815" y="0"/>
          <a:ext cx="3713605" cy="369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b="1" kern="1200" dirty="0" smtClean="0"/>
            <a:t>Tissu conjonctif lâche de l'</a:t>
          </a:r>
          <a:r>
            <a:rPr lang="fr-FR" sz="1600" b="1" kern="1200" dirty="0" err="1" smtClean="0"/>
            <a:t>oesophage</a:t>
          </a:r>
          <a:endParaRPr lang="fr-FR" sz="1600" b="1" kern="1200" dirty="0"/>
        </a:p>
      </dsp:txBody>
      <dsp:txXfrm>
        <a:off x="12632" y="10817"/>
        <a:ext cx="3691971" cy="347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2A8C8-155D-4EC3-A2C6-E8C28D30E8B3}" type="datetimeFigureOut">
              <a:rPr lang="fr-FR" smtClean="0"/>
              <a:pPr/>
              <a:t>12/11/2025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8A7C6-6036-434F-85EA-57615A35CBAB}" type="slidenum">
              <a:rPr lang="fr-FR" smtClean="0"/>
              <a:pPr/>
              <a:t>‹N°›</a:t>
            </a:fld>
            <a:endParaRPr lang="fr-FR"/>
          </a:p>
        </p:txBody>
      </p:sp>
    </p:spTree>
    <p:extLst>
      <p:ext uri="{BB962C8B-B14F-4D97-AF65-F5344CB8AC3E}">
        <p14:creationId xmlns:p14="http://schemas.microsoft.com/office/powerpoint/2010/main" val="329264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3</a:t>
            </a:fld>
            <a:endParaRPr lang="fr-FR"/>
          </a:p>
        </p:txBody>
      </p:sp>
    </p:spTree>
    <p:extLst>
      <p:ext uri="{BB962C8B-B14F-4D97-AF65-F5344CB8AC3E}">
        <p14:creationId xmlns:p14="http://schemas.microsoft.com/office/powerpoint/2010/main" val="320924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18</a:t>
            </a:fld>
            <a:endParaRPr lang="fr-FR"/>
          </a:p>
        </p:txBody>
      </p:sp>
    </p:spTree>
    <p:extLst>
      <p:ext uri="{BB962C8B-B14F-4D97-AF65-F5344CB8AC3E}">
        <p14:creationId xmlns:p14="http://schemas.microsoft.com/office/powerpoint/2010/main" val="384255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21</a:t>
            </a:fld>
            <a:endParaRPr lang="fr-FR"/>
          </a:p>
        </p:txBody>
      </p:sp>
    </p:spTree>
    <p:extLst>
      <p:ext uri="{BB962C8B-B14F-4D97-AF65-F5344CB8AC3E}">
        <p14:creationId xmlns:p14="http://schemas.microsoft.com/office/powerpoint/2010/main" val="384896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22</a:t>
            </a:fld>
            <a:endParaRPr lang="fr-FR"/>
          </a:p>
        </p:txBody>
      </p:sp>
    </p:spTree>
    <p:extLst>
      <p:ext uri="{BB962C8B-B14F-4D97-AF65-F5344CB8AC3E}">
        <p14:creationId xmlns:p14="http://schemas.microsoft.com/office/powerpoint/2010/main" val="90415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24</a:t>
            </a:fld>
            <a:endParaRPr lang="fr-FR"/>
          </a:p>
        </p:txBody>
      </p:sp>
    </p:spTree>
    <p:extLst>
      <p:ext uri="{BB962C8B-B14F-4D97-AF65-F5344CB8AC3E}">
        <p14:creationId xmlns:p14="http://schemas.microsoft.com/office/powerpoint/2010/main" val="380870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7B789-0CFC-48B2-BAED-9EA58DC038C4}" type="slidenum">
              <a:rPr lang="fr-FR" smtClean="0"/>
              <a:t>25</a:t>
            </a:fld>
            <a:endParaRPr lang="fr-FR"/>
          </a:p>
        </p:txBody>
      </p:sp>
    </p:spTree>
    <p:extLst>
      <p:ext uri="{BB962C8B-B14F-4D97-AF65-F5344CB8AC3E}">
        <p14:creationId xmlns:p14="http://schemas.microsoft.com/office/powerpoint/2010/main" val="102948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7B789-0CFC-48B2-BAED-9EA58DC038C4}" type="slidenum">
              <a:rPr lang="fr-FR" smtClean="0"/>
              <a:t>26</a:t>
            </a:fld>
            <a:endParaRPr lang="fr-FR"/>
          </a:p>
        </p:txBody>
      </p:sp>
    </p:spTree>
    <p:extLst>
      <p:ext uri="{BB962C8B-B14F-4D97-AF65-F5344CB8AC3E}">
        <p14:creationId xmlns:p14="http://schemas.microsoft.com/office/powerpoint/2010/main" val="59474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27</a:t>
            </a:fld>
            <a:endParaRPr lang="fr-FR"/>
          </a:p>
        </p:txBody>
      </p:sp>
    </p:spTree>
    <p:extLst>
      <p:ext uri="{BB962C8B-B14F-4D97-AF65-F5344CB8AC3E}">
        <p14:creationId xmlns:p14="http://schemas.microsoft.com/office/powerpoint/2010/main" val="335975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28</a:t>
            </a:fld>
            <a:endParaRPr lang="fr-FR"/>
          </a:p>
        </p:txBody>
      </p:sp>
    </p:spTree>
    <p:extLst>
      <p:ext uri="{BB962C8B-B14F-4D97-AF65-F5344CB8AC3E}">
        <p14:creationId xmlns:p14="http://schemas.microsoft.com/office/powerpoint/2010/main" val="3434614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29</a:t>
            </a:fld>
            <a:endParaRPr lang="fr-FR"/>
          </a:p>
        </p:txBody>
      </p:sp>
    </p:spTree>
    <p:extLst>
      <p:ext uri="{BB962C8B-B14F-4D97-AF65-F5344CB8AC3E}">
        <p14:creationId xmlns:p14="http://schemas.microsoft.com/office/powerpoint/2010/main" val="85665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31</a:t>
            </a:fld>
            <a:endParaRPr lang="fr-FR"/>
          </a:p>
        </p:txBody>
      </p:sp>
    </p:spTree>
    <p:extLst>
      <p:ext uri="{BB962C8B-B14F-4D97-AF65-F5344CB8AC3E}">
        <p14:creationId xmlns:p14="http://schemas.microsoft.com/office/powerpoint/2010/main" val="236653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5</a:t>
            </a:fld>
            <a:endParaRPr lang="fr-FR"/>
          </a:p>
        </p:txBody>
      </p:sp>
    </p:spTree>
    <p:extLst>
      <p:ext uri="{BB962C8B-B14F-4D97-AF65-F5344CB8AC3E}">
        <p14:creationId xmlns:p14="http://schemas.microsoft.com/office/powerpoint/2010/main" val="3881774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34</a:t>
            </a:fld>
            <a:endParaRPr lang="fr-FR"/>
          </a:p>
        </p:txBody>
      </p:sp>
    </p:spTree>
    <p:extLst>
      <p:ext uri="{BB962C8B-B14F-4D97-AF65-F5344CB8AC3E}">
        <p14:creationId xmlns:p14="http://schemas.microsoft.com/office/powerpoint/2010/main" val="3964477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35</a:t>
            </a:fld>
            <a:endParaRPr lang="fr-FR"/>
          </a:p>
        </p:txBody>
      </p:sp>
    </p:spTree>
    <p:extLst>
      <p:ext uri="{BB962C8B-B14F-4D97-AF65-F5344CB8AC3E}">
        <p14:creationId xmlns:p14="http://schemas.microsoft.com/office/powerpoint/2010/main" val="365185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37</a:t>
            </a:fld>
            <a:endParaRPr lang="fr-FR"/>
          </a:p>
        </p:txBody>
      </p:sp>
    </p:spTree>
    <p:extLst>
      <p:ext uri="{BB962C8B-B14F-4D97-AF65-F5344CB8AC3E}">
        <p14:creationId xmlns:p14="http://schemas.microsoft.com/office/powerpoint/2010/main" val="298790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7B789-0CFC-48B2-BAED-9EA58DC038C4}" type="slidenum">
              <a:rPr lang="fr-FR" smtClean="0"/>
              <a:t>43</a:t>
            </a:fld>
            <a:endParaRPr lang="fr-FR"/>
          </a:p>
        </p:txBody>
      </p:sp>
    </p:spTree>
    <p:extLst>
      <p:ext uri="{BB962C8B-B14F-4D97-AF65-F5344CB8AC3E}">
        <p14:creationId xmlns:p14="http://schemas.microsoft.com/office/powerpoint/2010/main" val="4206358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 </a:t>
            </a:r>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44</a:t>
            </a:fld>
            <a:endParaRPr lang="fr-FR"/>
          </a:p>
        </p:txBody>
      </p:sp>
    </p:spTree>
    <p:extLst>
      <p:ext uri="{BB962C8B-B14F-4D97-AF65-F5344CB8AC3E}">
        <p14:creationId xmlns:p14="http://schemas.microsoft.com/office/powerpoint/2010/main" val="144875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6</a:t>
            </a:fld>
            <a:endParaRPr lang="fr-FR"/>
          </a:p>
        </p:txBody>
      </p:sp>
    </p:spTree>
    <p:extLst>
      <p:ext uri="{BB962C8B-B14F-4D97-AF65-F5344CB8AC3E}">
        <p14:creationId xmlns:p14="http://schemas.microsoft.com/office/powerpoint/2010/main" val="400806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7</a:t>
            </a:fld>
            <a:endParaRPr lang="fr-FR"/>
          </a:p>
        </p:txBody>
      </p:sp>
    </p:spTree>
    <p:extLst>
      <p:ext uri="{BB962C8B-B14F-4D97-AF65-F5344CB8AC3E}">
        <p14:creationId xmlns:p14="http://schemas.microsoft.com/office/powerpoint/2010/main" val="312007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9</a:t>
            </a:fld>
            <a:endParaRPr lang="fr-FR"/>
          </a:p>
        </p:txBody>
      </p:sp>
    </p:spTree>
    <p:extLst>
      <p:ext uri="{BB962C8B-B14F-4D97-AF65-F5344CB8AC3E}">
        <p14:creationId xmlns:p14="http://schemas.microsoft.com/office/powerpoint/2010/main" val="16535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12</a:t>
            </a:fld>
            <a:endParaRPr lang="fr-FR"/>
          </a:p>
        </p:txBody>
      </p:sp>
    </p:spTree>
    <p:extLst>
      <p:ext uri="{BB962C8B-B14F-4D97-AF65-F5344CB8AC3E}">
        <p14:creationId xmlns:p14="http://schemas.microsoft.com/office/powerpoint/2010/main" val="16934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14</a:t>
            </a:fld>
            <a:endParaRPr lang="fr-FR"/>
          </a:p>
        </p:txBody>
      </p:sp>
    </p:spTree>
    <p:extLst>
      <p:ext uri="{BB962C8B-B14F-4D97-AF65-F5344CB8AC3E}">
        <p14:creationId xmlns:p14="http://schemas.microsoft.com/office/powerpoint/2010/main" val="235109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16</a:t>
            </a:fld>
            <a:endParaRPr lang="fr-FR"/>
          </a:p>
        </p:txBody>
      </p:sp>
    </p:spTree>
    <p:extLst>
      <p:ext uri="{BB962C8B-B14F-4D97-AF65-F5344CB8AC3E}">
        <p14:creationId xmlns:p14="http://schemas.microsoft.com/office/powerpoint/2010/main" val="387011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F8A7C6-6036-434F-85EA-57615A35CBAB}" type="slidenum">
              <a:rPr lang="fr-FR" smtClean="0"/>
              <a:pPr/>
              <a:t>17</a:t>
            </a:fld>
            <a:endParaRPr lang="fr-FR"/>
          </a:p>
        </p:txBody>
      </p:sp>
    </p:spTree>
    <p:extLst>
      <p:ext uri="{BB962C8B-B14F-4D97-AF65-F5344CB8AC3E}">
        <p14:creationId xmlns:p14="http://schemas.microsoft.com/office/powerpoint/2010/main" val="352377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5C93E-FA74-438F-BF54-93FACC0E815B}" type="datetimeFigureOut">
              <a:rPr lang="fr-FR" smtClean="0"/>
              <a:pPr/>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863F0-3BCD-4650-A598-B8CCAB57EF1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5C93E-FA74-438F-BF54-93FACC0E815B}" type="datetimeFigureOut">
              <a:rPr lang="fr-FR" smtClean="0"/>
              <a:pPr/>
              <a:t>12/11/2025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863F0-3BCD-4650-A598-B8CCAB57EF1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laboratoire-nublat.com/126-tissu-conjonctif--cartilage--os-mesentere--mammifere-tissu-conj-lache--h.html"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humbs.dreamstime.com/z/tissu-%C3%A9lastique-vu-par-un-microscope-42768709.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TISSUS CONJONCTIFS </a:t>
            </a:r>
            <a:endParaRPr lang="fr-FR" b="1" dirty="0"/>
          </a:p>
        </p:txBody>
      </p:sp>
      <p:sp>
        <p:nvSpPr>
          <p:cNvPr id="3" name="Sous-titre 2"/>
          <p:cNvSpPr txBox="1">
            <a:spLocks/>
          </p:cNvSpPr>
          <p:nvPr/>
        </p:nvSpPr>
        <p:spPr>
          <a:xfrm>
            <a:off x="3886200" y="3600450"/>
            <a:ext cx="9144000" cy="1655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Mme Bouaziz.A Ep Lattafi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648" y="173488"/>
            <a:ext cx="3729547" cy="646331"/>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pPr lvl="0" fontAlgn="base">
              <a:spcBef>
                <a:spcPct val="0"/>
              </a:spcBef>
              <a:spcAft>
                <a:spcPct val="0"/>
              </a:spcAft>
            </a:pPr>
            <a:r>
              <a:rPr kumimoji="0" lang="fr-FR" sz="3600" b="1" i="0" u="none" strike="noStrike" cap="none" normalizeH="0" baseline="0" dirty="0" smtClean="0">
                <a:ln>
                  <a:noFill/>
                </a:ln>
                <a:solidFill>
                  <a:srgbClr val="444444"/>
                </a:solidFill>
                <a:effectLst/>
                <a:ea typeface="Calibri" pitchFamily="34" charset="0"/>
                <a:cs typeface="Times New Roman" pitchFamily="18" charset="0"/>
              </a:rPr>
              <a:t>LES PLASMOCYTES</a:t>
            </a:r>
            <a:endParaRPr kumimoji="0" lang="fr-FR" sz="3600" b="0" i="0" u="none" strike="noStrike" cap="none" normalizeH="0" baseline="0" dirty="0" smtClean="0">
              <a:ln>
                <a:noFill/>
              </a:ln>
              <a:solidFill>
                <a:schemeClr val="tx1"/>
              </a:solidFill>
              <a:effectLst/>
              <a:cs typeface="Arial" pitchFamily="34" charset="0"/>
            </a:endParaRPr>
          </a:p>
        </p:txBody>
      </p:sp>
      <p:pic>
        <p:nvPicPr>
          <p:cNvPr id="23554" name="Picture 2" descr="Image, Photo Plasmocyte examiné au microscope, Hématologie - Vulgaris  Médical"/>
          <p:cNvPicPr>
            <a:picLocks noChangeAspect="1" noChangeArrowheads="1"/>
          </p:cNvPicPr>
          <p:nvPr/>
        </p:nvPicPr>
        <p:blipFill>
          <a:blip r:embed="rId2"/>
          <a:srcRect/>
          <a:stretch>
            <a:fillRect/>
          </a:stretch>
        </p:blipFill>
        <p:spPr bwMode="auto">
          <a:xfrm>
            <a:off x="0" y="1011949"/>
            <a:ext cx="3143272" cy="3214710"/>
          </a:xfrm>
          <a:prstGeom prst="rect">
            <a:avLst/>
          </a:prstGeom>
          <a:noFill/>
        </p:spPr>
      </p:pic>
      <p:sp>
        <p:nvSpPr>
          <p:cNvPr id="5" name="Rectangle 4"/>
          <p:cNvSpPr/>
          <p:nvPr/>
        </p:nvSpPr>
        <p:spPr>
          <a:xfrm>
            <a:off x="3275856" y="3905672"/>
            <a:ext cx="4883583" cy="2800767"/>
          </a:xfrm>
          <a:prstGeom prst="rect">
            <a:avLst/>
          </a:prstGeom>
        </p:spPr>
        <p:txBody>
          <a:bodyPr wrap="square">
            <a:spAutoFit/>
          </a:bodyPr>
          <a:lstStyle/>
          <a:p>
            <a:pPr algn="ctr"/>
            <a:r>
              <a:rPr lang="fr-FR" sz="2200" b="1" dirty="0" smtClean="0">
                <a:latin typeface="Times New Roman" panose="02020603050405020304" pitchFamily="18" charset="0"/>
                <a:cs typeface="Times New Roman" panose="02020603050405020304" pitchFamily="18" charset="0"/>
              </a:rPr>
              <a:t>- Cellules ovoïdes</a:t>
            </a:r>
          </a:p>
          <a:p>
            <a:pPr algn="ctr"/>
            <a:r>
              <a:rPr lang="fr-FR" sz="2200" b="1" dirty="0" smtClean="0">
                <a:latin typeface="Times New Roman" panose="02020603050405020304" pitchFamily="18" charset="0"/>
                <a:cs typeface="Times New Roman" panose="02020603050405020304" pitchFamily="18" charset="0"/>
              </a:rPr>
              <a:t>- cytoplasme </a:t>
            </a:r>
            <a:r>
              <a:rPr lang="fr-FR" sz="2200" b="1" dirty="0">
                <a:latin typeface="Times New Roman" panose="02020603050405020304" pitchFamily="18" charset="0"/>
                <a:cs typeface="Times New Roman" panose="02020603050405020304" pitchFamily="18" charset="0"/>
              </a:rPr>
              <a:t>est </a:t>
            </a:r>
            <a:r>
              <a:rPr lang="fr-FR" sz="2200" b="1" dirty="0" smtClean="0">
                <a:latin typeface="Times New Roman" panose="02020603050405020304" pitchFamily="18" charset="0"/>
                <a:cs typeface="Times New Roman" panose="02020603050405020304" pitchFamily="18" charset="0"/>
              </a:rPr>
              <a:t>basophile</a:t>
            </a:r>
          </a:p>
          <a:p>
            <a:pPr algn="ctr"/>
            <a:r>
              <a:rPr lang="fr-FR" sz="2200" b="1" dirty="0" smtClean="0">
                <a:latin typeface="Times New Roman" panose="02020603050405020304" pitchFamily="18" charset="0"/>
                <a:cs typeface="Times New Roman" panose="02020603050405020304" pitchFamily="18" charset="0"/>
              </a:rPr>
              <a:t>-Le </a:t>
            </a:r>
            <a:r>
              <a:rPr lang="fr-FR" sz="2200" b="1" dirty="0">
                <a:latin typeface="Times New Roman" panose="02020603050405020304" pitchFamily="18" charset="0"/>
                <a:cs typeface="Times New Roman" panose="02020603050405020304" pitchFamily="18" charset="0"/>
              </a:rPr>
              <a:t>noyau est très caractéristique,</a:t>
            </a:r>
          </a:p>
          <a:p>
            <a:pPr algn="ctr"/>
            <a:r>
              <a:rPr lang="fr-FR" sz="2200" b="1" dirty="0">
                <a:latin typeface="Times New Roman" panose="02020603050405020304" pitchFamily="18" charset="0"/>
                <a:cs typeface="Times New Roman" panose="02020603050405020304" pitchFamily="18" charset="0"/>
              </a:rPr>
              <a:t>sphérique, excentré, avec une chromatine dont les mottes se disposent en rayon de roue</a:t>
            </a:r>
            <a:endParaRPr lang="fr-FR" sz="2200" b="1" dirty="0" smtClean="0">
              <a:latin typeface="Times New Roman" panose="02020603050405020304" pitchFamily="18" charset="0"/>
              <a:cs typeface="Times New Roman" panose="02020603050405020304" pitchFamily="18" charset="0"/>
            </a:endParaRPr>
          </a:p>
          <a:p>
            <a:pPr algn="ctr">
              <a:buFontTx/>
              <a:buChar char="-"/>
            </a:pPr>
            <a:r>
              <a:rPr lang="fr-FR" sz="2200" b="1" dirty="0" smtClean="0">
                <a:latin typeface="Times New Roman" panose="02020603050405020304" pitchFamily="18" charset="0"/>
                <a:cs typeface="Times New Roman" panose="02020603050405020304" pitchFamily="18" charset="0"/>
              </a:rPr>
              <a:t>Dérivent des lymphocytes B</a:t>
            </a:r>
          </a:p>
          <a:p>
            <a:pPr algn="ctr">
              <a:buFontTx/>
              <a:buChar char="-"/>
            </a:pPr>
            <a:r>
              <a:rPr lang="fr-FR" sz="2200" b="1" dirty="0" smtClean="0">
                <a:latin typeface="Times New Roman" panose="02020603050405020304" pitchFamily="18" charset="0"/>
                <a:cs typeface="Times New Roman" panose="02020603050405020304" pitchFamily="18" charset="0"/>
              </a:rPr>
              <a:t> </a:t>
            </a:r>
            <a:r>
              <a:rPr lang="fr-FR" sz="2200" b="1" dirty="0">
                <a:latin typeface="Times New Roman" panose="02020603050405020304" pitchFamily="18" charset="0"/>
                <a:cs typeface="Times New Roman" panose="02020603050405020304" pitchFamily="18" charset="0"/>
              </a:rPr>
              <a:t>capables de produire </a:t>
            </a:r>
            <a:r>
              <a:rPr lang="fr-FR" sz="2200" b="1" dirty="0" smtClean="0">
                <a:latin typeface="Times New Roman" panose="02020603050405020304" pitchFamily="18" charset="0"/>
                <a:cs typeface="Times New Roman" panose="02020603050405020304" pitchFamily="18" charset="0"/>
              </a:rPr>
              <a:t>des anticorps</a:t>
            </a:r>
            <a:endParaRPr lang="fr-FR" sz="22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rotWithShape="1">
          <a:blip r:embed="rId3"/>
          <a:srcRect t="24657" r="39437" b="21234"/>
          <a:stretch/>
        </p:blipFill>
        <p:spPr>
          <a:xfrm>
            <a:off x="3936888" y="1021037"/>
            <a:ext cx="4392487" cy="29523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833049" y="116632"/>
            <a:ext cx="572156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leucocytes (les globules blanc )</a:t>
            </a:r>
          </a:p>
          <a:p>
            <a:pPr lvl="0" algn="ctr" fontAlgn="base">
              <a:spcBef>
                <a:spcPct val="0"/>
              </a:spcBef>
              <a:spcAft>
                <a:spcPct val="0"/>
              </a:spcAf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 </a:t>
            </a:r>
            <a:r>
              <a:rPr lang="fr-FR" sz="2400" b="1" dirty="0">
                <a:ea typeface="Calibri" pitchFamily="34" charset="0"/>
                <a:cs typeface="Times New Roman" pitchFamily="18" charset="0"/>
              </a:rPr>
              <a:t>(</a:t>
            </a:r>
            <a:r>
              <a:rPr lang="fr-FR" sz="2400" b="1" dirty="0" smtClean="0">
                <a:ea typeface="Calibri" pitchFamily="34" charset="0"/>
                <a:cs typeface="Times New Roman" pitchFamily="18" charset="0"/>
              </a:rPr>
              <a:t>granulocytes, monocytes</a:t>
            </a:r>
            <a:r>
              <a:rPr lang="fr-FR" sz="2400" b="1" dirty="0">
                <a:ea typeface="Calibri" pitchFamily="34" charset="0"/>
                <a:cs typeface="Times New Roman" pitchFamily="18" charset="0"/>
              </a:rPr>
              <a:t> </a:t>
            </a:r>
            <a:r>
              <a:rPr lang="fr-FR" sz="2400" b="1" dirty="0" smtClean="0">
                <a:ea typeface="Calibri" pitchFamily="34" charset="0"/>
                <a:cs typeface="Times New Roman" pitchFamily="18" charset="0"/>
              </a:rPr>
              <a:t>et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 lymphocytes)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24578" name="Rectangle 2"/>
          <p:cNvSpPr>
            <a:spLocks noChangeArrowheads="1"/>
          </p:cNvSpPr>
          <p:nvPr/>
        </p:nvSpPr>
        <p:spPr bwMode="auto">
          <a:xfrm>
            <a:off x="611560" y="5129413"/>
            <a:ext cx="739888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400" dirty="0"/>
              <a:t>Peuvent être observés au sein du tissu conjonctif au cours</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d’infection </a:t>
            </a:r>
            <a:endParaRPr kumimoji="0" lang="fr-FR" sz="2400" b="1"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d’inflammation</a:t>
            </a:r>
            <a:endParaRPr kumimoji="0" lang="fr-FR" sz="2400" b="1" i="0" u="none" strike="noStrike" cap="none" normalizeH="0" baseline="0" dirty="0" smtClean="0">
              <a:ln>
                <a:noFill/>
              </a:ln>
              <a:solidFill>
                <a:schemeClr val="tx1"/>
              </a:solidFill>
              <a:effectLst/>
              <a:cs typeface="Arial" pitchFamily="34" charset="0"/>
            </a:endParaRPr>
          </a:p>
        </p:txBody>
      </p:sp>
      <p:pic>
        <p:nvPicPr>
          <p:cNvPr id="24580" name="Picture 4" descr="Leucocytes (ou globules blancs) | Votre espace STL"/>
          <p:cNvPicPr>
            <a:picLocks noChangeAspect="1" noChangeArrowheads="1"/>
          </p:cNvPicPr>
          <p:nvPr/>
        </p:nvPicPr>
        <p:blipFill>
          <a:blip r:embed="rId2"/>
          <a:srcRect/>
          <a:stretch>
            <a:fillRect/>
          </a:stretch>
        </p:blipFill>
        <p:spPr bwMode="auto">
          <a:xfrm>
            <a:off x="1331640" y="1259620"/>
            <a:ext cx="6286544" cy="35004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260648"/>
            <a:ext cx="3411447" cy="954107"/>
          </a:xfrm>
          <a:prstGeom prst="rect">
            <a:avLst/>
          </a:prstGeom>
        </p:spPr>
        <p:txBody>
          <a:bodyPr wrap="none">
            <a:spAutoFit/>
          </a:bodyPr>
          <a:lstStyle/>
          <a:p>
            <a:r>
              <a:rPr lang="fr-FR" sz="2800" b="1" dirty="0">
                <a:latin typeface="Times New Roman" panose="02020603050405020304" pitchFamily="18" charset="0"/>
                <a:ea typeface="Tahoma" panose="020B0604030504040204" pitchFamily="34" charset="0"/>
                <a:cs typeface="Times New Roman" panose="02020603050405020304" pitchFamily="18" charset="0"/>
              </a:rPr>
              <a:t>Tissu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 Conjonctif est </a:t>
            </a:r>
          </a:p>
          <a:p>
            <a:pPr algn="ct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composé </a:t>
            </a:r>
            <a:r>
              <a:rPr lang="fr-FR" sz="2800" b="1" dirty="0">
                <a:latin typeface="Times New Roman" panose="02020603050405020304" pitchFamily="18" charset="0"/>
                <a:ea typeface="Tahoma" panose="020B0604030504040204" pitchFamily="34" charset="0"/>
                <a:cs typeface="Times New Roman" panose="02020603050405020304" pitchFamily="18" charset="0"/>
              </a:rPr>
              <a:t>de</a:t>
            </a:r>
          </a:p>
        </p:txBody>
      </p:sp>
      <p:sp>
        <p:nvSpPr>
          <p:cNvPr id="5" name="Rectangle 4"/>
          <p:cNvSpPr/>
          <p:nvPr/>
        </p:nvSpPr>
        <p:spPr>
          <a:xfrm>
            <a:off x="683568" y="2365139"/>
            <a:ext cx="2692352" cy="13849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dirty="0" smtClean="0">
                <a:solidFill>
                  <a:srgbClr val="92D050"/>
                </a:solidFill>
                <a:latin typeface="Times New Roman" panose="02020603050405020304" pitchFamily="18" charset="0"/>
                <a:ea typeface="Tahoma" panose="020B0604030504040204" pitchFamily="34" charset="0"/>
                <a:cs typeface="Times New Roman" panose="02020603050405020304" pitchFamily="18" charset="0"/>
              </a:rPr>
              <a:t>Cellules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dispersées </a:t>
            </a:r>
            <a:r>
              <a:rPr lang="fr-FR" sz="2800" b="1" dirty="0">
                <a:latin typeface="Times New Roman" panose="02020603050405020304" pitchFamily="18" charset="0"/>
                <a:ea typeface="Tahoma" panose="020B0604030504040204" pitchFamily="34" charset="0"/>
                <a:cs typeface="Times New Roman" panose="02020603050405020304" pitchFamily="18" charset="0"/>
              </a:rPr>
              <a:t>non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jointives)</a:t>
            </a:r>
            <a:endParaRPr lang="fr-FR"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5292080" y="2365139"/>
            <a:ext cx="3096344" cy="13849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fr-FR" sz="2800" b="1" dirty="0" smtClean="0">
                <a:solidFill>
                  <a:srgbClr val="92D050"/>
                </a:solidFill>
                <a:latin typeface="Times New Roman" panose="02020603050405020304" pitchFamily="18" charset="0"/>
                <a:ea typeface="Tahoma" panose="020B0604030504040204" pitchFamily="34" charset="0"/>
                <a:cs typeface="Times New Roman" panose="02020603050405020304" pitchFamily="18" charset="0"/>
              </a:rPr>
              <a:t>Matrice </a:t>
            </a:r>
            <a:r>
              <a:rPr lang="fr-FR" sz="2800" b="1" dirty="0">
                <a:solidFill>
                  <a:srgbClr val="92D050"/>
                </a:solidFill>
                <a:latin typeface="Times New Roman" panose="02020603050405020304" pitchFamily="18" charset="0"/>
                <a:ea typeface="Tahoma" panose="020B0604030504040204" pitchFamily="34" charset="0"/>
                <a:cs typeface="Times New Roman" panose="02020603050405020304" pitchFamily="18" charset="0"/>
              </a:rPr>
              <a:t>extracellulaire abondante </a:t>
            </a:r>
            <a:endParaRPr lang="fr-FR"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5884919" y="4293096"/>
            <a:ext cx="250350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-fibres </a:t>
            </a:r>
          </a:p>
          <a:p>
            <a:pPr algn="ctr"/>
            <a:r>
              <a:rPr lang="fr-FR" sz="2800" b="1" dirty="0">
                <a:latin typeface="Times New Roman" panose="02020603050405020304" pitchFamily="18" charset="0"/>
                <a:ea typeface="Tahoma" panose="020B0604030504040204" pitchFamily="34" charset="0"/>
                <a:cs typeface="Times New Roman" panose="02020603050405020304" pitchFamily="18" charset="0"/>
              </a:rPr>
              <a:t>-</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substance fondamentale</a:t>
            </a:r>
            <a:endParaRPr lang="fr-FR" sz="2800" b="1"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0" name="Connecteur droit avec flèche 9"/>
          <p:cNvCxnSpPr/>
          <p:nvPr/>
        </p:nvCxnSpPr>
        <p:spPr>
          <a:xfrm flipH="1">
            <a:off x="1907704" y="1214755"/>
            <a:ext cx="2088232" cy="990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995936" y="1214755"/>
            <a:ext cx="2187311" cy="102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3116"/>
            <a:ext cx="4989507" cy="707886"/>
          </a:xfrm>
          <a:prstGeom prst="rect">
            <a:avLst/>
          </a:prstGeom>
        </p:spPr>
        <p:txBody>
          <a:bodyPr wrap="none">
            <a:spAutoFit/>
          </a:bodyPr>
          <a:lstStyle/>
          <a:p>
            <a:r>
              <a:rPr lang="fr-FR" sz="4000" b="1" dirty="0" smtClean="0"/>
              <a:t>Matrice </a:t>
            </a:r>
            <a:r>
              <a:rPr lang="fr-FR" sz="4000" b="1" dirty="0"/>
              <a:t>extracellulaire</a:t>
            </a:r>
          </a:p>
        </p:txBody>
      </p:sp>
      <p:sp>
        <p:nvSpPr>
          <p:cNvPr id="16386" name="Rectangle 2"/>
          <p:cNvSpPr>
            <a:spLocks noChangeArrowheads="1"/>
          </p:cNvSpPr>
          <p:nvPr/>
        </p:nvSpPr>
        <p:spPr bwMode="auto">
          <a:xfrm>
            <a:off x="6215074" y="2643182"/>
            <a:ext cx="21431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Des fibres</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5" name="Connecteur droit avec flèche 4"/>
          <p:cNvCxnSpPr/>
          <p:nvPr/>
        </p:nvCxnSpPr>
        <p:spPr>
          <a:xfrm flipV="1">
            <a:off x="5143504" y="1857364"/>
            <a:ext cx="928694" cy="514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5143504" y="2571744"/>
            <a:ext cx="1000132"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43636" y="1500174"/>
            <a:ext cx="3000364" cy="830997"/>
          </a:xfrm>
          <a:prstGeom prst="rect">
            <a:avLst/>
          </a:prstGeom>
        </p:spPr>
        <p:txBody>
          <a:bodyPr wrap="square">
            <a:spAutoFit/>
          </a:bodyPr>
          <a:lstStyle/>
          <a:p>
            <a:pPr lvl="0" fontAlgn="base">
              <a:spcBef>
                <a:spcPct val="0"/>
              </a:spcBef>
              <a:spcAft>
                <a:spcPct val="0"/>
              </a:spcAf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Une substance fondamentale</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13" name="Connecteur droit avec flèche 12"/>
          <p:cNvCxnSpPr/>
          <p:nvPr/>
        </p:nvCxnSpPr>
        <p:spPr>
          <a:xfrm rot="5400000">
            <a:off x="5822959" y="3963991"/>
            <a:ext cx="164307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6929454" y="3500438"/>
            <a:ext cx="1643074" cy="10715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V="1">
            <a:off x="4214810" y="3143248"/>
            <a:ext cx="2071702" cy="1143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71868" y="4429132"/>
            <a:ext cx="1624932" cy="400110"/>
          </a:xfrm>
          <a:prstGeom prst="rect">
            <a:avLst/>
          </a:prstGeom>
        </p:spPr>
        <p:txBody>
          <a:bodyPr wrap="none">
            <a:spAutoFit/>
          </a:bodyPr>
          <a:lstStyle/>
          <a:p>
            <a:r>
              <a:rPr lang="fr-FR" sz="2000" b="1" dirty="0"/>
              <a:t>de collagènes</a:t>
            </a:r>
            <a:endParaRPr lang="fr-FR" sz="2000" dirty="0"/>
          </a:p>
        </p:txBody>
      </p:sp>
      <p:sp>
        <p:nvSpPr>
          <p:cNvPr id="16387" name="Rectangle 3"/>
          <p:cNvSpPr>
            <a:spLocks noChangeArrowheads="1"/>
          </p:cNvSpPr>
          <p:nvPr/>
        </p:nvSpPr>
        <p:spPr bwMode="auto">
          <a:xfrm>
            <a:off x="4786314" y="4857760"/>
            <a:ext cx="25412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de réticulines</a:t>
            </a:r>
            <a:endParaRPr kumimoji="0" lang="fr-FR" sz="2000" b="1" i="0" u="none" strike="noStrike" cap="none" normalizeH="0" baseline="0" dirty="0" smtClean="0">
              <a:ln>
                <a:noFill/>
              </a:ln>
              <a:solidFill>
                <a:schemeClr val="tx1"/>
              </a:solidFill>
              <a:effectLst/>
              <a:cs typeface="Arial" pitchFamily="34" charset="0"/>
            </a:endParaRPr>
          </a:p>
        </p:txBody>
      </p:sp>
      <p:sp>
        <p:nvSpPr>
          <p:cNvPr id="16388" name="Rectangle 4"/>
          <p:cNvSpPr>
            <a:spLocks noChangeArrowheads="1"/>
          </p:cNvSpPr>
          <p:nvPr/>
        </p:nvSpPr>
        <p:spPr bwMode="auto">
          <a:xfrm>
            <a:off x="6958465" y="4857760"/>
            <a:ext cx="218553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élastiques</a:t>
            </a:r>
            <a:endParaRPr kumimoji="0" lang="fr-F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428604"/>
            <a:ext cx="5493940" cy="646331"/>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sz="3600" b="1" dirty="0" smtClean="0"/>
              <a:t>MATRICE EXTRACELLULAIRE</a:t>
            </a:r>
            <a:endParaRPr lang="fr-FR" sz="3600" b="1" dirty="0"/>
          </a:p>
        </p:txBody>
      </p:sp>
      <p:sp>
        <p:nvSpPr>
          <p:cNvPr id="3" name="Rectangle 2"/>
          <p:cNvSpPr/>
          <p:nvPr/>
        </p:nvSpPr>
        <p:spPr>
          <a:xfrm>
            <a:off x="642910" y="1285860"/>
            <a:ext cx="5357850"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lvl="0" fontAlgn="base">
              <a:spcBef>
                <a:spcPct val="0"/>
              </a:spcBef>
              <a:spcAft>
                <a:spcPct val="0"/>
              </a:spcAf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LA SUBSTANCE FONDAMENTALE</a:t>
            </a:r>
            <a:endParaRPr kumimoji="0" lang="fr-FR" sz="2400" b="1" i="0" u="none" strike="noStrike" cap="none" normalizeH="0" baseline="0" dirty="0" smtClean="0">
              <a:ln>
                <a:noFill/>
              </a:ln>
              <a:solidFill>
                <a:schemeClr val="tx1"/>
              </a:solidFill>
              <a:effectLst/>
              <a:cs typeface="Arial" pitchFamily="34" charset="0"/>
            </a:endParaRPr>
          </a:p>
        </p:txBody>
      </p:sp>
      <p:sp>
        <p:nvSpPr>
          <p:cNvPr id="10" name="Rectangle 9"/>
          <p:cNvSpPr/>
          <p:nvPr/>
        </p:nvSpPr>
        <p:spPr>
          <a:xfrm>
            <a:off x="179512" y="2060848"/>
            <a:ext cx="8597169" cy="5078313"/>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Il s’agit d’une substance </a:t>
            </a:r>
            <a:r>
              <a:rPr lang="fr-FR" sz="2400" dirty="0" smtClean="0">
                <a:latin typeface="Times New Roman" panose="02020603050405020304" pitchFamily="18" charset="0"/>
                <a:cs typeface="Times New Roman" panose="02020603050405020304" pitchFamily="18" charset="0"/>
              </a:rPr>
              <a:t>homogène, </a:t>
            </a:r>
            <a:r>
              <a:rPr lang="fr-FR" sz="2400" dirty="0">
                <a:latin typeface="Times New Roman" panose="02020603050405020304" pitchFamily="18" charset="0"/>
                <a:cs typeface="Times New Roman" panose="02020603050405020304" pitchFamily="18" charset="0"/>
              </a:rPr>
              <a:t>non colorable par les colorants usuels, </a:t>
            </a:r>
            <a:r>
              <a:rPr lang="fr-FR" sz="2400" dirty="0" smtClean="0">
                <a:latin typeface="Times New Roman" panose="02020603050405020304" pitchFamily="18" charset="0"/>
                <a:cs typeface="Times New Roman" panose="02020603050405020304" pitchFamily="18" charset="0"/>
              </a:rPr>
              <a:t>occupant les </a:t>
            </a:r>
            <a:r>
              <a:rPr lang="fr-FR" sz="2400" dirty="0">
                <a:latin typeface="Times New Roman" panose="02020603050405020304" pitchFamily="18" charset="0"/>
                <a:cs typeface="Times New Roman" panose="02020603050405020304" pitchFamily="18" charset="0"/>
              </a:rPr>
              <a:t>espaces entre les fibres et les cellules. Joue un rôle très important dans la nutrition </a:t>
            </a:r>
            <a:r>
              <a:rPr lang="fr-FR" sz="2400" dirty="0" smtClean="0">
                <a:latin typeface="Times New Roman" panose="02020603050405020304" pitchFamily="18" charset="0"/>
                <a:cs typeface="Times New Roman" panose="02020603050405020304" pitchFamily="18" charset="0"/>
              </a:rPr>
              <a:t>des cellules</a:t>
            </a:r>
            <a:r>
              <a:rPr lang="fr-FR" sz="2400" dirty="0">
                <a:latin typeface="Times New Roman" panose="02020603050405020304" pitchFamily="18" charset="0"/>
                <a:cs typeface="Times New Roman" panose="02020603050405020304" pitchFamily="18" charset="0"/>
              </a:rPr>
              <a:t>. Elle comporte les composants </a:t>
            </a:r>
            <a:r>
              <a:rPr lang="fr-FR" sz="2400" dirty="0" smtClean="0">
                <a:latin typeface="Times New Roman" panose="02020603050405020304" pitchFamily="18" charset="0"/>
                <a:cs typeface="Times New Roman" panose="02020603050405020304" pitchFamily="18" charset="0"/>
              </a:rPr>
              <a:t>suivants</a:t>
            </a:r>
          </a:p>
          <a:p>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Les </a:t>
            </a:r>
            <a:r>
              <a:rPr lang="fr-FR" sz="2400" b="1" dirty="0" err="1" smtClean="0">
                <a:latin typeface="Times New Roman" panose="02020603050405020304" pitchFamily="18" charset="0"/>
                <a:cs typeface="Times New Roman" panose="02020603050405020304" pitchFamily="18" charset="0"/>
              </a:rPr>
              <a:t>protéoglycanes</a:t>
            </a:r>
            <a:endParaRPr lang="fr-FR" sz="2400" b="1" dirty="0" smtClean="0">
              <a:latin typeface="Times New Roman" panose="02020603050405020304" pitchFamily="18" charset="0"/>
              <a:cs typeface="Times New Roman" panose="02020603050405020304" pitchFamily="18" charset="0"/>
            </a:endParaRPr>
          </a:p>
          <a:p>
            <a:endParaRPr lang="fr-FR" sz="2400" b="1" dirty="0" smtClean="0">
              <a:latin typeface="Times New Roman" panose="02020603050405020304" pitchFamily="18" charset="0"/>
              <a:cs typeface="Times New Roman" panose="02020603050405020304" pitchFamily="18" charset="0"/>
            </a:endParaRPr>
          </a:p>
          <a:p>
            <a:pPr marL="342900" indent="-342900">
              <a:buFontTx/>
              <a:buChar char="-"/>
            </a:pPr>
            <a:r>
              <a:rPr lang="fr-FR" sz="2400" b="1" dirty="0" smtClean="0">
                <a:latin typeface="Times New Roman" panose="02020603050405020304" pitchFamily="18" charset="0"/>
                <a:cs typeface="Times New Roman" panose="02020603050405020304" pitchFamily="18" charset="0"/>
              </a:rPr>
              <a:t>Les </a:t>
            </a:r>
            <a:r>
              <a:rPr lang="fr-FR" sz="2400" b="1" dirty="0">
                <a:latin typeface="Times New Roman" panose="02020603050405020304" pitchFamily="18" charset="0"/>
                <a:cs typeface="Times New Roman" panose="02020603050405020304" pitchFamily="18" charset="0"/>
              </a:rPr>
              <a:t>glycoprotéines de structure</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la fibronectine et la </a:t>
            </a:r>
            <a:r>
              <a:rPr lang="fr-FR" sz="2400" b="1" dirty="0" err="1" smtClean="0">
                <a:latin typeface="Times New Roman" panose="02020603050405020304" pitchFamily="18" charset="0"/>
                <a:cs typeface="Times New Roman" panose="02020603050405020304" pitchFamily="18" charset="0"/>
              </a:rPr>
              <a:t>laminine</a:t>
            </a:r>
            <a:endParaRPr lang="fr-FR" sz="2400" b="1" dirty="0" smtClean="0">
              <a:latin typeface="Times New Roman" panose="02020603050405020304" pitchFamily="18" charset="0"/>
              <a:cs typeface="Times New Roman" panose="02020603050405020304" pitchFamily="18" charset="0"/>
            </a:endParaRPr>
          </a:p>
          <a:p>
            <a:endParaRPr lang="fr-FR" sz="2400" b="1" dirty="0" smtClean="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L’eau et les sels minéraux</a:t>
            </a:r>
          </a:p>
          <a:p>
            <a:endParaRPr lang="fr-FR" sz="2400" b="1" dirty="0">
              <a:latin typeface="Times New Roman" panose="02020603050405020304" pitchFamily="18" charset="0"/>
              <a:cs typeface="Times New Roman" panose="02020603050405020304" pitchFamily="18" charset="0"/>
            </a:endParaRPr>
          </a:p>
          <a:p>
            <a:endParaRPr lang="fr-FR" sz="2400" b="1" dirty="0">
              <a:latin typeface="Times New Roman" panose="02020603050405020304" pitchFamily="18" charset="0"/>
              <a:cs typeface="Times New Roman" panose="02020603050405020304" pitchFamily="18" charset="0"/>
            </a:endParaRPr>
          </a:p>
          <a:p>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16" y="1488388"/>
            <a:ext cx="8656384" cy="1384995"/>
          </a:xfrm>
          <a:prstGeom prst="rect">
            <a:avLst/>
          </a:prstGeom>
        </p:spPr>
        <p:txBody>
          <a:bodyPr wrap="square">
            <a:spAutoFit/>
          </a:bodyPr>
          <a:lstStyle/>
          <a:p>
            <a:r>
              <a:rPr lang="fr-FR" sz="2800" dirty="0">
                <a:latin typeface="TimesNewRoman"/>
              </a:rPr>
              <a:t>Les fibres </a:t>
            </a:r>
            <a:r>
              <a:rPr lang="fr-FR" sz="2800" dirty="0" smtClean="0">
                <a:latin typeface="TimesNewRoman"/>
              </a:rPr>
              <a:t>sont formées </a:t>
            </a:r>
            <a:r>
              <a:rPr lang="fr-FR" sz="2800" dirty="0">
                <a:latin typeface="TimesNewRoman"/>
              </a:rPr>
              <a:t>de protéines fibrillaires sécrétées par des cellules du tissu </a:t>
            </a:r>
            <a:r>
              <a:rPr lang="fr-FR" sz="2800" dirty="0" smtClean="0">
                <a:latin typeface="TimesNewRoman"/>
              </a:rPr>
              <a:t>conjonctif ( fibroblastes) </a:t>
            </a:r>
            <a:endParaRPr lang="fr-FR" sz="2800" dirty="0"/>
          </a:p>
        </p:txBody>
      </p:sp>
      <p:sp>
        <p:nvSpPr>
          <p:cNvPr id="3" name="Rectangle 2"/>
          <p:cNvSpPr/>
          <p:nvPr/>
        </p:nvSpPr>
        <p:spPr>
          <a:xfrm>
            <a:off x="409958" y="241257"/>
            <a:ext cx="1876026" cy="584775"/>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r>
              <a:rPr lang="fr-FR" sz="3200" b="1" dirty="0" smtClean="0"/>
              <a:t>Les fibres </a:t>
            </a:r>
            <a:endParaRPr lang="fr-FR" sz="3200" b="1" dirty="0"/>
          </a:p>
        </p:txBody>
      </p:sp>
      <p:sp>
        <p:nvSpPr>
          <p:cNvPr id="4" name="Rectangle 3"/>
          <p:cNvSpPr/>
          <p:nvPr/>
        </p:nvSpPr>
        <p:spPr>
          <a:xfrm>
            <a:off x="351613" y="4263521"/>
            <a:ext cx="2276171" cy="954107"/>
          </a:xfrm>
          <a:prstGeom prst="rect">
            <a:avLst/>
          </a:prstGeom>
        </p:spPr>
        <p:txBody>
          <a:bodyPr wrap="square">
            <a:spAutoFit/>
          </a:bodyPr>
          <a:lstStyle/>
          <a:p>
            <a:pPr algn="ctr"/>
            <a:r>
              <a:rPr lang="fr-FR" sz="2800" b="1" dirty="0">
                <a:latin typeface="TimesNewRoman,Bold"/>
              </a:rPr>
              <a:t>les fibres de </a:t>
            </a:r>
            <a:r>
              <a:rPr lang="fr-FR" sz="2800" b="1" dirty="0" smtClean="0">
                <a:latin typeface="TimesNewRoman,Bold"/>
              </a:rPr>
              <a:t>collagènes</a:t>
            </a:r>
            <a:endParaRPr lang="fr-FR" sz="2800" dirty="0"/>
          </a:p>
        </p:txBody>
      </p:sp>
      <p:sp>
        <p:nvSpPr>
          <p:cNvPr id="5" name="Rectangle 4"/>
          <p:cNvSpPr/>
          <p:nvPr/>
        </p:nvSpPr>
        <p:spPr>
          <a:xfrm>
            <a:off x="3332822" y="4272649"/>
            <a:ext cx="2307997" cy="1384995"/>
          </a:xfrm>
          <a:prstGeom prst="rect">
            <a:avLst/>
          </a:prstGeom>
        </p:spPr>
        <p:txBody>
          <a:bodyPr wrap="square">
            <a:spAutoFit/>
          </a:bodyPr>
          <a:lstStyle/>
          <a:p>
            <a:pPr algn="ctr"/>
            <a:r>
              <a:rPr lang="fr-FR" sz="2800" b="1" dirty="0">
                <a:latin typeface="TimesNewRoman,Bold"/>
              </a:rPr>
              <a:t>Les fibres de </a:t>
            </a:r>
            <a:r>
              <a:rPr lang="fr-FR" sz="2800" b="1" dirty="0" smtClean="0">
                <a:latin typeface="TimesNewRoman,Bold"/>
              </a:rPr>
              <a:t>réticulines</a:t>
            </a:r>
            <a:endParaRPr lang="fr-FR" sz="2800" dirty="0"/>
          </a:p>
        </p:txBody>
      </p:sp>
      <p:sp>
        <p:nvSpPr>
          <p:cNvPr id="6" name="Rectangle 5"/>
          <p:cNvSpPr/>
          <p:nvPr/>
        </p:nvSpPr>
        <p:spPr>
          <a:xfrm>
            <a:off x="6228184" y="4365104"/>
            <a:ext cx="2008659" cy="954107"/>
          </a:xfrm>
          <a:prstGeom prst="rect">
            <a:avLst/>
          </a:prstGeom>
        </p:spPr>
        <p:txBody>
          <a:bodyPr wrap="square">
            <a:spAutoFit/>
          </a:bodyPr>
          <a:lstStyle/>
          <a:p>
            <a:pPr algn="ctr"/>
            <a:r>
              <a:rPr lang="fr-FR" sz="2800" b="1" dirty="0">
                <a:latin typeface="TimesNewRoman,Bold"/>
              </a:rPr>
              <a:t>Les fibres </a:t>
            </a:r>
            <a:r>
              <a:rPr lang="fr-FR" sz="2800" b="1" dirty="0" smtClean="0">
                <a:latin typeface="TimesNewRoman,Bold"/>
              </a:rPr>
              <a:t>élastiques</a:t>
            </a:r>
            <a:endParaRPr lang="fr-FR" sz="2800" dirty="0"/>
          </a:p>
        </p:txBody>
      </p:sp>
      <p:cxnSp>
        <p:nvCxnSpPr>
          <p:cNvPr id="8" name="Connecteur droit avec flèche 7"/>
          <p:cNvCxnSpPr/>
          <p:nvPr/>
        </p:nvCxnSpPr>
        <p:spPr>
          <a:xfrm flipH="1">
            <a:off x="1907704" y="2996952"/>
            <a:ext cx="180020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707904" y="2996952"/>
            <a:ext cx="144016" cy="126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07904" y="2996952"/>
            <a:ext cx="3240360" cy="126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8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9706" y="137294"/>
            <a:ext cx="4840492" cy="584775"/>
          </a:xfrm>
          <a:prstGeom prst="rect">
            <a:avLst/>
          </a:prstGeom>
          <a:ln w="57150"/>
        </p:spPr>
        <p:style>
          <a:lnRef idx="2">
            <a:schemeClr val="accent3"/>
          </a:lnRef>
          <a:fillRef idx="1">
            <a:schemeClr val="lt1"/>
          </a:fillRef>
          <a:effectRef idx="0">
            <a:schemeClr val="accent3"/>
          </a:effectRef>
          <a:fontRef idx="minor">
            <a:schemeClr val="dk1"/>
          </a:fontRef>
        </p:style>
        <p:txBody>
          <a:bodyPr wrap="none">
            <a:spAutoFit/>
          </a:bodyPr>
          <a:lstStyle/>
          <a:p>
            <a:pPr fontAlgn="base">
              <a:spcBef>
                <a:spcPct val="0"/>
              </a:spcBef>
              <a:spcAft>
                <a:spcPct val="0"/>
              </a:spcAft>
            </a:pPr>
            <a:r>
              <a:rPr lang="fr-FR" sz="3200" b="1" dirty="0" smtClean="0">
                <a:ea typeface="Calibri" pitchFamily="34" charset="0"/>
                <a:cs typeface="Times New Roman" pitchFamily="18" charset="0"/>
              </a:rPr>
              <a:t>L</a:t>
            </a:r>
            <a:r>
              <a:rPr kumimoji="0" lang="fr-FR" sz="3200" b="1" i="0" u="none" strike="noStrike" cap="none" normalizeH="0" baseline="0" dirty="0" smtClean="0">
                <a:ln>
                  <a:noFill/>
                </a:ln>
                <a:solidFill>
                  <a:schemeClr val="tx1"/>
                </a:solidFill>
                <a:effectLst/>
                <a:ea typeface="Calibri" pitchFamily="34" charset="0"/>
                <a:cs typeface="Times New Roman" pitchFamily="18" charset="0"/>
              </a:rPr>
              <a:t>ES FIBRES </a:t>
            </a:r>
            <a:r>
              <a:rPr lang="fr-FR" sz="3200" b="1" dirty="0"/>
              <a:t>DE </a:t>
            </a:r>
            <a:r>
              <a:rPr lang="fr-FR" sz="3200" b="1" dirty="0" smtClean="0"/>
              <a:t>COLLAGÈNES</a:t>
            </a:r>
            <a:endParaRPr lang="fr-FR" sz="3200" dirty="0"/>
          </a:p>
        </p:txBody>
      </p:sp>
      <p:pic>
        <p:nvPicPr>
          <p:cNvPr id="26628" name="Picture 4" descr="Fibres de collagène"/>
          <p:cNvPicPr>
            <a:picLocks noChangeAspect="1" noChangeArrowheads="1"/>
          </p:cNvPicPr>
          <p:nvPr/>
        </p:nvPicPr>
        <p:blipFill>
          <a:blip r:embed="rId3"/>
          <a:srcRect/>
          <a:stretch>
            <a:fillRect/>
          </a:stretch>
        </p:blipFill>
        <p:spPr bwMode="auto">
          <a:xfrm>
            <a:off x="179512" y="1426002"/>
            <a:ext cx="4286280" cy="3810000"/>
          </a:xfrm>
          <a:prstGeom prst="rect">
            <a:avLst/>
          </a:prstGeom>
          <a:noFill/>
          <a:ln w="57150">
            <a:solidFill>
              <a:schemeClr val="tx1"/>
            </a:solidFill>
          </a:ln>
        </p:spPr>
      </p:pic>
      <p:sp>
        <p:nvSpPr>
          <p:cNvPr id="7" name="Rectangle 6"/>
          <p:cNvSpPr/>
          <p:nvPr/>
        </p:nvSpPr>
        <p:spPr>
          <a:xfrm>
            <a:off x="4893487" y="1145242"/>
            <a:ext cx="4572000" cy="1938992"/>
          </a:xfrm>
          <a:prstGeom prst="rect">
            <a:avLst/>
          </a:prstGeom>
        </p:spPr>
        <p:txBody>
          <a:bodyPr>
            <a:spAutoFit/>
          </a:bodyPr>
          <a:lstStyle/>
          <a:p>
            <a:pPr marL="342900" indent="-342900">
              <a:buFontTx/>
              <a:buChar char="-"/>
            </a:pPr>
            <a:r>
              <a:rPr lang="fr-FR" sz="2400" b="1" dirty="0" smtClean="0"/>
              <a:t>Les plus abondantes</a:t>
            </a:r>
          </a:p>
          <a:p>
            <a:pPr marL="342900" indent="-342900">
              <a:buFontTx/>
              <a:buChar char="-"/>
            </a:pPr>
            <a:r>
              <a:rPr lang="fr-FR" sz="2400" b="1" dirty="0" smtClean="0"/>
              <a:t>Faisceaux de fibres </a:t>
            </a:r>
            <a:r>
              <a:rPr lang="fr-FR" sz="2400" b="1" dirty="0"/>
              <a:t>non anastomosées</a:t>
            </a:r>
            <a:endParaRPr lang="fr-FR" sz="2400" b="1" dirty="0" smtClean="0"/>
          </a:p>
          <a:p>
            <a:r>
              <a:rPr lang="fr-FR" sz="2400" b="1" dirty="0" smtClean="0"/>
              <a:t>-  Très </a:t>
            </a:r>
            <a:r>
              <a:rPr lang="fr-FR" sz="2400" b="1" dirty="0"/>
              <a:t>résistantes</a:t>
            </a:r>
          </a:p>
          <a:p>
            <a:r>
              <a:rPr lang="fr-FR" sz="2400" b="1" dirty="0" smtClean="0"/>
              <a:t>-  19 </a:t>
            </a:r>
            <a:r>
              <a:rPr lang="fr-FR" sz="2400" b="1" dirty="0"/>
              <a:t>types (I XIX</a:t>
            </a:r>
            <a:r>
              <a:rPr lang="fr-FR" sz="2400" b="1" dirty="0" smtClean="0"/>
              <a:t>)</a:t>
            </a:r>
            <a:endParaRPr lang="fr-FR" sz="2400" b="1" dirty="0"/>
          </a:p>
        </p:txBody>
      </p:sp>
      <p:cxnSp>
        <p:nvCxnSpPr>
          <p:cNvPr id="10" name="Connecteur droit avec flèche 9"/>
          <p:cNvCxnSpPr/>
          <p:nvPr/>
        </p:nvCxnSpPr>
        <p:spPr>
          <a:xfrm rot="10800000" flipV="1">
            <a:off x="2643174" y="1785926"/>
            <a:ext cx="2214578" cy="12144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43454" y="3278484"/>
            <a:ext cx="4572000" cy="2308324"/>
          </a:xfrm>
          <a:prstGeom prst="rect">
            <a:avLst/>
          </a:prstGeom>
        </p:spPr>
        <p:txBody>
          <a:bodyPr>
            <a:spAutoFit/>
          </a:bodyPr>
          <a:lstStyle/>
          <a:p>
            <a:r>
              <a:rPr lang="fr-FR" sz="2400" b="1" dirty="0">
                <a:solidFill>
                  <a:srgbClr val="00B050"/>
                </a:solidFill>
              </a:rPr>
              <a:t>Type I</a:t>
            </a:r>
            <a:r>
              <a:rPr lang="fr-FR" sz="2400" b="1" dirty="0"/>
              <a:t> le plus répandu=derme, os, cartilage fibreux et tendon</a:t>
            </a:r>
          </a:p>
          <a:p>
            <a:r>
              <a:rPr lang="fr-FR" sz="2400" b="1" dirty="0">
                <a:solidFill>
                  <a:srgbClr val="00B050"/>
                </a:solidFill>
              </a:rPr>
              <a:t>Type II </a:t>
            </a:r>
            <a:r>
              <a:rPr lang="fr-FR" sz="2400" b="1" dirty="0"/>
              <a:t>=cartilage hyalin</a:t>
            </a:r>
          </a:p>
          <a:p>
            <a:r>
              <a:rPr lang="fr-FR" sz="2400" b="1" dirty="0">
                <a:solidFill>
                  <a:srgbClr val="00B050"/>
                </a:solidFill>
              </a:rPr>
              <a:t>Type III</a:t>
            </a:r>
            <a:r>
              <a:rPr lang="fr-FR" sz="2400" b="1" dirty="0"/>
              <a:t>= </a:t>
            </a:r>
            <a:r>
              <a:rPr lang="fr-FR" sz="2400" b="1" dirty="0" smtClean="0"/>
              <a:t>organes </a:t>
            </a:r>
            <a:r>
              <a:rPr lang="fr-FR" sz="2400" b="1" dirty="0" err="1"/>
              <a:t>hématopoiétiques</a:t>
            </a:r>
            <a:endParaRPr lang="fr-FR" sz="2400" b="1" dirty="0"/>
          </a:p>
          <a:p>
            <a:r>
              <a:rPr lang="fr-FR" sz="2400" b="1" dirty="0">
                <a:solidFill>
                  <a:srgbClr val="00B050"/>
                </a:solidFill>
              </a:rPr>
              <a:t>Type IV</a:t>
            </a:r>
            <a:r>
              <a:rPr lang="fr-FR" sz="2400" b="1" dirty="0"/>
              <a:t>= membranes basales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85728"/>
            <a:ext cx="5731762" cy="584775"/>
          </a:xfrm>
          <a:prstGeom prst="rect">
            <a:avLst/>
          </a:prstGeom>
          <a:ln w="57150"/>
        </p:spPr>
        <p:style>
          <a:lnRef idx="2">
            <a:schemeClr val="accent3"/>
          </a:lnRef>
          <a:fillRef idx="1">
            <a:schemeClr val="lt1"/>
          </a:fillRef>
          <a:effectRef idx="0">
            <a:schemeClr val="accent3"/>
          </a:effectRef>
          <a:fontRef idx="minor">
            <a:schemeClr val="dk1"/>
          </a:fontRef>
        </p:style>
        <p:txBody>
          <a:bodyPr wrap="none">
            <a:spAutoFit/>
          </a:bodyPr>
          <a:lstStyle/>
          <a:p>
            <a:pPr lvl="2" fontAlgn="base">
              <a:spcBef>
                <a:spcPct val="0"/>
              </a:spcBef>
              <a:spcAft>
                <a:spcPct val="0"/>
              </a:spcAft>
            </a:pPr>
            <a:r>
              <a:rPr lang="fr-FR" sz="3200" b="1" dirty="0" smtClean="0">
                <a:ea typeface="Calibri" pitchFamily="34" charset="0"/>
                <a:cs typeface="Times New Roman" pitchFamily="18" charset="0"/>
              </a:rPr>
              <a:t>LES FIBRES DE RÉTICULINES</a:t>
            </a:r>
            <a:endParaRPr lang="fr-FR" sz="3200" b="1" dirty="0" smtClean="0">
              <a:cs typeface="Arial" pitchFamily="34" charset="0"/>
            </a:endParaRPr>
          </a:p>
        </p:txBody>
      </p:sp>
      <p:pic>
        <p:nvPicPr>
          <p:cNvPr id="4" name="Picture 2" descr="Résultat de recherche d'images pour &quot;tissus conjonctifs&quot;"/>
          <p:cNvPicPr>
            <a:picLocks noChangeAspect="1" noChangeArrowheads="1"/>
          </p:cNvPicPr>
          <p:nvPr/>
        </p:nvPicPr>
        <p:blipFill rotWithShape="1">
          <a:blip r:embed="rId3">
            <a:extLst>
              <a:ext uri="{28A0092B-C50C-407E-A947-70E740481C1C}">
                <a14:useLocalDpi xmlns:a14="http://schemas.microsoft.com/office/drawing/2010/main" val="0"/>
              </a:ext>
            </a:extLst>
          </a:blip>
          <a:srcRect l="12595" b="11770"/>
          <a:stretch/>
        </p:blipFill>
        <p:spPr bwMode="auto">
          <a:xfrm>
            <a:off x="0" y="1142677"/>
            <a:ext cx="5912764" cy="4426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7485" y="1988840"/>
            <a:ext cx="4305987" cy="1938992"/>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-Ne </a:t>
            </a:r>
            <a:r>
              <a:rPr lang="fr-FR" sz="2400" b="1" dirty="0">
                <a:latin typeface="Times New Roman" panose="02020603050405020304" pitchFamily="18" charset="0"/>
                <a:cs typeface="Times New Roman" panose="02020603050405020304" pitchFamily="18" charset="0"/>
              </a:rPr>
              <a:t>s'associent pas en </a:t>
            </a:r>
            <a:r>
              <a:rPr lang="fr-FR" sz="2400" b="1" dirty="0" smtClean="0">
                <a:latin typeface="Times New Roman" panose="02020603050405020304" pitchFamily="18" charset="0"/>
                <a:cs typeface="Times New Roman" panose="02020603050405020304" pitchFamily="18" charset="0"/>
              </a:rPr>
              <a:t>faisceaux</a:t>
            </a:r>
          </a:p>
          <a:p>
            <a:r>
              <a:rPr lang="fr-FR" sz="2400" b="1" dirty="0" smtClean="0">
                <a:latin typeface="Times New Roman" panose="02020603050405020304" pitchFamily="18" charset="0"/>
                <a:cs typeface="Times New Roman" panose="02020603050405020304" pitchFamily="18" charset="0"/>
              </a:rPr>
              <a:t>-Très fines,  </a:t>
            </a:r>
            <a:r>
              <a:rPr lang="fr-FR" sz="2400" b="1" dirty="0">
                <a:latin typeface="Times New Roman" panose="02020603050405020304" pitchFamily="18" charset="0"/>
                <a:cs typeface="Times New Roman" panose="02020603050405020304" pitchFamily="18" charset="0"/>
              </a:rPr>
              <a:t>anastomosé </a:t>
            </a:r>
            <a:endParaRPr lang="fr-FR" sz="2400" b="1"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a:t>
            </a:r>
            <a:r>
              <a:rPr lang="fr-FR" sz="2400" b="1" dirty="0">
                <a:latin typeface="Times New Roman" panose="02020603050405020304" pitchFamily="18" charset="0"/>
                <a:cs typeface="Times New Roman" panose="02020603050405020304" pitchFamily="18" charset="0"/>
              </a:rPr>
              <a:t>Elles se colorent en noir avec </a:t>
            </a:r>
            <a:endParaRPr lang="fr-FR" sz="2400" b="1" dirty="0" smtClean="0">
              <a:latin typeface="Times New Roman" panose="02020603050405020304" pitchFamily="18" charset="0"/>
              <a:cs typeface="Times New Roman" panose="02020603050405020304" pitchFamily="18" charset="0"/>
            </a:endParaRPr>
          </a:p>
          <a:p>
            <a:r>
              <a:rPr lang="fr-FR" sz="2400" b="1" dirty="0" smtClean="0">
                <a:latin typeface="Times New Roman" panose="02020603050405020304" pitchFamily="18" charset="0"/>
                <a:cs typeface="Times New Roman" panose="02020603050405020304" pitchFamily="18" charset="0"/>
              </a:rPr>
              <a:t>les imprégnations argentiques</a:t>
            </a:r>
            <a:r>
              <a:rPr lang="fr-FR" sz="2400" dirty="0"/>
              <a:t>.</a:t>
            </a:r>
            <a:endParaRPr lang="fr-FR" sz="2400" b="1" dirty="0" smtClean="0">
              <a:latin typeface="Times New Roman" panose="02020603050405020304" pitchFamily="18" charset="0"/>
              <a:cs typeface="Times New Roman" panose="02020603050405020304" pitchFamily="18" charset="0"/>
            </a:endParaRPr>
          </a:p>
          <a:p>
            <a:endParaRPr lang="fr-FR"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428604"/>
            <a:ext cx="5072094" cy="584775"/>
          </a:xfrm>
          <a:prstGeom prst="rect">
            <a:avLst/>
          </a:prstGeom>
        </p:spPr>
        <p:txBody>
          <a:bodyPr wrap="none">
            <a:spAutoFit/>
          </a:bodyPr>
          <a:lstStyle/>
          <a:p>
            <a:pPr lvl="2" fontAlgn="base">
              <a:spcBef>
                <a:spcPct val="0"/>
              </a:spcBef>
              <a:spcAft>
                <a:spcPct val="0"/>
              </a:spcAft>
            </a:pPr>
            <a:r>
              <a:rPr lang="fr-FR" sz="3200" b="1" dirty="0" smtClean="0">
                <a:ea typeface="Calibri" pitchFamily="34" charset="0"/>
                <a:cs typeface="Times New Roman" pitchFamily="18" charset="0"/>
              </a:rPr>
              <a:t>LES FIBRES ÉLASTIQUES</a:t>
            </a:r>
            <a:endParaRPr lang="fr-FR" sz="3200" dirty="0" smtClean="0">
              <a:cs typeface="Arial" pitchFamily="34" charset="0"/>
            </a:endParaRPr>
          </a:p>
        </p:txBody>
      </p:sp>
      <p:sp>
        <p:nvSpPr>
          <p:cNvPr id="3" name="Rectangle 2"/>
          <p:cNvSpPr/>
          <p:nvPr/>
        </p:nvSpPr>
        <p:spPr>
          <a:xfrm>
            <a:off x="1428728" y="5214950"/>
            <a:ext cx="6858048" cy="1015663"/>
          </a:xfrm>
          <a:prstGeom prst="rect">
            <a:avLst/>
          </a:prstGeom>
        </p:spPr>
        <p:txBody>
          <a:bodyPr wrap="square">
            <a:spAutoFit/>
          </a:bodyPr>
          <a:lstStyle/>
          <a:p>
            <a:r>
              <a:rPr lang="fr-FR" sz="2000" b="1" dirty="0" smtClean="0"/>
              <a:t>- Très abondantes dans les organes soumis à des variations importantes de volume (grosses artères et les poumons)</a:t>
            </a:r>
          </a:p>
          <a:p>
            <a:r>
              <a:rPr lang="fr-FR" sz="2000" b="1" dirty="0" smtClean="0"/>
              <a:t>- Se colorent en violet par l’</a:t>
            </a:r>
            <a:r>
              <a:rPr lang="fr-FR" sz="2000" b="1" dirty="0" err="1" smtClean="0"/>
              <a:t>aldhéhyde</a:t>
            </a:r>
            <a:r>
              <a:rPr lang="fr-FR" sz="2000" b="1" dirty="0" smtClean="0"/>
              <a:t>-fuchsine </a:t>
            </a:r>
            <a:endParaRPr lang="fr-FR" sz="2000" b="1" dirty="0"/>
          </a:p>
        </p:txBody>
      </p:sp>
      <p:pic>
        <p:nvPicPr>
          <p:cNvPr id="2050" name="Picture 2" descr="Fibre élastique : définition et explications"/>
          <p:cNvPicPr>
            <a:picLocks noChangeAspect="1" noChangeArrowheads="1"/>
          </p:cNvPicPr>
          <p:nvPr/>
        </p:nvPicPr>
        <p:blipFill>
          <a:blip r:embed="rId3"/>
          <a:srcRect/>
          <a:stretch>
            <a:fillRect/>
          </a:stretch>
        </p:blipFill>
        <p:spPr bwMode="auto">
          <a:xfrm>
            <a:off x="1071538" y="1071546"/>
            <a:ext cx="6286544" cy="3714776"/>
          </a:xfrm>
          <a:prstGeom prst="rect">
            <a:avLst/>
          </a:prstGeom>
          <a:noFill/>
        </p:spPr>
      </p:pic>
      <p:sp>
        <p:nvSpPr>
          <p:cNvPr id="5" name="Rectangle 4"/>
          <p:cNvSpPr/>
          <p:nvPr/>
        </p:nvSpPr>
        <p:spPr>
          <a:xfrm>
            <a:off x="1428728" y="4857760"/>
            <a:ext cx="5177123" cy="400110"/>
          </a:xfrm>
          <a:prstGeom prst="rect">
            <a:avLst/>
          </a:prstGeom>
        </p:spPr>
        <p:txBody>
          <a:bodyPr wrap="none">
            <a:spAutoFit/>
          </a:bodyPr>
          <a:lstStyle/>
          <a:p>
            <a:r>
              <a:rPr lang="fr-FR" sz="2000" b="1" dirty="0" smtClean="0"/>
              <a:t>- Moins fréquentes que les fibres de collagènes</a:t>
            </a:r>
            <a:endParaRPr lang="fr-F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TISSUS CONJONCTIFS - ppt video online télécharger"/>
          <p:cNvPicPr>
            <a:picLocks noChangeAspect="1" noChangeArrowheads="1"/>
          </p:cNvPicPr>
          <p:nvPr/>
        </p:nvPicPr>
        <p:blipFill rotWithShape="1">
          <a:blip r:embed="rId2">
            <a:extLst>
              <a:ext uri="{28A0092B-C50C-407E-A947-70E740481C1C}">
                <a14:useLocalDpi xmlns:a14="http://schemas.microsoft.com/office/drawing/2010/main" val="0"/>
              </a:ext>
            </a:extLst>
          </a:blip>
          <a:srcRect t="734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99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68" y="0"/>
            <a:ext cx="8229600" cy="2088232"/>
          </a:xfrm>
        </p:spPr>
        <p:txBody>
          <a:bodyPr/>
          <a:lstStyle/>
          <a:p>
            <a:pPr algn="just"/>
            <a:r>
              <a:rPr lang="fr-FR" dirty="0"/>
              <a:t>Les tissus conjonctifs (TC) sont des tissus dont les cellules sont séparées par une </a:t>
            </a:r>
            <a:r>
              <a:rPr lang="fr-FR" dirty="0" smtClean="0"/>
              <a:t>matrice extracellulaire</a:t>
            </a:r>
            <a:r>
              <a:rPr lang="fr-FR" dirty="0"/>
              <a:t>, contrairement aux épithéliums où les cellules sont jointives.</a:t>
            </a:r>
          </a:p>
        </p:txBody>
      </p:sp>
      <p:pic>
        <p:nvPicPr>
          <p:cNvPr id="4" name="Image 3"/>
          <p:cNvPicPr>
            <a:picLocks noChangeAspect="1"/>
          </p:cNvPicPr>
          <p:nvPr/>
        </p:nvPicPr>
        <p:blipFill>
          <a:blip r:embed="rId2"/>
          <a:stretch>
            <a:fillRect/>
          </a:stretch>
        </p:blipFill>
        <p:spPr>
          <a:xfrm>
            <a:off x="1547664" y="2088232"/>
            <a:ext cx="6085008" cy="4669244"/>
          </a:xfrm>
          <a:prstGeom prst="rect">
            <a:avLst/>
          </a:prstGeom>
        </p:spPr>
      </p:pic>
    </p:spTree>
    <p:extLst>
      <p:ext uri="{BB962C8B-B14F-4D97-AF65-F5344CB8AC3E}">
        <p14:creationId xmlns:p14="http://schemas.microsoft.com/office/powerpoint/2010/main" val="282478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428604"/>
            <a:ext cx="5749459" cy="584775"/>
          </a:xfrm>
          <a:prstGeom prst="rect">
            <a:avLst/>
          </a:prstGeom>
        </p:spPr>
        <p:txBody>
          <a:bodyPr wrap="none">
            <a:spAutoFit/>
          </a:bodyPr>
          <a:lstStyle/>
          <a:p>
            <a:pPr lvl="0"/>
            <a:r>
              <a:rPr lang="fr-FR" sz="3200" b="1" dirty="0" smtClean="0"/>
              <a:t>Les différents tissus </a:t>
            </a:r>
            <a:r>
              <a:rPr lang="fr-FR" sz="3200" b="1" dirty="0"/>
              <a:t>conjonctifs   </a:t>
            </a:r>
            <a:endParaRPr lang="fr-FR" sz="3200" dirty="0"/>
          </a:p>
        </p:txBody>
      </p:sp>
      <p:sp>
        <p:nvSpPr>
          <p:cNvPr id="3" name="Rectangle 2"/>
          <p:cNvSpPr/>
          <p:nvPr/>
        </p:nvSpPr>
        <p:spPr>
          <a:xfrm>
            <a:off x="468445" y="2060848"/>
            <a:ext cx="4128631" cy="369332"/>
          </a:xfrm>
          <a:prstGeom prst="rect">
            <a:avLst/>
          </a:prstGeom>
        </p:spPr>
        <p:txBody>
          <a:bodyPr wrap="none">
            <a:spAutoFit/>
          </a:bodyPr>
          <a:lstStyle/>
          <a:p>
            <a:pPr lvl="1"/>
            <a:r>
              <a:rPr lang="fr-FR" b="1" dirty="0"/>
              <a:t>Les tissus conjonctifs embryonnaires</a:t>
            </a:r>
            <a:endParaRPr lang="fr-FR" sz="1600" dirty="0"/>
          </a:p>
        </p:txBody>
      </p:sp>
      <p:cxnSp>
        <p:nvCxnSpPr>
          <p:cNvPr id="4" name="Connecteur droit avec flèche 3"/>
          <p:cNvCxnSpPr/>
          <p:nvPr/>
        </p:nvCxnSpPr>
        <p:spPr>
          <a:xfrm flipV="1">
            <a:off x="4644825" y="1500174"/>
            <a:ext cx="1213059" cy="6855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4714876" y="2214554"/>
            <a:ext cx="1285884" cy="357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0760" y="1285860"/>
            <a:ext cx="1669688" cy="369332"/>
          </a:xfrm>
          <a:prstGeom prst="rect">
            <a:avLst/>
          </a:prstGeom>
        </p:spPr>
        <p:txBody>
          <a:bodyPr wrap="none">
            <a:spAutoFit/>
          </a:bodyPr>
          <a:lstStyle/>
          <a:p>
            <a:r>
              <a:rPr lang="fr-FR" b="1" dirty="0" smtClean="0"/>
              <a:t>le mésenchyme</a:t>
            </a:r>
            <a:endParaRPr lang="fr-FR" dirty="0"/>
          </a:p>
        </p:txBody>
      </p:sp>
      <p:sp>
        <p:nvSpPr>
          <p:cNvPr id="10" name="Rectangle 9"/>
          <p:cNvSpPr/>
          <p:nvPr/>
        </p:nvSpPr>
        <p:spPr>
          <a:xfrm>
            <a:off x="6072198" y="2285992"/>
            <a:ext cx="2855718" cy="369332"/>
          </a:xfrm>
          <a:prstGeom prst="rect">
            <a:avLst/>
          </a:prstGeom>
        </p:spPr>
        <p:txBody>
          <a:bodyPr wrap="none">
            <a:spAutoFit/>
          </a:bodyPr>
          <a:lstStyle/>
          <a:p>
            <a:r>
              <a:rPr lang="fr-FR" b="1" dirty="0" smtClean="0"/>
              <a:t>Le tissu conjonctif muqueux</a:t>
            </a:r>
            <a:endParaRPr lang="fr-FR" dirty="0"/>
          </a:p>
        </p:txBody>
      </p:sp>
      <p:sp>
        <p:nvSpPr>
          <p:cNvPr id="11" name="Rectangle 10"/>
          <p:cNvSpPr/>
          <p:nvPr/>
        </p:nvSpPr>
        <p:spPr>
          <a:xfrm>
            <a:off x="214282" y="3500438"/>
            <a:ext cx="3387659" cy="369332"/>
          </a:xfrm>
          <a:prstGeom prst="rect">
            <a:avLst/>
          </a:prstGeom>
        </p:spPr>
        <p:txBody>
          <a:bodyPr wrap="none">
            <a:spAutoFit/>
          </a:bodyPr>
          <a:lstStyle/>
          <a:p>
            <a:pPr lvl="1"/>
            <a:r>
              <a:rPr lang="fr-FR" b="1" dirty="0" smtClean="0"/>
              <a:t>Les tissus conjonctifs adultes</a:t>
            </a:r>
            <a:endParaRPr lang="fr-FR" sz="1600" dirty="0"/>
          </a:p>
        </p:txBody>
      </p:sp>
      <p:sp>
        <p:nvSpPr>
          <p:cNvPr id="12" name="Rectangle 11"/>
          <p:cNvSpPr/>
          <p:nvPr/>
        </p:nvSpPr>
        <p:spPr>
          <a:xfrm>
            <a:off x="4071934" y="3143248"/>
            <a:ext cx="2458173" cy="369332"/>
          </a:xfrm>
          <a:prstGeom prst="rect">
            <a:avLst/>
          </a:prstGeom>
        </p:spPr>
        <p:txBody>
          <a:bodyPr wrap="none">
            <a:spAutoFit/>
          </a:bodyPr>
          <a:lstStyle/>
          <a:p>
            <a:r>
              <a:rPr lang="fr-FR" b="1" dirty="0"/>
              <a:t>L</a:t>
            </a:r>
            <a:r>
              <a:rPr lang="fr-FR" b="1" dirty="0" smtClean="0"/>
              <a:t>e </a:t>
            </a:r>
            <a:r>
              <a:rPr lang="fr-FR" b="1" dirty="0"/>
              <a:t>tissu conjonctif lâche</a:t>
            </a:r>
            <a:endParaRPr lang="fr-FR" dirty="0"/>
          </a:p>
        </p:txBody>
      </p:sp>
      <p:sp>
        <p:nvSpPr>
          <p:cNvPr id="13" name="Rectangle 12"/>
          <p:cNvSpPr/>
          <p:nvPr/>
        </p:nvSpPr>
        <p:spPr>
          <a:xfrm>
            <a:off x="3143240" y="3786190"/>
            <a:ext cx="3445623" cy="369332"/>
          </a:xfrm>
          <a:prstGeom prst="rect">
            <a:avLst/>
          </a:prstGeom>
        </p:spPr>
        <p:txBody>
          <a:bodyPr wrap="none">
            <a:spAutoFit/>
          </a:bodyPr>
          <a:lstStyle/>
          <a:p>
            <a:pPr lvl="2"/>
            <a:r>
              <a:rPr lang="fr-FR" b="1" dirty="0" smtClean="0"/>
              <a:t>Le tissu conjonctif dense</a:t>
            </a:r>
            <a:endParaRPr lang="fr-FR" sz="1600" dirty="0"/>
          </a:p>
        </p:txBody>
      </p:sp>
      <p:sp>
        <p:nvSpPr>
          <p:cNvPr id="14" name="Rectangle 13"/>
          <p:cNvSpPr/>
          <p:nvPr/>
        </p:nvSpPr>
        <p:spPr>
          <a:xfrm>
            <a:off x="6881971" y="4071942"/>
            <a:ext cx="2262029" cy="369332"/>
          </a:xfrm>
          <a:prstGeom prst="rect">
            <a:avLst/>
          </a:prstGeom>
        </p:spPr>
        <p:txBody>
          <a:bodyPr wrap="none">
            <a:spAutoFit/>
          </a:bodyPr>
          <a:lstStyle/>
          <a:p>
            <a:r>
              <a:rPr lang="fr-FR" b="1" dirty="0" smtClean="0"/>
              <a:t>T C dense non orienté</a:t>
            </a:r>
            <a:endParaRPr lang="fr-FR" dirty="0"/>
          </a:p>
        </p:txBody>
      </p:sp>
      <p:sp>
        <p:nvSpPr>
          <p:cNvPr id="15" name="Rectangle 14"/>
          <p:cNvSpPr/>
          <p:nvPr/>
        </p:nvSpPr>
        <p:spPr>
          <a:xfrm>
            <a:off x="6858016" y="3571876"/>
            <a:ext cx="1838837" cy="369332"/>
          </a:xfrm>
          <a:prstGeom prst="rect">
            <a:avLst/>
          </a:prstGeom>
        </p:spPr>
        <p:txBody>
          <a:bodyPr wrap="none">
            <a:spAutoFit/>
          </a:bodyPr>
          <a:lstStyle/>
          <a:p>
            <a:r>
              <a:rPr lang="fr-FR" b="1" dirty="0" smtClean="0"/>
              <a:t>T C dense orienté</a:t>
            </a:r>
            <a:endParaRPr lang="fr-FR" dirty="0"/>
          </a:p>
        </p:txBody>
      </p:sp>
      <p:sp>
        <p:nvSpPr>
          <p:cNvPr id="16" name="Rectangle 15"/>
          <p:cNvSpPr/>
          <p:nvPr/>
        </p:nvSpPr>
        <p:spPr>
          <a:xfrm>
            <a:off x="3143240" y="4929198"/>
            <a:ext cx="3749231" cy="369332"/>
          </a:xfrm>
          <a:prstGeom prst="rect">
            <a:avLst/>
          </a:prstGeom>
        </p:spPr>
        <p:txBody>
          <a:bodyPr wrap="none">
            <a:spAutoFit/>
          </a:bodyPr>
          <a:lstStyle/>
          <a:p>
            <a:pPr lvl="2"/>
            <a:r>
              <a:rPr lang="fr-FR" b="1" dirty="0" smtClean="0"/>
              <a:t>Le tissu conjonctif élastique</a:t>
            </a:r>
            <a:endParaRPr lang="fr-FR" sz="1600" dirty="0"/>
          </a:p>
        </p:txBody>
      </p:sp>
      <p:sp>
        <p:nvSpPr>
          <p:cNvPr id="17" name="Rectangle 16"/>
          <p:cNvSpPr/>
          <p:nvPr/>
        </p:nvSpPr>
        <p:spPr>
          <a:xfrm>
            <a:off x="3143240" y="5357826"/>
            <a:ext cx="3637984" cy="369332"/>
          </a:xfrm>
          <a:prstGeom prst="rect">
            <a:avLst/>
          </a:prstGeom>
        </p:spPr>
        <p:txBody>
          <a:bodyPr wrap="none">
            <a:spAutoFit/>
          </a:bodyPr>
          <a:lstStyle/>
          <a:p>
            <a:pPr lvl="2"/>
            <a:r>
              <a:rPr lang="fr-FR" b="1" dirty="0" smtClean="0"/>
              <a:t>Le tissu conjonctif adipeux</a:t>
            </a:r>
            <a:endParaRPr lang="fr-FR" sz="1600" dirty="0"/>
          </a:p>
        </p:txBody>
      </p:sp>
      <p:sp>
        <p:nvSpPr>
          <p:cNvPr id="18" name="Rectangle 17"/>
          <p:cNvSpPr/>
          <p:nvPr/>
        </p:nvSpPr>
        <p:spPr>
          <a:xfrm>
            <a:off x="3143240" y="4500570"/>
            <a:ext cx="3846053" cy="369332"/>
          </a:xfrm>
          <a:prstGeom prst="rect">
            <a:avLst/>
          </a:prstGeom>
        </p:spPr>
        <p:txBody>
          <a:bodyPr wrap="none">
            <a:spAutoFit/>
          </a:bodyPr>
          <a:lstStyle/>
          <a:p>
            <a:pPr lvl="2"/>
            <a:r>
              <a:rPr lang="fr-FR" b="1" dirty="0" smtClean="0"/>
              <a:t>Le tissu conjonctif réticulaire</a:t>
            </a:r>
            <a:endParaRPr lang="fr-FR" sz="1600" dirty="0"/>
          </a:p>
        </p:txBody>
      </p:sp>
      <p:cxnSp>
        <p:nvCxnSpPr>
          <p:cNvPr id="19" name="Connecteur droit avec flèche 18"/>
          <p:cNvCxnSpPr/>
          <p:nvPr/>
        </p:nvCxnSpPr>
        <p:spPr>
          <a:xfrm>
            <a:off x="3571868" y="3786190"/>
            <a:ext cx="500066" cy="14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571868" y="3286124"/>
            <a:ext cx="428628" cy="31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3" idx="3"/>
            <a:endCxn id="15" idx="1"/>
          </p:cNvCxnSpPr>
          <p:nvPr/>
        </p:nvCxnSpPr>
        <p:spPr>
          <a:xfrm flipV="1">
            <a:off x="6588863" y="3756542"/>
            <a:ext cx="269153"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572264" y="4143380"/>
            <a:ext cx="357190" cy="144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6200000" flipH="1">
            <a:off x="3428992" y="3929066"/>
            <a:ext cx="785818" cy="642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6200000" flipH="1">
            <a:off x="2928926" y="4429132"/>
            <a:ext cx="1643074" cy="642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flipH="1">
            <a:off x="3214678" y="4214818"/>
            <a:ext cx="1143008"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928670"/>
            <a:ext cx="4410075" cy="40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90" y="928670"/>
            <a:ext cx="3960440" cy="40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786" y="332656"/>
            <a:ext cx="2848665" cy="369332"/>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smtClean="0"/>
              <a:t>mésenchyme embryonnaire</a:t>
            </a:r>
            <a:endParaRPr lang="fr-FR" b="1" dirty="0"/>
          </a:p>
        </p:txBody>
      </p:sp>
      <p:sp>
        <p:nvSpPr>
          <p:cNvPr id="5" name="Rectangle 4"/>
          <p:cNvSpPr/>
          <p:nvPr/>
        </p:nvSpPr>
        <p:spPr>
          <a:xfrm>
            <a:off x="5429256" y="332656"/>
            <a:ext cx="2855718" cy="369332"/>
          </a:xfrm>
          <a:prstGeom prst="rect">
            <a:avLst/>
          </a:prstGeom>
          <a:ln w="57150"/>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smtClean="0"/>
              <a:t>Le tissu conjonctif muqueux</a:t>
            </a:r>
            <a:endParaRPr lang="fr-FR" dirty="0"/>
          </a:p>
        </p:txBody>
      </p:sp>
      <p:sp>
        <p:nvSpPr>
          <p:cNvPr id="6" name="Rectangle 5"/>
          <p:cNvSpPr/>
          <p:nvPr/>
        </p:nvSpPr>
        <p:spPr>
          <a:xfrm>
            <a:off x="285720" y="5072074"/>
            <a:ext cx="4572000" cy="646331"/>
          </a:xfrm>
          <a:prstGeom prst="rect">
            <a:avLst/>
          </a:prstGeom>
        </p:spPr>
        <p:txBody>
          <a:bodyPr>
            <a:spAutoFit/>
          </a:bodyPr>
          <a:lstStyle/>
          <a:p>
            <a:r>
              <a:rPr lang="fr-FR" b="1" dirty="0" smtClean="0"/>
              <a:t>ces cellules sont pluripotentes</a:t>
            </a:r>
          </a:p>
          <a:p>
            <a:r>
              <a:rPr lang="fr-FR" b="1" dirty="0" smtClean="0"/>
              <a:t>presque pas de fibres</a:t>
            </a:r>
            <a:endParaRPr lang="fr-FR" dirty="0"/>
          </a:p>
        </p:txBody>
      </p:sp>
      <p:sp>
        <p:nvSpPr>
          <p:cNvPr id="7" name="Rectangle 6"/>
          <p:cNvSpPr/>
          <p:nvPr/>
        </p:nvSpPr>
        <p:spPr>
          <a:xfrm>
            <a:off x="4929190" y="5072074"/>
            <a:ext cx="4572000" cy="646331"/>
          </a:xfrm>
          <a:prstGeom prst="rect">
            <a:avLst/>
          </a:prstGeom>
        </p:spPr>
        <p:txBody>
          <a:bodyPr>
            <a:spAutoFit/>
          </a:bodyPr>
          <a:lstStyle/>
          <a:p>
            <a:r>
              <a:rPr lang="fr-FR" b="1" dirty="0" smtClean="0"/>
              <a:t>Très pauvre en cellules et très riche en matière fondamentale ( cordon ombilicale)</a:t>
            </a:r>
            <a:endParaRPr lang="fr-F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est le tissu conjonctif le plus... - Biologie Simplifié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11" y="841454"/>
            <a:ext cx="6975177" cy="5256584"/>
          </a:xfrm>
          <a:prstGeom prst="rect">
            <a:avLst/>
          </a:prstGeom>
          <a:noFill/>
          <a:extLst>
            <a:ext uri="{909E8E84-426E-40DD-AFC4-6F175D3DCCD1}">
              <a14:hiddenFill xmlns:a14="http://schemas.microsoft.com/office/drawing/2010/main">
                <a:solidFill>
                  <a:srgbClr val="FFFFFF"/>
                </a:solidFill>
              </a14:hiddenFill>
            </a:ext>
          </a:extLst>
        </p:spPr>
      </p:pic>
      <p:sp>
        <p:nvSpPr>
          <p:cNvPr id="7169" name="Rectangle 1"/>
          <p:cNvSpPr>
            <a:spLocks noChangeArrowheads="1"/>
          </p:cNvSpPr>
          <p:nvPr/>
        </p:nvSpPr>
        <p:spPr bwMode="auto">
          <a:xfrm>
            <a:off x="1285852" y="285728"/>
            <a:ext cx="6613734" cy="523220"/>
          </a:xfrm>
          <a:prstGeom prst="rect">
            <a:avLst/>
          </a:prstGeom>
          <a:ln w="57150">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TISSU CONJONCTIF </a:t>
            </a:r>
            <a:r>
              <a:rPr lang="fr-FR" sz="2800" b="1" dirty="0" smtClean="0">
                <a:latin typeface="Times New Roman" pitchFamily="18" charset="0"/>
                <a:ea typeface="Calibri" pitchFamily="34" charset="0"/>
                <a:cs typeface="Times New Roman" pitchFamily="18" charset="0"/>
              </a:rPr>
              <a:t> LÂCHE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67544" y="6130544"/>
            <a:ext cx="8496944" cy="646331"/>
          </a:xfrm>
          <a:prstGeom prst="rect">
            <a:avLst/>
          </a:prstGeom>
        </p:spPr>
        <p:txBody>
          <a:bodyPr wrap="square">
            <a:spAutoFit/>
          </a:bodyPr>
          <a:lstStyle/>
          <a:p>
            <a:r>
              <a:rPr lang="fr-FR" dirty="0"/>
              <a:t>Très répandu dans </a:t>
            </a:r>
            <a:r>
              <a:rPr lang="fr-FR" dirty="0" smtClean="0"/>
              <a:t>l’organisme,  </a:t>
            </a:r>
            <a:r>
              <a:rPr lang="fr-FR" dirty="0"/>
              <a:t>On y trouve une répartition harmonieuse des cellules, des fibres et de la substance fondamentale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9928" y="620688"/>
            <a:ext cx="8935236" cy="5616624"/>
          </a:xfrm>
          <a:prstGeom prst="rect">
            <a:avLst/>
          </a:prstGeom>
        </p:spPr>
      </p:pic>
    </p:spTree>
    <p:extLst>
      <p:ext uri="{BB962C8B-B14F-4D97-AF65-F5344CB8AC3E}">
        <p14:creationId xmlns:p14="http://schemas.microsoft.com/office/powerpoint/2010/main" val="3731275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istologique.univ-lille1.fr/cours/res/diapo4_12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214290"/>
            <a:ext cx="3816424" cy="29289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910" y="3143248"/>
            <a:ext cx="3643306" cy="923330"/>
          </a:xfrm>
          <a:prstGeom prst="rect">
            <a:avLst/>
          </a:prstGeom>
        </p:spPr>
        <p:txBody>
          <a:bodyPr wrap="square">
            <a:spAutoFit/>
          </a:bodyPr>
          <a:lstStyle/>
          <a:p>
            <a:r>
              <a:rPr lang="fr-FR" sz="2000" b="1" i="1" dirty="0"/>
              <a:t>Observation de tissu conjonctif fibreux </a:t>
            </a:r>
            <a:r>
              <a:rPr lang="fr-FR" sz="2000" b="1" i="1" dirty="0" smtClean="0"/>
              <a:t>lâche</a:t>
            </a:r>
            <a:r>
              <a:rPr lang="fr-FR" sz="1400" b="1" dirty="0"/>
              <a:t/>
            </a:r>
            <a:br>
              <a:rPr lang="fr-FR" sz="1400" b="1" dirty="0"/>
            </a:br>
            <a:endParaRPr lang="fr-FR" sz="1400" b="1" dirty="0"/>
          </a:p>
        </p:txBody>
      </p:sp>
      <p:pic>
        <p:nvPicPr>
          <p:cNvPr id="4" name="Picture 4" descr="http://histologique.univ-lille1.fr/cours/res/p21_m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57166"/>
            <a:ext cx="4057650" cy="27860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86282" y="3143248"/>
            <a:ext cx="4357718" cy="707886"/>
          </a:xfrm>
          <a:prstGeom prst="rect">
            <a:avLst/>
          </a:prstGeom>
        </p:spPr>
        <p:txBody>
          <a:bodyPr wrap="square">
            <a:spAutoFit/>
          </a:bodyPr>
          <a:lstStyle/>
          <a:p>
            <a:r>
              <a:rPr lang="fr-FR" sz="2000" b="1" i="1" dirty="0" smtClean="0"/>
              <a:t>Interprétation </a:t>
            </a:r>
            <a:r>
              <a:rPr lang="fr-FR" sz="2000" b="1" i="1" dirty="0"/>
              <a:t>schématique de tissu conjonctif fibreux lâche, </a:t>
            </a:r>
            <a:endParaRPr lang="fr-FR" sz="2000" b="1" dirty="0"/>
          </a:p>
        </p:txBody>
      </p:sp>
      <p:sp>
        <p:nvSpPr>
          <p:cNvPr id="6" name="Rectangle 5"/>
          <p:cNvSpPr/>
          <p:nvPr/>
        </p:nvSpPr>
        <p:spPr>
          <a:xfrm>
            <a:off x="2071670" y="4357694"/>
            <a:ext cx="4572000" cy="1938992"/>
          </a:xfrm>
          <a:prstGeom prst="rect">
            <a:avLst/>
          </a:prstGeom>
        </p:spPr>
        <p:txBody>
          <a:bodyPr>
            <a:spAutoFit/>
          </a:bodyPr>
          <a:lstStyle/>
          <a:p>
            <a:r>
              <a:rPr lang="fr-FR" sz="2000" b="1" dirty="0" smtClean="0"/>
              <a:t>1-fibroblastes, dont seuls sont bien visibles les noyaux à chromatine dense ;</a:t>
            </a:r>
          </a:p>
          <a:p>
            <a:r>
              <a:rPr lang="fr-FR" sz="2000" b="1" dirty="0" smtClean="0"/>
              <a:t>2-substance fondamentale transparente </a:t>
            </a:r>
          </a:p>
          <a:p>
            <a:r>
              <a:rPr lang="fr-FR" sz="2000" b="1" dirty="0" smtClean="0"/>
              <a:t>3-fibres de collagène (avec un aspect ondulé sur cette préparation) ;</a:t>
            </a:r>
          </a:p>
          <a:p>
            <a:r>
              <a:rPr lang="fr-FR" sz="2000" b="1" dirty="0" smtClean="0"/>
              <a:t>4-petit vaisseau sanguin</a:t>
            </a:r>
            <a:endParaRPr lang="fr-FR"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ésentère, Mammifère (tissu conj. lâche, H - )Mésentère, Mammifère (tissu conj. lâche), H"/>
          <p:cNvPicPr>
            <a:picLocks noChangeAspect="1" noChangeArrowheads="1"/>
          </p:cNvPicPr>
          <p:nvPr/>
        </p:nvPicPr>
        <p:blipFill>
          <a:blip r:embed="rId3"/>
          <a:srcRect/>
          <a:stretch>
            <a:fillRect/>
          </a:stretch>
        </p:blipFill>
        <p:spPr bwMode="auto">
          <a:xfrm>
            <a:off x="323528" y="116632"/>
            <a:ext cx="8080319" cy="5734420"/>
          </a:xfrm>
          <a:prstGeom prst="rect">
            <a:avLst/>
          </a:prstGeom>
          <a:noFill/>
        </p:spPr>
      </p:pic>
      <p:sp>
        <p:nvSpPr>
          <p:cNvPr id="3" name="Rectangle 2"/>
          <p:cNvSpPr/>
          <p:nvPr/>
        </p:nvSpPr>
        <p:spPr>
          <a:xfrm>
            <a:off x="2249582" y="6021288"/>
            <a:ext cx="4228209" cy="369332"/>
          </a:xfrm>
          <a:prstGeom prst="rect">
            <a:avLst/>
          </a:prstGeom>
        </p:spPr>
        <p:txBody>
          <a:bodyPr wrap="none">
            <a:spAutoFit/>
          </a:bodyPr>
          <a:lstStyle/>
          <a:p>
            <a:r>
              <a:rPr lang="fr-FR" b="1" u="sng" dirty="0">
                <a:hlinkClick r:id="rId4"/>
              </a:rPr>
              <a:t>Mésentère, Mammifère (tissu </a:t>
            </a:r>
            <a:r>
              <a:rPr lang="fr-FR" b="1" u="sng" dirty="0" err="1">
                <a:hlinkClick r:id="rId4"/>
              </a:rPr>
              <a:t>conj</a:t>
            </a:r>
            <a:r>
              <a:rPr lang="fr-FR" b="1" u="sng" dirty="0">
                <a:hlinkClick r:id="rId4"/>
              </a:rPr>
              <a:t>. lâche),</a:t>
            </a:r>
            <a:endParaRPr lang="fr-FR" dirty="0"/>
          </a:p>
        </p:txBody>
      </p:sp>
    </p:spTree>
    <p:extLst>
      <p:ext uri="{BB962C8B-B14F-4D97-AF65-F5344CB8AC3E}">
        <p14:creationId xmlns:p14="http://schemas.microsoft.com/office/powerpoint/2010/main" val="1067842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oimage.free.fr/his_image/his_img/tissu_conjonctif_lache_2_400_c.png"/>
          <p:cNvPicPr>
            <a:picLocks noChangeAspect="1" noChangeArrowheads="1"/>
          </p:cNvPicPr>
          <p:nvPr/>
        </p:nvPicPr>
        <p:blipFill>
          <a:blip r:embed="rId3"/>
          <a:srcRect/>
          <a:stretch>
            <a:fillRect/>
          </a:stretch>
        </p:blipFill>
        <p:spPr bwMode="auto">
          <a:xfrm>
            <a:off x="357158" y="357166"/>
            <a:ext cx="7786742" cy="4772028"/>
          </a:xfrm>
          <a:prstGeom prst="rect">
            <a:avLst/>
          </a:prstGeom>
          <a:noFill/>
        </p:spPr>
      </p:pic>
      <p:graphicFrame>
        <p:nvGraphicFramePr>
          <p:cNvPr id="4" name="Diagramme 3"/>
          <p:cNvGraphicFramePr/>
          <p:nvPr/>
        </p:nvGraphicFramePr>
        <p:xfrm>
          <a:off x="2500298" y="5357826"/>
          <a:ext cx="3717236"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5192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c l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1000108"/>
            <a:ext cx="792956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00364" y="285728"/>
            <a:ext cx="3731984" cy="523220"/>
          </a:xfrm>
          <a:prstGeom prst="rect">
            <a:avLst/>
          </a:prstGeom>
        </p:spPr>
        <p:txBody>
          <a:bodyPr wrap="none">
            <a:spAutoFit/>
          </a:bodyPr>
          <a:lstStyle/>
          <a:p>
            <a:r>
              <a:rPr lang="fr-FR" sz="2800" b="1" dirty="0" smtClean="0"/>
              <a:t>Le tissu conjonctif lâche</a:t>
            </a:r>
            <a:endParaRPr lang="fr-FR"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eur\Mes documents\Mes image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520" y="5157192"/>
            <a:ext cx="4572000" cy="1477328"/>
          </a:xfrm>
          <a:prstGeom prst="rect">
            <a:avLst/>
          </a:prstGeom>
        </p:spPr>
        <p:txBody>
          <a:bodyPr>
            <a:spAutoFit/>
          </a:bodyPr>
          <a:lstStyle/>
          <a:p>
            <a:r>
              <a:rPr lang="fr-FR" dirty="0"/>
              <a:t>Mac macrophage </a:t>
            </a:r>
          </a:p>
          <a:p>
            <a:r>
              <a:rPr lang="fr-FR" dirty="0"/>
              <a:t>Ma  mastocyte </a:t>
            </a:r>
          </a:p>
          <a:p>
            <a:r>
              <a:rPr lang="fr-FR" dirty="0" err="1"/>
              <a:t>Fib</a:t>
            </a:r>
            <a:r>
              <a:rPr lang="fr-FR" dirty="0"/>
              <a:t>  , fibroblaste </a:t>
            </a:r>
          </a:p>
          <a:p>
            <a:r>
              <a:rPr lang="fr-FR" dirty="0" err="1"/>
              <a:t>Coll</a:t>
            </a:r>
            <a:r>
              <a:rPr lang="fr-FR" dirty="0"/>
              <a:t> </a:t>
            </a:r>
            <a:r>
              <a:rPr lang="fr-FR" dirty="0" err="1"/>
              <a:t>collagene</a:t>
            </a:r>
            <a:r>
              <a:rPr lang="fr-FR" dirty="0"/>
              <a:t> </a:t>
            </a:r>
          </a:p>
          <a:p>
            <a:r>
              <a:rPr lang="fr-FR" dirty="0"/>
              <a:t>Fe fibre </a:t>
            </a:r>
            <a:r>
              <a:rPr lang="fr-FR" dirty="0" err="1"/>
              <a:t>elastique</a:t>
            </a:r>
            <a:r>
              <a:rPr lang="fr-FR"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udilab.bmed.mcgill.ca/HA/HAimage/ct_fi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1357298"/>
            <a:ext cx="8136904"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0430" y="500042"/>
            <a:ext cx="3369705" cy="523220"/>
          </a:xfrm>
          <a:prstGeom prst="rect">
            <a:avLst/>
          </a:prstGeom>
        </p:spPr>
        <p:txBody>
          <a:bodyPr wrap="none">
            <a:spAutoFit/>
          </a:bodyPr>
          <a:lstStyle/>
          <a:p>
            <a:r>
              <a:rPr lang="fr-FR" sz="2800" b="1" dirty="0" smtClean="0"/>
              <a:t>Tissu conjonctif lâche</a:t>
            </a:r>
            <a:endParaRPr lang="fr-FR" sz="2800" dirty="0"/>
          </a:p>
        </p:txBody>
      </p:sp>
      <p:sp>
        <p:nvSpPr>
          <p:cNvPr id="4" name="Rectangle 3"/>
          <p:cNvSpPr/>
          <p:nvPr/>
        </p:nvSpPr>
        <p:spPr>
          <a:xfrm>
            <a:off x="2151150" y="6259196"/>
            <a:ext cx="4949112" cy="369332"/>
          </a:xfrm>
          <a:prstGeom prst="rect">
            <a:avLst/>
          </a:prstGeom>
        </p:spPr>
        <p:txBody>
          <a:bodyPr wrap="none">
            <a:spAutoFit/>
          </a:bodyPr>
          <a:lstStyle/>
          <a:p>
            <a:r>
              <a:rPr lang="fr-FR" dirty="0" smtClean="0"/>
              <a:t>F: fibroblaste,   R: réticuline ,  Ca :capillaire </a:t>
            </a:r>
            <a:r>
              <a:rPr lang="fr-FR" dirty="0" err="1" smtClean="0"/>
              <a:t>saiguin</a:t>
            </a:r>
            <a:r>
              <a:rPr lang="fr-FR" dirty="0" smtClean="0"/>
              <a:t>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260648"/>
            <a:ext cx="3411447" cy="954107"/>
          </a:xfrm>
          <a:prstGeom prst="rect">
            <a:avLst/>
          </a:prstGeom>
        </p:spPr>
        <p:txBody>
          <a:bodyPr wrap="none">
            <a:spAutoFit/>
          </a:bodyPr>
          <a:lstStyle/>
          <a:p>
            <a:r>
              <a:rPr lang="fr-FR" sz="2800" b="1" dirty="0">
                <a:latin typeface="Times New Roman" panose="02020603050405020304" pitchFamily="18" charset="0"/>
                <a:ea typeface="Tahoma" panose="020B0604030504040204" pitchFamily="34" charset="0"/>
                <a:cs typeface="Times New Roman" panose="02020603050405020304" pitchFamily="18" charset="0"/>
              </a:rPr>
              <a:t>Tissu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 Conjonctif est </a:t>
            </a:r>
          </a:p>
          <a:p>
            <a:pPr algn="ct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composé </a:t>
            </a:r>
            <a:r>
              <a:rPr lang="fr-FR" sz="2800" b="1" dirty="0">
                <a:latin typeface="Times New Roman" panose="02020603050405020304" pitchFamily="18" charset="0"/>
                <a:ea typeface="Tahoma" panose="020B0604030504040204" pitchFamily="34" charset="0"/>
                <a:cs typeface="Times New Roman" panose="02020603050405020304" pitchFamily="18" charset="0"/>
              </a:rPr>
              <a:t>de</a:t>
            </a:r>
          </a:p>
        </p:txBody>
      </p:sp>
      <p:sp>
        <p:nvSpPr>
          <p:cNvPr id="5" name="Rectangle 4"/>
          <p:cNvSpPr/>
          <p:nvPr/>
        </p:nvSpPr>
        <p:spPr>
          <a:xfrm>
            <a:off x="683568" y="2365139"/>
            <a:ext cx="2692352" cy="13849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dirty="0" smtClean="0">
                <a:solidFill>
                  <a:srgbClr val="92D050"/>
                </a:solidFill>
                <a:latin typeface="Times New Roman" panose="02020603050405020304" pitchFamily="18" charset="0"/>
                <a:ea typeface="Tahoma" panose="020B0604030504040204" pitchFamily="34" charset="0"/>
                <a:cs typeface="Times New Roman" panose="02020603050405020304" pitchFamily="18" charset="0"/>
              </a:rPr>
              <a:t>Cellules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dispersées </a:t>
            </a:r>
            <a:r>
              <a:rPr lang="fr-FR" sz="2800" b="1" dirty="0">
                <a:latin typeface="Times New Roman" panose="02020603050405020304" pitchFamily="18" charset="0"/>
                <a:ea typeface="Tahoma" panose="020B0604030504040204" pitchFamily="34" charset="0"/>
                <a:cs typeface="Times New Roman" panose="02020603050405020304" pitchFamily="18" charset="0"/>
              </a:rPr>
              <a:t>non </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jointives)</a:t>
            </a:r>
            <a:endParaRPr lang="fr-FR"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5292080" y="2365139"/>
            <a:ext cx="3096344" cy="13849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fr-FR" sz="2800" b="1" dirty="0" smtClean="0">
                <a:solidFill>
                  <a:srgbClr val="92D050"/>
                </a:solidFill>
                <a:latin typeface="Times New Roman" panose="02020603050405020304" pitchFamily="18" charset="0"/>
                <a:ea typeface="Tahoma" panose="020B0604030504040204" pitchFamily="34" charset="0"/>
                <a:cs typeface="Times New Roman" panose="02020603050405020304" pitchFamily="18" charset="0"/>
              </a:rPr>
              <a:t>Matrice </a:t>
            </a:r>
            <a:r>
              <a:rPr lang="fr-FR" sz="2800" b="1" dirty="0">
                <a:solidFill>
                  <a:srgbClr val="92D050"/>
                </a:solidFill>
                <a:latin typeface="Times New Roman" panose="02020603050405020304" pitchFamily="18" charset="0"/>
                <a:ea typeface="Tahoma" panose="020B0604030504040204" pitchFamily="34" charset="0"/>
                <a:cs typeface="Times New Roman" panose="02020603050405020304" pitchFamily="18" charset="0"/>
              </a:rPr>
              <a:t>extracellulaire abondante </a:t>
            </a:r>
            <a:endParaRPr lang="fr-FR"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5884919" y="4293096"/>
            <a:ext cx="250350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-fibres </a:t>
            </a:r>
          </a:p>
          <a:p>
            <a:r>
              <a:rPr lang="fr-FR" sz="2800" b="1" dirty="0">
                <a:latin typeface="Times New Roman" panose="02020603050405020304" pitchFamily="18" charset="0"/>
                <a:ea typeface="Tahoma" panose="020B0604030504040204" pitchFamily="34" charset="0"/>
                <a:cs typeface="Times New Roman" panose="02020603050405020304" pitchFamily="18" charset="0"/>
              </a:rPr>
              <a:t>-</a:t>
            </a:r>
            <a:r>
              <a:rPr lang="fr-FR" sz="2800" b="1" dirty="0" smtClean="0">
                <a:latin typeface="Times New Roman" panose="02020603050405020304" pitchFamily="18" charset="0"/>
                <a:ea typeface="Tahoma" panose="020B0604030504040204" pitchFamily="34" charset="0"/>
                <a:cs typeface="Times New Roman" panose="02020603050405020304" pitchFamily="18" charset="0"/>
              </a:rPr>
              <a:t>substance fondamentale</a:t>
            </a:r>
            <a:endParaRPr lang="fr-FR" sz="2800" b="1"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0" name="Connecteur droit avec flèche 9"/>
          <p:cNvCxnSpPr/>
          <p:nvPr/>
        </p:nvCxnSpPr>
        <p:spPr>
          <a:xfrm flipH="1">
            <a:off x="1907704" y="1214755"/>
            <a:ext cx="2088232" cy="990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995936" y="1214755"/>
            <a:ext cx="2187311" cy="102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99592" y="241484"/>
            <a:ext cx="6445419" cy="523220"/>
          </a:xfrm>
          <a:prstGeom prst="rect">
            <a:avLst/>
          </a:prstGeom>
          <a:ln w="57150">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TISSU CONJONCTIF DENSE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p:cNvPicPr/>
          <p:nvPr/>
        </p:nvPicPr>
        <p:blipFill rotWithShape="1">
          <a:blip r:embed="rId2">
            <a:extLst>
              <a:ext uri="{28A0092B-C50C-407E-A947-70E740481C1C}">
                <a14:useLocalDpi xmlns:a14="http://schemas.microsoft.com/office/drawing/2010/main" val="0"/>
              </a:ext>
            </a:extLst>
          </a:blip>
          <a:srcRect l="4301" t="16799" r="1685" b="8249"/>
          <a:stretch/>
        </p:blipFill>
        <p:spPr bwMode="auto">
          <a:xfrm>
            <a:off x="629912" y="980728"/>
            <a:ext cx="6984777" cy="4176464"/>
          </a:xfrm>
          <a:prstGeom prst="rect">
            <a:avLst/>
          </a:prstGeom>
          <a:noFill/>
          <a:ln>
            <a:noFill/>
          </a:ln>
        </p:spPr>
      </p:pic>
      <p:sp>
        <p:nvSpPr>
          <p:cNvPr id="2" name="Rectangle 1"/>
          <p:cNvSpPr/>
          <p:nvPr/>
        </p:nvSpPr>
        <p:spPr>
          <a:xfrm>
            <a:off x="467544" y="5373216"/>
            <a:ext cx="7920880" cy="1046440"/>
          </a:xfrm>
          <a:prstGeom prst="rect">
            <a:avLst/>
          </a:prstGeom>
        </p:spPr>
        <p:txBody>
          <a:bodyPr wrap="square">
            <a:spAutoFit/>
          </a:bodyPr>
          <a:lstStyle/>
          <a:p>
            <a:r>
              <a:rPr lang="fr-FR" dirty="0" smtClean="0">
                <a:latin typeface="TimesNewRoman"/>
              </a:rPr>
              <a:t>TC dense est </a:t>
            </a:r>
            <a:r>
              <a:rPr lang="fr-FR" dirty="0">
                <a:latin typeface="TimesNewRoman"/>
              </a:rPr>
              <a:t>caractérisée par une prédominance très nette des fibres de </a:t>
            </a:r>
            <a:r>
              <a:rPr lang="fr-FR" dirty="0" smtClean="0">
                <a:latin typeface="TimesNewRoman"/>
              </a:rPr>
              <a:t>collagène au </a:t>
            </a:r>
            <a:r>
              <a:rPr lang="fr-FR" dirty="0">
                <a:latin typeface="TimesNewRoman"/>
              </a:rPr>
              <a:t>détriment des autres </a:t>
            </a:r>
            <a:r>
              <a:rPr lang="fr-FR" dirty="0" smtClean="0">
                <a:latin typeface="TimesNewRoman"/>
              </a:rPr>
              <a:t>constituants </a:t>
            </a:r>
            <a:r>
              <a:rPr lang="fr-FR" sz="2200" dirty="0">
                <a:latin typeface="Times New Roman" panose="02020603050405020304" pitchFamily="18" charset="0"/>
                <a:cs typeface="Times New Roman" panose="02020603050405020304" pitchFamily="18" charset="0"/>
              </a:rPr>
              <a:t>On distingue ainsi les tissus conjonctifs </a:t>
            </a:r>
            <a:r>
              <a:rPr lang="fr-FR" sz="2200" dirty="0" smtClean="0">
                <a:latin typeface="Times New Roman" panose="02020603050405020304" pitchFamily="18" charset="0"/>
                <a:cs typeface="Times New Roman" panose="02020603050405020304" pitchFamily="18" charset="0"/>
              </a:rPr>
              <a:t>denses non </a:t>
            </a:r>
            <a:r>
              <a:rPr lang="fr-FR" sz="2200" dirty="0">
                <a:latin typeface="Times New Roman" panose="02020603050405020304" pitchFamily="18" charset="0"/>
                <a:cs typeface="Times New Roman" panose="02020603050405020304" pitchFamily="18" charset="0"/>
              </a:rPr>
              <a:t>orientés et orientés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udilab.bmed.mcgill.ca/HA/HAimage/ct_fig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714356"/>
            <a:ext cx="7560840"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3768" y="6258972"/>
            <a:ext cx="4572000" cy="369332"/>
          </a:xfrm>
          <a:prstGeom prst="rect">
            <a:avLst/>
          </a:prstGeom>
        </p:spPr>
        <p:txBody>
          <a:bodyPr>
            <a:spAutoFit/>
          </a:bodyPr>
          <a:lstStyle/>
          <a:p>
            <a:r>
              <a:rPr lang="fr-FR" dirty="0"/>
              <a:t>F </a:t>
            </a:r>
            <a:r>
              <a:rPr lang="fr-FR" dirty="0" smtClean="0"/>
              <a:t>fibroblaste, C:  collagène  , V ;vaisseaux </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5" descr="TC irréguli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571612"/>
            <a:ext cx="42862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6" descr="TC réguli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3050"/>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ous-titre 2"/>
          <p:cNvSpPr txBox="1">
            <a:spLocks/>
          </p:cNvSpPr>
          <p:nvPr/>
        </p:nvSpPr>
        <p:spPr>
          <a:xfrm>
            <a:off x="0" y="214313"/>
            <a:ext cx="9144000" cy="1500187"/>
          </a:xfrm>
          <a:prstGeom prst="rect">
            <a:avLst/>
          </a:prstGeom>
        </p:spPr>
        <p:txBody>
          <a:bodyPr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fr-FR" sz="2800" b="1" dirty="0" smtClean="0">
                <a:solidFill>
                  <a:srgbClr val="FF0000"/>
                </a:solidFill>
              </a:rPr>
              <a:t>                Tissu conjonctif à fibres de collagène prédominantes</a:t>
            </a:r>
          </a:p>
          <a:p>
            <a:pPr>
              <a:buFont typeface="Arial" pitchFamily="34" charset="0"/>
              <a:buNone/>
              <a:defRPr/>
            </a:pPr>
            <a:endParaRPr lang="fr-FR" sz="2800" dirty="0" smtClean="0"/>
          </a:p>
          <a:p>
            <a:pPr>
              <a:buFont typeface="Arial" pitchFamily="34" charset="0"/>
              <a:buNone/>
              <a:defRPr/>
            </a:pPr>
            <a:r>
              <a:rPr lang="fr-FR" sz="2800" b="1" dirty="0" smtClean="0">
                <a:solidFill>
                  <a:srgbClr val="FF0000"/>
                </a:solidFill>
              </a:rPr>
              <a:t>                     non orienté                                                 orienté</a:t>
            </a:r>
          </a:p>
          <a:p>
            <a:pPr marL="1162050" indent="-269875">
              <a:buFont typeface="Arial" pitchFamily="34" charset="0"/>
              <a:buNone/>
              <a:tabLst>
                <a:tab pos="1162050" algn="l"/>
              </a:tabLst>
              <a:defRPr/>
            </a:pPr>
            <a:r>
              <a:rPr lang="fr-FR" dirty="0" smtClean="0"/>
              <a:t>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Ã©sultat de recherche d'images pour &quot;tissu conjonctif cours&quot;"/>
          <p:cNvPicPr/>
          <p:nvPr/>
        </p:nvPicPr>
        <p:blipFill>
          <a:blip r:embed="rId2">
            <a:extLst>
              <a:ext uri="{28A0092B-C50C-407E-A947-70E740481C1C}">
                <a14:useLocalDpi xmlns:a14="http://schemas.microsoft.com/office/drawing/2010/main" val="0"/>
              </a:ext>
            </a:extLst>
          </a:blip>
          <a:srcRect/>
          <a:stretch>
            <a:fillRect/>
          </a:stretch>
        </p:blipFill>
        <p:spPr bwMode="auto">
          <a:xfrm>
            <a:off x="410000" y="1163382"/>
            <a:ext cx="2895530" cy="3206044"/>
          </a:xfrm>
          <a:prstGeom prst="rect">
            <a:avLst/>
          </a:prstGeom>
          <a:noFill/>
          <a:ln>
            <a:noFill/>
          </a:ln>
        </p:spPr>
      </p:pic>
      <p:sp>
        <p:nvSpPr>
          <p:cNvPr id="38914" name="Rectangle 4"/>
          <p:cNvSpPr>
            <a:spLocks noChangeArrowheads="1"/>
          </p:cNvSpPr>
          <p:nvPr/>
        </p:nvSpPr>
        <p:spPr bwMode="auto">
          <a:xfrm>
            <a:off x="3357554" y="2214554"/>
            <a:ext cx="1350963" cy="3683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macrophage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3143240" y="2786058"/>
            <a:ext cx="1947862" cy="3683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fibres de collagène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6" name="Rectangle 2"/>
          <p:cNvSpPr>
            <a:spLocks noChangeArrowheads="1"/>
          </p:cNvSpPr>
          <p:nvPr/>
        </p:nvSpPr>
        <p:spPr bwMode="auto">
          <a:xfrm>
            <a:off x="3357554" y="3429000"/>
            <a:ext cx="1189038" cy="36988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fibroblaste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RÃ©sultat de recherche d'images pour &quot;tissu conjonctif cours&quot;"/>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40563"/>
            <a:ext cx="2901245" cy="3059289"/>
          </a:xfrm>
          <a:prstGeom prst="rect">
            <a:avLst/>
          </a:prstGeom>
          <a:noFill/>
          <a:ln>
            <a:noFill/>
          </a:ln>
        </p:spPr>
      </p:pic>
      <p:sp>
        <p:nvSpPr>
          <p:cNvPr id="8" name="Rectangle 7"/>
          <p:cNvSpPr/>
          <p:nvPr/>
        </p:nvSpPr>
        <p:spPr>
          <a:xfrm>
            <a:off x="2754200" y="192733"/>
            <a:ext cx="3908634"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a:spAutoFit/>
          </a:bodyPr>
          <a:lstStyle/>
          <a:p>
            <a:r>
              <a:rPr lang="fr-FR" sz="2000" b="1" dirty="0" smtClean="0">
                <a:latin typeface="Times New Roman" pitchFamily="18" charset="0"/>
                <a:cs typeface="Times New Roman" pitchFamily="18" charset="0"/>
              </a:rPr>
              <a:t>Tissu conjonctif dense non orienté</a:t>
            </a:r>
            <a:endParaRPr lang="fr-FR" sz="2000" dirty="0">
              <a:latin typeface="Times New Roman" pitchFamily="18" charset="0"/>
              <a:cs typeface="Times New Roman" pitchFamily="18" charset="0"/>
            </a:endParaRPr>
          </a:p>
        </p:txBody>
      </p:sp>
      <p:sp>
        <p:nvSpPr>
          <p:cNvPr id="38917" name="Rectangle 5"/>
          <p:cNvSpPr>
            <a:spLocks noChangeArrowheads="1"/>
          </p:cNvSpPr>
          <p:nvPr/>
        </p:nvSpPr>
        <p:spPr bwMode="auto">
          <a:xfrm>
            <a:off x="428596" y="5643578"/>
            <a:ext cx="365215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555555"/>
                </a:solidFill>
                <a:effectLst/>
                <a:latin typeface="Times New Roman" pitchFamily="18" charset="0"/>
                <a:ea typeface="Calibri" pitchFamily="34" charset="0"/>
                <a:cs typeface="Times New Roman" pitchFamily="18" charset="0"/>
              </a:rPr>
              <a:t>- </a:t>
            </a:r>
            <a:r>
              <a:rPr lang="fr-FR" sz="2000" b="1" dirty="0" smtClean="0">
                <a:solidFill>
                  <a:srgbClr val="555555"/>
                </a:solidFill>
                <a:latin typeface="Times New Roman" pitchFamily="18" charset="0"/>
                <a:ea typeface="Calibri" pitchFamily="34" charset="0"/>
                <a:cs typeface="Times New Roman" pitchFamily="18" charset="0"/>
              </a:rPr>
              <a:t>A</a:t>
            </a:r>
            <a:r>
              <a:rPr kumimoji="0" lang="fr-FR" sz="2000" b="1" i="0" u="none" strike="noStrike" cap="none" normalizeH="0" baseline="0" dirty="0" smtClean="0">
                <a:ln>
                  <a:noFill/>
                </a:ln>
                <a:solidFill>
                  <a:srgbClr val="555555"/>
                </a:solidFill>
                <a:effectLst/>
                <a:latin typeface="Times New Roman" pitchFamily="18" charset="0"/>
                <a:ea typeface="Calibri" pitchFamily="34" charset="0"/>
                <a:cs typeface="Times New Roman" pitchFamily="18" charset="0"/>
              </a:rPr>
              <a:t>u pourtour de l’os (périoste).</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275734474"/>
              </p:ext>
            </p:extLst>
          </p:nvPr>
        </p:nvGraphicFramePr>
        <p:xfrm>
          <a:off x="357158" y="4572008"/>
          <a:ext cx="8319298" cy="1009650"/>
        </p:xfrm>
        <a:graphic>
          <a:graphicData uri="http://schemas.openxmlformats.org/drawingml/2006/table">
            <a:tbl>
              <a:tblPr/>
              <a:tblGrid>
                <a:gridCol w="8319298"/>
              </a:tblGrid>
              <a:tr h="0">
                <a:tc>
                  <a:txBody>
                    <a:bodyPr/>
                    <a:lstStyle/>
                    <a:p>
                      <a:pPr algn="just" fontAlgn="ct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r>
                        <a:rPr lang="fr-FR" sz="2000" dirty="0" smtClean="0">
                          <a:latin typeface="Times New Roman" pitchFamily="18" charset="0"/>
                          <a:cs typeface="Times New Roman" pitchFamily="18" charset="0"/>
                        </a:rPr>
                        <a:t> - Au </a:t>
                      </a:r>
                      <a:r>
                        <a:rPr lang="fr-FR" sz="2000" dirty="0">
                          <a:latin typeface="Times New Roman" pitchFamily="18" charset="0"/>
                          <a:cs typeface="Times New Roman" pitchFamily="18" charset="0"/>
                        </a:rPr>
                        <a:t>niveau de la peau, le derme est occupé par un tissu conjonctif dense  (en fibres collagènes) irrégulier.</a:t>
                      </a:r>
                    </a:p>
                  </a:txBody>
                  <a:tcPr marL="47625" marR="47625" marT="47625" marB="47625" anchor="ctr">
                    <a:lnL>
                      <a:noFill/>
                    </a:lnL>
                    <a:lnR>
                      <a:noFill/>
                    </a:lnR>
                    <a:lnT>
                      <a:noFill/>
                    </a:lnT>
                    <a:lnB>
                      <a:noFill/>
                    </a:lnB>
                  </a:tcPr>
                </a:tc>
              </a:tr>
            </a:tbl>
          </a:graphicData>
        </a:graphic>
      </p:graphicFrame>
      <p:sp>
        <p:nvSpPr>
          <p:cNvPr id="3" name="Rectangle 2"/>
          <p:cNvSpPr/>
          <p:nvPr/>
        </p:nvSpPr>
        <p:spPr>
          <a:xfrm>
            <a:off x="1286703" y="756701"/>
            <a:ext cx="7608797" cy="369332"/>
          </a:xfrm>
          <a:prstGeom prst="rect">
            <a:avLst/>
          </a:prstGeom>
        </p:spPr>
        <p:txBody>
          <a:bodyPr wrap="square">
            <a:spAutoFit/>
          </a:bodyPr>
          <a:lstStyle/>
          <a:p>
            <a:r>
              <a:rPr lang="fr-FR" dirty="0">
                <a:latin typeface="TimesNewRoman"/>
              </a:rPr>
              <a:t>Les fibres de collagène sont sans orientation précise</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611717" y="764704"/>
            <a:ext cx="8501092" cy="5844177"/>
          </a:xfrm>
          <a:prstGeom prst="rect">
            <a:avLst/>
          </a:prstGeom>
          <a:noFill/>
          <a:ln w="9525">
            <a:noFill/>
            <a:miter lim="800000"/>
            <a:headEnd/>
            <a:tailEnd/>
          </a:ln>
          <a:effectLst/>
        </p:spPr>
      </p:pic>
      <p:sp>
        <p:nvSpPr>
          <p:cNvPr id="3" name="Rectangle 2"/>
          <p:cNvSpPr/>
          <p:nvPr/>
        </p:nvSpPr>
        <p:spPr>
          <a:xfrm>
            <a:off x="2857488" y="214290"/>
            <a:ext cx="3495059"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a:spAutoFit/>
          </a:bodyPr>
          <a:lstStyle/>
          <a:p>
            <a:r>
              <a:rPr lang="fr-FR" sz="2000" b="1" dirty="0" smtClean="0">
                <a:latin typeface="Times New Roman" pitchFamily="18" charset="0"/>
                <a:cs typeface="Times New Roman" pitchFamily="18" charset="0"/>
              </a:rPr>
              <a:t>Tissu conjonctif dense orienté</a:t>
            </a:r>
            <a:endParaRPr lang="fr-FR" sz="2000" dirty="0">
              <a:latin typeface="Times New Roman" pitchFamily="18" charset="0"/>
              <a:cs typeface="Times New Roman" pitchFamily="18" charset="0"/>
            </a:endParaRPr>
          </a:p>
        </p:txBody>
      </p:sp>
      <p:cxnSp>
        <p:nvCxnSpPr>
          <p:cNvPr id="4" name="Connecteur droit avec flèche 3"/>
          <p:cNvCxnSpPr/>
          <p:nvPr/>
        </p:nvCxnSpPr>
        <p:spPr>
          <a:xfrm flipH="1">
            <a:off x="2809736" y="764704"/>
            <a:ext cx="1546240" cy="77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4355976" y="764704"/>
            <a:ext cx="1550103" cy="77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tissu conjonctif dens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02" y="1988840"/>
            <a:ext cx="3528392"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3648" y="188640"/>
            <a:ext cx="6295249" cy="523220"/>
          </a:xfrm>
          <a:prstGeom prst="rect">
            <a:avLst/>
          </a:prstGeom>
          <a:ln w="57150"/>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smtClean="0">
                <a:latin typeface="Times New Roman" panose="02020603050405020304" pitchFamily="18" charset="0"/>
                <a:cs typeface="Times New Roman" panose="02020603050405020304" pitchFamily="18" charset="0"/>
              </a:rPr>
              <a:t>Tissu conjonctif dense orienté </a:t>
            </a:r>
            <a:r>
              <a:rPr lang="fr-FR" sz="2800" b="1" dirty="0" err="1" smtClean="0">
                <a:latin typeface="Times New Roman" panose="02020603050405020304" pitchFamily="18" charset="0"/>
                <a:cs typeface="Times New Roman" panose="02020603050405020304" pitchFamily="18" charset="0"/>
              </a:rPr>
              <a:t>unitendu</a:t>
            </a:r>
            <a:r>
              <a:rPr lang="fr-FR" sz="2800" b="1" dirty="0" smtClean="0">
                <a:latin typeface="Times New Roman" panose="02020603050405020304" pitchFamily="18" charset="0"/>
                <a:cs typeface="Times New Roman" panose="02020603050405020304" pitchFamily="18" charset="0"/>
              </a:rPr>
              <a:t> </a:t>
            </a:r>
            <a:endParaRPr lang="fr-FR"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59504"/>
            <a:ext cx="3816424" cy="448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625" y="985152"/>
            <a:ext cx="8844798" cy="646331"/>
          </a:xfrm>
          <a:prstGeom prst="rect">
            <a:avLst/>
          </a:prstGeom>
        </p:spPr>
        <p:txBody>
          <a:bodyPr wrap="square">
            <a:spAutoFit/>
          </a:bodyPr>
          <a:lstStyle/>
          <a:p>
            <a:r>
              <a:rPr lang="fr-FR" dirty="0">
                <a:latin typeface="TimesNewRoman"/>
              </a:rPr>
              <a:t>Abondance des fibres de collagène regroupées en faisceaux très épais et parallèles. </a:t>
            </a:r>
            <a:r>
              <a:rPr lang="fr-FR" dirty="0" smtClean="0">
                <a:latin typeface="TimesNewRoman"/>
              </a:rPr>
              <a:t>Les </a:t>
            </a:r>
            <a:r>
              <a:rPr lang="fr-FR" dirty="0" err="1" smtClean="0">
                <a:latin typeface="TimesNewRoman"/>
              </a:rPr>
              <a:t>fibrocytes</a:t>
            </a:r>
            <a:r>
              <a:rPr lang="fr-FR" dirty="0" smtClean="0">
                <a:latin typeface="TimesNewRoman"/>
              </a:rPr>
              <a:t> </a:t>
            </a:r>
            <a:r>
              <a:rPr lang="fr-FR" dirty="0">
                <a:latin typeface="TimesNewRoman"/>
              </a:rPr>
              <a:t>sont peu nombreux et aplatis entre </a:t>
            </a:r>
            <a:r>
              <a:rPr lang="fr-FR" dirty="0" smtClean="0">
                <a:latin typeface="TimesNewRoman"/>
              </a:rPr>
              <a:t>les collagènes.</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tissu conjonctif dens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10" y="1701228"/>
            <a:ext cx="3168352" cy="3744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39604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84575" y="220111"/>
            <a:ext cx="6094874" cy="523220"/>
          </a:xfrm>
          <a:prstGeom prst="rect">
            <a:avLst/>
          </a:prstGeom>
          <a:ln w="38100"/>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smtClean="0">
                <a:latin typeface="Times New Roman" panose="02020603050405020304" pitchFamily="18" charset="0"/>
                <a:cs typeface="Times New Roman" panose="02020603050405020304" pitchFamily="18" charset="0"/>
              </a:rPr>
              <a:t>Tissu conjonctif dense orienté </a:t>
            </a:r>
            <a:r>
              <a:rPr lang="fr-FR" sz="2800" b="1" dirty="0" err="1" smtClean="0">
                <a:latin typeface="Times New Roman" panose="02020603050405020304" pitchFamily="18" charset="0"/>
                <a:cs typeface="Times New Roman" panose="02020603050405020304" pitchFamily="18" charset="0"/>
              </a:rPr>
              <a:t>bitendu</a:t>
            </a:r>
            <a:r>
              <a:rPr lang="fr-FR" sz="2800" b="1" dirty="0" smtClean="0">
                <a:latin typeface="Times New Roman" panose="02020603050405020304" pitchFamily="18" charset="0"/>
                <a:cs typeface="Times New Roman" panose="02020603050405020304" pitchFamily="18" charset="0"/>
              </a:rPr>
              <a:t> </a:t>
            </a:r>
            <a:endParaRPr lang="fr-FR"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717410" y="847186"/>
            <a:ext cx="7743022" cy="646331"/>
          </a:xfrm>
          <a:prstGeom prst="rect">
            <a:avLst/>
          </a:prstGeom>
        </p:spPr>
        <p:txBody>
          <a:bodyPr wrap="square">
            <a:spAutoFit/>
          </a:bodyPr>
          <a:lstStyle/>
          <a:p>
            <a:r>
              <a:rPr lang="fr-FR" dirty="0" smtClean="0">
                <a:latin typeface="TimesNewRoman"/>
              </a:rPr>
              <a:t>Les </a:t>
            </a:r>
            <a:r>
              <a:rPr lang="fr-FR" dirty="0">
                <a:latin typeface="TimesNewRoman"/>
              </a:rPr>
              <a:t>fibres sont </a:t>
            </a:r>
            <a:r>
              <a:rPr lang="fr-FR" dirty="0" smtClean="0">
                <a:latin typeface="TimesNewRoman"/>
              </a:rPr>
              <a:t>disposées parallèlement</a:t>
            </a:r>
            <a:r>
              <a:rPr lang="fr-FR" dirty="0">
                <a:latin typeface="TimesNewRoman"/>
              </a:rPr>
              <a:t>. Les fibres de chaque plan </a:t>
            </a:r>
            <a:r>
              <a:rPr lang="fr-FR" dirty="0" smtClean="0">
                <a:latin typeface="TimesNewRoman"/>
              </a:rPr>
              <a:t>sont perpendiculaires </a:t>
            </a:r>
            <a:r>
              <a:rPr lang="fr-FR" dirty="0">
                <a:latin typeface="TimesNewRoman"/>
              </a:rPr>
              <a:t>aux fibres des plans adjacents.</a:t>
            </a:r>
            <a:endParaRPr lang="fr-FR" dirty="0"/>
          </a:p>
        </p:txBody>
      </p:sp>
      <p:sp>
        <p:nvSpPr>
          <p:cNvPr id="6" name="Rectangle 5"/>
          <p:cNvSpPr/>
          <p:nvPr/>
        </p:nvSpPr>
        <p:spPr>
          <a:xfrm>
            <a:off x="1403648" y="6021288"/>
            <a:ext cx="7272808" cy="369332"/>
          </a:xfrm>
          <a:prstGeom prst="rect">
            <a:avLst/>
          </a:prstGeom>
        </p:spPr>
        <p:txBody>
          <a:bodyPr wrap="square">
            <a:spAutoFit/>
          </a:bodyPr>
          <a:lstStyle/>
          <a:p>
            <a:r>
              <a:rPr lang="fr-FR" dirty="0">
                <a:latin typeface="TimesNewRoman"/>
              </a:rPr>
              <a:t>Les aponévroses (tissus conjonctifs entourant les muscles). </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870" y="980728"/>
            <a:ext cx="6174432" cy="369332"/>
          </a:xfrm>
          <a:prstGeom prst="rect">
            <a:avLst/>
          </a:prstGeom>
        </p:spPr>
        <p:txBody>
          <a:bodyPr wrap="square">
            <a:spAutoFit/>
          </a:bodyPr>
          <a:lstStyle/>
          <a:p>
            <a:r>
              <a:rPr lang="fr-FR" dirty="0">
                <a:latin typeface="TimesNewRoman"/>
              </a:rPr>
              <a:t>Elles sont spécialisées dans le stockage de </a:t>
            </a:r>
            <a:r>
              <a:rPr lang="fr-FR" dirty="0" smtClean="0">
                <a:latin typeface="TimesNewRoman"/>
              </a:rPr>
              <a:t>la graisse</a:t>
            </a:r>
            <a:r>
              <a:rPr lang="fr-FR" dirty="0">
                <a:latin typeface="TimesNewRoman"/>
              </a:rPr>
              <a:t>.</a:t>
            </a:r>
            <a:endParaRPr lang="fr-FR" dirty="0"/>
          </a:p>
        </p:txBody>
      </p:sp>
      <p:sp>
        <p:nvSpPr>
          <p:cNvPr id="3" name="Rectangle 2"/>
          <p:cNvSpPr/>
          <p:nvPr/>
        </p:nvSpPr>
        <p:spPr>
          <a:xfrm>
            <a:off x="2195736" y="223368"/>
            <a:ext cx="4020588" cy="523220"/>
          </a:xfrm>
          <a:prstGeom prst="rect">
            <a:avLst/>
          </a:prstGeom>
          <a:ln w="38100"/>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smtClean="0">
                <a:latin typeface="Times New Roman" panose="02020603050405020304" pitchFamily="18" charset="0"/>
                <a:cs typeface="Times New Roman" panose="02020603050405020304" pitchFamily="18" charset="0"/>
              </a:rPr>
              <a:t>Tissu conjonctif adipeux </a:t>
            </a:r>
            <a:endParaRPr lang="fr-FR" sz="2800" b="1" dirty="0">
              <a:latin typeface="Times New Roman" panose="02020603050405020304" pitchFamily="18" charset="0"/>
              <a:cs typeface="Times New Roman" panose="02020603050405020304" pitchFamily="18" charset="0"/>
            </a:endParaRPr>
          </a:p>
        </p:txBody>
      </p:sp>
      <p:cxnSp>
        <p:nvCxnSpPr>
          <p:cNvPr id="5" name="Connecteur droit avec flèche 4"/>
          <p:cNvCxnSpPr/>
          <p:nvPr/>
        </p:nvCxnSpPr>
        <p:spPr>
          <a:xfrm flipH="1">
            <a:off x="1537109" y="1412776"/>
            <a:ext cx="2281827" cy="6480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Connecteur droit avec flèche 6"/>
          <p:cNvCxnSpPr/>
          <p:nvPr/>
        </p:nvCxnSpPr>
        <p:spPr>
          <a:xfrm>
            <a:off x="3818935" y="1412776"/>
            <a:ext cx="2769289" cy="6480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515035" y="2192997"/>
            <a:ext cx="2044149" cy="369332"/>
          </a:xfrm>
          <a:prstGeom prst="rect">
            <a:avLst/>
          </a:prstGeom>
          <a:ln w="57150"/>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TimesNewRoman"/>
              </a:rPr>
              <a:t>la graisse blanche</a:t>
            </a:r>
            <a:endParaRPr lang="fr-FR" dirty="0"/>
          </a:p>
        </p:txBody>
      </p:sp>
      <p:sp>
        <p:nvSpPr>
          <p:cNvPr id="9" name="Rectangle 8"/>
          <p:cNvSpPr/>
          <p:nvPr/>
        </p:nvSpPr>
        <p:spPr>
          <a:xfrm>
            <a:off x="5906457" y="2159216"/>
            <a:ext cx="1903085" cy="369332"/>
          </a:xfrm>
          <a:prstGeom prst="rect">
            <a:avLst/>
          </a:prstGeom>
          <a:ln w="57150"/>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TimesNewRoman"/>
              </a:rPr>
              <a:t>La graisse brune</a:t>
            </a:r>
            <a:endParaRPr lang="fr-FR" dirty="0"/>
          </a:p>
        </p:txBody>
      </p:sp>
      <p:sp>
        <p:nvSpPr>
          <p:cNvPr id="12" name="Rectangle 11"/>
          <p:cNvSpPr/>
          <p:nvPr/>
        </p:nvSpPr>
        <p:spPr>
          <a:xfrm>
            <a:off x="65639" y="3609408"/>
            <a:ext cx="3554213" cy="3139321"/>
          </a:xfrm>
          <a:prstGeom prst="rect">
            <a:avLst/>
          </a:prstGeom>
        </p:spPr>
        <p:txBody>
          <a:bodyPr wrap="square">
            <a:spAutoFit/>
          </a:bodyPr>
          <a:lstStyle/>
          <a:p>
            <a:pPr algn="ctr"/>
            <a:r>
              <a:rPr lang="fr-FR" sz="2200" dirty="0" smtClean="0">
                <a:solidFill>
                  <a:srgbClr val="444444"/>
                </a:solidFill>
                <a:latin typeface="Times New Roman" panose="02020603050405020304" pitchFamily="18" charset="0"/>
                <a:cs typeface="Times New Roman" panose="02020603050405020304" pitchFamily="18" charset="0"/>
              </a:rPr>
              <a:t>Ce sont des cellules volumineuses arrondies, comportant une vacuole centrale qui prend toute la place et refoule les autres éléments du cytoplasme à la périphérie avec un noyau excentré.</a:t>
            </a:r>
          </a:p>
          <a:p>
            <a:pPr algn="ctr"/>
            <a:r>
              <a:rPr lang="fr-FR" sz="2200" dirty="0" smtClean="0">
                <a:latin typeface="Times New Roman" panose="02020603050405020304" pitchFamily="18" charset="0"/>
                <a:cs typeface="Times New Roman" panose="02020603050405020304" pitchFamily="18" charset="0"/>
              </a:rPr>
              <a:t>Chez les adultes </a:t>
            </a:r>
            <a:endParaRPr lang="fr-FR" sz="2200" dirty="0">
              <a:latin typeface="Times New Roman" panose="02020603050405020304" pitchFamily="18" charset="0"/>
              <a:cs typeface="Times New Roman" panose="02020603050405020304" pitchFamily="18" charset="0"/>
            </a:endParaRPr>
          </a:p>
        </p:txBody>
      </p:sp>
      <p:cxnSp>
        <p:nvCxnSpPr>
          <p:cNvPr id="15" name="Connecteur droit avec flèche 14"/>
          <p:cNvCxnSpPr/>
          <p:nvPr/>
        </p:nvCxnSpPr>
        <p:spPr>
          <a:xfrm>
            <a:off x="1537109" y="2562329"/>
            <a:ext cx="0" cy="9314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a:off x="6720380" y="2562329"/>
            <a:ext cx="0" cy="10826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a:xfrm>
            <a:off x="4434380" y="3621984"/>
            <a:ext cx="4572000" cy="3139321"/>
          </a:xfrm>
          <a:prstGeom prst="rect">
            <a:avLst/>
          </a:prstGeom>
        </p:spPr>
        <p:txBody>
          <a:bodyPr>
            <a:spAutoFit/>
          </a:bodyPr>
          <a:lstStyle/>
          <a:p>
            <a:pPr algn="ctr"/>
            <a:r>
              <a:rPr lang="fr-FR" sz="2200" dirty="0">
                <a:solidFill>
                  <a:srgbClr val="444444"/>
                </a:solidFill>
                <a:latin typeface="TimesNewRoman"/>
              </a:rPr>
              <a:t>Ils ont un noyau central et un cytoplasme rempli </a:t>
            </a:r>
            <a:r>
              <a:rPr lang="fr-FR" sz="2200" dirty="0" smtClean="0">
                <a:solidFill>
                  <a:srgbClr val="444444"/>
                </a:solidFill>
                <a:latin typeface="TimesNewRoman"/>
              </a:rPr>
              <a:t>de nombreuses </a:t>
            </a:r>
            <a:r>
              <a:rPr lang="fr-FR" sz="2200" dirty="0">
                <a:solidFill>
                  <a:srgbClr val="444444"/>
                </a:solidFill>
                <a:latin typeface="TimesNewRoman"/>
              </a:rPr>
              <a:t>petites vacuoles lipidiques (cellules multioculaires) et </a:t>
            </a:r>
            <a:r>
              <a:rPr lang="fr-FR" sz="2200" dirty="0" smtClean="0">
                <a:solidFill>
                  <a:srgbClr val="444444"/>
                </a:solidFill>
                <a:latin typeface="TimesNewRoman"/>
              </a:rPr>
              <a:t>de mitochondries</a:t>
            </a:r>
            <a:r>
              <a:rPr lang="fr-FR" sz="2200" dirty="0">
                <a:solidFill>
                  <a:srgbClr val="000000"/>
                </a:solidFill>
                <a:latin typeface="TimesNewRoman"/>
              </a:rPr>
              <a:t>. Est </a:t>
            </a:r>
            <a:r>
              <a:rPr lang="fr-FR" sz="2200" dirty="0" smtClean="0">
                <a:solidFill>
                  <a:srgbClr val="000000"/>
                </a:solidFill>
                <a:latin typeface="TimesNewRoman"/>
              </a:rPr>
              <a:t>une source </a:t>
            </a:r>
            <a:r>
              <a:rPr lang="fr-FR" sz="2200" dirty="0">
                <a:solidFill>
                  <a:srgbClr val="000000"/>
                </a:solidFill>
                <a:latin typeface="TimesNewRoman"/>
              </a:rPr>
              <a:t>de chaleur, elle est présente </a:t>
            </a:r>
            <a:r>
              <a:rPr lang="fr-FR" sz="2200" dirty="0">
                <a:solidFill>
                  <a:srgbClr val="444444"/>
                </a:solidFill>
                <a:latin typeface="TimesNewRoman"/>
              </a:rPr>
              <a:t>chez le </a:t>
            </a:r>
            <a:r>
              <a:rPr lang="fr-FR" sz="2200" dirty="0" err="1">
                <a:solidFill>
                  <a:srgbClr val="444444"/>
                </a:solidFill>
                <a:latin typeface="TimesNewRoman"/>
              </a:rPr>
              <a:t>foetus</a:t>
            </a:r>
            <a:r>
              <a:rPr lang="fr-FR" sz="2200" dirty="0">
                <a:solidFill>
                  <a:srgbClr val="444444"/>
                </a:solidFill>
                <a:latin typeface="TimesNewRoman"/>
              </a:rPr>
              <a:t> et </a:t>
            </a:r>
            <a:r>
              <a:rPr lang="fr-FR" sz="2200" dirty="0" smtClean="0">
                <a:solidFill>
                  <a:srgbClr val="444444"/>
                </a:solidFill>
                <a:latin typeface="TimesNewRoman"/>
              </a:rPr>
              <a:t>le nouveau- né+ les animaux qui hiberne ( coccinelle, chauve souris, tortue grenouille…)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9734" y="68859"/>
            <a:ext cx="9283468" cy="6720281"/>
          </a:xfrm>
          <a:prstGeom prst="rect">
            <a:avLst/>
          </a:prstGeom>
        </p:spPr>
      </p:pic>
    </p:spTree>
    <p:extLst>
      <p:ext uri="{BB962C8B-B14F-4D97-AF65-F5344CB8AC3E}">
        <p14:creationId xmlns:p14="http://schemas.microsoft.com/office/powerpoint/2010/main" val="32006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SSU ADIPEUX&#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064"/>
            <a:ext cx="8728873" cy="672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45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285992"/>
            <a:ext cx="2803973" cy="769441"/>
          </a:xfrm>
          <a:prstGeom prst="rect">
            <a:avLst/>
          </a:prstGeom>
        </p:spPr>
        <p:txBody>
          <a:bodyPr wrap="none">
            <a:spAutoFit/>
          </a:bodyPr>
          <a:lstStyle/>
          <a:p>
            <a:r>
              <a:rPr lang="fr-FR" sz="4400" b="1" dirty="0" smtClean="0"/>
              <a:t>Les cellules</a:t>
            </a:r>
            <a:endParaRPr lang="fr-FR" sz="4400" b="1" dirty="0"/>
          </a:p>
        </p:txBody>
      </p:sp>
      <p:sp>
        <p:nvSpPr>
          <p:cNvPr id="4" name="Rectangle 3"/>
          <p:cNvSpPr/>
          <p:nvPr/>
        </p:nvSpPr>
        <p:spPr>
          <a:xfrm>
            <a:off x="4214810" y="1571612"/>
            <a:ext cx="1336520" cy="769441"/>
          </a:xfrm>
          <a:prstGeom prst="rect">
            <a:avLst/>
          </a:prstGeom>
        </p:spPr>
        <p:txBody>
          <a:bodyPr wrap="none">
            <a:spAutoFit/>
          </a:bodyPr>
          <a:lstStyle/>
          <a:p>
            <a:r>
              <a:rPr lang="fr-FR" sz="4400" b="1" dirty="0" smtClean="0"/>
              <a:t>Fixes</a:t>
            </a:r>
            <a:endParaRPr lang="fr-FR" sz="4400" b="1" dirty="0"/>
          </a:p>
        </p:txBody>
      </p:sp>
      <p:sp>
        <p:nvSpPr>
          <p:cNvPr id="5" name="Rectangle 4"/>
          <p:cNvSpPr/>
          <p:nvPr/>
        </p:nvSpPr>
        <p:spPr>
          <a:xfrm>
            <a:off x="3929058" y="3143248"/>
            <a:ext cx="1465529" cy="769441"/>
          </a:xfrm>
          <a:prstGeom prst="rect">
            <a:avLst/>
          </a:prstGeom>
        </p:spPr>
        <p:txBody>
          <a:bodyPr wrap="none">
            <a:spAutoFit/>
          </a:bodyPr>
          <a:lstStyle/>
          <a:p>
            <a:r>
              <a:rPr lang="fr-FR" sz="4400" b="1" dirty="0" smtClean="0"/>
              <a:t>libres</a:t>
            </a:r>
            <a:endParaRPr lang="fr-FR" sz="4400" b="1" dirty="0"/>
          </a:p>
        </p:txBody>
      </p:sp>
      <p:cxnSp>
        <p:nvCxnSpPr>
          <p:cNvPr id="7" name="Connecteur droit avec flèche 6"/>
          <p:cNvCxnSpPr/>
          <p:nvPr/>
        </p:nvCxnSpPr>
        <p:spPr>
          <a:xfrm flipV="1">
            <a:off x="2928926" y="2071678"/>
            <a:ext cx="1200152" cy="442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endCxn id="5" idx="1"/>
          </p:cNvCxnSpPr>
          <p:nvPr/>
        </p:nvCxnSpPr>
        <p:spPr>
          <a:xfrm>
            <a:off x="2928926" y="2786058"/>
            <a:ext cx="1000132" cy="7419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57950" y="1285860"/>
            <a:ext cx="2111668" cy="461665"/>
          </a:xfrm>
          <a:prstGeom prst="rect">
            <a:avLst/>
          </a:prstGeom>
        </p:spPr>
        <p:txBody>
          <a:bodyPr wrap="none">
            <a:spAutoFit/>
          </a:bodyPr>
          <a:lstStyle/>
          <a:p>
            <a:r>
              <a:rPr lang="fr-FR" sz="2400" b="1" dirty="0"/>
              <a:t>les fibroblastes</a:t>
            </a:r>
            <a:endParaRPr lang="fr-FR" sz="2400" dirty="0"/>
          </a:p>
        </p:txBody>
      </p:sp>
      <p:sp>
        <p:nvSpPr>
          <p:cNvPr id="1025" name="Rectangle 1"/>
          <p:cNvSpPr>
            <a:spLocks noChangeArrowheads="1"/>
          </p:cNvSpPr>
          <p:nvPr/>
        </p:nvSpPr>
        <p:spPr bwMode="auto">
          <a:xfrm>
            <a:off x="6286512" y="2000240"/>
            <a:ext cx="28574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a:t>
            </a:r>
            <a:r>
              <a:rPr kumimoji="0" lang="fr-FR" sz="2400" b="1" i="0" u="none" strike="noStrike" cap="none" normalizeH="0" baseline="0" dirty="0" err="1" smtClean="0">
                <a:ln>
                  <a:noFill/>
                </a:ln>
                <a:solidFill>
                  <a:schemeClr val="tx1"/>
                </a:solidFill>
                <a:effectLst/>
                <a:ea typeface="Calibri" pitchFamily="34" charset="0"/>
                <a:cs typeface="Times New Roman" pitchFamily="18" charset="0"/>
              </a:rPr>
              <a:t>fibrocytes</a:t>
            </a:r>
            <a:endParaRPr kumimoji="0" lang="fr-FR" sz="2400" b="1" i="0" u="none" strike="noStrike" cap="none" normalizeH="0" baseline="0" dirty="0" smtClean="0">
              <a:ln>
                <a:noFill/>
              </a:ln>
              <a:solidFill>
                <a:schemeClr val="tx1"/>
              </a:solidFill>
              <a:effectLst/>
              <a:cs typeface="Arial" pitchFamily="34" charset="0"/>
            </a:endParaRPr>
          </a:p>
        </p:txBody>
      </p:sp>
      <p:cxnSp>
        <p:nvCxnSpPr>
          <p:cNvPr id="14" name="Connecteur droit avec flèche 13"/>
          <p:cNvCxnSpPr>
            <a:endCxn id="12" idx="1"/>
          </p:cNvCxnSpPr>
          <p:nvPr/>
        </p:nvCxnSpPr>
        <p:spPr>
          <a:xfrm flipV="1">
            <a:off x="5643570" y="1516693"/>
            <a:ext cx="714380" cy="348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715008" y="2143116"/>
            <a:ext cx="785818"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5429256" y="3143248"/>
            <a:ext cx="1200152" cy="442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1028" idx="1"/>
          </p:cNvCxnSpPr>
          <p:nvPr/>
        </p:nvCxnSpPr>
        <p:spPr>
          <a:xfrm>
            <a:off x="5572132" y="3643314"/>
            <a:ext cx="1357322" cy="165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1029" idx="1"/>
          </p:cNvCxnSpPr>
          <p:nvPr/>
        </p:nvCxnSpPr>
        <p:spPr>
          <a:xfrm>
            <a:off x="5500694" y="3714752"/>
            <a:ext cx="1143008" cy="588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flipH="1">
            <a:off x="5286380" y="4071942"/>
            <a:ext cx="1000132"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 name="Rectangle 2"/>
          <p:cNvSpPr>
            <a:spLocks noChangeArrowheads="1"/>
          </p:cNvSpPr>
          <p:nvPr/>
        </p:nvSpPr>
        <p:spPr bwMode="auto">
          <a:xfrm rot="10800000" flipV="1">
            <a:off x="6715140" y="2651936"/>
            <a:ext cx="24288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macrophages et les histiocytes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1028" name="Rectangle 4"/>
          <p:cNvSpPr>
            <a:spLocks noChangeArrowheads="1"/>
          </p:cNvSpPr>
          <p:nvPr/>
        </p:nvSpPr>
        <p:spPr bwMode="auto">
          <a:xfrm>
            <a:off x="6929454" y="3429000"/>
            <a:ext cx="30003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mastocytes</a:t>
            </a:r>
            <a:endParaRPr kumimoji="0" lang="fr-FR" sz="2400" b="0" i="0" u="none" strike="noStrike" cap="none" normalizeH="0" baseline="0" dirty="0" smtClean="0">
              <a:ln>
                <a:noFill/>
              </a:ln>
              <a:solidFill>
                <a:schemeClr val="tx1"/>
              </a:solidFill>
              <a:effectLst/>
              <a:cs typeface="Arial" pitchFamily="34" charset="0"/>
            </a:endParaRPr>
          </a:p>
        </p:txBody>
      </p:sp>
      <p:sp>
        <p:nvSpPr>
          <p:cNvPr id="1029" name="Rectangle 5"/>
          <p:cNvSpPr>
            <a:spLocks noChangeArrowheads="1"/>
          </p:cNvSpPr>
          <p:nvPr/>
        </p:nvSpPr>
        <p:spPr bwMode="auto">
          <a:xfrm>
            <a:off x="6643702" y="4071942"/>
            <a:ext cx="25002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444444"/>
                </a:solidFill>
                <a:effectLst/>
                <a:ea typeface="Calibri" pitchFamily="34" charset="0"/>
                <a:cs typeface="Times New Roman" pitchFamily="18" charset="0"/>
              </a:rPr>
              <a:t>Les plasmocytes</a:t>
            </a:r>
            <a:endParaRPr kumimoji="0" lang="fr-FR" sz="2400" b="1" i="0" u="none" strike="noStrike" cap="none" normalizeH="0" baseline="0" dirty="0" smtClean="0">
              <a:ln>
                <a:noFill/>
              </a:ln>
              <a:solidFill>
                <a:schemeClr val="tx1"/>
              </a:solidFill>
              <a:effectLst/>
              <a:cs typeface="Arial" pitchFamily="34" charset="0"/>
            </a:endParaRPr>
          </a:p>
        </p:txBody>
      </p:sp>
      <p:sp>
        <p:nvSpPr>
          <p:cNvPr id="1030" name="Rectangle 6"/>
          <p:cNvSpPr>
            <a:spLocks noChangeArrowheads="1"/>
          </p:cNvSpPr>
          <p:nvPr/>
        </p:nvSpPr>
        <p:spPr bwMode="auto">
          <a:xfrm>
            <a:off x="4643438" y="4857760"/>
            <a:ext cx="450056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Les leucocytes (monocytes, lymphocytes et granulocytes)</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abr04"/>
          <p:cNvPicPr>
            <a:picLocks noChangeAspect="1" noChangeArrowheads="1"/>
          </p:cNvPicPr>
          <p:nvPr/>
        </p:nvPicPr>
        <p:blipFill>
          <a:blip r:embed="rId2"/>
          <a:srcRect/>
          <a:stretch>
            <a:fillRect/>
          </a:stretch>
        </p:blipFill>
        <p:spPr bwMode="auto">
          <a:xfrm>
            <a:off x="500034" y="357166"/>
            <a:ext cx="7715304" cy="4786346"/>
          </a:xfrm>
          <a:prstGeom prst="rect">
            <a:avLst/>
          </a:prstGeom>
          <a:noFill/>
        </p:spPr>
      </p:pic>
      <p:sp>
        <p:nvSpPr>
          <p:cNvPr id="3" name="Rectangle 2"/>
          <p:cNvSpPr/>
          <p:nvPr/>
        </p:nvSpPr>
        <p:spPr>
          <a:xfrm>
            <a:off x="2143108" y="5357826"/>
            <a:ext cx="5286412" cy="369332"/>
          </a:xfrm>
          <a:prstGeom prst="rect">
            <a:avLst/>
          </a:prstGeom>
        </p:spPr>
        <p:txBody>
          <a:bodyPr wrap="square">
            <a:spAutoFit/>
          </a:bodyPr>
          <a:lstStyle/>
          <a:p>
            <a:r>
              <a:rPr lang="fr-FR" b="1" dirty="0"/>
              <a:t>Vue générale de l'organisation du tissu adipeux brun.</a:t>
            </a:r>
          </a:p>
        </p:txBody>
      </p:sp>
    </p:spTree>
    <p:extLst>
      <p:ext uri="{BB962C8B-B14F-4D97-AF65-F5344CB8AC3E}">
        <p14:creationId xmlns:p14="http://schemas.microsoft.com/office/powerpoint/2010/main" val="4225450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23368"/>
            <a:ext cx="4158446" cy="523220"/>
          </a:xfrm>
          <a:prstGeom prst="rect">
            <a:avLst/>
          </a:prstGeom>
          <a:ln w="38100"/>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smtClean="0">
                <a:latin typeface="Times New Roman" panose="02020603050405020304" pitchFamily="18" charset="0"/>
                <a:cs typeface="Times New Roman" panose="02020603050405020304" pitchFamily="18" charset="0"/>
              </a:rPr>
              <a:t>Tissu conjonctif élastique </a:t>
            </a:r>
            <a:endParaRPr lang="fr-FR"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23528" y="1124744"/>
            <a:ext cx="8496944" cy="646331"/>
          </a:xfrm>
          <a:prstGeom prst="rect">
            <a:avLst/>
          </a:prstGeom>
        </p:spPr>
        <p:txBody>
          <a:bodyPr wrap="square">
            <a:spAutoFit/>
          </a:bodyPr>
          <a:lstStyle/>
          <a:p>
            <a:r>
              <a:rPr lang="fr-FR" dirty="0">
                <a:latin typeface="TimesNewRoman"/>
              </a:rPr>
              <a:t>Il est caractérisé par la prédominance des fibres </a:t>
            </a:r>
            <a:r>
              <a:rPr lang="fr-FR" dirty="0" smtClean="0">
                <a:latin typeface="TimesNewRoman"/>
              </a:rPr>
              <a:t>élastiques, anastomosées  ( artère) </a:t>
            </a:r>
            <a:endParaRPr lang="fr-FR" dirty="0"/>
          </a:p>
        </p:txBody>
      </p:sp>
      <p:pic>
        <p:nvPicPr>
          <p:cNvPr id="5" name="Picture 2" descr="Fibre élastique : définition et explications"/>
          <p:cNvPicPr>
            <a:picLocks noChangeAspect="1" noChangeArrowheads="1"/>
          </p:cNvPicPr>
          <p:nvPr/>
        </p:nvPicPr>
        <p:blipFill>
          <a:blip r:embed="rId2"/>
          <a:srcRect/>
          <a:stretch>
            <a:fillRect/>
          </a:stretch>
        </p:blipFill>
        <p:spPr bwMode="auto">
          <a:xfrm>
            <a:off x="1357274" y="1916832"/>
            <a:ext cx="6286544" cy="3714776"/>
          </a:xfrm>
          <a:prstGeom prst="rect">
            <a:avLst/>
          </a:prstGeom>
          <a:noFill/>
        </p:spPr>
      </p:pic>
      <p:sp>
        <p:nvSpPr>
          <p:cNvPr id="6" name="Rectangle 5"/>
          <p:cNvSpPr/>
          <p:nvPr/>
        </p:nvSpPr>
        <p:spPr>
          <a:xfrm>
            <a:off x="2214546" y="6000768"/>
            <a:ext cx="4572000" cy="646331"/>
          </a:xfrm>
          <a:prstGeom prst="rect">
            <a:avLst/>
          </a:prstGeom>
        </p:spPr>
        <p:txBody>
          <a:bodyPr>
            <a:spAutoFit/>
          </a:bodyPr>
          <a:lstStyle/>
          <a:p>
            <a:r>
              <a:rPr lang="fr-FR" dirty="0" smtClean="0">
                <a:hlinkClick r:id="rId3"/>
              </a:rPr>
              <a:t> </a:t>
            </a:r>
            <a:r>
              <a:rPr lang="fr-FR" dirty="0">
                <a:hlinkClick r:id="rId3"/>
              </a:rPr>
              <a:t>aorte </a:t>
            </a:r>
            <a:r>
              <a:rPr lang="fr-FR" dirty="0" smtClean="0">
                <a:hlinkClick r:id="rId3"/>
              </a:rPr>
              <a:t> </a:t>
            </a:r>
            <a:r>
              <a:rPr lang="fr-FR" dirty="0">
                <a:hlinkClick r:id="rId3"/>
              </a:rPr>
              <a:t>:</a:t>
            </a:r>
            <a:r>
              <a:rPr lang="fr-FR" dirty="0" smtClean="0">
                <a:hlinkClick r:id="rId3"/>
              </a:rPr>
              <a:t> </a:t>
            </a:r>
            <a:r>
              <a:rPr lang="fr-FR" dirty="0">
                <a:hlinkClick r:id="rId3"/>
              </a:rPr>
              <a:t>le tissu élastique en tant que lignes onduleuses noires</a:t>
            </a:r>
            <a:endParaRPr lang="fr-FR" dirty="0"/>
          </a:p>
        </p:txBody>
      </p:sp>
    </p:spTree>
    <p:extLst>
      <p:ext uri="{BB962C8B-B14F-4D97-AF65-F5344CB8AC3E}">
        <p14:creationId xmlns:p14="http://schemas.microsoft.com/office/powerpoint/2010/main" val="250619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23368"/>
            <a:ext cx="4387611" cy="523220"/>
          </a:xfrm>
          <a:prstGeom prst="rect">
            <a:avLst/>
          </a:prstGeom>
          <a:ln w="38100"/>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smtClean="0">
                <a:latin typeface="Times New Roman" panose="02020603050405020304" pitchFamily="18" charset="0"/>
                <a:cs typeface="Times New Roman" panose="02020603050405020304" pitchFamily="18" charset="0"/>
              </a:rPr>
              <a:t>Tissu conjonctif réticulaire </a:t>
            </a:r>
            <a:endParaRPr lang="fr-FR"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43608" y="931020"/>
            <a:ext cx="7560840" cy="369332"/>
          </a:xfrm>
          <a:prstGeom prst="rect">
            <a:avLst/>
          </a:prstGeom>
        </p:spPr>
        <p:txBody>
          <a:bodyPr wrap="square">
            <a:spAutoFit/>
          </a:bodyPr>
          <a:lstStyle/>
          <a:p>
            <a:r>
              <a:rPr lang="fr-FR" dirty="0">
                <a:latin typeface="TimesNewRoman"/>
              </a:rPr>
              <a:t>Il est caractérisé par la prédominance des fibres de réticuline</a:t>
            </a:r>
            <a:endParaRPr lang="fr-FR" dirty="0"/>
          </a:p>
        </p:txBody>
      </p:sp>
      <p:pic>
        <p:nvPicPr>
          <p:cNvPr id="4" name="Image 3"/>
          <p:cNvPicPr>
            <a:picLocks noChangeAspect="1"/>
          </p:cNvPicPr>
          <p:nvPr/>
        </p:nvPicPr>
        <p:blipFill rotWithShape="1">
          <a:blip r:embed="rId2"/>
          <a:srcRect t="12607"/>
          <a:stretch/>
        </p:blipFill>
        <p:spPr>
          <a:xfrm>
            <a:off x="755576" y="1484784"/>
            <a:ext cx="7591986" cy="4991412"/>
          </a:xfrm>
          <a:prstGeom prst="rect">
            <a:avLst/>
          </a:prstGeom>
        </p:spPr>
      </p:pic>
    </p:spTree>
    <p:extLst>
      <p:ext uri="{BB962C8B-B14F-4D97-AF65-F5344CB8AC3E}">
        <p14:creationId xmlns:p14="http://schemas.microsoft.com/office/powerpoint/2010/main" val="2038260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lecannabiculteur.free.fr/SITES/UNIV%20CATHO%20LOUVAIN/istospec/safe/images/08906140.jpg"/>
          <p:cNvPicPr>
            <a:picLocks noChangeAspect="1" noChangeArrowheads="1"/>
          </p:cNvPicPr>
          <p:nvPr/>
        </p:nvPicPr>
        <p:blipFill>
          <a:blip r:embed="rId3"/>
          <a:srcRect/>
          <a:stretch>
            <a:fillRect/>
          </a:stretch>
        </p:blipFill>
        <p:spPr bwMode="auto">
          <a:xfrm>
            <a:off x="13871" y="116632"/>
            <a:ext cx="8861532" cy="5376660"/>
          </a:xfrm>
          <a:prstGeom prst="rect">
            <a:avLst/>
          </a:prstGeom>
          <a:noFill/>
        </p:spPr>
      </p:pic>
      <p:sp>
        <p:nvSpPr>
          <p:cNvPr id="3" name="Rectangle 2"/>
          <p:cNvSpPr/>
          <p:nvPr/>
        </p:nvSpPr>
        <p:spPr>
          <a:xfrm>
            <a:off x="1619672" y="6211669"/>
            <a:ext cx="6214202" cy="646331"/>
          </a:xfrm>
          <a:prstGeom prst="rect">
            <a:avLst/>
          </a:prstGeom>
        </p:spPr>
        <p:txBody>
          <a:bodyPr wrap="none">
            <a:spAutoFit/>
          </a:bodyPr>
          <a:lstStyle/>
          <a:p>
            <a:r>
              <a:rPr lang="fr-FR" b="1" dirty="0"/>
              <a:t>Le tissu </a:t>
            </a:r>
            <a:r>
              <a:rPr lang="fr-FR" b="1" dirty="0" smtClean="0"/>
              <a:t>réticulé (</a:t>
            </a:r>
            <a:r>
              <a:rPr lang="fr-FR" b="1" dirty="0"/>
              <a:t>ganglions lymphoïdes, </a:t>
            </a:r>
            <a:r>
              <a:rPr lang="fr-FR" b="1" dirty="0" smtClean="0"/>
              <a:t> </a:t>
            </a:r>
            <a:r>
              <a:rPr lang="fr-FR" b="1" dirty="0"/>
              <a:t>rate </a:t>
            </a:r>
            <a:r>
              <a:rPr lang="fr-FR" b="1" dirty="0" smtClean="0"/>
              <a:t>et </a:t>
            </a:r>
            <a:r>
              <a:rPr lang="fr-FR" b="1" dirty="0"/>
              <a:t>moelle </a:t>
            </a:r>
            <a:r>
              <a:rPr lang="fr-FR" b="1" dirty="0" smtClean="0"/>
              <a:t>osseuse)</a:t>
            </a:r>
          </a:p>
          <a:p>
            <a:r>
              <a:rPr lang="fr-FR" b="1" dirty="0"/>
              <a:t> </a:t>
            </a:r>
            <a:endParaRPr lang="fr-FR" dirty="0"/>
          </a:p>
        </p:txBody>
      </p:sp>
    </p:spTree>
    <p:extLst>
      <p:ext uri="{BB962C8B-B14F-4D97-AF65-F5344CB8AC3E}">
        <p14:creationId xmlns:p14="http://schemas.microsoft.com/office/powerpoint/2010/main" val="2034888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3207" y="3244334"/>
            <a:ext cx="777585" cy="369332"/>
          </a:xfrm>
          <a:prstGeom prst="rect">
            <a:avLst/>
          </a:prstGeom>
        </p:spPr>
        <p:txBody>
          <a:bodyPr wrap="none">
            <a:spAutoFit/>
          </a:bodyPr>
          <a:lstStyle/>
          <a:p>
            <a:r>
              <a:rPr lang="fr-FR" dirty="0"/>
              <a:t>Merci </a:t>
            </a:r>
          </a:p>
        </p:txBody>
      </p:sp>
    </p:spTree>
    <p:extLst>
      <p:ext uri="{BB962C8B-B14F-4D97-AF65-F5344CB8AC3E}">
        <p14:creationId xmlns:p14="http://schemas.microsoft.com/office/powerpoint/2010/main" val="134206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ssus conjonctifs. - ppt télécharger"/>
          <p:cNvPicPr>
            <a:picLocks noChangeAspect="1" noChangeArrowheads="1"/>
          </p:cNvPicPr>
          <p:nvPr/>
        </p:nvPicPr>
        <p:blipFill rotWithShape="1">
          <a:blip r:embed="rId3"/>
          <a:srcRect b="41894"/>
          <a:stretch/>
        </p:blipFill>
        <p:spPr bwMode="auto">
          <a:xfrm>
            <a:off x="4643438" y="4095722"/>
            <a:ext cx="4286280" cy="2496910"/>
          </a:xfrm>
          <a:prstGeom prst="rect">
            <a:avLst/>
          </a:prstGeom>
          <a:noFill/>
        </p:spPr>
      </p:pic>
      <p:sp>
        <p:nvSpPr>
          <p:cNvPr id="3" name="Rectangle 2"/>
          <p:cNvSpPr/>
          <p:nvPr/>
        </p:nvSpPr>
        <p:spPr>
          <a:xfrm>
            <a:off x="2724836" y="139463"/>
            <a:ext cx="383720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r>
              <a:rPr lang="fr-FR" sz="3600" b="1" dirty="0" smtClean="0"/>
              <a:t>LES CELLULES FIXES</a:t>
            </a:r>
            <a:endParaRPr lang="fr-FR" sz="3600" b="1" dirty="0"/>
          </a:p>
        </p:txBody>
      </p:sp>
      <p:pic>
        <p:nvPicPr>
          <p:cNvPr id="4" name="Picture 9" descr="Enseignement d&amp;#39;Histologie Humaine, Pr Serge Nataf - Le Tissu Conjonctif  (cours N°1)"/>
          <p:cNvPicPr>
            <a:picLocks noChangeAspect="1" noChangeArrowheads="1"/>
          </p:cNvPicPr>
          <p:nvPr/>
        </p:nvPicPr>
        <p:blipFill rotWithShape="1">
          <a:blip r:embed="rId4"/>
          <a:srcRect t="4181" b="17069"/>
          <a:stretch/>
        </p:blipFill>
        <p:spPr bwMode="auto">
          <a:xfrm>
            <a:off x="5364088" y="908719"/>
            <a:ext cx="3590916" cy="2880321"/>
          </a:xfrm>
          <a:prstGeom prst="rect">
            <a:avLst/>
          </a:prstGeom>
          <a:noFill/>
        </p:spPr>
      </p:pic>
      <p:sp>
        <p:nvSpPr>
          <p:cNvPr id="2" name="Rectangle 1"/>
          <p:cNvSpPr/>
          <p:nvPr/>
        </p:nvSpPr>
        <p:spPr>
          <a:xfrm>
            <a:off x="168552" y="1434434"/>
            <a:ext cx="5112568" cy="2800767"/>
          </a:xfrm>
          <a:prstGeom prst="rect">
            <a:avLst/>
          </a:prstGeom>
        </p:spPr>
        <p:txBody>
          <a:bodyPr wrap="square">
            <a:spAutoFit/>
          </a:bodyPr>
          <a:lstStyle/>
          <a:p>
            <a:pPr algn="ctr"/>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fibroblastes apparaissent comme des cellules étoilées, munies de prolongements. </a:t>
            </a:r>
            <a:r>
              <a:rPr lang="fr-FR" sz="2200" dirty="0" smtClean="0">
                <a:latin typeface="Times New Roman" panose="02020603050405020304" pitchFamily="18" charset="0"/>
                <a:cs typeface="Times New Roman" panose="02020603050405020304" pitchFamily="18" charset="0"/>
              </a:rPr>
              <a:t>Le noyau ovale </a:t>
            </a:r>
            <a:r>
              <a:rPr lang="fr-FR" sz="2200" dirty="0">
                <a:latin typeface="Times New Roman" panose="02020603050405020304" pitchFamily="18" charset="0"/>
                <a:cs typeface="Times New Roman" panose="02020603050405020304" pitchFamily="18" charset="0"/>
              </a:rPr>
              <a:t>est central, </a:t>
            </a:r>
            <a:r>
              <a:rPr lang="fr-FR" sz="2200" dirty="0" smtClean="0">
                <a:latin typeface="Times New Roman" panose="02020603050405020304" pitchFamily="18" charset="0"/>
                <a:cs typeface="Times New Roman" panose="02020603050405020304" pitchFamily="18" charset="0"/>
              </a:rPr>
              <a:t>dense et allongé possède </a:t>
            </a:r>
            <a:r>
              <a:rPr lang="fr-FR" sz="2200" dirty="0">
                <a:latin typeface="Times New Roman" panose="02020603050405020304" pitchFamily="18" charset="0"/>
                <a:cs typeface="Times New Roman" panose="02020603050405020304" pitchFamily="18" charset="0"/>
              </a:rPr>
              <a:t>un a deux nucléoles</a:t>
            </a:r>
            <a:r>
              <a:rPr lang="fr-FR" sz="2200" dirty="0" smtClean="0">
                <a:latin typeface="Times New Roman" panose="02020603050405020304" pitchFamily="18" charset="0"/>
                <a:cs typeface="Times New Roman" panose="02020603050405020304" pitchFamily="18" charset="0"/>
              </a:rPr>
              <a:t>. il </a:t>
            </a:r>
            <a:r>
              <a:rPr lang="fr-FR" sz="2200" dirty="0">
                <a:latin typeface="Times New Roman" panose="02020603050405020304" pitchFamily="18" charset="0"/>
                <a:cs typeface="Times New Roman" panose="02020603050405020304" pitchFamily="18" charset="0"/>
              </a:rPr>
              <a:t>sont riches en organites (</a:t>
            </a:r>
            <a:r>
              <a:rPr lang="fr-FR" sz="2200" dirty="0" smtClean="0">
                <a:latin typeface="Times New Roman" panose="02020603050405020304" pitchFamily="18" charset="0"/>
                <a:cs typeface="Times New Roman" panose="02020603050405020304" pitchFamily="18" charset="0"/>
              </a:rPr>
              <a:t>réticulum endoplasmique </a:t>
            </a:r>
            <a:r>
              <a:rPr lang="fr-FR" sz="2200" dirty="0">
                <a:latin typeface="Times New Roman" panose="02020603050405020304" pitchFamily="18" charset="0"/>
                <a:cs typeface="Times New Roman" panose="02020603050405020304" pitchFamily="18" charset="0"/>
              </a:rPr>
              <a:t>granuleux, ribosomes, mitochondries, appareil de golgi) car ils ont un rôle </a:t>
            </a:r>
            <a:r>
              <a:rPr lang="fr-FR" sz="2200" dirty="0" smtClean="0">
                <a:latin typeface="Times New Roman" panose="02020603050405020304" pitchFamily="18" charset="0"/>
                <a:cs typeface="Times New Roman" panose="02020603050405020304" pitchFamily="18" charset="0"/>
              </a:rPr>
              <a:t>de synthèse </a:t>
            </a:r>
            <a:r>
              <a:rPr lang="fr-FR" sz="2200" dirty="0">
                <a:latin typeface="Times New Roman" panose="02020603050405020304" pitchFamily="18" charset="0"/>
                <a:cs typeface="Times New Roman" panose="02020603050405020304" pitchFamily="18" charset="0"/>
              </a:rPr>
              <a:t>important. </a:t>
            </a:r>
          </a:p>
        </p:txBody>
      </p:sp>
      <p:sp>
        <p:nvSpPr>
          <p:cNvPr id="6" name="Rectangle 5"/>
          <p:cNvSpPr/>
          <p:nvPr/>
        </p:nvSpPr>
        <p:spPr>
          <a:xfrm>
            <a:off x="251520" y="4374681"/>
            <a:ext cx="4572000" cy="2308324"/>
          </a:xfrm>
          <a:prstGeom prst="rect">
            <a:avLst/>
          </a:prstGeom>
        </p:spPr>
        <p:txBody>
          <a:bodyPr>
            <a:spAutoFit/>
          </a:bodyPr>
          <a:lstStyle/>
          <a:p>
            <a:pPr algn="ctr"/>
            <a:r>
              <a:rPr lang="fr-FR" sz="2400" dirty="0">
                <a:latin typeface="Times New Roman" panose="02020603050405020304" pitchFamily="18" charset="0"/>
                <a:cs typeface="Times New Roman" panose="02020603050405020304" pitchFamily="18" charset="0"/>
              </a:rPr>
              <a:t>La cellule  la plus importante  dans TC  car elle vas </a:t>
            </a:r>
            <a:r>
              <a:rPr lang="fr-FR" sz="2400" dirty="0" smtClean="0">
                <a:latin typeface="Times New Roman" panose="02020603050405020304" pitchFamily="18" charset="0"/>
                <a:cs typeface="Times New Roman" panose="02020603050405020304" pitchFamily="18" charset="0"/>
              </a:rPr>
              <a:t>fabriquer  </a:t>
            </a:r>
            <a:r>
              <a:rPr lang="fr-FR" sz="2400" dirty="0">
                <a:latin typeface="Times New Roman" panose="02020603050405020304" pitchFamily="18" charset="0"/>
                <a:cs typeface="Times New Roman" panose="02020603050405020304" pitchFamily="18" charset="0"/>
              </a:rPr>
              <a:t>des </a:t>
            </a:r>
            <a:r>
              <a:rPr lang="fr-FR" sz="2400" dirty="0" smtClean="0">
                <a:latin typeface="Times New Roman" panose="02020603050405020304" pitchFamily="18" charset="0"/>
                <a:cs typeface="Times New Roman" panose="02020603050405020304" pitchFamily="18" charset="0"/>
              </a:rPr>
              <a:t>éléments </a:t>
            </a:r>
            <a:r>
              <a:rPr lang="fr-FR" sz="2400" dirty="0">
                <a:latin typeface="Times New Roman" panose="02020603050405020304" pitchFamily="18" charset="0"/>
                <a:cs typeface="Times New Roman" panose="02020603050405020304" pitchFamily="18" charset="0"/>
              </a:rPr>
              <a:t>de la matrice extracellulaire (</a:t>
            </a:r>
            <a:r>
              <a:rPr lang="fr-FR" sz="2400" dirty="0" smtClean="0">
                <a:latin typeface="Times New Roman" panose="02020603050405020304" pitchFamily="18" charset="0"/>
                <a:cs typeface="Times New Roman" panose="02020603050405020304" pitchFamily="18" charset="0"/>
              </a:rPr>
              <a:t>fibres </a:t>
            </a:r>
            <a:r>
              <a:rPr lang="fr-FR" sz="2400" dirty="0">
                <a:latin typeface="Times New Roman" panose="02020603050405020304" pitchFamily="18" charset="0"/>
                <a:cs typeface="Times New Roman" panose="02020603050405020304" pitchFamily="18" charset="0"/>
              </a:rPr>
              <a:t>et la substance fondamental ) plus </a:t>
            </a:r>
            <a:r>
              <a:rPr lang="fr-FR" sz="2400" dirty="0" smtClean="0">
                <a:latin typeface="Times New Roman" panose="02020603050405020304" pitchFamily="18" charset="0"/>
                <a:cs typeface="Times New Roman" panose="02020603050405020304" pitchFamily="18" charset="0"/>
              </a:rPr>
              <a:t>les enzymes </a:t>
            </a:r>
            <a:endParaRPr lang="fr-FR"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823520" y="5445224"/>
            <a:ext cx="1116632" cy="36004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9" name="Rectangle 8"/>
          <p:cNvSpPr/>
          <p:nvPr/>
        </p:nvSpPr>
        <p:spPr>
          <a:xfrm>
            <a:off x="281834" y="798408"/>
            <a:ext cx="1877437" cy="369332"/>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a:latin typeface="TimesNewRoman,Bold"/>
              </a:rPr>
              <a:t>les fibroblastes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3"/>
          <a:srcRect l="6951" t="11859" r="7892" b="14026"/>
          <a:stretch/>
        </p:blipFill>
        <p:spPr bwMode="auto">
          <a:xfrm>
            <a:off x="1907704" y="3717032"/>
            <a:ext cx="5400600" cy="2755408"/>
          </a:xfrm>
          <a:prstGeom prst="rect">
            <a:avLst/>
          </a:prstGeom>
          <a:noFill/>
          <a:ln w="9525">
            <a:noFill/>
            <a:miter lim="800000"/>
            <a:headEnd/>
            <a:tailEnd/>
          </a:ln>
          <a:effectLst/>
        </p:spPr>
      </p:pic>
      <p:pic>
        <p:nvPicPr>
          <p:cNvPr id="3" name="Picture 2" descr="Tissus conjonctifs. - ppt télécharger"/>
          <p:cNvPicPr>
            <a:picLocks noChangeAspect="1" noChangeArrowheads="1"/>
          </p:cNvPicPr>
          <p:nvPr/>
        </p:nvPicPr>
        <p:blipFill rotWithShape="1">
          <a:blip r:embed="rId4"/>
          <a:srcRect l="31919" t="61458"/>
          <a:stretch/>
        </p:blipFill>
        <p:spPr bwMode="auto">
          <a:xfrm>
            <a:off x="5436096" y="404664"/>
            <a:ext cx="3530704" cy="3397835"/>
          </a:xfrm>
          <a:prstGeom prst="rect">
            <a:avLst/>
          </a:prstGeom>
          <a:noFill/>
        </p:spPr>
      </p:pic>
      <p:sp>
        <p:nvSpPr>
          <p:cNvPr id="4" name="Rectangle 3"/>
          <p:cNvSpPr/>
          <p:nvPr/>
        </p:nvSpPr>
        <p:spPr>
          <a:xfrm>
            <a:off x="611560" y="404664"/>
            <a:ext cx="1749197" cy="369332"/>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a:latin typeface="TimesNewRoman,Bold"/>
              </a:rPr>
              <a:t>Les </a:t>
            </a:r>
            <a:r>
              <a:rPr lang="fr-FR" b="1" dirty="0" err="1">
                <a:latin typeface="TimesNewRoman,Bold"/>
              </a:rPr>
              <a:t>fibrocytes</a:t>
            </a:r>
            <a:endParaRPr lang="fr-FR" dirty="0"/>
          </a:p>
        </p:txBody>
      </p:sp>
      <p:sp>
        <p:nvSpPr>
          <p:cNvPr id="5" name="Rectangle 4"/>
          <p:cNvSpPr/>
          <p:nvPr/>
        </p:nvSpPr>
        <p:spPr>
          <a:xfrm>
            <a:off x="467544" y="1772816"/>
            <a:ext cx="4572000" cy="1785104"/>
          </a:xfrm>
          <a:prstGeom prst="rect">
            <a:avLst/>
          </a:prstGeom>
        </p:spPr>
        <p:txBody>
          <a:bodyPr>
            <a:spAutoFit/>
          </a:bodyPr>
          <a:lstStyle/>
          <a:p>
            <a:pPr algn="just"/>
            <a:r>
              <a:rPr lang="fr-FR" sz="2200" dirty="0">
                <a:latin typeface="TimesNewRoman"/>
              </a:rPr>
              <a:t>Ils sont </a:t>
            </a:r>
            <a:r>
              <a:rPr lang="fr-FR" sz="2200" dirty="0" smtClean="0">
                <a:latin typeface="TimesNewRoman"/>
              </a:rPr>
              <a:t>allongés, plus ou </a:t>
            </a:r>
            <a:r>
              <a:rPr lang="fr-FR" sz="2200" dirty="0">
                <a:latin typeface="TimesNewRoman"/>
              </a:rPr>
              <a:t>moins fusiformes, leur noyau est central, ovalaire. Le cytoplasme présente tous </a:t>
            </a:r>
            <a:r>
              <a:rPr lang="fr-FR" sz="2200" dirty="0" smtClean="0">
                <a:latin typeface="TimesNewRoman"/>
              </a:rPr>
              <a:t>les organites </a:t>
            </a:r>
            <a:r>
              <a:rPr lang="fr-FR" sz="2200" dirty="0">
                <a:latin typeface="TimesNewRoman"/>
              </a:rPr>
              <a:t>mais moins développés</a:t>
            </a:r>
            <a:endParaRPr lang="fr-FR" sz="2200" dirty="0"/>
          </a:p>
        </p:txBody>
      </p:sp>
    </p:spTree>
    <p:extLst>
      <p:ext uri="{BB962C8B-B14F-4D97-AF65-F5344CB8AC3E}">
        <p14:creationId xmlns:p14="http://schemas.microsoft.com/office/powerpoint/2010/main" val="26901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347" y="70496"/>
            <a:ext cx="4084067" cy="646331"/>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r>
              <a:rPr lang="fr-FR" sz="3600" b="1" dirty="0" smtClean="0"/>
              <a:t>LES CELLULES LIBRES</a:t>
            </a:r>
            <a:endParaRPr lang="fr-FR" sz="3600" b="1" dirty="0"/>
          </a:p>
        </p:txBody>
      </p:sp>
      <p:sp>
        <p:nvSpPr>
          <p:cNvPr id="3" name="Rectangle 2"/>
          <p:cNvSpPr/>
          <p:nvPr/>
        </p:nvSpPr>
        <p:spPr>
          <a:xfrm>
            <a:off x="44120" y="836712"/>
            <a:ext cx="3201582"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lvl="0" fontAlgn="base">
              <a:spcBef>
                <a:spcPct val="0"/>
              </a:spcBef>
              <a:spcAft>
                <a:spcPct val="0"/>
              </a:spcAft>
            </a:pPr>
            <a:r>
              <a:rPr kumimoji="0" lang="fr-FR" sz="2800" b="1" i="0" u="none" strike="noStrike" cap="none" normalizeH="0" baseline="0" dirty="0" smtClean="0">
                <a:ln>
                  <a:noFill/>
                </a:ln>
                <a:solidFill>
                  <a:schemeClr val="tx1"/>
                </a:solidFill>
                <a:effectLst/>
                <a:ea typeface="Calibri" pitchFamily="34" charset="0"/>
                <a:cs typeface="Times New Roman" pitchFamily="18" charset="0"/>
              </a:rPr>
              <a:t>LES MACROPHAGES </a:t>
            </a:r>
            <a:endParaRPr kumimoji="0" lang="fr-FR" sz="2800" b="0" i="0" u="none" strike="noStrike" cap="none" normalizeH="0" baseline="0" dirty="0" smtClean="0">
              <a:ln>
                <a:noFill/>
              </a:ln>
              <a:solidFill>
                <a:schemeClr val="tx1"/>
              </a:solidFill>
              <a:effectLst/>
              <a:cs typeface="Arial" pitchFamily="34" charset="0"/>
            </a:endParaRPr>
          </a:p>
        </p:txBody>
      </p:sp>
      <p:pic>
        <p:nvPicPr>
          <p:cNvPr id="19460" name="Picture 4" descr="macrophage ME"/>
          <p:cNvPicPr>
            <a:picLocks noChangeAspect="1" noChangeArrowheads="1"/>
          </p:cNvPicPr>
          <p:nvPr/>
        </p:nvPicPr>
        <p:blipFill>
          <a:blip r:embed="rId3"/>
          <a:srcRect/>
          <a:stretch>
            <a:fillRect/>
          </a:stretch>
        </p:blipFill>
        <p:spPr bwMode="auto">
          <a:xfrm>
            <a:off x="6784591" y="1256195"/>
            <a:ext cx="2262179" cy="1857388"/>
          </a:xfrm>
          <a:prstGeom prst="rect">
            <a:avLst/>
          </a:prstGeom>
          <a:noFill/>
        </p:spPr>
      </p:pic>
      <p:pic>
        <p:nvPicPr>
          <p:cNvPr id="19462" name="Picture 6" descr="macro.jpg"/>
          <p:cNvPicPr>
            <a:picLocks noChangeAspect="1" noChangeArrowheads="1"/>
          </p:cNvPicPr>
          <p:nvPr/>
        </p:nvPicPr>
        <p:blipFill>
          <a:blip r:embed="rId4"/>
          <a:srcRect/>
          <a:stretch>
            <a:fillRect/>
          </a:stretch>
        </p:blipFill>
        <p:spPr bwMode="auto">
          <a:xfrm>
            <a:off x="4346191" y="1010328"/>
            <a:ext cx="2438400" cy="2181226"/>
          </a:xfrm>
          <a:prstGeom prst="rect">
            <a:avLst/>
          </a:prstGeom>
          <a:noFill/>
        </p:spPr>
      </p:pic>
      <p:pic>
        <p:nvPicPr>
          <p:cNvPr id="4" name="Image 3"/>
          <p:cNvPicPr>
            <a:picLocks noChangeAspect="1"/>
          </p:cNvPicPr>
          <p:nvPr/>
        </p:nvPicPr>
        <p:blipFill rotWithShape="1">
          <a:blip r:embed="rId5"/>
          <a:srcRect l="4330" t="11728" r="2344" b="19645"/>
          <a:stretch/>
        </p:blipFill>
        <p:spPr>
          <a:xfrm>
            <a:off x="2375248" y="3059025"/>
            <a:ext cx="6768752" cy="3744417"/>
          </a:xfrm>
          <a:prstGeom prst="rect">
            <a:avLst/>
          </a:prstGeom>
        </p:spPr>
      </p:pic>
      <p:sp>
        <p:nvSpPr>
          <p:cNvPr id="9" name="Rectangle 8"/>
          <p:cNvSpPr/>
          <p:nvPr/>
        </p:nvSpPr>
        <p:spPr>
          <a:xfrm>
            <a:off x="44120" y="1502777"/>
            <a:ext cx="2977950" cy="2862322"/>
          </a:xfrm>
          <a:prstGeom prst="rect">
            <a:avLst/>
          </a:prstGeom>
        </p:spPr>
        <p:txBody>
          <a:bodyPr wrap="square">
            <a:spAutoFit/>
          </a:bodyPr>
          <a:lstStyle/>
          <a:p>
            <a:pPr marL="342900" lvl="0" indent="-342900">
              <a:buFontTx/>
              <a:buChar char="-"/>
            </a:pPr>
            <a:r>
              <a:rPr lang="fr-FR" sz="2000" b="1" dirty="0" smtClean="0"/>
              <a:t>Grande cellule, mobile, d’origine sanguine</a:t>
            </a:r>
          </a:p>
          <a:p>
            <a:pPr lvl="0"/>
            <a:endParaRPr lang="fr-FR" sz="2000" b="1" dirty="0" smtClean="0"/>
          </a:p>
          <a:p>
            <a:pPr marL="342900" lvl="0" indent="-342900">
              <a:buFontTx/>
              <a:buChar char="-"/>
            </a:pPr>
            <a:r>
              <a:rPr lang="fr-FR" sz="2000" b="1" dirty="0" smtClean="0"/>
              <a:t>Possède des pseudopodes.</a:t>
            </a:r>
          </a:p>
          <a:p>
            <a:pPr marL="342900" lvl="0" indent="-342900">
              <a:buFontTx/>
              <a:buChar char="-"/>
            </a:pPr>
            <a:endParaRPr lang="fr-FR" sz="2000" b="1" dirty="0" smtClean="0"/>
          </a:p>
          <a:p>
            <a:pPr marL="342900" lvl="0" indent="-342900">
              <a:buFontTx/>
              <a:buChar char="-"/>
            </a:pPr>
            <a:r>
              <a:rPr lang="fr-FR" sz="2000" b="1" dirty="0" smtClean="0"/>
              <a:t>Le noyau est irrégulier réniforme</a:t>
            </a:r>
          </a:p>
          <a:p>
            <a:pPr marL="342900" lvl="0" indent="-342900">
              <a:buFontTx/>
              <a:buChar char="-"/>
            </a:pPr>
            <a:endParaRPr lang="fr-FR"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icroscopic image of histiocytes in pleural fluid (Wright-Giemsa stain, ×1000). Histiocytes can be observed as single or grouped cells, and their sizes vary considerably, ranging from approximately 15 to 100 μm in diameter. The nucleus (a) is located on one side of the cytoplasm in a distorted form or a kidney shape. The cytoplasm contains vacuoles (b) and ingested red blood cells (c) and has an unclear boundary"/>
          <p:cNvPicPr>
            <a:picLocks noChangeAspect="1" noChangeArrowheads="1"/>
          </p:cNvPicPr>
          <p:nvPr/>
        </p:nvPicPr>
        <p:blipFill rotWithShape="1">
          <a:blip r:embed="rId2"/>
          <a:srcRect l="6842" t="5487" r="4283"/>
          <a:stretch/>
        </p:blipFill>
        <p:spPr bwMode="auto">
          <a:xfrm>
            <a:off x="3311351" y="2906948"/>
            <a:ext cx="5832649" cy="3983558"/>
          </a:xfrm>
          <a:prstGeom prst="rect">
            <a:avLst/>
          </a:prstGeom>
          <a:noFill/>
        </p:spPr>
      </p:pic>
      <p:sp>
        <p:nvSpPr>
          <p:cNvPr id="21508" name="Rectangle 4"/>
          <p:cNvSpPr>
            <a:spLocks noChangeArrowheads="1"/>
          </p:cNvSpPr>
          <p:nvPr/>
        </p:nvSpPr>
        <p:spPr bwMode="auto">
          <a:xfrm>
            <a:off x="214298" y="3501008"/>
            <a:ext cx="3147832" cy="2226903"/>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algn="ctr" fontAlgn="base">
              <a:spcBef>
                <a:spcPct val="0"/>
              </a:spcBef>
              <a:spcAft>
                <a:spcPct val="0"/>
              </a:spcAft>
              <a:buFontTx/>
              <a:buChar char="-"/>
            </a:pPr>
            <a:r>
              <a:rPr lang="fr-FR" sz="2100" dirty="0" smtClean="0">
                <a:solidFill>
                  <a:srgbClr val="202124"/>
                </a:solidFill>
                <a:latin typeface="inherit"/>
                <a:cs typeface="Arial" pitchFamily="34" charset="0"/>
              </a:rPr>
              <a:t> </a:t>
            </a:r>
            <a:r>
              <a:rPr lang="fr-FR" sz="2100" dirty="0">
                <a:solidFill>
                  <a:srgbClr val="202124"/>
                </a:solidFill>
                <a:latin typeface="inherit"/>
                <a:cs typeface="Arial" pitchFamily="34" charset="0"/>
              </a:rPr>
              <a:t>Le noyau (a)</a:t>
            </a:r>
            <a:r>
              <a:rPr lang="fr-FR" sz="800" dirty="0">
                <a:latin typeface="Arial" pitchFamily="34" charset="0"/>
                <a:cs typeface="Arial" pitchFamily="34" charset="0"/>
              </a:rPr>
              <a:t> </a:t>
            </a:r>
            <a:endParaRPr lang="fr-FR" sz="800" dirty="0" smtClean="0">
              <a:latin typeface="Arial" pitchFamily="34" charset="0"/>
              <a:cs typeface="Arial" pitchFamily="34" charset="0"/>
            </a:endParaRPr>
          </a:p>
          <a:p>
            <a:pPr algn="ctr" fontAlgn="base">
              <a:spcBef>
                <a:spcPct val="0"/>
              </a:spcBef>
              <a:spcAft>
                <a:spcPct val="0"/>
              </a:spcAft>
            </a:pPr>
            <a:endParaRPr kumimoji="0" lang="fr-FR" sz="2100" b="0" i="0" u="none" strike="noStrike" cap="none" normalizeH="0" baseline="0" dirty="0" smtClean="0">
              <a:ln>
                <a:noFill/>
              </a:ln>
              <a:solidFill>
                <a:srgbClr val="202124"/>
              </a:solidFill>
              <a:effectLst/>
              <a:latin typeface="inheri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2100" b="0" i="0" u="none" strike="noStrike" cap="none" normalizeH="0" baseline="0" dirty="0" smtClean="0">
                <a:ln>
                  <a:noFill/>
                </a:ln>
                <a:solidFill>
                  <a:srgbClr val="202124"/>
                </a:solidFill>
                <a:effectLst/>
                <a:latin typeface="inherit"/>
                <a:cs typeface="Arial" pitchFamily="34" charset="0"/>
              </a:rPr>
              <a:t>Le cytoplasme contient des vacuoles (b) </a:t>
            </a:r>
          </a:p>
          <a:p>
            <a:pPr marL="0" marR="0" lvl="0" indent="0" algn="ctr" defTabSz="914400" rtl="0" eaLnBrk="1" fontAlgn="base" latinLnBrk="0" hangingPunct="1">
              <a:lnSpc>
                <a:spcPct val="100000"/>
              </a:lnSpc>
              <a:spcBef>
                <a:spcPct val="0"/>
              </a:spcBef>
              <a:spcAft>
                <a:spcPct val="0"/>
              </a:spcAft>
              <a:buClrTx/>
              <a:buSzTx/>
              <a:tabLst/>
            </a:pPr>
            <a:endParaRPr lang="fr-FR" sz="2100" dirty="0" smtClean="0">
              <a:solidFill>
                <a:srgbClr val="202124"/>
              </a:solidFill>
              <a:latin typeface="inheri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2100" b="0" i="0" u="none" strike="noStrike" cap="none" normalizeH="0" baseline="0" dirty="0" smtClean="0">
                <a:ln>
                  <a:noFill/>
                </a:ln>
                <a:solidFill>
                  <a:srgbClr val="202124"/>
                </a:solidFill>
                <a:effectLst/>
                <a:latin typeface="inherit"/>
                <a:cs typeface="Arial" pitchFamily="34" charset="0"/>
              </a:rPr>
              <a:t> des globules rouges ingérés (c)</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843808" y="238168"/>
            <a:ext cx="2728632" cy="430887"/>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r>
              <a:rPr kumimoji="0" lang="fr-FR"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LES HISTIOCYTES</a:t>
            </a:r>
            <a:endParaRPr lang="fr-FR" sz="2200" dirty="0">
              <a:latin typeface="Times New Roman" panose="02020603050405020304" pitchFamily="18" charset="0"/>
              <a:cs typeface="Times New Roman" panose="02020603050405020304" pitchFamily="18" charset="0"/>
            </a:endParaRPr>
          </a:p>
        </p:txBody>
      </p:sp>
      <p:sp>
        <p:nvSpPr>
          <p:cNvPr id="2" name="Rectangle 1"/>
          <p:cNvSpPr/>
          <p:nvPr/>
        </p:nvSpPr>
        <p:spPr>
          <a:xfrm>
            <a:off x="214298" y="919138"/>
            <a:ext cx="8929702" cy="1107996"/>
          </a:xfrm>
          <a:prstGeom prst="rect">
            <a:avLst/>
          </a:prstGeom>
        </p:spPr>
        <p:txBody>
          <a:bodyPr wrap="square">
            <a:spAutoFit/>
          </a:bodyPr>
          <a:lstStyle/>
          <a:p>
            <a:r>
              <a:rPr lang="fr-FR" sz="2200" dirty="0">
                <a:latin typeface="TimesNewRoman"/>
              </a:rPr>
              <a:t>L’histiocyte est toujours plaqué contre la paroi externe du capillaire sanguin. En </a:t>
            </a:r>
            <a:r>
              <a:rPr lang="fr-FR" sz="2200" dirty="0" smtClean="0">
                <a:latin typeface="TimesNewRoman"/>
              </a:rPr>
              <a:t>cas d’inflammation </a:t>
            </a:r>
            <a:r>
              <a:rPr lang="fr-FR" sz="2200" dirty="0">
                <a:latin typeface="TimesNewRoman"/>
              </a:rPr>
              <a:t>il se détache du capillaire </a:t>
            </a:r>
            <a:r>
              <a:rPr lang="fr-FR" sz="2200" dirty="0" smtClean="0">
                <a:latin typeface="TimesNewRoman"/>
              </a:rPr>
              <a:t>sanguin pour </a:t>
            </a:r>
            <a:r>
              <a:rPr lang="fr-FR" sz="2200" dirty="0">
                <a:latin typeface="TimesNewRoman"/>
              </a:rPr>
              <a:t>se transformer en un macrophage</a:t>
            </a:r>
            <a:endParaRPr lang="fr-FR"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9802" y="71437"/>
            <a:ext cx="3501087" cy="646331"/>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lvl="0" fontAlgn="base">
              <a:spcBef>
                <a:spcPct val="0"/>
              </a:spcBef>
              <a:spcAft>
                <a:spcPct val="0"/>
              </a:spcAft>
            </a:pPr>
            <a:r>
              <a:rPr kumimoji="0" lang="fr-FR" sz="3600" b="1" i="0" u="none" strike="noStrike" cap="none" normalizeH="0" baseline="0" dirty="0" smtClean="0">
                <a:ln>
                  <a:noFill/>
                </a:ln>
                <a:solidFill>
                  <a:schemeClr val="tx1"/>
                </a:solidFill>
                <a:effectLst/>
                <a:ea typeface="Calibri" pitchFamily="34" charset="0"/>
                <a:cs typeface="Times New Roman" pitchFamily="18" charset="0"/>
              </a:rPr>
              <a:t>LES MASTOCYTES</a:t>
            </a:r>
            <a:endParaRPr kumimoji="0" lang="fr-FR" sz="3600" b="0" i="0" u="none" strike="noStrike" cap="none" normalizeH="0" baseline="0" dirty="0" smtClean="0">
              <a:ln>
                <a:noFill/>
              </a:ln>
              <a:solidFill>
                <a:schemeClr val="tx1"/>
              </a:solidFill>
              <a:effectLst/>
              <a:cs typeface="Arial" pitchFamily="34" charset="0"/>
            </a:endParaRPr>
          </a:p>
        </p:txBody>
      </p:sp>
      <p:pic>
        <p:nvPicPr>
          <p:cNvPr id="20482" name="Picture 2" descr="Mon cours d&amp;#39;immuno: A2. les cellules de l&amp;#39;immunité innée"/>
          <p:cNvPicPr>
            <a:picLocks noChangeAspect="1" noChangeArrowheads="1"/>
          </p:cNvPicPr>
          <p:nvPr/>
        </p:nvPicPr>
        <p:blipFill>
          <a:blip r:embed="rId3"/>
          <a:srcRect/>
          <a:stretch>
            <a:fillRect/>
          </a:stretch>
        </p:blipFill>
        <p:spPr bwMode="auto">
          <a:xfrm>
            <a:off x="0" y="571815"/>
            <a:ext cx="4429155" cy="3571900"/>
          </a:xfrm>
          <a:prstGeom prst="rect">
            <a:avLst/>
          </a:prstGeom>
          <a:noFill/>
        </p:spPr>
      </p:pic>
      <p:sp>
        <p:nvSpPr>
          <p:cNvPr id="5" name="Rectangle 4"/>
          <p:cNvSpPr/>
          <p:nvPr/>
        </p:nvSpPr>
        <p:spPr>
          <a:xfrm>
            <a:off x="5208090" y="1617901"/>
            <a:ext cx="3929090" cy="4708981"/>
          </a:xfrm>
          <a:prstGeom prst="rect">
            <a:avLst/>
          </a:prstGeom>
        </p:spPr>
        <p:txBody>
          <a:bodyPr wrap="square">
            <a:spAutoFit/>
          </a:bodyPr>
          <a:lstStyle/>
          <a:p>
            <a:pPr marL="342900" lvl="0" indent="-342900">
              <a:buFontTx/>
              <a:buChar char="-"/>
            </a:pPr>
            <a:r>
              <a:rPr lang="fr-FR" sz="2000" b="1" dirty="0" smtClean="0"/>
              <a:t>Se </a:t>
            </a:r>
            <a:r>
              <a:rPr lang="fr-FR" sz="2000" b="1" dirty="0"/>
              <a:t>trouve dans tous les tissus </a:t>
            </a:r>
            <a:r>
              <a:rPr lang="fr-FR" sz="2000" b="1" dirty="0" smtClean="0"/>
              <a:t>conjonctifs,  Présent </a:t>
            </a:r>
            <a:r>
              <a:rPr lang="fr-FR" sz="2000" b="1" dirty="0"/>
              <a:t>surtout le long des vaisseaux et des </a:t>
            </a:r>
            <a:r>
              <a:rPr lang="fr-FR" sz="2000" b="1" dirty="0" smtClean="0"/>
              <a:t>nerfs</a:t>
            </a:r>
          </a:p>
          <a:p>
            <a:pPr lvl="0"/>
            <a:endParaRPr lang="fr-FR" sz="2000" b="1" dirty="0"/>
          </a:p>
          <a:p>
            <a:pPr marL="342900" lvl="0" indent="-342900">
              <a:buFontTx/>
              <a:buChar char="-"/>
            </a:pPr>
            <a:r>
              <a:rPr lang="fr-FR" sz="2000" b="1" dirty="0" smtClean="0"/>
              <a:t>Cellule </a:t>
            </a:r>
            <a:r>
              <a:rPr lang="fr-FR" sz="2000" b="1" dirty="0"/>
              <a:t>mobile, noyau petit et </a:t>
            </a:r>
            <a:r>
              <a:rPr lang="fr-FR" sz="2000" b="1" dirty="0" smtClean="0"/>
              <a:t>arrondi central .</a:t>
            </a:r>
          </a:p>
          <a:p>
            <a:pPr lvl="0"/>
            <a:endParaRPr lang="fr-FR" sz="2000" b="1" dirty="0" smtClean="0"/>
          </a:p>
          <a:p>
            <a:pPr marL="342900" lvl="0" indent="-342900">
              <a:buFontTx/>
              <a:buChar char="-"/>
            </a:pPr>
            <a:r>
              <a:rPr lang="fr-FR" sz="2000" b="1" dirty="0" smtClean="0"/>
              <a:t>Cytoplasme </a:t>
            </a:r>
            <a:r>
              <a:rPr lang="fr-FR" sz="2000" b="1" dirty="0"/>
              <a:t>contient de nombreux granules </a:t>
            </a:r>
            <a:r>
              <a:rPr lang="fr-FR" sz="2000" b="1" dirty="0" smtClean="0"/>
              <a:t>basophiles.</a:t>
            </a:r>
          </a:p>
          <a:p>
            <a:pPr lvl="0"/>
            <a:endParaRPr lang="fr-FR" sz="2000" b="1" dirty="0" smtClean="0"/>
          </a:p>
          <a:p>
            <a:pPr marL="342900" lvl="0" indent="-342900">
              <a:buFontTx/>
              <a:buChar char="-"/>
            </a:pPr>
            <a:r>
              <a:rPr lang="fr-FR" sz="2000" b="1" dirty="0" smtClean="0"/>
              <a:t>cellules </a:t>
            </a:r>
            <a:r>
              <a:rPr lang="fr-FR" sz="2000" b="1" dirty="0"/>
              <a:t>régulatrices essentielles à la modulation des processus inflammatoires et </a:t>
            </a:r>
            <a:r>
              <a:rPr lang="fr-FR" sz="2000" b="1" dirty="0" smtClean="0"/>
              <a:t>allergiques</a:t>
            </a:r>
            <a:r>
              <a:rPr lang="fr-FR" sz="2000" dirty="0"/>
              <a:t>,</a:t>
            </a:r>
          </a:p>
          <a:p>
            <a:r>
              <a:rPr lang="fr-FR" sz="2000" dirty="0"/>
              <a:t> </a:t>
            </a:r>
          </a:p>
          <a:p>
            <a:pPr lvl="0">
              <a:buFontTx/>
              <a:buChar char="-"/>
            </a:pPr>
            <a:endParaRPr lang="fr-FR" sz="2000" b="1" dirty="0"/>
          </a:p>
        </p:txBody>
      </p:sp>
      <p:sp>
        <p:nvSpPr>
          <p:cNvPr id="2" name="Rectangle 1"/>
          <p:cNvSpPr/>
          <p:nvPr/>
        </p:nvSpPr>
        <p:spPr>
          <a:xfrm>
            <a:off x="4616354" y="912211"/>
            <a:ext cx="3124445" cy="369332"/>
          </a:xfrm>
          <a:prstGeom prst="rect">
            <a:avLst/>
          </a:prstGeom>
        </p:spPr>
        <p:txBody>
          <a:bodyPr wrap="none">
            <a:spAutoFit/>
          </a:bodyPr>
          <a:lstStyle/>
          <a:p>
            <a:r>
              <a:rPr lang="fr-FR" dirty="0"/>
              <a:t>Grains d’héparine et histamine </a:t>
            </a:r>
          </a:p>
        </p:txBody>
      </p:sp>
      <p:cxnSp>
        <p:nvCxnSpPr>
          <p:cNvPr id="6" name="Connecteur droit avec flèche 5"/>
          <p:cNvCxnSpPr/>
          <p:nvPr/>
        </p:nvCxnSpPr>
        <p:spPr>
          <a:xfrm flipH="1">
            <a:off x="4062618" y="1281543"/>
            <a:ext cx="1512010" cy="336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rotWithShape="1">
          <a:blip r:embed="rId4"/>
          <a:srcRect l="11610" t="3302" r="14562" b="2030"/>
          <a:stretch/>
        </p:blipFill>
        <p:spPr>
          <a:xfrm>
            <a:off x="46707" y="4149080"/>
            <a:ext cx="4015910" cy="25207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7788</TotalTime>
  <Words>1157</Words>
  <Application>Microsoft Office PowerPoint</Application>
  <PresentationFormat>Affichage à l'écran (4:3)</PresentationFormat>
  <Paragraphs>203</Paragraphs>
  <Slides>44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44</vt:i4>
      </vt:variant>
    </vt:vector>
  </HeadingPairs>
  <TitlesOfParts>
    <vt:vector size="52" baseType="lpstr">
      <vt:lpstr>Arial</vt:lpstr>
      <vt:lpstr>Calibri</vt:lpstr>
      <vt:lpstr>inherit</vt:lpstr>
      <vt:lpstr>Tahoma</vt:lpstr>
      <vt:lpstr>Times New Roman</vt:lpstr>
      <vt:lpstr>TimesNewRoman</vt:lpstr>
      <vt:lpstr>TimesNewRoman,Bold</vt:lpstr>
      <vt:lpstr>Thème Office</vt:lpstr>
      <vt:lpstr>TISSUS CONJONCTIFS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TISSUS CONJONCTIFS</dc:title>
  <dc:creator>Dell</dc:creator>
  <cp:lastModifiedBy>Admin</cp:lastModifiedBy>
  <cp:revision>126</cp:revision>
  <dcterms:created xsi:type="dcterms:W3CDTF">2021-11-13T15:23:08Z</dcterms:created>
  <dcterms:modified xsi:type="dcterms:W3CDTF">2025-11-12T20:49:22Z</dcterms:modified>
</cp:coreProperties>
</file>