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88" r:id="rId4"/>
    <p:sldId id="289" r:id="rId5"/>
    <p:sldId id="279" r:id="rId6"/>
    <p:sldId id="258" r:id="rId7"/>
    <p:sldId id="283" r:id="rId8"/>
    <p:sldId id="286" r:id="rId9"/>
    <p:sldId id="287" r:id="rId10"/>
    <p:sldId id="281" r:id="rId11"/>
    <p:sldId id="278" r:id="rId12"/>
    <p:sldId id="259" r:id="rId13"/>
    <p:sldId id="277" r:id="rId14"/>
    <p:sldId id="292" r:id="rId15"/>
    <p:sldId id="257" r:id="rId16"/>
    <p:sldId id="261" r:id="rId17"/>
    <p:sldId id="275" r:id="rId18"/>
    <p:sldId id="268" r:id="rId19"/>
    <p:sldId id="260" r:id="rId20"/>
    <p:sldId id="274" r:id="rId21"/>
    <p:sldId id="269" r:id="rId22"/>
    <p:sldId id="282" r:id="rId23"/>
    <p:sldId id="378" r:id="rId24"/>
    <p:sldId id="280" r:id="rId25"/>
    <p:sldId id="379" r:id="rId26"/>
    <p:sldId id="380" r:id="rId27"/>
    <p:sldId id="381" r:id="rId28"/>
    <p:sldId id="273" r:id="rId29"/>
    <p:sldId id="270" r:id="rId30"/>
    <p:sldId id="272" r:id="rId31"/>
    <p:sldId id="29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81818" autoAdjust="0"/>
  </p:normalViewPr>
  <p:slideViewPr>
    <p:cSldViewPr>
      <p:cViewPr varScale="1">
        <p:scale>
          <a:sx n="61" d="100"/>
          <a:sy n="61" d="100"/>
        </p:scale>
        <p:origin x="162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1B628-EE25-4BF6-91D8-0F30B174688A}"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B30C2-72DB-43B2-84F5-7E2C8967BE33}" type="slidenum">
              <a:rPr lang="fr-FR" smtClean="0"/>
              <a:t>‹N°›</a:t>
            </a:fld>
            <a:endParaRPr lang="fr-FR"/>
          </a:p>
        </p:txBody>
      </p:sp>
    </p:spTree>
    <p:extLst>
      <p:ext uri="{BB962C8B-B14F-4D97-AF65-F5344CB8AC3E}">
        <p14:creationId xmlns:p14="http://schemas.microsoft.com/office/powerpoint/2010/main" val="346689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a:t>
            </a:fld>
            <a:endParaRPr lang="fr-FR"/>
          </a:p>
        </p:txBody>
      </p:sp>
    </p:spTree>
    <p:extLst>
      <p:ext uri="{BB962C8B-B14F-4D97-AF65-F5344CB8AC3E}">
        <p14:creationId xmlns:p14="http://schemas.microsoft.com/office/powerpoint/2010/main" val="378884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19</a:t>
            </a:fld>
            <a:endParaRPr lang="fr-FR"/>
          </a:p>
        </p:txBody>
      </p:sp>
    </p:spTree>
    <p:extLst>
      <p:ext uri="{BB962C8B-B14F-4D97-AF65-F5344CB8AC3E}">
        <p14:creationId xmlns:p14="http://schemas.microsoft.com/office/powerpoint/2010/main" val="145803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20</a:t>
            </a:fld>
            <a:endParaRPr lang="fr-FR"/>
          </a:p>
        </p:txBody>
      </p:sp>
    </p:spTree>
    <p:extLst>
      <p:ext uri="{BB962C8B-B14F-4D97-AF65-F5344CB8AC3E}">
        <p14:creationId xmlns:p14="http://schemas.microsoft.com/office/powerpoint/2010/main" val="246502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21</a:t>
            </a:fld>
            <a:endParaRPr lang="fr-FR"/>
          </a:p>
        </p:txBody>
      </p:sp>
    </p:spTree>
    <p:extLst>
      <p:ext uri="{BB962C8B-B14F-4D97-AF65-F5344CB8AC3E}">
        <p14:creationId xmlns:p14="http://schemas.microsoft.com/office/powerpoint/2010/main" val="19268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22</a:t>
            </a:fld>
            <a:endParaRPr lang="fr-FR"/>
          </a:p>
        </p:txBody>
      </p:sp>
    </p:spTree>
    <p:extLst>
      <p:ext uri="{BB962C8B-B14F-4D97-AF65-F5344CB8AC3E}">
        <p14:creationId xmlns:p14="http://schemas.microsoft.com/office/powerpoint/2010/main" val="326510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23</a:t>
            </a:fld>
            <a:endParaRPr lang="fr-FR"/>
          </a:p>
        </p:txBody>
      </p:sp>
    </p:spTree>
    <p:extLst>
      <p:ext uri="{BB962C8B-B14F-4D97-AF65-F5344CB8AC3E}">
        <p14:creationId xmlns:p14="http://schemas.microsoft.com/office/powerpoint/2010/main" val="383461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25</a:t>
            </a:fld>
            <a:endParaRPr lang="fr-FR"/>
          </a:p>
        </p:txBody>
      </p:sp>
    </p:spTree>
    <p:extLst>
      <p:ext uri="{BB962C8B-B14F-4D97-AF65-F5344CB8AC3E}">
        <p14:creationId xmlns:p14="http://schemas.microsoft.com/office/powerpoint/2010/main" val="407619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26</a:t>
            </a:fld>
            <a:endParaRPr lang="fr-FR"/>
          </a:p>
        </p:txBody>
      </p:sp>
    </p:spTree>
    <p:extLst>
      <p:ext uri="{BB962C8B-B14F-4D97-AF65-F5344CB8AC3E}">
        <p14:creationId xmlns:p14="http://schemas.microsoft.com/office/powerpoint/2010/main" val="74016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a:t>
            </a:r>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31</a:t>
            </a:fld>
            <a:endParaRPr lang="fr-FR"/>
          </a:p>
        </p:txBody>
      </p:sp>
    </p:spTree>
    <p:extLst>
      <p:ext uri="{BB962C8B-B14F-4D97-AF65-F5344CB8AC3E}">
        <p14:creationId xmlns:p14="http://schemas.microsoft.com/office/powerpoint/2010/main" val="393830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3</a:t>
            </a:fld>
            <a:endParaRPr lang="fr-FR"/>
          </a:p>
        </p:txBody>
      </p:sp>
    </p:spTree>
    <p:extLst>
      <p:ext uri="{BB962C8B-B14F-4D97-AF65-F5344CB8AC3E}">
        <p14:creationId xmlns:p14="http://schemas.microsoft.com/office/powerpoint/2010/main" val="221935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4</a:t>
            </a:fld>
            <a:endParaRPr lang="fr-FR"/>
          </a:p>
        </p:txBody>
      </p:sp>
    </p:spTree>
    <p:extLst>
      <p:ext uri="{BB962C8B-B14F-4D97-AF65-F5344CB8AC3E}">
        <p14:creationId xmlns:p14="http://schemas.microsoft.com/office/powerpoint/2010/main" val="69247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7</a:t>
            </a:fld>
            <a:endParaRPr lang="fr-FR"/>
          </a:p>
        </p:txBody>
      </p:sp>
    </p:spTree>
    <p:extLst>
      <p:ext uri="{BB962C8B-B14F-4D97-AF65-F5344CB8AC3E}">
        <p14:creationId xmlns:p14="http://schemas.microsoft.com/office/powerpoint/2010/main" val="384359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10</a:t>
            </a:fld>
            <a:endParaRPr lang="fr-FR"/>
          </a:p>
        </p:txBody>
      </p:sp>
    </p:spTree>
    <p:extLst>
      <p:ext uri="{BB962C8B-B14F-4D97-AF65-F5344CB8AC3E}">
        <p14:creationId xmlns:p14="http://schemas.microsoft.com/office/powerpoint/2010/main" val="316103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12</a:t>
            </a:fld>
            <a:endParaRPr lang="fr-FR"/>
          </a:p>
        </p:txBody>
      </p:sp>
    </p:spTree>
    <p:extLst>
      <p:ext uri="{BB962C8B-B14F-4D97-AF65-F5344CB8AC3E}">
        <p14:creationId xmlns:p14="http://schemas.microsoft.com/office/powerpoint/2010/main" val="29507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16</a:t>
            </a:fld>
            <a:endParaRPr lang="fr-FR"/>
          </a:p>
        </p:txBody>
      </p:sp>
    </p:spTree>
    <p:extLst>
      <p:ext uri="{BB962C8B-B14F-4D97-AF65-F5344CB8AC3E}">
        <p14:creationId xmlns:p14="http://schemas.microsoft.com/office/powerpoint/2010/main" val="395775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17</a:t>
            </a:fld>
            <a:endParaRPr lang="fr-FR"/>
          </a:p>
        </p:txBody>
      </p:sp>
    </p:spTree>
    <p:extLst>
      <p:ext uri="{BB962C8B-B14F-4D97-AF65-F5344CB8AC3E}">
        <p14:creationId xmlns:p14="http://schemas.microsoft.com/office/powerpoint/2010/main" val="428108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FB30C2-72DB-43B2-84F5-7E2C8967BE33}" type="slidenum">
              <a:rPr lang="fr-FR" smtClean="0"/>
              <a:t>18</a:t>
            </a:fld>
            <a:endParaRPr lang="fr-FR"/>
          </a:p>
        </p:txBody>
      </p:sp>
    </p:spTree>
    <p:extLst>
      <p:ext uri="{BB962C8B-B14F-4D97-AF65-F5344CB8AC3E}">
        <p14:creationId xmlns:p14="http://schemas.microsoft.com/office/powerpoint/2010/main" val="322668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B498FD-116C-4BE6-B0E6-A8EEBBFC7991}"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39A9DC-2E2B-4971-9E3B-BE56824D16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498FD-116C-4BE6-B0E6-A8EEBBFC7991}" type="datetimeFigureOut">
              <a:rPr lang="fr-FR" smtClean="0"/>
              <a:pPr/>
              <a:t>12/11/2025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9A9DC-2E2B-4971-9E3B-BE56824D16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844824"/>
            <a:ext cx="7772400" cy="1470025"/>
          </a:xfrm>
        </p:spPr>
        <p:txBody>
          <a:bodyPr>
            <a:normAutofit/>
          </a:bodyPr>
          <a:lstStyle/>
          <a:p>
            <a:r>
              <a:rPr lang="fr-FR" sz="6600" dirty="0" smtClean="0">
                <a:latin typeface="Times New Roman" pitchFamily="18" charset="0"/>
                <a:cs typeface="Times New Roman" pitchFamily="18" charset="0"/>
              </a:rPr>
              <a:t>Tissu cartilagineux</a:t>
            </a:r>
            <a:endParaRPr lang="fr-FR" sz="6600" dirty="0">
              <a:latin typeface="Times New Roman" pitchFamily="18" charset="0"/>
              <a:cs typeface="Times New Roman" pitchFamily="18" charset="0"/>
            </a:endParaRPr>
          </a:p>
        </p:txBody>
      </p:sp>
      <p:sp>
        <p:nvSpPr>
          <p:cNvPr id="3" name="Sous-titre 2"/>
          <p:cNvSpPr>
            <a:spLocks noGrp="1"/>
          </p:cNvSpPr>
          <p:nvPr>
            <p:ph type="subTitle" idx="1"/>
          </p:nvPr>
        </p:nvSpPr>
        <p:spPr>
          <a:xfrm>
            <a:off x="1835696" y="3645024"/>
            <a:ext cx="9144000" cy="1655762"/>
          </a:xfrm>
        </p:spPr>
        <p:txBody>
          <a:bodyPr/>
          <a:lstStyle/>
          <a:p>
            <a:r>
              <a:rPr lang="fr-FR" dirty="0" smtClean="0">
                <a:solidFill>
                  <a:schemeClr val="tx1"/>
                </a:solidFill>
              </a:rPr>
              <a:t>Mme </a:t>
            </a:r>
            <a:r>
              <a:rPr lang="fr-FR" dirty="0" err="1" smtClean="0">
                <a:solidFill>
                  <a:schemeClr val="tx1"/>
                </a:solidFill>
              </a:rPr>
              <a:t>Bouaziz.A</a:t>
            </a:r>
            <a:r>
              <a:rPr lang="fr-FR" dirty="0" smtClean="0">
                <a:solidFill>
                  <a:schemeClr val="tx1"/>
                </a:solidFill>
              </a:rPr>
              <a:t> </a:t>
            </a:r>
            <a:r>
              <a:rPr lang="fr-FR" dirty="0" err="1" smtClean="0">
                <a:solidFill>
                  <a:schemeClr val="tx1"/>
                </a:solidFill>
              </a:rPr>
              <a:t>Ep</a:t>
            </a:r>
            <a:r>
              <a:rPr lang="fr-FR" dirty="0" smtClean="0">
                <a:solidFill>
                  <a:schemeClr val="tx1"/>
                </a:solidFill>
              </a:rPr>
              <a:t> </a:t>
            </a:r>
            <a:r>
              <a:rPr lang="fr-FR" dirty="0" err="1" smtClean="0">
                <a:solidFill>
                  <a:schemeClr val="tx1"/>
                </a:solidFill>
              </a:rPr>
              <a:t>Lattafi</a:t>
            </a:r>
            <a:r>
              <a:rPr lang="fr-FR" dirty="0" smtClean="0">
                <a:solidFill>
                  <a:schemeClr val="tx1"/>
                </a:solidFill>
              </a:rPr>
              <a:t>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37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lle2p1.files.wordpress.com/2015/08/080815_1731_ue2tissusqu5.jpg?w=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9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srcRect/>
          <a:stretch>
            <a:fillRect/>
          </a:stretch>
        </p:blipFill>
        <p:spPr bwMode="auto">
          <a:xfrm>
            <a:off x="0" y="4636"/>
            <a:ext cx="9144000" cy="6408712"/>
          </a:xfrm>
          <a:prstGeom prst="rect">
            <a:avLst/>
          </a:prstGeom>
          <a:noFill/>
          <a:ln w="9525">
            <a:noFill/>
            <a:miter lim="800000"/>
            <a:headEnd/>
            <a:tailEnd/>
          </a:ln>
        </p:spPr>
      </p:pic>
      <p:sp>
        <p:nvSpPr>
          <p:cNvPr id="3" name="Rectangle 2"/>
          <p:cNvSpPr/>
          <p:nvPr/>
        </p:nvSpPr>
        <p:spPr>
          <a:xfrm>
            <a:off x="305780" y="6021288"/>
            <a:ext cx="8532440" cy="646331"/>
          </a:xfrm>
          <a:prstGeom prst="rect">
            <a:avLst/>
          </a:prstGeom>
        </p:spPr>
        <p:txBody>
          <a:bodyPr wrap="square">
            <a:spAutoFit/>
          </a:bodyPr>
          <a:lstStyle/>
          <a:p>
            <a:r>
              <a:rPr lang="fr-FR" dirty="0"/>
              <a:t>La matrice y contient différents types de collagène </a:t>
            </a:r>
            <a:r>
              <a:rPr lang="fr-FR" dirty="0" smtClean="0"/>
              <a:t>mais majoritairement </a:t>
            </a:r>
            <a:r>
              <a:rPr lang="fr-FR" dirty="0"/>
              <a:t>du </a:t>
            </a:r>
            <a:r>
              <a:rPr lang="fr-FR" b="1" dirty="0"/>
              <a:t>collagène type II</a:t>
            </a:r>
            <a:endParaRPr lang="fr-FR" dirty="0"/>
          </a:p>
        </p:txBody>
      </p:sp>
      <p:sp>
        <p:nvSpPr>
          <p:cNvPr id="4" name="Rectangle 3"/>
          <p:cNvSpPr/>
          <p:nvPr/>
        </p:nvSpPr>
        <p:spPr>
          <a:xfrm>
            <a:off x="3323421" y="620688"/>
            <a:ext cx="2497158"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a:t>Cartilage hyalin </a:t>
            </a:r>
          </a:p>
        </p:txBody>
      </p:sp>
      <p:sp>
        <p:nvSpPr>
          <p:cNvPr id="5" name="Rectangle 4"/>
          <p:cNvSpPr/>
          <p:nvPr/>
        </p:nvSpPr>
        <p:spPr>
          <a:xfrm>
            <a:off x="539552" y="5589240"/>
            <a:ext cx="4248472" cy="2160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23907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29177"/>
            <a:ext cx="2066925" cy="2695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la trachee chez le chi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40968"/>
            <a:ext cx="550545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6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nseignement d&amp;#39;Histologie Humaine, Pr Serge Nataf - Le Tissu Cartilagineux"/>
          <p:cNvPicPr>
            <a:picLocks noChangeAspect="1" noChangeArrowheads="1"/>
          </p:cNvPicPr>
          <p:nvPr/>
        </p:nvPicPr>
        <p:blipFill>
          <a:blip r:embed="rId2"/>
          <a:srcRect/>
          <a:stretch>
            <a:fillRect/>
          </a:stretch>
        </p:blipFill>
        <p:spPr bwMode="auto">
          <a:xfrm>
            <a:off x="214282" y="142852"/>
            <a:ext cx="8643998" cy="6715148"/>
          </a:xfrm>
          <a:prstGeom prst="rect">
            <a:avLst/>
          </a:prstGeom>
          <a:noFill/>
        </p:spPr>
      </p:pic>
    </p:spTree>
    <p:extLst>
      <p:ext uri="{BB962C8B-B14F-4D97-AF65-F5344CB8AC3E}">
        <p14:creationId xmlns:p14="http://schemas.microsoft.com/office/powerpoint/2010/main" val="295588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dexvirtualis.fr/documents/images/histologie/ceinture_pectorale_51_legende-WEB.jpg"/>
          <p:cNvPicPr>
            <a:picLocks noChangeAspect="1" noChangeArrowheads="1"/>
          </p:cNvPicPr>
          <p:nvPr/>
        </p:nvPicPr>
        <p:blipFill>
          <a:blip r:embed="rId2" cstate="print"/>
          <a:srcRect/>
          <a:stretch>
            <a:fillRect/>
          </a:stretch>
        </p:blipFill>
        <p:spPr bwMode="auto">
          <a:xfrm>
            <a:off x="-180528" y="-315416"/>
            <a:ext cx="8997848" cy="62646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cstate="print"/>
          <a:srcRect/>
          <a:stretch>
            <a:fillRect/>
          </a:stretch>
        </p:blipFill>
        <p:spPr bwMode="auto">
          <a:xfrm>
            <a:off x="179512" y="476672"/>
            <a:ext cx="8748464" cy="6264696"/>
          </a:xfrm>
          <a:prstGeom prst="rect">
            <a:avLst/>
          </a:prstGeom>
          <a:noFill/>
          <a:ln w="9525">
            <a:noFill/>
            <a:miter lim="800000"/>
            <a:headEnd/>
            <a:tailEnd/>
          </a:ln>
        </p:spPr>
      </p:pic>
      <p:sp>
        <p:nvSpPr>
          <p:cNvPr id="3" name="Rectangle 2"/>
          <p:cNvSpPr/>
          <p:nvPr/>
        </p:nvSpPr>
        <p:spPr>
          <a:xfrm>
            <a:off x="2893987" y="71046"/>
            <a:ext cx="2960490"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a:t>Cartilage élastique </a:t>
            </a:r>
          </a:p>
        </p:txBody>
      </p:sp>
      <p:sp>
        <p:nvSpPr>
          <p:cNvPr id="5" name="Rectangle 4"/>
          <p:cNvSpPr/>
          <p:nvPr/>
        </p:nvSpPr>
        <p:spPr>
          <a:xfrm>
            <a:off x="3347864" y="1124744"/>
            <a:ext cx="2506613" cy="4247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Rectangle 3"/>
          <p:cNvSpPr/>
          <p:nvPr/>
        </p:nvSpPr>
        <p:spPr>
          <a:xfrm>
            <a:off x="53517" y="1087869"/>
            <a:ext cx="5800960" cy="646331"/>
          </a:xfrm>
          <a:prstGeom prst="rect">
            <a:avLst/>
          </a:prstGeom>
        </p:spPr>
        <p:txBody>
          <a:bodyPr wrap="square">
            <a:spAutoFit/>
          </a:bodyPr>
          <a:lstStyle/>
          <a:p>
            <a:r>
              <a:rPr lang="fr-FR" dirty="0">
                <a:latin typeface="TimesNewRoman"/>
              </a:rPr>
              <a:t>de nombreuses fibres</a:t>
            </a:r>
          </a:p>
          <a:p>
            <a:r>
              <a:rPr lang="fr-FR" dirty="0">
                <a:latin typeface="TimesNewRoman"/>
              </a:rPr>
              <a:t>élastiques associées aux fibres de collagène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e recherche d'images pour &quot;l'épiglotte chez le chi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917" y="160338"/>
            <a:ext cx="4671365" cy="26925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les ailes du nez chez les bovin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80" y="1759266"/>
            <a:ext cx="3888432" cy="350430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Résultat de recherche d'images pour &quot;l'oreille externe chez les chien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10" descr="Résultat de recherche d'images pour &quot;l'oreille externe chez les chien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0" name="Picture 12" descr="Résultat de recherche d'images pour &quot;trompe d'eustache schéma&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9" y="2996952"/>
            <a:ext cx="4281314" cy="3600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96336" y="312738"/>
            <a:ext cx="1071768" cy="369332"/>
          </a:xfrm>
          <a:prstGeom prst="rect">
            <a:avLst/>
          </a:prstGeom>
        </p:spPr>
        <p:txBody>
          <a:bodyPr wrap="none">
            <a:spAutoFit/>
          </a:bodyPr>
          <a:lstStyle/>
          <a:p>
            <a:r>
              <a:rPr lang="fr-FR" dirty="0"/>
              <a:t>Epiglotte </a:t>
            </a:r>
          </a:p>
        </p:txBody>
      </p:sp>
      <p:sp>
        <p:nvSpPr>
          <p:cNvPr id="5" name="Rectangle 4"/>
          <p:cNvSpPr/>
          <p:nvPr/>
        </p:nvSpPr>
        <p:spPr>
          <a:xfrm>
            <a:off x="307975" y="1893557"/>
            <a:ext cx="511037" cy="369332"/>
          </a:xfrm>
          <a:prstGeom prst="rect">
            <a:avLst/>
          </a:prstGeom>
        </p:spPr>
        <p:txBody>
          <a:bodyPr wrap="none">
            <a:spAutoFit/>
          </a:bodyPr>
          <a:lstStyle/>
          <a:p>
            <a:r>
              <a:rPr lang="fr-FR" dirty="0"/>
              <a:t>nez</a:t>
            </a:r>
          </a:p>
        </p:txBody>
      </p:sp>
      <p:sp>
        <p:nvSpPr>
          <p:cNvPr id="6" name="Rectangle 5"/>
          <p:cNvSpPr/>
          <p:nvPr/>
        </p:nvSpPr>
        <p:spPr>
          <a:xfrm>
            <a:off x="155575" y="5585339"/>
            <a:ext cx="4572000" cy="646331"/>
          </a:xfrm>
          <a:prstGeom prst="rect">
            <a:avLst/>
          </a:prstGeom>
        </p:spPr>
        <p:txBody>
          <a:bodyPr>
            <a:spAutoFit/>
          </a:bodyPr>
          <a:lstStyle/>
          <a:p>
            <a:r>
              <a:rPr lang="fr-FR" dirty="0"/>
              <a:t>Pavillon de l’oreille , conduit auditif externe, trompe d’eustache </a:t>
            </a:r>
          </a:p>
        </p:txBody>
      </p:sp>
    </p:spTree>
    <p:extLst>
      <p:ext uri="{BB962C8B-B14F-4D97-AF65-F5344CB8AC3E}">
        <p14:creationId xmlns:p14="http://schemas.microsoft.com/office/powerpoint/2010/main" val="18124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lemm.univ-lille1.fr/biologie/tissus/apprendre/images/page24.gif"/>
          <p:cNvPicPr>
            <a:picLocks noChangeAspect="1" noChangeArrowheads="1"/>
          </p:cNvPicPr>
          <p:nvPr/>
        </p:nvPicPr>
        <p:blipFill>
          <a:blip r:embed="rId3" cstate="print"/>
          <a:srcRect/>
          <a:stretch>
            <a:fillRect/>
          </a:stretch>
        </p:blipFill>
        <p:spPr bwMode="auto">
          <a:xfrm>
            <a:off x="4427984" y="1988840"/>
            <a:ext cx="3848100" cy="3524251"/>
          </a:xfrm>
          <a:prstGeom prst="rect">
            <a:avLst/>
          </a:prstGeom>
          <a:noFill/>
        </p:spPr>
      </p:pic>
      <p:pic>
        <p:nvPicPr>
          <p:cNvPr id="25604" name="Picture 4" descr="http://www-lemm.univ-lille1.fr/biologie/tissus/apprendre/diapos/cartilage_elastique.jpg"/>
          <p:cNvPicPr>
            <a:picLocks noChangeAspect="1" noChangeArrowheads="1"/>
          </p:cNvPicPr>
          <p:nvPr/>
        </p:nvPicPr>
        <p:blipFill>
          <a:blip r:embed="rId4" cstate="print"/>
          <a:srcRect/>
          <a:stretch>
            <a:fillRect/>
          </a:stretch>
        </p:blipFill>
        <p:spPr bwMode="auto">
          <a:xfrm>
            <a:off x="971600" y="2348880"/>
            <a:ext cx="2466975" cy="2524126"/>
          </a:xfrm>
          <a:prstGeom prst="rect">
            <a:avLst/>
          </a:prstGeom>
          <a:noFill/>
        </p:spPr>
      </p:pic>
      <p:sp>
        <p:nvSpPr>
          <p:cNvPr id="4" name="Rectangle 3"/>
          <p:cNvSpPr/>
          <p:nvPr/>
        </p:nvSpPr>
        <p:spPr>
          <a:xfrm>
            <a:off x="3059832" y="836712"/>
            <a:ext cx="2364750" cy="369332"/>
          </a:xfrm>
          <a:prstGeom prst="rect">
            <a:avLst/>
          </a:prstGeom>
        </p:spPr>
        <p:txBody>
          <a:bodyPr wrap="none">
            <a:spAutoFit/>
          </a:bodyPr>
          <a:lstStyle/>
          <a:p>
            <a:r>
              <a:rPr lang="fr-FR" b="1" dirty="0" smtClean="0"/>
              <a:t>Le cartilage élastique  </a:t>
            </a:r>
            <a:endParaRPr lang="fr-FR" dirty="0"/>
          </a:p>
        </p:txBody>
      </p:sp>
      <p:sp>
        <p:nvSpPr>
          <p:cNvPr id="2" name="Rectangle 1"/>
          <p:cNvSpPr/>
          <p:nvPr/>
        </p:nvSpPr>
        <p:spPr>
          <a:xfrm>
            <a:off x="755576" y="6156012"/>
            <a:ext cx="6336704" cy="369332"/>
          </a:xfrm>
          <a:prstGeom prst="rect">
            <a:avLst/>
          </a:prstGeom>
        </p:spPr>
        <p:txBody>
          <a:bodyPr wrap="square">
            <a:spAutoFit/>
          </a:bodyPr>
          <a:lstStyle/>
          <a:p>
            <a:r>
              <a:rPr lang="fr-FR" dirty="0"/>
              <a:t>1-fibres d'élastine ; 2- substance fondamentale ; 3- </a:t>
            </a:r>
            <a:r>
              <a:rPr lang="fr-FR" dirty="0" err="1"/>
              <a:t>chondrocyte</a:t>
            </a:r>
            <a:r>
              <a:rPr lang="fr-FR"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3" cstate="print"/>
          <a:srcRect t="22928" b="7219"/>
          <a:stretch/>
        </p:blipFill>
        <p:spPr bwMode="auto">
          <a:xfrm>
            <a:off x="-108520" y="1484783"/>
            <a:ext cx="9144000" cy="4608513"/>
          </a:xfrm>
          <a:prstGeom prst="rect">
            <a:avLst/>
          </a:prstGeom>
          <a:noFill/>
          <a:ln w="9525">
            <a:noFill/>
            <a:miter lim="800000"/>
            <a:headEnd/>
            <a:tailEnd/>
          </a:ln>
        </p:spPr>
      </p:pic>
      <p:sp>
        <p:nvSpPr>
          <p:cNvPr id="3" name="Rectangle 2"/>
          <p:cNvSpPr/>
          <p:nvPr/>
        </p:nvSpPr>
        <p:spPr>
          <a:xfrm>
            <a:off x="2411760" y="404664"/>
            <a:ext cx="4971104"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t>Cartilage fibreux  (fibrocartilage )</a:t>
            </a:r>
            <a:endParaRPr lang="fr-FR" sz="2800" dirty="0"/>
          </a:p>
        </p:txBody>
      </p:sp>
      <p:sp>
        <p:nvSpPr>
          <p:cNvPr id="4" name="Rectangle 3"/>
          <p:cNvSpPr/>
          <p:nvPr/>
        </p:nvSpPr>
        <p:spPr>
          <a:xfrm>
            <a:off x="971600" y="2276872"/>
            <a:ext cx="3240360" cy="936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fibrocartilage fournit une très grande résistance aux tractions et pressions.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424936" cy="7478970"/>
          </a:xfrm>
          <a:prstGeom prst="rect">
            <a:avLst/>
          </a:prstGeom>
        </p:spPr>
        <p:txBody>
          <a:bodyPr wrap="square">
            <a:spAutoFit/>
          </a:bodyPr>
          <a:lstStyle/>
          <a:p>
            <a:pPr lvl="0"/>
            <a:r>
              <a:rPr lang="fr-FR" sz="3200" dirty="0" smtClean="0">
                <a:latin typeface="Arial" pitchFamily="34" charset="0"/>
                <a:cs typeface="Arial" pitchFamily="34" charset="0"/>
              </a:rPr>
              <a:t>- Est </a:t>
            </a:r>
            <a:r>
              <a:rPr lang="fr-FR" sz="3200" dirty="0">
                <a:latin typeface="Arial" pitchFamily="34" charset="0"/>
                <a:cs typeface="Arial" pitchFamily="34" charset="0"/>
              </a:rPr>
              <a:t>un tissu conjonctif spécialisé d’origine </a:t>
            </a:r>
            <a:r>
              <a:rPr lang="fr-FR" sz="3200" dirty="0" err="1" smtClean="0">
                <a:latin typeface="Arial" pitchFamily="34" charset="0"/>
                <a:cs typeface="Arial" pitchFamily="34" charset="0"/>
              </a:rPr>
              <a:t>mésenshymateuse</a:t>
            </a:r>
            <a:endParaRPr lang="fr-FR" sz="3200" dirty="0" smtClean="0">
              <a:latin typeface="Arial" pitchFamily="34" charset="0"/>
              <a:cs typeface="Arial" pitchFamily="34" charset="0"/>
            </a:endParaRPr>
          </a:p>
          <a:p>
            <a:pPr lvl="0"/>
            <a:endParaRPr lang="fr-FR" sz="3200" dirty="0">
              <a:latin typeface="Arial" pitchFamily="34" charset="0"/>
              <a:cs typeface="Arial" pitchFamily="34" charset="0"/>
            </a:endParaRPr>
          </a:p>
          <a:p>
            <a:pPr marL="457200" lvl="0" indent="-457200">
              <a:buFontTx/>
              <a:buChar char="-"/>
            </a:pPr>
            <a:r>
              <a:rPr lang="fr-FR" sz="3200" dirty="0" smtClean="0">
                <a:latin typeface="Arial" pitchFamily="34" charset="0"/>
                <a:cs typeface="Arial" pitchFamily="34" charset="0"/>
              </a:rPr>
              <a:t>C’est </a:t>
            </a:r>
            <a:r>
              <a:rPr lang="fr-FR" sz="3200" dirty="0">
                <a:latin typeface="Arial" pitchFamily="34" charset="0"/>
                <a:cs typeface="Arial" pitchFamily="34" charset="0"/>
              </a:rPr>
              <a:t>un tissu de consistance dure mais non </a:t>
            </a:r>
            <a:r>
              <a:rPr lang="fr-FR" sz="3200" dirty="0" smtClean="0">
                <a:latin typeface="Arial" pitchFamily="34" charset="0"/>
                <a:cs typeface="Arial" pitchFamily="34" charset="0"/>
              </a:rPr>
              <a:t>minéralisé (contrairement au tissu osseux )</a:t>
            </a:r>
          </a:p>
          <a:p>
            <a:pPr marL="457200" lvl="0" indent="-457200">
              <a:buFontTx/>
              <a:buChar char="-"/>
            </a:pPr>
            <a:endParaRPr lang="fr-FR" sz="3200" dirty="0" smtClean="0">
              <a:latin typeface="Arial" pitchFamily="34" charset="0"/>
              <a:cs typeface="Arial" pitchFamily="34" charset="0"/>
            </a:endParaRPr>
          </a:p>
          <a:p>
            <a:pPr marL="457200" lvl="0" indent="-457200">
              <a:buFontTx/>
              <a:buChar char="-"/>
            </a:pPr>
            <a:r>
              <a:rPr lang="fr-FR" sz="3200" dirty="0" smtClean="0">
                <a:latin typeface="Arial" pitchFamily="34" charset="0"/>
                <a:cs typeface="Arial" pitchFamily="34" charset="0"/>
              </a:rPr>
              <a:t>Formé d’un seul  type cellulaire: </a:t>
            </a:r>
            <a:r>
              <a:rPr lang="fr-FR" sz="3200" dirty="0" err="1" smtClean="0">
                <a:latin typeface="Arial" pitchFamily="34" charset="0"/>
                <a:cs typeface="Arial" pitchFamily="34" charset="0"/>
              </a:rPr>
              <a:t>chondrocyte</a:t>
            </a:r>
            <a:r>
              <a:rPr lang="fr-FR" sz="3200" dirty="0" smtClean="0">
                <a:latin typeface="Arial" pitchFamily="34" charset="0"/>
                <a:cs typeface="Arial" pitchFamily="34" charset="0"/>
              </a:rPr>
              <a:t> et une matrice cellulaire  </a:t>
            </a:r>
          </a:p>
          <a:p>
            <a:pPr lvl="0"/>
            <a:endParaRPr lang="fr-FR" sz="3200" dirty="0">
              <a:latin typeface="Arial" pitchFamily="34" charset="0"/>
              <a:cs typeface="Arial" pitchFamily="34" charset="0"/>
            </a:endParaRPr>
          </a:p>
          <a:p>
            <a:pPr marL="457200" lvl="0" indent="-457200">
              <a:buFontTx/>
              <a:buChar char="-"/>
            </a:pPr>
            <a:r>
              <a:rPr lang="fr-FR" sz="3200" dirty="0" smtClean="0">
                <a:latin typeface="Arial" pitchFamily="34" charset="0"/>
                <a:cs typeface="Arial" pitchFamily="34" charset="0"/>
              </a:rPr>
              <a:t>Il </a:t>
            </a:r>
            <a:r>
              <a:rPr lang="fr-FR" sz="3200" dirty="0">
                <a:latin typeface="Arial" pitchFamily="34" charset="0"/>
                <a:cs typeface="Arial" pitchFamily="34" charset="0"/>
              </a:rPr>
              <a:t>est dépourvu de vascularisation et </a:t>
            </a:r>
            <a:r>
              <a:rPr lang="fr-FR" sz="3200" dirty="0" smtClean="0">
                <a:latin typeface="Arial" pitchFamily="34" charset="0"/>
                <a:cs typeface="Arial" pitchFamily="34" charset="0"/>
              </a:rPr>
              <a:t>d’innervation ( contrairement au TC)</a:t>
            </a:r>
          </a:p>
          <a:p>
            <a:pPr marL="457200" lvl="0" indent="-457200">
              <a:buFontTx/>
              <a:buChar char="-"/>
            </a:pPr>
            <a:r>
              <a:rPr lang="fr-FR" sz="3200" dirty="0" smtClean="0">
                <a:latin typeface="Arial" pitchFamily="34" charset="0"/>
                <a:cs typeface="Arial" pitchFamily="34" charset="0"/>
              </a:rPr>
              <a:t>Solide, translucide, déformable non minéralisé   </a:t>
            </a:r>
          </a:p>
          <a:p>
            <a:pPr lvl="0"/>
            <a:endParaRPr lang="fr-FR" sz="3200" dirty="0">
              <a:latin typeface="Arial" pitchFamily="34" charset="0"/>
              <a:cs typeface="Arial" pitchFamily="34" charset="0"/>
            </a:endParaRPr>
          </a:p>
        </p:txBody>
      </p:sp>
    </p:spTree>
    <p:extLst>
      <p:ext uri="{BB962C8B-B14F-4D97-AF65-F5344CB8AC3E}">
        <p14:creationId xmlns:p14="http://schemas.microsoft.com/office/powerpoint/2010/main" val="3995831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alila\Mes documents\Mes images\dyn009_original_804_496_pjpeg_2533802_36c2f94c48896883384325cd2f80773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048"/>
            <a:ext cx="3317240" cy="298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dalila\Mes documents\Mes images\dyn009_original_450_361_pjpeg_2533802_0d4530a36fca62bbd5fc13d9c4f7fcb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5929"/>
            <a:ext cx="2849189" cy="33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associée"/>
          <p:cNvPicPr>
            <a:picLocks noChangeAspect="1" noChangeArrowheads="1"/>
          </p:cNvPicPr>
          <p:nvPr/>
        </p:nvPicPr>
        <p:blipFill rotWithShape="1">
          <a:blip r:embed="rId5">
            <a:extLst>
              <a:ext uri="{28A0092B-C50C-407E-A947-70E740481C1C}">
                <a14:useLocalDpi xmlns:a14="http://schemas.microsoft.com/office/drawing/2010/main" val="0"/>
              </a:ext>
            </a:extLst>
          </a:blip>
          <a:srcRect l="-17222"/>
          <a:stretch/>
        </p:blipFill>
        <p:spPr bwMode="auto">
          <a:xfrm>
            <a:off x="1547664" y="3573016"/>
            <a:ext cx="490102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52120" y="2928227"/>
            <a:ext cx="2800767" cy="369332"/>
          </a:xfrm>
          <a:prstGeom prst="rect">
            <a:avLst/>
          </a:prstGeom>
        </p:spPr>
        <p:txBody>
          <a:bodyPr wrap="none">
            <a:spAutoFit/>
          </a:bodyPr>
          <a:lstStyle/>
          <a:p>
            <a:r>
              <a:rPr lang="fr-FR" b="1" dirty="0">
                <a:latin typeface="TimesNewRoman,Bold"/>
              </a:rPr>
              <a:t>disques intervertébraux</a:t>
            </a:r>
            <a:endParaRPr lang="fr-FR" dirty="0"/>
          </a:p>
        </p:txBody>
      </p:sp>
      <p:sp>
        <p:nvSpPr>
          <p:cNvPr id="5" name="Rectangle 4"/>
          <p:cNvSpPr/>
          <p:nvPr/>
        </p:nvSpPr>
        <p:spPr>
          <a:xfrm>
            <a:off x="5247074" y="5547950"/>
            <a:ext cx="2403222" cy="369332"/>
          </a:xfrm>
          <a:prstGeom prst="rect">
            <a:avLst/>
          </a:prstGeom>
        </p:spPr>
        <p:txBody>
          <a:bodyPr wrap="none">
            <a:spAutoFit/>
          </a:bodyPr>
          <a:lstStyle/>
          <a:p>
            <a:r>
              <a:rPr lang="fr-FR" b="1" dirty="0">
                <a:latin typeface="TimesNewRoman,Bold"/>
              </a:rPr>
              <a:t>symphyse pubienne</a:t>
            </a:r>
            <a:endParaRPr lang="fr-FR" dirty="0"/>
          </a:p>
        </p:txBody>
      </p:sp>
      <p:sp>
        <p:nvSpPr>
          <p:cNvPr id="6" name="Ellipse 5"/>
          <p:cNvSpPr/>
          <p:nvPr/>
        </p:nvSpPr>
        <p:spPr>
          <a:xfrm>
            <a:off x="143508" y="1417646"/>
            <a:ext cx="1080120"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100" dirty="0" smtClean="0"/>
              <a:t>Ménisque </a:t>
            </a:r>
            <a:endParaRPr lang="fr-FR" sz="1100" dirty="0"/>
          </a:p>
        </p:txBody>
      </p:sp>
    </p:spTree>
    <p:extLst>
      <p:ext uri="{BB962C8B-B14F-4D97-AF65-F5344CB8AC3E}">
        <p14:creationId xmlns:p14="http://schemas.microsoft.com/office/powerpoint/2010/main" val="1679068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lemm.univ-lille1.fr/biologie/tissus/apprendre/diapos/cartilage_fibreux.jpg"/>
          <p:cNvPicPr>
            <a:picLocks noChangeAspect="1" noChangeArrowheads="1"/>
          </p:cNvPicPr>
          <p:nvPr/>
        </p:nvPicPr>
        <p:blipFill>
          <a:blip r:embed="rId3" cstate="print"/>
          <a:srcRect/>
          <a:stretch>
            <a:fillRect/>
          </a:stretch>
        </p:blipFill>
        <p:spPr bwMode="auto">
          <a:xfrm>
            <a:off x="539552" y="2420888"/>
            <a:ext cx="3057525" cy="2305050"/>
          </a:xfrm>
          <a:prstGeom prst="rect">
            <a:avLst/>
          </a:prstGeom>
          <a:noFill/>
        </p:spPr>
      </p:pic>
      <p:pic>
        <p:nvPicPr>
          <p:cNvPr id="26628" name="Picture 4" descr="http://www-lemm.univ-lille1.fr/biologie/tissus/apprendre/images/fibreux_mp.gif"/>
          <p:cNvPicPr>
            <a:picLocks noChangeAspect="1" noChangeArrowheads="1"/>
          </p:cNvPicPr>
          <p:nvPr/>
        </p:nvPicPr>
        <p:blipFill>
          <a:blip r:embed="rId4" cstate="print"/>
          <a:srcRect/>
          <a:stretch>
            <a:fillRect/>
          </a:stretch>
        </p:blipFill>
        <p:spPr bwMode="auto">
          <a:xfrm>
            <a:off x="4427984" y="2852936"/>
            <a:ext cx="4057650" cy="1666875"/>
          </a:xfrm>
          <a:prstGeom prst="rect">
            <a:avLst/>
          </a:prstGeom>
          <a:noFill/>
        </p:spPr>
      </p:pic>
      <p:sp>
        <p:nvSpPr>
          <p:cNvPr id="4" name="Rectangle 3"/>
          <p:cNvSpPr/>
          <p:nvPr/>
        </p:nvSpPr>
        <p:spPr>
          <a:xfrm>
            <a:off x="2987824" y="908720"/>
            <a:ext cx="2052165" cy="369332"/>
          </a:xfrm>
          <a:prstGeom prst="rect">
            <a:avLst/>
          </a:prstGeom>
        </p:spPr>
        <p:txBody>
          <a:bodyPr wrap="none">
            <a:spAutoFit/>
          </a:bodyPr>
          <a:lstStyle/>
          <a:p>
            <a:r>
              <a:rPr lang="fr-FR" b="1" dirty="0" smtClean="0"/>
              <a:t>Le cartilage fibreux </a:t>
            </a:r>
            <a:endParaRPr lang="fr-FR" dirty="0"/>
          </a:p>
        </p:txBody>
      </p:sp>
      <p:sp>
        <p:nvSpPr>
          <p:cNvPr id="5" name="Rectangle 4"/>
          <p:cNvSpPr/>
          <p:nvPr/>
        </p:nvSpPr>
        <p:spPr>
          <a:xfrm>
            <a:off x="2685497" y="831776"/>
            <a:ext cx="2656818"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t>Cartilage fibreux </a:t>
            </a:r>
            <a:endParaRPr lang="fr-FR" sz="2800" dirty="0"/>
          </a:p>
        </p:txBody>
      </p:sp>
      <p:sp>
        <p:nvSpPr>
          <p:cNvPr id="2" name="Rectangle 1"/>
          <p:cNvSpPr/>
          <p:nvPr/>
        </p:nvSpPr>
        <p:spPr>
          <a:xfrm>
            <a:off x="971600" y="5399214"/>
            <a:ext cx="6480720" cy="369332"/>
          </a:xfrm>
          <a:prstGeom prst="rect">
            <a:avLst/>
          </a:prstGeom>
        </p:spPr>
        <p:txBody>
          <a:bodyPr wrap="square">
            <a:spAutoFit/>
          </a:bodyPr>
          <a:lstStyle/>
          <a:p>
            <a:r>
              <a:rPr lang="fr-FR" dirty="0"/>
              <a:t>1-chondrocytes ; 2- fibres de collagène ; 3-substance fondamentale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93" y="1916832"/>
            <a:ext cx="84969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31840" y="116632"/>
            <a:ext cx="2864182" cy="369332"/>
          </a:xfrm>
          <a:prstGeom prst="rect">
            <a:avLst/>
          </a:prstGeom>
        </p:spPr>
        <p:txBody>
          <a:bodyPr wrap="none">
            <a:spAutoFit/>
          </a:bodyPr>
          <a:lstStyle/>
          <a:p>
            <a:r>
              <a:rPr lang="fr-FR" b="1" u="sng" dirty="0"/>
              <a:t>le tissu cartilagineux fibreux</a:t>
            </a:r>
            <a:endParaRPr lang="fr-FR" dirty="0"/>
          </a:p>
        </p:txBody>
      </p:sp>
      <p:sp>
        <p:nvSpPr>
          <p:cNvPr id="3" name="Rectangle 2"/>
          <p:cNvSpPr/>
          <p:nvPr/>
        </p:nvSpPr>
        <p:spPr>
          <a:xfrm>
            <a:off x="323528" y="608110"/>
            <a:ext cx="8712968" cy="1323439"/>
          </a:xfrm>
          <a:prstGeom prst="rect">
            <a:avLst/>
          </a:prstGeom>
        </p:spPr>
        <p:txBody>
          <a:bodyPr wrap="square">
            <a:spAutoFit/>
          </a:bodyPr>
          <a:lstStyle/>
          <a:p>
            <a:r>
              <a:rPr lang="fr-FR" sz="2000" dirty="0"/>
              <a:t>Les </a:t>
            </a:r>
            <a:r>
              <a:rPr lang="fr-FR" sz="2000" dirty="0" err="1"/>
              <a:t>chondrocytes</a:t>
            </a:r>
            <a:r>
              <a:rPr lang="fr-FR" sz="2000" dirty="0"/>
              <a:t> ont un aspect particulier : tendance à être fusiformes, ne comportent pas d’inclusions lipidiques. Ces </a:t>
            </a:r>
            <a:r>
              <a:rPr lang="fr-FR" sz="2000" dirty="0" err="1"/>
              <a:t>chondrocytes</a:t>
            </a:r>
            <a:r>
              <a:rPr lang="fr-FR" sz="2000" dirty="0"/>
              <a:t> vont être entourés d’une zone péri-cellulaire totalement dépourvue de fibres, contenant uniquement la substance fondamentale. </a:t>
            </a:r>
          </a:p>
        </p:txBody>
      </p:sp>
    </p:spTree>
    <p:extLst>
      <p:ext uri="{BB962C8B-B14F-4D97-AF65-F5344CB8AC3E}">
        <p14:creationId xmlns:p14="http://schemas.microsoft.com/office/powerpoint/2010/main" val="2775269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856" y="188640"/>
            <a:ext cx="2128403"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t>Périchondre</a:t>
            </a:r>
            <a:r>
              <a:rPr lang="fr-FR" sz="2800" dirty="0"/>
              <a:t>. </a:t>
            </a:r>
          </a:p>
        </p:txBody>
      </p:sp>
      <p:sp>
        <p:nvSpPr>
          <p:cNvPr id="4" name="Rectangle 3"/>
          <p:cNvSpPr/>
          <p:nvPr/>
        </p:nvSpPr>
        <p:spPr>
          <a:xfrm>
            <a:off x="0" y="800347"/>
            <a:ext cx="4896544" cy="1754326"/>
          </a:xfrm>
          <a:prstGeom prst="rect">
            <a:avLst/>
          </a:prstGeom>
        </p:spPr>
        <p:txBody>
          <a:bodyPr wrap="square">
            <a:spAutoFit/>
          </a:bodyPr>
          <a:lstStyle/>
          <a:p>
            <a:r>
              <a:rPr lang="fr-FR" dirty="0"/>
              <a:t>Couche du tissu conjonctif qui entour  le cartilage  Il englobe tous les types de cartilage sauf l’articulaire. Ce tissu conjonctif adhère fortement aux cartilages hyalin et élastique, il est responsable de la nutrition et de la </a:t>
            </a:r>
            <a:r>
              <a:rPr lang="fr-FR" dirty="0" smtClean="0"/>
              <a:t>croissance</a:t>
            </a:r>
            <a:r>
              <a:rPr lang="fr-FR" dirty="0"/>
              <a:t> Histologiquement, on distingue </a:t>
            </a:r>
            <a:r>
              <a:rPr lang="fr-FR" dirty="0" smtClean="0"/>
              <a:t>.</a:t>
            </a:r>
          </a:p>
        </p:txBody>
      </p:sp>
      <p:sp>
        <p:nvSpPr>
          <p:cNvPr id="5" name="Rectangle 4"/>
          <p:cNvSpPr/>
          <p:nvPr/>
        </p:nvSpPr>
        <p:spPr>
          <a:xfrm>
            <a:off x="144016" y="2638815"/>
            <a:ext cx="2051720"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t>Une </a:t>
            </a:r>
            <a:r>
              <a:rPr lang="fr-FR" sz="2000" b="1" dirty="0"/>
              <a:t>couche </a:t>
            </a:r>
            <a:r>
              <a:rPr lang="fr-FR" sz="2000" b="1" dirty="0" smtClean="0"/>
              <a:t>externe</a:t>
            </a:r>
          </a:p>
          <a:p>
            <a:r>
              <a:rPr lang="fr-FR" dirty="0"/>
              <a:t>relativement </a:t>
            </a:r>
            <a:r>
              <a:rPr lang="fr-FR" b="1" dirty="0" smtClean="0"/>
              <a:t>fibreuse (faite de TC fibreux), </a:t>
            </a:r>
            <a:r>
              <a:rPr lang="fr-FR" dirty="0"/>
              <a:t>très richement vascularisée. Cette couche est aussi appelée </a:t>
            </a:r>
            <a:r>
              <a:rPr lang="fr-FR" dirty="0" smtClean="0"/>
              <a:t>couche </a:t>
            </a:r>
            <a:r>
              <a:rPr lang="fr-FR" b="1" dirty="0" smtClean="0"/>
              <a:t>nourricière, </a:t>
            </a:r>
            <a:r>
              <a:rPr lang="fr-FR" dirty="0"/>
              <a:t>Qui envoie des fibres arciforme d’ancrage dans le cartilage </a:t>
            </a:r>
          </a:p>
          <a:p>
            <a:endParaRPr lang="fr-FR" b="1" dirty="0"/>
          </a:p>
        </p:txBody>
      </p:sp>
      <p:sp>
        <p:nvSpPr>
          <p:cNvPr id="7" name="Rectangle 6"/>
          <p:cNvSpPr/>
          <p:nvPr/>
        </p:nvSpPr>
        <p:spPr>
          <a:xfrm>
            <a:off x="2303240" y="2638815"/>
            <a:ext cx="2340768" cy="4278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a:t>Une couche interne </a:t>
            </a:r>
            <a:endParaRPr lang="fr-FR" sz="2000" dirty="0" smtClean="0"/>
          </a:p>
          <a:p>
            <a:r>
              <a:rPr lang="fr-FR" dirty="0" smtClean="0"/>
              <a:t>Au </a:t>
            </a:r>
            <a:r>
              <a:rPr lang="fr-FR" dirty="0"/>
              <a:t>contact du </a:t>
            </a:r>
            <a:r>
              <a:rPr lang="fr-FR" dirty="0" smtClean="0"/>
              <a:t>cartilage, elle est </a:t>
            </a:r>
            <a:r>
              <a:rPr lang="fr-FR" dirty="0"/>
              <a:t>beaucoup plus cellulaire, assez peu vascularisée. Elle a un rôle dans la </a:t>
            </a:r>
            <a:r>
              <a:rPr lang="fr-FR" b="1" dirty="0" smtClean="0"/>
              <a:t>croissance</a:t>
            </a:r>
            <a:r>
              <a:rPr lang="fr-FR" dirty="0" smtClean="0"/>
              <a:t>, elle </a:t>
            </a:r>
            <a:r>
              <a:rPr lang="fr-FR" dirty="0"/>
              <a:t>est appelée couche </a:t>
            </a:r>
            <a:r>
              <a:rPr lang="fr-FR" b="1" dirty="0" err="1"/>
              <a:t>chondrogène</a:t>
            </a:r>
            <a:r>
              <a:rPr lang="fr-FR" b="1" dirty="0"/>
              <a:t>.</a:t>
            </a:r>
            <a:r>
              <a:rPr lang="fr-FR" dirty="0"/>
              <a:t> </a:t>
            </a:r>
            <a:r>
              <a:rPr lang="fr-FR" dirty="0" smtClean="0"/>
              <a:t>Les </a:t>
            </a:r>
            <a:r>
              <a:rPr lang="fr-FR" dirty="0"/>
              <a:t>fibroblaste </a:t>
            </a:r>
            <a:r>
              <a:rPr lang="fr-FR" dirty="0" smtClean="0"/>
              <a:t> qui  </a:t>
            </a:r>
            <a:r>
              <a:rPr lang="fr-FR" dirty="0"/>
              <a:t>sont </a:t>
            </a:r>
            <a:r>
              <a:rPr lang="fr-FR" dirty="0" smtClean="0"/>
              <a:t>des </a:t>
            </a:r>
            <a:r>
              <a:rPr lang="fr-FR" dirty="0"/>
              <a:t>cellules présentes dans cette couche qui deviennent de nouveaux </a:t>
            </a:r>
            <a:r>
              <a:rPr lang="fr-FR" dirty="0" err="1"/>
              <a:t>chondrocytes</a:t>
            </a:r>
            <a:endParaRPr lang="fr-FR" dirty="0"/>
          </a:p>
        </p:txBody>
      </p:sp>
      <p:pic>
        <p:nvPicPr>
          <p:cNvPr id="9" name="Image 8"/>
          <p:cNvPicPr>
            <a:picLocks noChangeAspect="1"/>
          </p:cNvPicPr>
          <p:nvPr/>
        </p:nvPicPr>
        <p:blipFill rotWithShape="1">
          <a:blip r:embed="rId3"/>
          <a:srcRect l="47160" t="11679" b="4737"/>
          <a:stretch/>
        </p:blipFill>
        <p:spPr>
          <a:xfrm>
            <a:off x="4751512" y="884488"/>
            <a:ext cx="4392488" cy="5973511"/>
          </a:xfrm>
          <a:prstGeom prst="rect">
            <a:avLst/>
          </a:prstGeom>
        </p:spPr>
      </p:pic>
    </p:spTree>
    <p:extLst>
      <p:ext uri="{BB962C8B-B14F-4D97-AF65-F5344CB8AC3E}">
        <p14:creationId xmlns:p14="http://schemas.microsoft.com/office/powerpoint/2010/main" val="16889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75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188640"/>
            <a:ext cx="3795783"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a:t>Croissance des cartilages</a:t>
            </a:r>
          </a:p>
        </p:txBody>
      </p:sp>
      <p:sp>
        <p:nvSpPr>
          <p:cNvPr id="3" name="Rectangle 2"/>
          <p:cNvSpPr/>
          <p:nvPr/>
        </p:nvSpPr>
        <p:spPr>
          <a:xfrm>
            <a:off x="971600" y="980728"/>
            <a:ext cx="7776864" cy="369332"/>
          </a:xfrm>
          <a:prstGeom prst="rect">
            <a:avLst/>
          </a:prstGeom>
        </p:spPr>
        <p:txBody>
          <a:bodyPr wrap="square">
            <a:spAutoFit/>
          </a:bodyPr>
          <a:lstStyle/>
          <a:p>
            <a:r>
              <a:rPr lang="fr-FR" dirty="0"/>
              <a:t>La croissance du cartilage s’effectue selon une double modalité :</a:t>
            </a:r>
          </a:p>
        </p:txBody>
      </p:sp>
      <p:sp>
        <p:nvSpPr>
          <p:cNvPr id="4" name="Rectangle 3"/>
          <p:cNvSpPr/>
          <p:nvPr/>
        </p:nvSpPr>
        <p:spPr>
          <a:xfrm>
            <a:off x="323528" y="3212976"/>
            <a:ext cx="3561488"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t>Croissance </a:t>
            </a:r>
            <a:r>
              <a:rPr lang="fr-FR" sz="2800" dirty="0"/>
              <a:t>interstitielle</a:t>
            </a:r>
          </a:p>
        </p:txBody>
      </p:sp>
      <p:sp>
        <p:nvSpPr>
          <p:cNvPr id="5" name="Rectangle 4"/>
          <p:cNvSpPr/>
          <p:nvPr/>
        </p:nvSpPr>
        <p:spPr>
          <a:xfrm>
            <a:off x="4882825" y="3212976"/>
            <a:ext cx="4011676"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a:t>Croissance par apposition </a:t>
            </a:r>
          </a:p>
        </p:txBody>
      </p:sp>
      <p:cxnSp>
        <p:nvCxnSpPr>
          <p:cNvPr id="8" name="Connecteur droit avec flèche 7"/>
          <p:cNvCxnSpPr/>
          <p:nvPr/>
        </p:nvCxnSpPr>
        <p:spPr>
          <a:xfrm flipH="1">
            <a:off x="2267744" y="1618928"/>
            <a:ext cx="2113915" cy="1450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381659" y="1618928"/>
            <a:ext cx="2507004" cy="1450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77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0"/>
            <a:ext cx="3917354"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t>1. Croissance </a:t>
            </a:r>
            <a:r>
              <a:rPr lang="fr-FR" sz="2800" dirty="0"/>
              <a:t>interstitielle</a:t>
            </a:r>
          </a:p>
        </p:txBody>
      </p:sp>
      <p:pic>
        <p:nvPicPr>
          <p:cNvPr id="4" name="Image 3"/>
          <p:cNvPicPr>
            <a:picLocks noChangeAspect="1"/>
          </p:cNvPicPr>
          <p:nvPr/>
        </p:nvPicPr>
        <p:blipFill rotWithShape="1">
          <a:blip r:embed="rId3"/>
          <a:srcRect l="25588" t="30390" r="27951" b="13583"/>
          <a:stretch/>
        </p:blipFill>
        <p:spPr>
          <a:xfrm>
            <a:off x="1055004" y="3501008"/>
            <a:ext cx="7884368" cy="3356992"/>
          </a:xfrm>
          <a:prstGeom prst="rect">
            <a:avLst/>
          </a:prstGeom>
        </p:spPr>
      </p:pic>
      <p:sp>
        <p:nvSpPr>
          <p:cNvPr id="2" name="Rectangle 1"/>
          <p:cNvSpPr/>
          <p:nvPr/>
        </p:nvSpPr>
        <p:spPr>
          <a:xfrm>
            <a:off x="226404" y="523220"/>
            <a:ext cx="8712968" cy="3139321"/>
          </a:xfrm>
          <a:prstGeom prst="rect">
            <a:avLst/>
          </a:prstGeom>
        </p:spPr>
        <p:txBody>
          <a:bodyPr wrap="square">
            <a:spAutoFit/>
          </a:bodyPr>
          <a:lstStyle/>
          <a:p>
            <a:r>
              <a:rPr lang="fr-FR" dirty="0"/>
              <a:t>La croissance dite interstitielle s’effectue par mitoses successives des </a:t>
            </a:r>
            <a:r>
              <a:rPr lang="fr-FR" dirty="0" err="1"/>
              <a:t>chondrocytes</a:t>
            </a:r>
            <a:r>
              <a:rPr lang="fr-FR" dirty="0"/>
              <a:t> eux mêmes. Dans ce cas, les cellules filles d’un même clone cellulaire s’éloignent de la cellule mère en se disposant soit de manière </a:t>
            </a:r>
            <a:r>
              <a:rPr lang="fr-FR" u="sng" dirty="0"/>
              <a:t>rectiligne</a:t>
            </a:r>
            <a:r>
              <a:rPr lang="fr-FR" dirty="0"/>
              <a:t> soit de manière </a:t>
            </a:r>
            <a:r>
              <a:rPr lang="fr-FR" u="sng" dirty="0"/>
              <a:t>circulaire</a:t>
            </a:r>
            <a:r>
              <a:rPr lang="fr-FR" dirty="0"/>
              <a:t>. Elles forment ce qu’on appelle des groupes </a:t>
            </a:r>
            <a:r>
              <a:rPr lang="fr-FR" b="1" dirty="0" err="1"/>
              <a:t>isogéniques</a:t>
            </a:r>
            <a:r>
              <a:rPr lang="fr-FR" b="1" dirty="0"/>
              <a:t> axiaux ou coronaires</a:t>
            </a:r>
            <a:r>
              <a:rPr lang="fr-FR" dirty="0"/>
              <a:t>. Ces différentes dispositions permettent la croissance axiale ou circonférentielle du cartilage. </a:t>
            </a:r>
            <a:endParaRPr lang="fr-FR" dirty="0" smtClean="0"/>
          </a:p>
          <a:p>
            <a:r>
              <a:rPr lang="fr-FR" dirty="0" smtClean="0"/>
              <a:t>On </a:t>
            </a:r>
            <a:r>
              <a:rPr lang="fr-FR" dirty="0"/>
              <a:t>peut au cours de ce processus observer la présence de plusieurs </a:t>
            </a:r>
            <a:r>
              <a:rPr lang="fr-FR" dirty="0" err="1"/>
              <a:t>chondrocytes</a:t>
            </a:r>
            <a:r>
              <a:rPr lang="fr-FR" dirty="0"/>
              <a:t> au sein du même </a:t>
            </a:r>
            <a:r>
              <a:rPr lang="fr-FR" dirty="0" err="1"/>
              <a:t>chondroplaste</a:t>
            </a:r>
            <a:r>
              <a:rPr lang="fr-FR" dirty="0" smtClean="0"/>
              <a:t>.</a:t>
            </a:r>
          </a:p>
          <a:p>
            <a:r>
              <a:rPr lang="fr-FR" dirty="0" smtClean="0"/>
              <a:t> </a:t>
            </a:r>
            <a:r>
              <a:rPr lang="fr-FR" dirty="0"/>
              <a:t>La croissance interstitielle est observée chez </a:t>
            </a:r>
            <a:r>
              <a:rPr lang="fr-FR" b="1" dirty="0"/>
              <a:t>le </a:t>
            </a:r>
            <a:r>
              <a:rPr lang="fr-FR" b="1" dirty="0" err="1"/>
              <a:t>foetus</a:t>
            </a:r>
            <a:r>
              <a:rPr lang="fr-FR" b="1" dirty="0"/>
              <a:t> </a:t>
            </a:r>
            <a:r>
              <a:rPr lang="fr-FR" dirty="0"/>
              <a:t>mais également au cours de la </a:t>
            </a:r>
            <a:r>
              <a:rPr lang="fr-FR" b="1" dirty="0"/>
              <a:t>croissance osseuse post-natale </a:t>
            </a:r>
            <a:r>
              <a:rPr lang="fr-FR" dirty="0"/>
              <a:t>des os long. En effet jusqu’à la puberté, la métaphyse des os longs renferme un cartilage de croissance nommé cartilage de conjugaison et qui participe à la croissance osseuse.</a:t>
            </a:r>
          </a:p>
        </p:txBody>
      </p:sp>
    </p:spTree>
    <p:extLst>
      <p:ext uri="{BB962C8B-B14F-4D97-AF65-F5344CB8AC3E}">
        <p14:creationId xmlns:p14="http://schemas.microsoft.com/office/powerpoint/2010/main" val="2748857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404664"/>
            <a:ext cx="4011676" cy="523220"/>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a:t>Croissance par apposition </a:t>
            </a:r>
          </a:p>
        </p:txBody>
      </p:sp>
      <p:sp>
        <p:nvSpPr>
          <p:cNvPr id="3" name="Rectangle 2"/>
          <p:cNvSpPr/>
          <p:nvPr/>
        </p:nvSpPr>
        <p:spPr>
          <a:xfrm>
            <a:off x="12413" y="1340768"/>
            <a:ext cx="9001000" cy="1754326"/>
          </a:xfrm>
          <a:prstGeom prst="rect">
            <a:avLst/>
          </a:prstGeom>
        </p:spPr>
        <p:txBody>
          <a:bodyPr wrap="square">
            <a:spAutoFit/>
          </a:bodyPr>
          <a:lstStyle/>
          <a:p>
            <a:pPr algn="just"/>
            <a:r>
              <a:rPr lang="fr-FR" dirty="0"/>
              <a:t>Les cellules du périchondre ressemblent </a:t>
            </a:r>
            <a:r>
              <a:rPr lang="fr-FR" dirty="0" smtClean="0"/>
              <a:t>aux </a:t>
            </a:r>
            <a:r>
              <a:rPr lang="fr-FR" dirty="0"/>
              <a:t>fibroblastes. Elles produisent le collagène type I du périchondre</a:t>
            </a:r>
            <a:r>
              <a:rPr lang="fr-FR" dirty="0" smtClean="0"/>
              <a:t>. Qui est typique du tissu conjonctif . Cependant</a:t>
            </a:r>
            <a:r>
              <a:rPr lang="fr-FR" dirty="0"/>
              <a:t>, durant la croissance par apposition, les cellules de la couche profonde du périchondre se transforment en chondroblastes, et sécrètent autour d'elles du collagène type II ainsi que la matrice cartilagineuse. </a:t>
            </a:r>
            <a:r>
              <a:rPr lang="fr-FR" dirty="0" smtClean="0"/>
              <a:t> Avec le temps les </a:t>
            </a:r>
            <a:r>
              <a:rPr lang="fr-FR" dirty="0"/>
              <a:t>chondroblastes, se transforment en </a:t>
            </a:r>
            <a:r>
              <a:rPr lang="fr-FR" dirty="0" err="1"/>
              <a:t>chondrocytes</a:t>
            </a:r>
            <a:r>
              <a:rPr lang="fr-FR" dirty="0"/>
              <a:t>.</a:t>
            </a:r>
          </a:p>
          <a:p>
            <a:endParaRPr lang="fr-FR" dirty="0"/>
          </a:p>
        </p:txBody>
      </p:sp>
      <p:pic>
        <p:nvPicPr>
          <p:cNvPr id="4" name="Image 3"/>
          <p:cNvPicPr>
            <a:picLocks noChangeAspect="1"/>
          </p:cNvPicPr>
          <p:nvPr/>
        </p:nvPicPr>
        <p:blipFill rotWithShape="1">
          <a:blip r:embed="rId2"/>
          <a:srcRect l="28738" t="26189" r="31888" b="51400"/>
          <a:stretch/>
        </p:blipFill>
        <p:spPr>
          <a:xfrm>
            <a:off x="475166" y="3097108"/>
            <a:ext cx="8532440" cy="3345830"/>
          </a:xfrm>
          <a:prstGeom prst="rect">
            <a:avLst/>
          </a:prstGeom>
        </p:spPr>
      </p:pic>
    </p:spTree>
    <p:extLst>
      <p:ext uri="{BB962C8B-B14F-4D97-AF65-F5344CB8AC3E}">
        <p14:creationId xmlns:p14="http://schemas.microsoft.com/office/powerpoint/2010/main" val="1084024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4" descr="Croissance cartilage"/>
          <p:cNvPicPr>
            <a:picLocks noChangeAspect="1" noChangeArrowheads="1"/>
          </p:cNvPicPr>
          <p:nvPr/>
        </p:nvPicPr>
        <p:blipFill>
          <a:blip r:embed="rId2" cstate="print"/>
          <a:srcRect/>
          <a:stretch>
            <a:fillRect/>
          </a:stretch>
        </p:blipFill>
        <p:spPr bwMode="auto">
          <a:xfrm>
            <a:off x="1895475" y="1684338"/>
            <a:ext cx="5327650" cy="4192587"/>
          </a:xfrm>
          <a:prstGeom prst="rect">
            <a:avLst/>
          </a:prstGeom>
          <a:noFill/>
        </p:spPr>
      </p:pic>
      <p:sp>
        <p:nvSpPr>
          <p:cNvPr id="169" name="Text Box 12"/>
          <p:cNvSpPr txBox="1">
            <a:spLocks noChangeArrowheads="1"/>
          </p:cNvSpPr>
          <p:nvPr/>
        </p:nvSpPr>
        <p:spPr bwMode="auto">
          <a:xfrm>
            <a:off x="7415213" y="1557338"/>
            <a:ext cx="1549400" cy="1739900"/>
          </a:xfrm>
          <a:prstGeom prst="rect">
            <a:avLst/>
          </a:prstGeom>
          <a:noFill/>
          <a:ln w="9525">
            <a:noFill/>
            <a:miter lim="800000"/>
            <a:headEnd/>
            <a:tailEnd/>
          </a:ln>
          <a:effectLst/>
        </p:spPr>
        <p:txBody>
          <a:bodyPr wrap="none">
            <a:spAutoFit/>
          </a:bodyPr>
          <a:lstStyle/>
          <a:p>
            <a:pPr algn="ctr"/>
            <a:r>
              <a:rPr lang="fr-FR" sz="1800" dirty="0"/>
              <a:t>Groupes</a:t>
            </a:r>
          </a:p>
          <a:p>
            <a:pPr algn="ctr"/>
            <a:r>
              <a:rPr lang="fr-FR" sz="1800" dirty="0" err="1"/>
              <a:t>isogéniques</a:t>
            </a:r>
            <a:endParaRPr lang="fr-FR" sz="1800" dirty="0"/>
          </a:p>
          <a:p>
            <a:pPr algn="ctr"/>
            <a:r>
              <a:rPr lang="fr-FR" sz="1800" dirty="0"/>
              <a:t>coronaires:</a:t>
            </a:r>
          </a:p>
          <a:p>
            <a:pPr algn="ctr"/>
            <a:r>
              <a:rPr lang="fr-FR" sz="1800" dirty="0"/>
              <a:t>croissance</a:t>
            </a:r>
          </a:p>
          <a:p>
            <a:pPr algn="ctr"/>
            <a:r>
              <a:rPr lang="fr-FR" sz="1800" dirty="0"/>
              <a:t>interstitielle en</a:t>
            </a:r>
          </a:p>
          <a:p>
            <a:pPr algn="ctr"/>
            <a:r>
              <a:rPr lang="fr-FR" sz="1800" dirty="0"/>
              <a:t>volume</a:t>
            </a:r>
          </a:p>
        </p:txBody>
      </p:sp>
      <p:grpSp>
        <p:nvGrpSpPr>
          <p:cNvPr id="170" name="Group 17"/>
          <p:cNvGrpSpPr>
            <a:grpSpLocks/>
          </p:cNvGrpSpPr>
          <p:nvPr/>
        </p:nvGrpSpPr>
        <p:grpSpPr bwMode="auto">
          <a:xfrm>
            <a:off x="5513388" y="1557338"/>
            <a:ext cx="3451225" cy="1739900"/>
            <a:chOff x="3473" y="981"/>
            <a:chExt cx="2174" cy="1096"/>
          </a:xfrm>
        </p:grpSpPr>
        <p:sp>
          <p:nvSpPr>
            <p:cNvPr id="171" name="Oval 6"/>
            <p:cNvSpPr>
              <a:spLocks noChangeArrowheads="1"/>
            </p:cNvSpPr>
            <p:nvPr/>
          </p:nvSpPr>
          <p:spPr bwMode="auto">
            <a:xfrm>
              <a:off x="3473" y="1079"/>
              <a:ext cx="1088" cy="998"/>
            </a:xfrm>
            <a:prstGeom prst="ellipse">
              <a:avLst/>
            </a:prstGeom>
            <a:noFill/>
            <a:ln w="28575">
              <a:solidFill>
                <a:schemeClr val="tx1"/>
              </a:solidFill>
              <a:prstDash val="sysDot"/>
              <a:round/>
              <a:headEnd/>
              <a:tailEnd/>
            </a:ln>
            <a:effectLst/>
          </p:spPr>
          <p:txBody>
            <a:bodyPr wrap="none" anchor="ctr"/>
            <a:lstStyle/>
            <a:p>
              <a:endParaRPr lang="fr-FR"/>
            </a:p>
          </p:txBody>
        </p:sp>
        <p:sp>
          <p:nvSpPr>
            <p:cNvPr id="172" name="Text Box 12"/>
            <p:cNvSpPr txBox="1">
              <a:spLocks noChangeArrowheads="1"/>
            </p:cNvSpPr>
            <p:nvPr/>
          </p:nvSpPr>
          <p:spPr bwMode="auto">
            <a:xfrm>
              <a:off x="4671" y="981"/>
              <a:ext cx="976" cy="1096"/>
            </a:xfrm>
            <a:prstGeom prst="rect">
              <a:avLst/>
            </a:prstGeom>
            <a:noFill/>
            <a:ln w="9525">
              <a:noFill/>
              <a:miter lim="800000"/>
              <a:headEnd/>
              <a:tailEnd/>
            </a:ln>
            <a:effectLst/>
          </p:spPr>
          <p:txBody>
            <a:bodyPr wrap="none">
              <a:spAutoFit/>
            </a:bodyPr>
            <a:lstStyle/>
            <a:p>
              <a:pPr algn="ctr"/>
              <a:r>
                <a:rPr lang="fr-FR" sz="1800" dirty="0"/>
                <a:t>Groupes</a:t>
              </a:r>
            </a:p>
            <a:p>
              <a:pPr algn="ctr"/>
              <a:r>
                <a:rPr lang="fr-FR" sz="1800" dirty="0" err="1"/>
                <a:t>isogéniques</a:t>
              </a:r>
              <a:endParaRPr lang="fr-FR" sz="1800" dirty="0"/>
            </a:p>
            <a:p>
              <a:pPr algn="ctr"/>
              <a:r>
                <a:rPr lang="fr-FR" sz="1800" dirty="0"/>
                <a:t>coronaires:</a:t>
              </a:r>
            </a:p>
            <a:p>
              <a:pPr algn="ctr"/>
              <a:r>
                <a:rPr lang="fr-FR" sz="1800" dirty="0"/>
                <a:t>croissance</a:t>
              </a:r>
            </a:p>
            <a:p>
              <a:pPr algn="ctr"/>
              <a:r>
                <a:rPr lang="fr-FR" sz="1800" dirty="0"/>
                <a:t>interstitielle en</a:t>
              </a:r>
            </a:p>
            <a:p>
              <a:pPr algn="ctr"/>
              <a:r>
                <a:rPr lang="fr-FR" sz="1800" dirty="0"/>
                <a:t>volume</a:t>
              </a:r>
            </a:p>
          </p:txBody>
        </p:sp>
      </p:grpSp>
      <p:sp>
        <p:nvSpPr>
          <p:cNvPr id="173" name="Text Box 13"/>
          <p:cNvSpPr txBox="1">
            <a:spLocks noChangeArrowheads="1"/>
          </p:cNvSpPr>
          <p:nvPr/>
        </p:nvSpPr>
        <p:spPr bwMode="auto">
          <a:xfrm>
            <a:off x="7380313" y="3861048"/>
            <a:ext cx="1481112" cy="1477328"/>
          </a:xfrm>
          <a:prstGeom prst="rect">
            <a:avLst/>
          </a:prstGeom>
          <a:noFill/>
          <a:ln w="9525">
            <a:noFill/>
            <a:miter lim="800000"/>
            <a:headEnd/>
            <a:tailEnd/>
          </a:ln>
          <a:effectLst/>
        </p:spPr>
        <p:txBody>
          <a:bodyPr wrap="square">
            <a:spAutoFit/>
          </a:bodyPr>
          <a:lstStyle/>
          <a:p>
            <a:pPr algn="ctr"/>
            <a:r>
              <a:rPr lang="fr-FR" sz="1800" dirty="0"/>
              <a:t>Groupes</a:t>
            </a:r>
          </a:p>
          <a:p>
            <a:pPr algn="ctr"/>
            <a:r>
              <a:rPr lang="fr-FR" sz="1800" dirty="0" err="1"/>
              <a:t>isogéniques</a:t>
            </a:r>
            <a:endParaRPr lang="fr-FR" sz="1800" dirty="0"/>
          </a:p>
          <a:p>
            <a:pPr algn="ctr"/>
            <a:r>
              <a:rPr lang="fr-FR" sz="1800" dirty="0"/>
              <a:t>axiaux:</a:t>
            </a:r>
          </a:p>
          <a:p>
            <a:pPr algn="ctr"/>
            <a:r>
              <a:rPr lang="fr-FR" sz="1800" dirty="0"/>
              <a:t>croissance</a:t>
            </a:r>
          </a:p>
          <a:p>
            <a:pPr algn="ctr"/>
            <a:r>
              <a:rPr lang="fr-FR" sz="1800" dirty="0"/>
              <a:t>en longueur</a:t>
            </a:r>
          </a:p>
        </p:txBody>
      </p:sp>
      <p:sp>
        <p:nvSpPr>
          <p:cNvPr id="175" name="Oval 5"/>
          <p:cNvSpPr>
            <a:spLocks noChangeArrowheads="1"/>
          </p:cNvSpPr>
          <p:nvPr/>
        </p:nvSpPr>
        <p:spPr bwMode="auto">
          <a:xfrm rot="302726">
            <a:off x="3924300" y="3392364"/>
            <a:ext cx="1871663" cy="431800"/>
          </a:xfrm>
          <a:prstGeom prst="ellipse">
            <a:avLst/>
          </a:prstGeom>
          <a:noFill/>
          <a:ln w="28575">
            <a:solidFill>
              <a:schemeClr val="tx1"/>
            </a:solidFill>
            <a:prstDash val="sysDot"/>
            <a:round/>
            <a:headEnd/>
            <a:tailEnd/>
          </a:ln>
          <a:effectLst/>
        </p:spPr>
        <p:txBody>
          <a:bodyPr wrap="none" anchor="ctr"/>
          <a:lstStyle/>
          <a:p>
            <a:endParaRPr lang="fr-FR"/>
          </a:p>
        </p:txBody>
      </p:sp>
      <p:sp>
        <p:nvSpPr>
          <p:cNvPr id="177" name="Text Box 14"/>
          <p:cNvSpPr txBox="1">
            <a:spLocks noChangeArrowheads="1"/>
          </p:cNvSpPr>
          <p:nvPr/>
        </p:nvSpPr>
        <p:spPr bwMode="auto">
          <a:xfrm>
            <a:off x="14288" y="2913063"/>
            <a:ext cx="1879600" cy="1739900"/>
          </a:xfrm>
          <a:prstGeom prst="rect">
            <a:avLst/>
          </a:prstGeom>
          <a:noFill/>
          <a:ln w="9525">
            <a:noFill/>
            <a:miter lim="800000"/>
            <a:headEnd/>
            <a:tailEnd/>
          </a:ln>
          <a:effectLst/>
        </p:spPr>
        <p:txBody>
          <a:bodyPr wrap="none">
            <a:spAutoFit/>
          </a:bodyPr>
          <a:lstStyle/>
          <a:p>
            <a:pPr algn="ctr"/>
            <a:r>
              <a:rPr lang="fr-FR" sz="1800" dirty="0"/>
              <a:t>Par apposition à</a:t>
            </a:r>
          </a:p>
          <a:p>
            <a:pPr algn="ctr"/>
            <a:r>
              <a:rPr lang="fr-FR" sz="1800" dirty="0"/>
              <a:t>partir de la couche</a:t>
            </a:r>
          </a:p>
          <a:p>
            <a:pPr algn="ctr"/>
            <a:r>
              <a:rPr lang="fr-FR" sz="1800" dirty="0" err="1"/>
              <a:t>chondrogène</a:t>
            </a:r>
            <a:r>
              <a:rPr lang="fr-FR" sz="1800" dirty="0"/>
              <a:t> du</a:t>
            </a:r>
          </a:p>
          <a:p>
            <a:pPr algn="ctr"/>
            <a:r>
              <a:rPr lang="fr-FR" sz="1800" dirty="0"/>
              <a:t>périchondre:</a:t>
            </a:r>
          </a:p>
          <a:p>
            <a:pPr algn="ctr"/>
            <a:r>
              <a:rPr lang="fr-FR" sz="1800" dirty="0"/>
              <a:t>croissance</a:t>
            </a:r>
          </a:p>
          <a:p>
            <a:pPr algn="ctr"/>
            <a:r>
              <a:rPr lang="fr-FR" sz="1800" dirty="0"/>
              <a:t>en épaisseur</a:t>
            </a:r>
          </a:p>
        </p:txBody>
      </p:sp>
      <p:grpSp>
        <p:nvGrpSpPr>
          <p:cNvPr id="179" name="Group 10"/>
          <p:cNvGrpSpPr>
            <a:grpSpLocks/>
          </p:cNvGrpSpPr>
          <p:nvPr/>
        </p:nvGrpSpPr>
        <p:grpSpPr bwMode="auto">
          <a:xfrm>
            <a:off x="2195513" y="2636838"/>
            <a:ext cx="792162" cy="2376487"/>
            <a:chOff x="1383" y="1661"/>
            <a:chExt cx="499" cy="1497"/>
          </a:xfrm>
        </p:grpSpPr>
        <p:sp>
          <p:nvSpPr>
            <p:cNvPr id="180" name="AutoShape 7"/>
            <p:cNvSpPr>
              <a:spLocks noChangeArrowheads="1"/>
            </p:cNvSpPr>
            <p:nvPr/>
          </p:nvSpPr>
          <p:spPr bwMode="auto">
            <a:xfrm>
              <a:off x="1383" y="1661"/>
              <a:ext cx="499"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solidFill>
                <a:schemeClr val="tx1"/>
              </a:solidFill>
              <a:prstDash val="sysDot"/>
              <a:miter lim="800000"/>
              <a:headEnd/>
              <a:tailEnd/>
            </a:ln>
            <a:effectLst/>
          </p:spPr>
          <p:txBody>
            <a:bodyPr wrap="none" anchor="ctr"/>
            <a:lstStyle/>
            <a:p>
              <a:endParaRPr lang="fr-FR"/>
            </a:p>
          </p:txBody>
        </p:sp>
        <p:sp>
          <p:nvSpPr>
            <p:cNvPr id="181" name="AutoShape 8"/>
            <p:cNvSpPr>
              <a:spLocks noChangeArrowheads="1"/>
            </p:cNvSpPr>
            <p:nvPr/>
          </p:nvSpPr>
          <p:spPr bwMode="auto">
            <a:xfrm>
              <a:off x="1383" y="2296"/>
              <a:ext cx="499"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solidFill>
                <a:schemeClr val="tx1"/>
              </a:solidFill>
              <a:prstDash val="sysDot"/>
              <a:miter lim="800000"/>
              <a:headEnd/>
              <a:tailEnd/>
            </a:ln>
            <a:effectLst/>
          </p:spPr>
          <p:txBody>
            <a:bodyPr wrap="none" anchor="ctr"/>
            <a:lstStyle/>
            <a:p>
              <a:endParaRPr lang="fr-FR"/>
            </a:p>
          </p:txBody>
        </p:sp>
        <p:sp>
          <p:nvSpPr>
            <p:cNvPr id="182" name="AutoShape 9"/>
            <p:cNvSpPr>
              <a:spLocks noChangeArrowheads="1"/>
            </p:cNvSpPr>
            <p:nvPr/>
          </p:nvSpPr>
          <p:spPr bwMode="auto">
            <a:xfrm>
              <a:off x="1383" y="2931"/>
              <a:ext cx="499"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solidFill>
                <a:schemeClr val="tx1"/>
              </a:solidFill>
              <a:prstDash val="sysDot"/>
              <a:miter lim="800000"/>
              <a:headEnd/>
              <a:tailEnd/>
            </a:ln>
            <a:effectLst/>
          </p:spPr>
          <p:txBody>
            <a:bodyPr wrap="none" anchor="ctr"/>
            <a:lstStyle/>
            <a:p>
              <a:endParaRPr lang="fr-FR"/>
            </a:p>
          </p:txBody>
        </p:sp>
      </p:grpSp>
      <p:cxnSp>
        <p:nvCxnSpPr>
          <p:cNvPr id="184" name="Connecteur droit avec flèche 183"/>
          <p:cNvCxnSpPr/>
          <p:nvPr/>
        </p:nvCxnSpPr>
        <p:spPr>
          <a:xfrm rot="960000" flipH="1">
            <a:off x="6514127" y="2435756"/>
            <a:ext cx="1116000" cy="288000"/>
          </a:xfrm>
          <a:prstGeom prst="straightConnector1">
            <a:avLst/>
          </a:prstGeom>
          <a:ln cmpd="thickThi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flipH="1" flipV="1">
            <a:off x="5436096" y="3717032"/>
            <a:ext cx="2088232"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1763688" y="476672"/>
            <a:ext cx="5544616" cy="369332"/>
          </a:xfrm>
          <a:prstGeom prst="rect">
            <a:avLst/>
          </a:prstGeom>
        </p:spPr>
        <p:txBody>
          <a:bodyPr wrap="square">
            <a:spAutoFit/>
          </a:bodyPr>
          <a:lstStyle/>
          <a:p>
            <a:r>
              <a:rPr lang="fr-FR" dirty="0" smtClean="0"/>
              <a:t>La croissance du cartilage s’effectue donc de 3 manières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linds(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blinds(horizontal)">
                                      <p:cBhvr>
                                        <p:cTn id="12" dur="500"/>
                                        <p:tgtEl>
                                          <p:spTgt spid="177"/>
                                        </p:tgtEl>
                                      </p:cBhvr>
                                    </p:animEffect>
                                  </p:childTnLst>
                                </p:cTn>
                              </p:par>
                              <p:par>
                                <p:cTn id="13" presetID="22" presetClass="entr" presetSubtype="8" repeatCount="3000" fill="hold" nodeType="with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wipe(left)">
                                      <p:cBhvr>
                                        <p:cTn id="15"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3.gstatic.com/images?q=tbn:ANd9GcSKtgJ_CMhHBYnz4nF26Zv38N6zoqSXBx18Zfb4ZUXNhpw30NTEug"/>
          <p:cNvPicPr>
            <a:picLocks noChangeAspect="1" noChangeArrowheads="1"/>
          </p:cNvPicPr>
          <p:nvPr/>
        </p:nvPicPr>
        <p:blipFill>
          <a:blip r:embed="rId2" cstate="print"/>
          <a:srcRect/>
          <a:stretch>
            <a:fillRect/>
          </a:stretch>
        </p:blipFill>
        <p:spPr bwMode="auto">
          <a:xfrm>
            <a:off x="467544" y="260648"/>
            <a:ext cx="8064896" cy="62646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620688"/>
            <a:ext cx="8424936" cy="584775"/>
          </a:xfrm>
          <a:prstGeom prst="rect">
            <a:avLst/>
          </a:prstGeom>
        </p:spPr>
        <p:txBody>
          <a:bodyPr wrap="square">
            <a:spAutoFit/>
          </a:bodyPr>
          <a:lstStyle/>
          <a:p>
            <a:pPr lvl="0"/>
            <a:r>
              <a:rPr lang="fr-FR" sz="3200" dirty="0">
                <a:latin typeface="Arial" pitchFamily="34" charset="0"/>
                <a:cs typeface="Arial" pitchFamily="34" charset="0"/>
              </a:rPr>
              <a:t> </a:t>
            </a:r>
            <a:r>
              <a:rPr lang="fr-FR" sz="3200" dirty="0" smtClean="0"/>
              <a:t>Sa </a:t>
            </a:r>
            <a:r>
              <a:rPr lang="fr-FR" sz="3200" dirty="0"/>
              <a:t>localisation dépend de l’âge</a:t>
            </a:r>
            <a:endParaRPr lang="fr-FR" sz="3200" dirty="0">
              <a:latin typeface="Arial" pitchFamily="34" charset="0"/>
              <a:cs typeface="Arial" pitchFamily="34" charset="0"/>
            </a:endParaRPr>
          </a:p>
        </p:txBody>
      </p:sp>
      <p:sp>
        <p:nvSpPr>
          <p:cNvPr id="3" name="Rectangle 2"/>
          <p:cNvSpPr/>
          <p:nvPr/>
        </p:nvSpPr>
        <p:spPr>
          <a:xfrm>
            <a:off x="431540" y="2506939"/>
            <a:ext cx="180020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800" b="1" dirty="0" smtClean="0">
                <a:solidFill>
                  <a:schemeClr val="tx2"/>
                </a:solidFill>
                <a:latin typeface="TimesNewRoman"/>
              </a:rPr>
              <a:t>Fœtus</a:t>
            </a:r>
          </a:p>
          <a:p>
            <a:pPr algn="ctr"/>
            <a:r>
              <a:rPr lang="fr-FR" sz="2800" b="1" dirty="0" smtClean="0">
                <a:solidFill>
                  <a:schemeClr val="tx2"/>
                </a:solidFill>
                <a:latin typeface="TimesNewRoman"/>
              </a:rPr>
              <a:t> </a:t>
            </a:r>
            <a:endParaRPr lang="fr-FR" sz="2800" b="1" dirty="0">
              <a:solidFill>
                <a:schemeClr val="tx2"/>
              </a:solidFill>
              <a:latin typeface="TimesNewRoman"/>
            </a:endParaRPr>
          </a:p>
          <a:p>
            <a:pPr algn="ctr"/>
            <a:r>
              <a:rPr lang="fr-FR" sz="2800" dirty="0" smtClean="0">
                <a:latin typeface="TimesNewRoman"/>
              </a:rPr>
              <a:t>constitue </a:t>
            </a:r>
            <a:r>
              <a:rPr lang="fr-FR" sz="2800" dirty="0">
                <a:latin typeface="TimesNewRoman"/>
              </a:rPr>
              <a:t>la plus grande partie du squelette</a:t>
            </a:r>
          </a:p>
          <a:p>
            <a:pPr algn="ctr"/>
            <a:endParaRPr lang="fr-FR" sz="2800" dirty="0">
              <a:latin typeface="TimesNewRoman"/>
            </a:endParaRPr>
          </a:p>
        </p:txBody>
      </p:sp>
      <p:sp>
        <p:nvSpPr>
          <p:cNvPr id="4" name="Rectangle 3"/>
          <p:cNvSpPr/>
          <p:nvPr/>
        </p:nvSpPr>
        <p:spPr>
          <a:xfrm>
            <a:off x="2974235" y="2540508"/>
            <a:ext cx="2569873" cy="2677656"/>
          </a:xfrm>
          <a:prstGeom prst="rect">
            <a:avLst/>
          </a:prstGeom>
          <a:ln w="28575">
            <a:solidFill>
              <a:schemeClr val="tx1"/>
            </a:solidFill>
          </a:ln>
        </p:spPr>
        <p:txBody>
          <a:bodyPr wrap="square">
            <a:spAutoFit/>
          </a:bodyPr>
          <a:lstStyle/>
          <a:p>
            <a:pPr algn="ctr"/>
            <a:r>
              <a:rPr lang="fr-FR" dirty="0" smtClean="0">
                <a:latin typeface="TimesNewRoman"/>
              </a:rPr>
              <a:t> </a:t>
            </a:r>
            <a:r>
              <a:rPr lang="fr-FR" sz="2800" b="1" dirty="0" smtClean="0">
                <a:solidFill>
                  <a:schemeClr val="tx2"/>
                </a:solidFill>
                <a:latin typeface="TimesNewRoman"/>
              </a:rPr>
              <a:t>Adulte </a:t>
            </a:r>
          </a:p>
          <a:p>
            <a:pPr algn="ctr"/>
            <a:endParaRPr lang="fr-FR" sz="2800" b="1" dirty="0" smtClean="0">
              <a:solidFill>
                <a:schemeClr val="tx2"/>
              </a:solidFill>
              <a:latin typeface="TimesNewRoman"/>
            </a:endParaRPr>
          </a:p>
          <a:p>
            <a:pPr algn="ctr"/>
            <a:r>
              <a:rPr lang="fr-FR" sz="2800" dirty="0" smtClean="0">
                <a:latin typeface="TimesNewRoman"/>
              </a:rPr>
              <a:t>cartilage hyalin, élastique et </a:t>
            </a:r>
            <a:r>
              <a:rPr lang="fr-FR" sz="2800" dirty="0" err="1" smtClean="0">
                <a:latin typeface="TimesNewRoman"/>
              </a:rPr>
              <a:t>fibro-cartilage</a:t>
            </a:r>
            <a:endParaRPr lang="fr-FR" sz="2800" dirty="0">
              <a:latin typeface="TimesNewRoman"/>
            </a:endParaRPr>
          </a:p>
        </p:txBody>
      </p:sp>
      <p:sp>
        <p:nvSpPr>
          <p:cNvPr id="5" name="Rectangle 4"/>
          <p:cNvSpPr/>
          <p:nvPr/>
        </p:nvSpPr>
        <p:spPr>
          <a:xfrm>
            <a:off x="6012160" y="2540508"/>
            <a:ext cx="241176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latin typeface="TimesNewRoman"/>
              </a:rPr>
              <a:t> </a:t>
            </a:r>
            <a:r>
              <a:rPr lang="fr-FR" sz="2800" b="1" dirty="0">
                <a:solidFill>
                  <a:schemeClr val="tx2"/>
                </a:solidFill>
                <a:latin typeface="TimesNewRoman"/>
              </a:rPr>
              <a:t>Maturité </a:t>
            </a:r>
            <a:endParaRPr lang="fr-FR" sz="2800" b="1" dirty="0" smtClean="0">
              <a:solidFill>
                <a:schemeClr val="tx2"/>
              </a:solidFill>
              <a:latin typeface="TimesNewRoman"/>
            </a:endParaRPr>
          </a:p>
          <a:p>
            <a:pPr algn="ctr"/>
            <a:endParaRPr lang="fr-FR" sz="2800" b="1" dirty="0" smtClean="0">
              <a:solidFill>
                <a:schemeClr val="tx2"/>
              </a:solidFill>
              <a:latin typeface="TimesNewRoman"/>
            </a:endParaRPr>
          </a:p>
          <a:p>
            <a:pPr algn="ctr"/>
            <a:r>
              <a:rPr lang="fr-FR" sz="2800" dirty="0" smtClean="0">
                <a:latin typeface="TimesNewRoman"/>
              </a:rPr>
              <a:t> </a:t>
            </a:r>
            <a:r>
              <a:rPr lang="fr-FR" sz="2800" dirty="0">
                <a:latin typeface="TimesNewRoman"/>
              </a:rPr>
              <a:t>cartilage de conjugaison</a:t>
            </a:r>
            <a:endParaRPr lang="fr-FR" sz="2800" dirty="0"/>
          </a:p>
        </p:txBody>
      </p:sp>
      <p:cxnSp>
        <p:nvCxnSpPr>
          <p:cNvPr id="7" name="Connecteur droit avec flèche 6"/>
          <p:cNvCxnSpPr/>
          <p:nvPr/>
        </p:nvCxnSpPr>
        <p:spPr>
          <a:xfrm flipH="1">
            <a:off x="1619672" y="1205463"/>
            <a:ext cx="2304256" cy="11434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923928" y="1222247"/>
            <a:ext cx="216024" cy="12846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923928" y="1230639"/>
            <a:ext cx="3096344" cy="1276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22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ebapps.fundp.ac.be/umdb/histohuma/histohuma/img/tmp/9_06.jpg"/>
          <p:cNvPicPr>
            <a:picLocks noChangeAspect="1" noChangeArrowheads="1"/>
          </p:cNvPicPr>
          <p:nvPr/>
        </p:nvPicPr>
        <p:blipFill>
          <a:blip r:embed="rId2" cstate="print"/>
          <a:srcRect/>
          <a:stretch>
            <a:fillRect/>
          </a:stretch>
        </p:blipFill>
        <p:spPr bwMode="auto">
          <a:xfrm>
            <a:off x="467544" y="692696"/>
            <a:ext cx="7848872" cy="5974804"/>
          </a:xfrm>
          <a:prstGeom prst="rect">
            <a:avLst/>
          </a:prstGeom>
          <a:noFill/>
        </p:spPr>
      </p:pic>
      <p:sp>
        <p:nvSpPr>
          <p:cNvPr id="3" name="Rectangle 2"/>
          <p:cNvSpPr/>
          <p:nvPr/>
        </p:nvSpPr>
        <p:spPr>
          <a:xfrm>
            <a:off x="2987824" y="188640"/>
            <a:ext cx="2484719" cy="369332"/>
          </a:xfrm>
          <a:prstGeom prst="rect">
            <a:avLst/>
          </a:prstGeom>
        </p:spPr>
        <p:txBody>
          <a:bodyPr wrap="none">
            <a:spAutoFit/>
          </a:bodyPr>
          <a:lstStyle/>
          <a:p>
            <a:r>
              <a:rPr lang="fr-FR" b="1" dirty="0" smtClean="0"/>
              <a:t>Croissance du cartilage :</a:t>
            </a:r>
            <a:endParaRPr lang="fr-FR" dirty="0"/>
          </a:p>
        </p:txBody>
      </p:sp>
      <p:sp>
        <p:nvSpPr>
          <p:cNvPr id="4" name="Rectangle 3"/>
          <p:cNvSpPr/>
          <p:nvPr/>
        </p:nvSpPr>
        <p:spPr>
          <a:xfrm>
            <a:off x="5220072" y="188640"/>
            <a:ext cx="3469283" cy="369332"/>
          </a:xfrm>
          <a:prstGeom prst="rect">
            <a:avLst/>
          </a:prstGeom>
        </p:spPr>
        <p:txBody>
          <a:bodyPr wrap="none">
            <a:spAutoFit/>
          </a:bodyPr>
          <a:lstStyle/>
          <a:p>
            <a:r>
              <a:rPr lang="fr-FR" b="1" dirty="0" smtClean="0"/>
              <a:t>  groupements </a:t>
            </a:r>
            <a:r>
              <a:rPr lang="fr-FR" b="1" dirty="0" err="1" smtClean="0"/>
              <a:t>isogéniques</a:t>
            </a:r>
            <a:r>
              <a:rPr lang="fr-FR" b="1" dirty="0" smtClean="0"/>
              <a:t> axiaux.</a:t>
            </a:r>
            <a:endParaRPr lang="fr-F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2916" y="3244334"/>
            <a:ext cx="798167" cy="369332"/>
          </a:xfrm>
          <a:prstGeom prst="rect">
            <a:avLst/>
          </a:prstGeom>
        </p:spPr>
        <p:txBody>
          <a:bodyPr wrap="none">
            <a:spAutoFit/>
          </a:bodyPr>
          <a:lstStyle/>
          <a:p>
            <a:r>
              <a:rPr lang="fr-FR" dirty="0"/>
              <a:t>MERCI</a:t>
            </a:r>
          </a:p>
        </p:txBody>
      </p:sp>
    </p:spTree>
    <p:extLst>
      <p:ext uri="{BB962C8B-B14F-4D97-AF65-F5344CB8AC3E}">
        <p14:creationId xmlns:p14="http://schemas.microsoft.com/office/powerpoint/2010/main" val="4057411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120" y="909022"/>
            <a:ext cx="6183103" cy="523220"/>
          </a:xfrm>
          <a:prstGeom prst="rect">
            <a:avLst/>
          </a:prstGeom>
        </p:spPr>
        <p:txBody>
          <a:bodyPr wrap="none">
            <a:spAutoFit/>
          </a:bodyPr>
          <a:lstStyle/>
          <a:p>
            <a:r>
              <a:rPr lang="fr-FR" sz="2800" dirty="0">
                <a:latin typeface="TimesNewRoman"/>
              </a:rPr>
              <a:t>Le tissu cartilagineux est composé de</a:t>
            </a:r>
            <a:endParaRPr lang="fr-FR" sz="2800" dirty="0"/>
          </a:p>
        </p:txBody>
      </p:sp>
      <p:sp>
        <p:nvSpPr>
          <p:cNvPr id="3" name="Rectangle 2"/>
          <p:cNvSpPr/>
          <p:nvPr/>
        </p:nvSpPr>
        <p:spPr>
          <a:xfrm>
            <a:off x="0" y="2583164"/>
            <a:ext cx="2628004"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800" dirty="0">
                <a:latin typeface="TimesNewRoman"/>
              </a:rPr>
              <a:t>Cellules appelées chondroblastes et </a:t>
            </a:r>
            <a:r>
              <a:rPr lang="fr-FR" sz="2800" dirty="0" err="1" smtClean="0">
                <a:latin typeface="TimesNewRoman"/>
              </a:rPr>
              <a:t>chondrocytes</a:t>
            </a:r>
            <a:endParaRPr lang="fr-FR" sz="2800" dirty="0">
              <a:latin typeface="TimesNewRoman"/>
            </a:endParaRPr>
          </a:p>
        </p:txBody>
      </p:sp>
      <p:sp>
        <p:nvSpPr>
          <p:cNvPr id="4" name="Rectangle 3"/>
          <p:cNvSpPr/>
          <p:nvPr/>
        </p:nvSpPr>
        <p:spPr>
          <a:xfrm>
            <a:off x="2951532" y="2509143"/>
            <a:ext cx="252028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800" dirty="0" smtClean="0">
                <a:latin typeface="TimesNewRoman"/>
              </a:rPr>
              <a:t>Substance </a:t>
            </a:r>
            <a:r>
              <a:rPr lang="fr-FR" sz="2800" dirty="0">
                <a:latin typeface="TimesNewRoman"/>
              </a:rPr>
              <a:t>inter cellulaire fondamentale solide et </a:t>
            </a:r>
            <a:r>
              <a:rPr lang="fr-FR" sz="2800" dirty="0" smtClean="0">
                <a:latin typeface="TimesNewRoman"/>
              </a:rPr>
              <a:t>élastique</a:t>
            </a:r>
            <a:endParaRPr lang="fr-FR" sz="2800" dirty="0">
              <a:latin typeface="TimesNewRoman"/>
            </a:endParaRPr>
          </a:p>
        </p:txBody>
      </p:sp>
      <p:sp>
        <p:nvSpPr>
          <p:cNvPr id="5" name="Rectangle 4"/>
          <p:cNvSpPr/>
          <p:nvPr/>
        </p:nvSpPr>
        <p:spPr>
          <a:xfrm>
            <a:off x="6948264" y="2490248"/>
            <a:ext cx="153042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800" dirty="0" smtClean="0">
                <a:latin typeface="TimesNewRoman"/>
              </a:rPr>
              <a:t> </a:t>
            </a:r>
            <a:r>
              <a:rPr lang="fr-FR" sz="2800" dirty="0">
                <a:latin typeface="TimesNewRoman"/>
              </a:rPr>
              <a:t>Des fibres</a:t>
            </a:r>
            <a:endParaRPr lang="fr-FR" sz="2800" dirty="0"/>
          </a:p>
        </p:txBody>
      </p:sp>
      <p:cxnSp>
        <p:nvCxnSpPr>
          <p:cNvPr id="9" name="Connecteur droit avec flèche 8"/>
          <p:cNvCxnSpPr/>
          <p:nvPr/>
        </p:nvCxnSpPr>
        <p:spPr>
          <a:xfrm flipH="1">
            <a:off x="1763689" y="1544161"/>
            <a:ext cx="2447982" cy="805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4" idx="0"/>
          </p:cNvCxnSpPr>
          <p:nvPr/>
        </p:nvCxnSpPr>
        <p:spPr>
          <a:xfrm>
            <a:off x="4211672" y="1548075"/>
            <a:ext cx="0" cy="9610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211672" y="1556792"/>
            <a:ext cx="3091551" cy="8672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78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les chondroblast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3685"/>
            <a:ext cx="8928992" cy="6669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5805264"/>
            <a:ext cx="3312368"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2"/>
          <p:cNvSpPr/>
          <p:nvPr/>
        </p:nvSpPr>
        <p:spPr>
          <a:xfrm>
            <a:off x="1331640" y="1124744"/>
            <a:ext cx="6336704"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4"/>
          <p:cNvSpPr/>
          <p:nvPr/>
        </p:nvSpPr>
        <p:spPr>
          <a:xfrm>
            <a:off x="3131840" y="260648"/>
            <a:ext cx="2988319" cy="461665"/>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latin typeface="TimesNewRoman,Bold"/>
              </a:rPr>
              <a:t>Les </a:t>
            </a:r>
            <a:r>
              <a:rPr lang="fr-FR" sz="2400" b="1" dirty="0" err="1" smtClean="0">
                <a:latin typeface="TimesNewRoman,Bold"/>
              </a:rPr>
              <a:t>chondrocytes</a:t>
            </a:r>
            <a:r>
              <a:rPr lang="fr-FR" sz="2400" b="1" dirty="0" smtClean="0">
                <a:latin typeface="TimesNewRoman,Bold"/>
              </a:rPr>
              <a:t>  </a:t>
            </a:r>
            <a:endParaRPr lang="fr-FR" sz="2400" dirty="0"/>
          </a:p>
        </p:txBody>
      </p:sp>
    </p:spTree>
    <p:extLst>
      <p:ext uri="{BB962C8B-B14F-4D97-AF65-F5344CB8AC3E}">
        <p14:creationId xmlns:p14="http://schemas.microsoft.com/office/powerpoint/2010/main" val="343734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srcRect l="5505" t="11859" r="4588" b="15671"/>
          <a:stretch/>
        </p:blipFill>
        <p:spPr bwMode="auto">
          <a:xfrm>
            <a:off x="323528" y="188640"/>
            <a:ext cx="8424936"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9" y="503735"/>
            <a:ext cx="8172400" cy="5595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260648"/>
            <a:ext cx="3090911" cy="461665"/>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latin typeface="TimesNewRoman,Bold"/>
              </a:rPr>
              <a:t>Les chondroblastes</a:t>
            </a:r>
            <a:endParaRPr lang="fr-FR" sz="2400" dirty="0"/>
          </a:p>
        </p:txBody>
      </p:sp>
      <p:sp>
        <p:nvSpPr>
          <p:cNvPr id="2" name="Rectangle 1"/>
          <p:cNvSpPr/>
          <p:nvPr/>
        </p:nvSpPr>
        <p:spPr>
          <a:xfrm>
            <a:off x="611560" y="1124744"/>
            <a:ext cx="3621504" cy="430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200" dirty="0">
                <a:latin typeface="TimesNewRoman"/>
              </a:rPr>
              <a:t>Ce sont des cellules jeunes</a:t>
            </a:r>
            <a:endParaRPr lang="fr-FR" sz="2200" dirty="0"/>
          </a:p>
        </p:txBody>
      </p:sp>
      <p:sp>
        <p:nvSpPr>
          <p:cNvPr id="3" name="Rectangle 2"/>
          <p:cNvSpPr/>
          <p:nvPr/>
        </p:nvSpPr>
        <p:spPr>
          <a:xfrm>
            <a:off x="4435949" y="3501008"/>
            <a:ext cx="129939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Maturation </a:t>
            </a:r>
          </a:p>
        </p:txBody>
      </p:sp>
    </p:spTree>
    <p:extLst>
      <p:ext uri="{BB962C8B-B14F-4D97-AF65-F5344CB8AC3E}">
        <p14:creationId xmlns:p14="http://schemas.microsoft.com/office/powerpoint/2010/main" val="144737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548680"/>
            <a:ext cx="3678315" cy="461665"/>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smtClean="0"/>
              <a:t>La </a:t>
            </a:r>
            <a:r>
              <a:rPr lang="fr-FR" sz="2400" b="1" dirty="0"/>
              <a:t>substance fondamentale</a:t>
            </a:r>
            <a:endParaRPr lang="fr-FR" sz="2400" dirty="0"/>
          </a:p>
        </p:txBody>
      </p:sp>
      <p:sp>
        <p:nvSpPr>
          <p:cNvPr id="3" name="Rectangle 2"/>
          <p:cNvSpPr/>
          <p:nvPr/>
        </p:nvSpPr>
        <p:spPr>
          <a:xfrm>
            <a:off x="251520" y="1700808"/>
            <a:ext cx="8892480" cy="4832092"/>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Elle est homogène, translucide, de consistance visqueuse, résistante et élastique, </a:t>
            </a:r>
            <a:r>
              <a:rPr lang="fr-FR" sz="2800" dirty="0" smtClean="0">
                <a:latin typeface="Times New Roman" panose="02020603050405020304" pitchFamily="18" charset="0"/>
                <a:cs typeface="Times New Roman" panose="02020603050405020304" pitchFamily="18" charset="0"/>
              </a:rPr>
              <a:t>elle enveloppe </a:t>
            </a:r>
            <a:r>
              <a:rPr lang="fr-FR" sz="2800" dirty="0">
                <a:latin typeface="Times New Roman" panose="02020603050405020304" pitchFamily="18" charset="0"/>
                <a:cs typeface="Times New Roman" panose="02020603050405020304" pitchFamily="18" charset="0"/>
              </a:rPr>
              <a:t>les cellules et la trame </a:t>
            </a:r>
            <a:r>
              <a:rPr lang="fr-FR" sz="2800" dirty="0" smtClean="0">
                <a:latin typeface="Times New Roman" panose="02020603050405020304" pitchFamily="18" charset="0"/>
                <a:cs typeface="Times New Roman" panose="02020603050405020304" pitchFamily="18" charset="0"/>
              </a:rPr>
              <a:t>fibrillaire.</a:t>
            </a: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La substance fondamentale comporte </a:t>
            </a:r>
            <a:r>
              <a:rPr lang="fr-FR" sz="2800" dirty="0" smtClean="0">
                <a:latin typeface="Times New Roman" panose="02020603050405020304" pitchFamily="18" charset="0"/>
                <a:cs typeface="Times New Roman" panose="02020603050405020304" pitchFamily="18" charset="0"/>
              </a:rPr>
              <a:t>de l’eau</a:t>
            </a:r>
            <a:r>
              <a:rPr lang="fr-FR" sz="2800" dirty="0">
                <a:latin typeface="Times New Roman" panose="02020603050405020304" pitchFamily="18" charset="0"/>
                <a:cs typeface="Times New Roman" panose="02020603050405020304" pitchFamily="18" charset="0"/>
              </a:rPr>
              <a:t>, des sels minéraux, des </a:t>
            </a:r>
            <a:r>
              <a:rPr lang="fr-FR" sz="2800" dirty="0" err="1">
                <a:latin typeface="Times New Roman" panose="02020603050405020304" pitchFamily="18" charset="0"/>
                <a:cs typeface="Times New Roman" panose="02020603050405020304" pitchFamily="18" charset="0"/>
              </a:rPr>
              <a:t>protéoglycanes</a:t>
            </a:r>
            <a:r>
              <a:rPr lang="fr-FR" sz="2800" dirty="0">
                <a:latin typeface="Times New Roman" panose="02020603050405020304" pitchFamily="18" charset="0"/>
                <a:cs typeface="Times New Roman" panose="02020603050405020304" pitchFamily="18" charset="0"/>
              </a:rPr>
              <a:t>, des </a:t>
            </a:r>
            <a:r>
              <a:rPr lang="fr-FR" sz="2800" dirty="0" err="1">
                <a:latin typeface="Times New Roman" panose="02020603050405020304" pitchFamily="18" charset="0"/>
                <a:cs typeface="Times New Roman" panose="02020603050405020304" pitchFamily="18" charset="0"/>
              </a:rPr>
              <a:t>glycoaminoglycanes</a:t>
            </a:r>
            <a:r>
              <a:rPr lang="fr-FR" sz="2800" dirty="0">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"la </a:t>
            </a:r>
            <a:r>
              <a:rPr lang="fr-FR" sz="2800" b="1" dirty="0" err="1" smtClean="0">
                <a:latin typeface="Times New Roman" panose="02020603050405020304" pitchFamily="18" charset="0"/>
                <a:cs typeface="Times New Roman" panose="02020603050405020304" pitchFamily="18" charset="0"/>
              </a:rPr>
              <a:t>chondroitine</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sulfate</a:t>
            </a:r>
            <a:r>
              <a:rPr lang="fr-FR" sz="2800" b="1"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des </a:t>
            </a:r>
            <a:r>
              <a:rPr lang="fr-FR" sz="2800" dirty="0" err="1">
                <a:latin typeface="Times New Roman" panose="02020603050405020304" pitchFamily="18" charset="0"/>
                <a:cs typeface="Times New Roman" panose="02020603050405020304" pitchFamily="18" charset="0"/>
              </a:rPr>
              <a:t>protéoglycanes</a:t>
            </a:r>
            <a:r>
              <a:rPr lang="fr-FR" sz="2800" dirty="0" smtClean="0">
                <a:latin typeface="Times New Roman" panose="02020603050405020304" pitchFamily="18" charset="0"/>
                <a:cs typeface="Times New Roman" panose="02020603050405020304" pitchFamily="18" charset="0"/>
              </a:rPr>
              <a:t>.</a:t>
            </a:r>
          </a:p>
          <a:p>
            <a:endParaRPr lang="fr-FR" sz="2800" dirty="0">
              <a:latin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cs typeface="Times New Roman" panose="02020603050405020304" pitchFamily="18" charset="0"/>
              </a:rPr>
              <a:t>la </a:t>
            </a:r>
            <a:r>
              <a:rPr lang="fr-FR" sz="2800" b="1" dirty="0" err="1">
                <a:latin typeface="Times New Roman" panose="02020603050405020304" pitchFamily="18" charset="0"/>
                <a:cs typeface="Times New Roman" panose="02020603050405020304" pitchFamily="18" charset="0"/>
              </a:rPr>
              <a:t>chondroitine</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sulfate donne la dureté au cartilage </a:t>
            </a:r>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84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1880" y="332656"/>
            <a:ext cx="1385059" cy="461665"/>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2400" b="1" dirty="0"/>
              <a:t>Les </a:t>
            </a:r>
            <a:r>
              <a:rPr lang="fr-FR" sz="2400" b="1" dirty="0" smtClean="0"/>
              <a:t>fibres</a:t>
            </a:r>
            <a:endParaRPr lang="fr-FR" sz="2400" dirty="0"/>
          </a:p>
        </p:txBody>
      </p:sp>
      <p:sp>
        <p:nvSpPr>
          <p:cNvPr id="2" name="Rectangle 1"/>
          <p:cNvSpPr/>
          <p:nvPr/>
        </p:nvSpPr>
        <p:spPr>
          <a:xfrm>
            <a:off x="1637253" y="1268760"/>
            <a:ext cx="5094312" cy="369332"/>
          </a:xfrm>
          <a:prstGeom prst="rect">
            <a:avLst/>
          </a:prstGeom>
        </p:spPr>
        <p:txBody>
          <a:bodyPr wrap="square">
            <a:spAutoFit/>
          </a:bodyPr>
          <a:lstStyle/>
          <a:p>
            <a:r>
              <a:rPr lang="fr-FR" dirty="0">
                <a:latin typeface="TimesNewRoman"/>
              </a:rPr>
              <a:t>Ce sont des fibres de collagènes (I, II, IX et XI)</a:t>
            </a:r>
            <a:endParaRPr lang="fr-FR" dirty="0"/>
          </a:p>
        </p:txBody>
      </p:sp>
      <p:sp>
        <p:nvSpPr>
          <p:cNvPr id="4" name="Rectangle 3"/>
          <p:cNvSpPr/>
          <p:nvPr/>
        </p:nvSpPr>
        <p:spPr>
          <a:xfrm>
            <a:off x="2411760" y="2112531"/>
            <a:ext cx="3942105"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a:latin typeface="TimesNewRoman,Bold"/>
              </a:rPr>
              <a:t>Les variétés de tissu cartilagineux</a:t>
            </a:r>
            <a:endParaRPr lang="fr-FR" dirty="0"/>
          </a:p>
        </p:txBody>
      </p:sp>
      <p:cxnSp>
        <p:nvCxnSpPr>
          <p:cNvPr id="6" name="Connecteur droit avec flèche 5"/>
          <p:cNvCxnSpPr/>
          <p:nvPr/>
        </p:nvCxnSpPr>
        <p:spPr>
          <a:xfrm flipH="1">
            <a:off x="1637253" y="2481863"/>
            <a:ext cx="2358683" cy="120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95936" y="2481863"/>
            <a:ext cx="188473" cy="1316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995936" y="2481863"/>
            <a:ext cx="2880320" cy="120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0080" y="3816622"/>
            <a:ext cx="205172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400" dirty="0">
                <a:latin typeface="TimesNewRoman"/>
              </a:rPr>
              <a:t>La quantité de substance </a:t>
            </a:r>
            <a:r>
              <a:rPr lang="fr-FR" sz="2400" dirty="0" smtClean="0">
                <a:latin typeface="TimesNewRoman"/>
              </a:rPr>
              <a:t>fondamentale</a:t>
            </a:r>
            <a:endParaRPr lang="fr-FR" sz="2400" dirty="0">
              <a:latin typeface="TimesNewRoman"/>
            </a:endParaRPr>
          </a:p>
        </p:txBody>
      </p:sp>
      <p:sp>
        <p:nvSpPr>
          <p:cNvPr id="12" name="Rectangle 11"/>
          <p:cNvSpPr/>
          <p:nvPr/>
        </p:nvSpPr>
        <p:spPr>
          <a:xfrm>
            <a:off x="3275816" y="3798332"/>
            <a:ext cx="221399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400" dirty="0" smtClean="0">
                <a:latin typeface="TimesNewRoman"/>
              </a:rPr>
              <a:t>L’abondance et la disposition de fibres de collagènes</a:t>
            </a:r>
            <a:endParaRPr lang="fr-FR" sz="2400" dirty="0">
              <a:latin typeface="TimesNewRoman"/>
            </a:endParaRPr>
          </a:p>
        </p:txBody>
      </p:sp>
      <p:sp>
        <p:nvSpPr>
          <p:cNvPr id="13" name="Rectangle 12"/>
          <p:cNvSpPr/>
          <p:nvPr/>
        </p:nvSpPr>
        <p:spPr>
          <a:xfrm>
            <a:off x="6342918" y="3798332"/>
            <a:ext cx="161345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400" dirty="0" smtClean="0">
                <a:latin typeface="TimesNewRoman"/>
              </a:rPr>
              <a:t>La </a:t>
            </a:r>
            <a:r>
              <a:rPr lang="fr-FR" sz="2400" dirty="0">
                <a:latin typeface="TimesNewRoman"/>
              </a:rPr>
              <a:t>présence de fibres </a:t>
            </a:r>
            <a:r>
              <a:rPr lang="fr-FR" sz="2400" dirty="0" smtClean="0">
                <a:latin typeface="TimesNewRoman"/>
              </a:rPr>
              <a:t>élastiques</a:t>
            </a:r>
            <a:endParaRPr lang="fr-FR" sz="2400" dirty="0"/>
          </a:p>
        </p:txBody>
      </p:sp>
    </p:spTree>
    <p:extLst>
      <p:ext uri="{BB962C8B-B14F-4D97-AF65-F5344CB8AC3E}">
        <p14:creationId xmlns:p14="http://schemas.microsoft.com/office/powerpoint/2010/main" val="3644334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9981</TotalTime>
  <Words>772</Words>
  <Application>Microsoft Office PowerPoint</Application>
  <PresentationFormat>Affichage à l'écran (4:3)</PresentationFormat>
  <Paragraphs>122</Paragraphs>
  <Slides>31</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Times New Roman</vt:lpstr>
      <vt:lpstr>TimesNewRoman</vt:lpstr>
      <vt:lpstr>TimesNewRoman,Bold</vt:lpstr>
      <vt:lpstr>Thème Office</vt:lpstr>
      <vt:lpstr>Tissu cartilagineux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Sweet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 cartilagineux</dc:title>
  <dc:creator>2012</dc:creator>
  <cp:lastModifiedBy>Admin</cp:lastModifiedBy>
  <cp:revision>75</cp:revision>
  <dcterms:created xsi:type="dcterms:W3CDTF">2013-11-25T15:26:56Z</dcterms:created>
  <dcterms:modified xsi:type="dcterms:W3CDTF">2025-11-12T20:46:44Z</dcterms:modified>
</cp:coreProperties>
</file>