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97" r:id="rId3"/>
    <p:sldId id="298" r:id="rId4"/>
    <p:sldId id="296" r:id="rId5"/>
    <p:sldId id="300" r:id="rId6"/>
    <p:sldId id="256" r:id="rId7"/>
    <p:sldId id="289" r:id="rId8"/>
    <p:sldId id="301" r:id="rId9"/>
    <p:sldId id="257" r:id="rId10"/>
    <p:sldId id="290" r:id="rId11"/>
    <p:sldId id="258" r:id="rId12"/>
    <p:sldId id="291" r:id="rId13"/>
    <p:sldId id="302" r:id="rId14"/>
    <p:sldId id="357" r:id="rId15"/>
    <p:sldId id="359" r:id="rId16"/>
    <p:sldId id="358" r:id="rId17"/>
    <p:sldId id="355" r:id="rId18"/>
    <p:sldId id="360" r:id="rId19"/>
    <p:sldId id="356" r:id="rId20"/>
    <p:sldId id="361" r:id="rId21"/>
    <p:sldId id="354" r:id="rId22"/>
    <p:sldId id="259" r:id="rId23"/>
    <p:sldId id="362" r:id="rId24"/>
    <p:sldId id="363" r:id="rId25"/>
    <p:sldId id="364" r:id="rId26"/>
    <p:sldId id="365" r:id="rId27"/>
    <p:sldId id="366" r:id="rId28"/>
    <p:sldId id="367" r:id="rId29"/>
    <p:sldId id="353" r:id="rId30"/>
    <p:sldId id="303" r:id="rId31"/>
    <p:sldId id="292" r:id="rId32"/>
    <p:sldId id="371" r:id="rId33"/>
    <p:sldId id="368" r:id="rId34"/>
    <p:sldId id="369" r:id="rId35"/>
    <p:sldId id="370" r:id="rId36"/>
    <p:sldId id="260" r:id="rId37"/>
    <p:sldId id="293" r:id="rId38"/>
    <p:sldId id="304" r:id="rId39"/>
    <p:sldId id="305" r:id="rId40"/>
    <p:sldId id="306" r:id="rId41"/>
    <p:sldId id="307" r:id="rId42"/>
    <p:sldId id="261" r:id="rId43"/>
    <p:sldId id="294" r:id="rId44"/>
    <p:sldId id="308" r:id="rId45"/>
    <p:sldId id="309" r:id="rId46"/>
    <p:sldId id="262" r:id="rId47"/>
    <p:sldId id="375" r:id="rId48"/>
    <p:sldId id="380" r:id="rId49"/>
    <p:sldId id="379" r:id="rId50"/>
    <p:sldId id="376" r:id="rId51"/>
    <p:sldId id="377" r:id="rId52"/>
    <p:sldId id="378" r:id="rId53"/>
    <p:sldId id="372" r:id="rId54"/>
    <p:sldId id="373" r:id="rId55"/>
    <p:sldId id="374" r:id="rId56"/>
    <p:sldId id="310" r:id="rId57"/>
    <p:sldId id="263" r:id="rId58"/>
    <p:sldId id="311" r:id="rId59"/>
    <p:sldId id="312" r:id="rId60"/>
    <p:sldId id="313" r:id="rId61"/>
    <p:sldId id="264" r:id="rId62"/>
    <p:sldId id="314" r:id="rId63"/>
    <p:sldId id="315" r:id="rId64"/>
    <p:sldId id="265" r:id="rId65"/>
    <p:sldId id="389" r:id="rId66"/>
    <p:sldId id="388" r:id="rId67"/>
    <p:sldId id="390" r:id="rId68"/>
    <p:sldId id="391" r:id="rId69"/>
    <p:sldId id="393" r:id="rId70"/>
    <p:sldId id="266" r:id="rId71"/>
    <p:sldId id="392" r:id="rId72"/>
    <p:sldId id="394" r:id="rId73"/>
    <p:sldId id="395" r:id="rId74"/>
    <p:sldId id="396" r:id="rId75"/>
    <p:sldId id="267" r:id="rId76"/>
    <p:sldId id="397" r:id="rId77"/>
    <p:sldId id="398" r:id="rId78"/>
    <p:sldId id="316" r:id="rId79"/>
    <p:sldId id="317" r:id="rId80"/>
    <p:sldId id="268" r:id="rId81"/>
    <p:sldId id="387" r:id="rId82"/>
    <p:sldId id="399" r:id="rId83"/>
    <p:sldId id="400" r:id="rId84"/>
    <p:sldId id="269" r:id="rId85"/>
    <p:sldId id="270" r:id="rId86"/>
    <p:sldId id="404" r:id="rId87"/>
    <p:sldId id="403" r:id="rId88"/>
    <p:sldId id="402" r:id="rId89"/>
    <p:sldId id="401" r:id="rId90"/>
    <p:sldId id="271" r:id="rId91"/>
    <p:sldId id="318" r:id="rId92"/>
    <p:sldId id="319" r:id="rId93"/>
    <p:sldId id="320" r:id="rId94"/>
    <p:sldId id="272" r:id="rId95"/>
    <p:sldId id="335" r:id="rId96"/>
    <p:sldId id="273" r:id="rId97"/>
    <p:sldId id="336" r:id="rId98"/>
    <p:sldId id="334" r:id="rId99"/>
    <p:sldId id="274" r:id="rId100"/>
    <p:sldId id="337" r:id="rId101"/>
    <p:sldId id="332" r:id="rId102"/>
    <p:sldId id="275" r:id="rId103"/>
    <p:sldId id="352" r:id="rId104"/>
    <p:sldId id="333" r:id="rId105"/>
    <p:sldId id="338" r:id="rId106"/>
    <p:sldId id="276" r:id="rId107"/>
    <p:sldId id="339" r:id="rId108"/>
    <p:sldId id="331" r:id="rId109"/>
    <p:sldId id="340" r:id="rId110"/>
    <p:sldId id="277" r:id="rId111"/>
    <p:sldId id="347" r:id="rId112"/>
    <p:sldId id="346" r:id="rId113"/>
    <p:sldId id="330" r:id="rId114"/>
    <p:sldId id="348" r:id="rId115"/>
    <p:sldId id="278" r:id="rId116"/>
    <p:sldId id="329" r:id="rId117"/>
    <p:sldId id="349" r:id="rId118"/>
    <p:sldId id="350" r:id="rId119"/>
    <p:sldId id="351" r:id="rId120"/>
    <p:sldId id="279" r:id="rId121"/>
    <p:sldId id="328" r:id="rId122"/>
    <p:sldId id="345" r:id="rId123"/>
    <p:sldId id="280" r:id="rId124"/>
    <p:sldId id="342" r:id="rId125"/>
    <p:sldId id="341" r:id="rId126"/>
    <p:sldId id="343" r:id="rId127"/>
    <p:sldId id="344" r:id="rId128"/>
    <p:sldId id="381" r:id="rId129"/>
    <p:sldId id="327" r:id="rId130"/>
    <p:sldId id="282" r:id="rId131"/>
    <p:sldId id="325" r:id="rId132"/>
    <p:sldId id="382" r:id="rId133"/>
    <p:sldId id="283" r:id="rId134"/>
    <p:sldId id="383" r:id="rId135"/>
    <p:sldId id="326" r:id="rId136"/>
    <p:sldId id="284" r:id="rId137"/>
    <p:sldId id="324" r:id="rId138"/>
    <p:sldId id="285" r:id="rId139"/>
    <p:sldId id="386" r:id="rId140"/>
    <p:sldId id="323" r:id="rId141"/>
    <p:sldId id="286" r:id="rId142"/>
    <p:sldId id="385" r:id="rId143"/>
    <p:sldId id="322" r:id="rId144"/>
    <p:sldId id="287" r:id="rId145"/>
    <p:sldId id="384" r:id="rId146"/>
    <p:sldId id="321" r:id="rId147"/>
    <p:sldId id="288" r:id="rId14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72840" y="9919344"/>
            <a:ext cx="231139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rahim.bouchoucha@umc.edu.dz" TargetMode="Externa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eanimal.com/10-races-de-chiens-a-poil-long-3647.html" TargetMode="External"/><Relationship Id="rId2" Type="http://schemas.openxmlformats.org/officeDocument/2006/relationships/hyperlink" Target="http://www.planeteanimal.com/chien-africain-races-et-photos-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rahim.bouchoucha@umc.edu.dz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rahim.bouchoucha@umc.edu.dz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rahim.bouchoucha@umc.edu.dz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brahim.bouchoucha@umc.edu.dz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mailto:brahim.bouchoucha@umc.edu.dz" TargetMode="Externa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rahim.bouchoucha@umc.edu.d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250" y="1384300"/>
            <a:ext cx="6324600" cy="519372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80"/>
              </a:spcBef>
            </a:pP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CHAPITRE 7-</a:t>
            </a:r>
            <a:r>
              <a:rPr lang="fr-FR" sz="5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ETHNOLOGIE</a:t>
            </a:r>
            <a:r>
              <a:rPr lang="fr-FR" sz="5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CANINE</a:t>
            </a:r>
            <a:endParaRPr lang="fr-FR" sz="5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51435" algn="just">
              <a:lnSpc>
                <a:spcPct val="100000"/>
              </a:lnSpc>
              <a:spcBef>
                <a:spcPts val="280"/>
              </a:spcBef>
            </a:pP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Chien</a:t>
            </a:r>
            <a:r>
              <a:rPr lang="fr-FR" sz="54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lang="fr-FR" sz="54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En.</a:t>
            </a:r>
            <a:r>
              <a:rPr lang="fr-FR" sz="54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lang="fr-FR" sz="54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51435" algn="ctr">
              <a:lnSpc>
                <a:spcPct val="100000"/>
              </a:lnSpc>
              <a:spcBef>
                <a:spcPts val="280"/>
              </a:spcBef>
            </a:pP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(N . </a:t>
            </a:r>
            <a:r>
              <a:rPr lang="fr-FR" sz="5400" dirty="0" err="1" smtClean="0">
                <a:solidFill>
                  <a:srgbClr val="FF0000"/>
                </a:solidFill>
                <a:latin typeface="Calibri"/>
                <a:cs typeface="Calibri"/>
              </a:rPr>
              <a:t>Sci</a:t>
            </a: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 . </a:t>
            </a:r>
            <a:r>
              <a:rPr lang="fr-FR" sz="5400" i="1" dirty="0" smtClean="0">
                <a:solidFill>
                  <a:srgbClr val="FF0000"/>
                </a:solidFill>
                <a:latin typeface="Calibri"/>
                <a:cs typeface="Calibri"/>
              </a:rPr>
              <a:t>Canis</a:t>
            </a:r>
            <a:r>
              <a:rPr lang="fr-FR" sz="5400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i="1" dirty="0" smtClean="0">
                <a:solidFill>
                  <a:srgbClr val="FF0000"/>
                </a:solidFill>
                <a:latin typeface="Calibri"/>
                <a:cs typeface="Calibri"/>
              </a:rPr>
              <a:t>lupus</a:t>
            </a:r>
            <a:r>
              <a:rPr lang="fr-FR" sz="5400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i="1" dirty="0" smtClean="0">
                <a:solidFill>
                  <a:srgbClr val="FF0000"/>
                </a:solidFill>
                <a:latin typeface="Calibri"/>
                <a:cs typeface="Calibri"/>
              </a:rPr>
              <a:t>familiaris)</a:t>
            </a:r>
          </a:p>
          <a:p>
            <a:pPr marL="51435" algn="ctr">
              <a:lnSpc>
                <a:spcPct val="100000"/>
              </a:lnSpc>
              <a:spcBef>
                <a:spcPts val="280"/>
              </a:spcBef>
            </a:pPr>
            <a:r>
              <a:rPr lang="fr-FR" sz="5400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i="1" dirty="0" smtClean="0">
                <a:solidFill>
                  <a:srgbClr val="FF0000"/>
                </a:solidFill>
                <a:latin typeface="Calibri"/>
                <a:cs typeface="Calibri"/>
              </a:rPr>
              <a:t>2n=</a:t>
            </a:r>
            <a:r>
              <a:rPr lang="fr-FR" sz="5400" i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i="1" spc="-25" dirty="0" smtClean="0">
                <a:solidFill>
                  <a:srgbClr val="FF0000"/>
                </a:solidFill>
                <a:latin typeface="Calibri"/>
                <a:cs typeface="Calibri"/>
              </a:rPr>
              <a:t>78chromosomes </a:t>
            </a:r>
            <a:endParaRPr lang="fr-FR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7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196850" y="1231900"/>
            <a:ext cx="7131050" cy="167481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DIFFERENTES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REGIONS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CORPS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CHIEN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Dans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figure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suivante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différentes </a:t>
            </a:r>
            <a:r>
              <a:rPr sz="2800" dirty="0">
                <a:latin typeface="Calibri"/>
                <a:cs typeface="Calibri"/>
              </a:rPr>
              <a:t>régions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corps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CHIEN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7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425450" y="469900"/>
            <a:ext cx="6705600" cy="89957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153920" marR="91440" indent="-1985010">
              <a:lnSpc>
                <a:spcPct val="101400"/>
              </a:lnSpc>
              <a:spcBef>
                <a:spcPts val="80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lang="fr-FR" sz="2800" b="1" i="1" dirty="0" smtClean="0">
                <a:solidFill>
                  <a:srgbClr val="FF0000"/>
                </a:solidFill>
                <a:latin typeface="Calibri"/>
                <a:cs typeface="Calibri"/>
              </a:rPr>
              <a:t>1.2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Epagneul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8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comme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5"/>
              </a:spcBef>
            </a:pPr>
            <a:r>
              <a:rPr lang="fr-FR" sz="2800" b="1" dirty="0" smtClean="0">
                <a:latin typeface="Calibri"/>
                <a:cs typeface="Calibri"/>
              </a:rPr>
              <a:t>Allemagne</a:t>
            </a:r>
            <a:r>
              <a:rPr lang="fr-FR" sz="2800" b="1" spc="40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4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Petit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Epagneul</a:t>
            </a:r>
            <a:r>
              <a:rPr lang="fr-FR" sz="2800" spc="4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Münster</a:t>
            </a:r>
            <a:r>
              <a:rPr lang="fr-FR" sz="2800" spc="4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(</a:t>
            </a:r>
            <a:r>
              <a:rPr lang="fr-FR" sz="2800" dirty="0" err="1" smtClean="0">
                <a:latin typeface="Calibri"/>
                <a:cs typeface="Calibri"/>
              </a:rPr>
              <a:t>Kleiner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Münsterländer</a:t>
            </a:r>
            <a:r>
              <a:rPr lang="fr-FR" sz="2800" dirty="0" smtClean="0">
                <a:latin typeface="Calibri"/>
                <a:cs typeface="Calibri"/>
              </a:rPr>
              <a:t>),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Grand</a:t>
            </a:r>
            <a:r>
              <a:rPr lang="fr-FR" sz="2800" spc="409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Epagneul</a:t>
            </a:r>
            <a:r>
              <a:rPr lang="fr-FR" sz="2800" spc="400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de </a:t>
            </a:r>
            <a:r>
              <a:rPr lang="fr-FR" sz="2800" dirty="0" smtClean="0">
                <a:latin typeface="Calibri"/>
                <a:cs typeface="Calibri"/>
              </a:rPr>
              <a:t>Münster</a:t>
            </a:r>
            <a:r>
              <a:rPr lang="fr-FR" sz="2800" spc="1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(</a:t>
            </a:r>
            <a:r>
              <a:rPr lang="fr-FR" sz="2800" dirty="0" err="1" smtClean="0">
                <a:latin typeface="Calibri"/>
                <a:cs typeface="Calibri"/>
              </a:rPr>
              <a:t>Grosser</a:t>
            </a:r>
            <a:r>
              <a:rPr lang="fr-FR" sz="2800" spc="150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Münsterländer</a:t>
            </a:r>
            <a:r>
              <a:rPr lang="fr-FR" sz="2800" dirty="0" smtClean="0">
                <a:latin typeface="Calibri"/>
                <a:cs typeface="Calibri"/>
              </a:rPr>
              <a:t>),</a:t>
            </a:r>
            <a:r>
              <a:rPr lang="fr-FR" sz="2800" spc="1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1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d'arrêt</a:t>
            </a:r>
            <a:r>
              <a:rPr lang="fr-FR" sz="2800" spc="1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allemand</a:t>
            </a:r>
            <a:r>
              <a:rPr lang="fr-FR" sz="2800" spc="1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à</a:t>
            </a:r>
            <a:r>
              <a:rPr lang="fr-FR" sz="2800" spc="1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poil</a:t>
            </a:r>
            <a:r>
              <a:rPr lang="fr-FR" sz="2800" spc="1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</a:t>
            </a:r>
            <a:r>
              <a:rPr lang="fr-FR" sz="2800" spc="1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(Deutsch</a:t>
            </a:r>
            <a:r>
              <a:rPr lang="fr-FR" sz="2800" spc="155" dirty="0" smtClean="0">
                <a:latin typeface="Calibri"/>
                <a:cs typeface="Calibri"/>
              </a:rPr>
              <a:t> </a:t>
            </a:r>
            <a:r>
              <a:rPr lang="fr-FR" sz="2800" spc="-10" dirty="0" err="1" smtClean="0">
                <a:latin typeface="Calibri"/>
                <a:cs typeface="Calibri"/>
              </a:rPr>
              <a:t>Langhaar</a:t>
            </a:r>
            <a:r>
              <a:rPr lang="fr-FR" sz="2800" spc="-10" dirty="0" smtClean="0">
                <a:latin typeface="Calibri"/>
                <a:cs typeface="Calibri"/>
              </a:rPr>
              <a:t>). </a:t>
            </a:r>
            <a:r>
              <a:rPr lang="fr-FR" sz="2800" b="1" dirty="0" smtClean="0">
                <a:latin typeface="Calibri"/>
                <a:cs typeface="Calibri"/>
              </a:rPr>
              <a:t>France</a:t>
            </a:r>
            <a:r>
              <a:rPr lang="fr-FR" sz="2800" b="1" spc="1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Epagneul</a:t>
            </a:r>
            <a:r>
              <a:rPr lang="fr-FR" sz="2800" spc="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bleu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Picardie,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Epagneul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Breton,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Epagneul</a:t>
            </a:r>
            <a:r>
              <a:rPr lang="fr-FR" sz="2800" spc="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français.</a:t>
            </a:r>
            <a:r>
              <a:rPr lang="fr-FR" sz="2800" spc="85" dirty="0" smtClean="0"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latin typeface="Calibri"/>
                <a:cs typeface="Calibri"/>
              </a:rPr>
              <a:t>Pays-</a:t>
            </a:r>
            <a:r>
              <a:rPr lang="fr-FR" sz="2800" b="1" dirty="0" smtClean="0">
                <a:latin typeface="Calibri"/>
                <a:cs typeface="Calibri"/>
              </a:rPr>
              <a:t>Bas</a:t>
            </a:r>
            <a:r>
              <a:rPr lang="fr-FR" sz="2800" b="1" spc="1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4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Epagneul </a:t>
            </a:r>
            <a:r>
              <a:rPr lang="fr-FR" sz="2800" dirty="0" smtClean="0">
                <a:latin typeface="Calibri"/>
                <a:cs typeface="Calibri"/>
              </a:rPr>
              <a:t>à</a:t>
            </a:r>
            <a:r>
              <a:rPr lang="fr-FR" sz="2800" spc="-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perdrix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Drente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(</a:t>
            </a:r>
            <a:r>
              <a:rPr lang="fr-FR" sz="2800" dirty="0" err="1" smtClean="0">
                <a:latin typeface="Calibri"/>
                <a:cs typeface="Calibri"/>
              </a:rPr>
              <a:t>Drentse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Patrijshond</a:t>
            </a:r>
            <a:r>
              <a:rPr lang="fr-FR" sz="2800" dirty="0" smtClean="0">
                <a:latin typeface="Calibri"/>
                <a:cs typeface="Calibri"/>
              </a:rPr>
              <a:t>),</a:t>
            </a:r>
            <a:r>
              <a:rPr lang="fr-FR" sz="2800" spc="-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d'arrêt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frison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(</a:t>
            </a:r>
            <a:r>
              <a:rPr lang="fr-FR" sz="2800" spc="-10" dirty="0" err="1" smtClean="0">
                <a:latin typeface="Calibri"/>
                <a:cs typeface="Calibri"/>
              </a:rPr>
              <a:t>Stabyhoun</a:t>
            </a:r>
            <a:r>
              <a:rPr lang="fr-FR" sz="2800" spc="-10" dirty="0" smtClean="0">
                <a:latin typeface="Calibri"/>
                <a:cs typeface="Calibri"/>
              </a:rPr>
              <a:t>)</a:t>
            </a:r>
          </a:p>
          <a:p>
            <a:pPr marL="12700" marR="5080" algn="just">
              <a:lnSpc>
                <a:spcPct val="116700"/>
              </a:lnSpc>
              <a:spcBef>
                <a:spcPts val="5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sz="28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1.3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Griffon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comme</a:t>
            </a:r>
            <a:r>
              <a:rPr sz="28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</a:pPr>
            <a:r>
              <a:rPr sz="2800" b="1" dirty="0">
                <a:latin typeface="Calibri"/>
                <a:cs typeface="Calibri"/>
              </a:rPr>
              <a:t>France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Griffon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d'arrêt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Korthals.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Italie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d'arrêt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italien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Spinone </a:t>
            </a:r>
            <a:r>
              <a:rPr sz="2800" dirty="0">
                <a:latin typeface="Calibri"/>
                <a:cs typeface="Calibri"/>
              </a:rPr>
              <a:t>Italiano).</a:t>
            </a:r>
            <a:r>
              <a:rPr sz="2800" spc="3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République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tchèque</a:t>
            </a:r>
            <a:r>
              <a:rPr sz="2800" b="1" spc="3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Barbu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tchèque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(Ceský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Fousek).</a:t>
            </a:r>
            <a:r>
              <a:rPr sz="2800" spc="3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Section2.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Chien</a:t>
            </a:r>
            <a:r>
              <a:rPr sz="2800" b="1" spc="3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d'arrêt </a:t>
            </a:r>
            <a:r>
              <a:rPr sz="2800" b="1" dirty="0">
                <a:latin typeface="Calibri"/>
                <a:cs typeface="Calibri"/>
              </a:rPr>
              <a:t>Britanniques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et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0" dirty="0" err="1" smtClean="0">
                <a:latin typeface="Calibri"/>
                <a:cs typeface="Calibri"/>
              </a:rPr>
              <a:t>Irlandais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0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250" y="317500"/>
            <a:ext cx="6858000" cy="1037040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fr-FR" sz="1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64465" indent="-152400">
              <a:lnSpc>
                <a:spcPct val="100000"/>
              </a:lnSpc>
              <a:buAutoNum type="arabicPeriod" startAt="2"/>
              <a:tabLst>
                <a:tab pos="165100" algn="l"/>
              </a:tabLst>
            </a:pP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lang="fr-FR" sz="24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2 : </a:t>
            </a:r>
            <a:r>
              <a:rPr lang="fr-FR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chiens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d'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arrêt</a:t>
            </a:r>
            <a:r>
              <a:rPr lang="fr-FR"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Britanniques</a:t>
            </a:r>
            <a:r>
              <a:rPr lang="fr-FR" sz="24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lang="fr-FR"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Islandais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Calibri"/>
              <a:buAutoNum type="arabicPeriod" startAt="2"/>
            </a:pPr>
            <a:endParaRPr lang="fr-FR" sz="1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lang="fr-FR"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2.1.</a:t>
            </a:r>
            <a:r>
              <a:rPr lang="fr-FR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Setter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fr-FR" sz="1400" dirty="0" smtClean="0">
              <a:latin typeface="Calibri"/>
              <a:cs typeface="Calibri"/>
            </a:endParaRPr>
          </a:p>
          <a:p>
            <a:pPr marL="12700" marR="6350" algn="just">
              <a:lnSpc>
                <a:spcPct val="101400"/>
              </a:lnSpc>
            </a:pPr>
            <a:r>
              <a:rPr lang="fr-FR" sz="2400" b="1" dirty="0" smtClean="0">
                <a:latin typeface="Calibri"/>
                <a:cs typeface="Calibri"/>
              </a:rPr>
              <a:t>Grande</a:t>
            </a:r>
            <a:r>
              <a:rPr lang="fr-FR" sz="2400" b="1" spc="10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Bretagne</a:t>
            </a:r>
            <a:r>
              <a:rPr lang="fr-FR" sz="2400" b="1" spc="10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48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English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Setter,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Gordon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Setter.I</a:t>
            </a:r>
            <a:r>
              <a:rPr lang="fr-FR" sz="2400" b="1" dirty="0" err="1" smtClean="0">
                <a:latin typeface="Calibri"/>
                <a:cs typeface="Calibri"/>
              </a:rPr>
              <a:t>rIlande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1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Setter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irlandais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rouge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(Irish</a:t>
            </a:r>
            <a:r>
              <a:rPr lang="fr-FR" sz="2400" spc="11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Red </a:t>
            </a:r>
            <a:r>
              <a:rPr lang="fr-FR" sz="2400" spc="-10" dirty="0" smtClean="0">
                <a:latin typeface="Calibri"/>
                <a:cs typeface="Calibri"/>
              </a:rPr>
              <a:t>Setter),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Setter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irlandais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rouge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blanc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(Irish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Red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and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White</a:t>
            </a:r>
            <a:r>
              <a:rPr lang="fr-FR" sz="2400" spc="-10" dirty="0" smtClean="0">
                <a:latin typeface="Calibri"/>
                <a:cs typeface="Calibri"/>
              </a:rPr>
              <a:t> Setter)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FR" sz="16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Exemple</a:t>
            </a:r>
            <a:r>
              <a:rPr lang="fr-FR" sz="24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4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Setter</a:t>
            </a:r>
            <a:r>
              <a:rPr lang="fr-FR" sz="24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Anglais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fr-FR" sz="1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16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2400" dirty="0" smtClean="0">
                <a:latin typeface="Calibri"/>
                <a:cs typeface="Calibri"/>
              </a:rPr>
              <a:t>Royaume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uni,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c'est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d'arrêt</a:t>
            </a:r>
            <a:endParaRPr lang="fr-FR" sz="2400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 algn="just">
              <a:lnSpc>
                <a:spcPct val="101699"/>
              </a:lnSpc>
            </a:pPr>
            <a:endParaRPr lang="fr-FR" sz="1600" dirty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01699"/>
              </a:lnSpc>
            </a:pPr>
            <a:r>
              <a:rPr lang="fr-FR" sz="2400" b="1" dirty="0" smtClean="0">
                <a:latin typeface="Calibri"/>
                <a:cs typeface="Calibri"/>
              </a:rPr>
              <a:t>Taille</a:t>
            </a:r>
            <a:r>
              <a:rPr lang="fr-FR" sz="2400" b="1" spc="6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moyenne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silhouette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solide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compacte. </a:t>
            </a:r>
            <a:r>
              <a:rPr lang="fr-FR" sz="2400" dirty="0" smtClean="0">
                <a:latin typeface="Calibri"/>
                <a:cs typeface="Calibri"/>
              </a:rPr>
              <a:t>Son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poil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est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souple</a:t>
            </a:r>
            <a:r>
              <a:rPr lang="fr-FR" sz="2400" spc="1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plat,</a:t>
            </a:r>
            <a:r>
              <a:rPr lang="fr-FR" sz="2400" spc="1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frangé</a:t>
            </a:r>
            <a:r>
              <a:rPr lang="fr-FR" sz="2400" spc="1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aux</a:t>
            </a:r>
            <a:r>
              <a:rPr lang="fr-FR" sz="2400" spc="1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oreilles,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sur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poitrine,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1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pattes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queue.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Cinq </a:t>
            </a:r>
            <a:r>
              <a:rPr lang="fr-FR" sz="2400" dirty="0" smtClean="0">
                <a:latin typeface="Calibri"/>
                <a:cs typeface="Calibri"/>
              </a:rPr>
              <a:t>couleurs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robes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sont</a:t>
            </a:r>
            <a:r>
              <a:rPr lang="fr-FR" sz="2400" spc="8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autorisées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noir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blanc,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l'orange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blanc,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citron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blanc,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le </a:t>
            </a:r>
            <a:r>
              <a:rPr lang="fr-FR" sz="2400" dirty="0" smtClean="0">
                <a:latin typeface="Calibri"/>
                <a:cs typeface="Calibri"/>
              </a:rPr>
              <a:t>marron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blanc</a:t>
            </a:r>
            <a:r>
              <a:rPr lang="fr-FR" sz="2400" spc="1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enfin</a:t>
            </a:r>
            <a:r>
              <a:rPr lang="fr-FR" sz="2400" spc="1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tricolore.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queue,</a:t>
            </a:r>
            <a:r>
              <a:rPr lang="fr-FR" sz="2400" spc="1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1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longueur</a:t>
            </a:r>
            <a:r>
              <a:rPr lang="fr-FR" sz="2400" spc="1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moyenne</a:t>
            </a:r>
            <a:r>
              <a:rPr lang="fr-FR" sz="2400" spc="1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portée</a:t>
            </a:r>
            <a:r>
              <a:rPr lang="fr-FR" sz="2400" spc="1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bas,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est </a:t>
            </a:r>
            <a:r>
              <a:rPr lang="fr-FR" sz="2400" dirty="0" smtClean="0">
                <a:latin typeface="Calibri"/>
                <a:cs typeface="Calibri"/>
              </a:rPr>
              <a:t>attachée au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niveau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dos.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Taille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mâle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 De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65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 68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cm.Taille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 femelle: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61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 65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cm. </a:t>
            </a:r>
          </a:p>
          <a:p>
            <a:pPr marL="12700" marR="5080" indent="449580" algn="just">
              <a:lnSpc>
                <a:spcPct val="101699"/>
              </a:lnSpc>
            </a:pPr>
            <a:r>
              <a:rPr lang="fr-FR" sz="2400" dirty="0" smtClean="0">
                <a:latin typeface="Calibri"/>
                <a:cs typeface="Calibri"/>
              </a:rPr>
              <a:t>Poids</a:t>
            </a:r>
            <a:r>
              <a:rPr lang="fr-FR" sz="2400" spc="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mâle: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18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23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kg.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Poids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femelle: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18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22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kg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b="1" spc="-10" dirty="0" smtClean="0">
                <a:latin typeface="Calibri"/>
                <a:cs typeface="Calibri"/>
              </a:rPr>
              <a:t>(FCI-</a:t>
            </a:r>
            <a:r>
              <a:rPr lang="fr-FR" sz="2400" b="1" dirty="0" smtClean="0">
                <a:latin typeface="Calibri"/>
                <a:cs typeface="Calibri"/>
              </a:rPr>
              <a:t>St.</a:t>
            </a:r>
            <a:r>
              <a:rPr lang="fr-FR" sz="2400" b="1" spc="10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N°</a:t>
            </a:r>
            <a:r>
              <a:rPr lang="fr-FR" sz="2400" b="1" spc="9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002</a:t>
            </a:r>
            <a:r>
              <a:rPr lang="fr-FR" sz="2400" b="1" spc="47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/</a:t>
            </a:r>
            <a:r>
              <a:rPr lang="fr-FR" sz="2400" b="1" spc="10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23.</a:t>
            </a:r>
            <a:r>
              <a:rPr lang="fr-FR" sz="2400" b="1" spc="105" dirty="0" smtClean="0">
                <a:latin typeface="Calibri"/>
                <a:cs typeface="Calibri"/>
              </a:rPr>
              <a:t> </a:t>
            </a:r>
            <a:r>
              <a:rPr lang="fr-FR" sz="2400" b="1" spc="-25" dirty="0" smtClean="0">
                <a:latin typeface="Calibri"/>
                <a:cs typeface="Calibri"/>
              </a:rPr>
              <a:t>11.</a:t>
            </a:r>
            <a:endParaRPr lang="fr-FR" sz="24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fr-FR" sz="2400" b="1" spc="-10" dirty="0" smtClean="0">
                <a:latin typeface="Calibri"/>
                <a:cs typeface="Calibri"/>
              </a:rPr>
              <a:t>2009)</a:t>
            </a:r>
            <a:endParaRPr lang="fr-FR" sz="24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2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00430" y="1079500"/>
            <a:ext cx="6383020" cy="6400800"/>
            <a:chOff x="900430" y="3369954"/>
            <a:chExt cx="5222240" cy="2149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30" y="3400288"/>
              <a:ext cx="2557132" cy="21191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8209" y="3369954"/>
              <a:ext cx="2664460" cy="21494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2254" y="8547100"/>
            <a:ext cx="7283450" cy="63889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74625" marR="519430" algn="ctr">
              <a:lnSpc>
                <a:spcPct val="102099"/>
              </a:lnSpc>
              <a:spcBef>
                <a:spcPts val="7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Figure16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Setter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Anglais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(Source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Site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chien.com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fr-FR" sz="2000" b="1" spc="-2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74625" marR="519430" algn="ctr">
              <a:lnSpc>
                <a:spcPct val="102099"/>
              </a:lnSpc>
              <a:spcBef>
                <a:spcPts val="70"/>
              </a:spcBef>
            </a:pPr>
            <a:r>
              <a:rPr sz="2000" b="1" dirty="0" smtClean="0">
                <a:solidFill>
                  <a:srgbClr val="FF0000"/>
                </a:solidFill>
                <a:latin typeface="Calibri"/>
                <a:cs typeface="Calibri"/>
              </a:rPr>
              <a:t>©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M.Davidsonillustr.</a:t>
            </a:r>
            <a:r>
              <a:rPr sz="12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NKU</a:t>
            </a:r>
            <a:r>
              <a:rPr sz="1200" b="1" i="1" spc="-10" dirty="0">
                <a:solidFill>
                  <a:srgbClr val="FF0000"/>
                </a:solidFill>
                <a:latin typeface="Calibri"/>
                <a:cs typeface="Calibri"/>
              </a:rPr>
              <a:t> Picture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 LibraryCFI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23.11.2009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F.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102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317500"/>
            <a:ext cx="7086600" cy="1000658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Section 2.2 Pointer </a:t>
            </a:r>
            <a:endParaRPr lang="fr-FR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Exemple : Pointer Anglais</a:t>
            </a:r>
            <a:endParaRPr lang="fr-FR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Origine</a:t>
            </a:r>
            <a:endParaRPr lang="fr-FR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Son origine est le Royaume uni, c'est un chien d'</a:t>
            </a:r>
            <a:r>
              <a:rPr lang="fr-FR" sz="2800" dirty="0" err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arret</a:t>
            </a:r>
            <a:endParaRPr lang="fr-FR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Caractéristiques</a:t>
            </a:r>
            <a:endParaRPr lang="fr-FR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Grande taille.</a:t>
            </a:r>
            <a:r>
              <a:rPr lang="fr-FR" sz="28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8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La robe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est le plus souvent </a:t>
            </a:r>
            <a:r>
              <a:rPr lang="fr-FR" sz="28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bicolore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mêlant le blanc et une autre couleur : citron, orange, marron ou noire. Les individus unicolores ou tricolores sont plus rares, mais reconnus également par le standard de la </a:t>
            </a:r>
            <a:r>
              <a:rPr lang="fr-FR" sz="2800" dirty="0" err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race..Oreille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tombantes. HG= 60cm. Espérance de vie : De 12 à 15 </a:t>
            </a:r>
            <a:r>
              <a:rPr lang="fr-FR" sz="2800" dirty="0" err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ans.Poids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 la femelle: De 20 à 29 </a:t>
            </a:r>
            <a:r>
              <a:rPr lang="fr-FR" sz="2800" dirty="0" err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kg.Poids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du mâle: De 25 à 34 </a:t>
            </a:r>
            <a:r>
              <a:rPr lang="fr-FR" sz="2800" dirty="0" err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kg.Taille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de la femelle: De 61 à 66 </a:t>
            </a:r>
            <a:r>
              <a:rPr lang="fr-FR" sz="2800" dirty="0" err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cm.Taille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du mâle: De 63 à 69 cm, Queue assez courte et droite.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28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FCI-St. N° 001 / 23. 11. 2009)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909" y="899804"/>
            <a:ext cx="7133591" cy="6809096"/>
            <a:chOff x="1085426" y="899804"/>
            <a:chExt cx="4825787" cy="2091054"/>
          </a:xfrm>
        </p:grpSpPr>
        <p:pic>
          <p:nvPicPr>
            <p:cNvPr id="3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426" y="899804"/>
              <a:ext cx="2613078" cy="2080276"/>
            </a:xfrm>
            <a:prstGeom prst="rect">
              <a:avLst/>
            </a:prstGeom>
          </p:spPr>
        </p:pic>
        <p:pic>
          <p:nvPicPr>
            <p:cNvPr id="4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109" y="1153169"/>
              <a:ext cx="1983104" cy="1837689"/>
            </a:xfrm>
            <a:prstGeom prst="rect">
              <a:avLst/>
            </a:prstGeom>
          </p:spPr>
        </p:pic>
      </p:grpSp>
      <p:sp>
        <p:nvSpPr>
          <p:cNvPr id="5" name="object 4"/>
          <p:cNvSpPr txBox="1"/>
          <p:nvPr/>
        </p:nvSpPr>
        <p:spPr>
          <a:xfrm>
            <a:off x="422909" y="8699500"/>
            <a:ext cx="7010400" cy="112941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R="5080" algn="ctr">
              <a:lnSpc>
                <a:spcPct val="101400"/>
              </a:lnSpc>
              <a:spcBef>
                <a:spcPts val="8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17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Pointer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Calibri"/>
                <a:cs typeface="Calibri"/>
              </a:rPr>
              <a:t>Anglais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fr-FR" sz="2400" b="1" spc="-2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R="5080" algn="ctr">
              <a:lnSpc>
                <a:spcPct val="101400"/>
              </a:lnSpc>
              <a:spcBef>
                <a:spcPts val="80"/>
              </a:spcBef>
            </a:pPr>
            <a:r>
              <a:rPr sz="2400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chien.com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©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M.Davidson,</a:t>
            </a:r>
            <a:r>
              <a:rPr sz="24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illustr.</a:t>
            </a:r>
            <a:r>
              <a:rPr sz="24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NKU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Picture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Library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23.11.2009 </a:t>
            </a:r>
            <a:r>
              <a:rPr sz="2400" b="1" u="sng" spc="-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/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sng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FR,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Standard FCI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N°1)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501650" y="2374900"/>
            <a:ext cx="5410200" cy="75148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4.1.4.</a:t>
            </a:r>
            <a:r>
              <a:rPr sz="4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4800" b="1" spc="-10" dirty="0">
                <a:solidFill>
                  <a:srgbClr val="FF0000"/>
                </a:solidFill>
                <a:latin typeface="Calibri"/>
                <a:cs typeface="Calibri"/>
              </a:rPr>
              <a:t> Graïoïdes</a:t>
            </a:r>
            <a:endParaRPr sz="4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3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0" y="547379"/>
            <a:ext cx="6604000" cy="520953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8800" y="8699500"/>
            <a:ext cx="6394450" cy="81304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18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Schéma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tête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Graïoïdes</a:t>
            </a:r>
            <a:endParaRPr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106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349250" y="622300"/>
            <a:ext cx="7010400" cy="795987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dirty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Cette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morphologie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n’est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évidente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à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prononcer. Mais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connaissez </a:t>
            </a:r>
            <a:r>
              <a:rPr sz="3200" dirty="0">
                <a:latin typeface="Calibri"/>
                <a:cs typeface="Calibri"/>
              </a:rPr>
              <a:t>sûrement.</a:t>
            </a:r>
            <a:r>
              <a:rPr sz="3200" spc="190" dirty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Comme</a:t>
            </a:r>
            <a:r>
              <a:rPr lang="fr-FR" sz="3200" dirty="0" smtClean="0">
                <a:latin typeface="Calibri"/>
                <a:cs typeface="Calibri"/>
              </a:rPr>
              <a:t>:</a:t>
            </a: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endParaRPr lang="fr-FR" sz="3200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spc="19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leur</a:t>
            </a:r>
            <a:r>
              <a:rPr sz="3200" spc="1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corps</a:t>
            </a:r>
            <a:r>
              <a:rPr sz="3200" spc="2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élancé,</a:t>
            </a:r>
            <a:r>
              <a:rPr sz="3200" spc="190" dirty="0">
                <a:latin typeface="Calibri"/>
                <a:cs typeface="Calibri"/>
              </a:rPr>
              <a:t> </a:t>
            </a:r>
            <a:endParaRPr lang="fr-FR" sz="3200" spc="190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dirty="0" err="1" smtClean="0">
                <a:latin typeface="Calibri"/>
                <a:cs typeface="Calibri"/>
              </a:rPr>
              <a:t>leur</a:t>
            </a:r>
            <a:r>
              <a:rPr sz="3200" spc="19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tête</a:t>
            </a:r>
            <a:r>
              <a:rPr sz="3200" spc="1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est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plutôt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allongée</a:t>
            </a:r>
            <a:r>
              <a:rPr sz="3200" dirty="0" smtClean="0">
                <a:latin typeface="Calibri"/>
                <a:cs typeface="Calibri"/>
              </a:rPr>
              <a:t>.</a:t>
            </a:r>
            <a:endParaRPr lang="fr-FR" sz="3200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spc="19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finesse</a:t>
            </a:r>
            <a:r>
              <a:rPr sz="3200" spc="1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caractérise </a:t>
            </a:r>
            <a:r>
              <a:rPr sz="3200" dirty="0">
                <a:latin typeface="Calibri"/>
                <a:cs typeface="Calibri"/>
              </a:rPr>
              <a:t>particulièrement</a:t>
            </a:r>
            <a:r>
              <a:rPr sz="3200" spc="2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morphotype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caractérisant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races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chiens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pour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course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2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la </a:t>
            </a:r>
            <a:r>
              <a:rPr sz="3200" dirty="0" err="1" smtClean="0">
                <a:latin typeface="Calibri"/>
                <a:cs typeface="Calibri"/>
              </a:rPr>
              <a:t>vitesse</a:t>
            </a:r>
            <a:r>
              <a:rPr lang="fr-FR" sz="3200" dirty="0" smtClean="0">
                <a:latin typeface="Calibri"/>
                <a:cs typeface="Calibri"/>
              </a:rPr>
              <a:t>,</a:t>
            </a:r>
          </a:p>
          <a:p>
            <a:pPr marL="469900" marR="5080" indent="-457200" algn="just">
              <a:lnSpc>
                <a:spcPct val="1167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spc="-2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oreilles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sont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plutôt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petites.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latin typeface="Calibri"/>
                <a:cs typeface="Calibri"/>
              </a:rPr>
              <a:t>Exemples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sont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chiens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</a:t>
            </a:r>
            <a:r>
              <a:rPr sz="3200" spc="-10" dirty="0">
                <a:latin typeface="Calibri"/>
                <a:cs typeface="Calibri"/>
              </a:rPr>
              <a:t> lévriers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0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050" y="2298700"/>
            <a:ext cx="5410200" cy="5052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Galgo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lévrier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espagnol.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7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850" y="0"/>
            <a:ext cx="6705600" cy="664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250" y="9461500"/>
            <a:ext cx="6934200" cy="70788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95300" algn="ctr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lang="fr-FR"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19</a:t>
            </a:r>
            <a:r>
              <a:rPr lang="fr-FR"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20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lévrier</a:t>
            </a:r>
            <a:r>
              <a:rPr lang="fr-FR"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espagnol</a:t>
            </a:r>
            <a:r>
              <a:rPr lang="fr-FR"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fr-FR"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Galgo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lang="fr-FR"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24.05.2002</a:t>
            </a:r>
            <a:r>
              <a:rPr lang="fr-FR" sz="2000" b="1" spc="2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lang="fr-FR"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FR;</a:t>
            </a:r>
            <a:r>
              <a:rPr lang="fr-FR"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lang="fr-FR"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lang="fr-FR"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lang="fr-FR"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cs typeface="Calibri"/>
              </a:rPr>
              <a:t>285</a:t>
            </a:r>
            <a:r>
              <a:rPr lang="fr-FR" sz="2000" b="1" spc="2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lang="fr-FR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9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7829"/>
          <a:stretch/>
        </p:blipFill>
        <p:spPr>
          <a:xfrm>
            <a:off x="0" y="509279"/>
            <a:ext cx="7556500" cy="936243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object 3"/>
          <p:cNvSpPr txBox="1"/>
          <p:nvPr/>
        </p:nvSpPr>
        <p:spPr>
          <a:xfrm>
            <a:off x="196850" y="10092708"/>
            <a:ext cx="7359650" cy="56682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Différentes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régions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corps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Chien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(Source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CFI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23.11.2009</a:t>
            </a:r>
            <a:r>
              <a:rPr sz="1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/ Standard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3051" y="460747"/>
            <a:ext cx="7010400" cy="94174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indent="-228600" algn="just">
              <a:lnSpc>
                <a:spcPct val="100000"/>
              </a:lnSpc>
              <a:buFont typeface="Calibri"/>
              <a:buChar char="•"/>
              <a:tabLst>
                <a:tab pos="4699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2280" algn="just">
              <a:lnSpc>
                <a:spcPct val="100000"/>
              </a:lnSpc>
              <a:spcBef>
                <a:spcPts val="590"/>
              </a:spcBef>
            </a:pPr>
            <a:r>
              <a:rPr sz="2800" dirty="0" err="1">
                <a:latin typeface="Calibri"/>
                <a:cs typeface="Calibri"/>
              </a:rPr>
              <a:t>D’origine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espagnole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indent="-228600" algn="just">
              <a:lnSpc>
                <a:spcPct val="100000"/>
              </a:lnSpc>
              <a:spcBef>
                <a:spcPts val="590"/>
              </a:spcBef>
              <a:buChar char="•"/>
              <a:tabLst>
                <a:tab pos="4699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 algn="just">
              <a:lnSpc>
                <a:spcPct val="109700"/>
              </a:lnSpc>
              <a:spcBef>
                <a:spcPts val="450"/>
              </a:spcBef>
            </a:pPr>
            <a:r>
              <a:rPr lang="fr-FR" sz="2800" dirty="0" smtClean="0">
                <a:latin typeface="Calibri"/>
                <a:cs typeface="Calibri"/>
              </a:rPr>
              <a:t>B</a:t>
            </a:r>
            <a:r>
              <a:rPr sz="2800" dirty="0" smtClean="0">
                <a:latin typeface="Calibri"/>
                <a:cs typeface="Calibri"/>
              </a:rPr>
              <a:t>on</a:t>
            </a:r>
            <a:r>
              <a:rPr sz="2800" spc="16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format,</a:t>
            </a:r>
            <a:r>
              <a:rPr sz="2800" spc="190" dirty="0">
                <a:latin typeface="Calibri"/>
                <a:cs typeface="Calibri"/>
              </a:rPr>
              <a:t> </a:t>
            </a:r>
            <a:endParaRPr lang="fr-FR" sz="2800" spc="190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09700"/>
              </a:lnSpc>
              <a:spcBef>
                <a:spcPts val="450"/>
              </a:spcBef>
            </a:pPr>
            <a:r>
              <a:rPr sz="2800" b="1" dirty="0" smtClean="0">
                <a:latin typeface="Calibri"/>
                <a:cs typeface="Calibri"/>
              </a:rPr>
              <a:t>eumétrique</a:t>
            </a:r>
            <a:r>
              <a:rPr sz="2800" b="1" spc="185" dirty="0" smtClean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subconvexe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sublongiligne</a:t>
            </a:r>
            <a:r>
              <a:rPr sz="2800" b="1" spc="1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et </a:t>
            </a:r>
            <a:r>
              <a:rPr sz="2800" b="1" dirty="0">
                <a:latin typeface="Calibri"/>
                <a:cs typeface="Calibri"/>
              </a:rPr>
              <a:t>dolichocéphale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D’ossature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compacte,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tête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longue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étroite,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ample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capacité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thoracique, </a:t>
            </a:r>
            <a:r>
              <a:rPr sz="2800" dirty="0">
                <a:latin typeface="Calibri"/>
                <a:cs typeface="Calibri"/>
              </a:rPr>
              <a:t>ventre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très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relevé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queue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très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longue.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Arrière-</a:t>
            </a:r>
            <a:r>
              <a:rPr sz="2800" dirty="0">
                <a:latin typeface="Calibri"/>
                <a:cs typeface="Calibri"/>
              </a:rPr>
              <a:t>main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bien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d’aplomb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musclé.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fin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semi-</a:t>
            </a:r>
            <a:r>
              <a:rPr sz="2800" dirty="0">
                <a:latin typeface="Calibri"/>
                <a:cs typeface="Calibri"/>
              </a:rPr>
              <a:t>long.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caractère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sérieux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réservé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;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cependant,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chasse,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fait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à </a:t>
            </a:r>
            <a:r>
              <a:rPr sz="2800" dirty="0">
                <a:latin typeface="Calibri"/>
                <a:cs typeface="Calibri"/>
              </a:rPr>
              <a:t>l’occasion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preuve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grande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énergie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vivacité.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Structure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sublongiligne,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longueur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légèrement </a:t>
            </a:r>
            <a:r>
              <a:rPr sz="2800" dirty="0">
                <a:latin typeface="Calibri"/>
                <a:cs typeface="Calibri"/>
              </a:rPr>
              <a:t>supérieure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taille.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doit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rechercher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proportions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l’harmonie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fonctionnelle,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en </a:t>
            </a:r>
            <a:r>
              <a:rPr sz="2800" dirty="0">
                <a:latin typeface="Calibri"/>
                <a:cs typeface="Calibri"/>
              </a:rPr>
              <a:t>position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statique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qu’en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mouvement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(Standard</a:t>
            </a:r>
            <a:r>
              <a:rPr sz="2800" b="1" spc="1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FCI</a:t>
            </a:r>
            <a:r>
              <a:rPr sz="2800" b="1" spc="1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N°</a:t>
            </a:r>
            <a:r>
              <a:rPr sz="2800" b="1" spc="1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285).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existe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très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grand </a:t>
            </a:r>
            <a:r>
              <a:rPr sz="2800" dirty="0">
                <a:latin typeface="Calibri"/>
                <a:cs typeface="Calibri"/>
              </a:rPr>
              <a:t>nombre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algérien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cause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rapidité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corps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athlétique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110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50" y="2603500"/>
            <a:ext cx="685800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b.</a:t>
            </a:r>
            <a:r>
              <a:rPr lang="fr-FR" sz="3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3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Greyhound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lang="fr-FR" sz="3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lévrier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anglais.</a:t>
            </a:r>
            <a:endParaRPr lang="fr-FR" sz="3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66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5450" y="469900"/>
            <a:ext cx="6172200" cy="4724400"/>
            <a:chOff x="900430" y="6918335"/>
            <a:chExt cx="4541520" cy="1935478"/>
          </a:xfrm>
        </p:grpSpPr>
        <p:pic>
          <p:nvPicPr>
            <p:cNvPr id="3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30" y="6918335"/>
              <a:ext cx="1886276" cy="1923345"/>
            </a:xfrm>
            <a:prstGeom prst="rect">
              <a:avLst/>
            </a:prstGeom>
          </p:spPr>
        </p:pic>
        <p:pic>
          <p:nvPicPr>
            <p:cNvPr id="4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3900" y="7103754"/>
              <a:ext cx="2178050" cy="1750059"/>
            </a:xfrm>
            <a:prstGeom prst="rect">
              <a:avLst/>
            </a:prstGeom>
          </p:spPr>
        </p:pic>
      </p:grpSp>
      <p:sp>
        <p:nvSpPr>
          <p:cNvPr id="5" name="object 7"/>
          <p:cNvSpPr txBox="1"/>
          <p:nvPr/>
        </p:nvSpPr>
        <p:spPr>
          <a:xfrm>
            <a:off x="0" y="8895089"/>
            <a:ext cx="7556499" cy="56682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lévrier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anglais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(Greyhound;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Source: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18.05.2011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/ FR,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F.C.I.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158</a:t>
            </a:r>
            <a:r>
              <a:rPr sz="1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1100" b="1" dirty="0" smtClean="0">
                <a:solidFill>
                  <a:srgbClr val="FF0000"/>
                </a:solidFill>
                <a:latin typeface="Calibri"/>
                <a:cs typeface="Calibri"/>
              </a:rPr>
              <a:t>©</a:t>
            </a:r>
            <a:r>
              <a:rPr sz="1100" b="1" i="1" dirty="0">
                <a:solidFill>
                  <a:srgbClr val="FF0000"/>
                </a:solidFill>
                <a:latin typeface="Calibri"/>
                <a:cs typeface="Calibri"/>
              </a:rPr>
              <a:t>M.Davidson,</a:t>
            </a:r>
            <a:r>
              <a:rPr sz="11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Calibri"/>
                <a:cs typeface="Calibri"/>
              </a:rPr>
              <a:t>illustr.</a:t>
            </a:r>
            <a:r>
              <a:rPr sz="11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Calibri"/>
                <a:cs typeface="Calibri"/>
              </a:rPr>
              <a:t>NKU</a:t>
            </a:r>
            <a:r>
              <a:rPr sz="11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Calibri"/>
                <a:cs typeface="Calibri"/>
              </a:rPr>
              <a:t>Picture</a:t>
            </a:r>
            <a:r>
              <a:rPr sz="11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Calibri"/>
                <a:cs typeface="Calibri"/>
              </a:rPr>
              <a:t>Library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7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" y="330199"/>
            <a:ext cx="6934200" cy="930870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fr-FR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664845" indent="-448945">
              <a:lnSpc>
                <a:spcPct val="100000"/>
              </a:lnSpc>
              <a:spcBef>
                <a:spcPts val="5"/>
              </a:spcBef>
              <a:buChar char="•"/>
              <a:tabLst>
                <a:tab pos="664845" algn="l"/>
                <a:tab pos="66548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9050" indent="449580" algn="just">
              <a:lnSpc>
                <a:spcPct val="109700"/>
              </a:lnSpc>
              <a:spcBef>
                <a:spcPts val="100"/>
              </a:spcBef>
            </a:pPr>
            <a:r>
              <a:rPr lang="fr-FR" sz="2400" dirty="0" smtClean="0">
                <a:latin typeface="Calibri"/>
                <a:cs typeface="Calibri"/>
              </a:rPr>
              <a:t>Originaire</a:t>
            </a:r>
            <a:r>
              <a:rPr lang="fr-FR" sz="2400" spc="1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Grande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Bretagne,</a:t>
            </a:r>
            <a:r>
              <a:rPr lang="fr-FR" sz="2400" spc="135" dirty="0" smtClean="0">
                <a:latin typeface="Calibri"/>
                <a:cs typeface="Calibri"/>
              </a:rPr>
              <a:t> </a:t>
            </a:r>
          </a:p>
          <a:p>
            <a:pPr marL="355600" marR="19050" indent="-342900" algn="just">
              <a:lnSpc>
                <a:spcPct val="1097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</a:p>
          <a:p>
            <a:pPr marL="12700" marR="19050" algn="just">
              <a:lnSpc>
                <a:spcPct val="109700"/>
              </a:lnSpc>
              <a:spcBef>
                <a:spcPts val="100"/>
              </a:spcBef>
            </a:pPr>
            <a:r>
              <a:rPr lang="fr-FR" sz="2400" spc="-90" dirty="0" smtClean="0">
                <a:latin typeface="Calibri"/>
                <a:cs typeface="Calibri"/>
              </a:rPr>
              <a:t> </a:t>
            </a:r>
            <a:r>
              <a:rPr lang="fr-FR" sz="2400" spc="-60" dirty="0" smtClean="0">
                <a:latin typeface="Calibri"/>
                <a:cs typeface="Calibri"/>
              </a:rPr>
              <a:t>m</a:t>
            </a:r>
            <a:r>
              <a:rPr lang="fr-FR" sz="2400" spc="-55" dirty="0" smtClean="0">
                <a:latin typeface="Calibri"/>
                <a:cs typeface="Calibri"/>
              </a:rPr>
              <a:t>u</a:t>
            </a:r>
            <a:r>
              <a:rPr lang="fr-FR" sz="2400" spc="-60" dirty="0" smtClean="0">
                <a:latin typeface="Calibri"/>
                <a:cs typeface="Calibri"/>
              </a:rPr>
              <a:t>s</a:t>
            </a:r>
            <a:r>
              <a:rPr lang="fr-FR" sz="2400" spc="-50" dirty="0" smtClean="0">
                <a:latin typeface="Calibri"/>
                <a:cs typeface="Calibri"/>
              </a:rPr>
              <a:t>c</a:t>
            </a:r>
            <a:r>
              <a:rPr lang="fr-FR" sz="2400" spc="-65" dirty="0" smtClean="0">
                <a:latin typeface="Calibri"/>
                <a:cs typeface="Calibri"/>
              </a:rPr>
              <a:t>u</a:t>
            </a:r>
            <a:r>
              <a:rPr lang="fr-FR" sz="2400" spc="-60" dirty="0" smtClean="0">
                <a:latin typeface="Calibri"/>
                <a:cs typeface="Calibri"/>
              </a:rPr>
              <a:t>la</a:t>
            </a:r>
            <a:r>
              <a:rPr lang="fr-FR" sz="2400" spc="-55" dirty="0" smtClean="0">
                <a:latin typeface="Calibri"/>
                <a:cs typeface="Calibri"/>
              </a:rPr>
              <a:t>t</a:t>
            </a:r>
            <a:r>
              <a:rPr lang="fr-FR" sz="2400" spc="-65" dirty="0" smtClean="0">
                <a:latin typeface="Calibri"/>
                <a:cs typeface="Calibri"/>
              </a:rPr>
              <a:t>u</a:t>
            </a:r>
            <a:r>
              <a:rPr lang="fr-FR" sz="2400" spc="-5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45" dirty="0" smtClean="0">
                <a:latin typeface="Calibri"/>
                <a:cs typeface="Calibri"/>
              </a:rPr>
              <a:t>p</a:t>
            </a:r>
            <a:r>
              <a:rPr lang="fr-FR" sz="2400" spc="-55" dirty="0" smtClean="0">
                <a:latin typeface="Calibri"/>
                <a:cs typeface="Calibri"/>
              </a:rPr>
              <a:t>u</a:t>
            </a:r>
            <a:r>
              <a:rPr lang="fr-FR" sz="2400" spc="-45" dirty="0" smtClean="0">
                <a:latin typeface="Calibri"/>
                <a:cs typeface="Calibri"/>
              </a:rPr>
              <a:t>i</a:t>
            </a:r>
            <a:r>
              <a:rPr lang="fr-FR" sz="2400" spc="-40" dirty="0" smtClean="0">
                <a:latin typeface="Calibri"/>
                <a:cs typeface="Calibri"/>
              </a:rPr>
              <a:t>s</a:t>
            </a:r>
            <a:r>
              <a:rPr lang="fr-FR" sz="2400" spc="-50" dirty="0" smtClean="0">
                <a:latin typeface="Calibri"/>
                <a:cs typeface="Calibri"/>
              </a:rPr>
              <a:t>s</a:t>
            </a:r>
            <a:r>
              <a:rPr lang="fr-FR" sz="2400" spc="-45" dirty="0" smtClean="0">
                <a:latin typeface="Calibri"/>
                <a:cs typeface="Calibri"/>
              </a:rPr>
              <a:t>an</a:t>
            </a:r>
            <a:r>
              <a:rPr lang="fr-FR" sz="2400" spc="-5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60" dirty="0" smtClean="0">
                <a:latin typeface="Calibri"/>
                <a:cs typeface="Calibri"/>
              </a:rPr>
              <a:t> </a:t>
            </a:r>
            <a:r>
              <a:rPr lang="fr-FR" sz="2400" spc="-5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-65" dirty="0" smtClean="0">
                <a:latin typeface="Calibri"/>
                <a:cs typeface="Calibri"/>
              </a:rPr>
              <a:t> </a:t>
            </a:r>
            <a:r>
              <a:rPr lang="fr-FR" sz="2400" spc="-55" dirty="0" smtClean="0">
                <a:latin typeface="Calibri"/>
                <a:cs typeface="Calibri"/>
              </a:rPr>
              <a:t>u</a:t>
            </a:r>
            <a:r>
              <a:rPr lang="fr-FR" sz="2400" spc="-4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10" dirty="0" smtClean="0">
                <a:latin typeface="Calibri"/>
                <a:cs typeface="Calibri"/>
              </a:rPr>
              <a:t>è</a:t>
            </a:r>
            <a:r>
              <a:rPr lang="fr-FR" sz="2400" dirty="0" smtClean="0">
                <a:latin typeface="Calibri"/>
                <a:cs typeface="Calibri"/>
              </a:rPr>
              <a:t>s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g</a:t>
            </a:r>
            <a:r>
              <a:rPr lang="fr-FR" sz="2400" dirty="0" smtClean="0">
                <a:latin typeface="Calibri"/>
                <a:cs typeface="Calibri"/>
              </a:rPr>
              <a:t>ra</a:t>
            </a:r>
            <a:r>
              <a:rPr lang="fr-FR" sz="2400" spc="-5" dirty="0" smtClean="0">
                <a:latin typeface="Calibri"/>
                <a:cs typeface="Calibri"/>
              </a:rPr>
              <a:t>nd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5" dirty="0" smtClean="0">
                <a:latin typeface="Calibri"/>
                <a:cs typeface="Calibri"/>
              </a:rPr>
              <a:t>ap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é,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ce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h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u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atteindre</a:t>
            </a:r>
            <a:r>
              <a:rPr lang="fr-FR" sz="2400" dirty="0" smtClean="0">
                <a:latin typeface="Calibri"/>
                <a:cs typeface="Calibri"/>
              </a:rPr>
              <a:t> j</a:t>
            </a:r>
            <a:r>
              <a:rPr lang="fr-FR" sz="2400" spc="-5" dirty="0" smtClean="0">
                <a:latin typeface="Calibri"/>
                <a:cs typeface="Calibri"/>
              </a:rPr>
              <a:t>usqu’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7</a:t>
            </a:r>
            <a:r>
              <a:rPr lang="fr-FR" sz="2400" spc="-10" dirty="0" smtClean="0">
                <a:latin typeface="Calibri"/>
                <a:cs typeface="Calibri"/>
              </a:rPr>
              <a:t>2</a:t>
            </a:r>
            <a:r>
              <a:rPr lang="fr-FR" sz="2400" dirty="0" smtClean="0">
                <a:latin typeface="Calibri"/>
                <a:cs typeface="Calibri"/>
              </a:rPr>
              <a:t>km</a:t>
            </a:r>
            <a:r>
              <a:rPr lang="fr-FR" sz="2400" spc="-5" dirty="0" smtClean="0">
                <a:latin typeface="Calibri"/>
                <a:cs typeface="Calibri"/>
              </a:rPr>
              <a:t>/h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s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u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1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</a:t>
            </a:r>
            <a:r>
              <a:rPr lang="fr-FR" sz="2400" spc="-5" dirty="0" smtClean="0">
                <a:latin typeface="Calibri"/>
                <a:cs typeface="Calibri"/>
              </a:rPr>
              <a:t>u</a:t>
            </a:r>
            <a:r>
              <a:rPr lang="fr-FR" sz="2400" spc="-10" dirty="0" smtClean="0">
                <a:latin typeface="Calibri"/>
                <a:cs typeface="Calibri"/>
              </a:rPr>
              <a:t>é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dirty="0" smtClean="0">
                <a:latin typeface="Calibri"/>
                <a:cs typeface="Calibri"/>
              </a:rPr>
              <a:t>ard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u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11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battre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</a:t>
            </a:r>
            <a:r>
              <a:rPr lang="fr-FR" sz="2400" spc="-1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yh</a:t>
            </a:r>
            <a:r>
              <a:rPr lang="fr-FR" sz="2400" spc="5" dirty="0" smtClean="0">
                <a:latin typeface="Calibri"/>
                <a:cs typeface="Calibri"/>
              </a:rPr>
              <a:t>o</a:t>
            </a:r>
            <a:r>
              <a:rPr lang="fr-FR" sz="2400" spc="-5" dirty="0" smtClean="0">
                <a:latin typeface="Calibri"/>
                <a:cs typeface="Calibri"/>
              </a:rPr>
              <a:t>un</a:t>
            </a:r>
            <a:r>
              <a:rPr lang="fr-FR" sz="2400" dirty="0" smtClean="0">
                <a:latin typeface="Calibri"/>
                <a:cs typeface="Calibri"/>
              </a:rPr>
              <a:t>d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v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10" dirty="0" smtClean="0">
                <a:latin typeface="Calibri"/>
                <a:cs typeface="Calibri"/>
              </a:rPr>
              <a:t>s</a:t>
            </a:r>
            <a:r>
              <a:rPr lang="fr-FR" sz="2400" spc="-5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e.</a:t>
            </a:r>
            <a:r>
              <a:rPr lang="fr-FR" sz="2400" spc="12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Fo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10" dirty="0" smtClean="0">
                <a:latin typeface="Calibri"/>
                <a:cs typeface="Calibri"/>
              </a:rPr>
              <a:t>m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1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h</a:t>
            </a:r>
            <a:r>
              <a:rPr lang="fr-FR" sz="2400" dirty="0" smtClean="0">
                <a:latin typeface="Calibri"/>
                <a:cs typeface="Calibri"/>
              </a:rPr>
              <a:t>ar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spc="5" dirty="0" smtClean="0">
                <a:latin typeface="Calibri"/>
                <a:cs typeface="Calibri"/>
              </a:rPr>
              <a:t>n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spc="-10" dirty="0" smtClean="0">
                <a:latin typeface="Calibri"/>
                <a:cs typeface="Calibri"/>
              </a:rPr>
              <a:t>é</a:t>
            </a:r>
            <a:r>
              <a:rPr lang="fr-FR" sz="2400" dirty="0" smtClean="0">
                <a:latin typeface="Calibri"/>
                <a:cs typeface="Calibri"/>
              </a:rPr>
              <a:t>, 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d’</a:t>
            </a:r>
            <a:r>
              <a:rPr lang="fr-FR" sz="2400" spc="-1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-5" dirty="0" smtClean="0">
                <a:latin typeface="Calibri"/>
                <a:cs typeface="Calibri"/>
              </a:rPr>
              <a:t>o</a:t>
            </a:r>
            <a:r>
              <a:rPr lang="fr-FR" sz="2400" dirty="0" smtClean="0">
                <a:latin typeface="Calibri"/>
                <a:cs typeface="Calibri"/>
              </a:rPr>
              <a:t>m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g</a:t>
            </a:r>
            <a:r>
              <a:rPr lang="fr-FR" sz="2400" dirty="0" smtClean="0">
                <a:latin typeface="Calibri"/>
                <a:cs typeface="Calibri"/>
              </a:rPr>
              <a:t>é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é</a:t>
            </a:r>
            <a:r>
              <a:rPr lang="fr-FR" sz="2400" spc="-1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us</a:t>
            </a:r>
            <a:r>
              <a:rPr lang="fr-FR" sz="2400" dirty="0" smtClean="0">
                <a:latin typeface="Calibri"/>
                <a:cs typeface="Calibri"/>
              </a:rPr>
              <a:t>e-</a:t>
            </a:r>
            <a:r>
              <a:rPr lang="fr-FR" sz="2400" spc="1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17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proportionné,</a:t>
            </a:r>
            <a:r>
              <a:rPr lang="fr-FR" sz="2400" spc="1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17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1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</a:t>
            </a:r>
            <a:r>
              <a:rPr lang="fr-FR" sz="2400" spc="-5" dirty="0" smtClean="0">
                <a:latin typeface="Calibri"/>
                <a:cs typeface="Calibri"/>
              </a:rPr>
              <a:t>us</a:t>
            </a:r>
            <a:r>
              <a:rPr lang="fr-FR" sz="240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u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-5" dirty="0" smtClean="0">
                <a:latin typeface="Calibri"/>
                <a:cs typeface="Calibri"/>
              </a:rPr>
              <a:t>atu</a:t>
            </a:r>
            <a:r>
              <a:rPr lang="fr-FR" sz="2400" dirty="0" smtClean="0">
                <a:latin typeface="Calibri"/>
                <a:cs typeface="Calibri"/>
              </a:rPr>
              <a:t>re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pu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ss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nt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5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construction</a:t>
            </a:r>
            <a:r>
              <a:rPr lang="fr-FR" sz="240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h</a:t>
            </a:r>
            <a:r>
              <a:rPr lang="fr-FR" sz="2400" spc="-10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rm</a:t>
            </a:r>
            <a:r>
              <a:rPr lang="fr-FR" sz="2400" spc="-5" dirty="0" smtClean="0">
                <a:latin typeface="Calibri"/>
                <a:cs typeface="Calibri"/>
              </a:rPr>
              <a:t>on</a:t>
            </a:r>
            <a:r>
              <a:rPr lang="fr-FR" sz="2400" dirty="0" smtClean="0">
                <a:latin typeface="Calibri"/>
                <a:cs typeface="Calibri"/>
              </a:rPr>
              <a:t>ie</a:t>
            </a:r>
            <a:r>
              <a:rPr lang="fr-FR" sz="2400" spc="-5" dirty="0" smtClean="0">
                <a:latin typeface="Calibri"/>
                <a:cs typeface="Calibri"/>
              </a:rPr>
              <a:t>us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.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ê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2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o</a:t>
            </a:r>
            <a:r>
              <a:rPr lang="fr-FR" sz="2400" dirty="0" smtClean="0">
                <a:latin typeface="Calibri"/>
                <a:cs typeface="Calibri"/>
              </a:rPr>
              <a:t>u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son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spc="5" dirty="0" smtClean="0">
                <a:latin typeface="Calibri"/>
                <a:cs typeface="Calibri"/>
              </a:rPr>
              <a:t>o</a:t>
            </a:r>
            <a:r>
              <a:rPr lang="fr-FR" sz="2400" spc="-5" dirty="0" smtClean="0">
                <a:latin typeface="Calibri"/>
                <a:cs typeface="Calibri"/>
              </a:rPr>
              <a:t>ngs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es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é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u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es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ob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qu</a:t>
            </a:r>
            <a:r>
              <a:rPr lang="fr-FR" sz="2400" dirty="0" smtClean="0">
                <a:latin typeface="Calibri"/>
                <a:cs typeface="Calibri"/>
              </a:rPr>
              <a:t>es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s</a:t>
            </a:r>
            <a:r>
              <a:rPr lang="fr-FR" sz="2400" spc="-10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é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a </a:t>
            </a:r>
            <a:r>
              <a:rPr lang="fr-FR" sz="2400" spc="-5" dirty="0" smtClean="0">
                <a:latin typeface="Calibri"/>
                <a:cs typeface="Calibri"/>
              </a:rPr>
              <a:t>po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h</a:t>
            </a:r>
            <a:r>
              <a:rPr lang="fr-FR" sz="2400" spc="-1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ut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am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e,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re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n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lé</a:t>
            </a:r>
            <a:r>
              <a:rPr lang="fr-FR" sz="2400" spc="-5" dirty="0" smtClean="0">
                <a:latin typeface="Calibri"/>
                <a:cs typeface="Calibri"/>
              </a:rPr>
              <a:t>g</a:t>
            </a:r>
            <a:r>
              <a:rPr lang="fr-FR" sz="2400" spc="-10" dirty="0" smtClean="0">
                <a:latin typeface="Calibri"/>
                <a:cs typeface="Calibri"/>
              </a:rPr>
              <a:t>èr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10" dirty="0" smtClean="0">
                <a:latin typeface="Calibri"/>
                <a:cs typeface="Calibri"/>
              </a:rPr>
              <a:t>me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5" dirty="0" smtClean="0">
                <a:latin typeface="Calibri"/>
                <a:cs typeface="Calibri"/>
              </a:rPr>
              <a:t>qu</a:t>
            </a:r>
            <a:r>
              <a:rPr lang="fr-FR" sz="2400" dirty="0" smtClean="0">
                <a:latin typeface="Calibri"/>
                <a:cs typeface="Calibri"/>
              </a:rPr>
              <a:t>é,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spc="-5" dirty="0" smtClean="0">
                <a:latin typeface="Calibri"/>
                <a:cs typeface="Calibri"/>
              </a:rPr>
              <a:t>’</a:t>
            </a:r>
            <a:r>
              <a:rPr lang="fr-FR" sz="2400" dirty="0" smtClean="0">
                <a:latin typeface="Calibri"/>
                <a:cs typeface="Calibri"/>
              </a:rPr>
              <a:t>ar</a:t>
            </a:r>
            <a:r>
              <a:rPr lang="fr-FR" sz="2400" spc="-1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iè</a:t>
            </a:r>
            <a:r>
              <a:rPr lang="fr-FR" sz="2400" spc="-1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e-m</a:t>
            </a:r>
            <a:r>
              <a:rPr lang="fr-FR" sz="2400" spc="-5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in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pu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ss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nt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es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m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dirty="0" smtClean="0">
                <a:latin typeface="Calibri"/>
                <a:cs typeface="Calibri"/>
              </a:rPr>
              <a:t>res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es 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s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san</a:t>
            </a:r>
            <a:r>
              <a:rPr lang="fr-FR" sz="2400" dirty="0" smtClean="0">
                <a:latin typeface="Calibri"/>
                <a:cs typeface="Calibri"/>
              </a:rPr>
              <a:t>s</a:t>
            </a:r>
            <a:r>
              <a:rPr lang="fr-FR" sz="2400" spc="11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é</a:t>
            </a:r>
            <a:r>
              <a:rPr lang="fr-FR" sz="2400" spc="-10" dirty="0" smtClean="0">
                <a:latin typeface="Calibri"/>
                <a:cs typeface="Calibri"/>
              </a:rPr>
              <a:t>f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uts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av</a:t>
            </a:r>
            <a:r>
              <a:rPr lang="fr-FR" sz="2400" dirty="0" smtClean="0">
                <a:latin typeface="Calibri"/>
                <a:cs typeface="Calibri"/>
              </a:rPr>
              <a:t>ec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un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soup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ss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es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m</a:t>
            </a:r>
            <a:r>
              <a:rPr lang="fr-FR" sz="2400" dirty="0" smtClean="0">
                <a:latin typeface="Calibri"/>
                <a:cs typeface="Calibri"/>
              </a:rPr>
              <a:t>em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dirty="0" smtClean="0">
                <a:latin typeface="Calibri"/>
                <a:cs typeface="Calibri"/>
              </a:rPr>
              <a:t>res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qu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re</a:t>
            </a:r>
            <a:r>
              <a:rPr lang="fr-FR" sz="2400" spc="-5" dirty="0" smtClean="0">
                <a:latin typeface="Calibri"/>
                <a:cs typeface="Calibri"/>
              </a:rPr>
              <a:t>h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us</a:t>
            </a:r>
            <a:r>
              <a:rPr lang="fr-FR" sz="2400" spc="-15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ons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é</a:t>
            </a:r>
            <a:r>
              <a:rPr lang="fr-FR" sz="2400" spc="-1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eme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85" dirty="0" smtClean="0">
                <a:latin typeface="Calibri"/>
                <a:cs typeface="Calibri"/>
              </a:rPr>
              <a:t> </a:t>
            </a:r>
            <a:r>
              <a:rPr lang="fr-FR" sz="2400" spc="5" dirty="0" smtClean="0">
                <a:latin typeface="Calibri"/>
                <a:cs typeface="Calibri"/>
              </a:rPr>
              <a:t>t</a:t>
            </a:r>
            <a:r>
              <a:rPr lang="fr-FR" sz="2400" spc="-5" dirty="0" smtClean="0">
                <a:latin typeface="Calibri"/>
                <a:cs typeface="Calibri"/>
              </a:rPr>
              <a:t>ype 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2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26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nob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-10" dirty="0" smtClean="0">
                <a:latin typeface="Calibri"/>
                <a:cs typeface="Calibri"/>
              </a:rPr>
              <a:t>s</a:t>
            </a:r>
            <a:r>
              <a:rPr lang="fr-FR" sz="2400" spc="-5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26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qu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254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distinguent</a:t>
            </a:r>
            <a:r>
              <a:rPr lang="fr-FR" sz="2400" spc="26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25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Gre</a:t>
            </a:r>
            <a:r>
              <a:rPr lang="fr-FR" sz="2400" spc="-5" dirty="0" smtClean="0">
                <a:latin typeface="Calibri"/>
                <a:cs typeface="Calibri"/>
              </a:rPr>
              <a:t>yhoun</a:t>
            </a:r>
            <a:r>
              <a:rPr lang="fr-FR" sz="2400" spc="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.</a:t>
            </a:r>
            <a:r>
              <a:rPr lang="fr-FR" sz="2400" spc="30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26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rectitude,</a:t>
            </a:r>
            <a:r>
              <a:rPr lang="fr-FR" sz="2400" spc="2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-10" dirty="0" smtClean="0">
                <a:latin typeface="Calibri"/>
                <a:cs typeface="Calibri"/>
              </a:rPr>
              <a:t>’</a:t>
            </a:r>
            <a:r>
              <a:rPr lang="fr-FR" sz="2400" dirty="0" smtClean="0">
                <a:latin typeface="Calibri"/>
                <a:cs typeface="Calibri"/>
              </a:rPr>
              <a:t>am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tud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26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2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-10" dirty="0" smtClean="0">
                <a:latin typeface="Calibri"/>
                <a:cs typeface="Calibri"/>
              </a:rPr>
              <a:t>’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spc="-5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ce</a:t>
            </a:r>
            <a:r>
              <a:rPr lang="fr-FR" sz="2400" spc="254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254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es </a:t>
            </a:r>
            <a:r>
              <a:rPr lang="fr-FR" sz="2400" spc="-10" dirty="0" smtClean="0">
                <a:latin typeface="Calibri"/>
                <a:cs typeface="Calibri"/>
              </a:rPr>
              <a:t>actions</a:t>
            </a:r>
            <a:r>
              <a:rPr lang="fr-FR" sz="2400" spc="3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</a:t>
            </a:r>
            <a:r>
              <a:rPr lang="fr-FR" sz="2400" spc="3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5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s</a:t>
            </a:r>
            <a:r>
              <a:rPr lang="fr-FR" sz="2400" spc="375" dirty="0" smtClean="0">
                <a:latin typeface="Calibri"/>
                <a:cs typeface="Calibri"/>
              </a:rPr>
              <a:t> </a:t>
            </a:r>
            <a:r>
              <a:rPr lang="fr-FR" sz="2400" spc="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u</a:t>
            </a:r>
            <a:r>
              <a:rPr lang="fr-FR" sz="2400" spc="37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so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37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permettent</a:t>
            </a:r>
            <a:r>
              <a:rPr lang="fr-FR" sz="2400" spc="37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3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ouv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3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37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t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1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ra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n</a:t>
            </a:r>
            <a:r>
              <a:rPr lang="fr-FR" sz="2400" spc="3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43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g</a:t>
            </a:r>
            <a:r>
              <a:rPr lang="fr-FR" sz="2400" dirty="0" smtClean="0">
                <a:latin typeface="Calibri"/>
                <a:cs typeface="Calibri"/>
              </a:rPr>
              <a:t>ra</a:t>
            </a:r>
            <a:r>
              <a:rPr lang="fr-FR" sz="2400" spc="-5" dirty="0" smtClean="0">
                <a:latin typeface="Calibri"/>
                <a:cs typeface="Calibri"/>
              </a:rPr>
              <a:t>nd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37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v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spc="5" dirty="0" smtClean="0">
                <a:latin typeface="Calibri"/>
                <a:cs typeface="Calibri"/>
              </a:rPr>
              <a:t>t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ss</a:t>
            </a:r>
            <a:r>
              <a:rPr lang="fr-FR" sz="2400" dirty="0" smtClean="0">
                <a:latin typeface="Calibri"/>
                <a:cs typeface="Calibri"/>
              </a:rPr>
              <a:t>e.</a:t>
            </a:r>
            <a:r>
              <a:rPr lang="fr-FR" sz="2400" spc="38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es</a:t>
            </a:r>
            <a:r>
              <a:rPr lang="fr-FR" sz="2400" spc="3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m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dirty="0" smtClean="0">
                <a:latin typeface="Calibri"/>
                <a:cs typeface="Calibri"/>
              </a:rPr>
              <a:t>res </a:t>
            </a:r>
            <a:r>
              <a:rPr lang="fr-FR" sz="2400" spc="-5" dirty="0" smtClean="0">
                <a:latin typeface="Calibri"/>
                <a:cs typeface="Calibri"/>
              </a:rPr>
              <a:t>post</a:t>
            </a:r>
            <a:r>
              <a:rPr lang="fr-FR" sz="2400" dirty="0" smtClean="0">
                <a:latin typeface="Calibri"/>
                <a:cs typeface="Calibri"/>
              </a:rPr>
              <a:t>ér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u</a:t>
            </a:r>
            <a:r>
              <a:rPr lang="fr-FR" sz="2400" dirty="0" smtClean="0">
                <a:latin typeface="Calibri"/>
                <a:cs typeface="Calibri"/>
              </a:rPr>
              <a:t>rs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s’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g</a:t>
            </a:r>
            <a:r>
              <a:rPr lang="fr-FR" sz="2400" spc="-5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ge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sou</a:t>
            </a:r>
            <a:r>
              <a:rPr lang="fr-FR" sz="2400" dirty="0" smtClean="0">
                <a:latin typeface="Calibri"/>
                <a:cs typeface="Calibri"/>
              </a:rPr>
              <a:t>s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o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dirty="0" smtClean="0">
                <a:latin typeface="Calibri"/>
                <a:cs typeface="Calibri"/>
              </a:rPr>
              <a:t>s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pou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donn</a:t>
            </a:r>
            <a:r>
              <a:rPr lang="fr-FR" sz="2400" dirty="0" smtClean="0">
                <a:latin typeface="Calibri"/>
                <a:cs typeface="Calibri"/>
              </a:rPr>
              <a:t>er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b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au</a:t>
            </a:r>
            <a:r>
              <a:rPr lang="fr-FR" sz="240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ou</a:t>
            </a:r>
            <a:r>
              <a:rPr lang="fr-FR" sz="2400" dirty="0" smtClean="0">
                <a:latin typeface="Calibri"/>
                <a:cs typeface="Calibri"/>
              </a:rPr>
              <a:t>p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d’</a:t>
            </a:r>
            <a:r>
              <a:rPr lang="fr-FR" sz="2400" spc="-10" dirty="0" smtClean="0">
                <a:latin typeface="Calibri"/>
                <a:cs typeface="Calibri"/>
              </a:rPr>
              <a:t>i</a:t>
            </a:r>
            <a:r>
              <a:rPr lang="fr-FR" sz="2400" dirty="0" smtClean="0">
                <a:latin typeface="Calibri"/>
                <a:cs typeface="Calibri"/>
              </a:rPr>
              <a:t>m</a:t>
            </a:r>
            <a:r>
              <a:rPr lang="fr-FR" sz="2400" spc="-5" dirty="0" smtClean="0">
                <a:latin typeface="Calibri"/>
                <a:cs typeface="Calibri"/>
              </a:rPr>
              <a:t>pu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-5" dirty="0" smtClean="0">
                <a:latin typeface="Calibri"/>
                <a:cs typeface="Calibri"/>
              </a:rPr>
              <a:t>sio</a:t>
            </a:r>
            <a:r>
              <a:rPr lang="fr-FR" sz="2400" dirty="0" smtClean="0">
                <a:latin typeface="Calibri"/>
                <a:cs typeface="Calibri"/>
              </a:rPr>
              <a:t>n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b="1" spc="-5" dirty="0" smtClean="0">
                <a:latin typeface="Calibri"/>
                <a:cs typeface="Calibri"/>
              </a:rPr>
              <a:t>(</a:t>
            </a:r>
            <a:r>
              <a:rPr lang="fr-FR" sz="2400" b="1" dirty="0" smtClean="0">
                <a:latin typeface="Calibri"/>
                <a:cs typeface="Calibri"/>
              </a:rPr>
              <a:t>St</a:t>
            </a:r>
            <a:r>
              <a:rPr lang="fr-FR" sz="2400" b="1" spc="-5" dirty="0" smtClean="0">
                <a:latin typeface="Calibri"/>
                <a:cs typeface="Calibri"/>
              </a:rPr>
              <a:t>an</a:t>
            </a:r>
            <a:r>
              <a:rPr lang="fr-FR" sz="2400" b="1" spc="5" dirty="0" smtClean="0">
                <a:latin typeface="Calibri"/>
                <a:cs typeface="Calibri"/>
              </a:rPr>
              <a:t>d</a:t>
            </a:r>
            <a:r>
              <a:rPr lang="fr-FR" sz="2400" b="1" spc="-5" dirty="0" smtClean="0">
                <a:latin typeface="Calibri"/>
                <a:cs typeface="Calibri"/>
              </a:rPr>
              <a:t>a</a:t>
            </a:r>
            <a:r>
              <a:rPr lang="fr-FR" sz="2400" b="1" dirty="0" smtClean="0">
                <a:latin typeface="Calibri"/>
                <a:cs typeface="Calibri"/>
              </a:rPr>
              <a:t>rd</a:t>
            </a:r>
            <a:r>
              <a:rPr lang="fr-FR" sz="2400" b="1" spc="50" dirty="0" smtClean="0">
                <a:latin typeface="Calibri"/>
                <a:cs typeface="Calibri"/>
              </a:rPr>
              <a:t> </a:t>
            </a:r>
            <a:r>
              <a:rPr lang="fr-FR" sz="2400" b="1" spc="-5" dirty="0" smtClean="0">
                <a:latin typeface="Calibri"/>
                <a:cs typeface="Calibri"/>
              </a:rPr>
              <a:t>F.</a:t>
            </a:r>
            <a:r>
              <a:rPr lang="fr-FR" sz="2400" b="1" dirty="0" smtClean="0">
                <a:latin typeface="Calibri"/>
                <a:cs typeface="Calibri"/>
              </a:rPr>
              <a:t>C</a:t>
            </a:r>
            <a:r>
              <a:rPr lang="fr-FR" sz="2400" b="1" spc="-5" dirty="0" smtClean="0">
                <a:latin typeface="Calibri"/>
                <a:cs typeface="Calibri"/>
              </a:rPr>
              <a:t>.I. N</a:t>
            </a:r>
            <a:r>
              <a:rPr lang="fr-FR" sz="2400" b="1" dirty="0" smtClean="0">
                <a:latin typeface="Calibri"/>
                <a:cs typeface="Calibri"/>
              </a:rPr>
              <a:t>°</a:t>
            </a:r>
            <a:r>
              <a:rPr lang="fr-FR" sz="2400" b="1" spc="1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15</a:t>
            </a:r>
            <a:r>
              <a:rPr lang="fr-FR" sz="2400" b="1" spc="5" dirty="0" smtClean="0">
                <a:latin typeface="Calibri"/>
                <a:cs typeface="Calibri"/>
              </a:rPr>
              <a:t>8</a:t>
            </a:r>
            <a:r>
              <a:rPr lang="fr-FR" sz="2000" b="1" spc="-5" dirty="0" smtClean="0">
                <a:latin typeface="Calibri"/>
                <a:cs typeface="Calibri"/>
              </a:rPr>
              <a:t>)</a:t>
            </a:r>
            <a:r>
              <a:rPr lang="fr-FR" sz="2000" b="1" dirty="0" smtClean="0">
                <a:latin typeface="Calibri"/>
                <a:cs typeface="Calibri"/>
              </a:rPr>
              <a:t>.</a:t>
            </a:r>
            <a:r>
              <a:rPr lang="fr-FR" sz="2000" b="1" spc="1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c</a:t>
            </a:r>
            <a:r>
              <a:rPr lang="fr-FR" sz="2400" spc="-5" dirty="0" smtClean="0">
                <a:latin typeface="Calibri"/>
                <a:cs typeface="Calibri"/>
              </a:rPr>
              <a:t>tu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-10" dirty="0" smtClean="0">
                <a:latin typeface="Calibri"/>
                <a:cs typeface="Calibri"/>
              </a:rPr>
              <a:t>m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5" dirty="0" smtClean="0">
                <a:latin typeface="Calibri"/>
                <a:cs typeface="Calibri"/>
              </a:rPr>
              <a:t>n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spc="-15" dirty="0" smtClean="0">
                <a:latin typeface="Calibri"/>
                <a:cs typeface="Calibri"/>
              </a:rPr>
              <a:t>cette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</a:t>
            </a:r>
            <a:r>
              <a:rPr lang="fr-FR" sz="2400" spc="-5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ce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g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gn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d</a:t>
            </a:r>
            <a:r>
              <a:rPr lang="fr-FR" sz="2400" dirty="0" smtClean="0">
                <a:latin typeface="Calibri"/>
                <a:cs typeface="Calibri"/>
              </a:rPr>
              <a:t>u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5" dirty="0" smtClean="0">
                <a:latin typeface="Calibri"/>
                <a:cs typeface="Calibri"/>
              </a:rPr>
              <a:t>t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rr</a:t>
            </a:r>
            <a:r>
              <a:rPr lang="fr-FR" sz="2400" spc="-5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in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g</a:t>
            </a:r>
            <a:r>
              <a:rPr lang="fr-FR" sz="2400" spc="-10" dirty="0" smtClean="0">
                <a:latin typeface="Calibri"/>
                <a:cs typeface="Calibri"/>
              </a:rPr>
              <a:t>é</a:t>
            </a:r>
            <a:r>
              <a:rPr lang="fr-FR" sz="2400" dirty="0" smtClean="0">
                <a:latin typeface="Calibri"/>
                <a:cs typeface="Calibri"/>
              </a:rPr>
              <a:t>rie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el</a:t>
            </a:r>
            <a:r>
              <a:rPr lang="fr-FR" sz="2400" spc="-10" dirty="0" smtClean="0">
                <a:latin typeface="Calibri"/>
                <a:cs typeface="Calibri"/>
              </a:rPr>
              <a:t>l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-10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t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f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vo</a:t>
            </a:r>
            <a:r>
              <a:rPr lang="fr-FR" sz="2400" dirty="0" smtClean="0">
                <a:latin typeface="Calibri"/>
                <a:cs typeface="Calibri"/>
              </a:rPr>
              <a:t>ri</a:t>
            </a:r>
            <a:r>
              <a:rPr lang="fr-FR" sz="2400" spc="-5" dirty="0" smtClean="0">
                <a:latin typeface="Calibri"/>
                <a:cs typeface="Calibri"/>
              </a:rPr>
              <a:t>s</a:t>
            </a:r>
            <a:r>
              <a:rPr lang="fr-FR" sz="2400" spc="-10" dirty="0" smtClean="0">
                <a:latin typeface="Calibri"/>
                <a:cs typeface="Calibri"/>
              </a:rPr>
              <a:t>é</a:t>
            </a:r>
            <a:r>
              <a:rPr lang="fr-FR" sz="2400" dirty="0" smtClean="0">
                <a:latin typeface="Calibri"/>
                <a:cs typeface="Calibri"/>
              </a:rPr>
              <a:t>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p</a:t>
            </a:r>
            <a:r>
              <a:rPr lang="fr-FR" sz="2400" dirty="0" smtClean="0">
                <a:latin typeface="Calibri"/>
                <a:cs typeface="Calibri"/>
              </a:rPr>
              <a:t>ar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-5" dirty="0" smtClean="0">
                <a:latin typeface="Calibri"/>
                <a:cs typeface="Calibri"/>
              </a:rPr>
              <a:t>ppo</a:t>
            </a:r>
            <a:r>
              <a:rPr lang="fr-FR" sz="2400" dirty="0" smtClean="0">
                <a:latin typeface="Calibri"/>
                <a:cs typeface="Calibri"/>
              </a:rPr>
              <a:t>rt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 </a:t>
            </a:r>
            <a:r>
              <a:rPr lang="fr-FR" sz="2400" spc="-5" dirty="0" smtClean="0">
                <a:latin typeface="Calibri"/>
                <a:cs typeface="Calibri"/>
              </a:rPr>
              <a:t>tout</a:t>
            </a:r>
            <a:r>
              <a:rPr lang="fr-FR" sz="2400" dirty="0" smtClean="0">
                <a:latin typeface="Calibri"/>
                <a:cs typeface="Calibri"/>
              </a:rPr>
              <a:t>es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</a:t>
            </a:r>
            <a:r>
              <a:rPr lang="fr-FR" sz="2400" spc="-10" dirty="0" smtClean="0">
                <a:latin typeface="Calibri"/>
                <a:cs typeface="Calibri"/>
              </a:rPr>
              <a:t>e</a:t>
            </a:r>
            <a:r>
              <a:rPr lang="fr-FR" sz="2400" dirty="0" smtClean="0">
                <a:latin typeface="Calibri"/>
                <a:cs typeface="Calibri"/>
              </a:rPr>
              <a:t>s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spc="-5" dirty="0" smtClean="0">
                <a:latin typeface="Calibri"/>
                <a:cs typeface="Calibri"/>
              </a:rPr>
              <a:t>au</a:t>
            </a:r>
            <a:r>
              <a:rPr lang="fr-FR" sz="2400" spc="5" dirty="0" smtClean="0">
                <a:latin typeface="Calibri"/>
                <a:cs typeface="Calibri"/>
              </a:rPr>
              <a:t>t</a:t>
            </a:r>
            <a:r>
              <a:rPr lang="fr-FR" sz="2400" spc="-1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es r</a:t>
            </a:r>
            <a:r>
              <a:rPr lang="fr-FR" sz="2400" spc="-5" dirty="0" smtClean="0">
                <a:latin typeface="Calibri"/>
                <a:cs typeface="Calibri"/>
              </a:rPr>
              <a:t>a</a:t>
            </a:r>
            <a:r>
              <a:rPr lang="fr-FR" sz="2400" dirty="0" smtClean="0">
                <a:latin typeface="Calibri"/>
                <a:cs typeface="Calibri"/>
              </a:rPr>
              <a:t>ce</a:t>
            </a:r>
            <a:r>
              <a:rPr lang="fr-FR" sz="2400" spc="-10" dirty="0" smtClean="0">
                <a:latin typeface="Calibri"/>
                <a:cs typeface="Calibri"/>
              </a:rPr>
              <a:t>s</a:t>
            </a:r>
            <a:r>
              <a:rPr lang="fr-FR" sz="2400" dirty="0" smtClean="0">
                <a:latin typeface="Calibri"/>
                <a:cs typeface="Calibri"/>
              </a:rPr>
              <a:t>.</a:t>
            </a: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3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0" y="1167140"/>
            <a:ext cx="6318250" cy="62837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4000" b="1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Saluki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lévrier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persan</a:t>
            </a: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63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0" y="480704"/>
            <a:ext cx="6934200" cy="62375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9484" y="8894684"/>
            <a:ext cx="5888990" cy="5052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21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lévrier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persan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(Le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Saluki)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(Source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Haddam,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2022)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6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115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393700"/>
            <a:ext cx="6858000" cy="1041515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61645" indent="-448945" algn="just">
              <a:lnSpc>
                <a:spcPct val="100000"/>
              </a:lnSpc>
              <a:buFont typeface="Calibri"/>
              <a:buChar char="•"/>
              <a:tabLst>
                <a:tab pos="461645" algn="l"/>
                <a:tab pos="46228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 algn="just">
              <a:lnSpc>
                <a:spcPct val="109700"/>
              </a:lnSpc>
              <a:spcBef>
                <a:spcPts val="770"/>
              </a:spcBef>
            </a:pPr>
            <a:r>
              <a:rPr lang="fr-FR" sz="2400" dirty="0" smtClean="0">
                <a:latin typeface="Calibri"/>
                <a:cs typeface="Calibri"/>
              </a:rPr>
              <a:t>C'est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race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asiatique.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l’origine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chaque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tribu avait les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Salukis</a:t>
            </a:r>
            <a:r>
              <a:rPr lang="fr-FR" sz="2400" dirty="0" smtClean="0">
                <a:latin typeface="Calibri"/>
                <a:cs typeface="Calibri"/>
              </a:rPr>
              <a:t> les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mieux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adaptés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la </a:t>
            </a:r>
            <a:r>
              <a:rPr lang="fr-FR" sz="2400" dirty="0" smtClean="0">
                <a:latin typeface="Calibri"/>
                <a:cs typeface="Calibri"/>
              </a:rPr>
              <a:t>chasse</a:t>
            </a:r>
            <a:r>
              <a:rPr lang="fr-FR" sz="2400" spc="2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gibier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spécifique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son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territoire,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mais,</a:t>
            </a:r>
            <a:r>
              <a:rPr lang="fr-FR" sz="2400" spc="2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selon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2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tradition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Moyen-</a:t>
            </a:r>
            <a:r>
              <a:rPr lang="fr-FR" sz="2400" dirty="0" smtClean="0">
                <a:latin typeface="Calibri"/>
                <a:cs typeface="Calibri"/>
              </a:rPr>
              <a:t>Orientale,</a:t>
            </a:r>
            <a:r>
              <a:rPr lang="fr-FR" sz="2400" spc="19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les </a:t>
            </a:r>
            <a:r>
              <a:rPr lang="fr-FR" sz="2400" dirty="0" err="1" smtClean="0">
                <a:latin typeface="Calibri"/>
                <a:cs typeface="Calibri"/>
              </a:rPr>
              <a:t>Salukis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sont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ni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vendus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ni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achetés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mais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seulement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offerts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comme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marque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d’honneur.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Il 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résulte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que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ceux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qui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furent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ainsi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offerts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Européens,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rapportés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Europe,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variaient 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fonction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grande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diversité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territoires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zones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climatiques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dont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ils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provenaient.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Le </a:t>
            </a:r>
            <a:r>
              <a:rPr lang="fr-FR" sz="2400" dirty="0" smtClean="0">
                <a:latin typeface="Calibri"/>
                <a:cs typeface="Calibri"/>
              </a:rPr>
              <a:t>standard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Anglais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1923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fut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premier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standard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Européen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officiel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race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fut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établi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de </a:t>
            </a:r>
            <a:r>
              <a:rPr lang="fr-FR" sz="2400" dirty="0" smtClean="0">
                <a:latin typeface="Calibri"/>
                <a:cs typeface="Calibri"/>
              </a:rPr>
              <a:t>façon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englober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tous</a:t>
            </a:r>
            <a:r>
              <a:rPr lang="fr-FR" sz="2400" spc="2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ces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différents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types</a:t>
            </a:r>
            <a:r>
              <a:rPr lang="fr-FR" sz="2400" spc="20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originels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26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Salukis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particulière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occupée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par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le </a:t>
            </a:r>
            <a:r>
              <a:rPr lang="fr-FR" sz="2400" dirty="0" err="1" smtClean="0">
                <a:latin typeface="Calibri"/>
                <a:cs typeface="Calibri"/>
              </a:rPr>
              <a:t>Saluki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dans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tradition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Arabe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l’immensité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 territoires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Moyen-</a:t>
            </a:r>
            <a:r>
              <a:rPr lang="fr-FR" sz="2400" dirty="0" smtClean="0">
                <a:latin typeface="Calibri"/>
                <a:cs typeface="Calibri"/>
              </a:rPr>
              <a:t>Orient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où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 </a:t>
            </a:r>
            <a:r>
              <a:rPr lang="fr-FR" sz="2400" dirty="0" err="1" smtClean="0">
                <a:latin typeface="Calibri"/>
                <a:cs typeface="Calibri"/>
              </a:rPr>
              <a:t>Saluki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est </a:t>
            </a:r>
            <a:r>
              <a:rPr lang="fr-FR" sz="2400" dirty="0" smtClean="0">
                <a:latin typeface="Calibri"/>
                <a:cs typeface="Calibri"/>
              </a:rPr>
              <a:t>utilisé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pour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la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chasse</a:t>
            </a:r>
            <a:r>
              <a:rPr lang="fr-FR" sz="2400" b="1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depuis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millénaires.</a:t>
            </a:r>
            <a:endParaRPr lang="fr-FR" sz="2400" dirty="0" smtClean="0">
              <a:latin typeface="Calibri"/>
              <a:cs typeface="Calibri"/>
            </a:endParaRPr>
          </a:p>
          <a:p>
            <a:pPr marL="469900" indent="-228600" algn="just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46990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lang="fr-FR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indent="-228600" algn="just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469900" algn="l"/>
              </a:tabLst>
            </a:pP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Saluki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doit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exprimer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grâce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l’harmonie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formes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ainsi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que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grande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vitesse</a:t>
            </a:r>
            <a:r>
              <a:rPr lang="fr-FR" sz="2400" spc="1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l’endurance</a:t>
            </a:r>
            <a:r>
              <a:rPr lang="fr-FR" sz="2400" spc="1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associées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1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force</a:t>
            </a:r>
            <a:r>
              <a:rPr lang="fr-FR" sz="2400" spc="1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vivacité.</a:t>
            </a:r>
            <a:r>
              <a:rPr lang="fr-FR" sz="2400" spc="1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Variété</a:t>
            </a:r>
            <a:r>
              <a:rPr lang="fr-FR" sz="2400" spc="1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1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poil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ras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Les </a:t>
            </a:r>
            <a:r>
              <a:rPr lang="fr-FR" sz="2400" dirty="0" smtClean="0">
                <a:latin typeface="Calibri"/>
                <a:cs typeface="Calibri"/>
              </a:rPr>
              <a:t>caractéristiques</a:t>
            </a:r>
            <a:r>
              <a:rPr lang="fr-FR" sz="2400" spc="3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sont</a:t>
            </a:r>
            <a:r>
              <a:rPr lang="fr-FR" sz="2400" spc="3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identiques</a:t>
            </a:r>
            <a:r>
              <a:rPr lang="fr-FR" sz="2400" spc="3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3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l’exception</a:t>
            </a:r>
            <a:r>
              <a:rPr lang="fr-FR" sz="2400" spc="3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3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poil</a:t>
            </a:r>
            <a:r>
              <a:rPr lang="fr-FR" sz="2400" spc="3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qui</a:t>
            </a:r>
            <a:r>
              <a:rPr lang="fr-FR" sz="2400" spc="3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ne</a:t>
            </a:r>
            <a:r>
              <a:rPr lang="fr-FR" sz="2400" spc="3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présente</a:t>
            </a:r>
            <a:r>
              <a:rPr lang="fr-FR" sz="2400" spc="3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pas</a:t>
            </a:r>
            <a:r>
              <a:rPr lang="fr-FR" sz="2400" spc="3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33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franges. </a:t>
            </a:r>
            <a:r>
              <a:rPr lang="fr-FR" sz="2400" dirty="0" smtClean="0">
                <a:latin typeface="Calibri"/>
                <a:cs typeface="Calibri"/>
              </a:rPr>
              <a:t>(</a:t>
            </a:r>
            <a:r>
              <a:rPr lang="fr-FR" sz="2000" b="1" dirty="0" smtClean="0">
                <a:latin typeface="Calibri"/>
                <a:cs typeface="Calibri"/>
              </a:rPr>
              <a:t>Standard</a:t>
            </a:r>
            <a:r>
              <a:rPr lang="fr-FR" sz="2000" b="1" spc="-20" dirty="0" smtClean="0">
                <a:latin typeface="Calibri"/>
                <a:cs typeface="Calibri"/>
              </a:rPr>
              <a:t> </a:t>
            </a:r>
            <a:r>
              <a:rPr lang="fr-FR" sz="2000" b="1" dirty="0" smtClean="0">
                <a:latin typeface="Calibri"/>
                <a:cs typeface="Calibri"/>
              </a:rPr>
              <a:t>FCI</a:t>
            </a:r>
            <a:r>
              <a:rPr lang="fr-FR" sz="2000" b="1" spc="-10" dirty="0" smtClean="0">
                <a:latin typeface="Calibri"/>
                <a:cs typeface="Calibri"/>
              </a:rPr>
              <a:t> </a:t>
            </a:r>
            <a:r>
              <a:rPr lang="fr-FR" sz="2000" b="1" dirty="0" smtClean="0">
                <a:latin typeface="Calibri"/>
                <a:cs typeface="Calibri"/>
              </a:rPr>
              <a:t>N°</a:t>
            </a:r>
            <a:r>
              <a:rPr lang="fr-FR" sz="2000" b="1" spc="-10" dirty="0" smtClean="0">
                <a:latin typeface="Calibri"/>
                <a:cs typeface="Calibri"/>
              </a:rPr>
              <a:t> </a:t>
            </a:r>
            <a:r>
              <a:rPr lang="fr-FR" sz="2000" b="1" spc="-20" dirty="0" smtClean="0">
                <a:latin typeface="Calibri"/>
                <a:cs typeface="Calibri"/>
              </a:rPr>
              <a:t>269).</a:t>
            </a:r>
            <a:endParaRPr lang="fr-FR" sz="2000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09700"/>
              </a:lnSpc>
              <a:spcBef>
                <a:spcPts val="770"/>
              </a:spcBef>
            </a:pP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9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50" y="1155700"/>
            <a:ext cx="5378450" cy="76944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27025" lvl="1" indent="-314960">
              <a:lnSpc>
                <a:spcPct val="100000"/>
              </a:lnSpc>
              <a:spcBef>
                <a:spcPts val="844"/>
              </a:spcBef>
              <a:buAutoNum type="arabicPeriod" startAt="2"/>
              <a:tabLst>
                <a:tab pos="327660" algn="l"/>
              </a:tabLst>
            </a:pP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RACES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LOCALES</a:t>
            </a:r>
            <a:endParaRPr lang="fr-FR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0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050" y="2984500"/>
            <a:ext cx="4470775" cy="204158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462280" lvl="2" indent="-404495" algn="ctr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462280" algn="l"/>
              </a:tabLst>
            </a:pP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Sloughi</a:t>
            </a:r>
            <a:r>
              <a:rPr lang="fr-FR" sz="5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57785" lvl="2" algn="ctr">
              <a:lnSpc>
                <a:spcPct val="100000"/>
              </a:lnSpc>
              <a:spcBef>
                <a:spcPts val="780"/>
              </a:spcBef>
              <a:tabLst>
                <a:tab pos="462280" algn="l"/>
              </a:tabLst>
            </a:pPr>
            <a:r>
              <a:rPr lang="fr-FR" sz="5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Lévrier</a:t>
            </a:r>
            <a:r>
              <a:rPr lang="fr-FR" sz="5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Arabe</a:t>
            </a:r>
            <a:r>
              <a:rPr lang="fr-FR" sz="6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lang="fr-FR" sz="6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957"/>
            <a:ext cx="7556500" cy="10693400"/>
          </a:xfrm>
          <a:prstGeom prst="rect">
            <a:avLst/>
          </a:prstGeom>
        </p:spPr>
      </p:pic>
      <p:sp>
        <p:nvSpPr>
          <p:cNvPr id="3" name="object 4"/>
          <p:cNvSpPr txBox="1"/>
          <p:nvPr/>
        </p:nvSpPr>
        <p:spPr>
          <a:xfrm>
            <a:off x="0" y="9766300"/>
            <a:ext cx="7556500" cy="75148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22: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Sloughi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(Source: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Haddam,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2020;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08/01/1998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FR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N°188)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5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850" y="774700"/>
            <a:ext cx="6324600" cy="466281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89865" indent="-177800" algn="ctr">
              <a:lnSpc>
                <a:spcPct val="100000"/>
              </a:lnSpc>
              <a:spcBef>
                <a:spcPts val="1070"/>
              </a:spcBef>
              <a:buAutoNum type="arabicPeriod" startAt="3"/>
              <a:tabLst>
                <a:tab pos="190500" algn="l"/>
              </a:tabLst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ETHNOLOGIE</a:t>
            </a:r>
            <a:r>
              <a:rPr lang="fr-FR" sz="3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GÉNÉRALE</a:t>
            </a:r>
            <a:r>
              <a:rPr lang="fr-FR" sz="3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CANINE</a:t>
            </a:r>
            <a:endParaRPr lang="fr-FR" sz="3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spcBef>
                <a:spcPts val="970"/>
              </a:spcBef>
              <a:buSzPct val="85714"/>
              <a:tabLst>
                <a:tab pos="283210" algn="l"/>
              </a:tabLst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3-1-VARIATIONS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lang="fr-FR" sz="3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PLASTIQUE</a:t>
            </a:r>
            <a:endParaRPr lang="fr-FR" sz="3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065" lvl="1" algn="ctr">
              <a:spcBef>
                <a:spcPts val="970"/>
              </a:spcBef>
              <a:tabLst>
                <a:tab pos="400685" algn="l"/>
              </a:tabLst>
            </a:pP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3-1-1-LES</a:t>
            </a:r>
            <a:r>
              <a:rPr lang="fr-FR" sz="32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VARIATIONS</a:t>
            </a:r>
            <a:r>
              <a:rPr lang="fr-FR" sz="32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CÉPHALIQUES</a:t>
            </a:r>
          </a:p>
          <a:p>
            <a:pPr marL="12065" lvl="1" algn="ctr">
              <a:spcBef>
                <a:spcPts val="970"/>
              </a:spcBef>
              <a:tabLst>
                <a:tab pos="400685" algn="l"/>
              </a:tabLst>
            </a:pPr>
            <a:r>
              <a:rPr lang="fr-FR" sz="3200" b="1" spc="-10" dirty="0" smtClean="0">
                <a:solidFill>
                  <a:srgbClr val="92D050"/>
                </a:solidFill>
                <a:latin typeface="Calibri"/>
                <a:cs typeface="Calibri"/>
              </a:rPr>
              <a:t>In En- </a:t>
            </a:r>
            <a:r>
              <a:rPr lang="en-US" sz="3200" b="1" spc="-10" dirty="0" smtClean="0">
                <a:solidFill>
                  <a:srgbClr val="92D050"/>
                </a:solidFill>
                <a:latin typeface="Calibri"/>
                <a:cs typeface="Calibri"/>
              </a:rPr>
              <a:t>VARIATIONS IN THE PLASTIC OF DOGS, CEPHALIC VARIATIONS</a:t>
            </a:r>
            <a:endParaRPr lang="fr-FR" sz="3200" dirty="0">
              <a:solidFill>
                <a:srgbClr val="92D05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7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" y="393700"/>
            <a:ext cx="6934200" cy="95673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69900" lvl="3" indent="-228600" algn="just">
              <a:lnSpc>
                <a:spcPct val="100000"/>
              </a:lnSpc>
              <a:spcBef>
                <a:spcPts val="1230"/>
              </a:spcBef>
              <a:buSzPct val="133333"/>
              <a:buChar char="•"/>
              <a:tabLst>
                <a:tab pos="469900" algn="l"/>
              </a:tabLst>
            </a:pPr>
            <a:r>
              <a:rPr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dirty="0">
                <a:latin typeface="Calibri"/>
                <a:cs typeface="Calibri"/>
              </a:rPr>
              <a:t>C'est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originaire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l’Afrique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Nord,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nationalité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soit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Marocaine.</a:t>
            </a:r>
            <a:endParaRPr sz="2800" dirty="0">
              <a:latin typeface="Calibri"/>
              <a:cs typeface="Calibri"/>
            </a:endParaRPr>
          </a:p>
          <a:p>
            <a:pPr marL="469900" lvl="3" indent="-228600" algn="just">
              <a:lnSpc>
                <a:spcPct val="100000"/>
              </a:lnSpc>
              <a:spcBef>
                <a:spcPts val="740"/>
              </a:spcBef>
              <a:buChar char="•"/>
              <a:tabLst>
                <a:tab pos="4699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02870" indent="449580" algn="just">
              <a:lnSpc>
                <a:spcPct val="116700"/>
              </a:lnSpc>
              <a:spcBef>
                <a:spcPts val="500"/>
              </a:spcBef>
            </a:pPr>
            <a:r>
              <a:rPr sz="2800" dirty="0">
                <a:latin typeface="Calibri"/>
                <a:cs typeface="Calibri"/>
              </a:rPr>
              <a:t>C’est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lévrier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intelligent,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fier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indépendant.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peau,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d’un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fitness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extrême,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est </a:t>
            </a:r>
            <a:r>
              <a:rPr sz="2800" dirty="0">
                <a:latin typeface="Calibri"/>
                <a:cs typeface="Calibri"/>
              </a:rPr>
              <a:t>recouverte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d’un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poil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ras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couleur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claire,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sable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fauve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C’est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musclé,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fin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élégant,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l’allure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royale,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mimétisme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facilement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avec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espaces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sablonneux.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était </a:t>
            </a:r>
            <a:r>
              <a:rPr sz="2800" dirty="0">
                <a:latin typeface="Calibri"/>
                <a:cs typeface="Calibri"/>
              </a:rPr>
              <a:t>autrefois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utilisé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désert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chasse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gazelle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grands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chefs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berbères. </a:t>
            </a:r>
            <a:r>
              <a:rPr sz="2800" dirty="0">
                <a:latin typeface="Calibri"/>
                <a:cs typeface="Calibri"/>
              </a:rPr>
              <a:t>Aujourd’hui,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encore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employé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éleveurs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même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nomades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chasse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garde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(Adili,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2015).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hauteur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garrot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(HG)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mâles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normalement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(66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74 </a:t>
            </a:r>
            <a:r>
              <a:rPr sz="2800" spc="-10" dirty="0">
                <a:latin typeface="Calibri"/>
                <a:cs typeface="Calibri"/>
              </a:rPr>
              <a:t>centimètres).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femelles,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normalement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(61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68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centimètres).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(Standard:</a:t>
            </a:r>
            <a:r>
              <a:rPr sz="2800" spc="-20" dirty="0">
                <a:latin typeface="Calibri"/>
                <a:cs typeface="Calibri"/>
              </a:rPr>
              <a:t> AKC</a:t>
            </a:r>
            <a:r>
              <a:rPr sz="2800" spc="-20" dirty="0" smtClean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120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425450" y="1612900"/>
            <a:ext cx="6096000" cy="11208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4.2.2.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Lévrier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Touaregs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L’Azawakh)</a:t>
            </a:r>
            <a:endParaRPr sz="3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3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7283450" cy="6413500"/>
            <a:chOff x="900430" y="1273184"/>
            <a:chExt cx="4644484" cy="1983739"/>
          </a:xfrm>
        </p:grpSpPr>
        <p:pic>
          <p:nvPicPr>
            <p:cNvPr id="3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30" y="1273184"/>
              <a:ext cx="2275192" cy="1983739"/>
            </a:xfrm>
            <a:prstGeom prst="rect">
              <a:avLst/>
            </a:prstGeom>
          </p:spPr>
        </p:pic>
        <p:pic>
          <p:nvPicPr>
            <p:cNvPr id="4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3678" y="1296800"/>
              <a:ext cx="2251236" cy="1918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43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3050" y="397891"/>
            <a:ext cx="6791415" cy="1025453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indent="-228600" algn="just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1430" indent="449580" algn="just">
              <a:lnSpc>
                <a:spcPct val="152300"/>
              </a:lnSpc>
              <a:spcBef>
                <a:spcPts val="175"/>
              </a:spcBef>
            </a:pPr>
            <a:r>
              <a:rPr sz="2400" dirty="0">
                <a:latin typeface="Calibri"/>
                <a:cs typeface="Calibri"/>
              </a:rPr>
              <a:t>C'est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originaire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sud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l’Algérie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surnommé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lévrier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Touaregs,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chasse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vue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prise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gibier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(gazelle,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lièvre,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autruche)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lutte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contre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prédateurs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(hyène, </a:t>
            </a:r>
            <a:r>
              <a:rPr sz="2400" dirty="0">
                <a:latin typeface="Calibri"/>
                <a:cs typeface="Calibri"/>
              </a:rPr>
              <a:t>chacal).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(Standard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AKC)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L’Azawakh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lévrier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africain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afro-</a:t>
            </a:r>
            <a:r>
              <a:rPr sz="2400" dirty="0">
                <a:latin typeface="Calibri"/>
                <a:cs typeface="Calibri"/>
              </a:rPr>
              <a:t>asiatique, </a:t>
            </a:r>
            <a:r>
              <a:rPr sz="2400" spc="-10" dirty="0">
                <a:latin typeface="Calibri"/>
                <a:cs typeface="Calibri"/>
              </a:rPr>
              <a:t>apparu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Europe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1970.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indent="-228600" algn="just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 algn="just">
              <a:lnSpc>
                <a:spcPct val="152500"/>
              </a:lnSpc>
              <a:spcBef>
                <a:spcPts val="785"/>
              </a:spcBef>
            </a:pPr>
            <a:r>
              <a:rPr lang="fr-FR" sz="2400" dirty="0" smtClean="0">
                <a:latin typeface="Calibri"/>
                <a:cs typeface="Calibri"/>
              </a:rPr>
              <a:t>G</a:t>
            </a:r>
            <a:r>
              <a:rPr sz="2400" dirty="0" err="1" smtClean="0">
                <a:latin typeface="Calibri"/>
                <a:cs typeface="Calibri"/>
              </a:rPr>
              <a:t>rande</a:t>
            </a:r>
            <a:r>
              <a:rPr sz="2400" spc="24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finesse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presque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même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taille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Sloughi.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ossature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musculature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transparaissent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sous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tissus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secs.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Ligne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dessus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Presque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rectiligne</a:t>
            </a:r>
            <a:r>
              <a:rPr sz="2400" b="1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S’élevant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vers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hanches.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Le </a:t>
            </a:r>
            <a:r>
              <a:rPr sz="2400" dirty="0">
                <a:latin typeface="Calibri"/>
                <a:cs typeface="Calibri"/>
              </a:rPr>
              <a:t>poil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court.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HG=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63,5-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73-</a:t>
            </a:r>
            <a:r>
              <a:rPr sz="2400" dirty="0">
                <a:latin typeface="Calibri"/>
                <a:cs typeface="Calibri"/>
              </a:rPr>
              <a:t>66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cm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mâle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58,42-</a:t>
            </a:r>
            <a:r>
              <a:rPr sz="2400" dirty="0">
                <a:latin typeface="Calibri"/>
                <a:cs typeface="Calibri"/>
              </a:rPr>
              <a:t>68,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58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cm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femelle,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poids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est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19,95-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24,94kg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mâle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14,94-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58,42kg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femelle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garrot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assez </a:t>
            </a:r>
            <a:r>
              <a:rPr sz="2400" dirty="0">
                <a:latin typeface="Calibri"/>
                <a:cs typeface="Calibri"/>
              </a:rPr>
              <a:t>proéminent.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(Standard-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AKC</a:t>
            </a:r>
            <a:r>
              <a:rPr sz="2400" spc="-20" dirty="0" smtClean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509279"/>
            <a:ext cx="2175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123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546100"/>
            <a:ext cx="7131050" cy="954966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fr-FR" sz="3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5.</a:t>
            </a:r>
            <a:r>
              <a:rPr lang="fr-FR" sz="3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ROBES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CHIENS</a:t>
            </a:r>
            <a:endParaRPr lang="fr-FR" sz="3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1430" indent="449580" algn="just">
              <a:lnSpc>
                <a:spcPct val="152400"/>
              </a:lnSpc>
              <a:spcBef>
                <a:spcPts val="925"/>
              </a:spcBef>
            </a:pPr>
            <a:r>
              <a:rPr lang="fr-FR" sz="3200" dirty="0" smtClean="0">
                <a:latin typeface="Calibri"/>
                <a:cs typeface="Calibri"/>
              </a:rPr>
              <a:t>La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robe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d'un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animal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s’agit</a:t>
            </a:r>
            <a:r>
              <a:rPr lang="fr-FR" sz="3200" spc="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la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couleur</a:t>
            </a:r>
            <a:r>
              <a:rPr lang="fr-FR" sz="3200" b="1" spc="20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des</a:t>
            </a:r>
            <a:r>
              <a:rPr lang="fr-FR" sz="3200" b="1" spc="25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poils,</a:t>
            </a:r>
            <a:r>
              <a:rPr lang="fr-FR" sz="3200" b="1" spc="20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crins</a:t>
            </a:r>
            <a:r>
              <a:rPr lang="fr-FR" sz="3200" b="1" spc="25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et</a:t>
            </a:r>
            <a:r>
              <a:rPr lang="fr-FR" sz="3200" b="1" spc="20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des</a:t>
            </a:r>
            <a:r>
              <a:rPr lang="fr-FR" sz="3200" b="1" spc="20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vibrisses</a:t>
            </a:r>
            <a:r>
              <a:rPr lang="fr-FR" sz="3200" spc="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qui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spc="-10" dirty="0" smtClean="0">
                <a:latin typeface="Calibri"/>
                <a:cs typeface="Calibri"/>
              </a:rPr>
              <a:t>recouvrant </a:t>
            </a:r>
            <a:r>
              <a:rPr lang="fr-FR" sz="3200" dirty="0" smtClean="0">
                <a:latin typeface="Calibri"/>
                <a:cs typeface="Calibri"/>
              </a:rPr>
              <a:t>un</a:t>
            </a:r>
            <a:r>
              <a:rPr lang="fr-FR" sz="3200" spc="7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mammifère</a:t>
            </a:r>
            <a:r>
              <a:rPr lang="fr-FR" sz="3200" spc="8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du</a:t>
            </a:r>
            <a:r>
              <a:rPr lang="fr-FR" sz="3200" spc="7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point</a:t>
            </a:r>
            <a:r>
              <a:rPr lang="fr-FR" sz="3200" spc="8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8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vue</a:t>
            </a:r>
            <a:r>
              <a:rPr lang="fr-FR" sz="3200" spc="7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surtout</a:t>
            </a:r>
            <a:r>
              <a:rPr lang="fr-FR" sz="3200" spc="7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9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leurs</a:t>
            </a:r>
            <a:r>
              <a:rPr lang="fr-FR" sz="3200" spc="7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couleurs.</a:t>
            </a:r>
            <a:r>
              <a:rPr lang="fr-FR" sz="3200" spc="7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L’étude</a:t>
            </a:r>
            <a:r>
              <a:rPr lang="fr-FR" sz="3200" spc="7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des</a:t>
            </a:r>
            <a:r>
              <a:rPr lang="fr-FR" sz="3200" spc="7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robes</a:t>
            </a:r>
            <a:r>
              <a:rPr lang="fr-FR" sz="3200" spc="8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revêt</a:t>
            </a:r>
            <a:r>
              <a:rPr lang="fr-FR" sz="3200" spc="80" dirty="0" smtClean="0">
                <a:latin typeface="Calibri"/>
                <a:cs typeface="Calibri"/>
              </a:rPr>
              <a:t> </a:t>
            </a:r>
            <a:r>
              <a:rPr lang="fr-FR" sz="3200" spc="-10" dirty="0" smtClean="0">
                <a:latin typeface="Calibri"/>
                <a:cs typeface="Calibri"/>
              </a:rPr>
              <a:t>quelques </a:t>
            </a:r>
            <a:r>
              <a:rPr lang="fr-FR" sz="3200" dirty="0" smtClean="0">
                <a:latin typeface="Calibri"/>
                <a:cs typeface="Calibri"/>
              </a:rPr>
              <a:t>importances</a:t>
            </a:r>
            <a:r>
              <a:rPr lang="fr-FR" sz="3200" spc="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car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c'est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un</a:t>
            </a:r>
            <a:r>
              <a:rPr lang="fr-FR" sz="3200" spc="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élément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premier</a:t>
            </a:r>
            <a:r>
              <a:rPr lang="fr-FR" sz="3200" spc="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plan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du</a:t>
            </a:r>
            <a:r>
              <a:rPr lang="fr-FR" sz="3200" spc="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signalement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du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moins</a:t>
            </a:r>
            <a:r>
              <a:rPr lang="fr-FR" sz="3200" spc="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dans</a:t>
            </a:r>
            <a:r>
              <a:rPr lang="fr-FR" sz="3200" spc="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les</a:t>
            </a:r>
            <a:r>
              <a:rPr lang="fr-FR" sz="3200" spc="25" dirty="0" smtClean="0">
                <a:latin typeface="Calibri"/>
                <a:cs typeface="Calibri"/>
              </a:rPr>
              <a:t> </a:t>
            </a:r>
            <a:r>
              <a:rPr lang="fr-FR" sz="3200" spc="-10" dirty="0" smtClean="0">
                <a:latin typeface="Calibri"/>
                <a:cs typeface="Calibri"/>
              </a:rPr>
              <a:t>espèces </a:t>
            </a:r>
            <a:r>
              <a:rPr lang="fr-FR" sz="3200" dirty="0" smtClean="0">
                <a:latin typeface="Calibri"/>
                <a:cs typeface="Calibri"/>
              </a:rPr>
              <a:t>domestiques.</a:t>
            </a:r>
            <a:r>
              <a:rPr lang="fr-FR" sz="3200" spc="18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On</a:t>
            </a:r>
            <a:r>
              <a:rPr lang="fr-FR" sz="3200" spc="19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va</a:t>
            </a:r>
            <a:r>
              <a:rPr lang="fr-FR" sz="3200" spc="18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citer</a:t>
            </a:r>
            <a:r>
              <a:rPr lang="fr-FR" sz="3200" spc="18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les</a:t>
            </a:r>
            <a:r>
              <a:rPr lang="fr-FR" sz="3200" spc="19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différentes</a:t>
            </a:r>
            <a:r>
              <a:rPr lang="fr-FR" sz="3200" spc="19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termes</a:t>
            </a:r>
            <a:r>
              <a:rPr lang="fr-FR" sz="3200" spc="19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utilisés</a:t>
            </a:r>
            <a:r>
              <a:rPr lang="fr-FR" sz="3200" spc="18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pour</a:t>
            </a:r>
            <a:r>
              <a:rPr lang="fr-FR" sz="3200" spc="19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faire</a:t>
            </a:r>
            <a:r>
              <a:rPr lang="fr-FR" sz="3200" spc="18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la</a:t>
            </a:r>
            <a:r>
              <a:rPr lang="fr-FR" sz="3200" spc="18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distinction</a:t>
            </a:r>
            <a:r>
              <a:rPr lang="fr-FR" sz="3200" spc="19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entre</a:t>
            </a:r>
            <a:r>
              <a:rPr lang="fr-FR" sz="3200" spc="190" dirty="0" smtClean="0">
                <a:latin typeface="Calibri"/>
                <a:cs typeface="Calibri"/>
              </a:rPr>
              <a:t> </a:t>
            </a:r>
            <a:r>
              <a:rPr lang="fr-FR" sz="3200" spc="-25" dirty="0" smtClean="0">
                <a:latin typeface="Calibri"/>
                <a:cs typeface="Calibri"/>
              </a:rPr>
              <a:t>les </a:t>
            </a:r>
            <a:r>
              <a:rPr lang="fr-FR" sz="3200" spc="-10" dirty="0" smtClean="0">
                <a:latin typeface="Calibri"/>
                <a:cs typeface="Calibri"/>
              </a:rPr>
              <a:t>différentes </a:t>
            </a:r>
            <a:r>
              <a:rPr lang="fr-FR" sz="3200" dirty="0" smtClean="0">
                <a:latin typeface="Calibri"/>
                <a:cs typeface="Calibri"/>
              </a:rPr>
              <a:t>couleurs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-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robes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chez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les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chiens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(</a:t>
            </a:r>
            <a:r>
              <a:rPr lang="fr-FR" sz="3200" spc="-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Villemin,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spc="-10" dirty="0" smtClean="0">
                <a:latin typeface="Calibri"/>
                <a:cs typeface="Calibri"/>
              </a:rPr>
              <a:t>1984).</a:t>
            </a:r>
            <a:endParaRPr lang="fr-FR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50" y="770053"/>
            <a:ext cx="7086600" cy="685347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2700" marR="5080" indent="99695" algn="just">
              <a:lnSpc>
                <a:spcPct val="151000"/>
              </a:lnSpc>
              <a:spcBef>
                <a:spcPts val="13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b="1" spc="4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800" b="1" spc="45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Arlequine</a:t>
            </a:r>
            <a:r>
              <a:rPr sz="2800" b="1" spc="45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90" dirty="0" smtClean="0">
                <a:latin typeface="Calibri"/>
                <a:cs typeface="Calibri"/>
              </a:rPr>
              <a:t>  </a:t>
            </a:r>
            <a:endParaRPr lang="fr-FR" sz="2800" b="1" spc="90" dirty="0" smtClean="0">
              <a:latin typeface="Calibri"/>
              <a:cs typeface="Calibri"/>
            </a:endParaRPr>
          </a:p>
          <a:p>
            <a:pPr marL="12700" marR="5080" indent="99695" algn="just">
              <a:lnSpc>
                <a:spcPct val="151000"/>
              </a:lnSpc>
              <a:spcBef>
                <a:spcPts val="130"/>
              </a:spcBef>
            </a:pPr>
            <a:r>
              <a:rPr sz="2400" dirty="0" smtClean="0">
                <a:latin typeface="Calibri"/>
                <a:cs typeface="Calibri"/>
              </a:rPr>
              <a:t>La</a:t>
            </a:r>
            <a:r>
              <a:rPr sz="2400" spc="459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robe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arlequine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</a:t>
            </a:r>
            <a:r>
              <a:rPr sz="2400" spc="45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robe</a:t>
            </a:r>
            <a:r>
              <a:rPr sz="2400" b="1" spc="455" dirty="0">
                <a:latin typeface="Calibri"/>
                <a:cs typeface="Calibri"/>
              </a:rPr>
              <a:t> </a:t>
            </a:r>
            <a:r>
              <a:rPr sz="2400" b="1" dirty="0" err="1" smtClean="0">
                <a:latin typeface="Calibri"/>
                <a:cs typeface="Calibri"/>
              </a:rPr>
              <a:t>bigarrée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</a:p>
          <a:p>
            <a:pPr marL="355600" marR="5080" indent="-342900" algn="just">
              <a:lnSpc>
                <a:spcPct val="151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sz="2400" spc="45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avec</a:t>
            </a:r>
            <a:r>
              <a:rPr sz="2400" spc="4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taches </a:t>
            </a:r>
            <a:r>
              <a:rPr sz="2400" dirty="0">
                <a:latin typeface="Calibri"/>
                <a:cs typeface="Calibri"/>
              </a:rPr>
              <a:t>déchiquetées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"éclaboussées"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fond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gris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bleu.</a:t>
            </a:r>
            <a:r>
              <a:rPr sz="2400" spc="215" dirty="0">
                <a:latin typeface="Calibri"/>
                <a:cs typeface="Calibri"/>
              </a:rPr>
              <a:t> </a:t>
            </a:r>
            <a:endParaRPr lang="fr-FR" sz="2400" spc="215" dirty="0" smtClean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1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sz="2400" spc="204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taches </a:t>
            </a:r>
            <a:r>
              <a:rPr sz="2400" dirty="0">
                <a:latin typeface="Calibri"/>
                <a:cs typeface="Calibri"/>
              </a:rPr>
              <a:t>noires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fond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blanc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(on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parle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parfois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aussi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blanc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bigarré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noir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comme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chez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Dogue </a:t>
            </a:r>
            <a:r>
              <a:rPr sz="2400" dirty="0">
                <a:latin typeface="Calibri"/>
                <a:cs typeface="Calibri"/>
              </a:rPr>
              <a:t>Allemand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arlequin).</a:t>
            </a:r>
            <a:r>
              <a:rPr sz="2400" spc="300" dirty="0">
                <a:latin typeface="Calibri"/>
                <a:cs typeface="Calibri"/>
              </a:rPr>
              <a:t>  </a:t>
            </a:r>
            <a:endParaRPr lang="fr-FR" sz="2400" spc="300" dirty="0" smtClean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1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sz="2400" dirty="0" smtClean="0">
                <a:latin typeface="Calibri"/>
                <a:cs typeface="Calibri"/>
              </a:rPr>
              <a:t>Pour</a:t>
            </a:r>
            <a:r>
              <a:rPr sz="2400" spc="29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certaines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races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toutefois,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robe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arlequin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désigne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plutôt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un </a:t>
            </a:r>
            <a:r>
              <a:rPr sz="2400" dirty="0">
                <a:latin typeface="Calibri"/>
                <a:cs typeface="Calibri"/>
              </a:rPr>
              <a:t>équivalent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bleu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merle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»,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c'est-</a:t>
            </a:r>
            <a:r>
              <a:rPr sz="2400" dirty="0">
                <a:latin typeface="Calibri"/>
                <a:cs typeface="Calibri"/>
              </a:rPr>
              <a:t>à-dire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zones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grisées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disséminées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pelage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noir. </a:t>
            </a:r>
            <a:r>
              <a:rPr sz="2400" dirty="0">
                <a:latin typeface="Calibri"/>
                <a:cs typeface="Calibri"/>
              </a:rPr>
              <a:t>C'est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notamment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Teckel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Beauceron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5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1300"/>
            <a:ext cx="713105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925" y="9309100"/>
            <a:ext cx="6553200" cy="5232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r>
              <a:rPr lang="fr-FR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arlequin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2024)</a:t>
            </a:r>
            <a:endParaRPr lang="fr-FR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96874" y="682643"/>
            <a:ext cx="6764655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780"/>
              </a:spcBef>
            </a:pPr>
            <a:r>
              <a:rPr sz="2800" b="1" dirty="0" smtClean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800" b="1" spc="8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8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Aubère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Cette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obe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résultant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d'un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mélange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uniforme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poils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blancs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poils </a:t>
            </a:r>
            <a:r>
              <a:rPr sz="2400" dirty="0">
                <a:latin typeface="Calibri"/>
                <a:cs typeface="Calibri"/>
              </a:rPr>
              <a:t>rouges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fauves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" y="2855367"/>
            <a:ext cx="6015990" cy="48535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39850" y="8781676"/>
            <a:ext cx="5821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25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Aubère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" y="509279"/>
            <a:ext cx="4286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1405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r>
              <a:rPr sz="1400" i="1" dirty="0"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127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19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00" y="536879"/>
            <a:ext cx="7207250" cy="12526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45200"/>
              </a:lnSpc>
              <a:spcBef>
                <a:spcPts val="78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lang="fr-FR" sz="2800" b="1" spc="6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2800" b="1" spc="8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Belton</a:t>
            </a:r>
            <a:r>
              <a:rPr lang="fr-FR" sz="2800" b="1" spc="7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8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C'est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une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robe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blanche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parsemée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fines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taches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(orange,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citron)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ou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de </a:t>
            </a:r>
            <a:r>
              <a:rPr lang="fr-FR" sz="2400" spc="-10" dirty="0" smtClean="0">
                <a:latin typeface="Calibri"/>
                <a:cs typeface="Calibri"/>
              </a:rPr>
              <a:t>mouchetures.</a:t>
            </a:r>
            <a:endParaRPr lang="fr-FR" sz="2400" dirty="0">
              <a:latin typeface="Calibri"/>
              <a:cs typeface="Calibri"/>
            </a:endParaRPr>
          </a:p>
        </p:txBody>
      </p:sp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0" y="2737535"/>
            <a:ext cx="57912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50" y="8394700"/>
            <a:ext cx="5241925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Figure26</a:t>
            </a:r>
            <a:r>
              <a:rPr lang="en-US" sz="2400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en-US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en-US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Belton</a:t>
            </a:r>
            <a:r>
              <a:rPr lang="en-US" sz="2400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lang="en-US" sz="24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2024)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7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271780" y="108413"/>
            <a:ext cx="6934200" cy="21971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770"/>
              </a:spcBef>
            </a:pPr>
            <a:r>
              <a:rPr sz="3200" b="1" dirty="0" smtClean="0">
                <a:solidFill>
                  <a:srgbClr val="FF0000"/>
                </a:solidFill>
                <a:latin typeface="Calibri"/>
                <a:cs typeface="Calibri"/>
              </a:rPr>
              <a:t>4-</a:t>
            </a:r>
            <a:r>
              <a:rPr sz="3200" b="1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Bicolore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Bicolor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deux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couleurs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distinctes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noir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blanc, </a:t>
            </a:r>
            <a:r>
              <a:rPr sz="2800" dirty="0">
                <a:latin typeface="Calibri"/>
                <a:cs typeface="Calibri"/>
              </a:rPr>
              <a:t>roux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blanc,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30" y="3594100"/>
            <a:ext cx="66294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967" y="9156700"/>
            <a:ext cx="5203825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dirty="0" smtClean="0">
                <a:solidFill>
                  <a:srgbClr val="FF0000"/>
                </a:solidFill>
                <a:latin typeface="Calibri"/>
                <a:cs typeface="Calibri"/>
              </a:rPr>
              <a:t>Figure27</a:t>
            </a:r>
            <a:r>
              <a:rPr lang="it-IT" sz="2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it-IT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it-IT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Calibri"/>
                <a:cs typeface="Calibri"/>
              </a:rPr>
              <a:t>Bicolore</a:t>
            </a:r>
            <a:r>
              <a:rPr lang="it-IT" sz="28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it-IT" sz="2800" b="1" dirty="0" smtClean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lang="it-IT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2024)</a:t>
            </a:r>
            <a:endParaRPr lang="it-IT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9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349250" y="317500"/>
            <a:ext cx="7207250" cy="902509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12700" marR="11430" indent="449580" algn="just">
              <a:lnSpc>
                <a:spcPct val="116700"/>
              </a:lnSpc>
              <a:spcBef>
                <a:spcPts val="690"/>
              </a:spcBef>
            </a:pPr>
            <a:r>
              <a:rPr sz="5400" dirty="0" smtClean="0">
                <a:latin typeface="Calibri"/>
                <a:cs typeface="Calibri"/>
              </a:rPr>
              <a:t>La</a:t>
            </a:r>
            <a:r>
              <a:rPr sz="5400" spc="-15" dirty="0" smtClean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forme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du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crâne</a:t>
            </a:r>
            <a:r>
              <a:rPr sz="5400" spc="-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varie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d’une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race</a:t>
            </a:r>
            <a:r>
              <a:rPr sz="5400" spc="-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de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chien</a:t>
            </a:r>
            <a:r>
              <a:rPr sz="5400" spc="-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à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l’autre.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Le</a:t>
            </a:r>
            <a:r>
              <a:rPr sz="5400" spc="-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type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céphalique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s’avère</a:t>
            </a:r>
            <a:r>
              <a:rPr sz="5400" spc="-10" dirty="0">
                <a:latin typeface="Calibri"/>
                <a:cs typeface="Calibri"/>
              </a:rPr>
              <a:t> ainsi </a:t>
            </a:r>
            <a:r>
              <a:rPr sz="5400" dirty="0">
                <a:latin typeface="Calibri"/>
                <a:cs typeface="Calibri"/>
              </a:rPr>
              <a:t>un</a:t>
            </a:r>
            <a:r>
              <a:rPr sz="5400" spc="-3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facteur</a:t>
            </a:r>
            <a:r>
              <a:rPr sz="5400" spc="-2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morphologique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d’importance.</a:t>
            </a:r>
            <a:r>
              <a:rPr sz="5400" spc="-15" dirty="0">
                <a:latin typeface="Calibri"/>
                <a:cs typeface="Calibri"/>
              </a:rPr>
              <a:t> </a:t>
            </a:r>
            <a:endParaRPr lang="fr-FR" sz="5400" spc="-15" dirty="0" smtClean="0">
              <a:latin typeface="Calibri"/>
              <a:cs typeface="Calibri"/>
            </a:endParaRPr>
          </a:p>
          <a:p>
            <a:pPr marL="12700" marR="11430" indent="449580" algn="just">
              <a:lnSpc>
                <a:spcPct val="116700"/>
              </a:lnSpc>
              <a:spcBef>
                <a:spcPts val="690"/>
              </a:spcBef>
            </a:pPr>
            <a:r>
              <a:rPr sz="5400" dirty="0" smtClean="0">
                <a:latin typeface="Calibri"/>
                <a:cs typeface="Calibri"/>
              </a:rPr>
              <a:t>On</a:t>
            </a:r>
            <a:r>
              <a:rPr sz="5400" spc="-20" dirty="0" smtClean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en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dénombre</a:t>
            </a:r>
            <a:r>
              <a:rPr sz="5400" spc="-2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3</a:t>
            </a:r>
            <a:r>
              <a:rPr sz="6000" b="1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chez</a:t>
            </a:r>
            <a:r>
              <a:rPr sz="5400" spc="-2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nos</a:t>
            </a:r>
            <a:r>
              <a:rPr sz="5400" spc="-20" dirty="0">
                <a:latin typeface="Calibri"/>
                <a:cs typeface="Calibri"/>
              </a:rPr>
              <a:t> </a:t>
            </a:r>
            <a:r>
              <a:rPr sz="5400" dirty="0" err="1">
                <a:latin typeface="Calibri"/>
                <a:cs typeface="Calibri"/>
              </a:rPr>
              <a:t>chiens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spc="-50" dirty="0" smtClean="0">
                <a:latin typeface="Calibri"/>
                <a:cs typeface="Calibri"/>
              </a:rPr>
              <a:t>:</a:t>
            </a:r>
            <a:endParaRPr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7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9000" y="2481589"/>
            <a:ext cx="5826760" cy="856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9000"/>
              </a:lnSpc>
              <a:spcBef>
                <a:spcPts val="715"/>
              </a:spcBef>
            </a:pPr>
            <a:r>
              <a:rPr sz="1400" b="1" dirty="0" smtClean="0">
                <a:latin typeface="Calibri"/>
                <a:cs typeface="Calibri"/>
              </a:rPr>
              <a:t>5-</a:t>
            </a:r>
            <a:r>
              <a:rPr sz="1400" b="1" spc="11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Robe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Bigarrée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13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Est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une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obe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présentant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tâches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déchiquetées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d'un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pigment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non </a:t>
            </a:r>
            <a:r>
              <a:rPr sz="1200" dirty="0">
                <a:latin typeface="Calibri"/>
                <a:cs typeface="Calibri"/>
              </a:rPr>
              <a:t>dilué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sur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fond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clair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constitué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dilution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même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pigment.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Exemple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robe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blanche </a:t>
            </a:r>
            <a:r>
              <a:rPr sz="1200" dirty="0">
                <a:latin typeface="Calibri"/>
                <a:cs typeface="Calibri"/>
              </a:rPr>
              <a:t>bigarrée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avec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taches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noires.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906" y="3844934"/>
            <a:ext cx="1770826" cy="14973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9000" y="5426719"/>
            <a:ext cx="55289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Figure28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Robe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Bigarrée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200" dirty="0">
                <a:latin typeface="Calibri"/>
                <a:cs typeface="Calibri"/>
              </a:rPr>
              <a:t>Decrouy,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2024</a:t>
            </a:r>
            <a:r>
              <a:rPr sz="1200" spc="-10" dirty="0" smtClean="0"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130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317500"/>
            <a:ext cx="6934200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6-</a:t>
            </a:r>
            <a:r>
              <a:rPr lang="fr-FR" sz="32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Blenheim</a:t>
            </a:r>
            <a:r>
              <a:rPr lang="fr-FR" sz="32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:</a:t>
            </a:r>
            <a:r>
              <a:rPr lang="fr-FR" sz="3200" b="1" spc="3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C'est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</a:t>
            </a:r>
            <a:r>
              <a:rPr lang="fr-FR" sz="2400" dirty="0" smtClean="0">
                <a:latin typeface="Calibri"/>
                <a:cs typeface="Calibri"/>
              </a:rPr>
              <a:t>obe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caractérisée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par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l'absence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pigment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dans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0" dirty="0" smtClean="0">
                <a:latin typeface="Calibri"/>
                <a:cs typeface="Calibri"/>
              </a:rPr>
              <a:t> poil.</a:t>
            </a:r>
            <a:endParaRPr lang="fr-FR" sz="2800" dirty="0">
              <a:latin typeface="Calibri"/>
              <a:cs typeface="Calibri"/>
            </a:endParaRPr>
          </a:p>
        </p:txBody>
      </p:sp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750" y="1764050"/>
            <a:ext cx="7588250" cy="6935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1250" y="9212263"/>
            <a:ext cx="5378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Figure29</a:t>
            </a:r>
            <a:r>
              <a:rPr lang="fr-FR" sz="2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Blenheim</a:t>
            </a:r>
            <a:r>
              <a:rPr lang="fr-FR" sz="28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lang="fr-FR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2024)</a:t>
            </a:r>
            <a:endParaRPr lang="fr-FR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6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179070" y="20320"/>
            <a:ext cx="7162800" cy="45696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200"/>
              </a:lnSpc>
              <a:spcBef>
                <a:spcPts val="695"/>
              </a:spcBef>
            </a:pPr>
            <a:r>
              <a:rPr sz="2800" b="1" dirty="0" smtClean="0">
                <a:solidFill>
                  <a:srgbClr val="FF0000"/>
                </a:solidFill>
                <a:latin typeface="Calibri"/>
                <a:cs typeface="Calibri"/>
              </a:rPr>
              <a:t>7-</a:t>
            </a:r>
            <a:r>
              <a:rPr sz="2800" b="1" spc="2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800" b="1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Bringée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:</a:t>
            </a:r>
            <a:r>
              <a:rPr sz="2400" dirty="0" err="1" smtClean="0">
                <a:latin typeface="Calibri"/>
                <a:cs typeface="Calibri"/>
              </a:rPr>
              <a:t>comporte</a:t>
            </a:r>
            <a:r>
              <a:rPr sz="2400" spc="25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rayures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sombres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discontinues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plus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moins </a:t>
            </a:r>
            <a:r>
              <a:rPr sz="2400" dirty="0">
                <a:latin typeface="Calibri"/>
                <a:cs typeface="Calibri"/>
              </a:rPr>
              <a:t>verticales</a:t>
            </a:r>
            <a:r>
              <a:rPr sz="2400" spc="1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(bringeures)</a:t>
            </a:r>
            <a:r>
              <a:rPr sz="2400" spc="13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13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1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fond</a:t>
            </a:r>
            <a:r>
              <a:rPr sz="2400" spc="135" dirty="0">
                <a:latin typeface="Calibri"/>
                <a:cs typeface="Calibri"/>
              </a:rPr>
              <a:t>  </a:t>
            </a:r>
            <a:r>
              <a:rPr sz="2400" dirty="0" err="1">
                <a:latin typeface="Calibri"/>
                <a:cs typeface="Calibri"/>
              </a:rPr>
              <a:t>uni.</a:t>
            </a:r>
            <a:r>
              <a:rPr sz="2400" spc="130" dirty="0">
                <a:latin typeface="Calibri"/>
                <a:cs typeface="Calibri"/>
              </a:rPr>
              <a:t>  </a:t>
            </a:r>
            <a:r>
              <a:rPr sz="2400" dirty="0" smtClean="0">
                <a:latin typeface="Calibri"/>
                <a:cs typeface="Calibri"/>
              </a:rPr>
              <a:t>On</a:t>
            </a:r>
            <a:r>
              <a:rPr sz="2400" spc="5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parle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aussi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parfois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rayé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tigré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même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si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rayures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tigre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fait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différente.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Chez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chien,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cette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robe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n'est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 err="1" smtClean="0">
                <a:latin typeface="Calibri"/>
                <a:cs typeface="Calibri"/>
              </a:rPr>
              <a:t>très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répandue.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On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trouve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tout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même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chez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quelques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races,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comme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Plott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Hound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Boxer </a:t>
            </a:r>
            <a:r>
              <a:rPr lang="fr-FR" sz="2400" dirty="0" smtClean="0">
                <a:latin typeface="Calibri"/>
                <a:cs typeface="Calibri"/>
              </a:rPr>
              <a:t>ou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l'Akita.</a:t>
            </a:r>
            <a:endParaRPr lang="fr-FR" sz="24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200"/>
              </a:lnSpc>
              <a:spcBef>
                <a:spcPts val="695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80" y="5270500"/>
            <a:ext cx="7162800" cy="4805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850" y="10048413"/>
            <a:ext cx="6156325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Figure30</a:t>
            </a:r>
            <a:r>
              <a:rPr lang="fr-FR" sz="2400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Bringée</a:t>
            </a:r>
            <a:r>
              <a:rPr lang="fr-FR" sz="2400" spc="-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lang="fr-FR" sz="24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2024)</a:t>
            </a:r>
            <a:endParaRPr lang="fr-FR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6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" y="781694"/>
            <a:ext cx="7281226" cy="19764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780"/>
              </a:spcBef>
            </a:pPr>
            <a:r>
              <a:rPr sz="3200" b="1" dirty="0" smtClean="0">
                <a:solidFill>
                  <a:srgbClr val="FF0000"/>
                </a:solidFill>
                <a:latin typeface="Calibri"/>
                <a:cs typeface="Calibri"/>
              </a:rPr>
              <a:t>8-</a:t>
            </a:r>
            <a:r>
              <a:rPr sz="3200" b="1" spc="20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32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Caille</a:t>
            </a:r>
            <a:r>
              <a:rPr sz="32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b="1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C'est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une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obe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fond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blanc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portant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taches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bringées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(Bouledogue français).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90192"/>
            <a:ext cx="7556500" cy="571803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133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025139" y="547379"/>
            <a:ext cx="3683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845" algn="l"/>
              </a:tabLst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887" y="9740284"/>
            <a:ext cx="573266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dirty="0" smtClean="0">
                <a:solidFill>
                  <a:srgbClr val="FF0000"/>
                </a:solidFill>
                <a:latin typeface="Calibri"/>
                <a:cs typeface="Calibri"/>
              </a:rPr>
              <a:t>Figure31</a:t>
            </a:r>
            <a:r>
              <a:rPr lang="fr-FR" sz="2800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Calibri"/>
                <a:cs typeface="Calibri"/>
              </a:rPr>
              <a:t>Caille</a:t>
            </a:r>
            <a:r>
              <a:rPr lang="fr-FR" sz="2800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fr-FR" sz="2800" dirty="0" smtClean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lang="fr-FR"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2024)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136525" y="0"/>
            <a:ext cx="7283450" cy="29072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770"/>
              </a:spcBef>
            </a:pPr>
            <a:r>
              <a:rPr sz="3600" b="1" dirty="0" smtClean="0">
                <a:solidFill>
                  <a:srgbClr val="FF0000"/>
                </a:solidFill>
                <a:latin typeface="Calibri"/>
                <a:cs typeface="Calibri"/>
              </a:rPr>
              <a:t>9-</a:t>
            </a:r>
            <a:r>
              <a:rPr sz="3600" b="1" spc="9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3600" b="1" spc="1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 err="1" smtClean="0">
                <a:solidFill>
                  <a:srgbClr val="FF0000"/>
                </a:solidFill>
                <a:latin typeface="Calibri"/>
                <a:cs typeface="Calibri"/>
              </a:rPr>
              <a:t>Charbonnée</a:t>
            </a:r>
            <a:r>
              <a:rPr sz="3600" b="1" dirty="0" smtClean="0">
                <a:latin typeface="Calibri"/>
                <a:cs typeface="Calibri"/>
              </a:rPr>
              <a:t>:</a:t>
            </a:r>
            <a:r>
              <a:rPr sz="3600" b="1" spc="125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C'est</a:t>
            </a:r>
            <a:r>
              <a:rPr sz="3200" spc="105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une</a:t>
            </a:r>
            <a:r>
              <a:rPr sz="3200" spc="105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robe</a:t>
            </a:r>
            <a:r>
              <a:rPr sz="3200" spc="110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au</a:t>
            </a:r>
            <a:r>
              <a:rPr sz="3200" spc="110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fond</a:t>
            </a:r>
            <a:r>
              <a:rPr sz="3200" spc="110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plus</a:t>
            </a:r>
            <a:r>
              <a:rPr sz="3200" spc="110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ou</a:t>
            </a:r>
            <a:r>
              <a:rPr sz="3200" spc="114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moins</a:t>
            </a:r>
            <a:r>
              <a:rPr sz="3200" spc="100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clair</a:t>
            </a:r>
            <a:r>
              <a:rPr sz="3200" spc="110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(</a:t>
            </a:r>
            <a:r>
              <a:rPr sz="3200" dirty="0" err="1" smtClean="0">
                <a:latin typeface="Calibri"/>
                <a:cs typeface="Calibri"/>
              </a:rPr>
              <a:t>notamment</a:t>
            </a:r>
            <a:r>
              <a:rPr sz="3200" spc="105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fauve</a:t>
            </a:r>
            <a:r>
              <a:rPr sz="3200" spc="105" dirty="0" smtClean="0">
                <a:latin typeface="Calibri"/>
                <a:cs typeface="Calibri"/>
              </a:rPr>
              <a:t> </a:t>
            </a:r>
            <a:r>
              <a:rPr sz="3200" spc="-25" dirty="0" err="1" smtClean="0">
                <a:latin typeface="Calibri"/>
                <a:cs typeface="Calibri"/>
              </a:rPr>
              <a:t>ou</a:t>
            </a:r>
            <a:r>
              <a:rPr sz="3200" spc="-25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sable)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ombrée</a:t>
            </a: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de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noir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de</a:t>
            </a: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marron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ou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de</a:t>
            </a: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bleu.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17900"/>
            <a:ext cx="7556500" cy="6096000"/>
          </a:xfrm>
          <a:prstGeom prst="rect">
            <a:avLst/>
          </a:prstGeom>
        </p:spPr>
      </p:pic>
      <p:sp>
        <p:nvSpPr>
          <p:cNvPr id="4" name="object 8"/>
          <p:cNvSpPr txBox="1"/>
          <p:nvPr/>
        </p:nvSpPr>
        <p:spPr>
          <a:xfrm>
            <a:off x="654050" y="9613900"/>
            <a:ext cx="5826760" cy="8745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Figure32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2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Charbonnée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3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48" y="58420"/>
            <a:ext cx="7277101" cy="23289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49000"/>
              </a:lnSpc>
              <a:spcBef>
                <a:spcPts val="715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10-</a:t>
            </a:r>
            <a:r>
              <a:rPr lang="fr-FR" sz="2800" b="1" spc="7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2800" b="1" spc="8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Merle</a:t>
            </a:r>
            <a:r>
              <a:rPr lang="fr-FR" sz="2800" b="1" spc="7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comporte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taches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sombres,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irrégulières,</a:t>
            </a:r>
            <a:r>
              <a:rPr lang="fr-FR" sz="2400" spc="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sur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</a:t>
            </a:r>
            <a:r>
              <a:rPr lang="fr-FR" sz="2400" spc="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fond</a:t>
            </a:r>
            <a:r>
              <a:rPr lang="fr-FR" sz="2400" spc="80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plus </a:t>
            </a:r>
            <a:r>
              <a:rPr lang="fr-FR" sz="2400" dirty="0" smtClean="0">
                <a:latin typeface="Calibri"/>
                <a:cs typeface="Calibri"/>
              </a:rPr>
              <a:t>clair,</a:t>
            </a:r>
            <a:r>
              <a:rPr lang="fr-FR" sz="2400" spc="1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souvent</a:t>
            </a:r>
            <a:r>
              <a:rPr lang="fr-FR" sz="2400" spc="1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gris.</a:t>
            </a:r>
            <a:r>
              <a:rPr lang="fr-FR" sz="2400" spc="1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français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portant</a:t>
            </a:r>
            <a:r>
              <a:rPr lang="fr-FR" sz="2400" spc="1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cette</a:t>
            </a:r>
            <a:r>
              <a:rPr lang="fr-FR" sz="2400" spc="1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robe</a:t>
            </a:r>
            <a:r>
              <a:rPr lang="fr-FR" sz="2400" spc="1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sont</a:t>
            </a:r>
            <a:r>
              <a:rPr lang="fr-FR" sz="2400" spc="1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dits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"</a:t>
            </a:r>
            <a:r>
              <a:rPr lang="fr-FR" sz="2400" spc="1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arlequins</a:t>
            </a:r>
            <a:r>
              <a:rPr lang="fr-FR" sz="2400" spc="1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",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chiens </a:t>
            </a:r>
            <a:r>
              <a:rPr lang="fr-FR" sz="2400" dirty="0" smtClean="0">
                <a:latin typeface="Calibri"/>
                <a:cs typeface="Calibri"/>
              </a:rPr>
              <a:t>britanniques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sont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bleu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merle.</a:t>
            </a:r>
            <a:endParaRPr lang="fr-FR" sz="2400" dirty="0">
              <a:latin typeface="Calibri"/>
              <a:cs typeface="Calibri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450" y="3594100"/>
            <a:ext cx="69342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5837" y="10071100"/>
            <a:ext cx="5356225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b="1" dirty="0" smtClean="0">
                <a:solidFill>
                  <a:srgbClr val="FF0000"/>
                </a:solidFill>
                <a:latin typeface="Calibri"/>
                <a:cs typeface="Calibri"/>
              </a:rPr>
              <a:t>Figure33</a:t>
            </a:r>
            <a:r>
              <a:rPr lang="it-IT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it-IT" sz="2400" b="1" spc="2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it-IT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cs typeface="Calibri"/>
              </a:rPr>
              <a:t>Merle</a:t>
            </a:r>
            <a:r>
              <a:rPr lang="it-IT" sz="24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lang="it-IT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2024)</a:t>
            </a:r>
            <a:endParaRPr lang="it-IT"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9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" y="1044580"/>
            <a:ext cx="7010399" cy="277973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200"/>
              </a:lnSpc>
              <a:spcBef>
                <a:spcPts val="780"/>
              </a:spcBef>
            </a:pPr>
            <a:r>
              <a:rPr sz="4400" b="1" dirty="0" smtClean="0">
                <a:solidFill>
                  <a:srgbClr val="FF0000"/>
                </a:solidFill>
                <a:latin typeface="Calibri"/>
                <a:cs typeface="Calibri"/>
              </a:rPr>
              <a:t>11-</a:t>
            </a:r>
            <a:r>
              <a:rPr sz="4400" b="1" spc="9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44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Noire</a:t>
            </a:r>
            <a:r>
              <a:rPr sz="44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44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Feu</a:t>
            </a:r>
            <a:r>
              <a:rPr sz="44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:</a:t>
            </a:r>
            <a:r>
              <a:rPr sz="4400" b="1" spc="140" dirty="0">
                <a:latin typeface="Calibri"/>
                <a:cs typeface="Calibri"/>
              </a:rPr>
              <a:t> </a:t>
            </a:r>
            <a:r>
              <a:rPr lang="fr-FR" sz="4400" b="1" spc="140" dirty="0" smtClean="0">
                <a:latin typeface="Calibri"/>
                <a:cs typeface="Calibri"/>
              </a:rPr>
              <a:t>U</a:t>
            </a:r>
            <a:r>
              <a:rPr sz="4000" dirty="0" smtClean="0">
                <a:latin typeface="Calibri"/>
                <a:cs typeface="Calibri"/>
              </a:rPr>
              <a:t>ne</a:t>
            </a:r>
            <a:r>
              <a:rPr sz="4000" spc="110" dirty="0" smtClean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obe</a:t>
            </a:r>
            <a:r>
              <a:rPr sz="3600" spc="1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noire</a:t>
            </a:r>
            <a:r>
              <a:rPr sz="4000" spc="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marquée</a:t>
            </a:r>
            <a:r>
              <a:rPr sz="4000" spc="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1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fauve</a:t>
            </a:r>
            <a:r>
              <a:rPr sz="4000" spc="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ou</a:t>
            </a:r>
            <a:r>
              <a:rPr sz="4000" spc="114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sable</a:t>
            </a:r>
            <a:r>
              <a:rPr sz="4000" spc="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(Black</a:t>
            </a:r>
            <a:r>
              <a:rPr sz="4000" spc="114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and </a:t>
            </a:r>
            <a:r>
              <a:rPr sz="4000" spc="-10" dirty="0">
                <a:latin typeface="Calibri"/>
                <a:cs typeface="Calibri"/>
              </a:rPr>
              <a:t>Tan).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0" y="4584700"/>
            <a:ext cx="7010399" cy="50361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0" y="9668523"/>
            <a:ext cx="7359649" cy="99770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Figure34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Noire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feu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136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25" y="4279900"/>
            <a:ext cx="7010400" cy="5715000"/>
          </a:xfrm>
          <a:prstGeom prst="rect">
            <a:avLst/>
          </a:prstGeom>
        </p:spPr>
      </p:pic>
      <p:sp>
        <p:nvSpPr>
          <p:cNvPr id="3" name="object 7"/>
          <p:cNvSpPr txBox="1"/>
          <p:nvPr/>
        </p:nvSpPr>
        <p:spPr>
          <a:xfrm>
            <a:off x="0" y="9994900"/>
            <a:ext cx="7515860" cy="50526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Figure35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ombrée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1300"/>
            <a:ext cx="7283450" cy="240065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12-</a:t>
            </a:r>
            <a:r>
              <a:rPr lang="fr-FR" sz="5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5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Ombrée</a:t>
            </a:r>
            <a:r>
              <a:rPr lang="fr-FR" sz="5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latin typeface="Calibri"/>
                <a:cs typeface="Calibri"/>
              </a:rPr>
              <a:t>:</a:t>
            </a:r>
            <a:r>
              <a:rPr lang="fr-FR" sz="5400" b="1" spc="-1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C'est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une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r</a:t>
            </a:r>
            <a:r>
              <a:rPr lang="fr-FR" sz="4400" dirty="0" smtClean="0">
                <a:latin typeface="Calibri"/>
                <a:cs typeface="Calibri"/>
              </a:rPr>
              <a:t>obe</a:t>
            </a:r>
            <a:r>
              <a:rPr lang="fr-FR" sz="4400" spc="-1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claire</a:t>
            </a:r>
            <a:r>
              <a:rPr lang="fr-FR" sz="4800" spc="-1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portant</a:t>
            </a:r>
            <a:r>
              <a:rPr lang="fr-FR" sz="4800" spc="-2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des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parties</a:t>
            </a:r>
            <a:r>
              <a:rPr lang="fr-FR" sz="4800" spc="-20" dirty="0" smtClean="0">
                <a:latin typeface="Calibri"/>
                <a:cs typeface="Calibri"/>
              </a:rPr>
              <a:t> </a:t>
            </a:r>
            <a:r>
              <a:rPr lang="fr-FR" sz="4800" spc="-10" dirty="0" smtClean="0">
                <a:latin typeface="Calibri"/>
                <a:cs typeface="Calibri"/>
              </a:rPr>
              <a:t>sombres.</a:t>
            </a:r>
            <a:endParaRPr lang="fr-FR"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864" y="4653376"/>
            <a:ext cx="7164230" cy="54978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7511" y="10037454"/>
            <a:ext cx="7162800" cy="50526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Figure36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Panachée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138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20" y="183581"/>
            <a:ext cx="7259640" cy="41980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780"/>
              </a:spcBef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13-</a:t>
            </a:r>
            <a:r>
              <a:rPr lang="fr-FR" sz="4000" b="1" spc="16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4000" b="1" spc="16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Panachée</a:t>
            </a:r>
            <a:r>
              <a:rPr lang="fr-FR" sz="4000" b="1" spc="16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latin typeface="Calibri"/>
                <a:cs typeface="Calibri"/>
              </a:rPr>
              <a:t>:</a:t>
            </a:r>
            <a:r>
              <a:rPr lang="fr-FR" sz="4000" b="1" spc="1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C'est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une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r</a:t>
            </a:r>
            <a:r>
              <a:rPr lang="fr-FR" sz="3200" dirty="0" smtClean="0">
                <a:latin typeface="Calibri"/>
                <a:cs typeface="Calibri"/>
              </a:rPr>
              <a:t>obe</a:t>
            </a:r>
            <a:r>
              <a:rPr lang="fr-FR" sz="3200" spc="15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qui</a:t>
            </a:r>
            <a:r>
              <a:rPr lang="fr-FR" sz="3200" spc="16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est</a:t>
            </a:r>
            <a:r>
              <a:rPr lang="fr-FR" sz="3200" spc="1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caractérisée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par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des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tâches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d’une</a:t>
            </a:r>
            <a:r>
              <a:rPr lang="fr-FR" sz="3600" spc="15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ou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spc="-20" dirty="0" smtClean="0">
                <a:latin typeface="Calibri"/>
                <a:cs typeface="Calibri"/>
              </a:rPr>
              <a:t>deux </a:t>
            </a:r>
            <a:r>
              <a:rPr lang="fr-FR" sz="3600" dirty="0" smtClean="0">
                <a:latin typeface="Calibri"/>
                <a:cs typeface="Calibri"/>
              </a:rPr>
              <a:t>couleurs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spc="-10" dirty="0" smtClean="0">
                <a:latin typeface="Calibri"/>
                <a:cs typeface="Calibri"/>
              </a:rPr>
              <a:t>différentes, </a:t>
            </a:r>
            <a:r>
              <a:rPr lang="fr-FR" sz="3600" dirty="0" smtClean="0">
                <a:latin typeface="Calibri"/>
                <a:cs typeface="Calibri"/>
              </a:rPr>
              <a:t>avec</a:t>
            </a:r>
            <a:r>
              <a:rPr lang="fr-FR" sz="3600" spc="-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toutes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les</a:t>
            </a:r>
            <a:r>
              <a:rPr lang="fr-FR" sz="3600" spc="-1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nuances</a:t>
            </a:r>
            <a:r>
              <a:rPr lang="fr-FR" sz="3600" spc="-10" dirty="0" smtClean="0">
                <a:latin typeface="Calibri"/>
                <a:cs typeface="Calibri"/>
              </a:rPr>
              <a:t> possibles.</a:t>
            </a:r>
            <a:endParaRPr lang="fr-FR"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30" y="3816350"/>
            <a:ext cx="7010400" cy="5943600"/>
          </a:xfrm>
          <a:prstGeom prst="rect">
            <a:avLst/>
          </a:prstGeom>
        </p:spPr>
      </p:pic>
      <p:sp>
        <p:nvSpPr>
          <p:cNvPr id="3" name="object 5"/>
          <p:cNvSpPr txBox="1"/>
          <p:nvPr/>
        </p:nvSpPr>
        <p:spPr>
          <a:xfrm>
            <a:off x="248920" y="9759950"/>
            <a:ext cx="7283450" cy="5052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Figure37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Parsemée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280" y="0"/>
            <a:ext cx="7043420" cy="33158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780"/>
              </a:spcBef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14-</a:t>
            </a:r>
            <a:r>
              <a:rPr lang="fr-FR" sz="4000" b="1" spc="7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4000" b="1" spc="9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Parsemée</a:t>
            </a:r>
            <a:r>
              <a:rPr lang="fr-FR" sz="4000" b="1" spc="80" dirty="0" smtClean="0">
                <a:latin typeface="Calibri"/>
                <a:cs typeface="Calibri"/>
              </a:rPr>
              <a:t> </a:t>
            </a:r>
            <a:r>
              <a:rPr lang="fr-FR" sz="4000" b="1" dirty="0" smtClean="0">
                <a:latin typeface="Calibri"/>
                <a:cs typeface="Calibri"/>
              </a:rPr>
              <a:t>:</a:t>
            </a:r>
            <a:r>
              <a:rPr lang="fr-FR" sz="4000" b="1" spc="105" dirty="0" smtClean="0">
                <a:latin typeface="Calibri"/>
                <a:cs typeface="Calibri"/>
              </a:rPr>
              <a:t> R</a:t>
            </a:r>
            <a:r>
              <a:rPr lang="fr-FR" sz="3200" dirty="0" smtClean="0">
                <a:latin typeface="Calibri"/>
                <a:cs typeface="Calibri"/>
              </a:rPr>
              <a:t>obe</a:t>
            </a:r>
            <a:r>
              <a:rPr lang="fr-FR" sz="3200" spc="9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blanche</a:t>
            </a:r>
            <a:r>
              <a:rPr lang="fr-FR" sz="3600" spc="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où</a:t>
            </a:r>
            <a:r>
              <a:rPr lang="fr-FR" sz="3600" spc="9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apparaissent</a:t>
            </a:r>
            <a:r>
              <a:rPr lang="fr-FR" sz="3600" spc="8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quelques</a:t>
            </a:r>
            <a:r>
              <a:rPr lang="fr-FR" sz="3600" spc="8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poils</a:t>
            </a:r>
            <a:r>
              <a:rPr lang="fr-FR" sz="3600" spc="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de</a:t>
            </a:r>
            <a:r>
              <a:rPr lang="fr-FR" sz="3600" spc="95" dirty="0" smtClean="0">
                <a:latin typeface="Calibri"/>
                <a:cs typeface="Calibri"/>
              </a:rPr>
              <a:t> </a:t>
            </a:r>
            <a:r>
              <a:rPr lang="fr-FR" sz="3600" spc="-10" dirty="0" smtClean="0">
                <a:latin typeface="Calibri"/>
                <a:cs typeface="Calibri"/>
              </a:rPr>
              <a:t>couleur. </a:t>
            </a:r>
            <a:r>
              <a:rPr lang="fr-FR" sz="3600" dirty="0" smtClean="0">
                <a:latin typeface="Calibri"/>
                <a:cs typeface="Calibri"/>
              </a:rPr>
              <a:t>Robe</a:t>
            </a:r>
            <a:r>
              <a:rPr lang="fr-FR" sz="3600" spc="-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colorée</a:t>
            </a:r>
            <a:r>
              <a:rPr lang="fr-FR" sz="3600" spc="-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où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apparaissent</a:t>
            </a:r>
            <a:r>
              <a:rPr lang="fr-FR" sz="3600" spc="-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quelques</a:t>
            </a:r>
            <a:r>
              <a:rPr lang="fr-FR" sz="3600" spc="-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poils</a:t>
            </a:r>
            <a:r>
              <a:rPr lang="fr-FR" sz="3600" spc="-25" dirty="0" smtClean="0">
                <a:latin typeface="Calibri"/>
                <a:cs typeface="Calibri"/>
              </a:rPr>
              <a:t> </a:t>
            </a:r>
            <a:r>
              <a:rPr lang="fr-FR" sz="3600" spc="-10" dirty="0" smtClean="0">
                <a:latin typeface="Calibri"/>
                <a:cs typeface="Calibri"/>
              </a:rPr>
              <a:t>blancs.</a:t>
            </a:r>
            <a:endParaRPr lang="fr-FR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1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469900"/>
            <a:ext cx="7010400" cy="975792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r>
              <a:rPr lang="fr-FR" sz="4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4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lang="fr-FR" sz="4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brachycéphale</a:t>
            </a:r>
            <a:endParaRPr lang="fr-FR" sz="4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fr-FR" sz="4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Définition</a:t>
            </a:r>
            <a:endParaRPr lang="fr-FR" sz="4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690"/>
              </a:spcBef>
            </a:pPr>
            <a:r>
              <a:rPr lang="fr-FR" sz="4800" dirty="0" smtClean="0">
                <a:latin typeface="Calibri"/>
                <a:cs typeface="Calibri"/>
              </a:rPr>
              <a:t>La</a:t>
            </a:r>
            <a:r>
              <a:rPr lang="fr-FR" sz="4800" spc="35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tête</a:t>
            </a:r>
            <a:r>
              <a:rPr lang="fr-FR" sz="4800" spc="36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de</a:t>
            </a:r>
            <a:r>
              <a:rPr lang="fr-FR" sz="4800" spc="36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l’animal</a:t>
            </a:r>
            <a:r>
              <a:rPr lang="fr-FR" sz="4800" spc="36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de</a:t>
            </a:r>
            <a:r>
              <a:rPr lang="fr-FR" sz="4800" spc="36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compagnie</a:t>
            </a:r>
            <a:r>
              <a:rPr lang="fr-FR" sz="4800" spc="35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est</a:t>
            </a:r>
            <a:r>
              <a:rPr lang="fr-FR" sz="4800" spc="360" dirty="0" smtClean="0">
                <a:latin typeface="Calibri"/>
                <a:cs typeface="Calibri"/>
              </a:rPr>
              <a:t> </a:t>
            </a:r>
            <a:r>
              <a:rPr lang="fr-FR" sz="4800" b="1" dirty="0" smtClean="0">
                <a:latin typeface="Calibri"/>
                <a:cs typeface="Calibri"/>
              </a:rPr>
              <a:t>courte</a:t>
            </a:r>
            <a:r>
              <a:rPr lang="fr-FR" sz="4800" dirty="0" smtClean="0">
                <a:latin typeface="Calibri"/>
                <a:cs typeface="Calibri"/>
              </a:rPr>
              <a:t>,</a:t>
            </a:r>
            <a:r>
              <a:rPr lang="fr-FR" sz="4800" spc="35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tout</a:t>
            </a:r>
            <a:r>
              <a:rPr lang="fr-FR" sz="4800" spc="36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en</a:t>
            </a:r>
            <a:r>
              <a:rPr lang="fr-FR" sz="4800" spc="36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étant</a:t>
            </a:r>
            <a:r>
              <a:rPr lang="fr-FR" sz="4800" spc="365" dirty="0" smtClean="0">
                <a:latin typeface="Calibri"/>
                <a:cs typeface="Calibri"/>
              </a:rPr>
              <a:t> </a:t>
            </a:r>
            <a:r>
              <a:rPr lang="fr-FR" sz="4800" b="1" dirty="0" smtClean="0">
                <a:latin typeface="Calibri"/>
                <a:cs typeface="Calibri"/>
              </a:rPr>
              <a:t>assez</a:t>
            </a:r>
            <a:r>
              <a:rPr lang="fr-FR" sz="4800" b="1" spc="360" dirty="0" smtClean="0">
                <a:latin typeface="Calibri"/>
                <a:cs typeface="Calibri"/>
              </a:rPr>
              <a:t> </a:t>
            </a:r>
            <a:r>
              <a:rPr lang="fr-FR" sz="4800" b="1" dirty="0" smtClean="0">
                <a:latin typeface="Calibri"/>
                <a:cs typeface="Calibri"/>
              </a:rPr>
              <a:t>large</a:t>
            </a:r>
            <a:r>
              <a:rPr lang="fr-FR" sz="4800" dirty="0" smtClean="0">
                <a:latin typeface="Calibri"/>
                <a:cs typeface="Calibri"/>
              </a:rPr>
              <a:t>.</a:t>
            </a:r>
            <a:r>
              <a:rPr lang="fr-FR" sz="4800" spc="370" dirty="0" smtClean="0">
                <a:latin typeface="Calibri"/>
                <a:cs typeface="Calibri"/>
              </a:rPr>
              <a:t> Exemples: </a:t>
            </a:r>
          </a:p>
          <a:p>
            <a:pPr marL="12700" marR="5080" indent="449580" algn="just">
              <a:lnSpc>
                <a:spcPct val="116700"/>
              </a:lnSpc>
              <a:spcBef>
                <a:spcPts val="690"/>
              </a:spcBef>
            </a:pPr>
            <a:r>
              <a:rPr lang="fr-FR" sz="4800" spc="-20" dirty="0" smtClean="0">
                <a:latin typeface="Calibri"/>
                <a:cs typeface="Calibri"/>
              </a:rPr>
              <a:t>Vous </a:t>
            </a:r>
            <a:r>
              <a:rPr lang="fr-FR" sz="4800" dirty="0" smtClean="0">
                <a:latin typeface="Calibri"/>
                <a:cs typeface="Calibri"/>
              </a:rPr>
              <a:t>retrouvez</a:t>
            </a:r>
            <a:r>
              <a:rPr lang="fr-FR" sz="4800" spc="-2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ici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les</a:t>
            </a:r>
            <a:r>
              <a:rPr lang="fr-FR" sz="4800" spc="-2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races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telles</a:t>
            </a:r>
            <a:r>
              <a:rPr lang="fr-FR" sz="4800" spc="-2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que: </a:t>
            </a:r>
          </a:p>
          <a:p>
            <a:pPr marL="698500" marR="5080" indent="-685800" algn="just">
              <a:lnSpc>
                <a:spcPct val="116700"/>
              </a:lnSpc>
              <a:spcBef>
                <a:spcPts val="690"/>
              </a:spcBef>
              <a:buFont typeface="Arial" panose="020B0604020202020204" pitchFamily="34" charset="0"/>
              <a:buChar char="•"/>
            </a:pP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le</a:t>
            </a:r>
            <a:r>
              <a:rPr lang="fr-FR" sz="4800" spc="-10" dirty="0" smtClean="0"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Bouledogue</a:t>
            </a:r>
            <a:r>
              <a:rPr lang="fr-FR" sz="4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français</a:t>
            </a:r>
          </a:p>
          <a:p>
            <a:pPr marL="698500" marR="5080" indent="-685800" algn="just">
              <a:lnSpc>
                <a:spcPct val="116700"/>
              </a:lnSpc>
              <a:spcBef>
                <a:spcPts val="690"/>
              </a:spcBef>
              <a:buFont typeface="Arial" panose="020B0604020202020204" pitchFamily="34" charset="0"/>
              <a:buChar char="•"/>
            </a:pPr>
            <a:r>
              <a:rPr lang="fr-FR" sz="4800" spc="-2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ou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le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solidFill>
                  <a:srgbClr val="FF0000"/>
                </a:solidFill>
                <a:latin typeface="Calibri"/>
                <a:cs typeface="Calibri"/>
              </a:rPr>
              <a:t>Boxer</a:t>
            </a:r>
            <a:r>
              <a:rPr lang="fr-FR" sz="4800" spc="20" dirty="0" smtClean="0">
                <a:latin typeface="Calibri"/>
                <a:cs typeface="Calibri"/>
              </a:rPr>
              <a:t> </a:t>
            </a:r>
            <a:r>
              <a:rPr lang="fr-FR" sz="4800" b="1" dirty="0" smtClean="0">
                <a:latin typeface="Calibri"/>
                <a:cs typeface="Calibri"/>
              </a:rPr>
              <a:t>(Photos</a:t>
            </a:r>
            <a:r>
              <a:rPr lang="fr-FR" sz="4800" b="1" spc="-20" dirty="0" smtClean="0">
                <a:latin typeface="Calibri"/>
                <a:cs typeface="Calibri"/>
              </a:rPr>
              <a:t> </a:t>
            </a:r>
            <a:r>
              <a:rPr lang="fr-FR" sz="4800" b="1" dirty="0" smtClean="0">
                <a:latin typeface="Calibri"/>
                <a:cs typeface="Calibri"/>
              </a:rPr>
              <a:t>en</a:t>
            </a:r>
            <a:r>
              <a:rPr lang="fr-FR" sz="4800" b="1" spc="-20" dirty="0" smtClean="0">
                <a:latin typeface="Calibri"/>
                <a:cs typeface="Calibri"/>
              </a:rPr>
              <a:t> </a:t>
            </a:r>
            <a:r>
              <a:rPr lang="fr-FR" sz="4800" b="1" spc="-10" dirty="0" smtClean="0">
                <a:latin typeface="Calibri"/>
                <a:cs typeface="Calibri"/>
              </a:rPr>
              <a:t>bas)</a:t>
            </a:r>
            <a:r>
              <a:rPr lang="fr-FR" sz="4800" spc="-10" dirty="0" smtClean="0">
                <a:latin typeface="Calibri"/>
                <a:cs typeface="Calibri"/>
              </a:rPr>
              <a:t>.</a:t>
            </a:r>
            <a:endParaRPr lang="fr-FR" sz="4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7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317500"/>
            <a:ext cx="6934200" cy="34174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45800"/>
              </a:lnSpc>
              <a:spcBef>
                <a:spcPts val="770"/>
              </a:spcBef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15-</a:t>
            </a:r>
            <a:r>
              <a:rPr lang="fr-FR" sz="4000" b="1" spc="6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4000" b="1" spc="8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Particolore</a:t>
            </a:r>
            <a:r>
              <a:rPr lang="fr-FR" sz="4000" b="1" spc="70" dirty="0" smtClean="0">
                <a:latin typeface="Calibri"/>
                <a:cs typeface="Calibri"/>
              </a:rPr>
              <a:t> </a:t>
            </a:r>
            <a:r>
              <a:rPr lang="fr-FR" sz="4000" b="1" dirty="0" smtClean="0">
                <a:latin typeface="Calibri"/>
                <a:cs typeface="Calibri"/>
              </a:rPr>
              <a:t>:</a:t>
            </a:r>
            <a:r>
              <a:rPr lang="fr-FR" sz="4000" b="1" spc="9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La</a:t>
            </a:r>
            <a:r>
              <a:rPr lang="fr-FR" sz="3600" spc="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robe</a:t>
            </a:r>
            <a:r>
              <a:rPr lang="fr-FR" sz="3600" spc="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Particolore</a:t>
            </a:r>
            <a:r>
              <a:rPr lang="fr-FR" sz="3600" spc="6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est</a:t>
            </a:r>
            <a:r>
              <a:rPr lang="fr-FR" sz="3600" spc="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une</a:t>
            </a:r>
            <a:r>
              <a:rPr lang="fr-FR" sz="3600" spc="6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robe</a:t>
            </a:r>
            <a:r>
              <a:rPr lang="fr-FR" sz="3600" spc="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dont</a:t>
            </a:r>
            <a:r>
              <a:rPr lang="fr-FR" sz="3600" spc="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les</a:t>
            </a:r>
            <a:r>
              <a:rPr lang="fr-FR" sz="3600" spc="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couleurs</a:t>
            </a:r>
            <a:r>
              <a:rPr lang="fr-FR" sz="3600" spc="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(deux</a:t>
            </a:r>
            <a:r>
              <a:rPr lang="fr-FR" sz="3600" spc="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ou</a:t>
            </a:r>
            <a:r>
              <a:rPr lang="fr-FR" sz="3600" spc="85" dirty="0" smtClean="0">
                <a:latin typeface="Calibri"/>
                <a:cs typeface="Calibri"/>
              </a:rPr>
              <a:t> </a:t>
            </a:r>
            <a:r>
              <a:rPr lang="fr-FR" sz="3600" spc="-10" dirty="0" smtClean="0">
                <a:latin typeface="Calibri"/>
                <a:cs typeface="Calibri"/>
              </a:rPr>
              <a:t>plus) </a:t>
            </a:r>
            <a:r>
              <a:rPr lang="fr-FR" sz="3600" dirty="0" smtClean="0">
                <a:latin typeface="Calibri"/>
                <a:cs typeface="Calibri"/>
              </a:rPr>
              <a:t>sont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bien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spc="-10" dirty="0" smtClean="0">
                <a:latin typeface="Calibri"/>
                <a:cs typeface="Calibri"/>
              </a:rPr>
              <a:t>distinctes.</a:t>
            </a:r>
            <a:endParaRPr lang="fr-FR" sz="3600" dirty="0">
              <a:latin typeface="Calibri"/>
              <a:cs typeface="Calibri"/>
            </a:endParaRPr>
          </a:p>
        </p:txBody>
      </p:sp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4584700"/>
            <a:ext cx="6127750" cy="4434336"/>
          </a:xfrm>
          <a:prstGeom prst="rect">
            <a:avLst/>
          </a:prstGeom>
        </p:spPr>
      </p:pic>
      <p:sp>
        <p:nvSpPr>
          <p:cNvPr id="4" name="object 7"/>
          <p:cNvSpPr txBox="1"/>
          <p:nvPr/>
        </p:nvSpPr>
        <p:spPr>
          <a:xfrm>
            <a:off x="38100" y="10239529"/>
            <a:ext cx="7207250" cy="4437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38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Particolore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8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3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" y="4660901"/>
            <a:ext cx="7086600" cy="49931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2248" y="9844509"/>
            <a:ext cx="6767832" cy="5052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39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Pie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2024</a:t>
            </a:r>
            <a:r>
              <a:rPr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141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1" y="560079"/>
            <a:ext cx="7426959" cy="37770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770"/>
              </a:spcBef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16-</a:t>
            </a:r>
            <a:r>
              <a:rPr lang="fr-FR" sz="3600" b="1" spc="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3600" b="1" spc="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Pie</a:t>
            </a:r>
            <a:r>
              <a:rPr lang="fr-FR" sz="3600" b="1" spc="55" dirty="0" smtClean="0">
                <a:latin typeface="Calibri"/>
                <a:cs typeface="Calibri"/>
              </a:rPr>
              <a:t> </a:t>
            </a:r>
            <a:r>
              <a:rPr lang="fr-FR" sz="3600" b="1" dirty="0" smtClean="0">
                <a:latin typeface="Calibri"/>
                <a:cs typeface="Calibri"/>
              </a:rPr>
              <a:t>:</a:t>
            </a:r>
            <a:r>
              <a:rPr lang="fr-FR" sz="3600" b="1" spc="7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La</a:t>
            </a:r>
            <a:r>
              <a:rPr lang="fr-FR" sz="3200" spc="10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Robe</a:t>
            </a:r>
            <a:r>
              <a:rPr lang="fr-FR" sz="3200" spc="5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Pie</a:t>
            </a:r>
            <a:r>
              <a:rPr lang="fr-FR" sz="3200" spc="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est</a:t>
            </a:r>
            <a:r>
              <a:rPr lang="fr-FR" sz="3200" spc="5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une</a:t>
            </a:r>
            <a:r>
              <a:rPr lang="fr-FR" sz="3200" spc="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robe</a:t>
            </a:r>
            <a:r>
              <a:rPr lang="fr-FR" sz="3200" spc="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qui</a:t>
            </a:r>
            <a:r>
              <a:rPr lang="fr-FR" sz="3200" spc="5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présente</a:t>
            </a:r>
            <a:r>
              <a:rPr lang="fr-FR" sz="3200" spc="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un</a:t>
            </a:r>
            <a:r>
              <a:rPr lang="fr-FR" sz="3200" spc="5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mélange</a:t>
            </a:r>
            <a:r>
              <a:rPr lang="fr-FR" sz="3200" spc="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par</a:t>
            </a:r>
            <a:r>
              <a:rPr lang="fr-FR" sz="3200" spc="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plaques</a:t>
            </a:r>
            <a:r>
              <a:rPr lang="fr-FR" sz="3200" spc="5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du</a:t>
            </a:r>
            <a:r>
              <a:rPr lang="fr-FR" sz="3200" spc="5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blanc</a:t>
            </a:r>
            <a:r>
              <a:rPr lang="fr-FR" sz="3200" spc="50" dirty="0" smtClean="0">
                <a:latin typeface="Calibri"/>
                <a:cs typeface="Calibri"/>
              </a:rPr>
              <a:t> </a:t>
            </a:r>
            <a:r>
              <a:rPr lang="fr-FR" sz="3200" spc="-25" dirty="0" smtClean="0">
                <a:latin typeface="Calibri"/>
                <a:cs typeface="Calibri"/>
              </a:rPr>
              <a:t>et </a:t>
            </a:r>
            <a:r>
              <a:rPr lang="fr-FR" sz="3200" dirty="0" smtClean="0">
                <a:latin typeface="Calibri"/>
                <a:cs typeface="Calibri"/>
              </a:rPr>
              <a:t>d'une</a:t>
            </a:r>
            <a:r>
              <a:rPr lang="fr-FR" sz="3200" spc="-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autre</a:t>
            </a:r>
            <a:r>
              <a:rPr lang="fr-FR" sz="3200" spc="-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couleur.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Exemple</a:t>
            </a:r>
            <a:r>
              <a:rPr lang="fr-FR" sz="3200" spc="-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:</a:t>
            </a:r>
            <a:r>
              <a:rPr lang="fr-FR" sz="3200" spc="-10" dirty="0" smtClean="0">
                <a:latin typeface="Calibri"/>
                <a:cs typeface="Calibri"/>
              </a:rPr>
              <a:t> </a:t>
            </a:r>
            <a:r>
              <a:rPr lang="fr-FR" sz="3200" spc="-10" dirty="0" err="1" smtClean="0">
                <a:latin typeface="Calibri"/>
                <a:cs typeface="Calibri"/>
              </a:rPr>
              <a:t>pie-</a:t>
            </a:r>
            <a:r>
              <a:rPr lang="fr-FR" sz="3200" dirty="0" err="1" smtClean="0">
                <a:latin typeface="Calibri"/>
                <a:cs typeface="Calibri"/>
              </a:rPr>
              <a:t>noir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(le</a:t>
            </a:r>
            <a:r>
              <a:rPr lang="fr-FR" sz="3200" spc="-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blanc domine) noir-pie(noire domine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50" y="3828750"/>
            <a:ext cx="7086600" cy="5486400"/>
          </a:xfrm>
          <a:prstGeom prst="rect">
            <a:avLst/>
          </a:prstGeom>
        </p:spPr>
      </p:pic>
      <p:sp>
        <p:nvSpPr>
          <p:cNvPr id="3" name="object 5"/>
          <p:cNvSpPr txBox="1"/>
          <p:nvPr/>
        </p:nvSpPr>
        <p:spPr>
          <a:xfrm>
            <a:off x="703262" y="9738801"/>
            <a:ext cx="6656388" cy="4437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40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Pluricolore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4" y="0"/>
            <a:ext cx="7185026" cy="34050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780"/>
              </a:spcBef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17-</a:t>
            </a:r>
            <a:r>
              <a:rPr lang="fr-FR" sz="4000" b="1" spc="12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4000" b="1" spc="13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Pluricolore</a:t>
            </a:r>
            <a:r>
              <a:rPr lang="fr-FR" sz="4000" b="1" spc="1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latin typeface="Calibri"/>
                <a:cs typeface="Calibri"/>
              </a:rPr>
              <a:t>:</a:t>
            </a:r>
            <a:r>
              <a:rPr lang="fr-FR" sz="4000" b="1" spc="15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Cette</a:t>
            </a:r>
            <a:r>
              <a:rPr lang="fr-FR" sz="3600" spc="1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r</a:t>
            </a:r>
            <a:r>
              <a:rPr lang="fr-FR" sz="3200" dirty="0" smtClean="0">
                <a:latin typeface="Calibri"/>
                <a:cs typeface="Calibri"/>
              </a:rPr>
              <a:t>obe</a:t>
            </a:r>
            <a:r>
              <a:rPr lang="fr-FR" sz="3200" spc="1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est</a:t>
            </a:r>
            <a:r>
              <a:rPr lang="fr-FR" sz="3200" spc="1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composée</a:t>
            </a:r>
            <a:r>
              <a:rPr lang="fr-FR" sz="3200" spc="14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de</a:t>
            </a:r>
            <a:r>
              <a:rPr lang="fr-FR" sz="3600" spc="1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plusieurs</a:t>
            </a:r>
            <a:r>
              <a:rPr lang="fr-FR" sz="3600" spc="1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couleurs.</a:t>
            </a:r>
            <a:r>
              <a:rPr lang="fr-FR" sz="3600" spc="13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Juxtaposition</a:t>
            </a:r>
            <a:r>
              <a:rPr lang="fr-FR" sz="3600" spc="135" dirty="0" smtClean="0">
                <a:latin typeface="Calibri"/>
                <a:cs typeface="Calibri"/>
              </a:rPr>
              <a:t> </a:t>
            </a:r>
            <a:r>
              <a:rPr lang="fr-FR" sz="3600" spc="-25" dirty="0" smtClean="0">
                <a:latin typeface="Calibri"/>
                <a:cs typeface="Calibri"/>
              </a:rPr>
              <a:t>de </a:t>
            </a:r>
            <a:r>
              <a:rPr lang="fr-FR" sz="4000" dirty="0" smtClean="0">
                <a:latin typeface="Calibri"/>
                <a:cs typeface="Calibri"/>
              </a:rPr>
              <a:t>taches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ou</a:t>
            </a:r>
            <a:r>
              <a:rPr lang="fr-FR" sz="3600" spc="-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de</a:t>
            </a:r>
            <a:r>
              <a:rPr lang="fr-FR" sz="3600" spc="-2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plages</a:t>
            </a:r>
            <a:r>
              <a:rPr lang="fr-FR" sz="3600" spc="-10" dirty="0" smtClean="0">
                <a:latin typeface="Calibri"/>
                <a:cs typeface="Calibri"/>
              </a:rPr>
              <a:t> colorées.</a:t>
            </a:r>
            <a:endParaRPr lang="fr-FR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2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59650" cy="339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49000"/>
              </a:lnSpc>
              <a:spcBef>
                <a:spcPts val="715"/>
              </a:spcBef>
            </a:pP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18-</a:t>
            </a:r>
            <a:r>
              <a:rPr lang="fr-FR" sz="3200" b="1" spc="2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3200" b="1" spc="2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Rouannée</a:t>
            </a:r>
            <a:r>
              <a:rPr lang="fr-FR" sz="3200" b="1" spc="2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:</a:t>
            </a:r>
            <a:r>
              <a:rPr lang="fr-FR" sz="3200" b="1" spc="2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Robe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dont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les</a:t>
            </a:r>
            <a:r>
              <a:rPr lang="fr-FR" sz="2800" spc="2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plages</a:t>
            </a:r>
            <a:r>
              <a:rPr lang="fr-FR" sz="2800" spc="2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blanches</a:t>
            </a:r>
            <a:r>
              <a:rPr lang="fr-FR" sz="2800" spc="2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présentent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22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mélange </a:t>
            </a:r>
            <a:r>
              <a:rPr lang="fr-FR" sz="2800" dirty="0" smtClean="0">
                <a:latin typeface="Calibri"/>
                <a:cs typeface="Calibri"/>
              </a:rPr>
              <a:t>intime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poils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blancs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poils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fauves,</a:t>
            </a:r>
            <a:r>
              <a:rPr lang="fr-FR" sz="2800" spc="8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également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mélange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trois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couleurs</a:t>
            </a:r>
            <a:r>
              <a:rPr lang="fr-FR" sz="2800" spc="8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(blanc, </a:t>
            </a:r>
            <a:r>
              <a:rPr lang="fr-FR" sz="2800" dirty="0" smtClean="0">
                <a:latin typeface="Calibri"/>
                <a:cs typeface="Calibri"/>
              </a:rPr>
              <a:t>rouge,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noir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marron).</a:t>
            </a:r>
            <a:endParaRPr lang="fr-FR" sz="2800" dirty="0">
              <a:latin typeface="Calibri"/>
              <a:cs typeface="Calibri"/>
            </a:endParaRPr>
          </a:p>
        </p:txBody>
      </p:sp>
      <p:pic>
        <p:nvPicPr>
          <p:cNvPr id="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0" y="3213099"/>
            <a:ext cx="7207250" cy="7169909"/>
          </a:xfrm>
          <a:prstGeom prst="rect">
            <a:avLst/>
          </a:prstGeom>
        </p:spPr>
      </p:pic>
      <p:sp>
        <p:nvSpPr>
          <p:cNvPr id="4" name="object 7"/>
          <p:cNvSpPr txBox="1"/>
          <p:nvPr/>
        </p:nvSpPr>
        <p:spPr>
          <a:xfrm>
            <a:off x="349250" y="9385300"/>
            <a:ext cx="7010400" cy="99770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tx1"/>
                </a:solidFill>
                <a:latin typeface="Calibri"/>
                <a:cs typeface="Calibri"/>
              </a:rPr>
              <a:t>Figure41</a:t>
            </a:r>
            <a:r>
              <a:rPr sz="32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32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tx1"/>
                </a:solidFill>
                <a:latin typeface="Calibri"/>
                <a:cs typeface="Calibri"/>
              </a:rPr>
              <a:t>Robe</a:t>
            </a:r>
            <a:r>
              <a:rPr sz="3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tx1"/>
                </a:solidFill>
                <a:latin typeface="Calibri"/>
                <a:cs typeface="Calibri"/>
              </a:rPr>
              <a:t>Rouannée</a:t>
            </a:r>
            <a:r>
              <a:rPr sz="32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chemeClr val="tx1"/>
                </a:solidFill>
                <a:latin typeface="Calibri"/>
                <a:cs typeface="Calibri"/>
              </a:rPr>
              <a:t>Decrouy,</a:t>
            </a:r>
            <a:r>
              <a:rPr sz="32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chemeClr val="tx1"/>
                </a:solidFill>
                <a:latin typeface="Calibri"/>
                <a:cs typeface="Calibri"/>
              </a:rPr>
              <a:t>2024</a:t>
            </a:r>
            <a:r>
              <a:rPr sz="3200" b="1" spc="-1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3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6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70500"/>
            <a:ext cx="7556499" cy="4813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10001894"/>
            <a:ext cx="7650480" cy="4437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Figure42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Tachetée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144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850" y="894776"/>
            <a:ext cx="7359649" cy="33371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45800"/>
              </a:lnSpc>
              <a:spcBef>
                <a:spcPts val="770"/>
              </a:spcBef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19-</a:t>
            </a:r>
            <a:r>
              <a:rPr lang="fr-FR" sz="4000" b="1" spc="3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4000" b="1" spc="30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Tachetée</a:t>
            </a:r>
            <a:r>
              <a:rPr lang="fr-FR" sz="4000" b="1" spc="30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latin typeface="Calibri"/>
                <a:cs typeface="Calibri"/>
              </a:rPr>
              <a:t>:</a:t>
            </a:r>
            <a:r>
              <a:rPr lang="fr-FR" sz="4000" b="1" spc="3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C'est</a:t>
            </a:r>
            <a:r>
              <a:rPr lang="fr-FR" sz="3600" spc="30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une</a:t>
            </a:r>
            <a:r>
              <a:rPr lang="fr-FR" sz="3600" spc="30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r</a:t>
            </a:r>
            <a:r>
              <a:rPr lang="fr-FR" sz="3200" dirty="0" smtClean="0">
                <a:latin typeface="Calibri"/>
                <a:cs typeface="Calibri"/>
              </a:rPr>
              <a:t>obe</a:t>
            </a:r>
            <a:r>
              <a:rPr lang="fr-FR" sz="3200" spc="30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portant</a:t>
            </a:r>
            <a:r>
              <a:rPr lang="fr-FR" sz="3600" spc="30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de</a:t>
            </a:r>
            <a:r>
              <a:rPr lang="fr-FR" sz="3600" spc="30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petites</a:t>
            </a:r>
            <a:r>
              <a:rPr lang="fr-FR" sz="3600" spc="31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taches,</a:t>
            </a:r>
            <a:r>
              <a:rPr lang="fr-FR" sz="3600" spc="31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comprenant</a:t>
            </a:r>
            <a:r>
              <a:rPr lang="fr-FR" sz="3600" spc="30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la</a:t>
            </a:r>
            <a:r>
              <a:rPr lang="fr-FR" sz="3600" spc="305" dirty="0" smtClean="0">
                <a:latin typeface="Calibri"/>
                <a:cs typeface="Calibri"/>
              </a:rPr>
              <a:t> </a:t>
            </a:r>
            <a:r>
              <a:rPr lang="fr-FR" sz="3600" spc="-20" dirty="0" smtClean="0">
                <a:latin typeface="Calibri"/>
                <a:cs typeface="Calibri"/>
              </a:rPr>
              <a:t>robe </a:t>
            </a:r>
            <a:r>
              <a:rPr lang="fr-FR" sz="3600" dirty="0" smtClean="0">
                <a:latin typeface="Calibri"/>
                <a:cs typeface="Calibri"/>
              </a:rPr>
              <a:t>mouchetée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et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la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robe</a:t>
            </a:r>
            <a:r>
              <a:rPr lang="fr-FR" sz="3600" spc="-10" dirty="0" smtClean="0">
                <a:latin typeface="Calibri"/>
                <a:cs typeface="Calibri"/>
              </a:rPr>
              <a:t> truitée.</a:t>
            </a:r>
            <a:endParaRPr lang="fr-FR"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130" y="-25400"/>
            <a:ext cx="7359650" cy="4569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50700"/>
              </a:lnSpc>
              <a:spcBef>
                <a:spcPts val="685"/>
              </a:spcBef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20-</a:t>
            </a:r>
            <a:r>
              <a:rPr lang="fr-FR" sz="3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3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Tiqueté</a:t>
            </a:r>
            <a:r>
              <a:rPr lang="fr-FR" sz="3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latin typeface="Calibri"/>
                <a:cs typeface="Calibri"/>
              </a:rPr>
              <a:t>: D</a:t>
            </a:r>
            <a:r>
              <a:rPr lang="fr-FR" sz="3200" dirty="0" smtClean="0">
                <a:latin typeface="Calibri"/>
                <a:cs typeface="Calibri"/>
              </a:rPr>
              <a:t>ésigne</a:t>
            </a:r>
            <a:r>
              <a:rPr lang="fr-FR" sz="3200" spc="-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un</a:t>
            </a:r>
            <a:r>
              <a:rPr lang="fr-FR" sz="3200" spc="-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poil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mélangé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portant</a:t>
            </a:r>
            <a:r>
              <a:rPr lang="fr-FR" sz="3200" spc="-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-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petites</a:t>
            </a:r>
            <a:r>
              <a:rPr lang="fr-FR" sz="3200" spc="-10" dirty="0" smtClean="0">
                <a:latin typeface="Calibri"/>
                <a:cs typeface="Calibri"/>
              </a:rPr>
              <a:t> truitures </a:t>
            </a:r>
            <a:r>
              <a:rPr lang="fr-FR" sz="3200" dirty="0" smtClean="0">
                <a:latin typeface="Calibri"/>
                <a:cs typeface="Calibri"/>
              </a:rPr>
              <a:t>ou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mouchetures,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ce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qui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donne</a:t>
            </a:r>
            <a:r>
              <a:rPr lang="fr-FR" sz="3200" spc="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l'impression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reflets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dans</a:t>
            </a:r>
            <a:r>
              <a:rPr lang="fr-FR" sz="3200" spc="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le</a:t>
            </a:r>
            <a:r>
              <a:rPr lang="fr-FR" sz="3200" spc="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pelage.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Chez</a:t>
            </a:r>
            <a:r>
              <a:rPr lang="fr-FR" sz="3200" spc="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le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chien,</a:t>
            </a:r>
            <a:r>
              <a:rPr lang="fr-FR" sz="3200" spc="10" dirty="0" smtClean="0">
                <a:latin typeface="Calibri"/>
                <a:cs typeface="Calibri"/>
              </a:rPr>
              <a:t> </a:t>
            </a:r>
            <a:r>
              <a:rPr lang="fr-FR" sz="3200" spc="-10" dirty="0" smtClean="0">
                <a:latin typeface="Calibri"/>
                <a:cs typeface="Calibri"/>
              </a:rPr>
              <a:t>quelques </a:t>
            </a:r>
            <a:r>
              <a:rPr lang="fr-FR" sz="3200" dirty="0" smtClean="0">
                <a:latin typeface="Calibri"/>
                <a:cs typeface="Calibri"/>
              </a:rPr>
              <a:t>races</a:t>
            </a:r>
            <a:r>
              <a:rPr lang="fr-FR" sz="3200" spc="10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comme</a:t>
            </a:r>
            <a:r>
              <a:rPr lang="fr-FR" sz="3200" spc="1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le</a:t>
            </a:r>
            <a:r>
              <a:rPr lang="fr-FR" sz="3200" spc="10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Griffon</a:t>
            </a:r>
            <a:r>
              <a:rPr lang="fr-FR" sz="3200" spc="1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Bleu</a:t>
            </a:r>
            <a:r>
              <a:rPr lang="fr-FR" sz="3200" spc="114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114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Gascogne</a:t>
            </a:r>
            <a:r>
              <a:rPr lang="fr-FR" sz="3200" spc="1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sont</a:t>
            </a:r>
            <a:r>
              <a:rPr lang="fr-FR" sz="3200" spc="1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connus</a:t>
            </a:r>
            <a:r>
              <a:rPr lang="fr-FR" sz="3200" spc="1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pour</a:t>
            </a:r>
            <a:r>
              <a:rPr lang="fr-FR" sz="3200" spc="10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être</a:t>
            </a:r>
            <a:r>
              <a:rPr lang="fr-FR" sz="3200" spc="1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tiquetés.</a:t>
            </a:r>
            <a:r>
              <a:rPr lang="fr-FR" sz="3200" spc="110" dirty="0" smtClean="0">
                <a:latin typeface="Calibri"/>
                <a:cs typeface="Calibri"/>
              </a:rPr>
              <a:t> </a:t>
            </a:r>
            <a:endParaRPr lang="fr-FR" sz="3200" dirty="0">
              <a:latin typeface="Calibri"/>
              <a:cs typeface="Calibri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570" y="5660628"/>
            <a:ext cx="6826250" cy="4617596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744220" y="10278224"/>
            <a:ext cx="5822950" cy="3821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Figure43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FF0000"/>
                </a:solidFill>
                <a:latin typeface="Calibri"/>
                <a:cs typeface="Calibri"/>
              </a:rPr>
              <a:t>Tiquetée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(Decrouy,2024</a:t>
            </a:r>
            <a:r>
              <a:rPr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2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" y="4432300"/>
            <a:ext cx="7556500" cy="5029200"/>
          </a:xfrm>
          <a:prstGeom prst="rect">
            <a:avLst/>
          </a:prstGeom>
        </p:spPr>
      </p:pic>
      <p:sp>
        <p:nvSpPr>
          <p:cNvPr id="3" name="object 7"/>
          <p:cNvSpPr txBox="1"/>
          <p:nvPr/>
        </p:nvSpPr>
        <p:spPr>
          <a:xfrm>
            <a:off x="577850" y="9918700"/>
            <a:ext cx="6400799" cy="4437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Figure44: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Zaine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Decrouy,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2024)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579" y="165100"/>
            <a:ext cx="7164072" cy="27715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45200"/>
              </a:lnSpc>
              <a:spcBef>
                <a:spcPts val="780"/>
              </a:spcBef>
            </a:pP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21-</a:t>
            </a:r>
            <a:r>
              <a:rPr lang="fr-FR" sz="4400" b="1" spc="16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lang="fr-FR" sz="4400" b="1" spc="18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Zaine</a:t>
            </a:r>
            <a:r>
              <a:rPr lang="fr-FR" sz="4400" b="1" spc="17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latin typeface="Calibri"/>
                <a:cs typeface="Calibri"/>
              </a:rPr>
              <a:t>:</a:t>
            </a:r>
            <a:r>
              <a:rPr lang="fr-FR" sz="4400" b="1" spc="200" dirty="0" smtClean="0">
                <a:latin typeface="Calibri"/>
                <a:cs typeface="Calibri"/>
              </a:rPr>
              <a:t> R</a:t>
            </a:r>
            <a:r>
              <a:rPr lang="fr-FR" sz="4000" dirty="0" smtClean="0">
                <a:latin typeface="Calibri"/>
                <a:cs typeface="Calibri"/>
              </a:rPr>
              <a:t>obe</a:t>
            </a:r>
            <a:r>
              <a:rPr lang="fr-FR" sz="4000" spc="18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uniformément</a:t>
            </a:r>
            <a:r>
              <a:rPr lang="fr-FR" sz="4000" spc="17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colorée,</a:t>
            </a:r>
            <a:r>
              <a:rPr lang="fr-FR" sz="4000" spc="17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sans</a:t>
            </a:r>
            <a:r>
              <a:rPr lang="fr-FR" sz="4000" spc="19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tâche</a:t>
            </a:r>
            <a:r>
              <a:rPr lang="fr-FR" sz="4000" spc="18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blanche,</a:t>
            </a:r>
            <a:r>
              <a:rPr lang="fr-FR" sz="4000" spc="18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sans</a:t>
            </a:r>
            <a:r>
              <a:rPr lang="fr-FR" sz="4000" spc="185" dirty="0" smtClean="0">
                <a:latin typeface="Calibri"/>
                <a:cs typeface="Calibri"/>
              </a:rPr>
              <a:t> </a:t>
            </a:r>
            <a:r>
              <a:rPr lang="fr-FR" sz="4000" spc="-10" dirty="0" smtClean="0">
                <a:latin typeface="Calibri"/>
                <a:cs typeface="Calibri"/>
              </a:rPr>
              <a:t>poils blancs.</a:t>
            </a:r>
            <a:endParaRPr lang="fr-FR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9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0" y="1134119"/>
            <a:ext cx="948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REFERENCES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000" y="1446539"/>
            <a:ext cx="141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8580" y="1421139"/>
            <a:ext cx="4691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Anonyme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Standard-</a:t>
            </a:r>
            <a:r>
              <a:rPr sz="1200" dirty="0">
                <a:latin typeface="Calibri"/>
                <a:cs typeface="Calibri"/>
              </a:rPr>
              <a:t>FCI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N°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307).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Fédéreation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Cynophilie</a:t>
            </a:r>
            <a:r>
              <a:rPr sz="1200" spc="-10" dirty="0">
                <a:latin typeface="Calibri"/>
                <a:cs typeface="Calibri"/>
              </a:rPr>
              <a:t> Inetrnationale.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000" y="1678949"/>
            <a:ext cx="5777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Anonyme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2: Standard AKC;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American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Kennel Club.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Approved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February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2018, </a:t>
            </a:r>
            <a:r>
              <a:rPr sz="1200" spc="-10" dirty="0">
                <a:latin typeface="Calibri"/>
                <a:cs typeface="Calibri"/>
              </a:rPr>
              <a:t>Effective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May </a:t>
            </a:r>
            <a:r>
              <a:rPr sz="1200" dirty="0">
                <a:latin typeface="Calibri"/>
                <a:cs typeface="Calibri"/>
              </a:rPr>
              <a:t>1,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2018.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000" y="2174249"/>
            <a:ext cx="163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2.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580" y="2212349"/>
            <a:ext cx="53244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Adili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N.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2015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Essai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détermination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l’espèce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race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des</a:t>
            </a:r>
            <a:r>
              <a:rPr sz="1100" spc="2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animaux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domestiques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000" y="2418089"/>
            <a:ext cx="4311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fonction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morphométrie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globules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rouges.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These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Doctorat.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133p.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000" y="2612399"/>
            <a:ext cx="163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3.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8580" y="2650499"/>
            <a:ext cx="53263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Boukhchem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2024: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Ethnologie animal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In.Chapiter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Ethnologie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canine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.Institut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véétrinare</a:t>
            </a:r>
            <a:r>
              <a:rPr sz="1100" spc="-10" dirty="0">
                <a:latin typeface="Calibri"/>
                <a:cs typeface="Calibri"/>
              </a:rPr>
              <a:t> d'El-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000" y="2830627"/>
            <a:ext cx="5779135" cy="12833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latin typeface="Calibri"/>
                <a:cs typeface="Calibri"/>
              </a:rPr>
              <a:t>Khroub-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Université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Frères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Mentouri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Constantine1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13335" indent="449580" algn="just">
              <a:lnSpc>
                <a:spcPts val="1680"/>
              </a:lnSpc>
              <a:spcBef>
                <a:spcPts val="75"/>
              </a:spcBef>
              <a:buAutoNum type="arabicPeriod" startAt="4"/>
              <a:tabLst>
                <a:tab pos="462280" algn="l"/>
              </a:tabLst>
            </a:pPr>
            <a:r>
              <a:rPr sz="1200" dirty="0">
                <a:latin typeface="Calibri"/>
                <a:cs typeface="Calibri"/>
              </a:rPr>
              <a:t>Darwin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C.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1959: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origin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species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means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natural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selection.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London, </a:t>
            </a:r>
            <a:r>
              <a:rPr sz="1200" dirty="0">
                <a:latin typeface="Calibri"/>
                <a:cs typeface="Calibri"/>
              </a:rPr>
              <a:t>John</a:t>
            </a:r>
            <a:r>
              <a:rPr sz="1200" spc="-10" dirty="0">
                <a:latin typeface="Calibri"/>
                <a:cs typeface="Calibri"/>
              </a:rPr>
              <a:t> Murray.</a:t>
            </a:r>
            <a:endParaRPr sz="1200">
              <a:latin typeface="Calibri"/>
              <a:cs typeface="Calibri"/>
            </a:endParaRPr>
          </a:p>
          <a:p>
            <a:pPr marL="12700" marR="5080" indent="449580" algn="just">
              <a:lnSpc>
                <a:spcPts val="1680"/>
              </a:lnSpc>
              <a:buAutoNum type="arabicPeriod" startAt="4"/>
              <a:tabLst>
                <a:tab pos="462280" algn="l"/>
              </a:tabLst>
            </a:pPr>
            <a:r>
              <a:rPr sz="1200" dirty="0">
                <a:latin typeface="Calibri"/>
                <a:cs typeface="Calibri"/>
              </a:rPr>
              <a:t>Decrouy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2024 :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Comparaison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Chien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africain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Races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photos.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Actualisé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mars </a:t>
            </a:r>
            <a:r>
              <a:rPr sz="1200" dirty="0">
                <a:latin typeface="Calibri"/>
                <a:cs typeface="Calibri"/>
              </a:rPr>
              <a:t>20245</a:t>
            </a:r>
            <a:r>
              <a:rPr sz="1200" spc="365" dirty="0">
                <a:latin typeface="Calibri"/>
                <a:cs typeface="Calibri"/>
              </a:rPr>
              <a:t>   </a:t>
            </a:r>
            <a:r>
              <a:rPr sz="1200" dirty="0">
                <a:latin typeface="Calibri"/>
                <a:cs typeface="Calibri"/>
              </a:rPr>
              <a:t>mars</a:t>
            </a:r>
            <a:r>
              <a:rPr sz="1200" spc="370" dirty="0">
                <a:latin typeface="Calibri"/>
                <a:cs typeface="Calibri"/>
              </a:rPr>
              <a:t>   </a:t>
            </a:r>
            <a:r>
              <a:rPr sz="1200" dirty="0">
                <a:latin typeface="Calibri"/>
                <a:cs typeface="Calibri"/>
              </a:rPr>
              <a:t>2024</a:t>
            </a:r>
            <a:r>
              <a:rPr sz="1200" spc="370" dirty="0">
                <a:latin typeface="Calibri"/>
                <a:cs typeface="Calibri"/>
              </a:rPr>
              <a:t>   </a:t>
            </a:r>
            <a:r>
              <a:rPr sz="1200" spc="-10" dirty="0">
                <a:latin typeface="Calibri"/>
                <a:cs typeface="Calibri"/>
              </a:rPr>
              <a:t>/https://</a:t>
            </a:r>
            <a:r>
              <a:rPr sz="1200" spc="-10" dirty="0">
                <a:latin typeface="Calibri"/>
                <a:cs typeface="Calibri"/>
                <a:hlinkClick r:id="rId2"/>
              </a:rPr>
              <a:t>www.planeteanimal.com/chien-africain-races-et-photos-</a:t>
            </a:r>
            <a:r>
              <a:rPr sz="1200" spc="-10" dirty="0">
                <a:latin typeface="Calibri"/>
                <a:cs typeface="Calibri"/>
              </a:rPr>
              <a:t> 3272.html#anchor_2Comparaisons</a:t>
            </a:r>
            <a:r>
              <a:rPr sz="1200" spc="20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9000" y="4118619"/>
            <a:ext cx="163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6.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8580" y="4144019"/>
            <a:ext cx="529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Freedman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A.H.,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Gronau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I.,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Schweizer R.M., </a:t>
            </a:r>
            <a:r>
              <a:rPr sz="1200" spc="-10" dirty="0">
                <a:latin typeface="Calibri"/>
                <a:cs typeface="Calibri"/>
              </a:rPr>
              <a:t>Ortega-</a:t>
            </a:r>
            <a:r>
              <a:rPr sz="1200" dirty="0">
                <a:latin typeface="Calibri"/>
                <a:cs typeface="Calibri"/>
              </a:rPr>
              <a:t>Del Vecchyo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D., Han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E.,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Silva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P.M.,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9000" y="4333249"/>
            <a:ext cx="5829300" cy="167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 algn="just">
              <a:lnSpc>
                <a:spcPct val="1167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Galaverni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M.,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Fan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Z.,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Marx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P.,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Lorente-</a:t>
            </a:r>
            <a:r>
              <a:rPr sz="1200" dirty="0">
                <a:latin typeface="Calibri"/>
                <a:cs typeface="Calibri"/>
              </a:rPr>
              <a:t>Galdos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B.,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Beale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H.,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Ramirez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O.,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Hor-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mozdiari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F., </a:t>
            </a:r>
            <a:r>
              <a:rPr sz="1200" dirty="0">
                <a:latin typeface="Calibri"/>
                <a:cs typeface="Calibri"/>
              </a:rPr>
              <a:t>Alkan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C.,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Vilà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C.,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Squire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K.,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Geffen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E.,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Kusak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J.,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Boyko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A.R.,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Parker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H.G.,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C.,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Tadigotla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V., </a:t>
            </a:r>
            <a:r>
              <a:rPr sz="1200" dirty="0">
                <a:latin typeface="Calibri"/>
                <a:cs typeface="Calibri"/>
              </a:rPr>
              <a:t>Siepel</a:t>
            </a:r>
            <a:r>
              <a:rPr sz="1200" spc="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A.,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Bustamante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C.D.,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Harkins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T.T.,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Nelson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S.F.,</a:t>
            </a:r>
            <a:r>
              <a:rPr sz="1200" spc="2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Ostrander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E.A.,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Marques-</a:t>
            </a:r>
            <a:r>
              <a:rPr sz="1200" dirty="0">
                <a:latin typeface="Calibri"/>
                <a:cs typeface="Calibri"/>
              </a:rPr>
              <a:t>Bonet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T., </a:t>
            </a:r>
            <a:r>
              <a:rPr sz="1200" dirty="0">
                <a:latin typeface="Calibri"/>
                <a:cs typeface="Calibri"/>
              </a:rPr>
              <a:t>Wayne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R.K.,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Novembre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J.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2014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22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Genome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Se-</a:t>
            </a:r>
            <a:r>
              <a:rPr sz="1200" spc="3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quencing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Highlights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Dynamic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Early </a:t>
            </a:r>
            <a:r>
              <a:rPr sz="1200" dirty="0">
                <a:latin typeface="Calibri"/>
                <a:cs typeface="Calibri"/>
              </a:rPr>
              <a:t>History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Dogs.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Genetics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e1004016.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:10.1371/journal.</a:t>
            </a:r>
            <a:r>
              <a:rPr sz="1200" spc="-10" dirty="0">
                <a:latin typeface="Calibri"/>
                <a:cs typeface="Calibri"/>
              </a:rPr>
              <a:t> pgen.1004016.</a:t>
            </a: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  <a:spcBef>
                <a:spcPts val="215"/>
              </a:spcBef>
            </a:pPr>
            <a:r>
              <a:rPr sz="1200" b="1" dirty="0">
                <a:latin typeface="Calibri"/>
                <a:cs typeface="Calibri"/>
              </a:rPr>
              <a:t>7.</a:t>
            </a:r>
            <a:r>
              <a:rPr sz="1200" b="1" spc="360" dirty="0">
                <a:latin typeface="Calibri"/>
                <a:cs typeface="Calibri"/>
              </a:rPr>
              <a:t>    </a:t>
            </a:r>
            <a:r>
              <a:rPr sz="1200" dirty="0">
                <a:latin typeface="Calibri"/>
                <a:cs typeface="Calibri"/>
              </a:rPr>
              <a:t>Haddam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HY.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2020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Caractérisation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morphométrique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typologie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lévrier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algérien </a:t>
            </a:r>
            <a:r>
              <a:rPr sz="1200" dirty="0">
                <a:latin typeface="Calibri"/>
                <a:cs typeface="Calibri"/>
              </a:rPr>
              <a:t>(sloughi)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dans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nord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l’AlgérieMémoire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Master.UNIVERSITE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TLEMCEN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Faculté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des </a:t>
            </a:r>
            <a:r>
              <a:rPr sz="1200" dirty="0">
                <a:latin typeface="Calibri"/>
                <a:cs typeface="Calibri"/>
              </a:rPr>
              <a:t>Sciences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Nature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Sciences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Terre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l’Univers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.84p.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000" y="5988059"/>
            <a:ext cx="141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8580" y="6000759"/>
            <a:ext cx="52819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Linnaeus,</a:t>
            </a:r>
            <a:r>
              <a:rPr sz="1100" spc="3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C.</a:t>
            </a:r>
            <a:r>
              <a:rPr sz="1100" spc="3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1758-</a:t>
            </a:r>
            <a:r>
              <a:rPr sz="1100" dirty="0">
                <a:latin typeface="Calibri"/>
                <a:cs typeface="Calibri"/>
              </a:rPr>
              <a:t>01-01.</a:t>
            </a:r>
            <a:r>
              <a:rPr sz="1100" spc="3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Systema</a:t>
            </a:r>
            <a:r>
              <a:rPr sz="1100" spc="3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Naturæ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Regna</a:t>
            </a:r>
            <a:r>
              <a:rPr sz="1100" spc="3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Tria</a:t>
            </a:r>
            <a:r>
              <a:rPr sz="1100" spc="3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Naturæ,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Secundum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Classes,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9000" y="6174749"/>
            <a:ext cx="5832475" cy="20650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09220" algn="just">
              <a:lnSpc>
                <a:spcPct val="102299"/>
              </a:lnSpc>
              <a:spcBef>
                <a:spcPts val="70"/>
              </a:spcBef>
            </a:pPr>
            <a:r>
              <a:rPr sz="1100" dirty="0">
                <a:latin typeface="Calibri"/>
                <a:cs typeface="Calibri"/>
              </a:rPr>
              <a:t>Ordines,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Genera,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Species,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cum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Characteribus,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Differentiis,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Synonymis,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Locis.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Tomus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I.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Editio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Decima, </a:t>
            </a:r>
            <a:r>
              <a:rPr sz="1100" dirty="0">
                <a:latin typeface="Calibri"/>
                <a:cs typeface="Calibri"/>
              </a:rPr>
              <a:t>Reformata.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Laurentii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Salvii,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Stockholm,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823</a:t>
            </a:r>
            <a:r>
              <a:rPr sz="1100" spc="-25" dirty="0">
                <a:latin typeface="Calibri"/>
                <a:cs typeface="Calibri"/>
              </a:rPr>
              <a:t> pp.</a:t>
            </a:r>
            <a:endParaRPr sz="1100">
              <a:latin typeface="Calibri"/>
              <a:cs typeface="Calibri"/>
            </a:endParaRPr>
          </a:p>
          <a:p>
            <a:pPr marL="12700" marR="97790" indent="1165225" algn="just">
              <a:lnSpc>
                <a:spcPct val="101400"/>
              </a:lnSpc>
              <a:buAutoNum type="arabicPeriod" startAt="8"/>
              <a:tabLst>
                <a:tab pos="1177925" algn="l"/>
                <a:tab pos="1178560" algn="l"/>
              </a:tabLst>
            </a:pPr>
            <a:r>
              <a:rPr sz="1200" dirty="0">
                <a:latin typeface="Calibri"/>
                <a:cs typeface="Calibri"/>
              </a:rPr>
              <a:t>Piamore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2023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races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poil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long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28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planète</a:t>
            </a:r>
            <a:r>
              <a:rPr sz="1200" i="1" spc="2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animal</a:t>
            </a:r>
            <a:r>
              <a:rPr sz="1200" i="1" spc="2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Actualisé: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13 </a:t>
            </a:r>
            <a:r>
              <a:rPr sz="1200" dirty="0">
                <a:latin typeface="Calibri"/>
                <a:cs typeface="Calibri"/>
              </a:rPr>
              <a:t>décembre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2023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www.planeteanimal.com/10-races-de-chiens-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a-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poil-long-3647.html</a:t>
            </a:r>
            <a:endParaRPr sz="1200">
              <a:latin typeface="Calibri"/>
              <a:cs typeface="Calibri"/>
            </a:endParaRPr>
          </a:p>
          <a:p>
            <a:pPr marL="12700" marR="52705" indent="449580" algn="just">
              <a:lnSpc>
                <a:spcPct val="101400"/>
              </a:lnSpc>
              <a:spcBef>
                <a:spcPts val="10"/>
              </a:spcBef>
              <a:buFont typeface="Calibri"/>
              <a:buAutoNum type="arabicPeriod" startAt="8"/>
              <a:tabLst>
                <a:tab pos="462280" algn="l"/>
              </a:tabLst>
            </a:pPr>
            <a:r>
              <a:rPr sz="1200" dirty="0">
                <a:latin typeface="Calibri"/>
                <a:cs typeface="Calibri"/>
              </a:rPr>
              <a:t>Thornton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Emmons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G.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1991.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Tlinget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Indians.</a:t>
            </a:r>
            <a:r>
              <a:rPr sz="1200" spc="2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Edited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additions</a:t>
            </a:r>
            <a:r>
              <a:rPr sz="1200" spc="2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F.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Laguna.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Anthropological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Papers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American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Museum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Natural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History,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70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1-</a:t>
            </a:r>
            <a:r>
              <a:rPr sz="1200" spc="-20" dirty="0">
                <a:latin typeface="Calibri"/>
                <a:cs typeface="Calibri"/>
              </a:rPr>
              <a:t>489.</a:t>
            </a:r>
            <a:endParaRPr sz="1200">
              <a:latin typeface="Calibri"/>
              <a:cs typeface="Calibri"/>
            </a:endParaRPr>
          </a:p>
          <a:p>
            <a:pPr marL="12700" marR="5080" indent="449580" algn="just">
              <a:lnSpc>
                <a:spcPct val="101699"/>
              </a:lnSpc>
              <a:spcBef>
                <a:spcPts val="5"/>
              </a:spcBef>
              <a:buFont typeface="Calibri"/>
              <a:buAutoNum type="arabicPeriod" startAt="8"/>
              <a:tabLst>
                <a:tab pos="462280" algn="l"/>
              </a:tabLst>
            </a:pPr>
            <a:r>
              <a:rPr sz="1200" dirty="0">
                <a:latin typeface="Calibri"/>
                <a:cs typeface="Calibri"/>
              </a:rPr>
              <a:t>Vilà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C.,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Savolainen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P.,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Maldonado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J.E.,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Amorim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I.R.,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Rice.,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J.E.,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Honeycutt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R.L.,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Crandall </a:t>
            </a:r>
            <a:r>
              <a:rPr sz="1200" dirty="0">
                <a:latin typeface="Calibri"/>
                <a:cs typeface="Calibri"/>
              </a:rPr>
              <a:t>K.A.,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Lundeberg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J.,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Wayne,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R.K.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1997.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Multiple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ancient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origins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2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domestic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dog. </a:t>
            </a:r>
            <a:r>
              <a:rPr sz="1200" dirty="0">
                <a:latin typeface="Calibri"/>
                <a:cs typeface="Calibri"/>
              </a:rPr>
              <a:t>Science, 279: </a:t>
            </a:r>
            <a:r>
              <a:rPr sz="1200" spc="-10" dirty="0">
                <a:latin typeface="Calibri"/>
                <a:cs typeface="Calibri"/>
              </a:rPr>
              <a:t>1687-1689.</a:t>
            </a:r>
            <a:endParaRPr sz="1200">
              <a:latin typeface="Calibri"/>
              <a:cs typeface="Calibri"/>
            </a:endParaRPr>
          </a:p>
          <a:p>
            <a:pPr marL="462280" indent="-449580" algn="just">
              <a:lnSpc>
                <a:spcPct val="100000"/>
              </a:lnSpc>
              <a:spcBef>
                <a:spcPts val="20"/>
              </a:spcBef>
              <a:buAutoNum type="arabicPeriod" startAt="8"/>
              <a:tabLst>
                <a:tab pos="462280" algn="l"/>
              </a:tabLst>
            </a:pPr>
            <a:r>
              <a:rPr sz="1200" dirty="0">
                <a:latin typeface="Calibri"/>
                <a:cs typeface="Calibri"/>
              </a:rPr>
              <a:t>Villemin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1984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Dictionnaire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termes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vétérinaires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zootechniques.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Ed.</a:t>
            </a:r>
            <a:endParaRPr sz="1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latin typeface="Calibri"/>
                <a:cs typeface="Calibri"/>
              </a:rPr>
              <a:t>Vigot.1984.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470p.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147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 chien Boxer. C. 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75565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850" y="9309100"/>
            <a:ext cx="64008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Figure: Boxer Head ; Tète de Boxer (Meyer 204; Cirad)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sures (proportions) standards d'un chien Boxer allemand (Deutscher Boxer). (fichier Commons : &quot;Boxer_proportions&quot;) - licence CC-BY-SA 1.0 à 3.0 (https://creativecommons.org/licenses/by-sa/3.0//deed.fr) Loudenvier, 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155700"/>
            <a:ext cx="6477000" cy="74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780" y="9283005"/>
            <a:ext cx="64008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Figure: Boxer </a:t>
            </a:r>
            <a:r>
              <a:rPr lang="fr-FR" sz="2800" b="1" dirty="0" err="1" smtClean="0">
                <a:solidFill>
                  <a:srgbClr val="FF0000"/>
                </a:solidFill>
              </a:rPr>
              <a:t>Measurements</a:t>
            </a:r>
            <a:r>
              <a:rPr lang="fr-FR" sz="2800" b="1" dirty="0" smtClean="0">
                <a:solidFill>
                  <a:srgbClr val="FF0000"/>
                </a:solidFill>
              </a:rPr>
              <a:t>; Mensurations chez le  Boxer (Meyer 204; Cirad)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50" y="317500"/>
            <a:ext cx="6781800" cy="997080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b.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4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mésocéphale</a:t>
            </a:r>
            <a:endParaRPr lang="fr-FR" sz="4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fr-FR" sz="4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Définition</a:t>
            </a:r>
            <a:endParaRPr lang="fr-FR" sz="4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9525" indent="449580">
              <a:lnSpc>
                <a:spcPct val="116700"/>
              </a:lnSpc>
              <a:spcBef>
                <a:spcPts val="680"/>
              </a:spcBef>
            </a:pPr>
            <a:r>
              <a:rPr lang="fr-FR" sz="4800" dirty="0" smtClean="0">
                <a:latin typeface="Calibri"/>
                <a:cs typeface="Calibri"/>
              </a:rPr>
              <a:t>Cela</a:t>
            </a:r>
            <a:r>
              <a:rPr lang="fr-FR" sz="4800" spc="19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concerne</a:t>
            </a:r>
            <a:r>
              <a:rPr lang="fr-FR" sz="4800" spc="19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la</a:t>
            </a:r>
            <a:r>
              <a:rPr lang="fr-FR" sz="4800" spc="21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majorité</a:t>
            </a:r>
            <a:r>
              <a:rPr lang="fr-FR" sz="4800" spc="20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de</a:t>
            </a:r>
            <a:r>
              <a:rPr lang="fr-FR" sz="4800" spc="19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nos</a:t>
            </a:r>
            <a:r>
              <a:rPr lang="fr-FR" sz="4800" spc="20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compagnons.</a:t>
            </a:r>
            <a:r>
              <a:rPr lang="fr-FR" sz="4800" spc="20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La</a:t>
            </a:r>
            <a:r>
              <a:rPr lang="fr-FR" sz="4800" spc="19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forme</a:t>
            </a:r>
            <a:r>
              <a:rPr lang="fr-FR" sz="4800" spc="204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de</a:t>
            </a:r>
            <a:r>
              <a:rPr lang="fr-FR" sz="4800" spc="19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tête</a:t>
            </a:r>
            <a:r>
              <a:rPr lang="fr-FR" sz="4800" spc="19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est</a:t>
            </a:r>
            <a:r>
              <a:rPr lang="fr-FR" sz="4800" spc="19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de</a:t>
            </a:r>
            <a:r>
              <a:rPr lang="fr-FR" sz="4800" spc="195" dirty="0" smtClean="0">
                <a:latin typeface="Calibri"/>
                <a:cs typeface="Calibri"/>
              </a:rPr>
              <a:t> </a:t>
            </a:r>
            <a:r>
              <a:rPr lang="fr-FR" sz="4800" spc="-10" dirty="0" smtClean="0">
                <a:latin typeface="Calibri"/>
                <a:cs typeface="Calibri"/>
              </a:rPr>
              <a:t>longueur </a:t>
            </a:r>
            <a:r>
              <a:rPr lang="fr-FR" sz="4800" b="1" dirty="0" smtClean="0">
                <a:latin typeface="Calibri"/>
                <a:cs typeface="Calibri"/>
              </a:rPr>
              <a:t>moyenne</a:t>
            </a:r>
            <a:r>
              <a:rPr lang="fr-FR" sz="4800" dirty="0" smtClean="0">
                <a:latin typeface="Calibri"/>
                <a:cs typeface="Calibri"/>
              </a:rPr>
              <a:t>,</a:t>
            </a:r>
            <a:r>
              <a:rPr lang="fr-FR" sz="4800" spc="-3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même</a:t>
            </a:r>
            <a:r>
              <a:rPr lang="fr-FR" sz="4800" spc="-1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chose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pour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la</a:t>
            </a:r>
            <a:r>
              <a:rPr lang="fr-FR" sz="4800" spc="-2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largeur.</a:t>
            </a:r>
            <a:r>
              <a:rPr lang="fr-FR" sz="4800" spc="-1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On</a:t>
            </a:r>
            <a:r>
              <a:rPr lang="fr-FR" sz="4800" spc="-2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peut</a:t>
            </a:r>
            <a:r>
              <a:rPr lang="fr-FR" sz="4800" spc="-10" dirty="0" smtClean="0">
                <a:latin typeface="Calibri"/>
                <a:cs typeface="Calibri"/>
              </a:rPr>
              <a:t> </a:t>
            </a:r>
            <a:r>
              <a:rPr lang="fr-FR" sz="4800" dirty="0" err="1" smtClean="0">
                <a:latin typeface="Calibri"/>
                <a:cs typeface="Calibri"/>
              </a:rPr>
              <a:t>citer:par</a:t>
            </a:r>
            <a:r>
              <a:rPr lang="fr-FR" sz="4800" spc="-2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exemple,</a:t>
            </a:r>
            <a:r>
              <a:rPr lang="fr-FR" sz="4800" spc="-15" dirty="0" smtClean="0">
                <a:latin typeface="Calibri"/>
                <a:cs typeface="Calibri"/>
              </a:rPr>
              <a:t> </a:t>
            </a:r>
          </a:p>
          <a:p>
            <a:pPr marL="698500" marR="9525" indent="-685800">
              <a:lnSpc>
                <a:spcPct val="116700"/>
              </a:lnSpc>
              <a:spcBef>
                <a:spcPts val="680"/>
              </a:spcBef>
              <a:buFont typeface="Wingdings" panose="05000000000000000000" pitchFamily="2" charset="2"/>
              <a:buChar char="Ø"/>
            </a:pPr>
            <a:r>
              <a:rPr lang="fr-FR" sz="4800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48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dirty="0" smtClean="0">
                <a:solidFill>
                  <a:srgbClr val="FF0000"/>
                </a:solidFill>
                <a:latin typeface="Calibri"/>
                <a:cs typeface="Calibri"/>
              </a:rPr>
              <a:t>Labrador</a:t>
            </a:r>
            <a:r>
              <a:rPr lang="fr-FR" sz="48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698500" marR="9525" indent="-685800">
              <a:lnSpc>
                <a:spcPct val="116700"/>
              </a:lnSpc>
              <a:spcBef>
                <a:spcPts val="680"/>
              </a:spcBef>
              <a:buFont typeface="Wingdings" panose="05000000000000000000" pitchFamily="2" charset="2"/>
              <a:buChar char="Ø"/>
            </a:pPr>
            <a:r>
              <a:rPr lang="fr-FR" sz="4800" dirty="0" smtClean="0">
                <a:solidFill>
                  <a:schemeClr val="tx1"/>
                </a:solidFill>
                <a:latin typeface="Calibri"/>
                <a:cs typeface="Calibri"/>
              </a:rPr>
              <a:t>ou</a:t>
            </a:r>
            <a:r>
              <a:rPr lang="fr-FR" sz="48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4800" spc="-10" dirty="0" smtClean="0">
                <a:solidFill>
                  <a:srgbClr val="FF0000"/>
                </a:solidFill>
                <a:latin typeface="Calibri"/>
                <a:cs typeface="Calibri"/>
              </a:rPr>
              <a:t> Barbet.</a:t>
            </a:r>
            <a:endParaRPr lang="fr-FR" sz="4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 chien Labrador. C. 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365500"/>
            <a:ext cx="63246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yndrome de Horner chez un chien Labrador Retriever. Sur l'oeil gauche, enophthalmie, myose et 3e paupière relevée. (fichier Commons : &quot;Horner's_syndrome_dog&quot;) - licence CC-BY-SA 3.0 (https://creativecommons.org/licenses/by-sa/3.0/) Mills Joel, 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2700"/>
            <a:ext cx="52095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780" y="9283005"/>
            <a:ext cx="64008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Figure: Labrador Dog (Meyer 204; Cirad)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241300"/>
            <a:ext cx="7162800" cy="1055673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30"/>
              </a:spcBef>
            </a:pP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c.</a:t>
            </a:r>
            <a:r>
              <a:rPr lang="fr-FR" sz="5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5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lang="fr-FR" sz="5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dolichocéphale</a:t>
            </a:r>
            <a:endParaRPr lang="fr-FR" sz="5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3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fr-FR" sz="5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Définition</a:t>
            </a:r>
          </a:p>
          <a:p>
            <a:pPr marL="12700" algn="just"/>
            <a:r>
              <a:rPr lang="fr-FR" sz="5400" dirty="0" smtClean="0">
                <a:latin typeface="Calibri"/>
                <a:cs typeface="Calibri"/>
              </a:rPr>
              <a:t>La</a:t>
            </a:r>
            <a:r>
              <a:rPr lang="fr-FR" sz="5400" spc="85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tête</a:t>
            </a:r>
            <a:r>
              <a:rPr lang="fr-FR" sz="5400" spc="90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de</a:t>
            </a:r>
            <a:r>
              <a:rPr lang="fr-FR" sz="5400" spc="85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ses</a:t>
            </a:r>
            <a:r>
              <a:rPr lang="fr-FR" sz="5400" spc="80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chiens</a:t>
            </a:r>
            <a:r>
              <a:rPr lang="fr-FR" sz="5400" spc="95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est</a:t>
            </a:r>
            <a:r>
              <a:rPr lang="fr-FR" sz="5400" spc="75" dirty="0" smtClean="0">
                <a:latin typeface="Calibri"/>
                <a:cs typeface="Calibri"/>
              </a:rPr>
              <a:t> </a:t>
            </a:r>
            <a:r>
              <a:rPr lang="fr-FR" sz="5400" b="1" dirty="0" smtClean="0">
                <a:latin typeface="Calibri"/>
                <a:cs typeface="Calibri"/>
              </a:rPr>
              <a:t>fine</a:t>
            </a:r>
            <a:r>
              <a:rPr lang="fr-FR" sz="5400" spc="90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et</a:t>
            </a:r>
            <a:r>
              <a:rPr lang="fr-FR" sz="5400" spc="85" dirty="0" smtClean="0">
                <a:latin typeface="Calibri"/>
                <a:cs typeface="Calibri"/>
              </a:rPr>
              <a:t> </a:t>
            </a:r>
            <a:r>
              <a:rPr lang="fr-FR" sz="5400" b="1" dirty="0" smtClean="0">
                <a:latin typeface="Calibri"/>
                <a:cs typeface="Calibri"/>
              </a:rPr>
              <a:t>allongée</a:t>
            </a:r>
            <a:r>
              <a:rPr lang="fr-FR" sz="5400" dirty="0" smtClean="0">
                <a:latin typeface="Calibri"/>
                <a:cs typeface="Calibri"/>
              </a:rPr>
              <a:t>.</a:t>
            </a:r>
            <a:r>
              <a:rPr lang="fr-FR" sz="5400" spc="85" dirty="0" smtClean="0">
                <a:latin typeface="Calibri"/>
                <a:cs typeface="Calibri"/>
              </a:rPr>
              <a:t> </a:t>
            </a:r>
          </a:p>
          <a:p>
            <a:pPr marL="12700" algn="just"/>
            <a:r>
              <a:rPr lang="fr-FR" sz="5400" spc="85" dirty="0" smtClean="0">
                <a:latin typeface="Calibri"/>
                <a:cs typeface="Calibri"/>
              </a:rPr>
              <a:t>Exemples: </a:t>
            </a:r>
          </a:p>
          <a:p>
            <a:pPr marL="698500" indent="-685800" algn="just">
              <a:buFont typeface="Arial" panose="020B0604020202020204" pitchFamily="34" charset="0"/>
              <a:buChar char="•"/>
            </a:pPr>
            <a:r>
              <a:rPr lang="fr-FR" sz="5400" dirty="0" smtClean="0">
                <a:latin typeface="Calibri"/>
                <a:cs typeface="Calibri"/>
              </a:rPr>
              <a:t>Le</a:t>
            </a:r>
            <a:r>
              <a:rPr lang="fr-FR" sz="5400" spc="90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Lévrier</a:t>
            </a:r>
            <a:r>
              <a:rPr lang="fr-FR" sz="5400" spc="90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Whippet</a:t>
            </a:r>
            <a:r>
              <a:rPr lang="fr-FR" sz="5400" dirty="0" smtClean="0">
                <a:latin typeface="Calibri"/>
                <a:cs typeface="Calibri"/>
              </a:rPr>
              <a:t>,</a:t>
            </a:r>
          </a:p>
          <a:p>
            <a:pPr marL="698500" indent="-685800" algn="just">
              <a:buFont typeface="Arial" panose="020B0604020202020204" pitchFamily="34" charset="0"/>
              <a:buChar char="•"/>
            </a:pPr>
            <a:r>
              <a:rPr lang="fr-FR" sz="5400" spc="9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Azawakh</a:t>
            </a:r>
            <a:r>
              <a:rPr lang="fr-FR" sz="5400" spc="17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latin typeface="Calibri"/>
                <a:cs typeface="Calibri"/>
              </a:rPr>
              <a:t>(Voir</a:t>
            </a:r>
            <a:r>
              <a:rPr lang="fr-FR" sz="5400" b="1" spc="85" dirty="0" smtClean="0">
                <a:latin typeface="Calibri"/>
                <a:cs typeface="Calibri"/>
              </a:rPr>
              <a:t> </a:t>
            </a:r>
            <a:r>
              <a:rPr lang="fr-FR" sz="5400" b="1" spc="-10" dirty="0" smtClean="0">
                <a:latin typeface="Calibri"/>
                <a:cs typeface="Calibri"/>
              </a:rPr>
              <a:t>photo au-</a:t>
            </a:r>
            <a:r>
              <a:rPr lang="fr-FR" sz="5400" b="1" dirty="0" smtClean="0">
                <a:latin typeface="Calibri"/>
                <a:cs typeface="Calibri"/>
              </a:rPr>
              <a:t>dessous)</a:t>
            </a:r>
          </a:p>
          <a:p>
            <a:pPr marL="698500" indent="-685800" algn="just">
              <a:buFont typeface="Arial" panose="020B0604020202020204" pitchFamily="34" charset="0"/>
              <a:buChar char="•"/>
            </a:pPr>
            <a:r>
              <a:rPr lang="fr-FR" sz="5400" b="1" spc="-10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le</a:t>
            </a:r>
            <a:r>
              <a:rPr lang="fr-FR" sz="5400" spc="-20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solidFill>
                  <a:srgbClr val="FF0000"/>
                </a:solidFill>
                <a:latin typeface="Calibri"/>
                <a:cs typeface="Calibri"/>
              </a:rPr>
              <a:t>Doberman</a:t>
            </a:r>
            <a:r>
              <a:rPr lang="fr-FR" sz="5400" spc="-10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rejoignent</a:t>
            </a:r>
            <a:r>
              <a:rPr lang="fr-FR" sz="5400" spc="-25" dirty="0" smtClean="0">
                <a:latin typeface="Calibri"/>
                <a:cs typeface="Calibri"/>
              </a:rPr>
              <a:t> </a:t>
            </a:r>
            <a:r>
              <a:rPr lang="fr-FR" sz="5400" dirty="0" smtClean="0">
                <a:latin typeface="Calibri"/>
                <a:cs typeface="Calibri"/>
              </a:rPr>
              <a:t>cette</a:t>
            </a:r>
            <a:r>
              <a:rPr lang="fr-FR" sz="5400" spc="-15" dirty="0" smtClean="0">
                <a:latin typeface="Calibri"/>
                <a:cs typeface="Calibri"/>
              </a:rPr>
              <a:t> </a:t>
            </a:r>
            <a:r>
              <a:rPr lang="fr-FR" sz="5400" spc="-10" dirty="0" smtClean="0">
                <a:latin typeface="Calibri"/>
                <a:cs typeface="Calibri"/>
              </a:rPr>
              <a:t>catégorie.</a:t>
            </a:r>
            <a:endParaRPr lang="fr-FR" sz="5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9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050" y="698500"/>
            <a:ext cx="4768850" cy="5247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fr-FR" sz="4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89865" indent="-177800" algn="ctr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190500" algn="l"/>
              </a:tabLst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ORIGINE,</a:t>
            </a:r>
            <a:r>
              <a:rPr lang="fr-FR" sz="40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DOMESTICATION</a:t>
            </a:r>
            <a:r>
              <a:rPr lang="fr-FR" sz="4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lang="fr-FR" sz="4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EVOLUTION</a:t>
            </a:r>
          </a:p>
          <a:p>
            <a:pPr marL="189865" indent="-177800" algn="ctr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190500" algn="l"/>
              </a:tabLst>
            </a:pP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ORIGIN , Domestication &amp; Evolution Of Dog </a:t>
            </a:r>
            <a:r>
              <a:rPr lang="fr-FR" sz="40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Species</a:t>
            </a:r>
            <a:endParaRPr lang="fr-FR" sz="40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3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udectomie d'un chien Dobermann aux oreilles naturelles. (fichier Commons : &quot;800px-Dob-3ans&quot;) - licence CC-BY-SA&amp;nbsp; 1.0, 2.0, 2.5 et 3.0&amp;nbsp; (https://creativecommons.org/licenses/by-sa/3.0/) J. J.-J., 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" y="2222500"/>
            <a:ext cx="7556500" cy="61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780" y="9283005"/>
            <a:ext cx="64008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Figure: </a:t>
            </a:r>
            <a:r>
              <a:rPr lang="fr-FR" sz="2800" b="1" dirty="0" err="1" smtClean="0">
                <a:solidFill>
                  <a:srgbClr val="FF0000"/>
                </a:solidFill>
              </a:rPr>
              <a:t>Dobermann</a:t>
            </a:r>
            <a:r>
              <a:rPr lang="fr-FR" sz="2800" b="1" dirty="0" smtClean="0">
                <a:solidFill>
                  <a:srgbClr val="FF0000"/>
                </a:solidFill>
              </a:rPr>
              <a:t>  Breed Dog (Meyer 204; Cirad)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3650" y="1841500"/>
            <a:ext cx="3778250" cy="6001643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fr-FR" sz="3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3.1.2.</a:t>
            </a:r>
            <a:r>
              <a:rPr lang="fr-FR" sz="32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CONFORMATION</a:t>
            </a:r>
            <a:r>
              <a:rPr lang="fr-FR" sz="32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SELON</a:t>
            </a:r>
            <a:r>
              <a:rPr lang="fr-FR" sz="3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lang="fr-FR" sz="3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PROPORTIONS</a:t>
            </a:r>
          </a:p>
          <a:p>
            <a:pPr marL="12700" algn="ctr">
              <a:lnSpc>
                <a:spcPct val="100000"/>
              </a:lnSpc>
            </a:pPr>
            <a:endParaRPr lang="fr-FR" sz="3200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3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3.1.2. CONFORMATION ACCORDING TO PROPORTIONS</a:t>
            </a:r>
          </a:p>
          <a:p>
            <a:pPr marL="12700" algn="ctr">
              <a:lnSpc>
                <a:spcPct val="100000"/>
              </a:lnSpc>
            </a:pPr>
            <a:endParaRPr lang="fr-FR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6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050" y="344800"/>
            <a:ext cx="7283450" cy="640034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600" dirty="0">
              <a:latin typeface="Calibri"/>
              <a:cs typeface="Calibri"/>
            </a:endParaRPr>
          </a:p>
          <a:p>
            <a:pPr marL="12700" marR="20320" indent="449580" algn="just">
              <a:lnSpc>
                <a:spcPct val="116700"/>
              </a:lnSpc>
            </a:pPr>
            <a:r>
              <a:rPr sz="5400" dirty="0">
                <a:latin typeface="Calibri"/>
                <a:cs typeface="Calibri"/>
              </a:rPr>
              <a:t>On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distingue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5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FF0000"/>
                </a:solidFill>
                <a:latin typeface="Calibri"/>
                <a:cs typeface="Calibri"/>
              </a:rPr>
              <a:t>types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selon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les</a:t>
            </a:r>
            <a:r>
              <a:rPr sz="5400" spc="-2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variations</a:t>
            </a:r>
            <a:r>
              <a:rPr sz="5400" spc="-1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des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proportions</a:t>
            </a:r>
            <a:r>
              <a:rPr sz="5400" spc="-2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:</a:t>
            </a:r>
            <a:r>
              <a:rPr sz="5400" spc="110" dirty="0">
                <a:latin typeface="Calibri"/>
                <a:cs typeface="Calibri"/>
              </a:rPr>
              <a:t>  </a:t>
            </a:r>
            <a:endParaRPr lang="fr-FR" sz="5400" spc="110" dirty="0" smtClean="0">
              <a:latin typeface="Calibri"/>
              <a:cs typeface="Calibri"/>
            </a:endParaRPr>
          </a:p>
          <a:p>
            <a:pPr marL="469900" marR="20320" indent="-457200" algn="just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sz="5400" dirty="0" smtClean="0">
                <a:latin typeface="Calibri"/>
                <a:cs typeface="Calibri"/>
              </a:rPr>
              <a:t>Des</a:t>
            </a:r>
            <a:r>
              <a:rPr sz="5400" spc="-15" dirty="0" smtClean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races</a:t>
            </a:r>
            <a:r>
              <a:rPr sz="5400" spc="-1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longilignes.</a:t>
            </a:r>
            <a:r>
              <a:rPr sz="5400" spc="240" dirty="0">
                <a:latin typeface="Calibri"/>
                <a:cs typeface="Calibri"/>
              </a:rPr>
              <a:t> </a:t>
            </a:r>
            <a:endParaRPr lang="fr-FR" sz="5400" spc="240" dirty="0" smtClean="0">
              <a:latin typeface="Calibri"/>
              <a:cs typeface="Calibri"/>
            </a:endParaRPr>
          </a:p>
          <a:p>
            <a:pPr marL="469900" marR="20320" indent="-457200" algn="just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sz="5400" spc="-25" dirty="0" smtClean="0">
                <a:latin typeface="Calibri"/>
                <a:cs typeface="Calibri"/>
              </a:rPr>
              <a:t>Des </a:t>
            </a:r>
            <a:r>
              <a:rPr sz="5400" dirty="0">
                <a:latin typeface="Calibri"/>
                <a:cs typeface="Calibri"/>
              </a:rPr>
              <a:t>races</a:t>
            </a:r>
            <a:r>
              <a:rPr sz="5400" spc="-2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brévilignes.</a:t>
            </a:r>
            <a:r>
              <a:rPr sz="5400" spc="-15" dirty="0">
                <a:latin typeface="Calibri"/>
                <a:cs typeface="Calibri"/>
              </a:rPr>
              <a:t> </a:t>
            </a:r>
            <a:endParaRPr lang="fr-FR" sz="5400" spc="-15" dirty="0" smtClean="0">
              <a:latin typeface="Calibri"/>
              <a:cs typeface="Calibri"/>
            </a:endParaRPr>
          </a:p>
          <a:p>
            <a:pPr marL="469900" marR="20320" indent="-457200" algn="just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sz="5400" dirty="0" smtClean="0">
                <a:latin typeface="Calibri"/>
                <a:cs typeface="Calibri"/>
              </a:rPr>
              <a:t>Des</a:t>
            </a:r>
            <a:r>
              <a:rPr sz="5400" spc="-20" dirty="0" smtClean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races</a:t>
            </a:r>
            <a:r>
              <a:rPr sz="5400" spc="-20" dirty="0">
                <a:latin typeface="Calibri"/>
                <a:cs typeface="Calibri"/>
              </a:rPr>
              <a:t> </a:t>
            </a:r>
            <a:r>
              <a:rPr sz="5400" spc="-10" dirty="0">
                <a:latin typeface="Calibri"/>
                <a:cs typeface="Calibri"/>
              </a:rPr>
              <a:t>médiolignes</a:t>
            </a:r>
            <a:r>
              <a:rPr sz="5400" spc="-10" dirty="0" smtClean="0">
                <a:latin typeface="Calibri"/>
                <a:cs typeface="Calibri"/>
              </a:rPr>
              <a:t>.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3025139" y="547379"/>
            <a:ext cx="3683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845" algn="l"/>
              </a:tabLst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241300"/>
            <a:ext cx="6705600" cy="1066279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62560" indent="-150495">
              <a:lnSpc>
                <a:spcPct val="100000"/>
              </a:lnSpc>
              <a:buAutoNum type="alphaLcPeriod"/>
              <a:tabLst>
                <a:tab pos="163195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races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longilignes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lphaLcPeriod"/>
            </a:pP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lvl="1" indent="-228600" algn="just">
              <a:lnSpc>
                <a:spcPct val="100000"/>
              </a:lnSpc>
              <a:buFont typeface="Calibri"/>
              <a:buChar char="•"/>
              <a:tabLst>
                <a:tab pos="469900" algn="l"/>
              </a:tabLst>
            </a:pP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Définition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6985" indent="449580" algn="just">
              <a:lnSpc>
                <a:spcPct val="116700"/>
              </a:lnSpc>
              <a:spcBef>
                <a:spcPts val="600"/>
              </a:spcBef>
            </a:pPr>
            <a:r>
              <a:rPr lang="fr-FR" sz="2800" dirty="0" smtClean="0">
                <a:latin typeface="Calibri"/>
                <a:cs typeface="Calibri"/>
              </a:rPr>
              <a:t>Ces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races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avec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stop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peu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marqué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ont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lignes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longues,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plus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développées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en </a:t>
            </a:r>
            <a:r>
              <a:rPr lang="fr-FR" sz="2800" dirty="0" smtClean="0">
                <a:latin typeface="Calibri"/>
                <a:cs typeface="Calibri"/>
              </a:rPr>
              <a:t>longueur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qu’en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largeur,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haut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long.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tête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longue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avec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front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étroit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chanfrein </a:t>
            </a:r>
            <a:r>
              <a:rPr lang="fr-FR" sz="2800" dirty="0" smtClean="0">
                <a:latin typeface="Calibri"/>
                <a:cs typeface="Calibri"/>
              </a:rPr>
              <a:t>long,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cou</a:t>
            </a:r>
            <a:r>
              <a:rPr lang="fr-FR" sz="2800" spc="2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allongé,</a:t>
            </a:r>
            <a:r>
              <a:rPr lang="fr-FR" sz="2800" spc="2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longues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pattes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fines,</a:t>
            </a:r>
            <a:r>
              <a:rPr lang="fr-FR" sz="2800" spc="229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avec</a:t>
            </a:r>
            <a:r>
              <a:rPr lang="fr-FR" sz="2800" spc="2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2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corps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léger,</a:t>
            </a:r>
            <a:r>
              <a:rPr lang="fr-FR" sz="2800" spc="2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mais</a:t>
            </a:r>
            <a:r>
              <a:rPr lang="fr-FR" sz="2800" spc="2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cependant</a:t>
            </a:r>
            <a:r>
              <a:rPr lang="fr-FR" sz="2800" spc="220" dirty="0" smtClean="0">
                <a:latin typeface="Calibri"/>
                <a:cs typeface="Calibri"/>
              </a:rPr>
              <a:t> </a:t>
            </a:r>
            <a:r>
              <a:rPr lang="fr-FR" sz="2800" spc="-20" dirty="0" smtClean="0">
                <a:latin typeface="Calibri"/>
                <a:cs typeface="Calibri"/>
              </a:rPr>
              <a:t>très </a:t>
            </a:r>
            <a:r>
              <a:rPr lang="fr-FR" sz="2800" dirty="0" smtClean="0">
                <a:latin typeface="Calibri"/>
                <a:cs typeface="Calibri"/>
              </a:rPr>
              <a:t>musclé,</a:t>
            </a:r>
            <a:r>
              <a:rPr lang="fr-FR" sz="2800" spc="2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tendineux.</a:t>
            </a:r>
            <a:r>
              <a:rPr lang="fr-FR" sz="2800" spc="2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Bonne</a:t>
            </a:r>
            <a:r>
              <a:rPr lang="fr-FR" sz="2800" spc="2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aptitudes</a:t>
            </a:r>
            <a:r>
              <a:rPr lang="fr-FR" sz="2800" spc="3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aux</a:t>
            </a:r>
            <a:r>
              <a:rPr lang="fr-FR" sz="2800" spc="34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courses</a:t>
            </a:r>
            <a:r>
              <a:rPr lang="fr-FR" sz="2800" b="1" spc="3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Exemples</a:t>
            </a:r>
            <a:r>
              <a:rPr lang="fr-FR" sz="2800" spc="3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:</a:t>
            </a:r>
            <a:r>
              <a:rPr lang="fr-FR" sz="2800" spc="290" dirty="0" smtClean="0">
                <a:latin typeface="Calibri"/>
                <a:cs typeface="Calibri"/>
              </a:rPr>
              <a:t> 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/>
                <a:cs typeface="Calibri"/>
              </a:rPr>
              <a:t>Race</a:t>
            </a:r>
            <a:r>
              <a:rPr lang="fr-FR" sz="2800" spc="3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Azawakh</a:t>
            </a:r>
            <a:r>
              <a:rPr lang="fr-FR" sz="2800" spc="32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(photo</a:t>
            </a:r>
            <a:r>
              <a:rPr lang="fr-FR" sz="2800" b="1" spc="300" dirty="0" smtClean="0">
                <a:latin typeface="Calibri"/>
                <a:cs typeface="Calibri"/>
              </a:rPr>
              <a:t> </a:t>
            </a:r>
            <a:r>
              <a:rPr lang="fr-FR" sz="2800" b="1" spc="-25" dirty="0" smtClean="0">
                <a:latin typeface="Calibri"/>
                <a:cs typeface="Calibri"/>
              </a:rPr>
              <a:t>au- </a:t>
            </a:r>
            <a:r>
              <a:rPr lang="fr-FR" sz="2800" b="1" dirty="0" smtClean="0">
                <a:latin typeface="Calibri"/>
                <a:cs typeface="Calibri"/>
              </a:rPr>
              <a:t>dessous)</a:t>
            </a:r>
            <a:r>
              <a:rPr lang="fr-FR" sz="2800" dirty="0" smtClean="0">
                <a:latin typeface="Calibri"/>
                <a:cs typeface="Calibri"/>
              </a:rPr>
              <a:t>,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spc="3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Greyhound</a:t>
            </a:r>
            <a:r>
              <a:rPr lang="fr-FR" sz="2800" spc="3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(Anglais)</a:t>
            </a:r>
            <a:r>
              <a:rPr lang="fr-FR" sz="2800" spc="360" dirty="0" smtClean="0">
                <a:latin typeface="Calibri"/>
                <a:cs typeface="Calibri"/>
              </a:rPr>
              <a:t> 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Sloughi</a:t>
            </a:r>
            <a:r>
              <a:rPr lang="fr-FR" sz="2800" spc="3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3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Lévrier</a:t>
            </a:r>
            <a:r>
              <a:rPr lang="fr-FR" sz="2800" spc="3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Arabe,</a:t>
            </a:r>
            <a:r>
              <a:rPr lang="fr-FR" sz="2800" spc="360" dirty="0" smtClean="0">
                <a:latin typeface="Calibri"/>
                <a:cs typeface="Calibri"/>
              </a:rPr>
              <a:t> 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Barzoï,</a:t>
            </a:r>
            <a:r>
              <a:rPr lang="fr-FR" sz="2800" spc="375" dirty="0" smtClean="0">
                <a:latin typeface="Calibri"/>
                <a:cs typeface="Calibri"/>
              </a:rPr>
              <a:t> (Russe)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Tazi,</a:t>
            </a:r>
            <a:r>
              <a:rPr lang="fr-FR" sz="2800" spc="375" dirty="0" smtClean="0">
                <a:latin typeface="Calibri"/>
                <a:cs typeface="Calibri"/>
              </a:rPr>
              <a:t> (Asie centrale)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70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Saluki</a:t>
            </a:r>
            <a:r>
              <a:rPr lang="fr-FR" sz="2800" dirty="0" smtClean="0">
                <a:latin typeface="Calibri"/>
                <a:cs typeface="Calibri"/>
              </a:rPr>
              <a:t>,</a:t>
            </a:r>
            <a:r>
              <a:rPr lang="fr-FR" sz="2800" spc="375" dirty="0" smtClean="0">
                <a:latin typeface="Calibri"/>
                <a:cs typeface="Calibri"/>
              </a:rPr>
              <a:t> (Persan)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spc="-25" dirty="0" smtClean="0">
                <a:latin typeface="Calibri"/>
                <a:cs typeface="Calibri"/>
              </a:rPr>
              <a:t>Le </a:t>
            </a:r>
            <a:r>
              <a:rPr lang="fr-FR" sz="2800" dirty="0" err="1" smtClean="0">
                <a:latin typeface="Calibri"/>
                <a:cs typeface="Calibri"/>
              </a:rPr>
              <a:t>Deerhound</a:t>
            </a:r>
            <a:r>
              <a:rPr lang="fr-FR" sz="2800" dirty="0" smtClean="0">
                <a:latin typeface="Calibri"/>
                <a:cs typeface="Calibri"/>
              </a:rPr>
              <a:t>,</a:t>
            </a:r>
            <a:r>
              <a:rPr lang="fr-FR" sz="2800" spc="-20" dirty="0" smtClean="0">
                <a:latin typeface="Calibri"/>
                <a:cs typeface="Calibri"/>
              </a:rPr>
              <a:t> (Ecosse)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Galgo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Espagnol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</a:p>
          <a:p>
            <a:pPr marL="469900" marR="6985" indent="-457200" algn="just">
              <a:lnSpc>
                <a:spcPct val="116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Chart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Polski. (Pologne)</a:t>
            </a:r>
            <a:endParaRPr lang="fr-F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8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évrier Taz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" y="165100"/>
            <a:ext cx="75565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380" y="7708900"/>
            <a:ext cx="64008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Figure: Chien Tazi ; Tazi  Breed Dog Asie centrale; Centra Asia G10 S1 N 372 FCI (Galli D 1978; </a:t>
            </a:r>
            <a:r>
              <a:rPr lang="fr-FR" sz="2800" b="1" dirty="0" err="1" smtClean="0">
                <a:solidFill>
                  <a:srgbClr val="FF0000"/>
                </a:solidFill>
              </a:rPr>
              <a:t>web,com</a:t>
            </a:r>
            <a:r>
              <a:rPr lang="fr-FR" sz="2800" b="1" dirty="0" smtClean="0">
                <a:solidFill>
                  <a:srgbClr val="FF0000"/>
                </a:solidFill>
              </a:rPr>
              <a:t>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évrier russe ou Barzoï. 1879 (domaine publi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079500"/>
            <a:ext cx="6324600" cy="46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780" y="9283005"/>
            <a:ext cx="64008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Figure: Chien </a:t>
            </a:r>
            <a:r>
              <a:rPr lang="fr-FR" sz="2800" b="1" dirty="0" err="1" smtClean="0">
                <a:solidFill>
                  <a:srgbClr val="FF0000"/>
                </a:solidFill>
              </a:rPr>
              <a:t>Berzoi</a:t>
            </a:r>
            <a:r>
              <a:rPr lang="fr-FR" sz="2800" b="1" dirty="0" smtClean="0">
                <a:solidFill>
                  <a:srgbClr val="FF0000"/>
                </a:solidFill>
              </a:rPr>
              <a:t> ; </a:t>
            </a:r>
            <a:r>
              <a:rPr lang="fr-FR" sz="2800" b="1" dirty="0" err="1" smtClean="0">
                <a:solidFill>
                  <a:srgbClr val="FF0000"/>
                </a:solidFill>
              </a:rPr>
              <a:t>Berzoi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Russian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Wolfhound</a:t>
            </a:r>
            <a:r>
              <a:rPr lang="fr-FR" sz="2800" b="1" dirty="0" smtClean="0">
                <a:solidFill>
                  <a:srgbClr val="FF0000"/>
                </a:solidFill>
              </a:rPr>
              <a:t>  Breed  (Cirad, 2024)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art Polski | Führungen 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Chart Polski | Führungen 20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4" name="Picture 6" descr="Image illustrative de l’article Chart pol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2598"/>
            <a:ext cx="724852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780" y="9283005"/>
            <a:ext cx="64008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Figure: Chart Polski; Pologne G10 S3 N 333 FCI (Lilly M, 2008)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illustrative de l’article Deerh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546100"/>
            <a:ext cx="66294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780" y="9283005"/>
            <a:ext cx="64008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Figure: </a:t>
            </a:r>
            <a:r>
              <a:rPr lang="fr-FR" sz="2800" b="1" dirty="0" err="1" smtClean="0">
                <a:solidFill>
                  <a:srgbClr val="FF0000"/>
                </a:solidFill>
              </a:rPr>
              <a:t>Deerhound</a:t>
            </a:r>
            <a:r>
              <a:rPr lang="fr-FR" sz="2800" b="1" dirty="0" smtClean="0">
                <a:solidFill>
                  <a:srgbClr val="FF0000"/>
                </a:solidFill>
              </a:rPr>
              <a:t>; </a:t>
            </a:r>
            <a:r>
              <a:rPr lang="fr-FR" sz="2800" b="1" dirty="0" err="1" smtClean="0">
                <a:solidFill>
                  <a:srgbClr val="FF0000"/>
                </a:solidFill>
              </a:rPr>
              <a:t>Levrieré,Ecossais</a:t>
            </a:r>
            <a:r>
              <a:rPr lang="fr-FR" sz="2800" b="1" dirty="0" smtClean="0">
                <a:solidFill>
                  <a:srgbClr val="FF0000"/>
                </a:solidFill>
              </a:rPr>
              <a:t> G10- S2 N:164 FCI  (Wiki </a:t>
            </a:r>
            <a:r>
              <a:rPr lang="fr-FR" sz="2800" b="1" dirty="0" err="1" smtClean="0">
                <a:solidFill>
                  <a:srgbClr val="FF0000"/>
                </a:solidFill>
              </a:rPr>
              <a:t>Awal</a:t>
            </a:r>
            <a:r>
              <a:rPr lang="fr-FR" sz="2800" b="1" dirty="0" smtClean="0">
                <a:solidFill>
                  <a:srgbClr val="FF0000"/>
                </a:solidFill>
              </a:rPr>
              <a:t>, 2011)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6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7050" y="1765300"/>
            <a:ext cx="3778250" cy="54476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3.1.3.</a:t>
            </a:r>
            <a:r>
              <a:rPr lang="fr-FR" sz="3200" b="1" spc="24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CONFORMATION</a:t>
            </a:r>
            <a:r>
              <a:rPr lang="fr-FR" sz="32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ELON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32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PROFIL</a:t>
            </a:r>
          </a:p>
          <a:p>
            <a:pPr marL="12700" algn="ctr">
              <a:lnSpc>
                <a:spcPct val="100000"/>
              </a:lnSpc>
            </a:pPr>
            <a:endParaRPr lang="fr-FR" sz="3200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3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</a:rPr>
              <a:t>3.1.3. CONFORMATION ACCORDING TO THE PROFILE</a:t>
            </a:r>
          </a:p>
          <a:p>
            <a:pPr marL="12700" algn="ctr">
              <a:lnSpc>
                <a:spcPct val="100000"/>
              </a:lnSpc>
            </a:pPr>
            <a:endParaRPr lang="fr-FR" sz="32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1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250" y="1231900"/>
            <a:ext cx="3778250" cy="120032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860"/>
              </a:spcBef>
              <a:tabLst>
                <a:tab pos="190500" algn="l"/>
              </a:tabLst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1-1- ORIGINE,</a:t>
            </a:r>
            <a:r>
              <a:rPr lang="fr-FR" sz="36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DOMESTICATION</a:t>
            </a:r>
            <a:r>
              <a:rPr lang="fr-FR" sz="3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fr-FR" sz="36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1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50" y="546100"/>
            <a:ext cx="6705600" cy="753020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 marR="10795" indent="449580" algn="just">
              <a:lnSpc>
                <a:spcPct val="116700"/>
              </a:lnSpc>
              <a:spcBef>
                <a:spcPts val="600"/>
              </a:spcBef>
            </a:pPr>
            <a:endParaRPr lang="fr-FR" sz="36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2000" dirty="0" smtClean="0">
              <a:latin typeface="Calibri"/>
              <a:cs typeface="Calibri"/>
            </a:endParaRPr>
          </a:p>
          <a:p>
            <a:pPr marL="12700" marR="13970" indent="449580" algn="just">
              <a:lnSpc>
                <a:spcPct val="116700"/>
              </a:lnSpc>
            </a:pPr>
            <a:r>
              <a:rPr lang="fr-FR" sz="3600" dirty="0" smtClean="0">
                <a:latin typeface="Calibri"/>
                <a:cs typeface="Calibri"/>
              </a:rPr>
              <a:t>La</a:t>
            </a:r>
            <a:r>
              <a:rPr lang="fr-FR" sz="3600" spc="28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silhouette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est</a:t>
            </a:r>
            <a:r>
              <a:rPr lang="fr-FR" sz="3600" spc="29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le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dessin</a:t>
            </a:r>
            <a:r>
              <a:rPr lang="fr-FR" sz="3600" spc="28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qui</a:t>
            </a:r>
            <a:r>
              <a:rPr lang="fr-FR" sz="3600" spc="2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indique</a:t>
            </a:r>
            <a:r>
              <a:rPr lang="fr-FR" sz="3600" spc="2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par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un</a:t>
            </a:r>
            <a:r>
              <a:rPr lang="fr-FR" sz="3600" spc="2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simple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trait</a:t>
            </a:r>
            <a:r>
              <a:rPr lang="fr-FR" sz="3600" spc="28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le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contour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du</a:t>
            </a:r>
            <a:r>
              <a:rPr lang="fr-FR" sz="3600" spc="295" dirty="0" smtClean="0">
                <a:latin typeface="Calibri"/>
                <a:cs typeface="Calibri"/>
              </a:rPr>
              <a:t> </a:t>
            </a:r>
            <a:r>
              <a:rPr lang="fr-FR" sz="3600" spc="-10" dirty="0" smtClean="0">
                <a:latin typeface="Calibri"/>
                <a:cs typeface="Calibri"/>
              </a:rPr>
              <a:t>chien. </a:t>
            </a:r>
            <a:r>
              <a:rPr lang="fr-FR" sz="3600" dirty="0" smtClean="0">
                <a:latin typeface="Calibri"/>
                <a:cs typeface="Calibri"/>
              </a:rPr>
              <a:t>L’examen</a:t>
            </a:r>
            <a:r>
              <a:rPr lang="fr-FR" sz="3600" spc="16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des</a:t>
            </a:r>
            <a:r>
              <a:rPr lang="fr-FR" sz="3600" spc="1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différentes</a:t>
            </a:r>
            <a:r>
              <a:rPr lang="fr-FR" sz="3600" spc="1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silhouettes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d'animaux</a:t>
            </a:r>
            <a:r>
              <a:rPr lang="fr-FR" sz="3600" spc="1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montre</a:t>
            </a:r>
            <a:r>
              <a:rPr lang="fr-FR" sz="3600" spc="1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que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les</a:t>
            </a:r>
            <a:r>
              <a:rPr lang="fr-FR" sz="3600" spc="1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lignes</a:t>
            </a:r>
            <a:r>
              <a:rPr lang="fr-FR" sz="3600" spc="17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ainsi</a:t>
            </a:r>
            <a:r>
              <a:rPr lang="fr-FR" sz="3600" spc="16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formées</a:t>
            </a:r>
            <a:r>
              <a:rPr lang="fr-FR" sz="3600" spc="170" dirty="0" smtClean="0">
                <a:latin typeface="Calibri"/>
                <a:cs typeface="Calibri"/>
              </a:rPr>
              <a:t> </a:t>
            </a:r>
            <a:r>
              <a:rPr lang="fr-FR" sz="3600" spc="-20" dirty="0" smtClean="0">
                <a:latin typeface="Calibri"/>
                <a:cs typeface="Calibri"/>
              </a:rPr>
              <a:t>sont </a:t>
            </a:r>
            <a:r>
              <a:rPr lang="fr-FR" sz="3600" dirty="0" smtClean="0">
                <a:latin typeface="Calibri"/>
                <a:cs typeface="Calibri"/>
              </a:rPr>
              <a:t>parfois</a:t>
            </a:r>
            <a:r>
              <a:rPr lang="fr-FR" sz="3600" spc="4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droites</a:t>
            </a:r>
            <a:r>
              <a:rPr lang="fr-FR" sz="3600" spc="4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et</a:t>
            </a:r>
            <a:r>
              <a:rPr lang="fr-FR" sz="3600" spc="4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parfois</a:t>
            </a:r>
            <a:r>
              <a:rPr lang="fr-FR" sz="3600" spc="5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courbes,</a:t>
            </a:r>
            <a:r>
              <a:rPr lang="fr-FR" sz="3600" spc="4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les</a:t>
            </a:r>
            <a:r>
              <a:rPr lang="fr-FR" sz="3600" spc="5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courbures</a:t>
            </a:r>
            <a:r>
              <a:rPr lang="fr-FR" sz="3600" spc="4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étant</a:t>
            </a:r>
            <a:r>
              <a:rPr lang="fr-FR" sz="3600" spc="3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tantôt</a:t>
            </a:r>
            <a:r>
              <a:rPr lang="fr-FR" sz="3600" spc="3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convexes,</a:t>
            </a:r>
            <a:r>
              <a:rPr lang="fr-FR" sz="3600" spc="4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tantôt</a:t>
            </a:r>
            <a:r>
              <a:rPr lang="fr-FR" sz="3600" spc="3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concaves.</a:t>
            </a:r>
            <a:r>
              <a:rPr lang="fr-FR" sz="3600" spc="50" dirty="0" smtClean="0">
                <a:latin typeface="Calibri"/>
                <a:cs typeface="Calibri"/>
              </a:rPr>
              <a:t> </a:t>
            </a:r>
            <a:r>
              <a:rPr lang="fr-FR" sz="3600" spc="-25" dirty="0" smtClean="0">
                <a:latin typeface="Calibri"/>
                <a:cs typeface="Calibri"/>
              </a:rPr>
              <a:t>On </a:t>
            </a:r>
            <a:r>
              <a:rPr lang="fr-FR" sz="3600" dirty="0" smtClean="0">
                <a:latin typeface="Calibri"/>
                <a:cs typeface="Calibri"/>
              </a:rPr>
              <a:t>distingue</a:t>
            </a:r>
            <a:r>
              <a:rPr lang="fr-FR" sz="3600" spc="-3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ainsi</a:t>
            </a:r>
            <a:r>
              <a:rPr lang="fr-FR" sz="3600" spc="-3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trois</a:t>
            </a:r>
            <a:r>
              <a:rPr lang="fr-FR" sz="3600" spc="-3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types</a:t>
            </a:r>
            <a:r>
              <a:rPr lang="fr-FR" sz="3600" spc="-30" dirty="0" smtClean="0">
                <a:latin typeface="Calibri"/>
                <a:cs typeface="Calibri"/>
              </a:rPr>
              <a:t> </a:t>
            </a:r>
            <a:r>
              <a:rPr lang="fr-FR" sz="3600" spc="-60" dirty="0" smtClean="0">
                <a:latin typeface="Calibri"/>
                <a:cs typeface="Calibri"/>
              </a:rPr>
              <a:t>:</a:t>
            </a:r>
            <a:endParaRPr lang="fr-FR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7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50" y="0"/>
            <a:ext cx="7359650" cy="94484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62560" indent="-15049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163195" algn="l"/>
              </a:tabLst>
            </a:pP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rectiligne</a:t>
            </a: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lphaLcPeriod"/>
            </a:pPr>
            <a:endParaRPr sz="36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Définition</a:t>
            </a: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6350" indent="449580">
              <a:lnSpc>
                <a:spcPct val="116700"/>
              </a:lnSpc>
              <a:spcBef>
                <a:spcPts val="600"/>
              </a:spcBef>
            </a:pPr>
            <a:r>
              <a:rPr sz="4000" dirty="0">
                <a:latin typeface="Calibri"/>
                <a:cs typeface="Calibri"/>
              </a:rPr>
              <a:t>Chez</a:t>
            </a:r>
            <a:r>
              <a:rPr sz="4000" spc="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un</a:t>
            </a:r>
            <a:r>
              <a:rPr sz="4000" spc="7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animal</a:t>
            </a:r>
            <a:r>
              <a:rPr sz="4000" spc="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ce</a:t>
            </a:r>
            <a:r>
              <a:rPr sz="4000" spc="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type,</a:t>
            </a:r>
            <a:r>
              <a:rPr sz="4000" spc="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toutes</a:t>
            </a:r>
            <a:r>
              <a:rPr sz="4000" spc="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les</a:t>
            </a:r>
            <a:r>
              <a:rPr sz="4000" spc="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lignes</a:t>
            </a:r>
            <a:r>
              <a:rPr sz="4000" spc="8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la</a:t>
            </a:r>
            <a:r>
              <a:rPr sz="4000" spc="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silhouette</a:t>
            </a:r>
            <a:r>
              <a:rPr sz="4000" spc="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ont</a:t>
            </a:r>
            <a:r>
              <a:rPr sz="4000" spc="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la</a:t>
            </a:r>
            <a:r>
              <a:rPr sz="4000" spc="8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même</a:t>
            </a:r>
            <a:r>
              <a:rPr sz="4000" spc="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forme.</a:t>
            </a:r>
            <a:r>
              <a:rPr sz="4000" spc="8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Le </a:t>
            </a:r>
            <a:r>
              <a:rPr sz="4000" dirty="0">
                <a:latin typeface="Calibri"/>
                <a:cs typeface="Calibri"/>
              </a:rPr>
              <a:t>profil</a:t>
            </a:r>
            <a:r>
              <a:rPr sz="4000" spc="21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du</a:t>
            </a:r>
            <a:r>
              <a:rPr sz="4000" spc="21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front</a:t>
            </a:r>
            <a:r>
              <a:rPr sz="4000" spc="21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et</a:t>
            </a:r>
            <a:r>
              <a:rPr sz="4000" spc="21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du</a:t>
            </a:r>
            <a:r>
              <a:rPr sz="4000" spc="2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chanfrein</a:t>
            </a:r>
            <a:r>
              <a:rPr sz="4000" spc="21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dessine</a:t>
            </a:r>
            <a:r>
              <a:rPr sz="4000" spc="2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une</a:t>
            </a:r>
            <a:r>
              <a:rPr sz="4000" spc="2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ligne</a:t>
            </a:r>
            <a:r>
              <a:rPr sz="4000" spc="2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droite</a:t>
            </a:r>
            <a:r>
              <a:rPr sz="4000" spc="2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(Parallèle),</a:t>
            </a:r>
            <a:r>
              <a:rPr sz="4000" spc="2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le</a:t>
            </a:r>
            <a:r>
              <a:rPr sz="4000" spc="2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stop</a:t>
            </a:r>
            <a:r>
              <a:rPr sz="4000" spc="21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très</a:t>
            </a:r>
            <a:r>
              <a:rPr sz="4000" spc="21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marqué.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4000" dirty="0">
                <a:latin typeface="Calibri"/>
                <a:cs typeface="Calibri"/>
              </a:rPr>
              <a:t>Exemples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:</a:t>
            </a:r>
            <a:r>
              <a:rPr sz="4000" spc="-15" dirty="0">
                <a:latin typeface="Calibri"/>
                <a:cs typeface="Calibri"/>
              </a:rPr>
              <a:t> </a:t>
            </a:r>
            <a:endParaRPr lang="fr-FR" sz="4000" spc="-1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4000" dirty="0" smtClean="0">
                <a:latin typeface="Calibri"/>
                <a:cs typeface="Calibri"/>
              </a:rPr>
              <a:t>Berger</a:t>
            </a:r>
            <a:r>
              <a:rPr sz="4000" spc="-15" dirty="0" smtClean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allemand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(photo</a:t>
            </a:r>
            <a:r>
              <a:rPr sz="4000" b="1" spc="-10" dirty="0">
                <a:latin typeface="Calibri"/>
                <a:cs typeface="Calibri"/>
              </a:rPr>
              <a:t> au-</a:t>
            </a:r>
            <a:r>
              <a:rPr sz="4000" b="1" dirty="0">
                <a:latin typeface="Calibri"/>
                <a:cs typeface="Calibri"/>
              </a:rPr>
              <a:t>dessous),</a:t>
            </a:r>
            <a:r>
              <a:rPr sz="4000" b="1" spc="-10" dirty="0">
                <a:latin typeface="Calibri"/>
                <a:cs typeface="Calibri"/>
              </a:rPr>
              <a:t> </a:t>
            </a:r>
            <a:endParaRPr lang="fr-FR" sz="4000" b="1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4000" b="1" spc="-10" dirty="0" smtClean="0">
                <a:latin typeface="Calibri"/>
                <a:cs typeface="Calibri"/>
              </a:rPr>
              <a:t>Setter</a:t>
            </a:r>
            <a:r>
              <a:rPr sz="4000" b="1" spc="-15" dirty="0" smtClean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Gordon,</a:t>
            </a:r>
            <a:r>
              <a:rPr sz="4000" b="1" spc="-15" dirty="0">
                <a:latin typeface="Calibri"/>
                <a:cs typeface="Calibri"/>
              </a:rPr>
              <a:t> </a:t>
            </a:r>
            <a:endParaRPr lang="fr-FR" sz="4000" b="1" spc="-1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4000" b="1" spc="-10" dirty="0" err="1" smtClean="0">
                <a:latin typeface="Calibri"/>
                <a:cs typeface="Calibri"/>
              </a:rPr>
              <a:t>Malinois</a:t>
            </a: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9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tter Gordon. Markgrogers 2005 (domaine publi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73596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6"/>
          <p:cNvSpPr txBox="1"/>
          <p:nvPr/>
        </p:nvSpPr>
        <p:spPr>
          <a:xfrm>
            <a:off x="303054" y="9652086"/>
            <a:ext cx="6739572" cy="76238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R="5080" algn="just">
              <a:lnSpc>
                <a:spcPct val="102099"/>
              </a:lnSpc>
              <a:spcBef>
                <a:spcPts val="7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2: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spc="-20" dirty="0" smtClean="0">
                <a:solidFill>
                  <a:srgbClr val="FF0000"/>
                </a:solidFill>
                <a:latin typeface="Calibri"/>
                <a:cs typeface="Calibri"/>
              </a:rPr>
              <a:t>Setter Gordon de chasse </a:t>
            </a:r>
            <a:r>
              <a:rPr lang="fr-FR" sz="2400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Bracoide</a:t>
            </a:r>
            <a:r>
              <a:rPr lang="fr-FR" sz="2400" spc="-20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4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(Source: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spc="-5" dirty="0" smtClean="0">
                <a:solidFill>
                  <a:srgbClr val="FF0000"/>
                </a:solidFill>
                <a:latin typeface="Calibri"/>
                <a:cs typeface="Calibri"/>
              </a:rPr>
              <a:t>Meyer, 2024</a:t>
            </a:r>
            <a:r>
              <a:rPr sz="2000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4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linois. CIA 2007 (domaine public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b="12500"/>
          <a:stretch/>
        </p:blipFill>
        <p:spPr bwMode="auto">
          <a:xfrm>
            <a:off x="349250" y="0"/>
            <a:ext cx="720725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6"/>
          <p:cNvSpPr txBox="1"/>
          <p:nvPr/>
        </p:nvSpPr>
        <p:spPr>
          <a:xfrm>
            <a:off x="349250" y="7861300"/>
            <a:ext cx="6739572" cy="99642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R="5080" algn="ctr">
              <a:lnSpc>
                <a:spcPct val="102099"/>
              </a:lnSpc>
              <a:spcBef>
                <a:spcPts val="7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2: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Malinois </a:t>
            </a:r>
            <a:r>
              <a:rPr sz="3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; </a:t>
            </a:r>
            <a:r>
              <a:rPr lang="fr-FR" sz="32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Beregr</a:t>
            </a:r>
            <a:r>
              <a:rPr lang="fr-FR" sz="3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Belge </a:t>
            </a:r>
            <a:r>
              <a:rPr sz="3200" b="1" dirty="0" smtClean="0">
                <a:solidFill>
                  <a:srgbClr val="FF0000"/>
                </a:solidFill>
                <a:latin typeface="Calibri"/>
                <a:cs typeface="Calibri"/>
              </a:rPr>
              <a:t>(Source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Meyer, 2024</a:t>
            </a:r>
            <a:r>
              <a:rPr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650" y="774700"/>
            <a:ext cx="6248400" cy="74543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endParaRPr lang="fr-FR" sz="40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68275" indent="-156210">
              <a:lnSpc>
                <a:spcPct val="100000"/>
              </a:lnSpc>
              <a:buAutoNum type="alphaLcPeriod" startAt="2"/>
              <a:tabLst>
                <a:tab pos="168910" algn="l"/>
              </a:tabLst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40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convexe</a:t>
            </a:r>
            <a:r>
              <a:rPr lang="fr-FR" sz="4000" spc="-1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fr-FR" sz="4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</a:pPr>
            <a:r>
              <a:rPr lang="fr-FR" sz="4000" dirty="0" smtClean="0">
                <a:latin typeface="Calibri"/>
                <a:cs typeface="Calibri"/>
              </a:rPr>
              <a:t>Si</a:t>
            </a:r>
            <a:r>
              <a:rPr lang="fr-FR" sz="4000" spc="8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le</a:t>
            </a:r>
            <a:r>
              <a:rPr lang="fr-FR" sz="4000" spc="8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chanfrein</a:t>
            </a:r>
            <a:r>
              <a:rPr lang="fr-FR" sz="4000" spc="8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est</a:t>
            </a:r>
            <a:r>
              <a:rPr lang="fr-FR" sz="4000" spc="7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busqué</a:t>
            </a:r>
            <a:r>
              <a:rPr lang="fr-FR" sz="4000" spc="8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et</a:t>
            </a:r>
            <a:r>
              <a:rPr lang="fr-FR" sz="4000" spc="7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abaissé,</a:t>
            </a:r>
            <a:r>
              <a:rPr lang="fr-FR" sz="4000" spc="8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Stop</a:t>
            </a:r>
            <a:r>
              <a:rPr lang="fr-FR" sz="4000" spc="7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effacé</a:t>
            </a:r>
            <a:r>
              <a:rPr lang="fr-FR" sz="4000" spc="8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voire</a:t>
            </a:r>
            <a:r>
              <a:rPr lang="fr-FR" sz="4000" spc="8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absent,</a:t>
            </a:r>
            <a:r>
              <a:rPr lang="fr-FR" sz="4000" spc="8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le</a:t>
            </a:r>
            <a:r>
              <a:rPr lang="fr-FR" sz="4000" spc="6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front</a:t>
            </a:r>
            <a:r>
              <a:rPr lang="fr-FR" sz="4000" spc="7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est</a:t>
            </a:r>
            <a:r>
              <a:rPr lang="fr-FR" sz="4000" spc="7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convexe,</a:t>
            </a:r>
            <a:r>
              <a:rPr lang="fr-FR" sz="4000" spc="80" dirty="0" smtClean="0">
                <a:latin typeface="Calibri"/>
                <a:cs typeface="Calibri"/>
              </a:rPr>
              <a:t> </a:t>
            </a:r>
            <a:r>
              <a:rPr lang="fr-FR" sz="4000" spc="-10" dirty="0" smtClean="0">
                <a:latin typeface="Calibri"/>
                <a:cs typeface="Calibri"/>
              </a:rPr>
              <a:t>toutes </a:t>
            </a:r>
            <a:r>
              <a:rPr lang="fr-FR" sz="4000" dirty="0" smtClean="0">
                <a:latin typeface="Calibri"/>
                <a:cs typeface="Calibri"/>
              </a:rPr>
              <a:t>les</a:t>
            </a:r>
            <a:r>
              <a:rPr lang="fr-FR" sz="4000" spc="-3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lignes</a:t>
            </a:r>
            <a:r>
              <a:rPr lang="fr-FR" sz="4000" spc="-2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du</a:t>
            </a:r>
            <a:r>
              <a:rPr lang="fr-FR" sz="4000" spc="-1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chien</a:t>
            </a:r>
            <a:r>
              <a:rPr lang="fr-FR" sz="4000" spc="-20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seront</a:t>
            </a:r>
            <a:r>
              <a:rPr lang="fr-FR" sz="4000" spc="-25" dirty="0" smtClean="0">
                <a:latin typeface="Calibri"/>
                <a:cs typeface="Calibri"/>
              </a:rPr>
              <a:t> </a:t>
            </a:r>
            <a:r>
              <a:rPr lang="fr-FR" sz="4000" dirty="0" smtClean="0">
                <a:latin typeface="Calibri"/>
                <a:cs typeface="Calibri"/>
              </a:rPr>
              <a:t>convexes.</a:t>
            </a:r>
            <a:r>
              <a:rPr lang="fr-FR" sz="4000" spc="-10" dirty="0" smtClean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16700"/>
              </a:lnSpc>
            </a:pPr>
            <a:r>
              <a:rPr lang="fr-FR" sz="4000" dirty="0" smtClean="0">
                <a:latin typeface="Calibri"/>
                <a:cs typeface="Calibri"/>
              </a:rPr>
              <a:t>Exemples:</a:t>
            </a:r>
            <a:r>
              <a:rPr lang="fr-FR" sz="4000" spc="-20" dirty="0" smtClean="0">
                <a:latin typeface="Calibri"/>
                <a:cs typeface="Calibri"/>
              </a:rPr>
              <a:t> </a:t>
            </a:r>
          </a:p>
          <a:p>
            <a:pPr marL="584200" marR="5080" indent="-571500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rgbClr val="FF0000"/>
                </a:solidFill>
                <a:latin typeface="Calibri"/>
                <a:cs typeface="Calibri"/>
              </a:rPr>
              <a:t>Bull</a:t>
            </a:r>
            <a:r>
              <a:rPr lang="fr-FR" sz="40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latin typeface="Calibri"/>
                <a:cs typeface="Calibri"/>
              </a:rPr>
              <a:t>Terrier,</a:t>
            </a:r>
          </a:p>
          <a:p>
            <a:pPr marL="584200" marR="5080" indent="-571500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lang="fr-FR" sz="4000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  <a:latin typeface="Calibri"/>
                <a:cs typeface="Calibri"/>
              </a:rPr>
              <a:t>Bedlington</a:t>
            </a:r>
            <a:r>
              <a:rPr lang="fr-FR" sz="40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spc="-10" dirty="0" smtClean="0">
                <a:solidFill>
                  <a:srgbClr val="FF0000"/>
                </a:solidFill>
                <a:latin typeface="Calibri"/>
                <a:cs typeface="Calibri"/>
              </a:rPr>
              <a:t>Terrier</a:t>
            </a:r>
            <a:endParaRPr lang="fr-FR"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2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dlington Te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146300"/>
            <a:ext cx="6858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040" y="8851900"/>
            <a:ext cx="650081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Figure: </a:t>
            </a:r>
            <a:r>
              <a:rPr lang="fr-FR" sz="2800" b="1" dirty="0" err="1" smtClean="0">
                <a:solidFill>
                  <a:srgbClr val="FF0000"/>
                </a:solidFill>
                <a:latin typeface="Calibri"/>
                <a:cs typeface="Calibri"/>
              </a:rPr>
              <a:t>Bedlington</a:t>
            </a:r>
            <a:r>
              <a:rPr lang="fr-FR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Terrier (Site </a:t>
            </a:r>
            <a:r>
              <a:rPr lang="fr-FR" sz="28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Chien,com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0354" y="1090862"/>
            <a:ext cx="7207250" cy="6435081"/>
            <a:chOff x="1056320" y="3292497"/>
            <a:chExt cx="5119370" cy="33324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320" y="3491874"/>
              <a:ext cx="2338357" cy="31330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190" y="3292497"/>
              <a:ext cx="2750159" cy="333246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3054" y="9652086"/>
            <a:ext cx="6739572" cy="69961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R="5080" algn="just">
              <a:lnSpc>
                <a:spcPct val="102099"/>
              </a:lnSpc>
              <a:spcBef>
                <a:spcPts val="7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2: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Bull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Terrier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(Source: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Illustration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M.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Davidson,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©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NKU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Picture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Library;</a:t>
            </a:r>
            <a:r>
              <a:rPr sz="1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23.12.2011</a:t>
            </a:r>
            <a:r>
              <a:rPr sz="2000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/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FR,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Standard-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11,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Chien.com)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477520" y="317500"/>
            <a:ext cx="7054850" cy="963148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c.</a:t>
            </a:r>
            <a:r>
              <a:rPr sz="4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concave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44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Définition</a:t>
            </a:r>
            <a:endParaRPr sz="4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>
              <a:lnSpc>
                <a:spcPct val="116700"/>
              </a:lnSpc>
              <a:spcBef>
                <a:spcPts val="850"/>
              </a:spcBef>
            </a:pPr>
            <a:r>
              <a:rPr sz="4400" dirty="0">
                <a:latin typeface="Calibri"/>
                <a:cs typeface="Calibri"/>
              </a:rPr>
              <a:t>Au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contraire, un profil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concave au chanfrein retroussé,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le stop est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trés accentué, </a:t>
            </a:r>
            <a:r>
              <a:rPr sz="4400" spc="-10" dirty="0">
                <a:latin typeface="Calibri"/>
                <a:cs typeface="Calibri"/>
              </a:rPr>
              <a:t>ainsi </a:t>
            </a:r>
            <a:r>
              <a:rPr sz="4400" dirty="0">
                <a:latin typeface="Calibri"/>
                <a:cs typeface="Calibri"/>
              </a:rPr>
              <a:t>qu'une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face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plus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ou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moins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refoulée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crâne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très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bombé.</a:t>
            </a:r>
            <a:endParaRPr sz="4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5400" b="1" spc="-10" dirty="0">
                <a:solidFill>
                  <a:srgbClr val="FF0000"/>
                </a:solidFill>
                <a:latin typeface="Calibri"/>
                <a:cs typeface="Calibri"/>
              </a:rPr>
              <a:t>Exemples</a:t>
            </a:r>
            <a:endParaRPr sz="4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4400" b="1" dirty="0">
                <a:latin typeface="Calibri"/>
                <a:cs typeface="Calibri"/>
              </a:rPr>
              <a:t>Boxer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(Voir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photo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en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bas)</a:t>
            </a:r>
            <a:r>
              <a:rPr sz="4400" dirty="0">
                <a:latin typeface="Calibri"/>
                <a:cs typeface="Calibri"/>
              </a:rPr>
              <a:t>,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Bouledogue</a:t>
            </a:r>
            <a:r>
              <a:rPr sz="4400" b="1" spc="-20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Américain</a:t>
            </a:r>
            <a:endParaRPr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3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250" y="469900"/>
            <a:ext cx="5486400" cy="733534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19"/>
              </a:spcBef>
            </a:pP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3.1.4.</a:t>
            </a:r>
            <a:r>
              <a:rPr lang="fr-FR" sz="4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VARIATIONS DE</a:t>
            </a:r>
            <a:r>
              <a:rPr lang="fr-FR" sz="4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lang="fr-FR" sz="4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PHANÉROPTIQUE</a:t>
            </a:r>
            <a:endParaRPr lang="fr-FR" sz="4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755650" indent="-742950" algn="ctr">
              <a:lnSpc>
                <a:spcPct val="100000"/>
              </a:lnSpc>
              <a:spcBef>
                <a:spcPts val="790"/>
              </a:spcBef>
              <a:buAutoNum type="alphaLcPeriod"/>
            </a:pP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Couleur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4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poils</a:t>
            </a:r>
            <a:r>
              <a:rPr lang="fr-FR" sz="4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lang="fr-FR" sz="4400" b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Pigmentation</a:t>
            </a:r>
          </a:p>
          <a:p>
            <a:pPr marL="12700" algn="ctr">
              <a:lnSpc>
                <a:spcPct val="100000"/>
              </a:lnSpc>
              <a:spcBef>
                <a:spcPts val="790"/>
              </a:spcBef>
            </a:pPr>
            <a:r>
              <a:rPr lang="en-US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Variations of the phanèroptique: hair color and pigmentations</a:t>
            </a:r>
            <a:endParaRPr lang="fr-FR" sz="44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790"/>
              </a:spcBef>
            </a:pP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Variations </a:t>
            </a:r>
          </a:p>
          <a:p>
            <a:pPr marL="12700" algn="ctr">
              <a:lnSpc>
                <a:spcPct val="100000"/>
              </a:lnSpc>
              <a:spcBef>
                <a:spcPts val="790"/>
              </a:spcBef>
            </a:pPr>
            <a:r>
              <a:rPr lang="fr-FR" sz="4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Color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of </a:t>
            </a:r>
            <a:r>
              <a:rPr lang="fr-FR" sz="4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Hair</a:t>
            </a:r>
            <a:endParaRPr lang="fr-FR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6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" y="317500"/>
            <a:ext cx="6781800" cy="860466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9539" rIns="0" bIns="0" rtlCol="0">
            <a:spAutoFit/>
          </a:bodyPr>
          <a:lstStyle/>
          <a:p>
            <a:pPr marL="12700" marR="8890" indent="597535">
              <a:lnSpc>
                <a:spcPct val="152800"/>
              </a:lnSpc>
            </a:pPr>
            <a:r>
              <a:rPr sz="2800" dirty="0" smtClean="0">
                <a:latin typeface="Calibri"/>
                <a:cs typeface="Calibri"/>
              </a:rPr>
              <a:t>Les </a:t>
            </a:r>
            <a:r>
              <a:rPr sz="2800" dirty="0">
                <a:latin typeface="Calibri"/>
                <a:cs typeface="Calibri"/>
              </a:rPr>
              <a:t>différents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termes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utilisés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désigne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l'ensemble du poil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d'un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 ou </a:t>
            </a:r>
            <a:r>
              <a:rPr sz="2800" spc="-10" dirty="0">
                <a:latin typeface="Calibri"/>
                <a:cs typeface="Calibri"/>
              </a:rPr>
              <a:t>appelé </a:t>
            </a:r>
            <a:r>
              <a:rPr sz="2800" dirty="0">
                <a:latin typeface="Calibri"/>
                <a:cs typeface="Calibri"/>
              </a:rPr>
              <a:t>robe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trois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couleur,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robe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 effets.</a:t>
            </a:r>
            <a:endParaRPr sz="2800" dirty="0">
              <a:latin typeface="Calibri"/>
              <a:cs typeface="Calibri"/>
            </a:endParaRPr>
          </a:p>
          <a:p>
            <a:pPr marL="127635" indent="-81280" algn="just">
              <a:lnSpc>
                <a:spcPct val="100000"/>
              </a:lnSpc>
              <a:spcBef>
                <a:spcPts val="760"/>
              </a:spcBef>
              <a:buChar char="-"/>
              <a:tabLst>
                <a:tab pos="128270" algn="l"/>
              </a:tabLst>
            </a:pPr>
            <a:r>
              <a:rPr sz="2800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couleurs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noms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couleurs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utilisées.</a:t>
            </a:r>
            <a:endParaRPr sz="2800" dirty="0">
              <a:latin typeface="Calibri"/>
              <a:cs typeface="Calibri"/>
            </a:endParaRPr>
          </a:p>
          <a:p>
            <a:pPr marL="93345" indent="-81280" algn="just">
              <a:lnSpc>
                <a:spcPct val="100000"/>
              </a:lnSpc>
              <a:spcBef>
                <a:spcPts val="760"/>
              </a:spcBef>
              <a:buChar char="-"/>
              <a:tabLst>
                <a:tab pos="93980" algn="l"/>
              </a:tabLst>
            </a:pPr>
            <a:r>
              <a:rPr sz="2800" dirty="0">
                <a:latin typeface="Calibri"/>
                <a:cs typeface="Calibri"/>
              </a:rPr>
              <a:t>les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robes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peuvent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être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unis,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avec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 taches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différentes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couleurs</a:t>
            </a:r>
            <a:r>
              <a:rPr lang="fr-FR" sz="2800" spc="-10" dirty="0" smtClean="0">
                <a:latin typeface="Calibri"/>
                <a:cs typeface="Calibri"/>
              </a:rPr>
              <a:t> . . .</a:t>
            </a:r>
            <a:endParaRPr sz="2800" dirty="0">
              <a:latin typeface="Calibri"/>
              <a:cs typeface="Calibri"/>
            </a:endParaRPr>
          </a:p>
          <a:p>
            <a:pPr marL="12700" marR="5080" indent="83820" algn="just">
              <a:lnSpc>
                <a:spcPct val="152400"/>
              </a:lnSpc>
              <a:spcBef>
                <a:spcPts val="5"/>
              </a:spcBef>
              <a:buChar char="-"/>
              <a:tabLst>
                <a:tab pos="96520" algn="l"/>
              </a:tabLst>
            </a:pPr>
            <a:r>
              <a:rPr sz="2800" dirty="0">
                <a:latin typeface="Calibri"/>
                <a:cs typeface="Calibri"/>
              </a:rPr>
              <a:t>les effets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 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couleur du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peut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être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 exemple 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dégradé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délavée.</a:t>
            </a:r>
            <a:r>
              <a:rPr sz="2800" spc="5" dirty="0">
                <a:latin typeface="Calibri"/>
                <a:cs typeface="Calibri"/>
              </a:rPr>
              <a:t> </a:t>
            </a:r>
            <a:endParaRPr lang="fr-FR" sz="2800" spc="5" dirty="0" smtClean="0">
              <a:latin typeface="Calibri"/>
              <a:cs typeface="Calibri"/>
            </a:endParaRPr>
          </a:p>
          <a:p>
            <a:pPr marL="12700" marR="5080" indent="83820" algn="just">
              <a:lnSpc>
                <a:spcPct val="152400"/>
              </a:lnSpc>
              <a:spcBef>
                <a:spcPts val="5"/>
              </a:spcBef>
              <a:buChar char="-"/>
              <a:tabLst>
                <a:tab pos="96520" algn="l"/>
              </a:tabLst>
            </a:pPr>
            <a:r>
              <a:rPr sz="2800" dirty="0" smtClean="0">
                <a:latin typeface="Calibri"/>
                <a:cs typeface="Calibri"/>
              </a:rPr>
              <a:t>La</a:t>
            </a:r>
            <a:r>
              <a:rPr sz="2800" spc="280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coloration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pelage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d'un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2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résulte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présence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pigments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(les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mélanines</a:t>
            </a:r>
            <a:r>
              <a:rPr sz="2800" dirty="0">
                <a:latin typeface="Calibri"/>
                <a:cs typeface="Calibri"/>
              </a:rPr>
              <a:t>),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existent </a:t>
            </a:r>
            <a:r>
              <a:rPr sz="2800" spc="-20" dirty="0">
                <a:latin typeface="Calibri"/>
                <a:cs typeface="Calibri"/>
              </a:rPr>
              <a:t>sous </a:t>
            </a:r>
            <a:r>
              <a:rPr sz="2800" dirty="0">
                <a:latin typeface="Calibri"/>
                <a:cs typeface="Calibri"/>
              </a:rPr>
              <a:t>deux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-"/>
            </a:pPr>
            <a:endParaRPr sz="2800" dirty="0">
              <a:latin typeface="Calibri"/>
              <a:cs typeface="Calibri"/>
            </a:endParaRPr>
          </a:p>
          <a:p>
            <a:pPr marL="93345" indent="-81280" algn="just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2800" dirty="0">
                <a:latin typeface="Calibri"/>
                <a:cs typeface="Calibri"/>
              </a:rPr>
              <a:t>L’</a:t>
            </a:r>
            <a:r>
              <a:rPr sz="2800" b="1" dirty="0">
                <a:latin typeface="Calibri"/>
                <a:cs typeface="Calibri"/>
              </a:rPr>
              <a:t>eumélanine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pigment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sombre,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noire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 marron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7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5080"/>
            <a:ext cx="7359650" cy="1070754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69265" lvl="1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r>
              <a:rPr lang="fr-FR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lang="fr-FR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EVOLUTION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 algn="just">
              <a:lnSpc>
                <a:spcPct val="109700"/>
              </a:lnSpc>
              <a:spcBef>
                <a:spcPts val="1010"/>
              </a:spcBef>
            </a:pP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nombreux</a:t>
            </a:r>
            <a:r>
              <a:rPr lang="fr-FR" sz="2800" spc="11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peuples</a:t>
            </a:r>
            <a:r>
              <a:rPr lang="fr-FR" sz="2800" spc="1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11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Grand</a:t>
            </a:r>
            <a:r>
              <a:rPr lang="fr-FR" sz="2800" spc="1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Nord</a:t>
            </a:r>
            <a:r>
              <a:rPr lang="fr-FR" sz="2800" spc="1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considèrent</a:t>
            </a:r>
            <a:r>
              <a:rPr lang="fr-FR" sz="2800" spc="1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loup</a:t>
            </a:r>
            <a:r>
              <a:rPr lang="fr-FR" sz="2800" spc="1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comme</a:t>
            </a:r>
            <a:r>
              <a:rPr lang="fr-FR" sz="2800" spc="1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l’ancêtre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leurs </a:t>
            </a:r>
            <a:r>
              <a:rPr lang="fr-FR" sz="2800" dirty="0" smtClean="0">
                <a:latin typeface="Calibri"/>
                <a:cs typeface="Calibri"/>
              </a:rPr>
              <a:t>chiens.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Les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Tlingits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(Indiens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l’Amérique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Nord)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racontent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que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leurs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ancêtres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ont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enlevé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louveteaux</a:t>
            </a:r>
            <a:r>
              <a:rPr lang="fr-FR" sz="2800" spc="18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dans</a:t>
            </a:r>
            <a:r>
              <a:rPr lang="fr-FR" sz="2800" spc="18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leur</a:t>
            </a:r>
            <a:r>
              <a:rPr lang="fr-FR" sz="2800" spc="1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tanière</a:t>
            </a:r>
            <a:r>
              <a:rPr lang="fr-FR" sz="2800" spc="1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les</a:t>
            </a:r>
            <a:r>
              <a:rPr lang="fr-FR" sz="2800" spc="1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former</a:t>
            </a:r>
            <a:r>
              <a:rPr lang="fr-FR" sz="2800" spc="1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comme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aides</a:t>
            </a:r>
            <a:r>
              <a:rPr lang="fr-FR" sz="2800" spc="18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à</a:t>
            </a:r>
            <a:r>
              <a:rPr lang="fr-FR" sz="2800" spc="1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</a:t>
            </a:r>
            <a:r>
              <a:rPr lang="fr-FR" sz="2800" spc="1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chasse</a:t>
            </a:r>
            <a:r>
              <a:rPr lang="fr-FR" sz="2800" spc="1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aux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côtés</a:t>
            </a:r>
            <a:r>
              <a:rPr lang="fr-FR" sz="2800" spc="175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des </a:t>
            </a:r>
            <a:r>
              <a:rPr lang="fr-FR" sz="2800" dirty="0" smtClean="0">
                <a:latin typeface="Calibri"/>
                <a:cs typeface="Calibri"/>
              </a:rPr>
              <a:t>hommes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(</a:t>
            </a:r>
            <a:r>
              <a:rPr lang="fr-FR" sz="2800" dirty="0" smtClean="0">
                <a:latin typeface="Calibri"/>
                <a:cs typeface="Calibri"/>
              </a:rPr>
              <a:t>Thornton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Emmons</a:t>
            </a:r>
            <a:r>
              <a:rPr lang="fr-FR" sz="2800" spc="11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1991).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Charles</a:t>
            </a:r>
            <a:r>
              <a:rPr lang="fr-FR" sz="2800" b="1" spc="10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Darwin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pensait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que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plusieurs</a:t>
            </a:r>
            <a:r>
              <a:rPr lang="fr-FR" sz="2800" spc="1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espèces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sauvages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canidés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avaient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dû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être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apprivoisées,</a:t>
            </a:r>
            <a:r>
              <a:rPr lang="fr-FR" sz="2800" spc="2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qu’elles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s’étaient</a:t>
            </a:r>
            <a:r>
              <a:rPr lang="fr-FR" sz="2800" spc="2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mélangées,</a:t>
            </a:r>
            <a:r>
              <a:rPr lang="fr-FR" sz="2800" spc="2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2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que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les</a:t>
            </a:r>
            <a:r>
              <a:rPr lang="fr-FR" sz="2800" spc="33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chiens </a:t>
            </a:r>
            <a:r>
              <a:rPr lang="fr-FR" sz="2800" dirty="0" smtClean="0">
                <a:latin typeface="Calibri"/>
                <a:cs typeface="Calibri"/>
              </a:rPr>
              <a:t>modernes</a:t>
            </a:r>
            <a:r>
              <a:rPr lang="fr-FR" sz="2800" spc="-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descendent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ces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hybrides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(Darwin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1859).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Aujourd’hui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mystère</a:t>
            </a:r>
            <a:r>
              <a:rPr lang="fr-FR" sz="2800" spc="-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-10" dirty="0" smtClean="0">
                <a:latin typeface="Calibri"/>
                <a:cs typeface="Calibri"/>
              </a:rPr>
              <a:t> résolu.</a:t>
            </a:r>
            <a:endParaRPr lang="fr-FR" sz="2800" dirty="0" smtClean="0">
              <a:latin typeface="Calibri"/>
              <a:cs typeface="Calibri"/>
            </a:endParaRPr>
          </a:p>
          <a:p>
            <a:pPr marL="12700" marR="8890" algn="just">
              <a:lnSpc>
                <a:spcPct val="109700"/>
              </a:lnSpc>
              <a:spcBef>
                <a:spcPts val="790"/>
              </a:spcBef>
            </a:pPr>
            <a:r>
              <a:rPr lang="fr-FR" sz="2800" b="1" dirty="0" smtClean="0">
                <a:latin typeface="Calibri"/>
                <a:cs typeface="Calibri"/>
              </a:rPr>
              <a:t>En</a:t>
            </a:r>
            <a:r>
              <a:rPr lang="fr-FR" sz="2800" b="1" spc="1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1997</a:t>
            </a:r>
            <a:r>
              <a:rPr lang="fr-FR" sz="2800" dirty="0" smtClean="0">
                <a:latin typeface="Calibri"/>
                <a:cs typeface="Calibri"/>
              </a:rPr>
              <a:t>,</a:t>
            </a:r>
            <a:r>
              <a:rPr lang="fr-FR" sz="2800" spc="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l’équipe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Robert</a:t>
            </a:r>
            <a:r>
              <a:rPr lang="fr-FR" sz="2800" spc="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Wayne</a:t>
            </a:r>
            <a:r>
              <a:rPr lang="fr-FR" sz="2800" spc="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 l’Université</a:t>
            </a:r>
            <a:r>
              <a:rPr lang="fr-FR" sz="2800" spc="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 Californie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publié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une</a:t>
            </a:r>
            <a:r>
              <a:rPr lang="fr-FR" sz="2800" spc="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étude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sur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l’ADN </a:t>
            </a:r>
            <a:r>
              <a:rPr lang="fr-FR" sz="2800" dirty="0" smtClean="0">
                <a:latin typeface="Calibri"/>
                <a:cs typeface="Calibri"/>
              </a:rPr>
              <a:t>mitochondrial</a:t>
            </a:r>
            <a:r>
              <a:rPr lang="fr-FR" sz="2800" spc="38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38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chiens</a:t>
            </a:r>
            <a:r>
              <a:rPr lang="fr-FR" sz="2800" spc="3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3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loups</a:t>
            </a:r>
            <a:r>
              <a:rPr lang="fr-FR" sz="2800" spc="3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modernes</a:t>
            </a:r>
            <a:r>
              <a:rPr lang="fr-FR" sz="2800" spc="3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(Vila</a:t>
            </a:r>
            <a:r>
              <a:rPr lang="fr-FR" sz="2800" spc="3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3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al.</a:t>
            </a:r>
            <a:r>
              <a:rPr lang="fr-FR" sz="2800" spc="38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1997) en montrant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clairement</a:t>
            </a:r>
            <a:r>
              <a:rPr lang="fr-FR" sz="2800" spc="-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que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tous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les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chiens</a:t>
            </a:r>
            <a:r>
              <a:rPr lang="fr-FR" sz="2800" spc="-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descendent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loup. </a:t>
            </a:r>
            <a:r>
              <a:rPr lang="fr-FR" sz="2800" dirty="0" smtClean="0">
                <a:latin typeface="Calibri"/>
                <a:cs typeface="Calibri"/>
              </a:rPr>
              <a:t>Une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étude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plus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récente,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dévoilé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que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ne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descend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pas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spc="-20" dirty="0" smtClean="0">
                <a:latin typeface="Calibri"/>
                <a:cs typeface="Calibri"/>
              </a:rPr>
              <a:t>loup </a:t>
            </a:r>
            <a:r>
              <a:rPr lang="fr-FR" sz="2800" dirty="0" smtClean="0">
                <a:latin typeface="Calibri"/>
                <a:cs typeface="Calibri"/>
              </a:rPr>
              <a:t>moderne</a:t>
            </a:r>
            <a:r>
              <a:rPr lang="fr-FR" sz="2800" spc="4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mais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d’une</a:t>
            </a:r>
            <a:r>
              <a:rPr lang="fr-FR" sz="2800" spc="409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population</a:t>
            </a:r>
            <a:r>
              <a:rPr lang="fr-FR" sz="2800" spc="4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loups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éteints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qui</a:t>
            </a:r>
            <a:r>
              <a:rPr lang="fr-FR" sz="2800" spc="4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vivaient</a:t>
            </a:r>
            <a:r>
              <a:rPr lang="fr-FR" sz="2800" spc="4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pendant</a:t>
            </a:r>
            <a:r>
              <a:rPr lang="fr-FR" sz="2800" spc="4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40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Pléistocène </a:t>
            </a:r>
            <a:r>
              <a:rPr lang="fr-FR" sz="2800" dirty="0" smtClean="0">
                <a:latin typeface="Calibri"/>
                <a:cs typeface="Calibri"/>
              </a:rPr>
              <a:t>(Freedman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al.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2014).</a:t>
            </a:r>
            <a:endParaRPr lang="fr-F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8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5450" y="2374900"/>
            <a:ext cx="6934200" cy="3886200"/>
            <a:chOff x="1677670" y="4353569"/>
            <a:chExt cx="4204956" cy="1503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7670" y="4366904"/>
              <a:ext cx="1978647" cy="1490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8579" y="4353569"/>
              <a:ext cx="2004047" cy="15036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3701" y="9842500"/>
            <a:ext cx="6934199" cy="38215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eumélanique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(Marron)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(Noire)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0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730250" y="1231900"/>
            <a:ext cx="5334000" cy="373179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4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phaeomélanine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pigment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clair,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 fauve</a:t>
            </a:r>
            <a:r>
              <a:rPr sz="4000" spc="-1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fr-FR" sz="4000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fr-FR" sz="4000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84200" indent="-571500" algn="ctr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4000" dirty="0" err="1" smtClean="0">
                <a:solidFill>
                  <a:srgbClr val="FF0000"/>
                </a:solidFill>
                <a:latin typeface="Calibri"/>
                <a:cs typeface="Calibri"/>
              </a:rPr>
              <a:t>Phaeomelanin</a:t>
            </a:r>
            <a:r>
              <a:rPr lang="en-US" sz="4000" dirty="0" smtClean="0">
                <a:solidFill>
                  <a:srgbClr val="FF0000"/>
                </a:solidFill>
                <a:latin typeface="Calibri"/>
                <a:cs typeface="Calibri"/>
              </a:rPr>
              <a:t> or clear fawn pigment...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6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952" y="1155700"/>
            <a:ext cx="5819775" cy="48425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5155" y="8493769"/>
            <a:ext cx="6348095" cy="38215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phaeomélanique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(Fauve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 err="1">
                <a:solidFill>
                  <a:srgbClr val="FF0000"/>
                </a:solidFill>
                <a:latin typeface="Calibri"/>
                <a:cs typeface="Calibri"/>
              </a:rPr>
              <a:t>pâle</a:t>
            </a:r>
            <a:r>
              <a:rPr sz="2400" spc="-2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850" y="1155700"/>
            <a:ext cx="3778250" cy="33547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endParaRPr lang="fr-FR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indent="-457200" algn="ctr">
              <a:lnSpc>
                <a:spcPct val="100000"/>
              </a:lnSpc>
              <a:buFontTx/>
              <a:buChar char="-"/>
            </a:pP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lang="fr-FR"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l’absence</a:t>
            </a:r>
            <a:r>
              <a:rPr lang="fr-FR" sz="32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pigment,</a:t>
            </a:r>
            <a:r>
              <a:rPr lang="fr-FR"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lang="fr-FR" sz="32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obtient</a:t>
            </a:r>
            <a:r>
              <a:rPr lang="fr-FR"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blanc</a:t>
            </a:r>
            <a:r>
              <a:rPr lang="fr-FR" sz="3200" spc="-1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 marL="469900" indent="-457200" algn="ctr">
              <a:lnSpc>
                <a:spcPct val="100000"/>
              </a:lnSpc>
              <a:buFontTx/>
              <a:buChar char="-"/>
            </a:pPr>
            <a:endParaRPr lang="fr-FR" sz="3200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indent="-457200" algn="ctr">
              <a:lnSpc>
                <a:spcPct val="100000"/>
              </a:lnSpc>
              <a:buFontTx/>
              <a:buChar char="-"/>
            </a:pPr>
            <a:r>
              <a:rPr lang="fr-FR" sz="3200" dirty="0" smtClean="0">
                <a:solidFill>
                  <a:srgbClr val="FF0000"/>
                </a:solidFill>
                <a:latin typeface="Calibri"/>
                <a:cs typeface="Calibri"/>
              </a:rPr>
              <a:t>white or cream </a:t>
            </a:r>
            <a:r>
              <a:rPr lang="fr-FR" sz="3200" dirty="0" err="1" smtClean="0">
                <a:solidFill>
                  <a:srgbClr val="FF0000"/>
                </a:solidFill>
                <a:latin typeface="Calibri"/>
                <a:cs typeface="Calibri"/>
              </a:rPr>
              <a:t>depigmentation</a:t>
            </a:r>
            <a:endParaRPr lang="fr-FR"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5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450" y="899804"/>
            <a:ext cx="6934200" cy="6809096"/>
            <a:chOff x="1501404" y="899804"/>
            <a:chExt cx="4887595" cy="2475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404" y="927744"/>
              <a:ext cx="2430515" cy="2447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3190" y="899804"/>
              <a:ext cx="2455532" cy="246000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6850" y="9613900"/>
            <a:ext cx="7162407" cy="6283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Robe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Blanche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(Le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Samoyède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Russie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-Type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Spitz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chien.com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 smtClean="0">
                <a:solidFill>
                  <a:srgbClr val="FF0000"/>
                </a:solidFill>
                <a:latin typeface="Calibri"/>
                <a:cs typeface="Calibri"/>
              </a:rPr>
              <a:t>FCI-</a:t>
            </a:r>
            <a:r>
              <a:rPr lang="fr-FR" sz="20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mtClean="0">
                <a:solidFill>
                  <a:srgbClr val="FF0000"/>
                </a:solidFill>
                <a:latin typeface="Calibri"/>
                <a:cs typeface="Calibri"/>
              </a:rPr>
              <a:t>07.10.2019</a:t>
            </a:r>
            <a:r>
              <a:rPr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FR.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212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6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850" y="3136900"/>
            <a:ext cx="5224187" cy="145937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461645" indent="-448945" algn="ctr">
              <a:lnSpc>
                <a:spcPct val="100000"/>
              </a:lnSpc>
              <a:spcBef>
                <a:spcPts val="100"/>
              </a:spcBef>
              <a:buChar char="•"/>
              <a:tabLst>
                <a:tab pos="461645" algn="l"/>
                <a:tab pos="462280" algn="l"/>
              </a:tabLst>
            </a:pP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Variation</a:t>
            </a:r>
            <a:r>
              <a:rPr lang="fr-FR" sz="4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lang="fr-FR" sz="4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pelage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461645" algn="l"/>
                <a:tab pos="462280" algn="l"/>
              </a:tabLst>
            </a:pP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Variations of </a:t>
            </a:r>
            <a:r>
              <a:rPr lang="fr-FR" sz="4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Coat</a:t>
            </a:r>
            <a:endParaRPr lang="fr-FR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1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67640" y="165100"/>
            <a:ext cx="7010400" cy="881459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78740" marR="8890" indent="383540" algn="just">
              <a:lnSpc>
                <a:spcPct val="101699"/>
              </a:lnSpc>
              <a:spcBef>
                <a:spcPts val="930"/>
              </a:spcBef>
            </a:pP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longueur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couvrant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corps,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dureté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texture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varient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fonction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du </a:t>
            </a:r>
            <a:r>
              <a:rPr sz="2800" dirty="0">
                <a:latin typeface="Calibri"/>
                <a:cs typeface="Calibri"/>
              </a:rPr>
              <a:t>niveau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sélection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races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leurs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aptitudes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lainières.</a:t>
            </a:r>
            <a:r>
              <a:rPr sz="2800" spc="25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distingue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variétés </a:t>
            </a:r>
            <a:r>
              <a:rPr sz="2800" dirty="0">
                <a:latin typeface="Calibri"/>
                <a:cs typeface="Calibri"/>
              </a:rPr>
              <a:t>suivantes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variétés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82550" algn="just">
              <a:lnSpc>
                <a:spcPct val="116700"/>
              </a:lnSpc>
              <a:spcBef>
                <a:spcPts val="5"/>
              </a:spcBef>
              <a:buFont typeface="Calibri"/>
              <a:buChar char="-"/>
              <a:tabLst>
                <a:tab pos="9525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Poil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long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Caniches, Lévrier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Afghan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(Voir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photo en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bas)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Spitz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 Poméranien,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Colley </a:t>
            </a:r>
            <a:r>
              <a:rPr sz="2800" spc="-50" dirty="0">
                <a:latin typeface="Calibri"/>
                <a:cs typeface="Calibri"/>
              </a:rPr>
              <a:t>à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long,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Shetland,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Bobtail,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Komondor,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Bearder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Collie,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Terrier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Tibétain.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Bouvier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bernois, </a:t>
            </a:r>
            <a:r>
              <a:rPr sz="2800" dirty="0">
                <a:latin typeface="Calibri"/>
                <a:cs typeface="Calibri"/>
              </a:rPr>
              <a:t>Samoyède,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Chow,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Bichon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bolonais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(Piamore,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2023)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Char char="-"/>
            </a:pP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78740" marR="8255" algn="just">
              <a:lnSpc>
                <a:spcPct val="101400"/>
              </a:lnSpc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Poil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moyen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mi-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lon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soyeux,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ondulés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laineux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longue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plus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moins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Berger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Catalan,Cocker,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Birard,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Lhassa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Apso,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Golden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Retriever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317500"/>
            <a:ext cx="7086600" cy="9166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Poils</a:t>
            </a:r>
            <a:r>
              <a:rPr lang="fr-FR" sz="3600" b="1" spc="29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ras</a:t>
            </a:r>
            <a:r>
              <a:rPr lang="fr-FR" sz="3600" b="1" spc="2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: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</a:t>
            </a:r>
            <a:r>
              <a:rPr lang="fr-FR" sz="3600" b="1" u="sng" spc="28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36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Grande</a:t>
            </a:r>
            <a:r>
              <a:rPr lang="fr-FR" sz="3600" b="1" u="sng" spc="28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36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taille</a:t>
            </a:r>
            <a:r>
              <a:rPr lang="fr-FR" sz="3600" b="1" spc="30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:</a:t>
            </a:r>
            <a:r>
              <a:rPr lang="fr-FR" sz="3600" spc="285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Braques</a:t>
            </a:r>
            <a:r>
              <a:rPr lang="fr-FR" sz="3600" spc="2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de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Weimar,</a:t>
            </a:r>
            <a:r>
              <a:rPr lang="fr-FR" sz="3600" spc="275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Dogue</a:t>
            </a:r>
            <a:r>
              <a:rPr lang="fr-FR" sz="3600" spc="280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allemand,</a:t>
            </a:r>
            <a:r>
              <a:rPr lang="fr-FR" sz="3600" spc="290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Mastiff,</a:t>
            </a:r>
            <a:r>
              <a:rPr lang="fr-FR" sz="3600" spc="280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spc="-10" dirty="0" err="1" smtClean="0">
                <a:latin typeface="Calibri"/>
                <a:cs typeface="Calibri"/>
              </a:rPr>
              <a:t>Rhodesian</a:t>
            </a:r>
            <a:r>
              <a:rPr lang="fr-FR" sz="3600" spc="-10" dirty="0" smtClean="0">
                <a:latin typeface="Calibri"/>
                <a:cs typeface="Calibri"/>
              </a:rPr>
              <a:t> </a:t>
            </a:r>
            <a:r>
              <a:rPr lang="fr-FR" sz="3600" dirty="0" err="1" smtClean="0">
                <a:latin typeface="Calibri"/>
                <a:cs typeface="Calibri"/>
              </a:rPr>
              <a:t>Ridgeback</a:t>
            </a:r>
            <a:r>
              <a:rPr lang="fr-FR" sz="3600" spc="1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,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Beagle,</a:t>
            </a:r>
            <a:r>
              <a:rPr lang="fr-FR" sz="3600" spc="175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Petit</a:t>
            </a:r>
            <a:r>
              <a:rPr lang="fr-FR" sz="3600" spc="1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lévrier</a:t>
            </a:r>
            <a:r>
              <a:rPr lang="fr-FR" sz="3600" spc="1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italien,</a:t>
            </a:r>
            <a:r>
              <a:rPr lang="fr-FR" sz="3600" spc="175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Labrador,</a:t>
            </a:r>
            <a:r>
              <a:rPr lang="fr-FR" sz="3600" spc="175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Rottweiler,</a:t>
            </a:r>
            <a:r>
              <a:rPr lang="fr-FR" sz="3600" spc="170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Dalmatien,</a:t>
            </a:r>
            <a:r>
              <a:rPr lang="fr-FR" sz="3600" spc="17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Braque</a:t>
            </a:r>
            <a:r>
              <a:rPr lang="fr-FR" sz="3600" spc="175" dirty="0" smtClean="0">
                <a:latin typeface="Calibri"/>
                <a:cs typeface="Calibri"/>
              </a:rPr>
              <a:t> </a:t>
            </a:r>
            <a:r>
              <a:rPr lang="fr-FR" sz="3600" spc="-10" dirty="0" smtClean="0">
                <a:latin typeface="Calibri"/>
                <a:cs typeface="Calibri"/>
              </a:rPr>
              <a:t>hongrois,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Boxer,</a:t>
            </a:r>
            <a:r>
              <a:rPr lang="fr-FR" sz="3600" spc="-30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Basenji,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Whippet.</a:t>
            </a:r>
            <a:endParaRPr lang="fr-FR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2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n chien Mastiff jeune. C. 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0" cy="72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Un chien Mastiff jeune. C. 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3467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79762" y="8089900"/>
            <a:ext cx="786561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Figure: </a:t>
            </a:r>
            <a:r>
              <a:rPr lang="fr-FR" sz="2800" b="1" dirty="0" err="1" smtClean="0">
                <a:solidFill>
                  <a:srgbClr val="FF0000"/>
                </a:solidFill>
                <a:latin typeface="Calibri"/>
                <a:cs typeface="Calibri"/>
              </a:rPr>
              <a:t>Masttif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 ou Dog Anglais à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poil ras</a:t>
            </a:r>
          </a:p>
          <a:p>
            <a:pPr algn="ctr"/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Chien de garde ou de compagnie(Cirad, 2024)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ottweiler. Arnold Karen 2013 (domaine publi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9650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ottweiler. Arnold Karen 2013 (domaine publi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" y="2032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70" y="8242300"/>
            <a:ext cx="6671698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Figure: </a:t>
            </a:r>
            <a:r>
              <a:rPr lang="fr-FR" sz="4000" dirty="0" smtClean="0">
                <a:latin typeface="Calibri"/>
                <a:cs typeface="Calibri"/>
              </a:rPr>
              <a:t>Rottweiler à</a:t>
            </a: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poil ras</a:t>
            </a:r>
          </a:p>
          <a:p>
            <a:pPr algn="ctr"/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Bouvier Allemand(Cirad, 2024)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450" y="4660900"/>
            <a:ext cx="5709576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tabLst>
                <a:tab pos="461645" algn="l"/>
                <a:tab pos="462280" algn="l"/>
              </a:tabLst>
            </a:pP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1-1- DOMESTICATION</a:t>
            </a:r>
            <a:endParaRPr lang="fr-FR" sz="4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7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raque hongrois. Broneder 2013 (domaine publi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9370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7788" y="8318500"/>
            <a:ext cx="7364196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Figure: Braque</a:t>
            </a:r>
            <a:r>
              <a:rPr lang="fr-FR" sz="4000" b="1" spc="17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spc="-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ongrois à poil ras</a:t>
            </a:r>
          </a:p>
          <a:p>
            <a:pPr algn="ctr"/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Pointer Hongrois(Cirad, 2024)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250" y="1003300"/>
            <a:ext cx="6629400" cy="65742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lnSpc>
                <a:spcPct val="116700"/>
              </a:lnSpc>
              <a:tabLst>
                <a:tab pos="132080" algn="l"/>
              </a:tabLst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 Poil ras</a:t>
            </a:r>
          </a:p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r>
              <a:rPr lang="fr-FR" sz="36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</a:t>
            </a:r>
            <a:r>
              <a:rPr lang="fr-FR" sz="3600" b="1" u="sng" spc="-1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36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petite</a:t>
            </a:r>
            <a:r>
              <a:rPr lang="fr-FR" sz="3600" b="1" u="sng" spc="-2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36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taille:</a:t>
            </a:r>
            <a:r>
              <a:rPr lang="fr-FR" sz="3600" b="1" dirty="0" smtClean="0">
                <a:latin typeface="Calibri"/>
                <a:cs typeface="Calibri"/>
              </a:rPr>
              <a:t> </a:t>
            </a:r>
          </a:p>
          <a:p>
            <a:pPr marL="584200" marR="5080" indent="-571500" algn="just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Chihuahua,</a:t>
            </a:r>
            <a:r>
              <a:rPr lang="fr-FR" sz="3600" spc="-25" dirty="0" smtClean="0">
                <a:latin typeface="Calibri"/>
                <a:cs typeface="Calibri"/>
              </a:rPr>
              <a:t> </a:t>
            </a:r>
          </a:p>
          <a:p>
            <a:pPr marL="584200" marR="5080" indent="-571500" algn="just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Teckel,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</a:p>
          <a:p>
            <a:pPr marL="584200" marR="5080" indent="-571500" algn="just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Carlin,</a:t>
            </a:r>
            <a:r>
              <a:rPr lang="fr-FR" sz="3600" spc="-20" dirty="0" smtClean="0">
                <a:latin typeface="Calibri"/>
                <a:cs typeface="Calibri"/>
              </a:rPr>
              <a:t> </a:t>
            </a:r>
          </a:p>
          <a:p>
            <a:pPr marL="584200" marR="5080" indent="-571500" algn="just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Pinscher</a:t>
            </a:r>
            <a:r>
              <a:rPr lang="fr-FR" sz="3600" spc="-2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nain,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</a:p>
          <a:p>
            <a:pPr marL="584200" marR="5080" indent="-571500" algn="just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lang="fr-FR" sz="3600" spc="-10" dirty="0" smtClean="0">
                <a:latin typeface="Calibri"/>
                <a:cs typeface="Calibri"/>
              </a:rPr>
              <a:t>Bouledogue </a:t>
            </a:r>
            <a:r>
              <a:rPr lang="fr-FR" sz="3600" dirty="0" smtClean="0">
                <a:latin typeface="Calibri"/>
                <a:cs typeface="Calibri"/>
              </a:rPr>
              <a:t>français</a:t>
            </a:r>
            <a:r>
              <a:rPr lang="fr-FR" sz="3600" b="1" dirty="0" smtClean="0">
                <a:latin typeface="Calibri"/>
                <a:cs typeface="Calibri"/>
              </a:rPr>
              <a:t>(Voir</a:t>
            </a:r>
            <a:r>
              <a:rPr lang="fr-FR" sz="3600" b="1" spc="-30" dirty="0" smtClean="0">
                <a:latin typeface="Calibri"/>
                <a:cs typeface="Calibri"/>
              </a:rPr>
              <a:t> </a:t>
            </a:r>
            <a:r>
              <a:rPr lang="fr-FR" sz="3600" b="1" dirty="0" smtClean="0">
                <a:latin typeface="Calibri"/>
                <a:cs typeface="Calibri"/>
              </a:rPr>
              <a:t>photo</a:t>
            </a:r>
            <a:r>
              <a:rPr lang="fr-FR" sz="3600" b="1" spc="-15" dirty="0" smtClean="0">
                <a:latin typeface="Calibri"/>
                <a:cs typeface="Calibri"/>
              </a:rPr>
              <a:t> </a:t>
            </a:r>
            <a:r>
              <a:rPr lang="fr-FR" sz="3600" b="1" dirty="0" smtClean="0">
                <a:latin typeface="Calibri"/>
                <a:cs typeface="Calibri"/>
              </a:rPr>
              <a:t>en</a:t>
            </a:r>
            <a:r>
              <a:rPr lang="fr-FR" sz="3600" b="1" spc="-15" dirty="0" smtClean="0">
                <a:latin typeface="Calibri"/>
                <a:cs typeface="Calibri"/>
              </a:rPr>
              <a:t> </a:t>
            </a:r>
            <a:r>
              <a:rPr lang="fr-FR" sz="3600" b="1" dirty="0" smtClean="0">
                <a:latin typeface="Calibri"/>
                <a:cs typeface="Calibri"/>
              </a:rPr>
              <a:t>bas)</a:t>
            </a:r>
            <a:r>
              <a:rPr lang="fr-FR" sz="3600" dirty="0" smtClean="0">
                <a:latin typeface="Calibri"/>
                <a:cs typeface="Calibri"/>
              </a:rPr>
              <a:t>,</a:t>
            </a:r>
            <a:r>
              <a:rPr lang="fr-FR" sz="3600" spc="-20" dirty="0" smtClean="0">
                <a:latin typeface="Calibri"/>
                <a:cs typeface="Calibri"/>
              </a:rPr>
              <a:t> </a:t>
            </a:r>
          </a:p>
          <a:p>
            <a:pPr marL="584200" marR="5080" indent="-571500" algn="just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Jack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Russel</a:t>
            </a:r>
            <a:r>
              <a:rPr lang="fr-FR" sz="3600" spc="-15" dirty="0" smtClean="0">
                <a:latin typeface="Calibri"/>
                <a:cs typeface="Calibri"/>
              </a:rPr>
              <a:t> </a:t>
            </a:r>
            <a:r>
              <a:rPr lang="fr-FR" sz="3600" dirty="0" smtClean="0">
                <a:latin typeface="Calibri"/>
                <a:cs typeface="Calibri"/>
              </a:rPr>
              <a:t>terrier,</a:t>
            </a:r>
            <a:r>
              <a:rPr lang="fr-FR" sz="3600" spc="-20" dirty="0" smtClean="0">
                <a:latin typeface="Calibri"/>
                <a:cs typeface="Calibri"/>
              </a:rPr>
              <a:t> </a:t>
            </a:r>
          </a:p>
          <a:p>
            <a:pPr marL="584200" marR="5080" indent="-571500" algn="just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lang="fr-FR" sz="3600" dirty="0" smtClean="0">
                <a:latin typeface="Calibri"/>
                <a:cs typeface="Calibri"/>
              </a:rPr>
              <a:t>Boston</a:t>
            </a:r>
            <a:r>
              <a:rPr lang="fr-FR" sz="3600" spc="-20" dirty="0" smtClean="0">
                <a:latin typeface="Calibri"/>
                <a:cs typeface="Calibri"/>
              </a:rPr>
              <a:t> </a:t>
            </a:r>
            <a:r>
              <a:rPr lang="fr-FR" sz="3600" spc="-10" dirty="0" smtClean="0">
                <a:latin typeface="Calibri"/>
                <a:cs typeface="Calibri"/>
              </a:rPr>
              <a:t>terrier</a:t>
            </a:r>
            <a:endParaRPr lang="fr-FR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5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ihuahua. (Wikimedia Commons : Chihuahuasmoothcoat.jpg) Borisova Tatiana 2007 (https://creativecommons.org/licenses/by-sa/1.0/deed.e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5100"/>
            <a:ext cx="716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282" y="7251700"/>
            <a:ext cx="6413935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FF0000"/>
                </a:solidFill>
                <a:latin typeface="Calibri"/>
                <a:cs typeface="Calibri"/>
              </a:rPr>
              <a:t>Figure:Race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 Chihuahua à poil ras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 (Cirad, 2024)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650" y="774700"/>
            <a:ext cx="6096000" cy="78620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indent="119380" algn="just">
              <a:lnSpc>
                <a:spcPct val="116700"/>
              </a:lnSpc>
              <a:buFont typeface="Calibri"/>
              <a:buChar char="-"/>
              <a:tabLst>
                <a:tab pos="132080" algn="l"/>
              </a:tabLst>
            </a:pPr>
            <a:endParaRPr lang="fr-FR" sz="4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fr-FR" sz="9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650240" marR="5080" indent="-571500">
              <a:lnSpc>
                <a:spcPct val="101400"/>
              </a:lnSpc>
              <a:buFontTx/>
              <a:buChar char="-"/>
            </a:pP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Nu</a:t>
            </a:r>
            <a:r>
              <a:rPr lang="fr-FR" sz="4400" b="1" spc="6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4400" spc="4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650240" marR="5080" indent="-571500">
              <a:lnSpc>
                <a:spcPct val="101400"/>
              </a:lnSpc>
              <a:buFontTx/>
              <a:buChar char="-"/>
            </a:pPr>
            <a:r>
              <a:rPr lang="fr-FR" sz="4400" dirty="0" smtClean="0">
                <a:latin typeface="Calibri"/>
                <a:cs typeface="Calibri"/>
              </a:rPr>
              <a:t>chiens</a:t>
            </a:r>
            <a:r>
              <a:rPr lang="fr-FR" sz="4400" spc="9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Nus</a:t>
            </a:r>
            <a:r>
              <a:rPr lang="fr-FR" sz="4400" spc="8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du</a:t>
            </a:r>
            <a:r>
              <a:rPr lang="fr-FR" sz="4400" spc="80" dirty="0" smtClean="0">
                <a:latin typeface="Calibri"/>
                <a:cs typeface="Calibri"/>
              </a:rPr>
              <a:t> </a:t>
            </a:r>
            <a:r>
              <a:rPr lang="fr-FR" sz="4400" dirty="0" err="1" smtClean="0">
                <a:latin typeface="Calibri"/>
                <a:cs typeface="Calibri"/>
              </a:rPr>
              <a:t>Perou</a:t>
            </a:r>
            <a:r>
              <a:rPr lang="fr-FR" sz="4400" dirty="0" smtClean="0">
                <a:latin typeface="Calibri"/>
                <a:cs typeface="Calibri"/>
              </a:rPr>
              <a:t>,</a:t>
            </a:r>
            <a:r>
              <a:rPr lang="fr-FR" sz="4400" spc="85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Chien</a:t>
            </a:r>
            <a:r>
              <a:rPr lang="fr-FR" sz="4400" spc="8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chinois</a:t>
            </a:r>
            <a:r>
              <a:rPr lang="fr-FR" sz="4400" spc="85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à</a:t>
            </a:r>
            <a:r>
              <a:rPr lang="fr-FR" sz="4400" spc="85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crête,</a:t>
            </a:r>
            <a:r>
              <a:rPr lang="fr-FR" sz="4400" spc="8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Chien</a:t>
            </a:r>
            <a:r>
              <a:rPr lang="fr-FR" sz="4400" spc="85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pila</a:t>
            </a:r>
            <a:r>
              <a:rPr lang="fr-FR" sz="4400" spc="85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argentin,</a:t>
            </a:r>
            <a:r>
              <a:rPr lang="fr-FR" sz="4400" spc="85" dirty="0" smtClean="0">
                <a:latin typeface="Calibri"/>
                <a:cs typeface="Calibri"/>
              </a:rPr>
              <a:t> </a:t>
            </a:r>
          </a:p>
          <a:p>
            <a:pPr marL="650240" marR="5080" indent="-571500">
              <a:lnSpc>
                <a:spcPct val="101400"/>
              </a:lnSpc>
              <a:buFontTx/>
              <a:buChar char="-"/>
            </a:pPr>
            <a:r>
              <a:rPr lang="fr-FR" sz="4400" dirty="0" smtClean="0">
                <a:latin typeface="Calibri"/>
                <a:cs typeface="Calibri"/>
              </a:rPr>
              <a:t>American</a:t>
            </a:r>
            <a:r>
              <a:rPr lang="fr-FR" sz="4400" spc="80" dirty="0" smtClean="0">
                <a:latin typeface="Calibri"/>
                <a:cs typeface="Calibri"/>
              </a:rPr>
              <a:t> </a:t>
            </a:r>
            <a:r>
              <a:rPr lang="fr-FR" sz="4400" spc="-10" dirty="0" err="1" smtClean="0">
                <a:latin typeface="Calibri"/>
                <a:cs typeface="Calibri"/>
              </a:rPr>
              <a:t>Hairless</a:t>
            </a:r>
            <a:r>
              <a:rPr lang="fr-FR" sz="4400" spc="-1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Terrier,</a:t>
            </a:r>
            <a:r>
              <a:rPr lang="fr-FR" sz="4400" spc="-35" dirty="0" smtClean="0">
                <a:latin typeface="Calibri"/>
                <a:cs typeface="Calibri"/>
              </a:rPr>
              <a:t> </a:t>
            </a:r>
          </a:p>
          <a:p>
            <a:pPr marL="650240" marR="5080" indent="-571500">
              <a:lnSpc>
                <a:spcPct val="101400"/>
              </a:lnSpc>
              <a:buFontTx/>
              <a:buChar char="-"/>
            </a:pPr>
            <a:r>
              <a:rPr lang="fr-FR" sz="4400" dirty="0" err="1" smtClean="0">
                <a:latin typeface="Calibri"/>
                <a:cs typeface="Calibri"/>
              </a:rPr>
              <a:t>Xoloitzcuintle</a:t>
            </a:r>
            <a:r>
              <a:rPr lang="fr-FR" sz="4400" spc="-15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ou</a:t>
            </a:r>
            <a:r>
              <a:rPr lang="fr-FR" sz="4400" spc="-2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chien</a:t>
            </a:r>
            <a:r>
              <a:rPr lang="fr-FR" sz="4400" spc="-15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nu</a:t>
            </a:r>
            <a:r>
              <a:rPr lang="fr-FR" sz="4400" spc="-2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du</a:t>
            </a:r>
            <a:r>
              <a:rPr lang="fr-FR" sz="4400" spc="-2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Mexique,</a:t>
            </a:r>
            <a:r>
              <a:rPr lang="fr-FR" sz="4400" spc="-25" dirty="0" smtClean="0">
                <a:latin typeface="Calibri"/>
                <a:cs typeface="Calibri"/>
              </a:rPr>
              <a:t> </a:t>
            </a:r>
          </a:p>
          <a:p>
            <a:pPr marL="650240" marR="5080" indent="-571500">
              <a:lnSpc>
                <a:spcPct val="101400"/>
              </a:lnSpc>
              <a:buFontTx/>
              <a:buChar char="-"/>
            </a:pPr>
            <a:r>
              <a:rPr lang="fr-FR" sz="4400" dirty="0" smtClean="0">
                <a:latin typeface="Calibri"/>
                <a:cs typeface="Calibri"/>
              </a:rPr>
              <a:t>Chien</a:t>
            </a:r>
            <a:r>
              <a:rPr lang="fr-FR" sz="4400" spc="-1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sans</a:t>
            </a:r>
            <a:r>
              <a:rPr lang="fr-FR" sz="4400" spc="-20" dirty="0" smtClean="0">
                <a:latin typeface="Calibri"/>
                <a:cs typeface="Calibri"/>
              </a:rPr>
              <a:t> </a:t>
            </a:r>
            <a:r>
              <a:rPr lang="fr-FR" sz="4400" dirty="0" smtClean="0">
                <a:latin typeface="Calibri"/>
                <a:cs typeface="Calibri"/>
              </a:rPr>
              <a:t>poil</a:t>
            </a:r>
            <a:r>
              <a:rPr lang="fr-FR" sz="4400" spc="-15" dirty="0" smtClean="0">
                <a:latin typeface="Calibri"/>
                <a:cs typeface="Calibri"/>
              </a:rPr>
              <a:t> </a:t>
            </a:r>
            <a:r>
              <a:rPr lang="fr-FR" sz="4400" spc="-10" dirty="0" smtClean="0">
                <a:latin typeface="Calibri"/>
                <a:cs typeface="Calibri"/>
              </a:rPr>
              <a:t>bolivien.</a:t>
            </a:r>
            <a:endParaRPr lang="fr-FR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7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ien nu du Pérou. Sonja Kolijn (Domaine publi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" y="393700"/>
            <a:ext cx="728345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355" y="8775700"/>
            <a:ext cx="720581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Figure : chien</a:t>
            </a:r>
            <a:r>
              <a:rPr lang="fr-FR" sz="3200" b="1" spc="9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Nu</a:t>
            </a:r>
            <a:r>
              <a:rPr lang="fr-FR" sz="3200" b="1" spc="8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lang="fr-FR" sz="3200" b="1" spc="8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latin typeface="Calibri"/>
                <a:cs typeface="Calibri"/>
              </a:rPr>
              <a:t>Perou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 (Meyer, 2024)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ien nu mexicain ou Xoloitzcuintle. (Wikimedia Commons : Xoloitzcuintle_sitting.jpg) Micyaotl G.T., 2007 (http://creativecommons.org/licenses/by/2.0/deed.f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41300"/>
            <a:ext cx="7086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355" y="8775700"/>
            <a:ext cx="731482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Figure : chien</a:t>
            </a:r>
            <a:r>
              <a:rPr lang="fr-FR" sz="3200" b="1" spc="9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Nu</a:t>
            </a:r>
            <a:r>
              <a:rPr lang="fr-FR" sz="3200" b="1" spc="80" dirty="0" smtClean="0">
                <a:solidFill>
                  <a:srgbClr val="FF0000"/>
                </a:solidFill>
                <a:latin typeface="Calibri"/>
                <a:cs typeface="Calibri"/>
              </a:rPr>
              <a:t> Mexicain (M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eyer, 2024)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850" y="1003300"/>
            <a:ext cx="3778250" cy="2990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19"/>
              </a:spcBef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3.1.4.</a:t>
            </a:r>
            <a:r>
              <a:rPr lang="fr-FR" sz="3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VARIATIONS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L’ENERGÉTIQUE</a:t>
            </a:r>
          </a:p>
          <a:p>
            <a:pPr marL="12700" algn="ctr">
              <a:lnSpc>
                <a:spcPct val="100000"/>
              </a:lnSpc>
              <a:spcBef>
                <a:spcPts val="1019"/>
              </a:spcBef>
            </a:pP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Variations in   </a:t>
            </a:r>
            <a:r>
              <a:rPr lang="fr-FR" sz="36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Energetics</a:t>
            </a:r>
            <a:endParaRPr lang="fr-FR" sz="3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1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9" y="138075"/>
            <a:ext cx="7556500" cy="977491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9539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790"/>
              </a:spcBef>
            </a:pPr>
            <a:r>
              <a:rPr sz="2800" spc="-10" dirty="0" err="1" smtClean="0">
                <a:latin typeface="Calibri"/>
                <a:cs typeface="Calibri"/>
              </a:rPr>
              <a:t>Cette</a:t>
            </a:r>
            <a:r>
              <a:rPr sz="2800" spc="-3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classification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correspond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différentes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aptitudes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utilités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800" dirty="0">
                <a:latin typeface="Calibri"/>
                <a:cs typeface="Calibri"/>
              </a:rPr>
              <a:t>:</a:t>
            </a:r>
          </a:p>
          <a:p>
            <a:pPr marL="12700" marR="132715" indent="150495">
              <a:lnSpc>
                <a:spcPts val="2190"/>
              </a:lnSpc>
              <a:spcBef>
                <a:spcPts val="190"/>
              </a:spcBef>
              <a:buAutoNum type="alphaLcPeriod"/>
              <a:tabLst>
                <a:tab pos="163195" algn="l"/>
              </a:tabLst>
            </a:pPr>
            <a:r>
              <a:rPr sz="2800" b="1" dirty="0">
                <a:latin typeface="Calibri"/>
                <a:cs typeface="Calibri"/>
              </a:rPr>
              <a:t>Basset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ayant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corps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d’un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autre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plus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dérive,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supporté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membres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raccourcis.</a:t>
            </a:r>
            <a:endParaRPr sz="2800" dirty="0">
              <a:latin typeface="Calibri"/>
              <a:cs typeface="Calibri"/>
            </a:endParaRPr>
          </a:p>
          <a:p>
            <a:pPr marL="168275" indent="-156210">
              <a:lnSpc>
                <a:spcPct val="100000"/>
              </a:lnSpc>
              <a:spcBef>
                <a:spcPts val="570"/>
              </a:spcBef>
              <a:buAutoNum type="alphaLcPeriod"/>
              <a:tabLst>
                <a:tab pos="168910" algn="l"/>
              </a:tabLst>
            </a:pPr>
            <a:r>
              <a:rPr sz="2800" b="1" dirty="0">
                <a:latin typeface="Calibri"/>
                <a:cs typeface="Calibri"/>
              </a:rPr>
              <a:t>Bichon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petit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compagnie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court, frisé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 soyeux.</a:t>
            </a:r>
            <a:endParaRPr sz="2800" dirty="0">
              <a:latin typeface="Calibri"/>
              <a:cs typeface="Calibri"/>
            </a:endParaRPr>
          </a:p>
          <a:p>
            <a:pPr marL="151130" indent="-139065">
              <a:lnSpc>
                <a:spcPct val="100000"/>
              </a:lnSpc>
              <a:spcBef>
                <a:spcPts val="710"/>
              </a:spcBef>
              <a:buAutoNum type="alphaLcPeriod"/>
              <a:tabLst>
                <a:tab pos="151765" algn="l"/>
              </a:tabLst>
            </a:pPr>
            <a:r>
              <a:rPr sz="2800" b="1" dirty="0">
                <a:latin typeface="Calibri"/>
                <a:cs typeface="Calibri"/>
              </a:rPr>
              <a:t>Bouvier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utilisé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conduire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10" dirty="0">
                <a:latin typeface="Calibri"/>
                <a:cs typeface="Calibri"/>
              </a:rPr>
              <a:t> bovins.</a:t>
            </a:r>
            <a:endParaRPr sz="2800" dirty="0">
              <a:latin typeface="Calibri"/>
              <a:cs typeface="Calibri"/>
            </a:endParaRPr>
          </a:p>
          <a:p>
            <a:pPr marL="168275" indent="-156210">
              <a:lnSpc>
                <a:spcPct val="100000"/>
              </a:lnSpc>
              <a:spcBef>
                <a:spcPts val="710"/>
              </a:spcBef>
              <a:buAutoNum type="alphaLcPeriod"/>
              <a:tabLst>
                <a:tab pos="168910" algn="l"/>
              </a:tabLst>
            </a:pPr>
            <a:r>
              <a:rPr sz="2800" b="1" dirty="0">
                <a:latin typeface="Calibri"/>
                <a:cs typeface="Calibri"/>
              </a:rPr>
              <a:t>Brachet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Moyen-</a:t>
            </a:r>
            <a:r>
              <a:rPr sz="2800" dirty="0">
                <a:latin typeface="Calibri"/>
                <a:cs typeface="Calibri"/>
              </a:rPr>
              <a:t>Age,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courant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moyenne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taille,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ras.</a:t>
            </a:r>
            <a:endParaRPr sz="2800" dirty="0">
              <a:latin typeface="Calibri"/>
              <a:cs typeface="Calibri"/>
            </a:endParaRPr>
          </a:p>
          <a:p>
            <a:pPr marL="163830" indent="-151765">
              <a:lnSpc>
                <a:spcPct val="100000"/>
              </a:lnSpc>
              <a:spcBef>
                <a:spcPts val="700"/>
              </a:spcBef>
              <a:buAutoNum type="alphaLcPeriod"/>
              <a:tabLst>
                <a:tab pos="164465" algn="l"/>
              </a:tabLst>
            </a:pPr>
            <a:r>
              <a:rPr sz="2800" b="1" dirty="0">
                <a:latin typeface="Calibri"/>
                <a:cs typeface="Calibri"/>
              </a:rPr>
              <a:t>Braque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d’Arrêt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 </a:t>
            </a:r>
            <a:r>
              <a:rPr sz="2800" spc="-10" dirty="0">
                <a:latin typeface="Calibri"/>
                <a:cs typeface="Calibri"/>
              </a:rPr>
              <a:t>court.</a:t>
            </a:r>
            <a:endParaRPr sz="2800" dirty="0">
              <a:latin typeface="Calibri"/>
              <a:cs typeface="Calibri"/>
            </a:endParaRPr>
          </a:p>
          <a:p>
            <a:pPr marL="12700" marR="116205" indent="144780">
              <a:lnSpc>
                <a:spcPts val="2190"/>
              </a:lnSpc>
              <a:spcBef>
                <a:spcPts val="190"/>
              </a:spcBef>
              <a:buAutoNum type="alphaLcPeriod"/>
              <a:tabLst>
                <a:tab pos="157480" algn="l"/>
              </a:tabLst>
            </a:pPr>
            <a:r>
              <a:rPr sz="2800" b="1" dirty="0">
                <a:latin typeface="Calibri"/>
                <a:cs typeface="Calibri"/>
              </a:rPr>
              <a:t>Briquet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chiens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courants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qui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représente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réduction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harmonieuse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d’un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type </a:t>
            </a:r>
            <a:r>
              <a:rPr sz="2800" dirty="0">
                <a:latin typeface="Calibri"/>
                <a:cs typeface="Calibri"/>
              </a:rPr>
              <a:t>plus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dérive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situe,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taille,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d’origine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 basset.</a:t>
            </a:r>
            <a:endParaRPr sz="2800" dirty="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560"/>
              </a:spcBef>
              <a:buAutoNum type="alphaLcPeriod"/>
              <a:tabLst>
                <a:tab pos="160020" algn="l"/>
              </a:tabLst>
            </a:pPr>
            <a:r>
              <a:rPr sz="2800" b="1" dirty="0">
                <a:latin typeface="Calibri"/>
                <a:cs typeface="Calibri"/>
              </a:rPr>
              <a:t>Chien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Couchant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d’arrêt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dressé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chasse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l’on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rabattait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fois sur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couché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oiseaux.</a:t>
            </a:r>
            <a:endParaRPr sz="2800" dirty="0">
              <a:latin typeface="Calibri"/>
              <a:cs typeface="Calibri"/>
            </a:endParaRPr>
          </a:p>
          <a:p>
            <a:pPr marL="12700" marR="114300" indent="161290">
              <a:lnSpc>
                <a:spcPct val="152100"/>
              </a:lnSpc>
              <a:spcBef>
                <a:spcPts val="20"/>
              </a:spcBef>
              <a:buAutoNum type="alphaLcPeriod" startAt="8"/>
              <a:tabLst>
                <a:tab pos="173990" algn="l"/>
              </a:tabLst>
            </a:pPr>
            <a:r>
              <a:rPr sz="2800" b="1" dirty="0">
                <a:latin typeface="Calibri"/>
                <a:cs typeface="Calibri"/>
              </a:rPr>
              <a:t>Chien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Courant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aux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oreilles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tombantes,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lance,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poursuit,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donnant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voix </a:t>
            </a:r>
            <a:r>
              <a:rPr sz="2800" dirty="0">
                <a:latin typeface="Calibri"/>
                <a:cs typeface="Calibri"/>
              </a:rPr>
              <a:t>et,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éventuellement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bête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chassée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927100"/>
            <a:ext cx="7283450" cy="88030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760"/>
              </a:spcBef>
              <a:buAutoNum type="alphaLcPeriod" startAt="8"/>
              <a:tabLst>
                <a:tab pos="125730" algn="l"/>
              </a:tabLst>
            </a:pPr>
            <a:r>
              <a:rPr lang="fr-FR" sz="2800" b="1" dirty="0" smtClean="0">
                <a:latin typeface="Calibri"/>
                <a:cs typeface="Calibri"/>
              </a:rPr>
              <a:t>Chien</a:t>
            </a:r>
            <a:r>
              <a:rPr lang="fr-FR" sz="2800" b="1" spc="-2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d’Arrêt</a:t>
            </a:r>
            <a:r>
              <a:rPr lang="fr-FR" sz="2800" b="1" spc="-2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qui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s’immobilise quand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il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sent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gibier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à</a:t>
            </a:r>
            <a:r>
              <a:rPr lang="fr-FR" sz="2800" spc="-10" dirty="0" smtClean="0">
                <a:latin typeface="Calibri"/>
                <a:cs typeface="Calibri"/>
              </a:rPr>
              <a:t> proximité.</a:t>
            </a:r>
            <a:endParaRPr lang="fr-FR" sz="2800" dirty="0" smtClean="0">
              <a:latin typeface="Calibri"/>
              <a:cs typeface="Calibri"/>
            </a:endParaRPr>
          </a:p>
          <a:p>
            <a:pPr marL="126364" indent="-114300" algn="just">
              <a:lnSpc>
                <a:spcPct val="100000"/>
              </a:lnSpc>
              <a:spcBef>
                <a:spcPts val="900"/>
              </a:spcBef>
              <a:buAutoNum type="alphaLcPeriod" startAt="8"/>
              <a:tabLst>
                <a:tab pos="127000" algn="l"/>
              </a:tabLst>
            </a:pPr>
            <a:r>
              <a:rPr lang="fr-FR" sz="2800" b="1" dirty="0" smtClean="0">
                <a:latin typeface="Calibri"/>
                <a:cs typeface="Calibri"/>
              </a:rPr>
              <a:t>Chien</a:t>
            </a:r>
            <a:r>
              <a:rPr lang="fr-FR" sz="2800" b="1" spc="-3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d’Eau</a:t>
            </a:r>
            <a:r>
              <a:rPr lang="fr-FR" sz="2800" b="1" spc="-2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CN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chasse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au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marais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gibier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d’eau.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Il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surtout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rapporteur.</a:t>
            </a:r>
            <a:endParaRPr lang="fr-FR" sz="2800" dirty="0" smtClean="0">
              <a:latin typeface="Calibri"/>
              <a:cs typeface="Calibri"/>
            </a:endParaRPr>
          </a:p>
          <a:p>
            <a:pPr marL="12700" marR="111760" indent="161290" algn="just">
              <a:lnSpc>
                <a:spcPct val="152400"/>
              </a:lnSpc>
              <a:spcBef>
                <a:spcPts val="5"/>
              </a:spcBef>
              <a:buAutoNum type="alphaLcPeriod" startAt="8"/>
              <a:tabLst>
                <a:tab pos="173990" algn="l"/>
              </a:tabLst>
            </a:pPr>
            <a:r>
              <a:rPr lang="fr-FR" sz="2800" b="1" dirty="0" smtClean="0">
                <a:latin typeface="Calibri"/>
                <a:cs typeface="Calibri"/>
              </a:rPr>
              <a:t>Chien</a:t>
            </a:r>
            <a:r>
              <a:rPr lang="fr-FR" sz="2800" b="1" spc="8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de</a:t>
            </a:r>
            <a:r>
              <a:rPr lang="fr-FR" sz="2800" b="1" spc="9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Montagne</a:t>
            </a:r>
            <a:r>
              <a:rPr lang="fr-FR" sz="2800" b="1" spc="8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type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molosse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à</a:t>
            </a:r>
            <a:r>
              <a:rPr lang="fr-FR" sz="2800" spc="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poil</a:t>
            </a:r>
            <a:r>
              <a:rPr lang="fr-FR" sz="2800" spc="8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8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demi-</a:t>
            </a:r>
            <a:r>
              <a:rPr lang="fr-FR" sz="2800" dirty="0" smtClean="0">
                <a:latin typeface="Calibri"/>
                <a:cs typeface="Calibri"/>
              </a:rPr>
              <a:t>long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qui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</a:t>
            </a:r>
            <a:r>
              <a:rPr lang="fr-FR" sz="2800" spc="8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souvent</a:t>
            </a:r>
            <a:r>
              <a:rPr lang="fr-FR" sz="2800" spc="8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servi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de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garde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troupeaux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montagne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sur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les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plateaux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comme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l’Anatolie.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spc="-20" dirty="0" smtClean="0">
                <a:latin typeface="Calibri"/>
                <a:cs typeface="Calibri"/>
              </a:rPr>
              <a:t>type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Montagne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i="1" spc="-10" dirty="0" smtClean="0">
                <a:latin typeface="Calibri"/>
                <a:cs typeface="Calibri"/>
              </a:rPr>
              <a:t>St-</a:t>
            </a:r>
            <a:r>
              <a:rPr lang="fr-FR" sz="2800" i="1" dirty="0" smtClean="0">
                <a:latin typeface="Calibri"/>
                <a:cs typeface="Calibri"/>
              </a:rPr>
              <a:t>Bernard</a:t>
            </a:r>
            <a:r>
              <a:rPr lang="fr-FR" sz="2800" i="1" spc="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i="1" dirty="0" smtClean="0">
                <a:latin typeface="Calibri"/>
                <a:cs typeface="Calibri"/>
              </a:rPr>
              <a:t>Chien</a:t>
            </a:r>
            <a:r>
              <a:rPr lang="fr-FR" sz="2800" i="1" spc="-10" dirty="0" smtClean="0">
                <a:latin typeface="Calibri"/>
                <a:cs typeface="Calibri"/>
              </a:rPr>
              <a:t> </a:t>
            </a:r>
            <a:r>
              <a:rPr lang="fr-FR" sz="2800" i="1" dirty="0" smtClean="0">
                <a:latin typeface="Calibri"/>
                <a:cs typeface="Calibri"/>
              </a:rPr>
              <a:t>de</a:t>
            </a:r>
            <a:r>
              <a:rPr lang="fr-FR" sz="2800" i="1" spc="-10" dirty="0" smtClean="0">
                <a:latin typeface="Calibri"/>
                <a:cs typeface="Calibri"/>
              </a:rPr>
              <a:t> </a:t>
            </a:r>
            <a:r>
              <a:rPr lang="fr-FR" sz="2800" i="1" dirty="0" smtClean="0">
                <a:latin typeface="Calibri"/>
                <a:cs typeface="Calibri"/>
              </a:rPr>
              <a:t>Montagne</a:t>
            </a:r>
            <a:r>
              <a:rPr lang="fr-FR" sz="2800" i="1" spc="-10" dirty="0" smtClean="0">
                <a:latin typeface="Calibri"/>
                <a:cs typeface="Calibri"/>
              </a:rPr>
              <a:t> </a:t>
            </a:r>
            <a:r>
              <a:rPr lang="fr-FR" sz="2800" i="1" dirty="0" smtClean="0">
                <a:latin typeface="Calibri"/>
                <a:cs typeface="Calibri"/>
              </a:rPr>
              <a:t>des</a:t>
            </a:r>
            <a:r>
              <a:rPr lang="fr-FR" sz="2800" i="1" spc="-10" dirty="0" smtClean="0">
                <a:latin typeface="Calibri"/>
                <a:cs typeface="Calibri"/>
              </a:rPr>
              <a:t> Pyrénées</a:t>
            </a:r>
            <a:r>
              <a:rPr lang="fr-FR" sz="2800" spc="-10" dirty="0" smtClean="0">
                <a:latin typeface="Calibri"/>
                <a:cs typeface="Calibri"/>
              </a:rPr>
              <a:t>.</a:t>
            </a:r>
            <a:endParaRPr lang="fr-FR" sz="2800" dirty="0" smtClean="0">
              <a:latin typeface="Calibri"/>
              <a:cs typeface="Calibri"/>
            </a:endParaRPr>
          </a:p>
          <a:p>
            <a:pPr marL="125095" indent="-113030" algn="just">
              <a:lnSpc>
                <a:spcPct val="100000"/>
              </a:lnSpc>
              <a:spcBef>
                <a:spcPts val="750"/>
              </a:spcBef>
              <a:buAutoNum type="alphaLcPeriod" startAt="8"/>
              <a:tabLst>
                <a:tab pos="125730" algn="l"/>
              </a:tabLst>
            </a:pPr>
            <a:r>
              <a:rPr lang="fr-FR" sz="2800" b="1" dirty="0" smtClean="0">
                <a:latin typeface="Calibri"/>
                <a:cs typeface="Calibri"/>
              </a:rPr>
              <a:t>Chien</a:t>
            </a:r>
            <a:r>
              <a:rPr lang="fr-FR" sz="2800" b="1" spc="-1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d’Ordre</a:t>
            </a:r>
            <a:r>
              <a:rPr lang="fr-FR" sz="2800" b="1" spc="-1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CN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courant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chassant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en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meute,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en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«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bon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ordre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».</a:t>
            </a:r>
            <a:endParaRPr lang="fr-FR" sz="1600" dirty="0" smtClean="0">
              <a:latin typeface="Calibri"/>
              <a:cs typeface="Calibri"/>
            </a:endParaRPr>
          </a:p>
          <a:p>
            <a:pPr marL="12700" marR="124460" indent="210820" algn="just">
              <a:lnSpc>
                <a:spcPct val="152800"/>
              </a:lnSpc>
              <a:buAutoNum type="alphaLcPeriod" startAt="8"/>
              <a:tabLst>
                <a:tab pos="223520" algn="l"/>
              </a:tabLst>
            </a:pPr>
            <a:r>
              <a:rPr lang="fr-FR" sz="2800" b="1" dirty="0" smtClean="0">
                <a:latin typeface="Calibri"/>
                <a:cs typeface="Calibri"/>
              </a:rPr>
              <a:t>Chien</a:t>
            </a:r>
            <a:r>
              <a:rPr lang="fr-FR" sz="2800" b="1" spc="6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de</a:t>
            </a:r>
            <a:r>
              <a:rPr lang="fr-FR" sz="2800" b="1" spc="8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Rouge</a:t>
            </a:r>
            <a:r>
              <a:rPr lang="fr-FR" sz="2800" b="1" spc="8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:</a:t>
            </a:r>
            <a:r>
              <a:rPr lang="fr-FR" sz="2800" b="1" spc="11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CN</a:t>
            </a:r>
            <a:r>
              <a:rPr lang="fr-FR" sz="2800" spc="8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chasse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spécialisé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dans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</a:t>
            </a:r>
            <a:r>
              <a:rPr lang="fr-FR" sz="2800" spc="8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recherche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8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grand</a:t>
            </a:r>
            <a:r>
              <a:rPr lang="fr-FR" sz="2800" spc="8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gibier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blessé, </a:t>
            </a:r>
            <a:r>
              <a:rPr lang="fr-FR" sz="2800" dirty="0" smtClean="0">
                <a:latin typeface="Calibri"/>
                <a:cs typeface="Calibri"/>
              </a:rPr>
              <a:t>dit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également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«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recherche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au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sang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».</a:t>
            </a:r>
            <a:endParaRPr lang="fr-F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9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165100"/>
            <a:ext cx="7359650" cy="101447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 marR="115570" indent="170180">
              <a:lnSpc>
                <a:spcPct val="152800"/>
              </a:lnSpc>
              <a:spcBef>
                <a:spcPts val="100"/>
              </a:spcBef>
              <a:buAutoNum type="alphaLcPeriod" startAt="17"/>
              <a:tabLst>
                <a:tab pos="182880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Leveur</a:t>
            </a:r>
            <a:r>
              <a:rPr lang="fr-FR" sz="2400" b="1" spc="10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qui,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comme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Spaniels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lève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gibier,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c'est-à-</a:t>
            </a:r>
            <a:r>
              <a:rPr lang="fr-FR" sz="2400" dirty="0" smtClean="0">
                <a:latin typeface="Calibri"/>
                <a:cs typeface="Calibri"/>
              </a:rPr>
              <a:t>dire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fait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partir,</a:t>
            </a:r>
            <a:r>
              <a:rPr lang="fr-FR" sz="2400" spc="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sans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le </a:t>
            </a:r>
            <a:r>
              <a:rPr lang="fr-FR" sz="2400" dirty="0" smtClean="0">
                <a:latin typeface="Calibri"/>
                <a:cs typeface="Calibri"/>
              </a:rPr>
              <a:t>poursuivre</a:t>
            </a:r>
            <a:r>
              <a:rPr lang="fr-FR" sz="2400" spc="-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comme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courant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ou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sans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l’arrêter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comme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d’arrêt.</a:t>
            </a:r>
            <a:endParaRPr lang="fr-FR" sz="2400" dirty="0" smtClean="0">
              <a:latin typeface="Calibri"/>
              <a:cs typeface="Calibri"/>
            </a:endParaRPr>
          </a:p>
          <a:p>
            <a:pPr marL="141605" indent="-129539">
              <a:lnSpc>
                <a:spcPct val="100000"/>
              </a:lnSpc>
              <a:spcBef>
                <a:spcPts val="750"/>
              </a:spcBef>
              <a:buAutoNum type="alphaLcPeriod" startAt="17"/>
              <a:tabLst>
                <a:tab pos="142240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Limier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courant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très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fin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nez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qui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quête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bout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d’une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laisse,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-10" dirty="0" smtClean="0">
                <a:latin typeface="Calibri"/>
                <a:cs typeface="Calibri"/>
              </a:rPr>
              <a:t> silence.</a:t>
            </a:r>
            <a:endParaRPr lang="fr-FR" sz="2400" dirty="0" smtClean="0">
              <a:latin typeface="Calibri"/>
              <a:cs typeface="Calibri"/>
            </a:endParaRPr>
          </a:p>
          <a:p>
            <a:pPr marL="12700" marR="152400" indent="135890">
              <a:lnSpc>
                <a:spcPct val="152100"/>
              </a:lnSpc>
              <a:spcBef>
                <a:spcPts val="180"/>
              </a:spcBef>
              <a:buAutoNum type="alphaLcPeriod" startAt="17"/>
              <a:tabLst>
                <a:tab pos="148590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Molosse</a:t>
            </a:r>
            <a:r>
              <a:rPr lang="fr-FR" sz="2400" b="1" spc="-2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gros chien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garde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tête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large,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corps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très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puissant,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aux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muscles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épais.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Les </a:t>
            </a:r>
            <a:r>
              <a:rPr lang="fr-FR" sz="2400" dirty="0" smtClean="0">
                <a:latin typeface="Calibri"/>
                <a:cs typeface="Calibri"/>
              </a:rPr>
              <a:t>dogues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sont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molosses.</a:t>
            </a:r>
            <a:endParaRPr lang="fr-FR" sz="2400" dirty="0" smtClean="0">
              <a:latin typeface="Calibri"/>
              <a:cs typeface="Calibri"/>
            </a:endParaRPr>
          </a:p>
          <a:p>
            <a:pPr marL="12700" marR="140335" indent="128270">
              <a:lnSpc>
                <a:spcPct val="152100"/>
              </a:lnSpc>
              <a:spcBef>
                <a:spcPts val="10"/>
              </a:spcBef>
              <a:buAutoNum type="alphaLcPeriod" startAt="17"/>
              <a:tabLst>
                <a:tab pos="140970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Pointer</a:t>
            </a:r>
            <a:r>
              <a:rPr lang="fr-FR" sz="2400" b="1" spc="-2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d’arrêt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poil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ras,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qui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marque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arrêt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pointant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nez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dans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-10" dirty="0" smtClean="0">
                <a:latin typeface="Calibri"/>
                <a:cs typeface="Calibri"/>
              </a:rPr>
              <a:t> direction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gibier.</a:t>
            </a:r>
            <a:endParaRPr lang="fr-FR" sz="2400" dirty="0" smtClean="0">
              <a:latin typeface="Calibri"/>
              <a:cs typeface="Calibri"/>
            </a:endParaRPr>
          </a:p>
          <a:p>
            <a:pPr marL="168275" indent="-156210">
              <a:lnSpc>
                <a:spcPct val="100000"/>
              </a:lnSpc>
              <a:spcBef>
                <a:spcPts val="760"/>
              </a:spcBef>
              <a:buAutoNum type="alphaLcPeriod" startAt="17"/>
              <a:tabLst>
                <a:tab pos="168910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Retriever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chasse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destiné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retrouver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rapporter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gibier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blessé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ou</a:t>
            </a:r>
            <a:r>
              <a:rPr lang="fr-FR" sz="2400" spc="-20" dirty="0" smtClean="0">
                <a:latin typeface="Calibri"/>
                <a:cs typeface="Calibri"/>
              </a:rPr>
              <a:t> tué.</a:t>
            </a:r>
            <a:endParaRPr lang="fr-FR" sz="2400" dirty="0" smtClean="0">
              <a:latin typeface="Calibri"/>
              <a:cs typeface="Calibri"/>
            </a:endParaRPr>
          </a:p>
          <a:p>
            <a:pPr marL="12700" marR="191135" indent="147320">
              <a:lnSpc>
                <a:spcPts val="2200"/>
              </a:lnSpc>
              <a:spcBef>
                <a:spcPts val="190"/>
              </a:spcBef>
              <a:buAutoNum type="alphaLcPeriod" startAt="17"/>
              <a:tabLst>
                <a:tab pos="160020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Setter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d’arrêt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îles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britanniques.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Comme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l’ancien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«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couchant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»,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il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arrête </a:t>
            </a:r>
            <a:r>
              <a:rPr lang="fr-FR" sz="2400" dirty="0" smtClean="0">
                <a:latin typeface="Calibri"/>
                <a:cs typeface="Calibri"/>
              </a:rPr>
              <a:t>couché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ou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semi</a:t>
            </a:r>
            <a:r>
              <a:rPr lang="fr-FR" sz="2400" spc="-10" dirty="0" smtClean="0">
                <a:latin typeface="Calibri"/>
                <a:cs typeface="Calibri"/>
              </a:rPr>
              <a:t> couché.</a:t>
            </a:r>
            <a:endParaRPr lang="fr-FR" sz="2400" dirty="0" smtClean="0">
              <a:latin typeface="Calibri"/>
              <a:cs typeface="Calibri"/>
            </a:endParaRPr>
          </a:p>
          <a:p>
            <a:pPr marL="200660" indent="-188595">
              <a:lnSpc>
                <a:spcPct val="100000"/>
              </a:lnSpc>
              <a:spcBef>
                <a:spcPts val="550"/>
              </a:spcBef>
              <a:buAutoNum type="alphaLcPeriod" startAt="17"/>
              <a:tabLst>
                <a:tab pos="201295" algn="l"/>
              </a:tabLst>
            </a:pPr>
            <a:r>
              <a:rPr lang="fr-FR" sz="2400" b="1" dirty="0" err="1" smtClean="0">
                <a:latin typeface="Calibri"/>
                <a:cs typeface="Calibri"/>
              </a:rPr>
              <a:t>Spaniel</a:t>
            </a:r>
            <a:r>
              <a:rPr lang="fr-FR" sz="2400" b="1" spc="17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1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mot</a:t>
            </a:r>
            <a:r>
              <a:rPr lang="fr-FR" sz="2400" spc="1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français</a:t>
            </a:r>
            <a:r>
              <a:rPr lang="fr-FR" sz="2400" spc="1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devenu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anglais,</a:t>
            </a:r>
            <a:r>
              <a:rPr lang="fr-FR" sz="2400" spc="1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désignant</a:t>
            </a:r>
            <a:r>
              <a:rPr lang="fr-FR" sz="2400" spc="1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1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épagneuls</a:t>
            </a:r>
            <a:r>
              <a:rPr lang="fr-FR" sz="2400" spc="18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d’origine</a:t>
            </a:r>
            <a:endParaRPr lang="fr-FR" sz="24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fr-FR" sz="2400" dirty="0" smtClean="0">
                <a:latin typeface="Calibri"/>
                <a:cs typeface="Calibri"/>
              </a:rPr>
              <a:t>britannique,</a:t>
            </a:r>
            <a:r>
              <a:rPr lang="fr-FR" sz="2400" spc="-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irlandaise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américaine.</a:t>
            </a:r>
            <a:endParaRPr lang="fr-FR" sz="2400" dirty="0" smtClean="0">
              <a:latin typeface="Calibri"/>
              <a:cs typeface="Calibri"/>
            </a:endParaRPr>
          </a:p>
          <a:p>
            <a:pPr marL="156845" indent="-144780">
              <a:lnSpc>
                <a:spcPct val="100000"/>
              </a:lnSpc>
              <a:spcBef>
                <a:spcPts val="750"/>
              </a:spcBef>
              <a:buAutoNum type="alphaLcPeriod" startAt="24"/>
              <a:tabLst>
                <a:tab pos="157480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Terrier</a:t>
            </a:r>
            <a:r>
              <a:rPr lang="fr-FR" sz="2400" b="1" spc="-2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qui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chasse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animaux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réfugiés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dans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terriers,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qui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«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chasse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sous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terre</a:t>
            </a:r>
            <a:r>
              <a:rPr lang="fr-FR" sz="2400" spc="-25" dirty="0" smtClean="0">
                <a:latin typeface="Calibri"/>
                <a:cs typeface="Calibri"/>
              </a:rPr>
              <a:t>».</a:t>
            </a:r>
            <a:endParaRPr lang="fr-FR" sz="2400" dirty="0" smtClean="0">
              <a:latin typeface="Calibri"/>
              <a:cs typeface="Calibri"/>
            </a:endParaRPr>
          </a:p>
          <a:p>
            <a:pPr marL="159385" indent="-147320">
              <a:lnSpc>
                <a:spcPct val="100000"/>
              </a:lnSpc>
              <a:spcBef>
                <a:spcPts val="750"/>
              </a:spcBef>
              <a:buAutoNum type="alphaLcPeriod" startAt="25"/>
              <a:tabLst>
                <a:tab pos="160020" algn="l"/>
              </a:tabLst>
            </a:pPr>
            <a:r>
              <a:rPr lang="fr-FR" sz="2400" b="1" dirty="0" smtClean="0">
                <a:latin typeface="Calibri"/>
                <a:cs typeface="Calibri"/>
              </a:rPr>
              <a:t>Toy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</a:t>
            </a:r>
            <a:r>
              <a:rPr lang="fr-FR" sz="2400" b="1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d’agrément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très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petite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taille.</a:t>
            </a:r>
            <a:r>
              <a:rPr lang="fr-FR" sz="2400" spc="-4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(Cité par Boukhechem,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2023).</a:t>
            </a: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8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7556500" cy="102503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 algn="just">
              <a:lnSpc>
                <a:spcPct val="152500"/>
              </a:lnSpc>
              <a:spcBef>
                <a:spcPts val="395"/>
              </a:spcBef>
            </a:pPr>
            <a:r>
              <a:rPr sz="2400" dirty="0" smtClean="0">
                <a:latin typeface="Calibri"/>
                <a:cs typeface="Calibri"/>
              </a:rPr>
              <a:t>Bien</a:t>
            </a:r>
            <a:r>
              <a:rPr sz="2400" spc="409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l’ancêtre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chien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soit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maintenant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connu,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nombreuses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questions </a:t>
            </a:r>
            <a:r>
              <a:rPr sz="2400" dirty="0">
                <a:latin typeface="Calibri"/>
                <a:cs typeface="Calibri"/>
              </a:rPr>
              <a:t>subsistent,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quand,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où,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pourquoi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 loup 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été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domestiqué.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est </a:t>
            </a:r>
            <a:r>
              <a:rPr sz="2400" dirty="0">
                <a:latin typeface="Calibri"/>
                <a:cs typeface="Calibri"/>
              </a:rPr>
              <a:t>certaine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400" b="1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chien</a:t>
            </a:r>
            <a:r>
              <a:rPr sz="2400" b="1" spc="3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est</a:t>
            </a:r>
            <a:r>
              <a:rPr sz="2400" b="1" spc="3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400" b="1" spc="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plus</a:t>
            </a:r>
            <a:r>
              <a:rPr sz="2400" b="1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ancien</a:t>
            </a:r>
            <a:r>
              <a:rPr sz="2400" b="1" spc="3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animal</a:t>
            </a:r>
            <a:r>
              <a:rPr sz="2400" b="1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domestiqué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Quand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où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loup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été </a:t>
            </a:r>
            <a:r>
              <a:rPr sz="2400" dirty="0">
                <a:latin typeface="Calibri"/>
                <a:cs typeface="Calibri"/>
              </a:rPr>
              <a:t>domestiqué,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peut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donner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estimation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l’époque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domestication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mais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dire </a:t>
            </a:r>
            <a:r>
              <a:rPr sz="2400" dirty="0">
                <a:latin typeface="Calibri"/>
                <a:cs typeface="Calibri"/>
              </a:rPr>
              <a:t>où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exactement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s’est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déroulée</a:t>
            </a:r>
            <a:r>
              <a:rPr sz="2400" spc="4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cette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domestication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existe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plusieurs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controverses</a:t>
            </a:r>
            <a:r>
              <a:rPr sz="2400" dirty="0" smtClean="0">
                <a:latin typeface="Calibri"/>
                <a:cs typeface="Calibri"/>
              </a:rPr>
              <a:t>.</a:t>
            </a:r>
            <a:endParaRPr lang="fr-FR" sz="2400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52500"/>
              </a:lnSpc>
              <a:spcBef>
                <a:spcPts val="395"/>
              </a:spcBef>
            </a:pPr>
            <a:r>
              <a:rPr sz="2400" spc="475" dirty="0" smtClean="0"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01010"/>
                </a:solidFill>
                <a:latin typeface="Calibri"/>
                <a:cs typeface="Calibri"/>
              </a:rPr>
              <a:t>La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majorité</a:t>
            </a:r>
            <a:r>
              <a:rPr sz="2400" spc="9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des</a:t>
            </a:r>
            <a:r>
              <a:rPr sz="2400" spc="9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scientifiques</a:t>
            </a:r>
            <a:r>
              <a:rPr sz="2400" spc="10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9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Belgique,</a:t>
            </a:r>
            <a:r>
              <a:rPr sz="2400" spc="10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du</a:t>
            </a:r>
            <a:r>
              <a:rPr sz="2400" spc="9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Canada,</a:t>
            </a:r>
            <a:r>
              <a:rPr sz="2400" spc="10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9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Finlande,</a:t>
            </a:r>
            <a:r>
              <a:rPr sz="2400" spc="10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10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France,</a:t>
            </a:r>
            <a:r>
              <a:rPr sz="2400" spc="9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d'Allemagne,</a:t>
            </a:r>
            <a:r>
              <a:rPr sz="2400" spc="10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01010"/>
                </a:solidFill>
                <a:latin typeface="Calibri"/>
                <a:cs typeface="Calibri"/>
              </a:rPr>
              <a:t>du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Portugal,</a:t>
            </a:r>
            <a:r>
              <a:rPr sz="2400" spc="-2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-1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Russie</a:t>
            </a:r>
            <a:r>
              <a:rPr sz="2400" spc="-1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et</a:t>
            </a:r>
            <a:r>
              <a:rPr sz="2400" spc="-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des</a:t>
            </a:r>
            <a:r>
              <a:rPr sz="2400" spc="-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lang="fr-FR" sz="2400" spc="-10" dirty="0" smtClean="0">
                <a:solidFill>
                  <a:srgbClr val="101010"/>
                </a:solidFill>
                <a:latin typeface="Calibri"/>
                <a:cs typeface="Calibri"/>
              </a:rPr>
              <a:t>USA</a:t>
            </a:r>
            <a:r>
              <a:rPr sz="2400" spc="-20" dirty="0" smtClean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ont</a:t>
            </a:r>
            <a:r>
              <a:rPr sz="2400" spc="-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affirmé</a:t>
            </a:r>
            <a:r>
              <a:rPr sz="2400" spc="-1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que</a:t>
            </a:r>
            <a:r>
              <a:rPr sz="2400" spc="-1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la</a:t>
            </a:r>
            <a:r>
              <a:rPr sz="2400" spc="-2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domestication</a:t>
            </a:r>
            <a:r>
              <a:rPr sz="2400" spc="-1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avait</a:t>
            </a:r>
            <a:r>
              <a:rPr sz="2400" spc="-1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eu</a:t>
            </a:r>
            <a:r>
              <a:rPr sz="2400" spc="-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lieu</a:t>
            </a:r>
            <a:r>
              <a:rPr sz="2400" spc="-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Europe</a:t>
            </a:r>
            <a:r>
              <a:rPr sz="2400" spc="-10" dirty="0">
                <a:solidFill>
                  <a:srgbClr val="101010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mais</a:t>
            </a:r>
            <a:r>
              <a:rPr sz="2400" spc="6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le</a:t>
            </a:r>
            <a:r>
              <a:rPr sz="2400" spc="6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temps</a:t>
            </a:r>
            <a:r>
              <a:rPr sz="2400" spc="6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7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domestication</a:t>
            </a:r>
            <a:r>
              <a:rPr sz="2400" spc="6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n'était</a:t>
            </a:r>
            <a:r>
              <a:rPr sz="2400" spc="7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pas</a:t>
            </a:r>
            <a:r>
              <a:rPr sz="2400" spc="7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défini.</a:t>
            </a:r>
            <a:r>
              <a:rPr sz="2400" spc="7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lang="fr-FR" sz="2400" spc="70" dirty="0" smtClean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101010"/>
                </a:solidFill>
                <a:latin typeface="Calibri"/>
                <a:cs typeface="Calibri"/>
              </a:rPr>
              <a:t>Certains</a:t>
            </a:r>
            <a:r>
              <a:rPr sz="2400" spc="70" dirty="0" smtClean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scientifiques</a:t>
            </a:r>
            <a:r>
              <a:rPr sz="2400" spc="7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6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Chine,</a:t>
            </a:r>
            <a:r>
              <a:rPr sz="2400" spc="7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6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01010"/>
                </a:solidFill>
                <a:latin typeface="Calibri"/>
                <a:cs typeface="Calibri"/>
              </a:rPr>
              <a:t>Suède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et</a:t>
            </a:r>
            <a:r>
              <a:rPr sz="2400" spc="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des</a:t>
            </a:r>
            <a:r>
              <a:rPr sz="2400" spc="1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lang="fr-FR" sz="2400" spc="-10" dirty="0" smtClean="0">
                <a:solidFill>
                  <a:srgbClr val="101010"/>
                </a:solidFill>
                <a:latin typeface="Calibri"/>
                <a:cs typeface="Calibri"/>
              </a:rPr>
              <a:t>USA</a:t>
            </a:r>
            <a:r>
              <a:rPr sz="2400" spc="35" dirty="0" smtClean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ont</a:t>
            </a:r>
            <a:r>
              <a:rPr sz="2400" spc="1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également</a:t>
            </a:r>
            <a:r>
              <a:rPr sz="2400" spc="3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affirmé</a:t>
            </a:r>
            <a:r>
              <a:rPr sz="2400" spc="2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que</a:t>
            </a:r>
            <a:r>
              <a:rPr sz="2400" spc="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la</a:t>
            </a:r>
            <a:r>
              <a:rPr sz="2400" spc="2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domestication</a:t>
            </a:r>
            <a:r>
              <a:rPr sz="2400" spc="2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s'était</a:t>
            </a:r>
            <a:r>
              <a:rPr sz="2400" spc="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produite</a:t>
            </a:r>
            <a:r>
              <a:rPr sz="2400" spc="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dans</a:t>
            </a:r>
            <a:r>
              <a:rPr sz="2400" spc="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le</a:t>
            </a:r>
            <a:r>
              <a:rPr sz="2400" spc="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01010"/>
                </a:solidFill>
                <a:latin typeface="Calibri"/>
                <a:cs typeface="Calibri"/>
              </a:rPr>
              <a:t>sud-</a:t>
            </a:r>
            <a:r>
              <a:rPr sz="2400" spc="-25" dirty="0">
                <a:solidFill>
                  <a:srgbClr val="101010"/>
                </a:solidFill>
                <a:latin typeface="Calibri"/>
                <a:cs typeface="Calibri"/>
              </a:rPr>
              <a:t>est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13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101010"/>
                </a:solidFill>
                <a:latin typeface="Calibri"/>
                <a:cs typeface="Calibri"/>
              </a:rPr>
              <a:t>l'Asie</a:t>
            </a:r>
            <a:r>
              <a:rPr sz="2400" dirty="0" smtClean="0">
                <a:solidFill>
                  <a:srgbClr val="101010"/>
                </a:solidFill>
                <a:latin typeface="Calibri"/>
                <a:cs typeface="Calibri"/>
              </a:rPr>
              <a:t>..</a:t>
            </a:r>
            <a:r>
              <a:rPr sz="2400" spc="125" dirty="0" smtClean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Dans</a:t>
            </a:r>
            <a:r>
              <a:rPr sz="2400" spc="14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l'ensemble,</a:t>
            </a:r>
            <a:r>
              <a:rPr sz="2400" spc="13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il</a:t>
            </a:r>
            <a:r>
              <a:rPr sz="2400" spc="12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n'y</a:t>
            </a:r>
            <a:r>
              <a:rPr sz="2400" spc="13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a</a:t>
            </a:r>
            <a:r>
              <a:rPr sz="2400" spc="13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toujours</a:t>
            </a:r>
            <a:r>
              <a:rPr sz="2400" spc="13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pas</a:t>
            </a:r>
            <a:r>
              <a:rPr sz="2400" spc="13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13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réponse</a:t>
            </a:r>
            <a:r>
              <a:rPr sz="2400" spc="13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définitive</a:t>
            </a:r>
            <a:r>
              <a:rPr sz="2400" spc="13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sur</a:t>
            </a:r>
            <a:r>
              <a:rPr sz="2400" spc="13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le</a:t>
            </a:r>
            <a:r>
              <a:rPr sz="2400" spc="13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lieu</a:t>
            </a:r>
            <a:r>
              <a:rPr sz="2400" spc="13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et</a:t>
            </a:r>
            <a:r>
              <a:rPr sz="2400" spc="13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01010"/>
                </a:solidFill>
                <a:latin typeface="Calibri"/>
                <a:cs typeface="Calibri"/>
              </a:rPr>
              <a:t>le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moment</a:t>
            </a:r>
            <a:r>
              <a:rPr sz="2400" spc="-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la</a:t>
            </a:r>
            <a:r>
              <a:rPr sz="2400" spc="-20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domestication</a:t>
            </a:r>
            <a:r>
              <a:rPr sz="2400" spc="-15" dirty="0">
                <a:solidFill>
                  <a:srgbClr val="10101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01010"/>
                </a:solidFill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Haddam,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2022).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050" y="1460500"/>
            <a:ext cx="5073650" cy="612475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89865" indent="-177800" algn="ctr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190500" algn="l"/>
              </a:tabLst>
            </a:pP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ETNOLOGIE</a:t>
            </a:r>
            <a:r>
              <a:rPr lang="fr-FR" sz="4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DPECIALE</a:t>
            </a:r>
          </a:p>
          <a:p>
            <a:pPr marL="12065" algn="ctr">
              <a:lnSpc>
                <a:spcPct val="100000"/>
              </a:lnSpc>
              <a:spcBef>
                <a:spcPts val="5"/>
              </a:spcBef>
              <a:tabLst>
                <a:tab pos="190500" algn="l"/>
              </a:tabLst>
            </a:pPr>
            <a:r>
              <a:rPr lang="fr-FR" sz="4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Special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Ethnology</a:t>
            </a:r>
            <a:endParaRPr lang="fr-FR" sz="4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buFont typeface="Calibri"/>
              <a:buAutoNum type="arabicPeriod" startAt="4"/>
            </a:pPr>
            <a:endParaRPr lang="fr-FR" sz="4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065" lvl="1" algn="ctr">
              <a:lnSpc>
                <a:spcPct val="100000"/>
              </a:lnSpc>
              <a:spcBef>
                <a:spcPts val="5"/>
              </a:spcBef>
              <a:tabLst>
                <a:tab pos="327660" algn="l"/>
              </a:tabLst>
            </a:pP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4-1-RACES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4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MONDE</a:t>
            </a:r>
          </a:p>
          <a:p>
            <a:pPr marL="12065" lvl="1" algn="ctr">
              <a:lnSpc>
                <a:spcPct val="100000"/>
              </a:lnSpc>
              <a:spcBef>
                <a:spcPts val="5"/>
              </a:spcBef>
              <a:tabLst>
                <a:tab pos="327660" algn="l"/>
              </a:tabLst>
            </a:pPr>
            <a:endParaRPr lang="fr-FR" sz="4400" b="1" spc="-2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065" lvl="1" algn="ctr">
              <a:lnSpc>
                <a:spcPct val="100000"/>
              </a:lnSpc>
              <a:spcBef>
                <a:spcPts val="5"/>
              </a:spcBef>
              <a:tabLst>
                <a:tab pos="327660" algn="l"/>
              </a:tabLst>
            </a:pPr>
            <a:r>
              <a:rPr lang="fr-FR" sz="44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Some</a:t>
            </a:r>
            <a:r>
              <a:rPr lang="fr-FR" sz="4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Breeds In The World</a:t>
            </a:r>
            <a:endParaRPr lang="fr-FR" sz="4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9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155" y="241300"/>
            <a:ext cx="5980430" cy="673735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1245"/>
              </a:spcBef>
            </a:pPr>
            <a:r>
              <a:rPr sz="320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peut</a:t>
            </a:r>
            <a:r>
              <a:rPr sz="3200" spc="-10" dirty="0">
                <a:latin typeface="Calibri"/>
                <a:cs typeface="Calibri"/>
              </a:rPr>
              <a:t> distinguer</a:t>
            </a:r>
            <a:r>
              <a:rPr sz="3200" dirty="0">
                <a:latin typeface="Calibri"/>
                <a:cs typeface="Calibri"/>
              </a:rPr>
              <a:t> 4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grandes morphologies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(Megunin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cité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</a:t>
            </a:r>
            <a:r>
              <a:rPr sz="3200" spc="-10" dirty="0">
                <a:latin typeface="Calibri"/>
                <a:cs typeface="Calibri"/>
              </a:rPr>
              <a:t> Boukhchem, </a:t>
            </a:r>
            <a:r>
              <a:rPr sz="3200" dirty="0">
                <a:latin typeface="Calibri"/>
                <a:cs typeface="Calibri"/>
              </a:rPr>
              <a:t>2024):</a:t>
            </a:r>
            <a:r>
              <a:rPr sz="3200" spc="120" dirty="0">
                <a:latin typeface="Calibri"/>
                <a:cs typeface="Calibri"/>
              </a:rPr>
              <a:t>  </a:t>
            </a:r>
            <a:endParaRPr lang="fr-FR" sz="3200" spc="120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1245"/>
              </a:spcBef>
              <a:buFont typeface="Wingdings" panose="05000000000000000000" pitchFamily="2" charset="2"/>
              <a:buChar char="Ø"/>
            </a:pPr>
            <a:r>
              <a:rPr sz="3200" dirty="0" smtClean="0">
                <a:latin typeface="Calibri"/>
                <a:cs typeface="Calibri"/>
              </a:rPr>
              <a:t>Les</a:t>
            </a:r>
            <a:r>
              <a:rPr sz="3200" spc="125" dirty="0" smtClean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lupoïdes,</a:t>
            </a:r>
            <a:r>
              <a:rPr sz="3200" spc="125" dirty="0">
                <a:latin typeface="Calibri"/>
                <a:cs typeface="Calibri"/>
              </a:rPr>
              <a:t>  </a:t>
            </a:r>
            <a:endParaRPr lang="fr-FR" sz="3200" spc="125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1245"/>
              </a:spcBef>
              <a:buFont typeface="Wingdings" panose="05000000000000000000" pitchFamily="2" charset="2"/>
              <a:buChar char="Ø"/>
            </a:pPr>
            <a:r>
              <a:rPr sz="3200" dirty="0" smtClean="0">
                <a:latin typeface="Calibri"/>
                <a:cs typeface="Calibri"/>
              </a:rPr>
              <a:t>les</a:t>
            </a:r>
            <a:r>
              <a:rPr sz="3200" spc="120" dirty="0" smtClean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molossoïdes,</a:t>
            </a:r>
            <a:r>
              <a:rPr sz="3200" spc="125" dirty="0">
                <a:latin typeface="Calibri"/>
                <a:cs typeface="Calibri"/>
              </a:rPr>
              <a:t>  </a:t>
            </a:r>
            <a:endParaRPr lang="fr-FR" sz="3200" spc="125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1245"/>
              </a:spcBef>
              <a:buFont typeface="Wingdings" panose="05000000000000000000" pitchFamily="2" charset="2"/>
              <a:buChar char="Ø"/>
            </a:pPr>
            <a:r>
              <a:rPr sz="3200" dirty="0" smtClean="0">
                <a:latin typeface="Calibri"/>
                <a:cs typeface="Calibri"/>
              </a:rPr>
              <a:t>braccoïdes</a:t>
            </a:r>
            <a:r>
              <a:rPr sz="3200" spc="130" dirty="0" smtClean="0">
                <a:latin typeface="Calibri"/>
                <a:cs typeface="Calibri"/>
              </a:rPr>
              <a:t>  </a:t>
            </a:r>
            <a:endParaRPr lang="fr-FR" sz="3200" spc="130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1245"/>
              </a:spcBef>
              <a:buFont typeface="Wingdings" panose="05000000000000000000" pitchFamily="2" charset="2"/>
              <a:buChar char="Ø"/>
            </a:pPr>
            <a:r>
              <a:rPr sz="3200" dirty="0" smtClean="0">
                <a:latin typeface="Calibri"/>
                <a:cs typeface="Calibri"/>
              </a:rPr>
              <a:t>et</a:t>
            </a:r>
            <a:r>
              <a:rPr sz="3200" spc="125" dirty="0" smtClean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graïoïdes.</a:t>
            </a:r>
            <a:r>
              <a:rPr sz="3200" spc="125" dirty="0">
                <a:latin typeface="Calibri"/>
                <a:cs typeface="Calibri"/>
              </a:rPr>
              <a:t>  </a:t>
            </a:r>
            <a:endParaRPr lang="fr-FR" sz="3200" spc="125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1245"/>
              </a:spcBef>
              <a:buFont typeface="Wingdings" panose="05000000000000000000" pitchFamily="2" charset="2"/>
              <a:buChar char="Ø"/>
            </a:pPr>
            <a:r>
              <a:rPr sz="3200" dirty="0" smtClean="0">
                <a:latin typeface="Calibri"/>
                <a:cs typeface="Calibri"/>
              </a:rPr>
              <a:t>On</a:t>
            </a:r>
            <a:r>
              <a:rPr sz="3200" spc="120" dirty="0" smtClean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parlera</a:t>
            </a:r>
            <a:r>
              <a:rPr sz="3200" spc="12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aussi</a:t>
            </a:r>
            <a:r>
              <a:rPr sz="3200" spc="125" dirty="0">
                <a:latin typeface="Calibri"/>
                <a:cs typeface="Calibri"/>
              </a:rPr>
              <a:t>  </a:t>
            </a:r>
            <a:r>
              <a:rPr sz="3200" spc="-25" dirty="0">
                <a:latin typeface="Calibri"/>
                <a:cs typeface="Calibri"/>
              </a:rPr>
              <a:t>de </a:t>
            </a:r>
            <a:r>
              <a:rPr sz="3200" spc="-10" dirty="0" err="1">
                <a:latin typeface="Calibri"/>
                <a:cs typeface="Calibri"/>
              </a:rPr>
              <a:t>morphotype</a:t>
            </a:r>
            <a:r>
              <a:rPr sz="3200" spc="-10" dirty="0" smtClean="0">
                <a:latin typeface="Calibri"/>
                <a:cs typeface="Calibri"/>
              </a:rPr>
              <a:t>.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25139" y="547379"/>
            <a:ext cx="3683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845" algn="l"/>
              </a:tabLst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125" y="4304556"/>
            <a:ext cx="3778250" cy="257673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469900" marR="5080" indent="-457200" algn="just">
              <a:lnSpc>
                <a:spcPct val="116700"/>
              </a:lnSpc>
              <a:spcBef>
                <a:spcPts val="1245"/>
              </a:spcBef>
              <a:buFont typeface="Wingdings" panose="05000000000000000000" pitchFamily="2" charset="2"/>
              <a:buChar char="Ø"/>
            </a:pPr>
            <a:endParaRPr lang="fr-FR" sz="32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latin typeface="Calibri"/>
              <a:cs typeface="Calibri"/>
            </a:endParaRPr>
          </a:p>
          <a:p>
            <a:pPr marL="464820" lvl="2" indent="-452120" algn="ctr">
              <a:lnSpc>
                <a:spcPct val="100000"/>
              </a:lnSpc>
              <a:spcBef>
                <a:spcPts val="5"/>
              </a:spcBef>
              <a:buSzPct val="116666"/>
              <a:buAutoNum type="arabicPeriod"/>
              <a:tabLst>
                <a:tab pos="464820" algn="l"/>
              </a:tabLst>
            </a:pP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lang="fr-FR" sz="32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32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LUPOÏDES</a:t>
            </a:r>
          </a:p>
          <a:p>
            <a:pPr marL="12700" lvl="2" algn="ctr">
              <a:lnSpc>
                <a:spcPct val="100000"/>
              </a:lnSpc>
              <a:spcBef>
                <a:spcPts val="5"/>
              </a:spcBef>
              <a:buSzPct val="116666"/>
              <a:tabLst>
                <a:tab pos="464820" algn="l"/>
              </a:tabLst>
            </a:pPr>
            <a:r>
              <a:rPr lang="fr-FR" sz="3200" dirty="0" err="1" smtClean="0">
                <a:solidFill>
                  <a:srgbClr val="FF0000"/>
                </a:solidFill>
                <a:latin typeface="Calibri"/>
                <a:cs typeface="Calibri"/>
              </a:rPr>
              <a:t>Lupoids</a:t>
            </a:r>
            <a:r>
              <a:rPr lang="fr-FR" sz="32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Calibri"/>
                <a:cs typeface="Calibri"/>
              </a:rPr>
              <a:t>dogs</a:t>
            </a:r>
            <a:r>
              <a:rPr lang="fr-FR" sz="3200" dirty="0" smtClean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fr-FR"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1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50" y="165100"/>
            <a:ext cx="73152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5050" y="9461500"/>
            <a:ext cx="4997450" cy="9541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lang="fr-FR" sz="2800" b="1" spc="-1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lang="fr-FR" sz="2800" b="1" spc="-1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800" b="1" spc="-1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Schéma</a:t>
            </a:r>
            <a:r>
              <a:rPr lang="fr-FR" sz="2800" b="1" spc="-1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800" b="1" spc="-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lang="fr-FR" sz="2800" b="1" spc="-2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tête</a:t>
            </a:r>
            <a:r>
              <a:rPr lang="fr-FR" sz="2800" b="1" spc="-1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lang="fr-FR" sz="2800" b="1" spc="-1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800" b="1" spc="-10" smtClean="0">
                <a:solidFill>
                  <a:srgbClr val="FF0000"/>
                </a:solidFill>
                <a:latin typeface="Calibri"/>
                <a:cs typeface="Calibri"/>
              </a:rPr>
              <a:t> Lupoïdes</a:t>
            </a:r>
            <a:endParaRPr lang="fr-FR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5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-292100"/>
            <a:ext cx="7359650" cy="11549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sz="1400" dirty="0">
              <a:latin typeface="Calibri"/>
              <a:cs typeface="Calibri"/>
            </a:endParaRPr>
          </a:p>
          <a:p>
            <a:pPr marL="12700" marR="15240" indent="449580" algn="just">
              <a:lnSpc>
                <a:spcPct val="116700"/>
              </a:lnSpc>
            </a:pPr>
            <a:r>
              <a:rPr sz="2400" dirty="0">
                <a:latin typeface="Calibri"/>
                <a:cs typeface="Calibri"/>
              </a:rPr>
              <a:t>Cette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morphologie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chien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caractéristiques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anatomiques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rappelant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celles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du </a:t>
            </a:r>
            <a:r>
              <a:rPr sz="2400" b="1" dirty="0">
                <a:latin typeface="Calibri"/>
                <a:cs typeface="Calibri"/>
              </a:rPr>
              <a:t>loup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tête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plutôt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“pyramidale”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avec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oreilles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généralement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droites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tête.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Exemples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retrouve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ainsi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berger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0795" indent="449580" algn="just">
              <a:lnSpc>
                <a:spcPct val="116700"/>
              </a:lnSpc>
            </a:pPr>
            <a:r>
              <a:rPr sz="2400" dirty="0" smtClean="0">
                <a:latin typeface="Calibri"/>
                <a:cs typeface="Calibri"/>
              </a:rPr>
              <a:t>Berger</a:t>
            </a:r>
            <a:r>
              <a:rPr sz="2400" spc="38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Allemand,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Kelpie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Australien,Berger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Belge,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Schipperke,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Berger </a:t>
            </a:r>
            <a:r>
              <a:rPr sz="2400" dirty="0">
                <a:latin typeface="Calibri"/>
                <a:cs typeface="Calibri"/>
              </a:rPr>
              <a:t>Croate,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Catalan,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Majorque,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Australien,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Beauceron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Rouge,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Brie,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Picardie,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Pyrenees,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Bearded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Collie,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Border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Collie,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Old </a:t>
            </a:r>
            <a:r>
              <a:rPr sz="2400" dirty="0">
                <a:latin typeface="Calibri"/>
                <a:cs typeface="Calibri"/>
              </a:rPr>
              <a:t>English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Sheepdog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chien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Anglais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Ancestral,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Shetland,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Collie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Smooth,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Bergamasque,</a:t>
            </a:r>
            <a:r>
              <a:rPr sz="2400" spc="1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Maremme</a:t>
            </a:r>
            <a:r>
              <a:rPr sz="2400" spc="1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1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1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Abruzzes,</a:t>
            </a:r>
            <a:r>
              <a:rPr sz="2400" spc="1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5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Hollandais, </a:t>
            </a:r>
            <a:r>
              <a:rPr sz="2400" dirty="0">
                <a:latin typeface="Calibri"/>
                <a:cs typeface="Calibri"/>
              </a:rPr>
              <a:t>Saarlooswolfhond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Chien-</a:t>
            </a:r>
            <a:r>
              <a:rPr sz="2400" dirty="0">
                <a:latin typeface="Calibri"/>
                <a:cs typeface="Calibri"/>
              </a:rPr>
              <a:t>Loup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Saarloos,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Schapendoes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Néerlandais,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Polonais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Plaine,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Tatras,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Serra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Aires,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Roumain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Mioritza,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Berger </a:t>
            </a:r>
            <a:r>
              <a:rPr sz="2400" dirty="0">
                <a:latin typeface="Calibri"/>
                <a:cs typeface="Calibri"/>
              </a:rPr>
              <a:t>Roumain</a:t>
            </a:r>
            <a:r>
              <a:rPr sz="2400" spc="14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13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Carpates,</a:t>
            </a:r>
            <a:r>
              <a:rPr sz="2400" spc="13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14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4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Russie</a:t>
            </a:r>
            <a:r>
              <a:rPr sz="2400" spc="13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Méridionale,</a:t>
            </a:r>
            <a:r>
              <a:rPr sz="2400" spc="1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Chien</a:t>
            </a:r>
            <a:r>
              <a:rPr sz="2400" spc="14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Loup</a:t>
            </a:r>
            <a:r>
              <a:rPr sz="2400" spc="13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Tchécoslovaque, </a:t>
            </a:r>
            <a:r>
              <a:rPr sz="2400" dirty="0">
                <a:latin typeface="Calibri"/>
                <a:cs typeface="Calibri"/>
              </a:rPr>
              <a:t>Tchouvatch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Slovaque,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Blanc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Suisse,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Old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English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Sheepdog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chien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Anglais </a:t>
            </a:r>
            <a:r>
              <a:rPr sz="2400" dirty="0">
                <a:latin typeface="Calibri"/>
                <a:cs typeface="Calibri"/>
              </a:rPr>
              <a:t>Ancestral,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Berger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Shetland,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Collie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Smooth,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Welsh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Corgi,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Komondor,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Kuvasz,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Mudi,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Puli, </a:t>
            </a:r>
            <a:r>
              <a:rPr sz="2400" spc="-10" dirty="0" err="1">
                <a:latin typeface="Calibri"/>
                <a:cs typeface="Calibri"/>
              </a:rPr>
              <a:t>Pumi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650" y="2908300"/>
            <a:ext cx="6400800" cy="341632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fr-FR" sz="5400" dirty="0" smtClean="0">
              <a:latin typeface="Calibri"/>
              <a:cs typeface="Calibri"/>
            </a:endParaRPr>
          </a:p>
          <a:p>
            <a:pPr marL="469265" indent="-227965" algn="ctr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Exemple</a:t>
            </a:r>
            <a:r>
              <a:rPr lang="fr-FR" sz="5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5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Berger</a:t>
            </a:r>
            <a:r>
              <a:rPr lang="fr-FR" sz="5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allemand</a:t>
            </a:r>
          </a:p>
          <a:p>
            <a:pPr marL="469265" indent="-227965" algn="ctr">
              <a:lnSpc>
                <a:spcPct val="100000"/>
              </a:lnSpc>
              <a:spcBef>
                <a:spcPts val="5"/>
              </a:spcBef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lang="fr-FR" sz="5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German</a:t>
            </a:r>
            <a:r>
              <a:rPr lang="fr-FR" sz="5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Shephered</a:t>
            </a:r>
            <a:endParaRPr lang="fr-FR" sz="54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8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" y="35560"/>
            <a:ext cx="7207250" cy="1082732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</a:pPr>
            <a:r>
              <a:rPr lang="fr-FR" sz="2400" dirty="0" smtClean="0">
                <a:latin typeface="Calibri"/>
                <a:cs typeface="Calibri"/>
              </a:rPr>
              <a:t>C'est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race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européenne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d'origine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allemande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400" dirty="0" smtClean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1600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</a:pPr>
            <a:r>
              <a:rPr lang="fr-FR" sz="2400" dirty="0" smtClean="0">
                <a:latin typeface="Calibri"/>
                <a:cs typeface="Calibri"/>
              </a:rPr>
              <a:t>d’utilité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service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polyvalent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par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excellence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(</a:t>
            </a:r>
            <a:r>
              <a:rPr lang="fr-FR" sz="2400" b="1" spc="-10" dirty="0" smtClean="0">
                <a:latin typeface="Calibri"/>
                <a:cs typeface="Calibri"/>
              </a:rPr>
              <a:t>gardien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troupeau,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sauvetage</a:t>
            </a:r>
            <a:r>
              <a:rPr lang="fr-FR" sz="2400" b="1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policier</a:t>
            </a:r>
            <a:r>
              <a:rPr lang="fr-FR" sz="2400" dirty="0" smtClean="0">
                <a:latin typeface="Calibri"/>
                <a:cs typeface="Calibri"/>
              </a:rPr>
              <a:t>),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il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toutes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qualités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l’intelligence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requises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pour </a:t>
            </a:r>
            <a:r>
              <a:rPr lang="fr-FR" sz="2400" dirty="0" smtClean="0">
                <a:latin typeface="Calibri"/>
                <a:cs typeface="Calibri"/>
              </a:rPr>
              <a:t>s’accoutumer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tous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types</a:t>
            </a:r>
            <a:r>
              <a:rPr lang="fr-FR" sz="2400" spc="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situations.</a:t>
            </a:r>
            <a:r>
              <a:rPr lang="fr-FR" sz="2400" spc="405" dirty="0" smtClean="0">
                <a:latin typeface="Calibri"/>
                <a:cs typeface="Calibri"/>
              </a:rPr>
              <a:t> T</a:t>
            </a:r>
            <a:r>
              <a:rPr lang="fr-FR" sz="2400" dirty="0" smtClean="0">
                <a:latin typeface="Calibri"/>
                <a:cs typeface="Calibri"/>
              </a:rPr>
              <a:t>aille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moyenne,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légèrement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plus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long </a:t>
            </a:r>
            <a:r>
              <a:rPr lang="fr-FR" sz="2400" dirty="0" smtClean="0">
                <a:latin typeface="Calibri"/>
                <a:cs typeface="Calibri"/>
              </a:rPr>
              <a:t>que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haut,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bien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musclé,</a:t>
            </a:r>
            <a:r>
              <a:rPr lang="fr-FR" sz="2400" spc="25" dirty="0" smtClean="0">
                <a:latin typeface="Calibri"/>
                <a:cs typeface="Calibri"/>
              </a:rPr>
              <a:t> HG: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b="1" spc="-10" dirty="0" smtClean="0">
                <a:latin typeface="Calibri"/>
                <a:cs typeface="Calibri"/>
              </a:rPr>
              <a:t>60-</a:t>
            </a:r>
            <a:r>
              <a:rPr lang="fr-FR" sz="2400" b="1" dirty="0" smtClean="0">
                <a:latin typeface="Calibri"/>
                <a:cs typeface="Calibri"/>
              </a:rPr>
              <a:t>65cm</a:t>
            </a:r>
            <a:r>
              <a:rPr lang="fr-FR" sz="2400" b="1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chez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mâles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pour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poids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de </a:t>
            </a:r>
            <a:r>
              <a:rPr lang="fr-FR" sz="2400" b="1" dirty="0" smtClean="0">
                <a:latin typeface="Calibri"/>
                <a:cs typeface="Calibri"/>
              </a:rPr>
              <a:t>30</a:t>
            </a:r>
            <a:r>
              <a:rPr lang="fr-FR" sz="2400" b="1" spc="17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à</a:t>
            </a:r>
            <a:r>
              <a:rPr lang="fr-FR" sz="2400" b="1" spc="18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40kg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18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55-</a:t>
            </a:r>
            <a:r>
              <a:rPr lang="fr-FR" sz="2400" dirty="0" smtClean="0">
                <a:latin typeface="Calibri"/>
                <a:cs typeface="Calibri"/>
              </a:rPr>
              <a:t>60cm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chez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femelles</a:t>
            </a:r>
            <a:r>
              <a:rPr lang="fr-FR" sz="2400" spc="2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avec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</a:t>
            </a:r>
            <a:r>
              <a:rPr lang="fr-FR" sz="2400" spc="1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poids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22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32Kg,</a:t>
            </a:r>
            <a:r>
              <a:rPr lang="fr-FR" sz="2400" spc="18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8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longueur</a:t>
            </a:r>
            <a:r>
              <a:rPr lang="fr-FR" sz="2400" spc="19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18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tronc </a:t>
            </a:r>
            <a:r>
              <a:rPr lang="fr-FR" sz="2400" dirty="0" smtClean="0">
                <a:latin typeface="Calibri"/>
                <a:cs typeface="Calibri"/>
              </a:rPr>
              <a:t>dépasse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hauteur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garrot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10-17%.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pelage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est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double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avec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poil</a:t>
            </a:r>
            <a:r>
              <a:rPr lang="fr-FR" sz="2400" spc="7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7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sous-</a:t>
            </a:r>
            <a:r>
              <a:rPr lang="fr-FR" sz="2400" dirty="0" smtClean="0">
                <a:latin typeface="Calibri"/>
                <a:cs typeface="Calibri"/>
              </a:rPr>
              <a:t>poil,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poil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couverture</a:t>
            </a:r>
            <a:r>
              <a:rPr lang="fr-FR" sz="2400" spc="1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doit</a:t>
            </a:r>
            <a:r>
              <a:rPr lang="fr-FR" sz="2400" spc="1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être</a:t>
            </a:r>
            <a:r>
              <a:rPr lang="fr-FR" sz="2400" spc="1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aussi</a:t>
            </a:r>
            <a:r>
              <a:rPr lang="fr-FR" sz="2400" spc="1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dense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que</a:t>
            </a:r>
            <a:r>
              <a:rPr lang="fr-FR" sz="2400" spc="1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possible,</a:t>
            </a:r>
            <a:r>
              <a:rPr lang="fr-FR" sz="2400" spc="1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droit,</a:t>
            </a:r>
            <a:r>
              <a:rPr lang="fr-FR" sz="2400" spc="1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rude</a:t>
            </a:r>
            <a:r>
              <a:rPr lang="fr-FR" sz="2400" spc="1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bien</a:t>
            </a:r>
            <a:r>
              <a:rPr lang="fr-FR" sz="2400" spc="1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couché</a:t>
            </a:r>
            <a:r>
              <a:rPr lang="fr-FR" sz="2400" spc="1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;</a:t>
            </a:r>
            <a:r>
              <a:rPr lang="fr-FR" sz="2400" spc="22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le</a:t>
            </a:r>
            <a:r>
              <a:rPr lang="fr-FR" sz="2400" b="1" spc="16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poil</a:t>
            </a:r>
            <a:r>
              <a:rPr lang="fr-FR" sz="2400" b="1" spc="160" dirty="0" smtClean="0">
                <a:latin typeface="Calibri"/>
                <a:cs typeface="Calibri"/>
              </a:rPr>
              <a:t> </a:t>
            </a:r>
            <a:r>
              <a:rPr lang="fr-FR" sz="2400" b="1" spc="-25" dirty="0" smtClean="0">
                <a:latin typeface="Calibri"/>
                <a:cs typeface="Calibri"/>
              </a:rPr>
              <a:t>est </a:t>
            </a:r>
            <a:r>
              <a:rPr lang="fr-FR" sz="2400" b="1" dirty="0" smtClean="0">
                <a:latin typeface="Calibri"/>
                <a:cs typeface="Calibri"/>
              </a:rPr>
              <a:t>court</a:t>
            </a:r>
            <a:r>
              <a:rPr lang="fr-FR" sz="2400" b="1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sur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tête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y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compris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face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interne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pavillon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oreilles,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sur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face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antérieure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des </a:t>
            </a:r>
            <a:r>
              <a:rPr lang="fr-FR" sz="2400" dirty="0" smtClean="0">
                <a:latin typeface="Calibri"/>
                <a:cs typeface="Calibri"/>
              </a:rPr>
              <a:t>membres,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sur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pieds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sur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doigts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;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il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est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un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peu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plus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long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plus</a:t>
            </a:r>
            <a:r>
              <a:rPr lang="fr-FR" sz="2400" spc="4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fourni</a:t>
            </a:r>
            <a:r>
              <a:rPr lang="fr-FR" sz="2400" spc="5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sur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cou.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La </a:t>
            </a:r>
            <a:r>
              <a:rPr lang="fr-FR" sz="2400" dirty="0" smtClean="0">
                <a:latin typeface="Calibri"/>
                <a:cs typeface="Calibri"/>
              </a:rPr>
              <a:t>couleur</a:t>
            </a:r>
            <a:r>
              <a:rPr lang="fr-FR" sz="2400" spc="1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poils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est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noire,</a:t>
            </a:r>
            <a:r>
              <a:rPr lang="fr-FR" sz="2400" spc="114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avec</a:t>
            </a:r>
            <a:r>
              <a:rPr lang="fr-FR" sz="2400" spc="1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1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marques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brun-</a:t>
            </a:r>
            <a:r>
              <a:rPr lang="fr-FR" sz="2400" dirty="0" smtClean="0">
                <a:latin typeface="Calibri"/>
                <a:cs typeface="Calibri"/>
              </a:rPr>
              <a:t>rouges,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brunes</a:t>
            </a:r>
            <a:r>
              <a:rPr lang="fr-FR" sz="2400" spc="1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ou</a:t>
            </a:r>
            <a:r>
              <a:rPr lang="fr-FR" sz="2400" spc="1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jaunes</a:t>
            </a:r>
            <a:r>
              <a:rPr lang="fr-FR" sz="2400" spc="1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jusqu’à</a:t>
            </a:r>
            <a:r>
              <a:rPr lang="fr-FR" sz="2400" spc="14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gris- </a:t>
            </a:r>
            <a:r>
              <a:rPr lang="fr-FR" sz="2400" dirty="0" smtClean="0">
                <a:latin typeface="Calibri"/>
                <a:cs typeface="Calibri"/>
              </a:rPr>
              <a:t>clair, avec de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petites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taches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blanches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discrètes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sur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 poitrail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;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sous-</a:t>
            </a:r>
            <a:r>
              <a:rPr lang="fr-FR" sz="2400" dirty="0" smtClean="0">
                <a:latin typeface="Calibri"/>
                <a:cs typeface="Calibri"/>
              </a:rPr>
              <a:t>poil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est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d’un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gris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léger.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tête</a:t>
            </a:r>
            <a:r>
              <a:rPr lang="fr-FR" sz="2400" spc="2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est</a:t>
            </a:r>
            <a:r>
              <a:rPr lang="fr-FR" sz="2400" spc="2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cunéiforme,</a:t>
            </a:r>
            <a:r>
              <a:rPr lang="fr-FR" sz="2400" spc="2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face</a:t>
            </a:r>
            <a:r>
              <a:rPr lang="fr-FR" sz="2400" spc="2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2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profil,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2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front</a:t>
            </a:r>
            <a:r>
              <a:rPr lang="fr-FR" sz="2400" spc="2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n’est</a:t>
            </a:r>
            <a:r>
              <a:rPr lang="fr-FR" sz="2400" spc="2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que</a:t>
            </a:r>
            <a:r>
              <a:rPr lang="fr-FR" sz="2400" spc="2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bombé,</a:t>
            </a:r>
            <a:r>
              <a:rPr lang="fr-FR" sz="2400" spc="2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28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chanfrein</a:t>
            </a:r>
            <a:r>
              <a:rPr lang="fr-FR" sz="2400" b="1" spc="215" dirty="0" smtClean="0">
                <a:latin typeface="Calibri"/>
                <a:cs typeface="Calibri"/>
              </a:rPr>
              <a:t> </a:t>
            </a:r>
            <a:r>
              <a:rPr lang="fr-FR" sz="2400" spc="-25" dirty="0" smtClean="0">
                <a:latin typeface="Calibri"/>
                <a:cs typeface="Calibri"/>
              </a:rPr>
              <a:t>est</a:t>
            </a: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0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17500"/>
            <a:ext cx="7359650" cy="789331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rectiligne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50" dirty="0">
                <a:latin typeface="Calibri"/>
                <a:cs typeface="Calibri"/>
              </a:rPr>
              <a:t> </a:t>
            </a:r>
            <a:endParaRPr lang="fr-FR"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err="1" smtClean="0">
                <a:latin typeface="Calibri"/>
                <a:cs typeface="Calibri"/>
              </a:rPr>
              <a:t>lèvres</a:t>
            </a:r>
            <a:r>
              <a:rPr sz="2400" spc="16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sont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bien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tendues,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jointives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couleur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foncée,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truffe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doit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être </a:t>
            </a:r>
            <a:r>
              <a:rPr sz="2400" dirty="0">
                <a:latin typeface="Calibri"/>
                <a:cs typeface="Calibri"/>
              </a:rPr>
              <a:t>noire.</a:t>
            </a:r>
            <a:r>
              <a:rPr sz="2400" spc="254" dirty="0">
                <a:latin typeface="Calibri"/>
                <a:cs typeface="Calibri"/>
              </a:rPr>
              <a:t> </a:t>
            </a:r>
            <a:endParaRPr lang="fr-FR" sz="2400" spc="254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Les</a:t>
            </a:r>
            <a:r>
              <a:rPr sz="2400" spc="25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oreilles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sont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dressées,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symétriques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terminent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pointe.</a:t>
            </a:r>
            <a:r>
              <a:rPr sz="2400" spc="245" dirty="0">
                <a:latin typeface="Calibri"/>
                <a:cs typeface="Calibri"/>
              </a:rPr>
              <a:t> </a:t>
            </a:r>
            <a:endParaRPr lang="fr-FR" sz="2400" spc="24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La</a:t>
            </a:r>
            <a:r>
              <a:rPr sz="2400" spc="24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croupe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est </a:t>
            </a:r>
            <a:r>
              <a:rPr sz="2400" dirty="0">
                <a:latin typeface="Calibri"/>
                <a:cs typeface="Calibri"/>
              </a:rPr>
              <a:t>longue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légèrement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oblique,</a:t>
            </a:r>
            <a:r>
              <a:rPr sz="2400" spc="20" dirty="0">
                <a:latin typeface="Calibri"/>
                <a:cs typeface="Calibri"/>
              </a:rPr>
              <a:t> </a:t>
            </a:r>
            <a:endParaRPr lang="fr-FR" sz="2400" spc="2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la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queue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atteint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moins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jarret,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doit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dépasser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milieu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métatarse,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elle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portée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tombante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décrivant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légère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courbe.</a:t>
            </a:r>
            <a:r>
              <a:rPr sz="2400" spc="285" dirty="0">
                <a:latin typeface="Calibri"/>
                <a:cs typeface="Calibri"/>
              </a:rPr>
              <a:t> </a:t>
            </a:r>
            <a:endParaRPr lang="fr-FR" sz="2400" spc="28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spc="-25" dirty="0" smtClean="0">
                <a:latin typeface="Calibri"/>
                <a:cs typeface="Calibri"/>
              </a:rPr>
              <a:t>Les </a:t>
            </a:r>
            <a:r>
              <a:rPr sz="2400" dirty="0">
                <a:latin typeface="Calibri"/>
                <a:cs typeface="Calibri"/>
              </a:rPr>
              <a:t>membres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antérieurs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sont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parfaitement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parallèles,</a:t>
            </a:r>
            <a:r>
              <a:rPr sz="2400" spc="180" dirty="0">
                <a:latin typeface="Calibri"/>
                <a:cs typeface="Calibri"/>
              </a:rPr>
              <a:t> </a:t>
            </a:r>
            <a:endParaRPr lang="fr-FR" sz="2400" spc="18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les</a:t>
            </a:r>
            <a:r>
              <a:rPr sz="2400" spc="19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pieds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arrondis,</a:t>
            </a:r>
            <a:r>
              <a:rPr sz="2400" spc="180" dirty="0">
                <a:latin typeface="Calibri"/>
                <a:cs typeface="Calibri"/>
              </a:rPr>
              <a:t> </a:t>
            </a:r>
            <a:endParaRPr lang="fr-FR" sz="2400" spc="18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les</a:t>
            </a:r>
            <a:r>
              <a:rPr sz="2400" spc="18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doigts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sont </a:t>
            </a:r>
            <a:r>
              <a:rPr sz="2400" dirty="0">
                <a:latin typeface="Calibri"/>
                <a:cs typeface="Calibri"/>
              </a:rPr>
              <a:t>bien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serrés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arqués,</a:t>
            </a:r>
            <a:r>
              <a:rPr sz="2400" spc="20" dirty="0">
                <a:latin typeface="Calibri"/>
                <a:cs typeface="Calibri"/>
              </a:rPr>
              <a:t> </a:t>
            </a:r>
            <a:endParaRPr lang="fr-FR" sz="2400" spc="2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les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coussinets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durs.</a:t>
            </a:r>
            <a:r>
              <a:rPr sz="2400" spc="10" dirty="0">
                <a:latin typeface="Calibri"/>
                <a:cs typeface="Calibri"/>
              </a:rPr>
              <a:t> </a:t>
            </a:r>
            <a:endParaRPr lang="fr-FR" sz="2400" spc="1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Les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postérieurs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légèrement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inclinés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vers </a:t>
            </a:r>
            <a:r>
              <a:rPr sz="2400" dirty="0">
                <a:latin typeface="Calibri"/>
                <a:cs typeface="Calibri"/>
              </a:rPr>
              <a:t>l’arrière,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tout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restant,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vus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derrière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parallèles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eux.</a:t>
            </a:r>
            <a:r>
              <a:rPr sz="2400" spc="155" dirty="0">
                <a:latin typeface="Calibri"/>
                <a:cs typeface="Calibri"/>
              </a:rPr>
              <a:t> </a:t>
            </a:r>
            <a:endParaRPr lang="fr-FR" sz="2400" spc="15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La</a:t>
            </a:r>
            <a:r>
              <a:rPr sz="2400" spc="16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cuisse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jambe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sont </a:t>
            </a:r>
            <a:r>
              <a:rPr sz="2400" dirty="0">
                <a:latin typeface="Calibri"/>
                <a:cs typeface="Calibri"/>
              </a:rPr>
              <a:t>d’une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longueur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presque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identique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angle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d’environ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120°.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(Paschoud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Triquet, </a:t>
            </a:r>
            <a:r>
              <a:rPr sz="2400" dirty="0">
                <a:latin typeface="Calibri"/>
                <a:cs typeface="Calibri"/>
              </a:rPr>
              <a:t>1994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Adili,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2015)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3700"/>
            <a:ext cx="7556500" cy="8001000"/>
          </a:xfrm>
          <a:prstGeom prst="rect">
            <a:avLst/>
          </a:prstGeom>
        </p:spPr>
      </p:pic>
      <p:sp>
        <p:nvSpPr>
          <p:cNvPr id="3" name="object 4"/>
          <p:cNvSpPr txBox="1"/>
          <p:nvPr/>
        </p:nvSpPr>
        <p:spPr>
          <a:xfrm>
            <a:off x="36830" y="9232900"/>
            <a:ext cx="7322820" cy="81304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Figure7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Berger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Allemand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(Source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FCI-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Standard-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166°)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5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650" y="3746500"/>
            <a:ext cx="5785879" cy="92333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5400" b="1" dirty="0" smtClean="0">
                <a:solidFill>
                  <a:srgbClr val="FF0000"/>
                </a:solidFill>
                <a:latin typeface="Calibri"/>
                <a:cs typeface="Calibri"/>
              </a:rPr>
              <a:t>b.Chiens</a:t>
            </a:r>
            <a:r>
              <a:rPr lang="fr-FR" sz="5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5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Nordiques</a:t>
            </a:r>
            <a:endParaRPr lang="fr-FR" sz="5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4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850" y="3670300"/>
            <a:ext cx="6487995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fr-FR" sz="6000" b="1" dirty="0" smtClean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lang="fr-FR" sz="6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CLASSIFICATIONS</a:t>
            </a:r>
            <a:endParaRPr lang="fr-FR" sz="6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5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0" y="0"/>
            <a:ext cx="7131050" cy="1030628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93980" indent="-81280">
              <a:lnSpc>
                <a:spcPct val="100000"/>
              </a:lnSpc>
              <a:buFont typeface="Calibri"/>
              <a:buChar char="-"/>
              <a:tabLst>
                <a:tab pos="93980" algn="l"/>
              </a:tabLst>
            </a:pPr>
            <a:r>
              <a:rPr sz="28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Définitions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-"/>
            </a:pPr>
            <a:endParaRPr sz="1600" dirty="0">
              <a:latin typeface="Calibri"/>
              <a:cs typeface="Calibri"/>
            </a:endParaRPr>
          </a:p>
          <a:p>
            <a:pPr marL="12700" marR="5715" indent="449580" algn="just">
              <a:lnSpc>
                <a:spcPct val="116700"/>
              </a:lnSpc>
            </a:pPr>
            <a:r>
              <a:rPr sz="2800" dirty="0">
                <a:latin typeface="Calibri"/>
                <a:cs typeface="Calibri"/>
              </a:rPr>
              <a:t>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chiens qui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 froid, 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nordiques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dotés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d'un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sous-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plus</a:t>
            </a:r>
            <a:r>
              <a:rPr sz="2800" spc="2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dense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généralement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aussi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d'un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poil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plus</a:t>
            </a:r>
            <a:r>
              <a:rPr sz="2800" spc="2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2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épais.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Ces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caractéristiques </a:t>
            </a:r>
            <a:r>
              <a:rPr sz="2800" dirty="0">
                <a:latin typeface="Calibri"/>
                <a:cs typeface="Calibri"/>
              </a:rPr>
              <a:t>morphologiques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leur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permettent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parfaitement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même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froid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plus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rigoureux.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3980" indent="-81280">
              <a:lnSpc>
                <a:spcPct val="100000"/>
              </a:lnSpc>
              <a:buFont typeface="Calibri"/>
              <a:buChar char="-"/>
              <a:tabLst>
                <a:tab pos="9398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Exemples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</a:pPr>
            <a:r>
              <a:rPr sz="2800" dirty="0">
                <a:latin typeface="Calibri"/>
                <a:cs typeface="Calibri"/>
              </a:rPr>
              <a:t>Le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Spitz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Norrbotten,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Berger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Islandais,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d'ours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Carélie,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suédois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Laponie,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Spitz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Wisigoths,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Laïka,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norvégien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macareux </a:t>
            </a:r>
            <a:r>
              <a:rPr sz="2800" dirty="0">
                <a:latin typeface="Calibri"/>
                <a:cs typeface="Calibri"/>
              </a:rPr>
              <a:t>(ou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Lundehund), 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Buhund Norvégien, 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d'élan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norvégien gris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(Elkhund), 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du </a:t>
            </a:r>
            <a:r>
              <a:rPr sz="2800" dirty="0">
                <a:latin typeface="Calibri"/>
                <a:cs typeface="Calibri"/>
              </a:rPr>
              <a:t>Groenland,</a:t>
            </a:r>
            <a:r>
              <a:rPr sz="2800" spc="3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4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Samoyède,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Saint-</a:t>
            </a:r>
            <a:r>
              <a:rPr sz="2800" dirty="0">
                <a:latin typeface="Calibri"/>
                <a:cs typeface="Calibri"/>
              </a:rPr>
              <a:t>Bernard,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3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Chien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montagne</a:t>
            </a:r>
            <a:r>
              <a:rPr sz="2800" spc="4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Pyrénées,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Malamute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l'Alaska,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Leonberg,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Terre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Neuve,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L’Husky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sibérien,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Dogue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Tibet,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Berger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Caucase,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L'Akita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Inu</a:t>
            </a:r>
            <a:r>
              <a:rPr sz="2800" spc="-2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70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050" y="850900"/>
            <a:ext cx="3778250" cy="21236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endParaRPr lang="fr-FR" sz="6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fr-FR" sz="6600" b="1" dirty="0" smtClean="0">
                <a:solidFill>
                  <a:srgbClr val="FF0000"/>
                </a:solidFill>
                <a:latin typeface="Calibri"/>
                <a:cs typeface="Calibri"/>
              </a:rPr>
              <a:t>c.</a:t>
            </a:r>
            <a:r>
              <a:rPr lang="fr-FR" sz="6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6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Terriers</a:t>
            </a:r>
            <a:endParaRPr lang="fr-FR" sz="6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0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450" y="852180"/>
            <a:ext cx="6858000" cy="35691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4000" dirty="0">
                <a:latin typeface="Calibri"/>
                <a:cs typeface="Calibri"/>
              </a:rPr>
              <a:t>Il</a:t>
            </a:r>
            <a:r>
              <a:rPr sz="4000" spc="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y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4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sections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races,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ils</a:t>
            </a:r>
            <a:r>
              <a:rPr sz="4000" spc="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sont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détaillés</a:t>
            </a:r>
            <a:r>
              <a:rPr sz="4000" spc="2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comme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suit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selon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la</a:t>
            </a:r>
            <a:r>
              <a:rPr sz="4000" spc="3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classification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la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fédération </a:t>
            </a:r>
            <a:r>
              <a:rPr sz="4000" dirty="0">
                <a:latin typeface="Calibri"/>
                <a:cs typeface="Calibri"/>
              </a:rPr>
              <a:t>gynécologique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Internationale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(FCI)</a:t>
            </a:r>
            <a:r>
              <a:rPr sz="4000" spc="-50" dirty="0">
                <a:latin typeface="Calibri"/>
                <a:cs typeface="Calibri"/>
              </a:rPr>
              <a:t> :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7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425450" y="469900"/>
            <a:ext cx="6629400" cy="920687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Terriers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grande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moyenne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taille</a:t>
            </a:r>
            <a:endParaRPr sz="36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2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2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chasse</a:t>
            </a:r>
            <a:r>
              <a:rPr sz="3600" spc="2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Allemand,</a:t>
            </a:r>
            <a:r>
              <a:rPr sz="3600" spc="2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22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Brésilien,</a:t>
            </a:r>
            <a:r>
              <a:rPr sz="3600" spc="225" dirty="0">
                <a:latin typeface="Calibri"/>
                <a:cs typeface="Calibri"/>
              </a:rPr>
              <a:t> </a:t>
            </a:r>
            <a:endParaRPr lang="fr-FR" sz="3600" spc="225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Airedale</a:t>
            </a:r>
            <a:r>
              <a:rPr sz="3600" spc="220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235" dirty="0">
                <a:latin typeface="Calibri"/>
                <a:cs typeface="Calibri"/>
              </a:rPr>
              <a:t> </a:t>
            </a:r>
            <a:endParaRPr lang="fr-FR" sz="3600" spc="235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Bedlington</a:t>
            </a:r>
            <a:r>
              <a:rPr sz="3600" spc="220" dirty="0" smtClean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Terrier, </a:t>
            </a:r>
            <a:endParaRPr lang="fr-FR" sz="3600" spc="-10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Border</a:t>
            </a:r>
            <a:r>
              <a:rPr sz="3600" spc="17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190" dirty="0">
                <a:latin typeface="Calibri"/>
                <a:cs typeface="Calibri"/>
              </a:rPr>
              <a:t> </a:t>
            </a:r>
            <a:endParaRPr lang="fr-FR" sz="3600" spc="190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Fox</a:t>
            </a:r>
            <a:r>
              <a:rPr sz="3600" spc="19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185" dirty="0">
                <a:latin typeface="Calibri"/>
                <a:cs typeface="Calibri"/>
              </a:rPr>
              <a:t> </a:t>
            </a:r>
            <a:endParaRPr lang="fr-FR" sz="3600" spc="185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Lakeland</a:t>
            </a:r>
            <a:r>
              <a:rPr sz="3600" spc="18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190" dirty="0">
                <a:latin typeface="Calibri"/>
                <a:cs typeface="Calibri"/>
              </a:rPr>
              <a:t> </a:t>
            </a:r>
            <a:endParaRPr lang="fr-FR" sz="3600" spc="190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Manchester</a:t>
            </a:r>
            <a:r>
              <a:rPr sz="3600" spc="19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1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Parson</a:t>
            </a:r>
            <a:r>
              <a:rPr sz="3600" spc="1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Russell</a:t>
            </a:r>
            <a:r>
              <a:rPr sz="3600" spc="1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19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–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du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Reverend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Russell,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Welsh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Irish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Irlandais,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Kerry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Blue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0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850" y="850900"/>
            <a:ext cx="7010400" cy="5943600"/>
            <a:chOff x="900430" y="3368684"/>
            <a:chExt cx="4413903" cy="2042160"/>
          </a:xfrm>
        </p:grpSpPr>
        <p:pic>
          <p:nvPicPr>
            <p:cNvPr id="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30" y="3368684"/>
              <a:ext cx="2138667" cy="2042160"/>
            </a:xfrm>
            <a:prstGeom prst="rect">
              <a:avLst/>
            </a:prstGeom>
          </p:spPr>
        </p:pic>
        <p:pic>
          <p:nvPicPr>
            <p:cNvPr id="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398" y="3441946"/>
              <a:ext cx="1694935" cy="1968898"/>
            </a:xfrm>
            <a:prstGeom prst="rect">
              <a:avLst/>
            </a:prstGeom>
          </p:spPr>
        </p:pic>
      </p:grpSp>
      <p:sp>
        <p:nvSpPr>
          <p:cNvPr id="5" name="object 6"/>
          <p:cNvSpPr txBox="1"/>
          <p:nvPr/>
        </p:nvSpPr>
        <p:spPr>
          <a:xfrm>
            <a:off x="914400" y="8775700"/>
            <a:ext cx="6292850" cy="142859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Terrier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chasse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Allemand (Source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Chien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.com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12.10.2018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FR,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Standard-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N°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103</a:t>
            </a:r>
            <a:endParaRPr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1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05155" y="984894"/>
            <a:ext cx="6348095" cy="855869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Terriers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petite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taille</a:t>
            </a:r>
            <a:endParaRPr sz="36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Australian</a:t>
            </a:r>
            <a:r>
              <a:rPr sz="3600" spc="1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204" dirty="0">
                <a:latin typeface="Calibri"/>
                <a:cs typeface="Calibri"/>
              </a:rPr>
              <a:t> </a:t>
            </a:r>
            <a:endParaRPr lang="fr-FR" sz="3600" spc="204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Cairn</a:t>
            </a:r>
            <a:r>
              <a:rPr sz="3600" spc="210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204" dirty="0">
                <a:latin typeface="Calibri"/>
                <a:cs typeface="Calibri"/>
              </a:rPr>
              <a:t> </a:t>
            </a:r>
            <a:endParaRPr lang="fr-FR" sz="3600" spc="204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err="1" smtClean="0">
                <a:latin typeface="Calibri"/>
                <a:cs typeface="Calibri"/>
              </a:rPr>
              <a:t>Dandie</a:t>
            </a:r>
            <a:r>
              <a:rPr sz="3600" spc="21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dinmont</a:t>
            </a:r>
            <a:r>
              <a:rPr sz="3600" spc="2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Norfolk</a:t>
            </a:r>
            <a:r>
              <a:rPr sz="3600" spc="20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204" dirty="0">
                <a:latin typeface="Calibri"/>
                <a:cs typeface="Calibri"/>
              </a:rPr>
              <a:t> </a:t>
            </a:r>
            <a:endParaRPr lang="fr-FR" sz="3600" spc="204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spc="-10" dirty="0" smtClean="0">
                <a:latin typeface="Calibri"/>
                <a:cs typeface="Calibri"/>
              </a:rPr>
              <a:t>Norwich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-25" dirty="0">
                <a:latin typeface="Calibri"/>
                <a:cs typeface="Calibri"/>
              </a:rPr>
              <a:t> </a:t>
            </a:r>
            <a:endParaRPr lang="fr-FR" sz="3600" spc="-25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Sealyham</a:t>
            </a:r>
            <a:r>
              <a:rPr sz="3600" spc="-20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-20" dirty="0">
                <a:latin typeface="Calibri"/>
                <a:cs typeface="Calibri"/>
              </a:rPr>
              <a:t> </a:t>
            </a:r>
            <a:endParaRPr lang="fr-FR" sz="3600" spc="-20" dirty="0" smtClean="0"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  <a:spcBef>
                <a:spcPts val="5"/>
              </a:spcBef>
            </a:pPr>
            <a:r>
              <a:rPr sz="3600" dirty="0" smtClean="0">
                <a:latin typeface="Calibri"/>
                <a:cs typeface="Calibri"/>
              </a:rPr>
              <a:t>Skye</a:t>
            </a:r>
            <a:r>
              <a:rPr sz="3600" spc="-1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Scottish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Écossais,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Jack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Russell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Terrier, </a:t>
            </a:r>
            <a:r>
              <a:rPr sz="3600" dirty="0">
                <a:latin typeface="Calibri"/>
                <a:cs typeface="Calibri"/>
              </a:rPr>
              <a:t>West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Highland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White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Terrier,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Japonais,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Terrier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 err="1" smtClean="0">
                <a:latin typeface="Calibri"/>
                <a:cs typeface="Calibri"/>
              </a:rPr>
              <a:t>Tchèque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25139" y="547379"/>
            <a:ext cx="3683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845" algn="l"/>
              </a:tabLst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250" y="317500"/>
            <a:ext cx="6781800" cy="800219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5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lang="fr-FR" sz="4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3: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Terriers</a:t>
            </a:r>
            <a:r>
              <a:rPr lang="fr-FR" sz="4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4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Bull</a:t>
            </a:r>
            <a:endParaRPr lang="fr-FR" sz="4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4800" dirty="0" smtClean="0">
              <a:latin typeface="Calibri"/>
              <a:cs typeface="Calibri"/>
            </a:endParaRPr>
          </a:p>
          <a:p>
            <a:pPr marL="103378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800" dirty="0" smtClean="0">
                <a:latin typeface="Calibri"/>
                <a:cs typeface="Calibri"/>
              </a:rPr>
              <a:t>American</a:t>
            </a:r>
            <a:r>
              <a:rPr lang="fr-FR" sz="4800" spc="7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Staffordshire</a:t>
            </a:r>
            <a:r>
              <a:rPr lang="fr-FR" sz="4800" spc="7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Terrier,</a:t>
            </a:r>
            <a:r>
              <a:rPr lang="fr-FR" sz="4800" spc="60" dirty="0" smtClean="0">
                <a:latin typeface="Calibri"/>
                <a:cs typeface="Calibri"/>
              </a:rPr>
              <a:t> </a:t>
            </a:r>
          </a:p>
          <a:p>
            <a:pPr marL="103378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800" dirty="0" smtClean="0">
                <a:latin typeface="Calibri"/>
                <a:cs typeface="Calibri"/>
              </a:rPr>
              <a:t>Bull</a:t>
            </a:r>
            <a:r>
              <a:rPr lang="fr-FR" sz="4800" spc="6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Terrier,</a:t>
            </a:r>
            <a:r>
              <a:rPr lang="fr-FR" sz="4800" spc="70" dirty="0" smtClean="0">
                <a:latin typeface="Calibri"/>
                <a:cs typeface="Calibri"/>
              </a:rPr>
              <a:t> </a:t>
            </a:r>
          </a:p>
          <a:p>
            <a:pPr marL="103378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800" dirty="0" smtClean="0">
                <a:latin typeface="Calibri"/>
                <a:cs typeface="Calibri"/>
              </a:rPr>
              <a:t>Bull</a:t>
            </a:r>
            <a:r>
              <a:rPr lang="fr-FR" sz="4800" spc="75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Terrier</a:t>
            </a:r>
            <a:r>
              <a:rPr lang="fr-FR" sz="4800" spc="60" dirty="0" smtClean="0">
                <a:latin typeface="Calibri"/>
                <a:cs typeface="Calibri"/>
              </a:rPr>
              <a:t> </a:t>
            </a:r>
            <a:r>
              <a:rPr lang="fr-FR" sz="4800" dirty="0" smtClean="0">
                <a:latin typeface="Calibri"/>
                <a:cs typeface="Calibri"/>
              </a:rPr>
              <a:t>Miniature,</a:t>
            </a:r>
          </a:p>
          <a:p>
            <a:pPr marL="462280"/>
            <a:r>
              <a:rPr lang="en-US" sz="4000" dirty="0" smtClean="0"/>
              <a:t> </a:t>
            </a:r>
          </a:p>
          <a:p>
            <a:pPr marL="103378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Staffordshire </a:t>
            </a:r>
            <a:r>
              <a:rPr lang="en-US" sz="4000" dirty="0"/>
              <a:t>Bull Terrier</a:t>
            </a:r>
            <a:endParaRPr lang="fr-FR" sz="4000" dirty="0"/>
          </a:p>
          <a:p>
            <a:pPr marL="103378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4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8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650" y="774700"/>
            <a:ext cx="6705600" cy="754668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4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Section 4 : Terriers d’agrément</a:t>
            </a:r>
            <a:endParaRPr lang="fr-FR" sz="3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44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fr-FR" sz="4400" dirty="0" err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Australian</a:t>
            </a:r>
            <a:r>
              <a:rPr lang="fr-FR" sz="44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fr-FR" sz="4400" dirty="0" err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Silky</a:t>
            </a:r>
            <a:r>
              <a:rPr lang="fr-FR" sz="44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Terrier </a:t>
            </a: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44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Terrier Australien a poil soyeux, </a:t>
            </a: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44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English Toy Terrier,</a:t>
            </a: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44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Yorkshire Terrier. </a:t>
            </a:r>
            <a:endParaRPr lang="fr-FR" sz="3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z="48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  <a:endParaRPr lang="fr-FR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0" y="1649739"/>
            <a:ext cx="3975100" cy="201337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12700" rIns="0" bIns="0" rtlCol="0">
            <a:spAutoFit/>
          </a:bodyPr>
          <a:lstStyle/>
          <a:p>
            <a:pPr marL="240665" indent="-227965" algn="ctr">
              <a:lnSpc>
                <a:spcPct val="100000"/>
              </a:lnSpc>
              <a:spcBef>
                <a:spcPts val="100"/>
              </a:spcBef>
              <a:buSzPct val="71428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4.1.2.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MOLOSSOÏDES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b="1" dirty="0">
                <a:solidFill>
                  <a:srgbClr val="FF0000"/>
                </a:solidFill>
                <a:latin typeface="Verdana"/>
                <a:cs typeface="Verdana"/>
              </a:rPr>
              <a:t>guard</a:t>
            </a:r>
            <a:r>
              <a:rPr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latin typeface="Verdana"/>
                <a:cs typeface="Verdana"/>
              </a:rPr>
              <a:t>dog,</a:t>
            </a:r>
            <a:r>
              <a:rPr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latin typeface="Verdana"/>
                <a:cs typeface="Verdana"/>
              </a:rPr>
              <a:t>molosser,</a:t>
            </a:r>
            <a:r>
              <a:rPr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latin typeface="Verdana"/>
                <a:cs typeface="Verdana"/>
              </a:rPr>
              <a:t>watch</a:t>
            </a:r>
            <a:r>
              <a:rPr b="1" spc="-20" dirty="0">
                <a:solidFill>
                  <a:srgbClr val="FF0000"/>
                </a:solidFill>
                <a:latin typeface="Verdana"/>
                <a:cs typeface="Verdana"/>
              </a:rPr>
              <a:t> dog)</a:t>
            </a:r>
            <a:endParaRPr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13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850" y="1689100"/>
            <a:ext cx="63246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050" y="8851900"/>
            <a:ext cx="6629400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lang="fr-FR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lang="fr-FR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Schéma</a:t>
            </a:r>
            <a:r>
              <a:rPr lang="fr-FR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lang="fr-FR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tête</a:t>
            </a:r>
            <a:r>
              <a:rPr lang="fr-FR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lang="fr-FR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lang="fr-FR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Molossoïdes</a:t>
            </a:r>
            <a:endParaRPr lang="fr-FR"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2603500"/>
            <a:ext cx="7054850" cy="107721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62280">
              <a:lnSpc>
                <a:spcPct val="100000"/>
              </a:lnSpc>
              <a:spcBef>
                <a:spcPts val="290"/>
              </a:spcBef>
            </a:pPr>
            <a:r>
              <a:rPr lang="fr-FR" sz="3200" b="1" dirty="0" smtClean="0">
                <a:latin typeface="Calibri"/>
                <a:cs typeface="Calibri"/>
              </a:rPr>
              <a:t>Le</a:t>
            </a:r>
            <a:r>
              <a:rPr lang="fr-FR" sz="3200" b="1" spc="-5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tableau 1</a:t>
            </a:r>
            <a:r>
              <a:rPr lang="fr-FR" sz="3200" b="1" spc="-5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montre</a:t>
            </a:r>
            <a:r>
              <a:rPr lang="fr-FR" sz="3200" b="1" spc="-5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la</a:t>
            </a:r>
            <a:r>
              <a:rPr lang="fr-FR" sz="3200" b="1" spc="-5" dirty="0" smtClean="0">
                <a:latin typeface="Calibri"/>
                <a:cs typeface="Calibri"/>
              </a:rPr>
              <a:t> </a:t>
            </a:r>
            <a:r>
              <a:rPr lang="fr-FR" sz="3200" b="1" spc="-10" dirty="0" smtClean="0">
                <a:latin typeface="Calibri"/>
                <a:cs typeface="Calibri"/>
              </a:rPr>
              <a:t>classification</a:t>
            </a:r>
            <a:r>
              <a:rPr lang="fr-FR" sz="3200" b="1" spc="-5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des</a:t>
            </a:r>
            <a:r>
              <a:rPr lang="fr-FR" sz="3200" b="1" spc="-10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chiens</a:t>
            </a:r>
            <a:r>
              <a:rPr lang="fr-FR" sz="3200" b="1" spc="-5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au</a:t>
            </a:r>
            <a:r>
              <a:rPr lang="fr-FR" sz="3200" b="1" spc="-10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sein</a:t>
            </a:r>
            <a:r>
              <a:rPr lang="fr-FR" sz="3200" b="1" spc="-5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du</a:t>
            </a:r>
            <a:r>
              <a:rPr lang="fr-FR" sz="3200" b="1" spc="-10" dirty="0" smtClean="0">
                <a:latin typeface="Calibri"/>
                <a:cs typeface="Calibri"/>
              </a:rPr>
              <a:t> </a:t>
            </a:r>
            <a:r>
              <a:rPr lang="fr-FR" sz="3200" b="1" dirty="0" smtClean="0">
                <a:latin typeface="Calibri"/>
                <a:cs typeface="Calibri"/>
              </a:rPr>
              <a:t>règne</a:t>
            </a:r>
            <a:r>
              <a:rPr lang="fr-FR" sz="3200" b="1" spc="-15" dirty="0" smtClean="0">
                <a:latin typeface="Calibri"/>
                <a:cs typeface="Calibri"/>
              </a:rPr>
              <a:t> </a:t>
            </a:r>
            <a:r>
              <a:rPr lang="fr-FR" sz="3200" b="1" spc="-10" dirty="0" smtClean="0">
                <a:latin typeface="Calibri"/>
                <a:cs typeface="Calibri"/>
              </a:rPr>
              <a:t>animal.</a:t>
            </a:r>
            <a:endParaRPr lang="fr-FR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1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0342" y="164492"/>
            <a:ext cx="6944996" cy="105289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69265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sz="36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indent="228600" algn="just">
              <a:lnSpc>
                <a:spcPct val="116700"/>
              </a:lnSpc>
            </a:pPr>
            <a:r>
              <a:rPr sz="3600" dirty="0">
                <a:latin typeface="Calibri"/>
                <a:cs typeface="Calibri"/>
              </a:rPr>
              <a:t>Pour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ces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types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morphologies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chiens,</a:t>
            </a:r>
            <a:r>
              <a:rPr sz="3600" spc="7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la</a:t>
            </a:r>
            <a:r>
              <a:rPr sz="3600" b="1" spc="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tête</a:t>
            </a:r>
            <a:r>
              <a:rPr sz="3600" b="1" spc="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est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plutôt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ronde</a:t>
            </a:r>
            <a:r>
              <a:rPr sz="3600" dirty="0">
                <a:latin typeface="Calibri"/>
                <a:cs typeface="Calibri"/>
              </a:rPr>
              <a:t>.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chien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possède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un </a:t>
            </a:r>
            <a:r>
              <a:rPr sz="3600" b="1" dirty="0">
                <a:latin typeface="Calibri"/>
                <a:cs typeface="Calibri"/>
              </a:rPr>
              <a:t>museau</a:t>
            </a:r>
            <a:r>
              <a:rPr sz="3600" b="1" spc="120" dirty="0">
                <a:latin typeface="Calibri"/>
                <a:cs typeface="Calibri"/>
              </a:rPr>
              <a:t>  </a:t>
            </a:r>
            <a:r>
              <a:rPr sz="3600" b="1" dirty="0">
                <a:latin typeface="Calibri"/>
                <a:cs typeface="Calibri"/>
              </a:rPr>
              <a:t>court</a:t>
            </a:r>
            <a:r>
              <a:rPr sz="3600" dirty="0">
                <a:latin typeface="Calibri"/>
                <a:cs typeface="Calibri"/>
              </a:rPr>
              <a:t>.</a:t>
            </a:r>
            <a:r>
              <a:rPr sz="3600" spc="120" dirty="0">
                <a:latin typeface="Calibri"/>
                <a:cs typeface="Calibri"/>
              </a:rPr>
              <a:t>  </a:t>
            </a:r>
            <a:r>
              <a:rPr sz="3600" b="1" dirty="0">
                <a:latin typeface="Calibri"/>
                <a:cs typeface="Calibri"/>
              </a:rPr>
              <a:t>Le</a:t>
            </a:r>
            <a:r>
              <a:rPr sz="3600" b="1" spc="120" dirty="0">
                <a:latin typeface="Calibri"/>
                <a:cs typeface="Calibri"/>
              </a:rPr>
              <a:t>  </a:t>
            </a:r>
            <a:r>
              <a:rPr sz="3600" b="1" dirty="0">
                <a:latin typeface="Calibri"/>
                <a:cs typeface="Calibri"/>
              </a:rPr>
              <a:t>corps</a:t>
            </a:r>
            <a:r>
              <a:rPr sz="3600" b="1" spc="12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est</a:t>
            </a:r>
            <a:r>
              <a:rPr sz="3600" spc="12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particulièrement</a:t>
            </a:r>
            <a:r>
              <a:rPr sz="3600" spc="140" dirty="0">
                <a:latin typeface="Calibri"/>
                <a:cs typeface="Calibri"/>
              </a:rPr>
              <a:t>  </a:t>
            </a:r>
            <a:r>
              <a:rPr sz="3600" b="1" dirty="0">
                <a:latin typeface="Calibri"/>
                <a:cs typeface="Calibri"/>
              </a:rPr>
              <a:t>massi</a:t>
            </a:r>
            <a:r>
              <a:rPr sz="3600" dirty="0">
                <a:latin typeface="Calibri"/>
                <a:cs typeface="Calibri"/>
              </a:rPr>
              <a:t>f.</a:t>
            </a:r>
            <a:r>
              <a:rPr sz="3600" spc="12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Selon</a:t>
            </a:r>
            <a:r>
              <a:rPr sz="3600" spc="12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la</a:t>
            </a:r>
            <a:r>
              <a:rPr sz="3600" spc="12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FCI</a:t>
            </a:r>
            <a:r>
              <a:rPr sz="3600" spc="114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Les</a:t>
            </a:r>
            <a:r>
              <a:rPr sz="3600" spc="120" dirty="0">
                <a:latin typeface="Calibri"/>
                <a:cs typeface="Calibri"/>
              </a:rPr>
              <a:t>  </a:t>
            </a:r>
            <a:r>
              <a:rPr sz="3600" spc="-10" dirty="0">
                <a:latin typeface="Calibri"/>
                <a:cs typeface="Calibri"/>
              </a:rPr>
              <a:t>molossoïdes </a:t>
            </a:r>
            <a:r>
              <a:rPr sz="3600" dirty="0">
                <a:latin typeface="Calibri"/>
                <a:cs typeface="Calibri"/>
              </a:rPr>
              <a:t>appartiennent</a:t>
            </a:r>
            <a:r>
              <a:rPr sz="3600" spc="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au</a:t>
            </a:r>
            <a:r>
              <a:rPr sz="3600" spc="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groupe</a:t>
            </a:r>
            <a:r>
              <a:rPr sz="3600" spc="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2</a:t>
            </a:r>
            <a:r>
              <a:rPr sz="3600" spc="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dont</a:t>
            </a:r>
            <a:r>
              <a:rPr sz="3600" spc="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ils</a:t>
            </a:r>
            <a:r>
              <a:rPr sz="3600" spc="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constituent</a:t>
            </a:r>
            <a:r>
              <a:rPr sz="3600" spc="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</a:t>
            </a:r>
            <a:r>
              <a:rPr sz="3600" spc="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seconde</a:t>
            </a:r>
            <a:r>
              <a:rPr sz="3600" spc="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section.</a:t>
            </a:r>
            <a:r>
              <a:rPr sz="3600" spc="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Ils</a:t>
            </a:r>
            <a:r>
              <a:rPr sz="3600" spc="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sont</a:t>
            </a:r>
            <a:r>
              <a:rPr sz="3600" spc="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divisés</a:t>
            </a:r>
            <a:r>
              <a:rPr sz="3600" spc="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</a:t>
            </a:r>
            <a:r>
              <a:rPr sz="3600" spc="9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deux </a:t>
            </a:r>
            <a:r>
              <a:rPr sz="3600" spc="-10" dirty="0">
                <a:latin typeface="Calibri"/>
                <a:cs typeface="Calibri"/>
              </a:rPr>
              <a:t>sous-</a:t>
            </a:r>
            <a:r>
              <a:rPr sz="3600" dirty="0">
                <a:latin typeface="Calibri"/>
                <a:cs typeface="Calibri"/>
              </a:rPr>
              <a:t>sections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: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molossoïdes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type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dogue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et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molossoïdes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type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montagne.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Exemples: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On </a:t>
            </a:r>
            <a:r>
              <a:rPr sz="3600" dirty="0">
                <a:latin typeface="Calibri"/>
                <a:cs typeface="Calibri"/>
              </a:rPr>
              <a:t>y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retrouve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donc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certaines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races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chien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comme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: a. le Bouledogue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français,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b.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Rottweiler,</a:t>
            </a:r>
            <a:endParaRPr sz="3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3600" dirty="0">
                <a:latin typeface="Calibri"/>
                <a:cs typeface="Calibri"/>
              </a:rPr>
              <a:t>c.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Leonberg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ou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encore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d.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Boxer</a:t>
            </a:r>
            <a:r>
              <a:rPr sz="3600" spc="-10" dirty="0" smtClean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6845" y="31623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80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045074" y="31623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317500"/>
            <a:ext cx="6858000" cy="989963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68275" indent="-156210">
              <a:lnSpc>
                <a:spcPct val="100000"/>
              </a:lnSpc>
              <a:buAutoNum type="alphaLcPeriod"/>
              <a:tabLst>
                <a:tab pos="168910" algn="l"/>
              </a:tabLst>
            </a:pP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dogues</a:t>
            </a:r>
            <a:endParaRPr lang="fr-FR" sz="3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lphaLcPeriod"/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Définitions</a:t>
            </a:r>
            <a:endParaRPr lang="fr-FR" sz="3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lang="fr-FR" dirty="0" smtClean="0">
              <a:latin typeface="Calibri"/>
              <a:cs typeface="Calibri"/>
            </a:endParaRPr>
          </a:p>
          <a:p>
            <a:pPr marL="12700" marR="7620" indent="449580" algn="just">
              <a:lnSpc>
                <a:spcPct val="116700"/>
              </a:lnSpc>
            </a:pPr>
            <a:r>
              <a:rPr lang="fr-FR" sz="3200" dirty="0" smtClean="0">
                <a:latin typeface="Calibri"/>
                <a:cs typeface="Calibri"/>
              </a:rPr>
              <a:t>Selon</a:t>
            </a:r>
            <a:r>
              <a:rPr lang="fr-FR" sz="3200" spc="200" dirty="0" smtClean="0">
                <a:latin typeface="Calibri"/>
                <a:cs typeface="Calibri"/>
              </a:rPr>
              <a:t>  </a:t>
            </a:r>
            <a:r>
              <a:rPr lang="fr-FR" sz="3200" dirty="0" smtClean="0">
                <a:latin typeface="Calibri"/>
                <a:cs typeface="Calibri"/>
              </a:rPr>
              <a:t>la</a:t>
            </a:r>
            <a:r>
              <a:rPr lang="fr-FR" sz="3200" spc="200" dirty="0" smtClean="0">
                <a:latin typeface="Calibri"/>
                <a:cs typeface="Calibri"/>
              </a:rPr>
              <a:t>  </a:t>
            </a:r>
            <a:r>
              <a:rPr lang="fr-FR" sz="3200" dirty="0" smtClean="0">
                <a:latin typeface="Calibri"/>
                <a:cs typeface="Calibri"/>
              </a:rPr>
              <a:t>F.C.I.</a:t>
            </a:r>
            <a:r>
              <a:rPr lang="fr-FR" sz="3200" spc="195" dirty="0" smtClean="0">
                <a:latin typeface="Calibri"/>
                <a:cs typeface="Calibri"/>
              </a:rPr>
              <a:t>  </a:t>
            </a:r>
            <a:r>
              <a:rPr lang="fr-FR" sz="3200" dirty="0" smtClean="0">
                <a:latin typeface="Calibri"/>
                <a:cs typeface="Calibri"/>
              </a:rPr>
              <a:t>Fédération</a:t>
            </a:r>
            <a:r>
              <a:rPr lang="fr-FR" sz="3200" spc="200" dirty="0" smtClean="0">
                <a:latin typeface="Calibri"/>
                <a:cs typeface="Calibri"/>
              </a:rPr>
              <a:t>  </a:t>
            </a:r>
            <a:r>
              <a:rPr lang="fr-FR" sz="3200" dirty="0" smtClean="0">
                <a:latin typeface="Calibri"/>
                <a:cs typeface="Calibri"/>
              </a:rPr>
              <a:t>cynologique</a:t>
            </a:r>
            <a:r>
              <a:rPr lang="fr-FR" sz="3200" spc="200" dirty="0" smtClean="0">
                <a:latin typeface="Calibri"/>
                <a:cs typeface="Calibri"/>
              </a:rPr>
              <a:t>  </a:t>
            </a:r>
            <a:r>
              <a:rPr lang="fr-FR" sz="3200" dirty="0" smtClean="0">
                <a:latin typeface="Calibri"/>
                <a:cs typeface="Calibri"/>
              </a:rPr>
              <a:t>internationale,</a:t>
            </a:r>
            <a:r>
              <a:rPr lang="fr-FR" sz="3200" spc="200" dirty="0" smtClean="0">
                <a:latin typeface="Calibri"/>
                <a:cs typeface="Calibri"/>
              </a:rPr>
              <a:t>  </a:t>
            </a:r>
            <a:r>
              <a:rPr lang="fr-FR" sz="3200" dirty="0" smtClean="0">
                <a:latin typeface="Calibri"/>
                <a:cs typeface="Calibri"/>
              </a:rPr>
              <a:t>les</a:t>
            </a:r>
            <a:r>
              <a:rPr lang="fr-FR" sz="3200" spc="200" dirty="0" smtClean="0">
                <a:latin typeface="Calibri"/>
                <a:cs typeface="Calibri"/>
              </a:rPr>
              <a:t>  </a:t>
            </a:r>
            <a:r>
              <a:rPr lang="fr-FR" sz="3200" dirty="0" smtClean="0">
                <a:latin typeface="Calibri"/>
                <a:cs typeface="Calibri"/>
              </a:rPr>
              <a:t>dogues</a:t>
            </a:r>
            <a:r>
              <a:rPr lang="fr-FR" sz="3200" spc="195" dirty="0" smtClean="0">
                <a:latin typeface="Calibri"/>
                <a:cs typeface="Calibri"/>
              </a:rPr>
              <a:t>  </a:t>
            </a:r>
            <a:r>
              <a:rPr lang="fr-FR" sz="3200" dirty="0" smtClean="0">
                <a:latin typeface="Calibri"/>
                <a:cs typeface="Calibri"/>
              </a:rPr>
              <a:t>sont</a:t>
            </a:r>
            <a:r>
              <a:rPr lang="fr-FR" sz="3200" spc="195" dirty="0" smtClean="0">
                <a:latin typeface="Calibri"/>
                <a:cs typeface="Calibri"/>
              </a:rPr>
              <a:t>  </a:t>
            </a:r>
            <a:r>
              <a:rPr lang="fr-FR" sz="3200" spc="-25" dirty="0" smtClean="0">
                <a:latin typeface="Calibri"/>
                <a:cs typeface="Calibri"/>
              </a:rPr>
              <a:t>des </a:t>
            </a:r>
            <a:r>
              <a:rPr lang="fr-FR" sz="3200" dirty="0" smtClean="0">
                <a:latin typeface="Calibri"/>
                <a:cs typeface="Calibri"/>
              </a:rPr>
              <a:t>molossoïdes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à</a:t>
            </a:r>
            <a:r>
              <a:rPr lang="fr-FR" sz="3200" spc="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la</a:t>
            </a:r>
            <a:r>
              <a:rPr lang="fr-FR" sz="3200" spc="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tête</a:t>
            </a:r>
            <a:r>
              <a:rPr lang="fr-FR" sz="3200" spc="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et</a:t>
            </a:r>
            <a:r>
              <a:rPr lang="fr-FR" sz="3200" spc="2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au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corps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massifs,</a:t>
            </a:r>
            <a:r>
              <a:rPr lang="fr-FR" sz="3200" spc="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au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museau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court,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aux</a:t>
            </a:r>
            <a:r>
              <a:rPr lang="fr-FR" sz="3200" spc="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babines</a:t>
            </a:r>
            <a:r>
              <a:rPr lang="fr-FR" sz="3200" spc="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longues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et</a:t>
            </a:r>
            <a:r>
              <a:rPr lang="fr-FR" sz="3200" spc="30" dirty="0" smtClean="0">
                <a:latin typeface="Calibri"/>
                <a:cs typeface="Calibri"/>
              </a:rPr>
              <a:t> </a:t>
            </a:r>
            <a:r>
              <a:rPr lang="fr-FR" sz="3200" spc="-10" dirty="0" smtClean="0">
                <a:latin typeface="Calibri"/>
                <a:cs typeface="Calibri"/>
              </a:rPr>
              <a:t>épaisses </a:t>
            </a:r>
            <a:r>
              <a:rPr lang="fr-FR" sz="3200" dirty="0" smtClean="0">
                <a:latin typeface="Calibri"/>
                <a:cs typeface="Calibri"/>
              </a:rPr>
              <a:t>et</a:t>
            </a:r>
            <a:r>
              <a:rPr lang="fr-FR" sz="3200" spc="14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aux</a:t>
            </a:r>
            <a:r>
              <a:rPr lang="fr-FR" sz="3200" spc="1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oreilles</a:t>
            </a:r>
            <a:r>
              <a:rPr lang="fr-FR" sz="3200" spc="1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courtes</a:t>
            </a:r>
            <a:r>
              <a:rPr lang="fr-FR" sz="3200" spc="1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et</a:t>
            </a:r>
            <a:r>
              <a:rPr lang="fr-FR" sz="3200" spc="1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tombantes.</a:t>
            </a:r>
            <a:r>
              <a:rPr lang="fr-FR" sz="3200" spc="14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Les</a:t>
            </a:r>
            <a:r>
              <a:rPr lang="fr-FR" sz="3200" spc="1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molossoïdes</a:t>
            </a:r>
            <a:r>
              <a:rPr lang="fr-FR" sz="3200" spc="1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appartiennent</a:t>
            </a:r>
            <a:r>
              <a:rPr lang="fr-FR" sz="3200" spc="14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au</a:t>
            </a:r>
            <a:r>
              <a:rPr lang="fr-FR" sz="3200" spc="1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groupe</a:t>
            </a:r>
            <a:r>
              <a:rPr lang="fr-FR" sz="3200" spc="14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2</a:t>
            </a:r>
            <a:r>
              <a:rPr lang="fr-FR" sz="3200" spc="1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dont</a:t>
            </a:r>
            <a:r>
              <a:rPr lang="fr-FR" sz="3200" spc="140" dirty="0" smtClean="0">
                <a:latin typeface="Calibri"/>
                <a:cs typeface="Calibri"/>
              </a:rPr>
              <a:t> </a:t>
            </a:r>
            <a:r>
              <a:rPr lang="fr-FR" sz="3200" spc="-25" dirty="0" smtClean="0">
                <a:latin typeface="Calibri"/>
                <a:cs typeface="Calibri"/>
              </a:rPr>
              <a:t>ils </a:t>
            </a:r>
            <a:r>
              <a:rPr lang="fr-FR" sz="3200" dirty="0" smtClean="0">
                <a:latin typeface="Calibri"/>
                <a:cs typeface="Calibri"/>
              </a:rPr>
              <a:t>constituent</a:t>
            </a:r>
            <a:r>
              <a:rPr lang="fr-FR" sz="3200" spc="-3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la</a:t>
            </a:r>
            <a:r>
              <a:rPr lang="fr-FR" sz="3200" spc="-3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seconde</a:t>
            </a:r>
            <a:r>
              <a:rPr lang="fr-FR" sz="3200" spc="-25" dirty="0" smtClean="0">
                <a:latin typeface="Calibri"/>
                <a:cs typeface="Calibri"/>
              </a:rPr>
              <a:t> </a:t>
            </a:r>
            <a:r>
              <a:rPr lang="fr-FR" sz="3200" spc="-10" dirty="0" smtClean="0">
                <a:latin typeface="Calibri"/>
                <a:cs typeface="Calibri"/>
              </a:rPr>
              <a:t>section.</a:t>
            </a:r>
            <a:endParaRPr lang="fr-FR" sz="32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lang="fr-FR"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Exemples</a:t>
            </a:r>
            <a:endParaRPr lang="fr-FR" sz="3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dirty="0" smtClean="0">
              <a:latin typeface="Calibri"/>
              <a:cs typeface="Calibri"/>
            </a:endParaRPr>
          </a:p>
          <a:p>
            <a:pPr marL="12700" marR="13970" indent="485775" algn="just">
              <a:lnSpc>
                <a:spcPct val="116700"/>
              </a:lnSpc>
              <a:spcBef>
                <a:spcPts val="5"/>
              </a:spcBef>
            </a:pPr>
            <a:r>
              <a:rPr lang="fr-FR" sz="3200" spc="5" dirty="0" smtClean="0">
                <a:latin typeface="Calibri"/>
                <a:cs typeface="Calibri"/>
              </a:rPr>
              <a:t> </a:t>
            </a:r>
            <a:r>
              <a:rPr lang="fr-FR" sz="3200" dirty="0" err="1" smtClean="0">
                <a:latin typeface="Calibri"/>
                <a:cs typeface="Calibri"/>
              </a:rPr>
              <a:t>Shar</a:t>
            </a:r>
            <a:r>
              <a:rPr lang="fr-FR" sz="3200" dirty="0" smtClean="0">
                <a:latin typeface="Calibri"/>
                <a:cs typeface="Calibri"/>
              </a:rPr>
              <a:t> Pei,</a:t>
            </a:r>
            <a:r>
              <a:rPr lang="fr-FR" sz="3200" spc="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Mâtin</a:t>
            </a:r>
            <a:r>
              <a:rPr lang="fr-FR" sz="3200" spc="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napolitain,</a:t>
            </a:r>
            <a:r>
              <a:rPr lang="fr-FR" sz="3200" spc="-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Fila</a:t>
            </a:r>
            <a:r>
              <a:rPr lang="fr-FR" sz="3200" spc="5" dirty="0" smtClean="0">
                <a:latin typeface="Calibri"/>
                <a:cs typeface="Calibri"/>
              </a:rPr>
              <a:t> </a:t>
            </a:r>
            <a:r>
              <a:rPr lang="fr-FR" sz="3200" spc="-25" dirty="0" smtClean="0">
                <a:latin typeface="Calibri"/>
                <a:cs typeface="Calibri"/>
              </a:rPr>
              <a:t>De </a:t>
            </a:r>
            <a:r>
              <a:rPr lang="fr-FR" sz="3200" dirty="0" smtClean="0">
                <a:latin typeface="Calibri"/>
                <a:cs typeface="Calibri"/>
              </a:rPr>
              <a:t>Sao</a:t>
            </a:r>
            <a:r>
              <a:rPr lang="fr-FR" sz="3200" spc="2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Miguel</a:t>
            </a:r>
            <a:r>
              <a:rPr lang="fr-FR" sz="3200" spc="2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(</a:t>
            </a:r>
            <a:r>
              <a:rPr lang="fr-FR" sz="3200" dirty="0" err="1" smtClean="0">
                <a:latin typeface="Calibri"/>
                <a:cs typeface="Calibri"/>
              </a:rPr>
              <a:t>Cão</a:t>
            </a:r>
            <a:r>
              <a:rPr lang="fr-FR" sz="3200" spc="2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Fila</a:t>
            </a:r>
            <a:r>
              <a:rPr lang="fr-FR" sz="3200" spc="2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2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São</a:t>
            </a:r>
            <a:r>
              <a:rPr lang="fr-FR" sz="3200" spc="215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Miguel),</a:t>
            </a:r>
            <a:r>
              <a:rPr lang="fr-FR" sz="3200" spc="2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Dogue</a:t>
            </a:r>
            <a:r>
              <a:rPr lang="fr-FR" sz="3200" spc="2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de</a:t>
            </a:r>
            <a:r>
              <a:rPr lang="fr-FR" sz="3200" spc="21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Majorque,</a:t>
            </a:r>
            <a:r>
              <a:rPr lang="fr-FR" sz="3200" spc="2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Dogue</a:t>
            </a:r>
            <a:r>
              <a:rPr lang="fr-FR" sz="3200" spc="2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Argentin,</a:t>
            </a:r>
            <a:r>
              <a:rPr lang="fr-FR" sz="3200" spc="220" dirty="0" smtClean="0">
                <a:latin typeface="Calibri"/>
                <a:cs typeface="Calibri"/>
              </a:rPr>
              <a:t> </a:t>
            </a:r>
            <a:r>
              <a:rPr lang="fr-FR" sz="3200" dirty="0" smtClean="0">
                <a:latin typeface="Calibri"/>
                <a:cs typeface="Calibri"/>
              </a:rPr>
              <a:t>Cane</a:t>
            </a:r>
            <a:r>
              <a:rPr lang="fr-FR" sz="3200" spc="220" dirty="0" smtClean="0">
                <a:latin typeface="Calibri"/>
                <a:cs typeface="Calibri"/>
              </a:rPr>
              <a:t> </a:t>
            </a:r>
            <a:r>
              <a:rPr lang="fr-FR" sz="3200" spc="-10" dirty="0" smtClean="0">
                <a:latin typeface="Calibri"/>
                <a:cs typeface="Calibri"/>
              </a:rPr>
              <a:t>Corso,</a:t>
            </a:r>
            <a:endParaRPr lang="fr-FR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5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50" y="852180"/>
            <a:ext cx="6934200" cy="657000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Bulldog</a:t>
            </a:r>
            <a:r>
              <a:rPr sz="3600" spc="1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Anglais,</a:t>
            </a:r>
            <a:r>
              <a:rPr sz="3600" spc="160" dirty="0">
                <a:latin typeface="Calibri"/>
                <a:cs typeface="Calibri"/>
              </a:rPr>
              <a:t> </a:t>
            </a:r>
            <a:endParaRPr lang="fr-FR" sz="3600" spc="16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dirty="0" smtClean="0">
                <a:latin typeface="Calibri"/>
                <a:cs typeface="Calibri"/>
              </a:rPr>
              <a:t>Boxer</a:t>
            </a:r>
            <a:r>
              <a:rPr sz="3600" dirty="0">
                <a:latin typeface="Calibri"/>
                <a:cs typeface="Calibri"/>
              </a:rPr>
              <a:t>,</a:t>
            </a:r>
            <a:r>
              <a:rPr sz="3600" spc="1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Broholmer,</a:t>
            </a:r>
            <a:r>
              <a:rPr sz="3600" spc="160" dirty="0">
                <a:latin typeface="Calibri"/>
                <a:cs typeface="Calibri"/>
              </a:rPr>
              <a:t> </a:t>
            </a:r>
            <a:endParaRPr lang="fr-FR" sz="3600" spc="16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dirty="0" smtClean="0">
                <a:latin typeface="Calibri"/>
                <a:cs typeface="Calibri"/>
              </a:rPr>
              <a:t>Bullmastiff</a:t>
            </a:r>
            <a:r>
              <a:rPr sz="3600" dirty="0">
                <a:latin typeface="Calibri"/>
                <a:cs typeface="Calibri"/>
              </a:rPr>
              <a:t>,</a:t>
            </a:r>
            <a:r>
              <a:rPr sz="3600" spc="160" dirty="0">
                <a:latin typeface="Calibri"/>
                <a:cs typeface="Calibri"/>
              </a:rPr>
              <a:t> </a:t>
            </a:r>
            <a:endParaRPr lang="fr-FR" sz="3600" spc="16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dirty="0" err="1" smtClean="0">
                <a:latin typeface="Calibri"/>
                <a:cs typeface="Calibri"/>
              </a:rPr>
              <a:t>Dogue</a:t>
            </a:r>
            <a:r>
              <a:rPr sz="3600" spc="155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Allemand,</a:t>
            </a:r>
            <a:r>
              <a:rPr sz="3600" spc="160" dirty="0">
                <a:latin typeface="Calibri"/>
                <a:cs typeface="Calibri"/>
              </a:rPr>
              <a:t> </a:t>
            </a:r>
            <a:endParaRPr lang="fr-FR" sz="3600" spc="16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dirty="0" err="1" smtClean="0">
                <a:latin typeface="Calibri"/>
                <a:cs typeface="Calibri"/>
              </a:rPr>
              <a:t>Dogue</a:t>
            </a:r>
            <a:r>
              <a:rPr sz="3600" spc="150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1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Bordeaux,</a:t>
            </a:r>
            <a:r>
              <a:rPr sz="3600" spc="160" dirty="0">
                <a:latin typeface="Calibri"/>
                <a:cs typeface="Calibri"/>
              </a:rPr>
              <a:t> </a:t>
            </a:r>
            <a:endParaRPr lang="fr-FR" sz="3600" spc="16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spc="-20" dirty="0" smtClean="0">
                <a:latin typeface="Calibri"/>
                <a:cs typeface="Calibri"/>
              </a:rPr>
              <a:t>Fila </a:t>
            </a:r>
            <a:r>
              <a:rPr sz="3600" dirty="0">
                <a:latin typeface="Calibri"/>
                <a:cs typeface="Calibri"/>
              </a:rPr>
              <a:t>Brasileiro,</a:t>
            </a:r>
            <a:r>
              <a:rPr sz="3600" spc="-15" dirty="0">
                <a:latin typeface="Calibri"/>
                <a:cs typeface="Calibri"/>
              </a:rPr>
              <a:t> </a:t>
            </a:r>
            <a:endParaRPr lang="fr-FR" sz="3600" spc="-1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spc="-10" dirty="0" smtClean="0">
                <a:latin typeface="Calibri"/>
                <a:cs typeface="Calibri"/>
              </a:rPr>
              <a:t>Mastiff</a:t>
            </a:r>
            <a:r>
              <a:rPr sz="3600" spc="-10" dirty="0">
                <a:latin typeface="Calibri"/>
                <a:cs typeface="Calibri"/>
              </a:rPr>
              <a:t>,</a:t>
            </a:r>
            <a:r>
              <a:rPr sz="3600" spc="-5" dirty="0">
                <a:latin typeface="Calibri"/>
                <a:cs typeface="Calibri"/>
              </a:rPr>
              <a:t> </a:t>
            </a:r>
            <a:endParaRPr lang="fr-FR" sz="36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spc="-10" dirty="0" smtClean="0">
                <a:latin typeface="Calibri"/>
                <a:cs typeface="Calibri"/>
              </a:rPr>
              <a:t>Rottweiler</a:t>
            </a:r>
            <a:r>
              <a:rPr sz="3600" spc="-10" dirty="0">
                <a:latin typeface="Calibri"/>
                <a:cs typeface="Calibri"/>
              </a:rPr>
              <a:t>, </a:t>
            </a:r>
            <a:endParaRPr lang="fr-FR" sz="3600" spc="-1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dirty="0" err="1" smtClean="0">
                <a:latin typeface="Calibri"/>
                <a:cs typeface="Calibri"/>
              </a:rPr>
              <a:t>Tosa</a:t>
            </a:r>
            <a:r>
              <a:rPr sz="3600" dirty="0">
                <a:latin typeface="Calibri"/>
                <a:cs typeface="Calibri"/>
              </a:rPr>
              <a:t>,</a:t>
            </a:r>
            <a:r>
              <a:rPr sz="3600" spc="-15" dirty="0">
                <a:latin typeface="Calibri"/>
                <a:cs typeface="Calibri"/>
              </a:rPr>
              <a:t> </a:t>
            </a:r>
            <a:endParaRPr lang="fr-FR" sz="3600" spc="-1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3600" dirty="0" err="1" smtClean="0">
                <a:latin typeface="Calibri"/>
                <a:cs typeface="Calibri"/>
              </a:rPr>
              <a:t>Majorquin</a:t>
            </a:r>
            <a:r>
              <a:rPr sz="3600" spc="-10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(Ca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Bou)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(FCI).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6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6356" y="1951364"/>
            <a:ext cx="5994694" cy="4004936"/>
            <a:chOff x="1136356" y="1951364"/>
            <a:chExt cx="4803963" cy="2100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356" y="1951364"/>
              <a:ext cx="2096118" cy="2100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2352" y="2066932"/>
              <a:ext cx="1957967" cy="140960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3050" y="9080500"/>
            <a:ext cx="6858000" cy="8745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Figure10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Bouledogue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Français,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(Source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Chien.com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18.09.2023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FR,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101)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7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3989" y="2108522"/>
            <a:ext cx="7207250" cy="4424689"/>
            <a:chOff x="1030578" y="5467359"/>
            <a:chExt cx="4790467" cy="17894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578" y="5467359"/>
              <a:ext cx="2220665" cy="17894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1370" y="5613409"/>
              <a:ext cx="2479675" cy="16433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154" y="8482559"/>
            <a:ext cx="7382510" cy="149393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167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Figure11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Boxer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(Origine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allemande)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(Source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Cihien.com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18.09.2023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FR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FCI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101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84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025139" y="547379"/>
            <a:ext cx="3683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845" algn="l"/>
              </a:tabLst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brahim.bouchoucha@umc.edu.dz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155" y="900439"/>
            <a:ext cx="6348095" cy="37745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1386" y="4722662"/>
            <a:ext cx="5675630" cy="96494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190750" marR="5080" indent="-2178050" algn="l">
              <a:lnSpc>
                <a:spcPct val="1167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Rottweiler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(Origine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Allemagne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Meyer,2024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24.07.2018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FR,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Standard-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N°</a:t>
            </a:r>
            <a:r>
              <a:rPr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147)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85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877" y="2451100"/>
            <a:ext cx="6949980" cy="158248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b.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4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MONTAGNE</a:t>
            </a:r>
            <a:r>
              <a:rPr lang="fr-FR" sz="4800" spc="-1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800" dirty="0" smtClean="0">
                <a:solidFill>
                  <a:srgbClr val="FF0000"/>
                </a:solidFill>
                <a:latin typeface="Calibri"/>
                <a:cs typeface="Calibri"/>
              </a:rPr>
              <a:t>MOUNTAIN DOGS</a:t>
            </a:r>
          </a:p>
        </p:txBody>
      </p:sp>
    </p:spTree>
    <p:extLst>
      <p:ext uri="{BB962C8B-B14F-4D97-AF65-F5344CB8AC3E}">
        <p14:creationId xmlns:p14="http://schemas.microsoft.com/office/powerpoint/2010/main" val="28943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1300"/>
            <a:ext cx="7162800" cy="1036245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Définitions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lang="fr-FR" dirty="0" smtClean="0">
              <a:latin typeface="Calibri"/>
              <a:cs typeface="Calibri"/>
            </a:endParaRPr>
          </a:p>
          <a:p>
            <a:pPr marL="12700" marR="6350" indent="449580" algn="just">
              <a:lnSpc>
                <a:spcPct val="116700"/>
              </a:lnSpc>
            </a:pPr>
            <a:r>
              <a:rPr lang="fr-FR" sz="2800" dirty="0" smtClean="0">
                <a:latin typeface="Calibri"/>
                <a:cs typeface="Calibri"/>
              </a:rPr>
              <a:t>Ce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sont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chiens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s'occuper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troupeaux,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monter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garde,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sauver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personnes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en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difficulté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diverses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autres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missions,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meilleur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ami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l'Homme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spc="-50" dirty="0" smtClean="0">
                <a:latin typeface="Calibri"/>
                <a:cs typeface="Calibri"/>
              </a:rPr>
              <a:t>a </a:t>
            </a:r>
            <a:r>
              <a:rPr lang="fr-FR" sz="2800" dirty="0" smtClean="0">
                <a:latin typeface="Calibri"/>
                <a:cs typeface="Calibri"/>
              </a:rPr>
              <a:t>toujours</a:t>
            </a:r>
            <a:r>
              <a:rPr lang="fr-FR" sz="2800" spc="-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été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très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utile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dans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les</a:t>
            </a:r>
            <a:r>
              <a:rPr lang="fr-FR" sz="2800" spc="-2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montagnes</a:t>
            </a:r>
            <a:r>
              <a:rPr lang="fr-FR" sz="2800" spc="-10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Exemples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lang="fr-FR" dirty="0" smtClean="0">
              <a:latin typeface="Calibri"/>
              <a:cs typeface="Calibri"/>
            </a:endParaRPr>
          </a:p>
          <a:p>
            <a:pPr marL="12700" marR="10795" algn="just">
              <a:lnSpc>
                <a:spcPct val="116700"/>
              </a:lnSpc>
            </a:pP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Bouvier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Bernois,</a:t>
            </a:r>
            <a:r>
              <a:rPr lang="fr-FR" sz="2800" spc="2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Saint-</a:t>
            </a:r>
            <a:r>
              <a:rPr lang="fr-FR" sz="2800" dirty="0" smtClean="0">
                <a:latin typeface="Calibri"/>
                <a:cs typeface="Calibri"/>
              </a:rPr>
              <a:t>Bernard,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Mastiff</a:t>
            </a:r>
            <a:r>
              <a:rPr lang="fr-FR" sz="2800" spc="2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Tibétain,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2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Bouvier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l’</a:t>
            </a:r>
            <a:r>
              <a:rPr lang="fr-FR" sz="2800" dirty="0" err="1" smtClean="0">
                <a:latin typeface="Calibri"/>
                <a:cs typeface="Calibri"/>
              </a:rPr>
              <a:t>Entlebuch</a:t>
            </a:r>
            <a:r>
              <a:rPr lang="fr-FR" sz="2800" dirty="0" smtClean="0">
                <a:latin typeface="Calibri"/>
                <a:cs typeface="Calibri"/>
              </a:rPr>
              <a:t>,</a:t>
            </a:r>
            <a:r>
              <a:rPr lang="fr-FR" sz="2800" spc="254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Le </a:t>
            </a:r>
            <a:r>
              <a:rPr lang="fr-FR" sz="2800" dirty="0" smtClean="0">
                <a:latin typeface="Calibri"/>
                <a:cs typeface="Calibri"/>
              </a:rPr>
              <a:t>Bouvier</a:t>
            </a:r>
            <a:r>
              <a:rPr lang="fr-FR" sz="2800" spc="1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1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l’Appenzell,</a:t>
            </a:r>
            <a:r>
              <a:rPr lang="fr-FR" sz="2800" spc="1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Grand</a:t>
            </a:r>
            <a:r>
              <a:rPr lang="fr-FR" sz="2800" spc="1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Bouvier</a:t>
            </a:r>
            <a:r>
              <a:rPr lang="fr-FR" sz="2800" spc="1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Suisse,</a:t>
            </a:r>
            <a:r>
              <a:rPr lang="fr-FR" sz="2800" spc="1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50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Leonberg</a:t>
            </a:r>
            <a:r>
              <a:rPr lang="fr-FR" sz="2800" dirty="0" smtClean="0">
                <a:latin typeface="Calibri"/>
                <a:cs typeface="Calibri"/>
              </a:rPr>
              <a:t>,</a:t>
            </a:r>
            <a:r>
              <a:rPr lang="fr-FR" sz="2800" spc="1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1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1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Montagne</a:t>
            </a:r>
            <a:r>
              <a:rPr lang="fr-FR" sz="2800" spc="140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des </a:t>
            </a:r>
            <a:r>
              <a:rPr lang="fr-FR" sz="2800" dirty="0" smtClean="0">
                <a:latin typeface="Calibri"/>
                <a:cs typeface="Calibri"/>
              </a:rPr>
              <a:t>Pyrénées,</a:t>
            </a:r>
            <a:r>
              <a:rPr lang="fr-FR" sz="2800" spc="1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Kuvasz</a:t>
            </a:r>
            <a:r>
              <a:rPr lang="fr-FR" sz="2800" dirty="0" smtClean="0">
                <a:latin typeface="Calibri"/>
                <a:cs typeface="Calibri"/>
              </a:rPr>
              <a:t>,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Berger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Abruzzes,</a:t>
            </a:r>
            <a:r>
              <a:rPr lang="fr-FR" sz="2800" spc="1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Berger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Bulgare,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Berger</a:t>
            </a:r>
            <a:r>
              <a:rPr lang="fr-FR" sz="2800" spc="1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d'Anatolie,</a:t>
            </a:r>
            <a:r>
              <a:rPr lang="fr-FR" sz="2800" spc="175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Le </a:t>
            </a:r>
            <a:r>
              <a:rPr lang="fr-FR" sz="2800" dirty="0" smtClean="0">
                <a:latin typeface="Calibri"/>
                <a:cs typeface="Calibri"/>
              </a:rPr>
              <a:t>Husky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Sibérie,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Berger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Islandais,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Serra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da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Estrela,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spc="-10" dirty="0" err="1" smtClean="0">
                <a:latin typeface="Calibri"/>
                <a:cs typeface="Calibri"/>
              </a:rPr>
              <a:t>Hovawart</a:t>
            </a:r>
            <a:r>
              <a:rPr lang="fr-FR" sz="2800" spc="-10" dirty="0" smtClean="0">
                <a:latin typeface="Calibri"/>
                <a:cs typeface="Calibri"/>
              </a:rPr>
              <a:t>,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Tchouvatch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Slovaque,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Mâtin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Espagnol,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Mastiff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Pyrénées,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Berger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Caucase</a:t>
            </a:r>
            <a:endParaRPr lang="fr-FR" sz="28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5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311" y="2222500"/>
            <a:ext cx="5224507" cy="1323439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Exemple</a:t>
            </a: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12700" algn="just">
              <a:lnSpc>
                <a:spcPct val="100000"/>
              </a:lnSpc>
            </a:pP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lang="fr-FR" sz="40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Mastiff </a:t>
            </a:r>
            <a:r>
              <a:rPr lang="fr-FR" sz="4000" b="1" dirty="0" smtClean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lang="fr-FR"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Pyrénées</a:t>
            </a:r>
            <a:endParaRPr lang="fr-FR" sz="40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0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556500" cy="106640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lang="fr-FR" dirty="0" smtClean="0">
              <a:latin typeface="Calibri"/>
              <a:cs typeface="Calibri"/>
            </a:endParaRPr>
          </a:p>
          <a:p>
            <a:pPr marL="12700" marR="17145" algn="just">
              <a:lnSpc>
                <a:spcPct val="116700"/>
              </a:lnSpc>
              <a:spcBef>
                <a:spcPts val="5"/>
              </a:spcBef>
            </a:pPr>
            <a:r>
              <a:rPr lang="fr-FR" sz="2800" dirty="0" smtClean="0">
                <a:latin typeface="Calibri"/>
                <a:cs typeface="Calibri"/>
              </a:rPr>
              <a:t>Pays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d'origine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l'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Espagne.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Il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fait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parti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Groupe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: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type</a:t>
            </a:r>
            <a:r>
              <a:rPr lang="fr-FR" sz="2800" spc="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Pinscher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Schnauzer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spc="-50" dirty="0" smtClean="0">
                <a:latin typeface="Calibri"/>
                <a:cs typeface="Calibri"/>
              </a:rPr>
              <a:t>- </a:t>
            </a:r>
            <a:r>
              <a:rPr lang="fr-FR" sz="2800" dirty="0" smtClean="0">
                <a:latin typeface="Calibri"/>
                <a:cs typeface="Calibri"/>
              </a:rPr>
              <a:t>Molossoïde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-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Chien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montagne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bouvier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suisse</a:t>
            </a:r>
            <a:endParaRPr lang="fr-FR" sz="28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449580" algn="just">
              <a:lnSpc>
                <a:spcPct val="116700"/>
              </a:lnSpc>
            </a:pPr>
            <a:r>
              <a:rPr lang="fr-FR" sz="2800" spc="2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très</a:t>
            </a:r>
            <a:r>
              <a:rPr lang="fr-FR" sz="2800" spc="23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grande</a:t>
            </a:r>
            <a:r>
              <a:rPr lang="fr-FR" sz="2800" b="1" spc="204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taille</a:t>
            </a:r>
            <a:r>
              <a:rPr lang="fr-FR" sz="2800" b="1" spc="2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204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bien</a:t>
            </a:r>
            <a:r>
              <a:rPr lang="fr-FR" sz="2800" b="1" spc="20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proportionné</a:t>
            </a:r>
            <a:r>
              <a:rPr lang="fr-FR" sz="2800" dirty="0" smtClean="0">
                <a:latin typeface="Calibri"/>
                <a:cs typeface="Calibri"/>
              </a:rPr>
              <a:t>.</a:t>
            </a:r>
            <a:r>
              <a:rPr lang="fr-FR" sz="2800" spc="195" dirty="0" smtClean="0">
                <a:latin typeface="Calibri"/>
                <a:cs typeface="Calibri"/>
              </a:rPr>
              <a:t> I</a:t>
            </a:r>
            <a:r>
              <a:rPr lang="fr-FR" sz="2800" dirty="0" smtClean="0">
                <a:latin typeface="Calibri"/>
                <a:cs typeface="Calibri"/>
              </a:rPr>
              <a:t>l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étonnamment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vif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agile.</a:t>
            </a:r>
            <a:r>
              <a:rPr lang="fr-FR" sz="2800" spc="240" dirty="0" smtClean="0">
                <a:latin typeface="Calibri"/>
                <a:cs typeface="Calibri"/>
              </a:rPr>
              <a:t> G</a:t>
            </a:r>
            <a:r>
              <a:rPr lang="fr-FR" sz="2800" dirty="0" smtClean="0">
                <a:latin typeface="Calibri"/>
                <a:cs typeface="Calibri"/>
              </a:rPr>
              <a:t>rande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tête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longueur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modérée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termine </a:t>
            </a:r>
            <a:r>
              <a:rPr lang="fr-FR" sz="2800" dirty="0" smtClean="0">
                <a:latin typeface="Calibri"/>
                <a:cs typeface="Calibri"/>
              </a:rPr>
              <a:t>par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museau</a:t>
            </a:r>
            <a:r>
              <a:rPr lang="fr-FR" sz="2800" spc="8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triangulaire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vu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dessus</a:t>
            </a:r>
            <a:r>
              <a:rPr lang="fr-FR" sz="2800" spc="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une</a:t>
            </a:r>
            <a:r>
              <a:rPr lang="fr-FR" sz="2800" spc="9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truffe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bien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noire,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humide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volumineuse, </a:t>
            </a:r>
            <a:r>
              <a:rPr lang="fr-FR" sz="2800" dirty="0" smtClean="0">
                <a:latin typeface="Calibri"/>
                <a:cs typeface="Calibri"/>
              </a:rPr>
              <a:t>oreilles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triangulaires</a:t>
            </a:r>
            <a:r>
              <a:rPr lang="fr-FR" sz="2800" spc="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tombent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 des joues</a:t>
            </a:r>
            <a:r>
              <a:rPr lang="fr-FR" sz="2800" spc="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mais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se</a:t>
            </a:r>
            <a:r>
              <a:rPr lang="fr-FR" sz="2800" spc="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redressent partiellement</a:t>
            </a:r>
            <a:r>
              <a:rPr lang="fr-FR" sz="2800" spc="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lorsqu’il </a:t>
            </a:r>
            <a:r>
              <a:rPr lang="fr-FR" sz="2800" spc="-25" dirty="0" smtClean="0">
                <a:latin typeface="Calibri"/>
                <a:cs typeface="Calibri"/>
              </a:rPr>
              <a:t>est </a:t>
            </a:r>
            <a:r>
              <a:rPr lang="fr-FR" sz="2800" dirty="0" smtClean="0">
                <a:latin typeface="Calibri"/>
                <a:cs typeface="Calibri"/>
              </a:rPr>
              <a:t>attentif.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Son</a:t>
            </a:r>
            <a:r>
              <a:rPr lang="fr-FR" sz="2800" b="1" spc="2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poil</a:t>
            </a:r>
            <a:r>
              <a:rPr lang="fr-FR" sz="2800" b="1" spc="3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dense,</a:t>
            </a:r>
            <a:r>
              <a:rPr lang="fr-FR" sz="2800" spc="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épais</a:t>
            </a:r>
            <a:r>
              <a:rPr lang="fr-FR" sz="2800" spc="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4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long</a:t>
            </a:r>
            <a:r>
              <a:rPr lang="fr-FR" sz="2800" dirty="0" smtClean="0">
                <a:latin typeface="Calibri"/>
                <a:cs typeface="Calibri"/>
              </a:rPr>
              <a:t>,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mesurant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6</a:t>
            </a:r>
            <a:r>
              <a:rPr lang="fr-FR" sz="2800" spc="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à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9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cm</a:t>
            </a:r>
            <a:r>
              <a:rPr lang="fr-FR" sz="2800" spc="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recouvrant</a:t>
            </a:r>
            <a:r>
              <a:rPr lang="fr-FR" sz="2800" spc="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tout</a:t>
            </a:r>
            <a:r>
              <a:rPr lang="fr-FR" sz="2800" spc="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3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corps,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bout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sa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longue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queue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au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bout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des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pattes.</a:t>
            </a:r>
            <a:r>
              <a:rPr lang="fr-FR" sz="2800" spc="409" dirty="0" smtClean="0">
                <a:latin typeface="Calibri"/>
                <a:cs typeface="Calibri"/>
              </a:rPr>
              <a:t> </a:t>
            </a:r>
            <a:r>
              <a:rPr lang="fr-FR" sz="2800" b="1" spc="6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robe</a:t>
            </a:r>
            <a:r>
              <a:rPr lang="fr-FR" sz="2800" b="1" spc="5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est</a:t>
            </a:r>
            <a:r>
              <a:rPr lang="fr-FR" sz="2800" b="1" spc="6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blanche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avec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un</a:t>
            </a:r>
            <a:r>
              <a:rPr lang="fr-FR" sz="2800" b="1" spc="6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masque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spc="-20" dirty="0" smtClean="0">
                <a:latin typeface="Calibri"/>
                <a:cs typeface="Calibri"/>
              </a:rPr>
              <a:t>bien </a:t>
            </a:r>
            <a:r>
              <a:rPr lang="fr-FR" sz="2800" dirty="0" smtClean="0">
                <a:latin typeface="Calibri"/>
                <a:cs typeface="Calibri"/>
              </a:rPr>
              <a:t>défini</a:t>
            </a:r>
            <a:r>
              <a:rPr lang="fr-FR" sz="2800" spc="2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2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couleur</a:t>
            </a:r>
            <a:r>
              <a:rPr lang="fr-FR" sz="2800" spc="24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gris,</a:t>
            </a:r>
            <a:r>
              <a:rPr lang="fr-FR" sz="2800" b="1" spc="24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brun,</a:t>
            </a:r>
            <a:r>
              <a:rPr lang="fr-FR" sz="2800" b="1" spc="24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noire</a:t>
            </a:r>
            <a:r>
              <a:rPr lang="fr-FR" sz="2800" b="1" spc="24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ou</a:t>
            </a:r>
            <a:r>
              <a:rPr lang="fr-FR" sz="2800" b="1" spc="24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sable</a:t>
            </a:r>
            <a:r>
              <a:rPr lang="fr-FR" sz="2800" dirty="0" smtClean="0">
                <a:latin typeface="Calibri"/>
                <a:cs typeface="Calibri"/>
              </a:rPr>
              <a:t>.</a:t>
            </a:r>
            <a:r>
              <a:rPr lang="fr-FR" sz="2800" spc="2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Il</a:t>
            </a:r>
            <a:r>
              <a:rPr lang="fr-FR" sz="2800" spc="24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peut</a:t>
            </a:r>
            <a:r>
              <a:rPr lang="fr-FR" sz="2800" spc="23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y</a:t>
            </a:r>
            <a:r>
              <a:rPr lang="fr-FR" sz="2800" spc="24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avoir</a:t>
            </a:r>
            <a:r>
              <a:rPr lang="fr-FR" sz="2800" spc="24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des</a:t>
            </a:r>
            <a:r>
              <a:rPr lang="fr-FR" sz="2800" b="1" spc="245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tâches</a:t>
            </a:r>
            <a:r>
              <a:rPr lang="fr-FR" sz="2800" b="1" spc="24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irrégulières</a:t>
            </a:r>
            <a:r>
              <a:rPr lang="fr-FR" sz="2800" spc="240" dirty="0" smtClean="0">
                <a:latin typeface="Calibri"/>
                <a:cs typeface="Calibri"/>
              </a:rPr>
              <a:t> </a:t>
            </a:r>
            <a:r>
              <a:rPr lang="fr-FR" sz="2800" spc="-20" dirty="0" smtClean="0">
                <a:latin typeface="Calibri"/>
                <a:cs typeface="Calibri"/>
              </a:rPr>
              <a:t>bien </a:t>
            </a:r>
            <a:r>
              <a:rPr lang="fr-FR" sz="2800" dirty="0" smtClean="0">
                <a:latin typeface="Calibri"/>
                <a:cs typeface="Calibri"/>
              </a:rPr>
              <a:t>délimitées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 même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couleur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que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masque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sur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reste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 corps</a:t>
            </a:r>
            <a:endParaRPr lang="fr-F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9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050" y="436351"/>
            <a:ext cx="6900545" cy="104066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endParaRPr sz="12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60350" algn="ctr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Tableau1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b="1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Classification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dans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monde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animal</a:t>
            </a:r>
            <a:r>
              <a:rPr sz="16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(Linnaeus,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1785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Villemin, 1984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0" dirty="0" smtClean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r>
              <a:rPr sz="1600" b="1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b="1" dirty="0" smtClean="0">
                <a:solidFill>
                  <a:srgbClr val="FF0000"/>
                </a:solidFill>
                <a:latin typeface="Calibri"/>
                <a:cs typeface="Calibri"/>
              </a:rPr>
              <a:t>addam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2022)</a:t>
            </a:r>
            <a:endParaRPr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95847"/>
              </p:ext>
            </p:extLst>
          </p:nvPr>
        </p:nvGraphicFramePr>
        <p:xfrm>
          <a:off x="328930" y="1482099"/>
          <a:ext cx="6900544" cy="848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2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60">
                <a:tc gridSpan="2">
                  <a:txBody>
                    <a:bodyPr/>
                    <a:lstStyle/>
                    <a:p>
                      <a:pPr marL="1158875" algn="just">
                        <a:lnSpc>
                          <a:spcPts val="1425"/>
                        </a:lnSpc>
                        <a:spcBef>
                          <a:spcPts val="85"/>
                        </a:spcBef>
                      </a:pPr>
                      <a:endParaRPr lang="fr-FR" sz="3600" b="1" dirty="0" smtClean="0">
                        <a:latin typeface="Calibri"/>
                        <a:cs typeface="Calibri"/>
                      </a:endParaRPr>
                    </a:p>
                    <a:p>
                      <a:pPr marL="1158875" algn="just">
                        <a:lnSpc>
                          <a:spcPts val="1425"/>
                        </a:lnSpc>
                        <a:spcBef>
                          <a:spcPts val="85"/>
                        </a:spcBef>
                      </a:pPr>
                      <a:endParaRPr lang="fr-FR" sz="3600" b="1" dirty="0" smtClean="0">
                        <a:latin typeface="Calibri"/>
                        <a:cs typeface="Calibri"/>
                      </a:endParaRPr>
                    </a:p>
                    <a:p>
                      <a:pPr marL="1158875" algn="just">
                        <a:lnSpc>
                          <a:spcPts val="1425"/>
                        </a:lnSpc>
                        <a:spcBef>
                          <a:spcPts val="85"/>
                        </a:spcBef>
                      </a:pPr>
                      <a:r>
                        <a:rPr sz="3600" b="1" dirty="0" smtClean="0">
                          <a:latin typeface="Calibri"/>
                          <a:cs typeface="Calibri"/>
                        </a:rPr>
                        <a:t>Classification</a:t>
                      </a:r>
                      <a:r>
                        <a:rPr sz="3600" b="1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dirty="0">
                          <a:latin typeface="Calibri"/>
                          <a:cs typeface="Calibri"/>
                        </a:rPr>
                        <a:t>selon</a:t>
                      </a:r>
                      <a:r>
                        <a:rPr sz="3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25" dirty="0">
                          <a:latin typeface="Calibri"/>
                          <a:cs typeface="Calibri"/>
                        </a:rPr>
                        <a:t>MSW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16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Règne</a:t>
                      </a:r>
                      <a:r>
                        <a:rPr sz="4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99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4000" spc="-10" dirty="0">
                          <a:latin typeface="Calibri"/>
                          <a:cs typeface="Calibri"/>
                        </a:rPr>
                        <a:t>Animalia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0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Embranchement</a:t>
                      </a:r>
                      <a:r>
                        <a:rPr sz="4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119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spc="-10" dirty="0">
                          <a:latin typeface="Calibri"/>
                          <a:cs typeface="Calibri"/>
                        </a:rPr>
                        <a:t>Chordata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60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Classe</a:t>
                      </a:r>
                      <a:r>
                        <a:rPr sz="4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928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spc="-10" dirty="0">
                          <a:latin typeface="Calibri"/>
                          <a:cs typeface="Calibri"/>
                        </a:rPr>
                        <a:t>Mammalia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60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Ordre</a:t>
                      </a:r>
                      <a:r>
                        <a:rPr sz="4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119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spc="-10" dirty="0">
                          <a:latin typeface="Calibri"/>
                          <a:cs typeface="Calibri"/>
                        </a:rPr>
                        <a:t>Carnivora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008"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spc="-10" dirty="0">
                          <a:latin typeface="Calibri"/>
                          <a:cs typeface="Calibri"/>
                        </a:rPr>
                        <a:t>Sous-</a:t>
                      </a:r>
                      <a:r>
                        <a:rPr sz="4000" dirty="0">
                          <a:latin typeface="Calibri"/>
                          <a:cs typeface="Calibri"/>
                        </a:rPr>
                        <a:t>ordre</a:t>
                      </a:r>
                      <a:r>
                        <a:rPr sz="4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spc="-10" dirty="0">
                          <a:latin typeface="Calibri"/>
                          <a:cs typeface="Calibri"/>
                        </a:rPr>
                        <a:t>Caniformia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360"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Famille</a:t>
                      </a:r>
                      <a:r>
                        <a:rPr sz="4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2992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spc="-10" dirty="0">
                          <a:latin typeface="Calibri"/>
                          <a:cs typeface="Calibri"/>
                        </a:rPr>
                        <a:t>Canidae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064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Genre</a:t>
                      </a:r>
                      <a:r>
                        <a:rPr sz="4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18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4000" spc="-20" dirty="0">
                          <a:latin typeface="Calibri"/>
                          <a:cs typeface="Calibri"/>
                        </a:rPr>
                        <a:t>Canis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360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Espèce</a:t>
                      </a:r>
                      <a:r>
                        <a:rPr sz="4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146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i="1" dirty="0">
                          <a:latin typeface="Calibri"/>
                          <a:cs typeface="Calibri"/>
                        </a:rPr>
                        <a:t>Canis</a:t>
                      </a:r>
                      <a:r>
                        <a:rPr sz="4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i="1" spc="-10" dirty="0">
                          <a:latin typeface="Calibri"/>
                          <a:cs typeface="Calibri"/>
                        </a:rPr>
                        <a:t>lupus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19"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4000" spc="-10" dirty="0">
                          <a:latin typeface="Calibri"/>
                          <a:cs typeface="Calibri"/>
                        </a:rPr>
                        <a:t>Sous-</a:t>
                      </a:r>
                      <a:r>
                        <a:rPr sz="4000" dirty="0">
                          <a:latin typeface="Calibri"/>
                          <a:cs typeface="Calibri"/>
                        </a:rPr>
                        <a:t>espèce</a:t>
                      </a:r>
                      <a:r>
                        <a:rPr sz="4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50" dirty="0">
                          <a:latin typeface="Calibri"/>
                          <a:cs typeface="Calibri"/>
                        </a:rPr>
                        <a:t>: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6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4000" i="1" dirty="0">
                          <a:latin typeface="Calibri"/>
                          <a:cs typeface="Calibri"/>
                        </a:rPr>
                        <a:t>Canis</a:t>
                      </a:r>
                      <a:r>
                        <a:rPr sz="4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i="1" dirty="0">
                          <a:latin typeface="Calibri"/>
                          <a:cs typeface="Calibri"/>
                        </a:rPr>
                        <a:t>lupus</a:t>
                      </a:r>
                      <a:r>
                        <a:rPr sz="4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0" i="1" spc="-10" dirty="0">
                          <a:latin typeface="Calibri"/>
                          <a:cs typeface="Calibri"/>
                        </a:rPr>
                        <a:t>familiaris</a:t>
                      </a:r>
                      <a:endParaRPr sz="40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9525">
                      <a:solidFill>
                        <a:srgbClr val="8268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6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826866"/>
                      </a:solidFill>
                      <a:prstDash val="solid"/>
                    </a:lnL>
                    <a:lnR w="9525">
                      <a:solidFill>
                        <a:srgbClr val="826866"/>
                      </a:solidFill>
                      <a:prstDash val="solid"/>
                    </a:lnR>
                    <a:lnT w="9525">
                      <a:solidFill>
                        <a:srgbClr val="82686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025139" y="547379"/>
            <a:ext cx="3683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845" algn="l"/>
              </a:tabLst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" y="241300"/>
            <a:ext cx="7010399" cy="351038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2800" dirty="0" smtClean="0">
                <a:latin typeface="Calibri"/>
                <a:cs typeface="Calibri"/>
              </a:rPr>
              <a:t>,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bout de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queue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pattes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doit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toujours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être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blanc.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sujets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tricolores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entièrement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blancs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sont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pas </a:t>
            </a:r>
            <a:r>
              <a:rPr sz="2800" dirty="0">
                <a:latin typeface="Calibri"/>
                <a:cs typeface="Calibri"/>
              </a:rPr>
              <a:t>acceptés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standard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race.Taille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mâle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77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85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Taille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femelle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72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Poids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mâle,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70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110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kg,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Poids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femelle,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55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90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85" dirty="0">
                <a:latin typeface="Calibri"/>
                <a:cs typeface="Calibri"/>
              </a:rPr>
              <a:t>kg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.(FCI-</a:t>
            </a:r>
            <a:r>
              <a:rPr sz="2800" b="1" dirty="0">
                <a:latin typeface="Calibri"/>
                <a:cs typeface="Calibri"/>
              </a:rPr>
              <a:t>St.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N°</a:t>
            </a:r>
            <a:r>
              <a:rPr sz="2800" b="1" spc="3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92</a:t>
            </a:r>
            <a:r>
              <a:rPr sz="2800" b="1" spc="38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/ </a:t>
            </a:r>
            <a:r>
              <a:rPr sz="2800" b="1" dirty="0">
                <a:latin typeface="Calibri"/>
                <a:cs typeface="Calibri"/>
              </a:rPr>
              <a:t>30.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08.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2002)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000" y="5041900"/>
            <a:ext cx="6064249" cy="4343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5154" y="9711065"/>
            <a:ext cx="6602095" cy="38215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13: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Mastiff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pyrénée(Source: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Chien.com)</a:t>
            </a:r>
            <a:endParaRPr sz="2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90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1797050" y="2984500"/>
            <a:ext cx="3657600" cy="174919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4.1.3.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BRACCOÏDES</a:t>
            </a:r>
            <a:endParaRPr lang="fr-FR" sz="36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600" dirty="0" err="1" smtClean="0">
                <a:solidFill>
                  <a:srgbClr val="FF0000"/>
                </a:solidFill>
                <a:latin typeface="Calibri"/>
                <a:cs typeface="Calibri"/>
              </a:rPr>
              <a:t>braccoides</a:t>
            </a:r>
            <a:r>
              <a:rPr lang="fr-FR" sz="3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Calibri"/>
                <a:cs typeface="Calibri"/>
              </a:rPr>
              <a:t>dogs</a:t>
            </a:r>
            <a:endParaRPr sz="3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50" y="0"/>
            <a:ext cx="7239000" cy="1069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1650" y="9309100"/>
            <a:ext cx="6096000" cy="89255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Figure</a:t>
            </a:r>
            <a:r>
              <a:rPr lang="fr-FR" sz="2400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14</a:t>
            </a:r>
            <a:r>
              <a:rPr lang="fr-F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Schéma</a:t>
            </a:r>
            <a:r>
              <a:rPr lang="fr-FR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lang="fr-FR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tètes</a:t>
            </a:r>
            <a:r>
              <a:rPr lang="fr-F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lang="fr-F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400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cs typeface="Calibri"/>
              </a:rPr>
              <a:t>type</a:t>
            </a:r>
            <a:r>
              <a:rPr lang="fr-FR" sz="2400" spc="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Braccoïdes</a:t>
            </a:r>
            <a:endParaRPr lang="fr-FR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4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425450" y="622300"/>
            <a:ext cx="5779135" cy="618335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124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2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l’opposé</a:t>
            </a:r>
            <a:r>
              <a:rPr sz="3200" spc="2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</a:t>
            </a:r>
            <a:r>
              <a:rPr sz="3200" spc="2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molossoïdes,</a:t>
            </a:r>
            <a:r>
              <a:rPr sz="3200" spc="2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25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reconnait</a:t>
            </a:r>
            <a:r>
              <a:rPr sz="3200" spc="25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2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morphologie</a:t>
            </a:r>
            <a:r>
              <a:rPr sz="3200" spc="2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</a:t>
            </a:r>
            <a:r>
              <a:rPr sz="3200" spc="2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chiens</a:t>
            </a:r>
            <a:r>
              <a:rPr sz="3200" spc="2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braccoïdes</a:t>
            </a:r>
            <a:r>
              <a:rPr sz="3200" spc="2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</a:t>
            </a:r>
            <a:r>
              <a:rPr sz="3200" spc="245" dirty="0">
                <a:latin typeface="Calibri"/>
                <a:cs typeface="Calibri"/>
              </a:rPr>
              <a:t> </a:t>
            </a:r>
            <a:r>
              <a:rPr lang="fr-FR" sz="3200" spc="245" dirty="0" smtClean="0">
                <a:latin typeface="Calibri"/>
                <a:cs typeface="Calibri"/>
              </a:rPr>
              <a:t>:</a:t>
            </a:r>
          </a:p>
          <a:p>
            <a:pPr marL="469900" marR="5080" indent="-457200" algn="just">
              <a:lnSpc>
                <a:spcPct val="1167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spc="-25" dirty="0" smtClean="0">
                <a:latin typeface="Calibri"/>
                <a:cs typeface="Calibri"/>
              </a:rPr>
              <a:t>un </a:t>
            </a:r>
            <a:r>
              <a:rPr sz="3200" b="1" dirty="0">
                <a:latin typeface="Calibri"/>
                <a:cs typeface="Calibri"/>
              </a:rPr>
              <a:t>museau</a:t>
            </a:r>
            <a:r>
              <a:rPr sz="3200" b="1" spc="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long</a:t>
            </a:r>
            <a:r>
              <a:rPr sz="3200" b="1" spc="1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et</a:t>
            </a:r>
            <a:r>
              <a:rPr sz="3200" b="1" spc="1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carré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comme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chez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Braque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Weimar.</a:t>
            </a:r>
            <a:r>
              <a:rPr sz="3200" spc="125" dirty="0">
                <a:latin typeface="Calibri"/>
                <a:cs typeface="Calibri"/>
              </a:rPr>
              <a:t> </a:t>
            </a:r>
            <a:endParaRPr lang="fr-FR" sz="3200" spc="125" dirty="0" smtClean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167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dirty="0" err="1" smtClean="0">
                <a:latin typeface="Calibri"/>
                <a:cs typeface="Calibri"/>
              </a:rPr>
              <a:t>Contrairement</a:t>
            </a:r>
            <a:r>
              <a:rPr sz="3200" spc="12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aux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lupoïdes,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les </a:t>
            </a:r>
            <a:r>
              <a:rPr sz="3200" dirty="0">
                <a:latin typeface="Calibri"/>
                <a:cs typeface="Calibri"/>
              </a:rPr>
              <a:t>braccoïdes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oreilles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tombantes.</a:t>
            </a:r>
            <a:endParaRPr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0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" y="623413"/>
            <a:ext cx="7086600" cy="401712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1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6724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672465" algn="l"/>
                <a:tab pos="673100" algn="l"/>
              </a:tabLst>
            </a:pPr>
            <a:r>
              <a:rPr lang="fr-FR" sz="1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Exemples</a:t>
            </a:r>
            <a:endParaRPr lang="fr-FR" sz="1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smtClean="0">
                <a:latin typeface="Calibri"/>
                <a:cs typeface="Calibri"/>
              </a:rPr>
              <a:t>Les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chiens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chasse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braccoïdes.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Plus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précisément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ceux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Calibri"/>
              <a:cs typeface="Calibri"/>
            </a:endParaRPr>
          </a:p>
          <a:p>
            <a:pPr marL="12700" marR="13335">
              <a:lnSpc>
                <a:spcPct val="1167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a.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groupe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(Courants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rcherchant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sang)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225" dirty="0">
                <a:latin typeface="Calibri"/>
                <a:cs typeface="Calibri"/>
              </a:rPr>
              <a:t> </a:t>
            </a:r>
            <a:endParaRPr lang="fr-FR" sz="1200" spc="225" dirty="0" smtClean="0">
              <a:latin typeface="Calibri"/>
              <a:cs typeface="Calibri"/>
            </a:endParaRPr>
          </a:p>
          <a:p>
            <a:pPr marL="12700" marR="13335">
              <a:lnSpc>
                <a:spcPct val="116700"/>
              </a:lnSpc>
              <a:spcBef>
                <a:spcPts val="5"/>
              </a:spcBef>
            </a:pPr>
            <a:r>
              <a:rPr sz="1200" dirty="0" smtClean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groupe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7(Chiens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d'arret)</a:t>
            </a:r>
            <a:r>
              <a:rPr sz="1200" spc="220" dirty="0">
                <a:latin typeface="Calibri"/>
                <a:cs typeface="Calibri"/>
              </a:rPr>
              <a:t> </a:t>
            </a:r>
            <a:endParaRPr lang="fr-FR" sz="1200" spc="220" dirty="0" smtClean="0">
              <a:latin typeface="Calibri"/>
              <a:cs typeface="Calibri"/>
            </a:endParaRPr>
          </a:p>
          <a:p>
            <a:pPr marL="12700" marR="13335">
              <a:lnSpc>
                <a:spcPct val="116700"/>
              </a:lnSpc>
              <a:spcBef>
                <a:spcPts val="5"/>
              </a:spcBef>
            </a:pPr>
            <a:r>
              <a:rPr sz="1200" dirty="0" smtClean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220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groupe </a:t>
            </a:r>
            <a:r>
              <a:rPr sz="1200" dirty="0">
                <a:latin typeface="Calibri"/>
                <a:cs typeface="Calibri"/>
              </a:rPr>
              <a:t>8(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Rapporteurs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gibiers,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leveurs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gibiers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chien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d'eau)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ainsi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teckels.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 courants</a:t>
            </a:r>
            <a:endParaRPr sz="12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Définitions</a:t>
            </a:r>
            <a:endParaRPr sz="12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-"/>
            </a:pPr>
            <a:endParaRPr sz="950" dirty="0">
              <a:latin typeface="Calibri"/>
              <a:cs typeface="Calibri"/>
            </a:endParaRPr>
          </a:p>
          <a:p>
            <a:pPr marL="12700" marR="17780" indent="449580">
              <a:lnSpc>
                <a:spcPct val="116700"/>
              </a:lnSpc>
            </a:pPr>
            <a:r>
              <a:rPr sz="1200" dirty="0">
                <a:latin typeface="Calibri"/>
                <a:cs typeface="Calibri"/>
              </a:rPr>
              <a:t>Les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chiens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courants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recherche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au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sang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sont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spécialisés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dans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poursuite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du </a:t>
            </a:r>
            <a:r>
              <a:rPr sz="1200" dirty="0">
                <a:latin typeface="Calibri"/>
                <a:cs typeface="Calibri"/>
              </a:rPr>
              <a:t>gibier,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seuls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meute.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b="1" spc="-10" dirty="0">
                <a:latin typeface="Calibri"/>
                <a:cs typeface="Calibri"/>
              </a:rPr>
              <a:t>Exemples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-"/>
            </a:pPr>
            <a:endParaRPr sz="950" dirty="0">
              <a:latin typeface="Calibri"/>
              <a:cs typeface="Calibri"/>
            </a:endParaRPr>
          </a:p>
          <a:p>
            <a:pPr marL="12700" marR="14604" indent="449580">
              <a:lnSpc>
                <a:spcPct val="116700"/>
              </a:lnSpc>
            </a:pPr>
            <a:r>
              <a:rPr sz="1200" dirty="0">
                <a:latin typeface="Calibri"/>
                <a:cs typeface="Calibri"/>
              </a:rPr>
              <a:t>Il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plusieurs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section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selon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(FIC)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35" dirty="0">
                <a:latin typeface="Calibri"/>
                <a:cs typeface="Calibri"/>
              </a:rPr>
              <a:t> </a:t>
            </a:r>
            <a:endParaRPr lang="fr-FR" sz="1200" spc="35" dirty="0" smtClean="0">
              <a:latin typeface="Calibri"/>
              <a:cs typeface="Calibri"/>
            </a:endParaRPr>
          </a:p>
          <a:p>
            <a:pPr marL="184150" marR="14604" indent="-171450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sz="1200" dirty="0" smtClean="0">
                <a:latin typeface="Calibri"/>
                <a:cs typeface="Calibri"/>
              </a:rPr>
              <a:t>Section</a:t>
            </a:r>
            <a:r>
              <a:rPr sz="1200" spc="4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comprend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chiens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courants,</a:t>
            </a:r>
            <a:r>
              <a:rPr sz="1200" spc="35" dirty="0">
                <a:latin typeface="Calibri"/>
                <a:cs typeface="Calibri"/>
              </a:rPr>
              <a:t> </a:t>
            </a:r>
            <a:endParaRPr lang="fr-FR" sz="1200" spc="35" dirty="0" smtClean="0">
              <a:latin typeface="Calibri"/>
              <a:cs typeface="Calibri"/>
            </a:endParaRPr>
          </a:p>
          <a:p>
            <a:pPr marL="184150" marR="14604" indent="-171450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sz="1200" dirty="0" smtClean="0">
                <a:latin typeface="Calibri"/>
                <a:cs typeface="Calibri"/>
              </a:rPr>
              <a:t>Section</a:t>
            </a:r>
            <a:r>
              <a:rPr sz="1200" spc="40" dirty="0" smtClean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2 </a:t>
            </a:r>
            <a:r>
              <a:rPr sz="1200" dirty="0">
                <a:latin typeface="Calibri"/>
                <a:cs typeface="Calibri"/>
              </a:rPr>
              <a:t>comprend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chiens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recherches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sang</a:t>
            </a:r>
            <a:r>
              <a:rPr sz="1200" spc="-20" dirty="0">
                <a:latin typeface="Calibri"/>
                <a:cs typeface="Calibri"/>
              </a:rPr>
              <a:t> </a:t>
            </a:r>
            <a:endParaRPr lang="fr-FR" sz="1200" spc="-20" dirty="0" smtClean="0">
              <a:latin typeface="Calibri"/>
              <a:cs typeface="Calibri"/>
            </a:endParaRPr>
          </a:p>
          <a:p>
            <a:pPr marL="184150" marR="14604" indent="-171450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sz="1200" dirty="0" smtClean="0">
                <a:latin typeface="Calibri"/>
                <a:cs typeface="Calibri"/>
              </a:rPr>
              <a:t>et</a:t>
            </a:r>
            <a:r>
              <a:rPr sz="1200" spc="-2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Section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comprend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races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 err="1" smtClean="0">
                <a:latin typeface="Calibri"/>
                <a:cs typeface="Calibri"/>
              </a:rPr>
              <a:t>apparentées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09279"/>
            <a:ext cx="21755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 smtClean="0">
                <a:latin typeface="Calibri"/>
                <a:cs typeface="Calibri"/>
              </a:rPr>
              <a:t>©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94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12700"/>
            <a:ext cx="7283450" cy="102919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800" b="1" spc="2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comprend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courants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lang="fr-FR" sz="2400" b="1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1.1.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grande</a:t>
            </a:r>
            <a:r>
              <a:rPr lang="fr-FR" sz="2400" b="1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spc="-10" dirty="0" smtClean="0">
                <a:solidFill>
                  <a:srgbClr val="FF0000"/>
                </a:solidFill>
                <a:latin typeface="Calibri"/>
                <a:cs typeface="Calibri"/>
              </a:rPr>
              <a:t>taille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lang="fr-FR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400" b="1" dirty="0" smtClean="0">
                <a:latin typeface="Calibri"/>
                <a:cs typeface="Calibri"/>
              </a:rPr>
              <a:t>Belgique:</a:t>
            </a:r>
            <a:r>
              <a:rPr lang="fr-FR" sz="2400" b="1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 </a:t>
            </a:r>
            <a:r>
              <a:rPr lang="fr-FR" sz="2400" spc="-10" dirty="0" smtClean="0">
                <a:latin typeface="Calibri"/>
                <a:cs typeface="Calibri"/>
              </a:rPr>
              <a:t>Saint-Hubert.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1400" dirty="0" smtClean="0">
              <a:latin typeface="Calibri"/>
              <a:cs typeface="Calibri"/>
            </a:endParaRPr>
          </a:p>
          <a:p>
            <a:pPr marL="12700" marR="17780" algn="just">
              <a:lnSpc>
                <a:spcPct val="116700"/>
              </a:lnSpc>
            </a:pPr>
            <a:r>
              <a:rPr lang="fr-FR" sz="2400" b="1" spc="-10" dirty="0" smtClean="0">
                <a:latin typeface="Calibri"/>
                <a:cs typeface="Calibri"/>
              </a:rPr>
              <a:t>Etats-</a:t>
            </a:r>
            <a:r>
              <a:rPr lang="fr-FR" sz="2400" b="1" dirty="0" smtClean="0">
                <a:latin typeface="Calibri"/>
                <a:cs typeface="Calibri"/>
              </a:rPr>
              <a:t>Unis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American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Foxhound,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Black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and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Tan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Coonhound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noir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feu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pour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chasse </a:t>
            </a:r>
            <a:r>
              <a:rPr lang="fr-FR" sz="2400" dirty="0" smtClean="0">
                <a:latin typeface="Calibri"/>
                <a:cs typeface="Calibri"/>
              </a:rPr>
              <a:t>au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raton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laveur)....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400" b="1" dirty="0" smtClean="0">
                <a:latin typeface="Calibri"/>
                <a:cs typeface="Calibri"/>
              </a:rPr>
              <a:t>France:</a:t>
            </a:r>
            <a:r>
              <a:rPr lang="fr-FR" sz="2400" b="1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Poitevin,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Billy,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Français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tricolore,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....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Font typeface="Calibri"/>
              <a:buChar char="•"/>
              <a:tabLst>
                <a:tab pos="469265" algn="l"/>
                <a:tab pos="469900" algn="l"/>
              </a:tabLst>
            </a:pP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lang="fr-FR" sz="2400" b="1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1.2.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400" b="1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courants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taille</a:t>
            </a:r>
            <a:r>
              <a:rPr lang="fr-FR" sz="2400" b="1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spc="-10" dirty="0" smtClean="0">
                <a:solidFill>
                  <a:srgbClr val="FF0000"/>
                </a:solidFill>
                <a:latin typeface="Calibri"/>
                <a:cs typeface="Calibri"/>
              </a:rPr>
              <a:t>moyenne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lang="fr-FR" sz="1400" dirty="0" smtClean="0">
              <a:latin typeface="Calibri"/>
              <a:cs typeface="Calibri"/>
            </a:endParaRPr>
          </a:p>
          <a:p>
            <a:pPr marL="12700" marR="14604" algn="just">
              <a:lnSpc>
                <a:spcPct val="116700"/>
              </a:lnSpc>
            </a:pPr>
            <a:r>
              <a:rPr lang="fr-FR" sz="2400" b="1" dirty="0" smtClean="0">
                <a:latin typeface="Calibri"/>
                <a:cs typeface="Calibri"/>
              </a:rPr>
              <a:t>Autriche:</a:t>
            </a:r>
            <a:r>
              <a:rPr lang="fr-FR" sz="2400" b="1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Brachet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autrichien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noir</a:t>
            </a:r>
            <a:r>
              <a:rPr lang="fr-FR" sz="2400" spc="1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8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feu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Brandlbracke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-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Vieräugl</a:t>
            </a:r>
            <a:r>
              <a:rPr lang="fr-FR" sz="2400" dirty="0" smtClean="0">
                <a:latin typeface="Calibri"/>
                <a:cs typeface="Calibri"/>
              </a:rPr>
              <a:t>),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Brachet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9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Styrie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100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poil </a:t>
            </a:r>
            <a:r>
              <a:rPr lang="fr-FR" sz="2400" dirty="0" smtClean="0">
                <a:latin typeface="Calibri"/>
                <a:cs typeface="Calibri"/>
              </a:rPr>
              <a:t>dur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Steirische</a:t>
            </a:r>
            <a:r>
              <a:rPr lang="fr-FR" sz="2400" spc="-3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Rauhhaarbracke</a:t>
            </a:r>
            <a:r>
              <a:rPr lang="fr-FR" sz="2400" dirty="0" smtClean="0">
                <a:latin typeface="Calibri"/>
                <a:cs typeface="Calibri"/>
              </a:rPr>
              <a:t>),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spc="-20" dirty="0" smtClean="0">
                <a:latin typeface="Calibri"/>
                <a:cs typeface="Calibri"/>
              </a:rPr>
              <a:t>.....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400" b="1" spc="-10" dirty="0" err="1" smtClean="0">
                <a:latin typeface="Calibri"/>
                <a:cs typeface="Calibri"/>
              </a:rPr>
              <a:t>France:</a:t>
            </a:r>
            <a:r>
              <a:rPr lang="fr-FR" sz="2400" spc="-10" dirty="0" err="1" smtClean="0">
                <a:latin typeface="Calibri"/>
                <a:cs typeface="Calibri"/>
              </a:rPr>
              <a:t>Anglo-</a:t>
            </a:r>
            <a:r>
              <a:rPr lang="fr-FR" sz="2400" dirty="0" err="1" smtClean="0">
                <a:latin typeface="Calibri"/>
                <a:cs typeface="Calibri"/>
              </a:rPr>
              <a:t>Français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petite vénerie</a:t>
            </a:r>
            <a:r>
              <a:rPr lang="fr-FR" sz="2400" spc="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-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Ariégeois, </a:t>
            </a:r>
            <a:r>
              <a:rPr lang="fr-FR" sz="2400" spc="-10" dirty="0" smtClean="0">
                <a:latin typeface="Calibri"/>
                <a:cs typeface="Calibri"/>
              </a:rPr>
              <a:t>Beagle-</a:t>
            </a:r>
            <a:r>
              <a:rPr lang="fr-FR" sz="2400" spc="-10" dirty="0" err="1" smtClean="0">
                <a:latin typeface="Calibri"/>
                <a:cs typeface="Calibri"/>
              </a:rPr>
              <a:t>Harrier</a:t>
            </a:r>
            <a:r>
              <a:rPr lang="fr-FR" sz="2400" spc="-10" dirty="0" smtClean="0">
                <a:latin typeface="Calibri"/>
                <a:cs typeface="Calibri"/>
              </a:rPr>
              <a:t>......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1.3.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courants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4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petite</a:t>
            </a:r>
            <a:r>
              <a:rPr lang="fr-FR" sz="2400" b="1" i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spc="-10" dirty="0" smtClean="0">
                <a:solidFill>
                  <a:srgbClr val="FF0000"/>
                </a:solidFill>
                <a:latin typeface="Calibri"/>
                <a:cs typeface="Calibri"/>
              </a:rPr>
              <a:t>taille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14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</a:pPr>
            <a:r>
              <a:rPr lang="fr-FR" sz="2400" b="1" dirty="0" smtClean="0">
                <a:latin typeface="Calibri"/>
                <a:cs typeface="Calibri"/>
              </a:rPr>
              <a:t>Allemagne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3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Brachet</a:t>
            </a:r>
            <a:r>
              <a:rPr lang="fr-FR" sz="2400" spc="30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allemand</a:t>
            </a:r>
            <a:r>
              <a:rPr lang="fr-FR" sz="2400" spc="3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</a:t>
            </a:r>
            <a:r>
              <a:rPr lang="fr-FR" sz="2400" spc="3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Deutsche</a:t>
            </a:r>
            <a:r>
              <a:rPr lang="fr-FR" sz="2400" spc="3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Bracke),</a:t>
            </a:r>
            <a:r>
              <a:rPr lang="fr-FR" sz="2400" spc="3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Basset</a:t>
            </a:r>
            <a:r>
              <a:rPr lang="fr-FR" sz="2400" spc="30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3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Westphalie</a:t>
            </a:r>
            <a:r>
              <a:rPr lang="fr-FR" sz="2400" spc="3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</a:t>
            </a:r>
            <a:r>
              <a:rPr lang="fr-FR" sz="2400" spc="315" dirty="0" smtClean="0">
                <a:latin typeface="Calibri"/>
                <a:cs typeface="Calibri"/>
              </a:rPr>
              <a:t> </a:t>
            </a:r>
            <a:r>
              <a:rPr lang="fr-FR" sz="2400" spc="-10" dirty="0" err="1" smtClean="0">
                <a:latin typeface="Calibri"/>
                <a:cs typeface="Calibri"/>
              </a:rPr>
              <a:t>Westfälische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Dachsbracke</a:t>
            </a:r>
            <a:r>
              <a:rPr lang="fr-FR" sz="2400" dirty="0" smtClean="0">
                <a:latin typeface="Calibri"/>
                <a:cs typeface="Calibri"/>
              </a:rPr>
              <a:t>).</a:t>
            </a:r>
            <a:r>
              <a:rPr lang="fr-FR" sz="2400" spc="42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France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4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Basset</a:t>
            </a:r>
            <a:r>
              <a:rPr lang="fr-FR" sz="2400" spc="4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artésien</a:t>
            </a:r>
            <a:r>
              <a:rPr lang="fr-FR" sz="2400" spc="4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normand,</a:t>
            </a:r>
            <a:r>
              <a:rPr lang="fr-FR" sz="2400" spc="4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Basset</a:t>
            </a:r>
            <a:r>
              <a:rPr lang="fr-FR" sz="2400" spc="4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bleu</a:t>
            </a:r>
            <a:r>
              <a:rPr lang="fr-FR" sz="2400" spc="4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4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Gascogne,</a:t>
            </a:r>
            <a:r>
              <a:rPr lang="fr-FR" sz="2400" spc="42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....</a:t>
            </a:r>
            <a:r>
              <a:rPr lang="fr-FR" sz="2400" b="1" spc="-10" dirty="0" smtClean="0">
                <a:latin typeface="Calibri"/>
                <a:cs typeface="Calibri"/>
              </a:rPr>
              <a:t>Grande </a:t>
            </a:r>
            <a:r>
              <a:rPr lang="fr-FR" sz="2400" b="1" dirty="0" smtClean="0">
                <a:latin typeface="Calibri"/>
                <a:cs typeface="Calibri"/>
              </a:rPr>
              <a:t>Bretagne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Basset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Hound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Beagle</a:t>
            </a:r>
            <a:endParaRPr lang="fr-FR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2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154" y="0"/>
            <a:ext cx="7135496" cy="1091433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fr-FR" sz="3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3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36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3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recherches</a:t>
            </a:r>
            <a:r>
              <a:rPr lang="fr-FR" sz="3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Calibri"/>
                <a:cs typeface="Calibri"/>
              </a:rPr>
              <a:t>au</a:t>
            </a:r>
            <a:r>
              <a:rPr lang="fr-FR" sz="3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3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sang</a:t>
            </a:r>
            <a:endParaRPr lang="fr-FR" sz="3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7620" algn="just">
              <a:lnSpc>
                <a:spcPct val="116700"/>
              </a:lnSpc>
              <a:spcBef>
                <a:spcPts val="100"/>
              </a:spcBef>
            </a:pPr>
            <a:r>
              <a:rPr sz="3600" b="1" dirty="0" smtClean="0">
                <a:latin typeface="Calibri"/>
                <a:cs typeface="Calibri"/>
              </a:rPr>
              <a:t>Allemagne/</a:t>
            </a:r>
            <a:r>
              <a:rPr sz="3600" b="1" dirty="0" err="1" smtClean="0">
                <a:latin typeface="Calibri"/>
                <a:cs typeface="Calibri"/>
              </a:rPr>
              <a:t>Suède</a:t>
            </a:r>
            <a:r>
              <a:rPr sz="3600" b="1" spc="300" dirty="0" smtClean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:</a:t>
            </a:r>
            <a:r>
              <a:rPr sz="3600" spc="3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Chien</a:t>
            </a:r>
            <a:r>
              <a:rPr sz="3600" spc="3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3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recherche</a:t>
            </a:r>
            <a:r>
              <a:rPr sz="3600" spc="3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au</a:t>
            </a:r>
            <a:r>
              <a:rPr sz="3600" spc="3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sang</a:t>
            </a:r>
            <a:r>
              <a:rPr sz="3600" spc="3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3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</a:t>
            </a:r>
            <a:r>
              <a:rPr sz="3600" spc="3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montagne</a:t>
            </a:r>
            <a:r>
              <a:rPr sz="3600" spc="3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bavaroise</a:t>
            </a:r>
            <a:r>
              <a:rPr sz="3600" spc="3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(Bayrischer </a:t>
            </a:r>
            <a:r>
              <a:rPr sz="3600" dirty="0">
                <a:latin typeface="Calibri"/>
                <a:cs typeface="Calibri"/>
              </a:rPr>
              <a:t>Gebirgsschweisshund).</a:t>
            </a:r>
            <a:r>
              <a:rPr sz="3600" spc="23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Chien</a:t>
            </a:r>
            <a:r>
              <a:rPr sz="3600" spc="24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24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recherche</a:t>
            </a:r>
            <a:r>
              <a:rPr sz="3600" spc="24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au</a:t>
            </a:r>
            <a:r>
              <a:rPr sz="3600" spc="24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sang</a:t>
            </a:r>
            <a:r>
              <a:rPr sz="3600" spc="24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du</a:t>
            </a:r>
            <a:r>
              <a:rPr sz="3600" spc="23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Hanovre</a:t>
            </a:r>
            <a:r>
              <a:rPr sz="3600" spc="235" dirty="0">
                <a:latin typeface="Calibri"/>
                <a:cs typeface="Calibri"/>
              </a:rPr>
              <a:t>  </a:t>
            </a:r>
            <a:r>
              <a:rPr sz="3600" spc="-10" dirty="0">
                <a:latin typeface="Calibri"/>
                <a:cs typeface="Calibri"/>
              </a:rPr>
              <a:t>(Hannover'scher </a:t>
            </a:r>
            <a:r>
              <a:rPr sz="3600" dirty="0">
                <a:latin typeface="Calibri"/>
                <a:cs typeface="Calibri"/>
              </a:rPr>
              <a:t>Schweisshund).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Autriche: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Basset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Alpes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Alpenländische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Dachsbracke)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Section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Races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apparentées</a:t>
            </a:r>
            <a:endParaRPr sz="36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16700"/>
              </a:lnSpc>
            </a:pPr>
            <a:r>
              <a:rPr sz="3600" b="1" dirty="0">
                <a:latin typeface="Calibri"/>
                <a:cs typeface="Calibri"/>
              </a:rPr>
              <a:t>Croatie:</a:t>
            </a:r>
            <a:r>
              <a:rPr sz="3600" b="1" spc="40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Dalmatien</a:t>
            </a:r>
            <a:r>
              <a:rPr sz="3600" spc="40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</a:t>
            </a:r>
            <a:r>
              <a:rPr sz="3600" spc="3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Dalmatinac).</a:t>
            </a:r>
            <a:r>
              <a:rPr sz="3600" spc="4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Afrique</a:t>
            </a:r>
            <a:r>
              <a:rPr sz="3600" b="1" spc="3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du</a:t>
            </a:r>
            <a:r>
              <a:rPr sz="3600" b="1" spc="3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Sud</a:t>
            </a:r>
            <a:r>
              <a:rPr sz="3600" b="1" spc="4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(Kennel</a:t>
            </a:r>
            <a:r>
              <a:rPr sz="3600" spc="4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Union</a:t>
            </a:r>
            <a:r>
              <a:rPr sz="3600" spc="4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4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Southern</a:t>
            </a:r>
            <a:r>
              <a:rPr sz="3600" spc="4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Africa, </a:t>
            </a:r>
            <a:r>
              <a:rPr sz="3600" dirty="0">
                <a:latin typeface="Calibri"/>
                <a:cs typeface="Calibri"/>
              </a:rPr>
              <a:t>Zimbabwe).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Chien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Rhodésie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à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crête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dorsale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Rhodesian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Ridgeback</a:t>
            </a:r>
            <a:r>
              <a:rPr sz="3600" spc="-10" dirty="0" smtClean="0">
                <a:latin typeface="Calibri"/>
                <a:cs typeface="Calibri"/>
              </a:rPr>
              <a:t>).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96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250" y="165100"/>
            <a:ext cx="6553200" cy="1048024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b.</a:t>
            </a:r>
            <a:r>
              <a:rPr lang="fr-FR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d’arrêt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Définitions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-"/>
            </a:pPr>
            <a:endParaRPr lang="fr-FR" sz="1400" dirty="0" smtClean="0">
              <a:latin typeface="Calibri"/>
              <a:cs typeface="Calibri"/>
            </a:endParaRPr>
          </a:p>
          <a:p>
            <a:pPr marL="12700" marR="10795" indent="449580" algn="just">
              <a:lnSpc>
                <a:spcPct val="116700"/>
              </a:lnSpc>
            </a:pPr>
            <a:r>
              <a:rPr lang="fr-FR" sz="2400" dirty="0" smtClean="0">
                <a:latin typeface="Calibri"/>
                <a:cs typeface="Calibri"/>
              </a:rPr>
              <a:t>On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compte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dans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groupe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chiens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d'arrêt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la</a:t>
            </a:r>
            <a:r>
              <a:rPr lang="fr-FR" sz="2400" spc="4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fois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chiens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d'arrêt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continentaux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chiens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d'arrêt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britanniques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irlandais.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Comme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l'indique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nom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groupe,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chiens </a:t>
            </a:r>
            <a:r>
              <a:rPr lang="fr-FR" sz="2400" dirty="0" smtClean="0">
                <a:latin typeface="Calibri"/>
                <a:cs typeface="Calibri"/>
              </a:rPr>
              <a:t>d'arrêt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</a:t>
            </a:r>
            <a:r>
              <a:rPr lang="fr-FR" sz="2400" spc="-10" dirty="0" smtClean="0">
                <a:latin typeface="Calibri"/>
                <a:cs typeface="Calibri"/>
              </a:rPr>
              <a:t> distinguent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par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une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position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d'arrêt</a:t>
            </a:r>
            <a:r>
              <a:rPr lang="fr-FR" sz="2400" b="1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lorsqu'ils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ont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repéré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gibier.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Exemples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1400" dirty="0" smtClean="0">
              <a:latin typeface="Calibri"/>
              <a:cs typeface="Calibri"/>
            </a:endParaRPr>
          </a:p>
          <a:p>
            <a:pPr marL="12700" marR="14604" algn="just">
              <a:lnSpc>
                <a:spcPct val="116700"/>
              </a:lnSpc>
            </a:pPr>
            <a:r>
              <a:rPr lang="fr-FR" sz="2400" dirty="0" smtClean="0">
                <a:latin typeface="Calibri"/>
                <a:cs typeface="Calibri"/>
              </a:rPr>
              <a:t>Il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y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2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section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là-</a:t>
            </a:r>
            <a:r>
              <a:rPr lang="fr-FR" sz="2400" dirty="0" smtClean="0">
                <a:latin typeface="Calibri"/>
                <a:cs typeface="Calibri"/>
              </a:rPr>
              <a:t>dessous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</a:p>
          <a:p>
            <a:pPr marL="298450" marR="14604" indent="-285750" algn="just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/>
                <a:cs typeface="Calibri"/>
              </a:rPr>
              <a:t>Section1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les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chiens</a:t>
            </a:r>
            <a:r>
              <a:rPr lang="fr-FR" sz="2400" spc="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d'</a:t>
            </a:r>
            <a:r>
              <a:rPr lang="fr-FR" sz="2400" b="1" dirty="0" smtClean="0">
                <a:latin typeface="Calibri"/>
                <a:cs typeface="Calibri"/>
              </a:rPr>
              <a:t>arrêt</a:t>
            </a:r>
            <a:r>
              <a:rPr lang="fr-FR" sz="2400" b="1" spc="2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continentaux</a:t>
            </a:r>
            <a:r>
              <a:rPr lang="fr-FR" sz="2400" b="1" spc="35" dirty="0" smtClean="0">
                <a:latin typeface="Calibri"/>
                <a:cs typeface="Calibri"/>
              </a:rPr>
              <a:t> </a:t>
            </a:r>
          </a:p>
          <a:p>
            <a:pPr marL="298450" marR="14604" indent="-285750" algn="just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alibri"/>
                <a:cs typeface="Calibri"/>
              </a:rPr>
              <a:t>et</a:t>
            </a:r>
            <a:r>
              <a:rPr lang="fr-FR" sz="2400" spc="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Section</a:t>
            </a:r>
            <a:r>
              <a:rPr lang="fr-FR" sz="2400" spc="3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2</a:t>
            </a:r>
            <a:r>
              <a:rPr lang="fr-FR" sz="2400" spc="20" dirty="0" smtClean="0">
                <a:latin typeface="Calibri"/>
                <a:cs typeface="Calibri"/>
              </a:rPr>
              <a:t> :</a:t>
            </a:r>
            <a:r>
              <a:rPr lang="fr-FR" sz="2400" dirty="0" smtClean="0">
                <a:latin typeface="Calibri"/>
                <a:cs typeface="Calibri"/>
              </a:rPr>
              <a:t>des</a:t>
            </a:r>
            <a:r>
              <a:rPr lang="fr-FR" sz="2400" spc="30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chiens </a:t>
            </a:r>
            <a:r>
              <a:rPr lang="fr-FR" sz="2400" dirty="0" smtClean="0">
                <a:latin typeface="Calibri"/>
                <a:cs typeface="Calibri"/>
              </a:rPr>
              <a:t>d'</a:t>
            </a:r>
            <a:r>
              <a:rPr lang="fr-FR" sz="2400" b="1" dirty="0" smtClean="0">
                <a:latin typeface="Calibri"/>
                <a:cs typeface="Calibri"/>
              </a:rPr>
              <a:t>arrêt</a:t>
            </a:r>
            <a:r>
              <a:rPr lang="fr-FR" sz="2400" b="1" spc="-2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Britanniques</a:t>
            </a:r>
            <a:r>
              <a:rPr lang="fr-FR" sz="2400" b="1" spc="-30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et</a:t>
            </a:r>
            <a:r>
              <a:rPr lang="fr-FR" sz="2400" b="1" spc="-25" dirty="0" smtClean="0">
                <a:latin typeface="Calibri"/>
                <a:cs typeface="Calibri"/>
              </a:rPr>
              <a:t> </a:t>
            </a:r>
            <a:r>
              <a:rPr lang="fr-FR" sz="2400" b="1" spc="-10" dirty="0" smtClean="0">
                <a:latin typeface="Calibri"/>
                <a:cs typeface="Calibri"/>
              </a:rPr>
              <a:t>Islandais</a:t>
            </a:r>
            <a:endParaRPr lang="fr-FR" sz="24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FR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64465" indent="-152400">
              <a:lnSpc>
                <a:spcPct val="100000"/>
              </a:lnSpc>
              <a:buAutoNum type="arabicPeriod"/>
              <a:tabLst>
                <a:tab pos="165100" algn="l"/>
              </a:tabLst>
            </a:pP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Section1</a:t>
            </a:r>
            <a:r>
              <a:rPr lang="fr-FR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lang="fr-FR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chiens</a:t>
            </a:r>
            <a:r>
              <a:rPr lang="fr-FR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d'arrêt</a:t>
            </a:r>
            <a:r>
              <a:rPr lang="fr-FR"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continentaux</a:t>
            </a:r>
            <a:endParaRPr lang="fr-FR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lang="fr-FR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lvl="1">
              <a:lnSpc>
                <a:spcPct val="100000"/>
              </a:lnSpc>
              <a:tabLst>
                <a:tab pos="283210" algn="l"/>
              </a:tabLst>
            </a:pP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1-1-Type</a:t>
            </a:r>
            <a:r>
              <a:rPr lang="fr-FR" sz="2400" b="1" i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fr-FR" sz="2400" b="1" i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Braques</a:t>
            </a:r>
            <a:r>
              <a:rPr lang="fr-FR" sz="2400" b="1" i="1" spc="-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: </a:t>
            </a:r>
            <a:r>
              <a:rPr lang="fr-FR" sz="2400" spc="-20" dirty="0" smtClean="0">
                <a:latin typeface="Calibri"/>
                <a:cs typeface="Calibri"/>
              </a:rPr>
              <a:t>comme</a:t>
            </a:r>
            <a:endParaRPr lang="fr-FR" sz="2400" dirty="0" smtClean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lang="fr-FR" sz="1400" dirty="0" smtClean="0">
              <a:latin typeface="Calibri"/>
              <a:cs typeface="Calibri"/>
            </a:endParaRPr>
          </a:p>
          <a:p>
            <a:pPr marL="12700" marR="12065" algn="just">
              <a:lnSpc>
                <a:spcPct val="116700"/>
              </a:lnSpc>
            </a:pPr>
            <a:r>
              <a:rPr lang="fr-FR" sz="2400" b="1" dirty="0" smtClean="0">
                <a:latin typeface="Calibri"/>
                <a:cs typeface="Calibri"/>
              </a:rPr>
              <a:t>Allemagne</a:t>
            </a:r>
            <a:r>
              <a:rPr lang="fr-FR" sz="2400" b="1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Braque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allemand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à</a:t>
            </a:r>
            <a:r>
              <a:rPr lang="fr-FR" sz="2400" spc="5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poil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court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(Deutsch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Kurzhaar</a:t>
            </a:r>
            <a:r>
              <a:rPr lang="fr-FR" sz="2400" dirty="0" smtClean="0">
                <a:latin typeface="Calibri"/>
                <a:cs typeface="Calibri"/>
              </a:rPr>
              <a:t>),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Braque</a:t>
            </a:r>
            <a:r>
              <a:rPr lang="fr-FR" sz="2400" spc="6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allemand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6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Weimar </a:t>
            </a:r>
            <a:r>
              <a:rPr lang="fr-FR" sz="2400" dirty="0" smtClean="0">
                <a:latin typeface="Calibri"/>
                <a:cs typeface="Calibri"/>
              </a:rPr>
              <a:t>(</a:t>
            </a:r>
            <a:r>
              <a:rPr lang="fr-FR" sz="2400" dirty="0" err="1" smtClean="0">
                <a:latin typeface="Calibri"/>
                <a:cs typeface="Calibri"/>
              </a:rPr>
              <a:t>Weimaraner</a:t>
            </a:r>
            <a:r>
              <a:rPr lang="fr-FR" sz="2400" dirty="0" smtClean="0">
                <a:latin typeface="Calibri"/>
                <a:cs typeface="Calibri"/>
              </a:rPr>
              <a:t>),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b="1" dirty="0" smtClean="0">
                <a:latin typeface="Calibri"/>
                <a:cs typeface="Calibri"/>
              </a:rPr>
              <a:t>Espagne</a:t>
            </a:r>
            <a:r>
              <a:rPr lang="fr-FR" sz="2400" b="1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err="1" smtClean="0">
                <a:latin typeface="Calibri"/>
                <a:cs typeface="Calibri"/>
              </a:rPr>
              <a:t>Perdiguero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Burgos</a:t>
            </a:r>
            <a:endParaRPr lang="fr-FR"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400" b="1" dirty="0" smtClean="0">
                <a:latin typeface="Calibri"/>
                <a:cs typeface="Calibri"/>
              </a:rPr>
              <a:t>France</a:t>
            </a:r>
            <a:r>
              <a:rPr lang="fr-FR" sz="2400" b="1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: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Braque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de</a:t>
            </a:r>
            <a:r>
              <a:rPr lang="fr-FR" sz="2400" spc="-1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l'Ariège,</a:t>
            </a:r>
            <a:r>
              <a:rPr lang="fr-FR" sz="2400" spc="-20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Braque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d'Auvergne,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Braque</a:t>
            </a:r>
            <a:r>
              <a:rPr lang="fr-FR" sz="2400" spc="-25" dirty="0" smtClean="0"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du</a:t>
            </a:r>
            <a:r>
              <a:rPr lang="fr-FR" sz="2400" spc="-15" dirty="0" smtClean="0">
                <a:latin typeface="Calibri"/>
                <a:cs typeface="Calibri"/>
              </a:rPr>
              <a:t> </a:t>
            </a:r>
            <a:r>
              <a:rPr lang="fr-FR" sz="2400" spc="-10" dirty="0" smtClean="0">
                <a:latin typeface="Calibri"/>
                <a:cs typeface="Calibri"/>
              </a:rPr>
              <a:t>Bourbonnais....ect</a:t>
            </a: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6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50" y="23586"/>
            <a:ext cx="7086600" cy="958877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Exemple</a:t>
            </a:r>
            <a:r>
              <a:rPr lang="fr-FR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cs typeface="Calibri"/>
              </a:rPr>
              <a:t>Braque</a:t>
            </a:r>
            <a:r>
              <a:rPr lang="fr-FR"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Français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2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Origine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lang="fr-FR" sz="2800" dirty="0" smtClean="0"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</a:pPr>
            <a:r>
              <a:rPr lang="fr-FR" sz="2800" dirty="0" smtClean="0">
                <a:latin typeface="Calibri"/>
                <a:cs typeface="Calibri"/>
              </a:rPr>
              <a:t>Il</a:t>
            </a:r>
            <a:r>
              <a:rPr lang="fr-FR" sz="2800" spc="-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est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France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soit</a:t>
            </a:r>
            <a:r>
              <a:rPr lang="fr-FR" sz="2800" spc="-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Gascogne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du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Pyrénées</a:t>
            </a:r>
            <a:endParaRPr lang="fr-FR" sz="28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lvl="2" indent="-2279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fr-FR"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Caractéristiques</a:t>
            </a:r>
            <a:endParaRPr lang="fr-FR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12700" indent="449580" algn="just">
              <a:lnSpc>
                <a:spcPct val="116700"/>
              </a:lnSpc>
            </a:pPr>
            <a:r>
              <a:rPr lang="fr-FR" sz="2800" dirty="0" smtClean="0">
                <a:latin typeface="Calibri"/>
                <a:cs typeface="Calibri"/>
              </a:rPr>
              <a:t>Petite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taille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type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Pyrénées,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</a:p>
          <a:p>
            <a:pPr marL="12700" marR="12700" indent="449580" algn="just">
              <a:lnSpc>
                <a:spcPct val="116700"/>
              </a:lnSpc>
            </a:pPr>
            <a:r>
              <a:rPr lang="fr-FR" sz="2800" b="1" dirty="0" smtClean="0">
                <a:latin typeface="Calibri"/>
                <a:cs typeface="Calibri"/>
              </a:rPr>
              <a:t>HG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=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47-</a:t>
            </a:r>
            <a:r>
              <a:rPr lang="fr-FR" sz="2800" dirty="0" smtClean="0">
                <a:latin typeface="Calibri"/>
                <a:cs typeface="Calibri"/>
              </a:rPr>
              <a:t>56cm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femelle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5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47-</a:t>
            </a:r>
            <a:r>
              <a:rPr lang="fr-FR" sz="2800" dirty="0" smtClean="0">
                <a:latin typeface="Calibri"/>
                <a:cs typeface="Calibri"/>
              </a:rPr>
              <a:t>58cm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spc="-20" dirty="0" smtClean="0">
                <a:latin typeface="Calibri"/>
                <a:cs typeface="Calibri"/>
              </a:rPr>
              <a:t>pour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male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</a:p>
          <a:p>
            <a:pPr marL="12700" marR="12700" indent="449580" algn="just">
              <a:lnSpc>
                <a:spcPct val="116700"/>
              </a:lnSpc>
            </a:pP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95" dirty="0" smtClean="0">
                <a:latin typeface="Calibri"/>
                <a:cs typeface="Calibri"/>
              </a:rPr>
              <a:t> G</a:t>
            </a:r>
            <a:r>
              <a:rPr lang="fr-FR" sz="2800" dirty="0" smtClean="0">
                <a:latin typeface="Calibri"/>
                <a:cs typeface="Calibri"/>
              </a:rPr>
              <a:t>rande</a:t>
            </a:r>
            <a:r>
              <a:rPr lang="fr-FR" sz="2800" spc="1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taille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type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Gascogne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dont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b="1" dirty="0" smtClean="0">
                <a:latin typeface="Calibri"/>
                <a:cs typeface="Calibri"/>
              </a:rPr>
              <a:t>l'HG</a:t>
            </a:r>
            <a:r>
              <a:rPr lang="fr-FR" sz="2800" dirty="0" smtClean="0">
                <a:latin typeface="Calibri"/>
                <a:cs typeface="Calibri"/>
              </a:rPr>
              <a:t>=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58-</a:t>
            </a:r>
            <a:r>
              <a:rPr lang="fr-FR" sz="2800" dirty="0" smtClean="0">
                <a:latin typeface="Calibri"/>
                <a:cs typeface="Calibri"/>
              </a:rPr>
              <a:t>69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10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mâle</a:t>
            </a:r>
            <a:r>
              <a:rPr lang="fr-FR" sz="2800" spc="9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56-68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110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la </a:t>
            </a:r>
            <a:r>
              <a:rPr lang="fr-FR" sz="2800" dirty="0" smtClean="0">
                <a:latin typeface="Calibri"/>
                <a:cs typeface="Calibri"/>
              </a:rPr>
              <a:t>femelle.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</a:p>
          <a:p>
            <a:pPr marL="12700" marR="12700" indent="449580" algn="just">
              <a:lnSpc>
                <a:spcPct val="116700"/>
              </a:lnSpc>
            </a:pPr>
            <a:r>
              <a:rPr lang="fr-FR" sz="2800" b="1" dirty="0" smtClean="0">
                <a:latin typeface="Calibri"/>
                <a:cs typeface="Calibri"/>
              </a:rPr>
              <a:t>Poids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entre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30kg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le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male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28kg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pour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la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femelle.</a:t>
            </a:r>
            <a:r>
              <a:rPr lang="fr-FR" sz="2800" spc="65" dirty="0" smtClean="0">
                <a:latin typeface="Calibri"/>
                <a:cs typeface="Calibri"/>
              </a:rPr>
              <a:t> </a:t>
            </a:r>
          </a:p>
          <a:p>
            <a:pPr marL="12700" marR="12700" indent="449580" algn="just">
              <a:lnSpc>
                <a:spcPct val="116700"/>
              </a:lnSpc>
            </a:pPr>
            <a:r>
              <a:rPr lang="fr-FR" sz="2800" b="1" dirty="0" smtClean="0">
                <a:latin typeface="Calibri"/>
                <a:cs typeface="Calibri"/>
              </a:rPr>
              <a:t>Poil</a:t>
            </a:r>
            <a:r>
              <a:rPr lang="fr-FR" sz="2800" b="1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court</a:t>
            </a:r>
            <a:r>
              <a:rPr lang="fr-FR" sz="2800" spc="7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7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épais,</a:t>
            </a:r>
            <a:r>
              <a:rPr lang="fr-FR" sz="2800" spc="6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robe</a:t>
            </a:r>
            <a:r>
              <a:rPr lang="fr-FR" sz="2800" spc="55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de </a:t>
            </a:r>
            <a:r>
              <a:rPr lang="fr-FR" sz="2800" dirty="0" smtClean="0">
                <a:latin typeface="Calibri"/>
                <a:cs typeface="Calibri"/>
              </a:rPr>
              <a:t>différentes</a:t>
            </a:r>
            <a:r>
              <a:rPr lang="fr-FR" sz="2800" spc="1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couleur,</a:t>
            </a:r>
            <a:r>
              <a:rPr lang="fr-FR" sz="2800" spc="11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marron</a:t>
            </a:r>
            <a:r>
              <a:rPr lang="fr-FR" sz="2800" spc="120" dirty="0" smtClean="0">
                <a:latin typeface="Calibri"/>
                <a:cs typeface="Calibri"/>
              </a:rPr>
              <a:t> </a:t>
            </a:r>
            <a:r>
              <a:rPr lang="fr-FR" sz="2800" dirty="0" err="1" smtClean="0">
                <a:latin typeface="Calibri"/>
                <a:cs typeface="Calibri"/>
              </a:rPr>
              <a:t>marron</a:t>
            </a:r>
            <a:r>
              <a:rPr lang="fr-FR" sz="2800" spc="1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1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blanc</a:t>
            </a:r>
            <a:r>
              <a:rPr lang="fr-FR" sz="2800" spc="1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marron</a:t>
            </a:r>
            <a:r>
              <a:rPr lang="fr-FR" sz="2800" spc="1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114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blanc</a:t>
            </a:r>
            <a:r>
              <a:rPr lang="fr-FR" sz="2800" spc="10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moucheté</a:t>
            </a:r>
            <a:r>
              <a:rPr lang="fr-FR" sz="2800" spc="1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ou</a:t>
            </a:r>
            <a:r>
              <a:rPr lang="fr-FR" sz="2800" spc="12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marron</a:t>
            </a:r>
            <a:r>
              <a:rPr lang="fr-FR" sz="2800" spc="12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et</a:t>
            </a:r>
            <a:r>
              <a:rPr lang="fr-FR" sz="2800" spc="114" dirty="0" smtClean="0">
                <a:latin typeface="Calibri"/>
                <a:cs typeface="Calibri"/>
              </a:rPr>
              <a:t> </a:t>
            </a:r>
            <a:r>
              <a:rPr lang="fr-FR" sz="2800" spc="-25" dirty="0" smtClean="0">
                <a:latin typeface="Calibri"/>
                <a:cs typeface="Calibri"/>
              </a:rPr>
              <a:t>des </a:t>
            </a:r>
            <a:r>
              <a:rPr lang="fr-FR" sz="2800" dirty="0" smtClean="0">
                <a:latin typeface="Calibri"/>
                <a:cs typeface="Calibri"/>
              </a:rPr>
              <a:t>marque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de</a:t>
            </a:r>
            <a:r>
              <a:rPr lang="fr-FR" sz="2800" spc="-10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feu,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stop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peu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accentué.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Queue</a:t>
            </a:r>
            <a:r>
              <a:rPr lang="fr-FR" sz="2800" spc="-20" dirty="0" smtClean="0">
                <a:latin typeface="Calibri"/>
                <a:cs typeface="Calibri"/>
              </a:rPr>
              <a:t> </a:t>
            </a:r>
            <a:r>
              <a:rPr lang="fr-FR" sz="2800" spc="-10" dirty="0" smtClean="0">
                <a:latin typeface="Calibri"/>
                <a:cs typeface="Calibri"/>
              </a:rPr>
              <a:t>écourtée.</a:t>
            </a:r>
            <a:endParaRPr lang="fr-F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2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25450" y="899804"/>
            <a:ext cx="7131050" cy="6580496"/>
            <a:chOff x="900430" y="899804"/>
            <a:chExt cx="5057497" cy="2402204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30" y="899804"/>
              <a:ext cx="2440292" cy="2402204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3667" y="1210954"/>
              <a:ext cx="2384260" cy="2091054"/>
            </a:xfrm>
            <a:prstGeom prst="rect">
              <a:avLst/>
            </a:prstGeom>
          </p:spPr>
        </p:pic>
      </p:grpSp>
      <p:sp>
        <p:nvSpPr>
          <p:cNvPr id="4" name="object 4"/>
          <p:cNvSpPr txBox="1"/>
          <p:nvPr/>
        </p:nvSpPr>
        <p:spPr>
          <a:xfrm>
            <a:off x="719364" y="8989503"/>
            <a:ext cx="6553835" cy="112941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R="91440" algn="ctr">
              <a:lnSpc>
                <a:spcPct val="101400"/>
              </a:lnSpc>
              <a:spcBef>
                <a:spcPts val="8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Figure15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Braque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Français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Gascon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(en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haut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CFI-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FCI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N°133)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Pyrénée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(en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bas)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(Source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Site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Chien.com</a:t>
            </a:r>
            <a:r>
              <a:rPr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5155" y="480704"/>
            <a:ext cx="6348095" cy="307340"/>
          </a:xfrm>
          <a:custGeom>
            <a:avLst/>
            <a:gdLst/>
            <a:ahLst/>
            <a:cxnLst/>
            <a:rect l="l" t="t" r="r" b="b"/>
            <a:pathLst>
              <a:path w="6348095" h="307340">
                <a:moveTo>
                  <a:pt x="6348095" y="0"/>
                </a:moveTo>
                <a:lnTo>
                  <a:pt x="0" y="0"/>
                </a:lnTo>
                <a:lnTo>
                  <a:pt x="0" y="307339"/>
                </a:lnTo>
                <a:lnTo>
                  <a:pt x="3174365" y="307339"/>
                </a:lnTo>
                <a:lnTo>
                  <a:pt x="6348095" y="307339"/>
                </a:lnTo>
                <a:lnTo>
                  <a:pt x="6348095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800" y="509279"/>
            <a:ext cx="2175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animal’s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ethnology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sz="1400" i="1" spc="-50" dirty="0">
                <a:latin typeface="Calibri"/>
                <a:cs typeface="Calibri"/>
              </a:rPr>
              <a:t>©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spc="-25" dirty="0"/>
              <a:t>99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3025139" y="547379"/>
            <a:ext cx="1947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brahim.bouchoucha@umc.edu.dz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8920" y="547379"/>
            <a:ext cx="137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ISV-KHROUB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7444</Words>
  <Application>Microsoft Office PowerPoint</Application>
  <PresentationFormat>Custom</PresentationFormat>
  <Paragraphs>729</Paragraphs>
  <Slides>147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54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brahim</dc:creator>
  <cp:lastModifiedBy>brahim</cp:lastModifiedBy>
  <cp:revision>40</cp:revision>
  <dcterms:created xsi:type="dcterms:W3CDTF">2024-09-28T16:59:48Z</dcterms:created>
  <dcterms:modified xsi:type="dcterms:W3CDTF">2024-11-15T23:00:35Z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Writer</vt:lpwstr>
  </property>
  <property fmtid="{D5CDD505-2E9C-101B-9397-08002B2CF9AE}" pid="4" name="Producer">
    <vt:lpwstr>LibreOffice 7.4</vt:lpwstr>
  </property>
  <property fmtid="{D5CDD505-2E9C-101B-9397-08002B2CF9AE}" pid="5" name="LastSaved">
    <vt:filetime>2024-09-20T00:00:00Z</vt:filetime>
  </property>
</Properties>
</file>