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sldIdLst>
    <p:sldId id="257" r:id="rId2"/>
    <p:sldId id="263" r:id="rId3"/>
    <p:sldId id="264" r:id="rId4"/>
    <p:sldId id="265" r:id="rId5"/>
    <p:sldId id="266"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81" r:id="rId55"/>
    <p:sldId id="317" r:id="rId56"/>
    <p:sldId id="318" r:id="rId57"/>
    <p:sldId id="319" r:id="rId58"/>
    <p:sldId id="320" r:id="rId59"/>
    <p:sldId id="321"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Lst>
  <p:sldSz cx="9144000" cy="6858000" type="screen4x3"/>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60"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CD46C-5064-4336-8923-CB7D52D34A66}" type="datetimeFigureOut">
              <a:rPr lang="fr-FR" smtClean="0"/>
              <a:t>11/04/2026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31ADA-C265-4867-9BB6-4C02B6EBE842}" type="slidenum">
              <a:rPr lang="fr-FR" smtClean="0"/>
              <a:t>‹N°›</a:t>
            </a:fld>
            <a:endParaRPr lang="fr-FR"/>
          </a:p>
        </p:txBody>
      </p:sp>
    </p:spTree>
    <p:extLst>
      <p:ext uri="{BB962C8B-B14F-4D97-AF65-F5344CB8AC3E}">
        <p14:creationId xmlns:p14="http://schemas.microsoft.com/office/powerpoint/2010/main" val="162447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Espace réservé de l'image des diapositives 1"/>
          <p:cNvSpPr>
            <a:spLocks noGrp="1" noRot="1" noChangeAspect="1" noTextEdit="1"/>
          </p:cNvSpPr>
          <p:nvPr>
            <p:ph type="sldImg"/>
          </p:nvPr>
        </p:nvSpPr>
        <p:spPr>
          <a:ln/>
        </p:spPr>
      </p:sp>
      <p:sp>
        <p:nvSpPr>
          <p:cNvPr id="4925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925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fld id="{368E8486-2DDA-445B-AE3F-76501D38676F}" type="slidenum">
              <a:rPr lang="fr-FR" altLang="fr-FR" sz="1200" smtClean="0">
                <a:latin typeface="Arial" pitchFamily="34" charset="0"/>
              </a:rPr>
              <a:pPr eaLnBrk="1" hangingPunct="1"/>
              <a:t>23</a:t>
            </a:fld>
            <a:endParaRPr lang="fr-FR" altLang="fr-FR" sz="12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Espace réservé de l'image des diapositives 1"/>
          <p:cNvSpPr>
            <a:spLocks noGrp="1" noRot="1" noChangeAspect="1" noTextEdit="1"/>
          </p:cNvSpPr>
          <p:nvPr>
            <p:ph type="sldImg"/>
          </p:nvPr>
        </p:nvSpPr>
        <p:spPr>
          <a:ln/>
        </p:spPr>
      </p:sp>
      <p:sp>
        <p:nvSpPr>
          <p:cNvPr id="4935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a:p>
            <a:endParaRPr lang="fr-FR" altLang="fr-FR" smtClean="0"/>
          </a:p>
          <a:p>
            <a:endParaRPr lang="fr-FR" altLang="fr-FR" smtClean="0"/>
          </a:p>
          <a:p>
            <a:endParaRPr lang="fr-FR" altLang="fr-FR" smtClean="0"/>
          </a:p>
        </p:txBody>
      </p:sp>
      <p:sp>
        <p:nvSpPr>
          <p:cNvPr id="4935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fld id="{83524578-B280-4DB6-A970-D5EF33AAC9BC}" type="slidenum">
              <a:rPr lang="fr-FR" altLang="fr-FR" sz="1200" smtClean="0">
                <a:latin typeface="Arial" pitchFamily="34" charset="0"/>
              </a:rPr>
              <a:pPr eaLnBrk="1" hangingPunct="1"/>
              <a:t>47</a:t>
            </a:fld>
            <a:endParaRPr lang="fr-FR" altLang="fr-FR" sz="12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Espace réservé de l'image des diapositives 1"/>
          <p:cNvSpPr>
            <a:spLocks noGrp="1" noRot="1" noChangeAspect="1" noTextEdit="1"/>
          </p:cNvSpPr>
          <p:nvPr>
            <p:ph type="sldImg"/>
          </p:nvPr>
        </p:nvSpPr>
        <p:spPr>
          <a:ln/>
        </p:spPr>
      </p:sp>
      <p:sp>
        <p:nvSpPr>
          <p:cNvPr id="4945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945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fld id="{9B0CF7B3-C2CF-4330-BE17-0A2F50F1B54A}" type="slidenum">
              <a:rPr lang="fr-FR" altLang="fr-FR" sz="1200" smtClean="0">
                <a:latin typeface="Arial" pitchFamily="34" charset="0"/>
              </a:rPr>
              <a:pPr eaLnBrk="1" hangingPunct="1"/>
              <a:t>86</a:t>
            </a:fld>
            <a:endParaRPr lang="fr-FR" altLang="fr-FR" sz="12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5" name="Date Placeholder 14"/>
          <p:cNvSpPr>
            <a:spLocks noGrp="1"/>
          </p:cNvSpPr>
          <p:nvPr>
            <p:ph type="dt" sz="half" idx="10"/>
          </p:nvPr>
        </p:nvSpPr>
        <p:spPr/>
        <p:txBody>
          <a:bodyPr/>
          <a:lstStyle/>
          <a:p>
            <a:fld id="{E5ED0B3E-2A99-4C61-88F1-4B2090AD7DCE}" type="datetimeFigureOut">
              <a:rPr lang="fr-FR" smtClean="0"/>
              <a:t>11/04/2026</a:t>
            </a:fld>
            <a:endParaRPr lang="fr-FR"/>
          </a:p>
        </p:txBody>
      </p:sp>
      <p:sp>
        <p:nvSpPr>
          <p:cNvPr id="16" name="Slide Number Placeholder 15"/>
          <p:cNvSpPr>
            <a:spLocks noGrp="1"/>
          </p:cNvSpPr>
          <p:nvPr>
            <p:ph type="sldNum" sz="quarter" idx="11"/>
          </p:nvPr>
        </p:nvSpPr>
        <p:spPr/>
        <p:txBody>
          <a:bodyPr/>
          <a:lstStyle/>
          <a:p>
            <a:fld id="{3A9B3303-5AB8-4E5D-8E36-D31D5B8BCFB8}" type="slidenum">
              <a:rPr lang="fr-FR" smtClean="0"/>
              <a:t>‹N°›</a:t>
            </a:fld>
            <a:endParaRPr lang="fr-FR"/>
          </a:p>
        </p:txBody>
      </p:sp>
      <p:sp>
        <p:nvSpPr>
          <p:cNvPr id="17" name="Footer Placeholder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5ED0B3E-2A99-4C61-88F1-4B2090AD7DCE}" type="datetimeFigureOut">
              <a:rPr lang="fr-FR" smtClean="0"/>
              <a:t>11/04/2026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9B3303-5AB8-4E5D-8E36-D31D5B8BCFB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5ED0B3E-2A99-4C61-88F1-4B2090AD7DCE}" type="datetimeFigureOut">
              <a:rPr lang="fr-FR" smtClean="0"/>
              <a:t>11/04/2026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9B3303-5AB8-4E5D-8E36-D31D5B8BCFB8}"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14" name="Date Placeholder 13"/>
          <p:cNvSpPr>
            <a:spLocks noGrp="1"/>
          </p:cNvSpPr>
          <p:nvPr>
            <p:ph type="dt" sz="half" idx="10"/>
          </p:nvPr>
        </p:nvSpPr>
        <p:spPr/>
        <p:txBody>
          <a:bodyPr/>
          <a:lstStyle/>
          <a:p>
            <a:fld id="{E5ED0B3E-2A99-4C61-88F1-4B2090AD7DCE}" type="datetimeFigureOut">
              <a:rPr lang="fr-FR" smtClean="0"/>
              <a:t>11/04/2026</a:t>
            </a:fld>
            <a:endParaRPr lang="fr-FR"/>
          </a:p>
        </p:txBody>
      </p:sp>
      <p:sp>
        <p:nvSpPr>
          <p:cNvPr id="15" name="Slide Number Placeholder 14"/>
          <p:cNvSpPr>
            <a:spLocks noGrp="1"/>
          </p:cNvSpPr>
          <p:nvPr>
            <p:ph type="sldNum" sz="quarter" idx="11"/>
          </p:nvPr>
        </p:nvSpPr>
        <p:spPr/>
        <p:txBody>
          <a:bodyPr/>
          <a:lstStyle/>
          <a:p>
            <a:fld id="{3A9B3303-5AB8-4E5D-8E36-D31D5B8BCFB8}" type="slidenum">
              <a:rPr lang="fr-FR" smtClean="0"/>
              <a:t>‹N°›</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2" name="Date Placeholder 11"/>
          <p:cNvSpPr>
            <a:spLocks noGrp="1"/>
          </p:cNvSpPr>
          <p:nvPr>
            <p:ph type="dt" sz="half" idx="10"/>
          </p:nvPr>
        </p:nvSpPr>
        <p:spPr/>
        <p:txBody>
          <a:bodyPr/>
          <a:lstStyle/>
          <a:p>
            <a:fld id="{E5ED0B3E-2A99-4C61-88F1-4B2090AD7DCE}" type="datetimeFigureOut">
              <a:rPr lang="fr-FR" smtClean="0"/>
              <a:t>11/04/2026</a:t>
            </a:fld>
            <a:endParaRPr lang="fr-FR"/>
          </a:p>
        </p:txBody>
      </p:sp>
      <p:sp>
        <p:nvSpPr>
          <p:cNvPr id="13" name="Slide Number Placeholder 12"/>
          <p:cNvSpPr>
            <a:spLocks noGrp="1"/>
          </p:cNvSpPr>
          <p:nvPr>
            <p:ph type="sldNum" sz="quarter" idx="11"/>
          </p:nvPr>
        </p:nvSpPr>
        <p:spPr/>
        <p:txBody>
          <a:bodyPr/>
          <a:lstStyle/>
          <a:p>
            <a:fld id="{3A9B3303-5AB8-4E5D-8E36-D31D5B8BCFB8}" type="slidenum">
              <a:rPr lang="fr-FR" smtClean="0"/>
              <a:t>‹N°›</a:t>
            </a:fld>
            <a:endParaRPr lang="fr-FR"/>
          </a:p>
        </p:txBody>
      </p:sp>
      <p:sp>
        <p:nvSpPr>
          <p:cNvPr id="14" name="Footer Placeholder 13"/>
          <p:cNvSpPr>
            <a:spLocks noGrp="1"/>
          </p:cNvSpPr>
          <p:nvPr>
            <p:ph type="ftr" sz="quarter" idx="12"/>
          </p:nvPr>
        </p:nvSpPr>
        <p:spPr/>
        <p:txBody>
          <a:bodyPr/>
          <a:lstStyle/>
          <a:p>
            <a:endParaRPr lang="fr-F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5ED0B3E-2A99-4C61-88F1-4B2090AD7DCE}" type="datetimeFigureOut">
              <a:rPr lang="fr-FR" smtClean="0"/>
              <a:t>11/04/2026</a:t>
            </a:fld>
            <a:endParaRPr lang="fr-FR"/>
          </a:p>
        </p:txBody>
      </p:sp>
      <p:sp>
        <p:nvSpPr>
          <p:cNvPr id="9" name="Slide Number Placeholder 8"/>
          <p:cNvSpPr>
            <a:spLocks noGrp="1"/>
          </p:cNvSpPr>
          <p:nvPr>
            <p:ph type="sldNum" sz="quarter" idx="11"/>
          </p:nvPr>
        </p:nvSpPr>
        <p:spPr/>
        <p:txBody>
          <a:bodyPr/>
          <a:lstStyle/>
          <a:p>
            <a:fld id="{3A9B3303-5AB8-4E5D-8E36-D31D5B8BCFB8}"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14" name="Date Placeholder 13"/>
          <p:cNvSpPr>
            <a:spLocks noGrp="1"/>
          </p:cNvSpPr>
          <p:nvPr>
            <p:ph type="dt" sz="half" idx="10"/>
          </p:nvPr>
        </p:nvSpPr>
        <p:spPr/>
        <p:txBody>
          <a:bodyPr/>
          <a:lstStyle/>
          <a:p>
            <a:fld id="{E5ED0B3E-2A99-4C61-88F1-4B2090AD7DCE}" type="datetimeFigureOut">
              <a:rPr lang="fr-FR" smtClean="0"/>
              <a:t>11/04/2026</a:t>
            </a:fld>
            <a:endParaRPr lang="fr-FR"/>
          </a:p>
        </p:txBody>
      </p:sp>
      <p:sp>
        <p:nvSpPr>
          <p:cNvPr id="15" name="Slide Number Placeholder 14"/>
          <p:cNvSpPr>
            <a:spLocks noGrp="1"/>
          </p:cNvSpPr>
          <p:nvPr>
            <p:ph type="sldNum" sz="quarter" idx="11"/>
          </p:nvPr>
        </p:nvSpPr>
        <p:spPr/>
        <p:txBody>
          <a:bodyPr/>
          <a:lstStyle/>
          <a:p>
            <a:fld id="{3A9B3303-5AB8-4E5D-8E36-D31D5B8BCFB8}" type="slidenum">
              <a:rPr lang="fr-FR" smtClean="0"/>
              <a:t>‹N°›</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7" name="Date Placeholder 6"/>
          <p:cNvSpPr>
            <a:spLocks noGrp="1"/>
          </p:cNvSpPr>
          <p:nvPr>
            <p:ph type="dt" sz="half" idx="10"/>
          </p:nvPr>
        </p:nvSpPr>
        <p:spPr/>
        <p:txBody>
          <a:bodyPr/>
          <a:lstStyle/>
          <a:p>
            <a:fld id="{E5ED0B3E-2A99-4C61-88F1-4B2090AD7DCE}" type="datetimeFigureOut">
              <a:rPr lang="fr-FR" smtClean="0"/>
              <a:t>11/04/2026</a:t>
            </a:fld>
            <a:endParaRPr lang="fr-FR"/>
          </a:p>
        </p:txBody>
      </p:sp>
      <p:sp>
        <p:nvSpPr>
          <p:cNvPr id="8" name="Slide Number Placeholder 7"/>
          <p:cNvSpPr>
            <a:spLocks noGrp="1"/>
          </p:cNvSpPr>
          <p:nvPr>
            <p:ph type="sldNum" sz="quarter" idx="11"/>
          </p:nvPr>
        </p:nvSpPr>
        <p:spPr/>
        <p:txBody>
          <a:bodyPr/>
          <a:lstStyle/>
          <a:p>
            <a:fld id="{3A9B3303-5AB8-4E5D-8E36-D31D5B8BCFB8}"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ED0B3E-2A99-4C61-88F1-4B2090AD7DCE}" type="datetimeFigureOut">
              <a:rPr lang="fr-FR" smtClean="0"/>
              <a:t>11/04/2026</a:t>
            </a:fld>
            <a:endParaRPr lang="fr-FR"/>
          </a:p>
        </p:txBody>
      </p:sp>
      <p:sp>
        <p:nvSpPr>
          <p:cNvPr id="6" name="Slide Number Placeholder 5"/>
          <p:cNvSpPr>
            <a:spLocks noGrp="1"/>
          </p:cNvSpPr>
          <p:nvPr>
            <p:ph type="sldNum" sz="quarter" idx="11"/>
          </p:nvPr>
        </p:nvSpPr>
        <p:spPr/>
        <p:txBody>
          <a:bodyPr/>
          <a:lstStyle/>
          <a:p>
            <a:fld id="{3A9B3303-5AB8-4E5D-8E36-D31D5B8BCFB8}" type="slidenum">
              <a:rPr lang="fr-FR" smtClean="0"/>
              <a:t>‹N°›</a:t>
            </a:fld>
            <a:endParaRPr lang="fr-FR"/>
          </a:p>
        </p:txBody>
      </p:sp>
      <p:sp>
        <p:nvSpPr>
          <p:cNvPr id="7" name="Footer Placeholder 6"/>
          <p:cNvSpPr>
            <a:spLocks noGrp="1"/>
          </p:cNvSpPr>
          <p:nvPr>
            <p:ph type="ftr" sz="quarter" idx="12"/>
          </p:nvPr>
        </p:nvSpPr>
        <p:spPr/>
        <p:txBody>
          <a:bodyPr/>
          <a:lstStyle/>
          <a:p>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14"/>
          <p:cNvSpPr>
            <a:spLocks noGrp="1"/>
          </p:cNvSpPr>
          <p:nvPr>
            <p:ph type="dt" sz="half" idx="10"/>
          </p:nvPr>
        </p:nvSpPr>
        <p:spPr/>
        <p:txBody>
          <a:bodyPr/>
          <a:lstStyle/>
          <a:p>
            <a:fld id="{E5ED0B3E-2A99-4C61-88F1-4B2090AD7DCE}" type="datetimeFigureOut">
              <a:rPr lang="fr-FR" smtClean="0"/>
              <a:t>11/04/2026</a:t>
            </a:fld>
            <a:endParaRPr lang="fr-FR"/>
          </a:p>
        </p:txBody>
      </p:sp>
      <p:sp>
        <p:nvSpPr>
          <p:cNvPr id="16" name="Slide Number Placeholder 15"/>
          <p:cNvSpPr>
            <a:spLocks noGrp="1"/>
          </p:cNvSpPr>
          <p:nvPr>
            <p:ph type="sldNum" sz="quarter" idx="11"/>
          </p:nvPr>
        </p:nvSpPr>
        <p:spPr/>
        <p:txBody>
          <a:bodyPr/>
          <a:lstStyle/>
          <a:p>
            <a:fld id="{3A9B3303-5AB8-4E5D-8E36-D31D5B8BCFB8}" type="slidenum">
              <a:rPr lang="fr-FR" smtClean="0"/>
              <a:t>‹N°›</a:t>
            </a:fld>
            <a:endParaRPr lang="fr-FR"/>
          </a:p>
        </p:txBody>
      </p:sp>
      <p:sp>
        <p:nvSpPr>
          <p:cNvPr id="17" name="Footer Placeholder 16"/>
          <p:cNvSpPr>
            <a:spLocks noGrp="1"/>
          </p:cNvSpPr>
          <p:nvPr>
            <p:ph type="ftr" sz="quarter" idx="12"/>
          </p:nvPr>
        </p:nvSpPr>
        <p:spPr/>
        <p:txBody>
          <a:bodyPr/>
          <a:lstStyle/>
          <a:p>
            <a:endParaRPr lang="fr-FR"/>
          </a:p>
        </p:txBody>
      </p:sp>
      <p:sp>
        <p:nvSpPr>
          <p:cNvPr id="18" name="Title 17"/>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fr-FR" smtClean="0"/>
              <a:t>Modifiez le style du titre</a:t>
            </a:r>
            <a:endParaRPr lang="en-US"/>
          </a:p>
        </p:txBody>
      </p:sp>
      <p:sp>
        <p:nvSpPr>
          <p:cNvPr id="13" name="Date Placeholder 12"/>
          <p:cNvSpPr>
            <a:spLocks noGrp="1"/>
          </p:cNvSpPr>
          <p:nvPr>
            <p:ph type="dt" sz="half" idx="10"/>
          </p:nvPr>
        </p:nvSpPr>
        <p:spPr/>
        <p:txBody>
          <a:bodyPr/>
          <a:lstStyle/>
          <a:p>
            <a:fld id="{E5ED0B3E-2A99-4C61-88F1-4B2090AD7DCE}" type="datetimeFigureOut">
              <a:rPr lang="fr-FR" smtClean="0"/>
              <a:t>11/04/2026</a:t>
            </a:fld>
            <a:endParaRPr lang="fr-FR"/>
          </a:p>
        </p:txBody>
      </p:sp>
      <p:sp>
        <p:nvSpPr>
          <p:cNvPr id="14" name="Slide Number Placeholder 13"/>
          <p:cNvSpPr>
            <a:spLocks noGrp="1"/>
          </p:cNvSpPr>
          <p:nvPr>
            <p:ph type="sldNum" sz="quarter" idx="11"/>
          </p:nvPr>
        </p:nvSpPr>
        <p:spPr/>
        <p:txBody>
          <a:bodyPr/>
          <a:lstStyle/>
          <a:p>
            <a:fld id="{3A9B3303-5AB8-4E5D-8E36-D31D5B8BCFB8}" type="slidenum">
              <a:rPr lang="fr-FR" smtClean="0"/>
              <a:t>‹N°›</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5ED0B3E-2A99-4C61-88F1-4B2090AD7DCE}" type="datetimeFigureOut">
              <a:rPr lang="fr-FR" smtClean="0"/>
              <a:t>11/04/2026</a:t>
            </a:fld>
            <a:endParaRPr lang="fr-F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fr-F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A9B3303-5AB8-4E5D-8E36-D31D5B8BCFB8}"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hyperlink" Target="http://www.student.oulu.fi/~pevins/images/cotton.jpg"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hyperlink" Target="http://www.chez.com/sentier2cavalaire/crabe_violoniste.jpg" TargetMode="External"/><Relationship Id="rId7" Type="http://schemas.openxmlformats.org/officeDocument/2006/relationships/hyperlink" Target="http://www.floridasaltwaterfishermen.com/shrimp-2.jpg" TargetMode="External"/><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wikipedia.org/wiki/Fichier:Neuraminidase_Ribbon_Diagram.jpg" TargetMode="External"/><Relationship Id="rId1" Type="http://schemas.openxmlformats.org/officeDocument/2006/relationships/slideLayout" Target="../slideLayouts/slideLayout2.xml"/><Relationship Id="rId6" Type="http://schemas.openxmlformats.org/officeDocument/2006/relationships/image" Target="http://www.adn.wikibis.com/illustrations/magnify-clip.png" TargetMode="External"/><Relationship Id="rId5" Type="http://schemas.openxmlformats.org/officeDocument/2006/relationships/image" Target="../media/image3.png"/><Relationship Id="rId4" Type="http://schemas.openxmlformats.org/officeDocument/2006/relationships/image" Target="http://www.adn.wikibis.com/illustrations/350px-neuraminidase_ribbon_diagram.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www.chups.jussieu.fr/polys/biochimie/SGLbioch/graphique31.trsp.gif"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http://www.ac-nancy-metz.fr/enseign/physique/chim/jumber/GLUCIDES/cadrglucides_fichiers/GLUCIDES_fichiers/Image28.gif"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http://www.ac-nancy-metz.fr/enseign/physique/chim/jumber/GLUCIDES/cadrglucides_fichiers/GLUCIDES_fichiers/Image29.gif" TargetMode="Externa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fr.wikipedia.org/wiki/Otto_Heinrich_Warbu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http://www.chups.jussieu.fr/polys/biochimie/SGLbioch/frucpolyol.gif"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hyperlink" Target="http://fr.wikipedia.org/wiki/Atome"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t2.gstatic.com/images?q=tbn:iPiOdwSjtIC3rM:http://www.science-et-vie.net/temp/img/illustrations/S/structure-chimique-commune-acide-amine-470px.pn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orldofbiochemistry.blogspot.com/2011_07_01_archive.html"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http://www.chups.jussieu.fr/polys/biochimie/SGLbioch/graphique134.trsp.gif"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upload.wikimedia.org/wikipedia/commons/5/55/CCM_Exemple_1.png"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idx="1"/>
          </p:nvPr>
        </p:nvSpPr>
        <p:spPr>
          <a:xfrm>
            <a:off x="539750" y="3933825"/>
            <a:ext cx="8229600" cy="2133600"/>
          </a:xfrm>
        </p:spPr>
        <p:txBody>
          <a:bodyPr>
            <a:normAutofit lnSpcReduction="10000"/>
          </a:bodyPr>
          <a:lstStyle/>
          <a:p>
            <a:pPr marL="609600" indent="-609600" algn="ctr" eaLnBrk="1" hangingPunct="1">
              <a:buFont typeface="Wingdings" pitchFamily="2" charset="2"/>
              <a:buNone/>
              <a:defRPr/>
            </a:pPr>
            <a:r>
              <a:rPr lang="en" sz="2400" dirty="0" smtClean="0"/>
              <a:t>By</a:t>
            </a:r>
          </a:p>
          <a:p>
            <a:pPr marL="609600" indent="-609600" algn="ctr" eaLnBrk="1" hangingPunct="1">
              <a:buFont typeface="Wingdings" pitchFamily="2" charset="2"/>
              <a:buNone/>
              <a:defRPr/>
            </a:pPr>
            <a:r>
              <a:rPr lang="en" sz="2400" b="1" dirty="0" smtClean="0">
                <a:solidFill>
                  <a:srgbClr val="99FF33"/>
                </a:solidFill>
              </a:rPr>
              <a:t>A MEKROUD</a:t>
            </a:r>
          </a:p>
          <a:p>
            <a:pPr marL="609600" indent="-609600" algn="ctr" eaLnBrk="1" hangingPunct="1">
              <a:buFont typeface="Wingdings" pitchFamily="2" charset="2"/>
              <a:buNone/>
              <a:defRPr/>
            </a:pPr>
            <a:r>
              <a:rPr lang="en" sz="2000" dirty="0" smtClean="0"/>
              <a:t>Teacher</a:t>
            </a:r>
          </a:p>
          <a:p>
            <a:pPr marL="609600" indent="-609600" algn="ctr" eaLnBrk="1" hangingPunct="1">
              <a:buFont typeface="Wingdings" pitchFamily="2" charset="2"/>
              <a:buNone/>
              <a:defRPr/>
            </a:pPr>
            <a:r>
              <a:rPr lang="en" sz="2800" dirty="0" smtClean="0"/>
              <a:t>Institute of Veterinary Sciences</a:t>
            </a:r>
          </a:p>
          <a:p>
            <a:pPr marL="609600" indent="-609600" algn="ctr" eaLnBrk="1" hangingPunct="1">
              <a:buFont typeface="Wingdings" pitchFamily="2" charset="2"/>
              <a:buNone/>
              <a:defRPr/>
            </a:pPr>
            <a:r>
              <a:rPr lang="en" sz="1800" dirty="0" smtClean="0"/>
              <a:t>University</a:t>
            </a:r>
            <a:r>
              <a:rPr lang="en" sz="2800" dirty="0" smtClean="0"/>
              <a:t> </a:t>
            </a:r>
            <a:r>
              <a:rPr lang="en" sz="1800" dirty="0" err="1" smtClean="0"/>
              <a:t>Mentouri </a:t>
            </a:r>
            <a:r>
              <a:rPr lang="en" sz="1800" dirty="0" smtClean="0"/>
              <a:t>brothers Constantine 1</a:t>
            </a:r>
          </a:p>
          <a:p>
            <a:pPr marL="609600" indent="-609600" eaLnBrk="1" hangingPunct="1">
              <a:buFont typeface="Wingdings" pitchFamily="2" charset="2"/>
              <a:buNone/>
              <a:defRPr/>
            </a:pPr>
            <a:endParaRPr lang="fr-FR" sz="2800" dirty="0" smtClean="0"/>
          </a:p>
        </p:txBody>
      </p:sp>
      <p:sp>
        <p:nvSpPr>
          <p:cNvPr id="318466" name="Rectangle 2"/>
          <p:cNvSpPr>
            <a:spLocks noGrp="1" noChangeArrowheads="1"/>
          </p:cNvSpPr>
          <p:nvPr>
            <p:ph type="title"/>
          </p:nvPr>
        </p:nvSpPr>
        <p:spPr>
          <a:xfrm>
            <a:off x="107504" y="620688"/>
            <a:ext cx="8553202" cy="1512168"/>
          </a:xfrm>
          <a:ln w="76200" cmpd="tri">
            <a:solidFill>
              <a:srgbClr val="FFFF00"/>
            </a:solidFill>
          </a:ln>
        </p:spPr>
        <p:txBody>
          <a:bodyPr/>
          <a:lstStyle/>
          <a:p>
            <a:pPr algn="ctr" eaLnBrk="1" hangingPunct="1">
              <a:defRPr/>
            </a:pPr>
            <a:r>
              <a:rPr lang="en" sz="4400" b="1" dirty="0" smtClean="0">
                <a:solidFill>
                  <a:srgbClr val="FFFF00"/>
                </a:solidFill>
              </a:rPr>
              <a:t>STRUCTURAL </a:t>
            </a:r>
            <a:r>
              <a:rPr lang="fr-FR" sz="4400" b="1" dirty="0" smtClean="0">
                <a:solidFill>
                  <a:srgbClr val="FFFF00"/>
                </a:solidFill>
              </a:rPr>
              <a:t/>
            </a:r>
            <a:br>
              <a:rPr lang="fr-FR" sz="4400" b="1" dirty="0" smtClean="0">
                <a:solidFill>
                  <a:srgbClr val="FFFF00"/>
                </a:solidFill>
              </a:rPr>
            </a:br>
            <a:r>
              <a:rPr lang="en" sz="4400" b="1" dirty="0" smtClean="0">
                <a:solidFill>
                  <a:srgbClr val="FFFF00"/>
                </a:solidFill>
              </a:rPr>
              <a:t>BIOCHEMISTRY</a:t>
            </a:r>
            <a:endParaRPr lang="en" sz="4400" b="1" dirty="0" smtClean="0">
              <a:solidFill>
                <a:srgbClr val="FFFF00"/>
              </a:solidFill>
            </a:endParaRPr>
          </a:p>
        </p:txBody>
      </p:sp>
      <p:sp>
        <p:nvSpPr>
          <p:cNvPr id="1434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590040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8466"/>
                                        </p:tgtEl>
                                        <p:attrNameLst>
                                          <p:attrName>style.visibility</p:attrName>
                                        </p:attrNameLst>
                                      </p:cBhvr>
                                      <p:to>
                                        <p:strVal val="visible"/>
                                      </p:to>
                                    </p:set>
                                    <p:anim calcmode="lin" valueType="num">
                                      <p:cBhvr>
                                        <p:cTn id="7" dur="500" fill="hold"/>
                                        <p:tgtEl>
                                          <p:spTgt spid="318466"/>
                                        </p:tgtEl>
                                        <p:attrNameLst>
                                          <p:attrName>ppt_w</p:attrName>
                                        </p:attrNameLst>
                                      </p:cBhvr>
                                      <p:tavLst>
                                        <p:tav tm="0">
                                          <p:val>
                                            <p:fltVal val="0"/>
                                          </p:val>
                                        </p:tav>
                                        <p:tav tm="100000">
                                          <p:val>
                                            <p:strVal val="#ppt_w"/>
                                          </p:val>
                                        </p:tav>
                                      </p:tavLst>
                                    </p:anim>
                                    <p:anim calcmode="lin" valueType="num">
                                      <p:cBhvr>
                                        <p:cTn id="8" dur="500" fill="hold"/>
                                        <p:tgtEl>
                                          <p:spTgt spid="3184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8467">
                                            <p:txEl>
                                              <p:pRg st="0" end="0"/>
                                            </p:txEl>
                                          </p:spTgt>
                                        </p:tgtEl>
                                        <p:attrNameLst>
                                          <p:attrName>style.visibility</p:attrName>
                                        </p:attrNameLst>
                                      </p:cBhvr>
                                      <p:to>
                                        <p:strVal val="visible"/>
                                      </p:to>
                                    </p:set>
                                    <p:anim calcmode="lin" valueType="num">
                                      <p:cBhvr additive="base">
                                        <p:cTn id="13" dur="500" fill="hold"/>
                                        <p:tgtEl>
                                          <p:spTgt spid="3184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8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8467">
                                            <p:txEl>
                                              <p:pRg st="1" end="1"/>
                                            </p:txEl>
                                          </p:spTgt>
                                        </p:tgtEl>
                                        <p:attrNameLst>
                                          <p:attrName>style.visibility</p:attrName>
                                        </p:attrNameLst>
                                      </p:cBhvr>
                                      <p:to>
                                        <p:strVal val="visible"/>
                                      </p:to>
                                    </p:set>
                                    <p:anim calcmode="lin" valueType="num">
                                      <p:cBhvr additive="base">
                                        <p:cTn id="19" dur="500" fill="hold"/>
                                        <p:tgtEl>
                                          <p:spTgt spid="31846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8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8467">
                                            <p:txEl>
                                              <p:pRg st="2" end="2"/>
                                            </p:txEl>
                                          </p:spTgt>
                                        </p:tgtEl>
                                        <p:attrNameLst>
                                          <p:attrName>style.visibility</p:attrName>
                                        </p:attrNameLst>
                                      </p:cBhvr>
                                      <p:to>
                                        <p:strVal val="visible"/>
                                      </p:to>
                                    </p:set>
                                    <p:anim calcmode="lin" valueType="num">
                                      <p:cBhvr additive="base">
                                        <p:cTn id="25" dur="500" fill="hold"/>
                                        <p:tgtEl>
                                          <p:spTgt spid="3184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8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8467">
                                            <p:txEl>
                                              <p:pRg st="3" end="3"/>
                                            </p:txEl>
                                          </p:spTgt>
                                        </p:tgtEl>
                                        <p:attrNameLst>
                                          <p:attrName>style.visibility</p:attrName>
                                        </p:attrNameLst>
                                      </p:cBhvr>
                                      <p:to>
                                        <p:strVal val="visible"/>
                                      </p:to>
                                    </p:set>
                                    <p:anim calcmode="lin" valueType="num">
                                      <p:cBhvr additive="base">
                                        <p:cTn id="31" dur="500" fill="hold"/>
                                        <p:tgtEl>
                                          <p:spTgt spid="3184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8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8467">
                                            <p:txEl>
                                              <p:pRg st="4" end="4"/>
                                            </p:txEl>
                                          </p:spTgt>
                                        </p:tgtEl>
                                        <p:attrNameLst>
                                          <p:attrName>style.visibility</p:attrName>
                                        </p:attrNameLst>
                                      </p:cBhvr>
                                      <p:to>
                                        <p:strVal val="visible"/>
                                      </p:to>
                                    </p:set>
                                    <p:anim calcmode="lin" valueType="num">
                                      <p:cBhvr additive="base">
                                        <p:cTn id="37" dur="500" fill="hold"/>
                                        <p:tgtEl>
                                          <p:spTgt spid="31846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84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P spid="3184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323528" y="692150"/>
            <a:ext cx="6120135" cy="606425"/>
          </a:xfrm>
          <a:solidFill>
            <a:srgbClr val="FF00FF"/>
          </a:solidFill>
          <a:ln w="28575">
            <a:solidFill>
              <a:schemeClr val="folHlink"/>
            </a:solidFill>
          </a:ln>
        </p:spPr>
        <p:txBody>
          <a:bodyPr/>
          <a:lstStyle/>
          <a:p>
            <a:pPr eaLnBrk="1" hangingPunct="1">
              <a:defRPr/>
            </a:pPr>
            <a:r>
              <a:rPr lang="en" sz="3600" b="1" dirty="0" smtClean="0">
                <a:solidFill>
                  <a:schemeClr val="tx1"/>
                </a:solidFill>
              </a:rPr>
              <a:t>THE</a:t>
            </a:r>
            <a:r>
              <a:rPr lang="en" sz="2800" b="1" dirty="0" smtClean="0">
                <a:solidFill>
                  <a:schemeClr val="tx1"/>
                </a:solidFill>
              </a:rPr>
              <a:t> </a:t>
            </a:r>
            <a:r>
              <a:rPr lang="en" sz="3600" b="1" dirty="0" smtClean="0">
                <a:solidFill>
                  <a:schemeClr val="tx1"/>
                </a:solidFill>
              </a:rPr>
              <a:t>CARBOHYDRATES</a:t>
            </a:r>
            <a:r>
              <a:rPr lang="en" sz="4000" dirty="0" smtClean="0">
                <a:solidFill>
                  <a:schemeClr val="tx1"/>
                </a:solidFill>
              </a:rPr>
              <a:t> </a:t>
            </a:r>
          </a:p>
        </p:txBody>
      </p:sp>
      <p:sp>
        <p:nvSpPr>
          <p:cNvPr id="324611" name="Rectangle 3"/>
          <p:cNvSpPr>
            <a:spLocks noGrp="1" noChangeArrowheads="1"/>
          </p:cNvSpPr>
          <p:nvPr>
            <p:ph type="subTitle" idx="1"/>
          </p:nvPr>
        </p:nvSpPr>
        <p:spPr>
          <a:xfrm>
            <a:off x="179512" y="1700808"/>
            <a:ext cx="8642350" cy="5400675"/>
          </a:xfrm>
        </p:spPr>
        <p:txBody>
          <a:bodyPr/>
          <a:lstStyle/>
          <a:p>
            <a:pPr algn="l" eaLnBrk="1" hangingPunct="1">
              <a:lnSpc>
                <a:spcPct val="90000"/>
              </a:lnSpc>
              <a:defRPr/>
            </a:pPr>
            <a:r>
              <a:rPr lang="en" sz="2000" b="1" u="sng" dirty="0" smtClean="0">
                <a:solidFill>
                  <a:srgbClr val="99FF33"/>
                </a:solidFill>
              </a:rPr>
              <a:t>1. DEFINITION &amp; ROLES</a:t>
            </a:r>
            <a:r>
              <a:rPr lang="en" sz="2000" dirty="0" smtClean="0"/>
              <a:t> </a:t>
            </a:r>
          </a:p>
          <a:p>
            <a:pPr algn="l" eaLnBrk="1" hangingPunct="1">
              <a:lnSpc>
                <a:spcPct val="90000"/>
              </a:lnSpc>
              <a:defRPr/>
            </a:pPr>
            <a:r>
              <a:rPr lang="en" sz="2000" b="1" dirty="0" smtClean="0">
                <a:latin typeface="Century Gothic" pitchFamily="34" charset="0"/>
              </a:rPr>
              <a:t>Carbohydrates constitute a group of substances whose basic units are simple sugars called monosaccharides.</a:t>
            </a:r>
            <a:r>
              <a:rPr lang="en" sz="2000" dirty="0" smtClean="0">
                <a:latin typeface="Century Gothic" pitchFamily="34" charset="0"/>
              </a:rPr>
              <a:t> </a:t>
            </a:r>
          </a:p>
          <a:p>
            <a:pPr algn="l" eaLnBrk="1" hangingPunct="1">
              <a:lnSpc>
                <a:spcPct val="90000"/>
              </a:lnSpc>
              <a:defRPr/>
            </a:pPr>
            <a:endParaRPr lang="fr-FR" sz="2000" dirty="0" smtClean="0">
              <a:latin typeface="Century Gothic" pitchFamily="34" charset="0"/>
            </a:endParaRPr>
          </a:p>
          <a:p>
            <a:pPr algn="l" eaLnBrk="1" hangingPunct="1">
              <a:lnSpc>
                <a:spcPct val="90000"/>
              </a:lnSpc>
              <a:defRPr/>
            </a:pPr>
            <a:endParaRPr lang="fr-FR" sz="2000" dirty="0" smtClean="0">
              <a:latin typeface="Century Gothic" pitchFamily="34" charset="0"/>
            </a:endParaRPr>
          </a:p>
          <a:p>
            <a:pPr algn="l" eaLnBrk="1" hangingPunct="1">
              <a:lnSpc>
                <a:spcPct val="90000"/>
              </a:lnSpc>
              <a:defRPr/>
            </a:pPr>
            <a:r>
              <a:rPr lang="en" sz="2000" b="1" dirty="0" smtClean="0">
                <a:latin typeface="Century Gothic" pitchFamily="34" charset="0"/>
              </a:rPr>
              <a:t>Carbohydrates are present everywhere in the biosphere and represent by weight the predominant class among organic molecules.</a:t>
            </a:r>
          </a:p>
          <a:p>
            <a:pPr algn="l" eaLnBrk="1" hangingPunct="1">
              <a:lnSpc>
                <a:spcPct val="90000"/>
              </a:lnSpc>
              <a:defRPr/>
            </a:pPr>
            <a:endParaRPr lang="fr-FR" sz="2000" b="1" dirty="0" smtClean="0">
              <a:latin typeface="Century Gothic" pitchFamily="34" charset="0"/>
            </a:endParaRPr>
          </a:p>
          <a:p>
            <a:pPr algn="l" eaLnBrk="1" hangingPunct="1">
              <a:lnSpc>
                <a:spcPct val="90000"/>
              </a:lnSpc>
              <a:defRPr/>
            </a:pPr>
            <a:r>
              <a:rPr lang="en" sz="2000" b="1" dirty="0" smtClean="0">
                <a:latin typeface="Century Gothic" pitchFamily="34" charset="0"/>
              </a:rPr>
              <a:t>Carbohydrates play several key roles in cells:</a:t>
            </a:r>
            <a:r>
              <a:rPr lang="en" sz="2000" dirty="0" smtClean="0">
                <a:latin typeface="Century Gothic" pitchFamily="34" charset="0"/>
              </a:rPr>
              <a:t> </a:t>
            </a:r>
          </a:p>
          <a:p>
            <a:pPr algn="l" eaLnBrk="1" hangingPunct="1">
              <a:lnSpc>
                <a:spcPct val="90000"/>
              </a:lnSpc>
              <a:defRPr/>
            </a:pPr>
            <a:r>
              <a:rPr lang="en" sz="2000" b="1" dirty="0" smtClean="0">
                <a:latin typeface="Century Gothic" pitchFamily="34" charset="0"/>
              </a:rPr>
              <a:t>They serve as energy reserves in polymerized form: </a:t>
            </a:r>
            <a:r>
              <a:rPr lang="en" sz="2000" b="1" dirty="0" smtClean="0">
                <a:solidFill>
                  <a:srgbClr val="FFC000"/>
                </a:solidFill>
                <a:latin typeface="Century Gothic" pitchFamily="34" charset="0"/>
              </a:rPr>
              <a:t>starch </a:t>
            </a:r>
            <a:r>
              <a:rPr lang="en" sz="2000" b="1" dirty="0" smtClean="0">
                <a:latin typeface="Century Gothic" pitchFamily="34" charset="0"/>
              </a:rPr>
              <a:t>and </a:t>
            </a:r>
            <a:r>
              <a:rPr lang="en" sz="2000" b="1" dirty="0" smtClean="0">
                <a:solidFill>
                  <a:srgbClr val="FFC000"/>
                </a:solidFill>
                <a:latin typeface="Century Gothic" pitchFamily="34" charset="0"/>
              </a:rPr>
              <a:t>glycogen </a:t>
            </a:r>
            <a:r>
              <a:rPr lang="en" sz="2000" b="1" dirty="0" smtClean="0">
                <a:latin typeface="Century Gothic" pitchFamily="34" charset="0"/>
              </a:rPr>
              <a:t>. Starch is the primary form of energy storage.</a:t>
            </a:r>
          </a:p>
          <a:p>
            <a:pPr algn="l" eaLnBrk="1" hangingPunct="1">
              <a:lnSpc>
                <a:spcPct val="90000"/>
              </a:lnSpc>
              <a:defRPr/>
            </a:pPr>
            <a:endParaRPr lang="fr-FR" sz="2000" dirty="0" smtClean="0">
              <a:latin typeface="Century Gothic" pitchFamily="34" charset="0"/>
            </a:endParaRP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753521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4610"/>
                                        </p:tgtEl>
                                        <p:attrNameLst>
                                          <p:attrName>style.visibility</p:attrName>
                                        </p:attrNameLst>
                                      </p:cBhvr>
                                      <p:to>
                                        <p:strVal val="visible"/>
                                      </p:to>
                                    </p:set>
                                    <p:anim calcmode="lin" valueType="num">
                                      <p:cBhvr>
                                        <p:cTn id="7" dur="500" fill="hold"/>
                                        <p:tgtEl>
                                          <p:spTgt spid="324610"/>
                                        </p:tgtEl>
                                        <p:attrNameLst>
                                          <p:attrName>ppt_w</p:attrName>
                                        </p:attrNameLst>
                                      </p:cBhvr>
                                      <p:tavLst>
                                        <p:tav tm="0">
                                          <p:val>
                                            <p:fltVal val="0"/>
                                          </p:val>
                                        </p:tav>
                                        <p:tav tm="100000">
                                          <p:val>
                                            <p:strVal val="#ppt_w"/>
                                          </p:val>
                                        </p:tav>
                                      </p:tavLst>
                                    </p:anim>
                                    <p:anim calcmode="lin" valueType="num">
                                      <p:cBhvr>
                                        <p:cTn id="8" dur="500" fill="hold"/>
                                        <p:tgtEl>
                                          <p:spTgt spid="3246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4611">
                                            <p:txEl>
                                              <p:pRg st="0" end="0"/>
                                            </p:txEl>
                                          </p:spTgt>
                                        </p:tgtEl>
                                        <p:attrNameLst>
                                          <p:attrName>style.visibility</p:attrName>
                                        </p:attrNameLst>
                                      </p:cBhvr>
                                      <p:to>
                                        <p:strVal val="visible"/>
                                      </p:to>
                                    </p:set>
                                    <p:anim calcmode="lin" valueType="num">
                                      <p:cBhvr additive="base">
                                        <p:cTn id="13" dur="500" fill="hold"/>
                                        <p:tgtEl>
                                          <p:spTgt spid="3246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4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4611">
                                            <p:txEl>
                                              <p:pRg st="1" end="1"/>
                                            </p:txEl>
                                          </p:spTgt>
                                        </p:tgtEl>
                                        <p:attrNameLst>
                                          <p:attrName>style.visibility</p:attrName>
                                        </p:attrNameLst>
                                      </p:cBhvr>
                                      <p:to>
                                        <p:strVal val="visible"/>
                                      </p:to>
                                    </p:set>
                                    <p:anim calcmode="lin" valueType="num">
                                      <p:cBhvr additive="base">
                                        <p:cTn id="19" dur="500" fill="hold"/>
                                        <p:tgtEl>
                                          <p:spTgt spid="3246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4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4611">
                                            <p:txEl>
                                              <p:pRg st="4" end="4"/>
                                            </p:txEl>
                                          </p:spTgt>
                                        </p:tgtEl>
                                        <p:attrNameLst>
                                          <p:attrName>style.visibility</p:attrName>
                                        </p:attrNameLst>
                                      </p:cBhvr>
                                      <p:to>
                                        <p:strVal val="visible"/>
                                      </p:to>
                                    </p:set>
                                    <p:anim calcmode="lin" valueType="num">
                                      <p:cBhvr additive="base">
                                        <p:cTn id="25" dur="500" fill="hold"/>
                                        <p:tgtEl>
                                          <p:spTgt spid="3246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4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4611">
                                            <p:txEl>
                                              <p:pRg st="6" end="6"/>
                                            </p:txEl>
                                          </p:spTgt>
                                        </p:tgtEl>
                                        <p:attrNameLst>
                                          <p:attrName>style.visibility</p:attrName>
                                        </p:attrNameLst>
                                      </p:cBhvr>
                                      <p:to>
                                        <p:strVal val="visible"/>
                                      </p:to>
                                    </p:set>
                                    <p:anim calcmode="lin" valueType="num">
                                      <p:cBhvr additive="base">
                                        <p:cTn id="31" dur="500" fill="hold"/>
                                        <p:tgtEl>
                                          <p:spTgt spid="3246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46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4611">
                                            <p:txEl>
                                              <p:pRg st="7" end="7"/>
                                            </p:txEl>
                                          </p:spTgt>
                                        </p:tgtEl>
                                        <p:attrNameLst>
                                          <p:attrName>style.visibility</p:attrName>
                                        </p:attrNameLst>
                                      </p:cBhvr>
                                      <p:to>
                                        <p:strVal val="visible"/>
                                      </p:to>
                                    </p:set>
                                    <p:anim calcmode="lin" valueType="num">
                                      <p:cBhvr additive="base">
                                        <p:cTn id="37" dur="500" fill="hold"/>
                                        <p:tgtEl>
                                          <p:spTgt spid="3246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46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animBg="1"/>
      <p:bldP spid="32461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ChangeArrowheads="1"/>
          </p:cNvSpPr>
          <p:nvPr/>
        </p:nvSpPr>
        <p:spPr bwMode="auto">
          <a:xfrm>
            <a:off x="539750" y="620713"/>
            <a:ext cx="8280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dirty="0">
                <a:solidFill>
                  <a:srgbClr val="FFFF66"/>
                </a:solidFill>
                <a:latin typeface="Arial" pitchFamily="34" charset="0"/>
              </a:rPr>
              <a:t>Some </a:t>
            </a:r>
            <a:r>
              <a:rPr lang="en" altLang="fr-FR" sz="2400" b="1" u="sng" dirty="0">
                <a:solidFill>
                  <a:srgbClr val="FFFF66"/>
                </a:solidFill>
              </a:rPr>
              <a:t>sugars and glycosides and </a:t>
            </a:r>
            <a:r>
              <a:rPr lang="en" altLang="fr-FR" sz="2400" b="1" u="sng" dirty="0">
                <a:solidFill>
                  <a:srgbClr val="FFFF66"/>
                </a:solidFill>
                <a:latin typeface="Arial" pitchFamily="34" charset="0"/>
              </a:rPr>
              <a:t>their derivatives of </a:t>
            </a:r>
            <a:r>
              <a:rPr lang="en" altLang="fr-FR" sz="2400" b="1" u="sng" dirty="0">
                <a:solidFill>
                  <a:srgbClr val="FFFF66"/>
                </a:solidFill>
              </a:rPr>
              <a:t>interest</a:t>
            </a:r>
          </a:p>
          <a:p>
            <a:pPr rtl="1" eaLnBrk="1" hangingPunct="1"/>
            <a:r>
              <a:rPr lang="en" altLang="fr-FR" sz="2400" b="1" dirty="0">
                <a:solidFill>
                  <a:srgbClr val="FFFF66"/>
                </a:solidFill>
              </a:rPr>
              <a:t>                                </a:t>
            </a:r>
            <a:r>
              <a:rPr lang="en" altLang="fr-FR" sz="2400" b="1" u="sng" dirty="0">
                <a:solidFill>
                  <a:srgbClr val="FFFF66"/>
                </a:solidFill>
              </a:rPr>
              <a:t>biological</a:t>
            </a:r>
            <a:r>
              <a:rPr lang="en" altLang="fr-FR" sz="2400" b="1" u="sng" dirty="0">
                <a:solidFill>
                  <a:srgbClr val="FFFF66"/>
                </a:solidFill>
                <a:latin typeface="Arial" pitchFamily="34" charset="0"/>
              </a:rPr>
              <a:t> </a:t>
            </a:r>
            <a:r>
              <a:rPr lang="en" altLang="fr-FR" sz="2400" b="1" u="sng" dirty="0">
                <a:solidFill>
                  <a:srgbClr val="FFFF66"/>
                </a:solidFill>
              </a:rPr>
              <a:t>:</a:t>
            </a:r>
          </a:p>
          <a:p>
            <a:pPr rtl="1" eaLnBrk="1" hangingPunct="1"/>
            <a:endParaRPr lang="fr-FR" altLang="fr-FR" sz="2000" b="1" u="sng" dirty="0" smtClean="0">
              <a:solidFill>
                <a:srgbClr val="FF00FF"/>
              </a:solidFill>
              <a:latin typeface="+mj-lt"/>
            </a:endParaRPr>
          </a:p>
          <a:p>
            <a:pPr rtl="1" eaLnBrk="1" hangingPunct="1"/>
            <a:r>
              <a:rPr lang="en" altLang="fr-FR" sz="2000" b="1" u="sng" dirty="0" smtClean="0">
                <a:solidFill>
                  <a:srgbClr val="FF00FF"/>
                </a:solidFill>
                <a:latin typeface="+mj-lt"/>
              </a:rPr>
              <a:t>THE </a:t>
            </a:r>
            <a:r>
              <a:rPr lang="en" altLang="fr-FR" sz="2000" b="1" u="sng" dirty="0">
                <a:solidFill>
                  <a:srgbClr val="FF00FF"/>
                </a:solidFill>
                <a:latin typeface="+mj-lt"/>
              </a:rPr>
              <a:t>OSIDES:</a:t>
            </a:r>
          </a:p>
          <a:p>
            <a:pPr rtl="1" eaLnBrk="1" hangingPunct="1"/>
            <a:endParaRPr lang="fr-FR" altLang="fr-FR" sz="2000" b="1" u="sng" dirty="0" smtClean="0">
              <a:solidFill>
                <a:schemeClr val="folHlink"/>
              </a:solidFill>
              <a:latin typeface="+mj-lt"/>
            </a:endParaRPr>
          </a:p>
          <a:p>
            <a:pPr rtl="1" eaLnBrk="1" hangingPunct="1"/>
            <a:r>
              <a:rPr lang="en" altLang="fr-FR" sz="2000" b="1" u="sng" dirty="0" smtClean="0">
                <a:solidFill>
                  <a:schemeClr val="folHlink"/>
                </a:solidFill>
                <a:latin typeface="+mj-lt"/>
              </a:rPr>
              <a:t>Diholosides</a:t>
            </a:r>
            <a:endParaRPr lang="fr-FR" altLang="fr-FR" sz="2000" b="1" i="1" u="sng" dirty="0">
              <a:solidFill>
                <a:schemeClr val="folHlink"/>
              </a:solidFill>
              <a:latin typeface="+mj-lt"/>
            </a:endParaRPr>
          </a:p>
          <a:p>
            <a:pPr rtl="1" eaLnBrk="1" hangingPunct="1"/>
            <a:r>
              <a:rPr lang="en" altLang="fr-FR" sz="2000" b="1" i="1" u="sng" dirty="0">
                <a:solidFill>
                  <a:srgbClr val="99FF33"/>
                </a:solidFill>
                <a:latin typeface="+mj-lt"/>
              </a:rPr>
              <a:t>Lactose:</a:t>
            </a:r>
            <a:endParaRPr lang="fr-FR" altLang="fr-FR" sz="2000" b="1" u="sng" dirty="0">
              <a:solidFill>
                <a:srgbClr val="99FF33"/>
              </a:solidFill>
              <a:latin typeface="+mj-lt"/>
            </a:endParaRPr>
          </a:p>
          <a:p>
            <a:pPr rtl="1" eaLnBrk="1" hangingPunct="1"/>
            <a:r>
              <a:rPr lang="en" altLang="fr-FR" sz="2000" b="1" dirty="0">
                <a:latin typeface="+mj-lt"/>
              </a:rPr>
              <a:t>Composed of galactose and glucose, it is found</a:t>
            </a:r>
          </a:p>
          <a:p>
            <a:pPr rtl="1" eaLnBrk="1" hangingPunct="1"/>
            <a:r>
              <a:rPr lang="en" altLang="fr-FR" sz="2000" b="1" dirty="0" smtClean="0">
                <a:latin typeface="+mj-lt"/>
              </a:rPr>
              <a:t>Especially </a:t>
            </a:r>
            <a:r>
              <a:rPr lang="en" altLang="fr-FR" sz="2000" b="1" dirty="0">
                <a:latin typeface="+mj-lt"/>
              </a:rPr>
              <a:t>in milk.</a:t>
            </a:r>
            <a:endParaRPr lang="fr-FR" altLang="fr-FR" sz="2000" b="1" i="1" dirty="0">
              <a:solidFill>
                <a:srgbClr val="99FF33"/>
              </a:solidFill>
              <a:latin typeface="+mj-lt"/>
            </a:endParaRPr>
          </a:p>
          <a:p>
            <a:pPr rtl="1" eaLnBrk="1" hangingPunct="1"/>
            <a:endParaRPr lang="fr-FR" altLang="fr-FR" sz="2000" b="1" i="1" u="sng" dirty="0" smtClean="0">
              <a:solidFill>
                <a:srgbClr val="99FF33"/>
              </a:solidFill>
              <a:latin typeface="+mj-lt"/>
            </a:endParaRPr>
          </a:p>
          <a:p>
            <a:pPr rtl="1" eaLnBrk="1" hangingPunct="1"/>
            <a:r>
              <a:rPr lang="en" altLang="fr-FR" sz="2000" b="1" i="1" u="sng" dirty="0" smtClean="0">
                <a:solidFill>
                  <a:srgbClr val="99FF33"/>
                </a:solidFill>
                <a:latin typeface="+mj-lt"/>
              </a:rPr>
              <a:t>Sucrose </a:t>
            </a:r>
            <a:r>
              <a:rPr lang="en" altLang="fr-FR" sz="2000" b="1" i="1" u="sng" dirty="0">
                <a:solidFill>
                  <a:srgbClr val="99FF33"/>
                </a:solidFill>
                <a:latin typeface="+mj-lt"/>
              </a:rPr>
              <a:t>:</a:t>
            </a:r>
            <a:endParaRPr lang="fr-FR" altLang="fr-FR" sz="2000" b="1" u="sng" dirty="0">
              <a:solidFill>
                <a:srgbClr val="99FF33"/>
              </a:solidFill>
              <a:latin typeface="+mj-lt"/>
            </a:endParaRPr>
          </a:p>
          <a:p>
            <a:pPr rtl="1" eaLnBrk="1" hangingPunct="1"/>
            <a:r>
              <a:rPr lang="en" altLang="fr-FR" sz="2000" b="1" dirty="0">
                <a:latin typeface="+mj-lt"/>
              </a:rPr>
              <a:t>Composed of fructose and glucose, it is the main</a:t>
            </a:r>
          </a:p>
          <a:p>
            <a:pPr rtl="1" eaLnBrk="1" hangingPunct="1"/>
            <a:r>
              <a:rPr lang="en" altLang="fr-FR" sz="2000" b="1" dirty="0">
                <a:latin typeface="+mj-lt"/>
              </a:rPr>
              <a:t>A constituent of honey.</a:t>
            </a:r>
          </a:p>
          <a:p>
            <a:pPr rtl="1" eaLnBrk="1" hangingPunct="1"/>
            <a:endParaRPr lang="fr-FR" altLang="fr-FR" sz="2000" b="1" u="sng" dirty="0">
              <a:latin typeface="+mj-lt"/>
            </a:endParaRPr>
          </a:p>
          <a:p>
            <a:pPr rtl="1" eaLnBrk="1" hangingPunct="1"/>
            <a:endParaRPr lang="fr-FR" altLang="fr-FR" sz="2000" b="1" dirty="0">
              <a:solidFill>
                <a:srgbClr val="FFFF66"/>
              </a:solidFill>
              <a:latin typeface="+mj-lt"/>
            </a:endParaRPr>
          </a:p>
        </p:txBody>
      </p:sp>
      <p:sp>
        <p:nvSpPr>
          <p:cNvPr id="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4375248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714375" y="1412776"/>
            <a:ext cx="7921625" cy="1006475"/>
          </a:xfrm>
          <a:prstGeom prst="rect">
            <a:avLst/>
          </a:prstGeom>
          <a:noFill/>
          <a:ln w="9525">
            <a:noFill/>
            <a:miter lim="800000"/>
            <a:headEnd/>
            <a:tailEnd/>
          </a:ln>
        </p:spPr>
        <p:txBody>
          <a:bodyPr>
            <a:spAutoFit/>
          </a:bodyPr>
          <a:lstStyle/>
          <a:p>
            <a:pPr rtl="1">
              <a:defRPr/>
            </a:pPr>
            <a:r>
              <a:rPr lang="en" sz="3000" b="1" dirty="0">
                <a:effectLst>
                  <a:outerShdw blurRad="38100" dist="38100" dir="2700000" algn="tl">
                    <a:srgbClr val="000000">
                      <a:alpha val="43137"/>
                    </a:srgbClr>
                  </a:outerShdw>
                </a:effectLst>
                <a:latin typeface="Arial" pitchFamily="34" charset="0"/>
              </a:rPr>
              <a:t>Polysaccharides are </a:t>
            </a:r>
            <a:r>
              <a:rPr lang="en" sz="3000" b="1" dirty="0">
                <a:solidFill>
                  <a:srgbClr val="00FF00"/>
                </a:solidFill>
                <a:effectLst>
                  <a:outerShdw blurRad="38100" dist="38100" dir="2700000" algn="tl">
                    <a:srgbClr val="000000">
                      <a:alpha val="43137"/>
                    </a:srgbClr>
                  </a:outerShdw>
                </a:effectLst>
                <a:latin typeface="Arial" pitchFamily="34" charset="0"/>
              </a:rPr>
              <a:t>high molecular weight polymers </a:t>
            </a:r>
            <a:r>
              <a:rPr lang="en" sz="3000" b="1" dirty="0">
                <a:solidFill>
                  <a:schemeClr val="bg1"/>
                </a:solidFill>
                <a:effectLst>
                  <a:outerShdw blurRad="38100" dist="38100" dir="2700000" algn="tl">
                    <a:srgbClr val="000000">
                      <a:alpha val="43137"/>
                    </a:srgbClr>
                  </a:outerShdw>
                </a:effectLst>
                <a:latin typeface="Arial" pitchFamily="34" charset="0"/>
              </a:rPr>
              <a:t>.</a:t>
            </a:r>
          </a:p>
        </p:txBody>
      </p:sp>
      <p:sp>
        <p:nvSpPr>
          <p:cNvPr id="27654" name="Text Box 6"/>
          <p:cNvSpPr txBox="1">
            <a:spLocks noChangeArrowheads="1"/>
          </p:cNvSpPr>
          <p:nvPr/>
        </p:nvSpPr>
        <p:spPr bwMode="auto">
          <a:xfrm>
            <a:off x="714375" y="2492896"/>
            <a:ext cx="7921625" cy="549275"/>
          </a:xfrm>
          <a:prstGeom prst="rect">
            <a:avLst/>
          </a:prstGeom>
          <a:noFill/>
          <a:ln w="9525">
            <a:noFill/>
            <a:miter lim="800000"/>
            <a:headEnd/>
            <a:tailEnd/>
          </a:ln>
        </p:spPr>
        <p:txBody>
          <a:bodyPr>
            <a:spAutoFit/>
          </a:bodyPr>
          <a:lstStyle/>
          <a:p>
            <a:pPr rtl="1">
              <a:defRPr/>
            </a:pPr>
            <a:r>
              <a:rPr lang="en" sz="3000" b="1" dirty="0">
                <a:effectLst>
                  <a:outerShdw blurRad="38100" dist="38100" dir="2700000" algn="tl">
                    <a:srgbClr val="000000">
                      <a:alpha val="43137"/>
                    </a:srgbClr>
                  </a:outerShdw>
                </a:effectLst>
                <a:latin typeface="Arial" pitchFamily="34" charset="0"/>
              </a:rPr>
              <a:t>They are also called </a:t>
            </a:r>
            <a:r>
              <a:rPr lang="en" sz="3000" b="1" dirty="0" err="1">
                <a:solidFill>
                  <a:srgbClr val="00FF00"/>
                </a:solidFill>
                <a:effectLst>
                  <a:outerShdw blurRad="38100" dist="38100" dir="2700000" algn="tl">
                    <a:srgbClr val="000000">
                      <a:alpha val="43137"/>
                    </a:srgbClr>
                  </a:outerShdw>
                </a:effectLst>
                <a:latin typeface="Arial" pitchFamily="34" charset="0"/>
              </a:rPr>
              <a:t>glycans </a:t>
            </a:r>
            <a:r>
              <a:rPr lang="en" sz="3000" b="1" dirty="0">
                <a:solidFill>
                  <a:schemeClr val="bg1"/>
                </a:solidFill>
                <a:effectLst>
                  <a:outerShdw blurRad="38100" dist="38100" dir="2700000" algn="tl">
                    <a:srgbClr val="000000">
                      <a:alpha val="43137"/>
                    </a:srgbClr>
                  </a:outerShdw>
                </a:effectLst>
                <a:latin typeface="Arial" pitchFamily="34" charset="0"/>
              </a:rPr>
              <a:t>.</a:t>
            </a:r>
          </a:p>
        </p:txBody>
      </p:sp>
      <p:sp>
        <p:nvSpPr>
          <p:cNvPr id="27656" name="Text Box 8"/>
          <p:cNvSpPr txBox="1">
            <a:spLocks noChangeArrowheads="1"/>
          </p:cNvSpPr>
          <p:nvPr/>
        </p:nvSpPr>
        <p:spPr bwMode="auto">
          <a:xfrm>
            <a:off x="785813" y="3140968"/>
            <a:ext cx="7921625" cy="549275"/>
          </a:xfrm>
          <a:prstGeom prst="rect">
            <a:avLst/>
          </a:prstGeom>
          <a:noFill/>
          <a:ln w="9525">
            <a:noFill/>
            <a:miter lim="800000"/>
            <a:headEnd/>
            <a:tailEnd/>
          </a:ln>
        </p:spPr>
        <p:txBody>
          <a:bodyPr>
            <a:spAutoFit/>
          </a:bodyPr>
          <a:lstStyle/>
          <a:p>
            <a:pPr rtl="1">
              <a:defRPr/>
            </a:pPr>
            <a:r>
              <a:rPr lang="en" sz="3000" b="1" dirty="0">
                <a:effectLst>
                  <a:outerShdw blurRad="38100" dist="38100" dir="2700000" algn="tl">
                    <a:srgbClr val="000000">
                      <a:alpha val="43137"/>
                    </a:srgbClr>
                  </a:outerShdw>
                </a:effectLst>
                <a:latin typeface="Arial" pitchFamily="34" charset="0"/>
              </a:rPr>
              <a:t>They differ from each other in four aspects:</a:t>
            </a:r>
          </a:p>
        </p:txBody>
      </p:sp>
      <p:sp>
        <p:nvSpPr>
          <p:cNvPr id="27657" name="Text Box 9"/>
          <p:cNvSpPr txBox="1">
            <a:spLocks noChangeArrowheads="1"/>
          </p:cNvSpPr>
          <p:nvPr/>
        </p:nvSpPr>
        <p:spPr bwMode="auto">
          <a:xfrm>
            <a:off x="251520" y="4000500"/>
            <a:ext cx="8892480" cy="954107"/>
          </a:xfrm>
          <a:prstGeom prst="rect">
            <a:avLst/>
          </a:prstGeom>
          <a:noFill/>
          <a:ln w="9525">
            <a:noFill/>
            <a:miter lim="800000"/>
            <a:headEnd/>
            <a:tailEnd/>
          </a:ln>
        </p:spPr>
        <p:txBody>
          <a:bodyPr wrap="square">
            <a:spAutoFit/>
          </a:bodyPr>
          <a:lstStyle/>
          <a:p>
            <a:pPr rtl="1">
              <a:defRPr/>
            </a:pPr>
            <a:r>
              <a:rPr lang="en" sz="2800" b="1" dirty="0">
                <a:solidFill>
                  <a:srgbClr val="00FF00"/>
                </a:solidFill>
                <a:effectLst>
                  <a:outerShdw blurRad="38100" dist="38100" dir="2700000" algn="tl">
                    <a:srgbClr val="000000">
                      <a:alpha val="43137"/>
                    </a:srgbClr>
                  </a:outerShdw>
                </a:effectLst>
                <a:latin typeface="Arial" pitchFamily="34" charset="0"/>
              </a:rPr>
              <a:t>the type of monosaccharides that constitute </a:t>
            </a:r>
            <a:endParaRPr lang="en" sz="2800" b="1" dirty="0" smtClean="0">
              <a:solidFill>
                <a:srgbClr val="00FF00"/>
              </a:solidFill>
              <a:effectLst>
                <a:outerShdw blurRad="38100" dist="38100" dir="2700000" algn="tl">
                  <a:srgbClr val="000000">
                    <a:alpha val="43137"/>
                  </a:srgbClr>
                </a:outerShdw>
              </a:effectLst>
              <a:latin typeface="Arial" pitchFamily="34" charset="0"/>
            </a:endParaRPr>
          </a:p>
          <a:p>
            <a:pPr rtl="1">
              <a:defRPr/>
            </a:pPr>
            <a:r>
              <a:rPr lang="en" sz="2800" b="1" dirty="0" smtClean="0">
                <a:solidFill>
                  <a:srgbClr val="00FF00"/>
                </a:solidFill>
                <a:effectLst>
                  <a:outerShdw blurRad="38100" dist="38100" dir="2700000" algn="tl">
                    <a:srgbClr val="000000">
                      <a:alpha val="43137"/>
                    </a:srgbClr>
                  </a:outerShdw>
                </a:effectLst>
                <a:latin typeface="Arial" pitchFamily="34" charset="0"/>
              </a:rPr>
              <a:t>them</a:t>
            </a:r>
            <a:endParaRPr lang="en" sz="2800" b="1" dirty="0">
              <a:solidFill>
                <a:srgbClr val="00FF00"/>
              </a:solidFill>
              <a:effectLst>
                <a:outerShdw blurRad="38100" dist="38100" dir="2700000" algn="tl">
                  <a:srgbClr val="000000">
                    <a:alpha val="43137"/>
                  </a:srgbClr>
                </a:outerShdw>
              </a:effectLst>
              <a:latin typeface="Arial" pitchFamily="34" charset="0"/>
            </a:endParaRPr>
          </a:p>
        </p:txBody>
      </p:sp>
      <p:sp>
        <p:nvSpPr>
          <p:cNvPr id="27658" name="Text Box 10"/>
          <p:cNvSpPr txBox="1">
            <a:spLocks noChangeArrowheads="1"/>
          </p:cNvSpPr>
          <p:nvPr/>
        </p:nvSpPr>
        <p:spPr bwMode="auto">
          <a:xfrm>
            <a:off x="179512" y="4849996"/>
            <a:ext cx="5739072" cy="523220"/>
          </a:xfrm>
          <a:prstGeom prst="rect">
            <a:avLst/>
          </a:prstGeom>
          <a:noFill/>
          <a:ln w="9525">
            <a:noFill/>
            <a:miter lim="800000"/>
            <a:headEnd/>
            <a:tailEnd/>
          </a:ln>
        </p:spPr>
        <p:txBody>
          <a:bodyPr wrap="none">
            <a:spAutoFit/>
          </a:bodyPr>
          <a:lstStyle/>
          <a:p>
            <a:pPr rtl="1">
              <a:defRPr/>
            </a:pPr>
            <a:r>
              <a:rPr lang="en" sz="2800" b="1" dirty="0">
                <a:solidFill>
                  <a:srgbClr val="00FF00"/>
                </a:solidFill>
                <a:effectLst>
                  <a:outerShdw blurRad="38100" dist="38100" dir="2700000" algn="tl">
                    <a:srgbClr val="000000">
                      <a:alpha val="43137"/>
                    </a:srgbClr>
                  </a:outerShdw>
                </a:effectLst>
                <a:latin typeface="Arial" pitchFamily="34" charset="0"/>
              </a:rPr>
              <a:t>the number of monosaccharides</a:t>
            </a:r>
          </a:p>
        </p:txBody>
      </p:sp>
      <p:sp>
        <p:nvSpPr>
          <p:cNvPr id="27659" name="Text Box 11"/>
          <p:cNvSpPr txBox="1">
            <a:spLocks noChangeArrowheads="1"/>
          </p:cNvSpPr>
          <p:nvPr/>
        </p:nvSpPr>
        <p:spPr bwMode="auto">
          <a:xfrm>
            <a:off x="179512" y="5282044"/>
            <a:ext cx="7978466" cy="523220"/>
          </a:xfrm>
          <a:prstGeom prst="rect">
            <a:avLst/>
          </a:prstGeom>
          <a:noFill/>
          <a:ln w="9525">
            <a:noFill/>
            <a:miter lim="800000"/>
            <a:headEnd/>
            <a:tailEnd/>
          </a:ln>
        </p:spPr>
        <p:txBody>
          <a:bodyPr wrap="none">
            <a:spAutoFit/>
          </a:bodyPr>
          <a:lstStyle/>
          <a:p>
            <a:pPr rtl="1">
              <a:defRPr/>
            </a:pPr>
            <a:r>
              <a:rPr lang="en" sz="2800" b="1" dirty="0">
                <a:solidFill>
                  <a:srgbClr val="00FF00"/>
                </a:solidFill>
                <a:effectLst>
                  <a:outerShdw blurRad="38100" dist="38100" dir="2700000" algn="tl">
                    <a:srgbClr val="000000">
                      <a:alpha val="43137"/>
                    </a:srgbClr>
                  </a:outerShdw>
                </a:effectLst>
                <a:latin typeface="Arial" pitchFamily="34" charset="0"/>
              </a:rPr>
              <a:t>the type of bond between the different sugars</a:t>
            </a:r>
          </a:p>
        </p:txBody>
      </p:sp>
      <p:sp>
        <p:nvSpPr>
          <p:cNvPr id="27660" name="Text Box 12"/>
          <p:cNvSpPr txBox="1">
            <a:spLocks noChangeArrowheads="1"/>
          </p:cNvSpPr>
          <p:nvPr/>
        </p:nvSpPr>
        <p:spPr bwMode="auto">
          <a:xfrm>
            <a:off x="179512" y="5787261"/>
            <a:ext cx="8232775" cy="954107"/>
          </a:xfrm>
          <a:prstGeom prst="rect">
            <a:avLst/>
          </a:prstGeom>
          <a:noFill/>
          <a:ln w="9525">
            <a:noFill/>
            <a:miter lim="800000"/>
            <a:headEnd/>
            <a:tailEnd/>
          </a:ln>
        </p:spPr>
        <p:txBody>
          <a:bodyPr>
            <a:spAutoFit/>
          </a:bodyPr>
          <a:lstStyle/>
          <a:p>
            <a:pPr rtl="1">
              <a:defRPr/>
            </a:pPr>
            <a:r>
              <a:rPr lang="en" sz="2800" b="1" dirty="0">
                <a:solidFill>
                  <a:srgbClr val="00FF00"/>
                </a:solidFill>
                <a:effectLst>
                  <a:outerShdw blurRad="38100" dist="38100" dir="2700000" algn="tl">
                    <a:srgbClr val="000000">
                      <a:alpha val="43137"/>
                    </a:srgbClr>
                  </a:outerShdw>
                </a:effectLst>
                <a:latin typeface="Arial" pitchFamily="34" charset="0"/>
              </a:rPr>
              <a:t>the degree of branching, also called the degree of interconnectedness</a:t>
            </a:r>
          </a:p>
        </p:txBody>
      </p:sp>
      <p:sp>
        <p:nvSpPr>
          <p:cNvPr id="99337" name="Text Box 13"/>
          <p:cNvSpPr txBox="1">
            <a:spLocks noChangeArrowheads="1"/>
          </p:cNvSpPr>
          <p:nvPr/>
        </p:nvSpPr>
        <p:spPr bwMode="auto">
          <a:xfrm>
            <a:off x="611560" y="404664"/>
            <a:ext cx="5051425" cy="830263"/>
          </a:xfrm>
          <a:prstGeom prst="rect">
            <a:avLst/>
          </a:prstGeom>
          <a:noFill/>
          <a:ln w="9525">
            <a:noFill/>
            <a:miter lim="800000"/>
            <a:headEnd/>
            <a:tailEnd/>
          </a:ln>
        </p:spPr>
        <p:txBody>
          <a:bodyPr wrap="none">
            <a:spAutoFit/>
          </a:bodyPr>
          <a:lstStyle/>
          <a:p>
            <a:pPr rtl="1">
              <a:defRPr/>
            </a:pPr>
            <a:r>
              <a:rPr lang="en" sz="4800" b="1" dirty="0">
                <a:solidFill>
                  <a:srgbClr val="FFFF00"/>
                </a:solidFill>
                <a:effectLst>
                  <a:outerShdw blurRad="38100" dist="38100" dir="2700000" algn="tl">
                    <a:srgbClr val="000000">
                      <a:alpha val="43137"/>
                    </a:srgbClr>
                  </a:outerShdw>
                </a:effectLst>
                <a:latin typeface="Arial" pitchFamily="34" charset="0"/>
              </a:rPr>
              <a:t>Polysaccharides</a:t>
            </a:r>
          </a:p>
        </p:txBody>
      </p:sp>
      <p:sp>
        <p:nvSpPr>
          <p:cNvPr id="11"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222591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ppt_x</p:attrName>
                                        </p:attrNameLst>
                                      </p:cBhvr>
                                      <p:tavLst>
                                        <p:tav tm="0">
                                          <p:val>
                                            <p:strVal val="#ppt_x-#ppt_w/2"/>
                                          </p:val>
                                        </p:tav>
                                        <p:tav tm="100000">
                                          <p:val>
                                            <p:strVal val="#ppt_x"/>
                                          </p:val>
                                        </p:tav>
                                      </p:tavLst>
                                    </p:anim>
                                    <p:anim calcmode="lin" valueType="num">
                                      <p:cBhvr>
                                        <p:cTn id="8" dur="500" fill="hold"/>
                                        <p:tgtEl>
                                          <p:spTgt spid="27652"/>
                                        </p:tgtEl>
                                        <p:attrNameLst>
                                          <p:attrName>ppt_y</p:attrName>
                                        </p:attrNameLst>
                                      </p:cBhvr>
                                      <p:tavLst>
                                        <p:tav tm="0">
                                          <p:val>
                                            <p:strVal val="#ppt_y"/>
                                          </p:val>
                                        </p:tav>
                                        <p:tav tm="100000">
                                          <p:val>
                                            <p:strVal val="#ppt_y"/>
                                          </p:val>
                                        </p:tav>
                                      </p:tavLst>
                                    </p:anim>
                                    <p:anim calcmode="lin" valueType="num">
                                      <p:cBhvr>
                                        <p:cTn id="9" dur="500" fill="hold"/>
                                        <p:tgtEl>
                                          <p:spTgt spid="27652"/>
                                        </p:tgtEl>
                                        <p:attrNameLst>
                                          <p:attrName>ppt_w</p:attrName>
                                        </p:attrNameLst>
                                      </p:cBhvr>
                                      <p:tavLst>
                                        <p:tav tm="0">
                                          <p:val>
                                            <p:fltVal val="0"/>
                                          </p:val>
                                        </p:tav>
                                        <p:tav tm="100000">
                                          <p:val>
                                            <p:strVal val="#ppt_w"/>
                                          </p:val>
                                        </p:tav>
                                      </p:tavLst>
                                    </p:anim>
                                    <p:anim calcmode="lin" valueType="num">
                                      <p:cBhvr>
                                        <p:cTn id="10" dur="500" fill="hold"/>
                                        <p:tgtEl>
                                          <p:spTgt spid="2765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7654"/>
                                        </p:tgtEl>
                                        <p:attrNameLst>
                                          <p:attrName>style.visibility</p:attrName>
                                        </p:attrNameLst>
                                      </p:cBhvr>
                                      <p:to>
                                        <p:strVal val="visible"/>
                                      </p:to>
                                    </p:set>
                                    <p:anim calcmode="lin" valueType="num">
                                      <p:cBhvr>
                                        <p:cTn id="15" dur="500" fill="hold"/>
                                        <p:tgtEl>
                                          <p:spTgt spid="27654"/>
                                        </p:tgtEl>
                                        <p:attrNameLst>
                                          <p:attrName>ppt_x</p:attrName>
                                        </p:attrNameLst>
                                      </p:cBhvr>
                                      <p:tavLst>
                                        <p:tav tm="0">
                                          <p:val>
                                            <p:strVal val="#ppt_x-#ppt_w/2"/>
                                          </p:val>
                                        </p:tav>
                                        <p:tav tm="100000">
                                          <p:val>
                                            <p:strVal val="#ppt_x"/>
                                          </p:val>
                                        </p:tav>
                                      </p:tavLst>
                                    </p:anim>
                                    <p:anim calcmode="lin" valueType="num">
                                      <p:cBhvr>
                                        <p:cTn id="16" dur="500" fill="hold"/>
                                        <p:tgtEl>
                                          <p:spTgt spid="27654"/>
                                        </p:tgtEl>
                                        <p:attrNameLst>
                                          <p:attrName>ppt_y</p:attrName>
                                        </p:attrNameLst>
                                      </p:cBhvr>
                                      <p:tavLst>
                                        <p:tav tm="0">
                                          <p:val>
                                            <p:strVal val="#ppt_y"/>
                                          </p:val>
                                        </p:tav>
                                        <p:tav tm="100000">
                                          <p:val>
                                            <p:strVal val="#ppt_y"/>
                                          </p:val>
                                        </p:tav>
                                      </p:tavLst>
                                    </p:anim>
                                    <p:anim calcmode="lin" valueType="num">
                                      <p:cBhvr>
                                        <p:cTn id="17" dur="500" fill="hold"/>
                                        <p:tgtEl>
                                          <p:spTgt spid="27654"/>
                                        </p:tgtEl>
                                        <p:attrNameLst>
                                          <p:attrName>ppt_w</p:attrName>
                                        </p:attrNameLst>
                                      </p:cBhvr>
                                      <p:tavLst>
                                        <p:tav tm="0">
                                          <p:val>
                                            <p:fltVal val="0"/>
                                          </p:val>
                                        </p:tav>
                                        <p:tav tm="100000">
                                          <p:val>
                                            <p:strVal val="#ppt_w"/>
                                          </p:val>
                                        </p:tav>
                                      </p:tavLst>
                                    </p:anim>
                                    <p:anim calcmode="lin" valueType="num">
                                      <p:cBhvr>
                                        <p:cTn id="18" dur="500" fill="hold"/>
                                        <p:tgtEl>
                                          <p:spTgt spid="27654"/>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7656"/>
                                        </p:tgtEl>
                                        <p:attrNameLst>
                                          <p:attrName>style.visibility</p:attrName>
                                        </p:attrNameLst>
                                      </p:cBhvr>
                                      <p:to>
                                        <p:strVal val="visible"/>
                                      </p:to>
                                    </p:set>
                                    <p:anim calcmode="lin" valueType="num">
                                      <p:cBhvr>
                                        <p:cTn id="23" dur="500" fill="hold"/>
                                        <p:tgtEl>
                                          <p:spTgt spid="27656"/>
                                        </p:tgtEl>
                                        <p:attrNameLst>
                                          <p:attrName>ppt_x</p:attrName>
                                        </p:attrNameLst>
                                      </p:cBhvr>
                                      <p:tavLst>
                                        <p:tav tm="0">
                                          <p:val>
                                            <p:strVal val="#ppt_x-#ppt_w/2"/>
                                          </p:val>
                                        </p:tav>
                                        <p:tav tm="100000">
                                          <p:val>
                                            <p:strVal val="#ppt_x"/>
                                          </p:val>
                                        </p:tav>
                                      </p:tavLst>
                                    </p:anim>
                                    <p:anim calcmode="lin" valueType="num">
                                      <p:cBhvr>
                                        <p:cTn id="24" dur="500" fill="hold"/>
                                        <p:tgtEl>
                                          <p:spTgt spid="27656"/>
                                        </p:tgtEl>
                                        <p:attrNameLst>
                                          <p:attrName>ppt_y</p:attrName>
                                        </p:attrNameLst>
                                      </p:cBhvr>
                                      <p:tavLst>
                                        <p:tav tm="0">
                                          <p:val>
                                            <p:strVal val="#ppt_y"/>
                                          </p:val>
                                        </p:tav>
                                        <p:tav tm="100000">
                                          <p:val>
                                            <p:strVal val="#ppt_y"/>
                                          </p:val>
                                        </p:tav>
                                      </p:tavLst>
                                    </p:anim>
                                    <p:anim calcmode="lin" valueType="num">
                                      <p:cBhvr>
                                        <p:cTn id="25" dur="500" fill="hold"/>
                                        <p:tgtEl>
                                          <p:spTgt spid="27656"/>
                                        </p:tgtEl>
                                        <p:attrNameLst>
                                          <p:attrName>ppt_w</p:attrName>
                                        </p:attrNameLst>
                                      </p:cBhvr>
                                      <p:tavLst>
                                        <p:tav tm="0">
                                          <p:val>
                                            <p:fltVal val="0"/>
                                          </p:val>
                                        </p:tav>
                                        <p:tav tm="100000">
                                          <p:val>
                                            <p:strVal val="#ppt_w"/>
                                          </p:val>
                                        </p:tav>
                                      </p:tavLst>
                                    </p:anim>
                                    <p:anim calcmode="lin" valueType="num">
                                      <p:cBhvr>
                                        <p:cTn id="26" dur="500" fill="hold"/>
                                        <p:tgtEl>
                                          <p:spTgt spid="27656"/>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7657"/>
                                        </p:tgtEl>
                                        <p:attrNameLst>
                                          <p:attrName>style.visibility</p:attrName>
                                        </p:attrNameLst>
                                      </p:cBhvr>
                                      <p:to>
                                        <p:strVal val="visible"/>
                                      </p:to>
                                    </p:set>
                                    <p:anim calcmode="lin" valueType="num">
                                      <p:cBhvr>
                                        <p:cTn id="31" dur="500" fill="hold"/>
                                        <p:tgtEl>
                                          <p:spTgt spid="27657"/>
                                        </p:tgtEl>
                                        <p:attrNameLst>
                                          <p:attrName>ppt_x</p:attrName>
                                        </p:attrNameLst>
                                      </p:cBhvr>
                                      <p:tavLst>
                                        <p:tav tm="0">
                                          <p:val>
                                            <p:strVal val="#ppt_x-#ppt_w/2"/>
                                          </p:val>
                                        </p:tav>
                                        <p:tav tm="100000">
                                          <p:val>
                                            <p:strVal val="#ppt_x"/>
                                          </p:val>
                                        </p:tav>
                                      </p:tavLst>
                                    </p:anim>
                                    <p:anim calcmode="lin" valueType="num">
                                      <p:cBhvr>
                                        <p:cTn id="32" dur="500" fill="hold"/>
                                        <p:tgtEl>
                                          <p:spTgt spid="27657"/>
                                        </p:tgtEl>
                                        <p:attrNameLst>
                                          <p:attrName>ppt_y</p:attrName>
                                        </p:attrNameLst>
                                      </p:cBhvr>
                                      <p:tavLst>
                                        <p:tav tm="0">
                                          <p:val>
                                            <p:strVal val="#ppt_y"/>
                                          </p:val>
                                        </p:tav>
                                        <p:tav tm="100000">
                                          <p:val>
                                            <p:strVal val="#ppt_y"/>
                                          </p:val>
                                        </p:tav>
                                      </p:tavLst>
                                    </p:anim>
                                    <p:anim calcmode="lin" valueType="num">
                                      <p:cBhvr>
                                        <p:cTn id="33" dur="500" fill="hold"/>
                                        <p:tgtEl>
                                          <p:spTgt spid="27657"/>
                                        </p:tgtEl>
                                        <p:attrNameLst>
                                          <p:attrName>ppt_w</p:attrName>
                                        </p:attrNameLst>
                                      </p:cBhvr>
                                      <p:tavLst>
                                        <p:tav tm="0">
                                          <p:val>
                                            <p:fltVal val="0"/>
                                          </p:val>
                                        </p:tav>
                                        <p:tav tm="100000">
                                          <p:val>
                                            <p:strVal val="#ppt_w"/>
                                          </p:val>
                                        </p:tav>
                                      </p:tavLst>
                                    </p:anim>
                                    <p:anim calcmode="lin" valueType="num">
                                      <p:cBhvr>
                                        <p:cTn id="34" dur="500" fill="hold"/>
                                        <p:tgtEl>
                                          <p:spTgt spid="27657"/>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7658"/>
                                        </p:tgtEl>
                                        <p:attrNameLst>
                                          <p:attrName>style.visibility</p:attrName>
                                        </p:attrNameLst>
                                      </p:cBhvr>
                                      <p:to>
                                        <p:strVal val="visible"/>
                                      </p:to>
                                    </p:set>
                                    <p:anim calcmode="lin" valueType="num">
                                      <p:cBhvr>
                                        <p:cTn id="39" dur="500" fill="hold"/>
                                        <p:tgtEl>
                                          <p:spTgt spid="27658"/>
                                        </p:tgtEl>
                                        <p:attrNameLst>
                                          <p:attrName>ppt_x</p:attrName>
                                        </p:attrNameLst>
                                      </p:cBhvr>
                                      <p:tavLst>
                                        <p:tav tm="0">
                                          <p:val>
                                            <p:strVal val="#ppt_x-#ppt_w/2"/>
                                          </p:val>
                                        </p:tav>
                                        <p:tav tm="100000">
                                          <p:val>
                                            <p:strVal val="#ppt_x"/>
                                          </p:val>
                                        </p:tav>
                                      </p:tavLst>
                                    </p:anim>
                                    <p:anim calcmode="lin" valueType="num">
                                      <p:cBhvr>
                                        <p:cTn id="40" dur="500" fill="hold"/>
                                        <p:tgtEl>
                                          <p:spTgt spid="27658"/>
                                        </p:tgtEl>
                                        <p:attrNameLst>
                                          <p:attrName>ppt_y</p:attrName>
                                        </p:attrNameLst>
                                      </p:cBhvr>
                                      <p:tavLst>
                                        <p:tav tm="0">
                                          <p:val>
                                            <p:strVal val="#ppt_y"/>
                                          </p:val>
                                        </p:tav>
                                        <p:tav tm="100000">
                                          <p:val>
                                            <p:strVal val="#ppt_y"/>
                                          </p:val>
                                        </p:tav>
                                      </p:tavLst>
                                    </p:anim>
                                    <p:anim calcmode="lin" valueType="num">
                                      <p:cBhvr>
                                        <p:cTn id="41" dur="500" fill="hold"/>
                                        <p:tgtEl>
                                          <p:spTgt spid="27658"/>
                                        </p:tgtEl>
                                        <p:attrNameLst>
                                          <p:attrName>ppt_w</p:attrName>
                                        </p:attrNameLst>
                                      </p:cBhvr>
                                      <p:tavLst>
                                        <p:tav tm="0">
                                          <p:val>
                                            <p:fltVal val="0"/>
                                          </p:val>
                                        </p:tav>
                                        <p:tav tm="100000">
                                          <p:val>
                                            <p:strVal val="#ppt_w"/>
                                          </p:val>
                                        </p:tav>
                                      </p:tavLst>
                                    </p:anim>
                                    <p:anim calcmode="lin" valueType="num">
                                      <p:cBhvr>
                                        <p:cTn id="42" dur="500" fill="hold"/>
                                        <p:tgtEl>
                                          <p:spTgt spid="27658"/>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7659"/>
                                        </p:tgtEl>
                                        <p:attrNameLst>
                                          <p:attrName>style.visibility</p:attrName>
                                        </p:attrNameLst>
                                      </p:cBhvr>
                                      <p:to>
                                        <p:strVal val="visible"/>
                                      </p:to>
                                    </p:set>
                                    <p:anim calcmode="lin" valueType="num">
                                      <p:cBhvr>
                                        <p:cTn id="47" dur="500" fill="hold"/>
                                        <p:tgtEl>
                                          <p:spTgt spid="27659"/>
                                        </p:tgtEl>
                                        <p:attrNameLst>
                                          <p:attrName>ppt_x</p:attrName>
                                        </p:attrNameLst>
                                      </p:cBhvr>
                                      <p:tavLst>
                                        <p:tav tm="0">
                                          <p:val>
                                            <p:strVal val="#ppt_x-#ppt_w/2"/>
                                          </p:val>
                                        </p:tav>
                                        <p:tav tm="100000">
                                          <p:val>
                                            <p:strVal val="#ppt_x"/>
                                          </p:val>
                                        </p:tav>
                                      </p:tavLst>
                                    </p:anim>
                                    <p:anim calcmode="lin" valueType="num">
                                      <p:cBhvr>
                                        <p:cTn id="48" dur="500" fill="hold"/>
                                        <p:tgtEl>
                                          <p:spTgt spid="27659"/>
                                        </p:tgtEl>
                                        <p:attrNameLst>
                                          <p:attrName>ppt_y</p:attrName>
                                        </p:attrNameLst>
                                      </p:cBhvr>
                                      <p:tavLst>
                                        <p:tav tm="0">
                                          <p:val>
                                            <p:strVal val="#ppt_y"/>
                                          </p:val>
                                        </p:tav>
                                        <p:tav tm="100000">
                                          <p:val>
                                            <p:strVal val="#ppt_y"/>
                                          </p:val>
                                        </p:tav>
                                      </p:tavLst>
                                    </p:anim>
                                    <p:anim calcmode="lin" valueType="num">
                                      <p:cBhvr>
                                        <p:cTn id="49" dur="500" fill="hold"/>
                                        <p:tgtEl>
                                          <p:spTgt spid="27659"/>
                                        </p:tgtEl>
                                        <p:attrNameLst>
                                          <p:attrName>ppt_w</p:attrName>
                                        </p:attrNameLst>
                                      </p:cBhvr>
                                      <p:tavLst>
                                        <p:tav tm="0">
                                          <p:val>
                                            <p:fltVal val="0"/>
                                          </p:val>
                                        </p:tav>
                                        <p:tav tm="100000">
                                          <p:val>
                                            <p:strVal val="#ppt_w"/>
                                          </p:val>
                                        </p:tav>
                                      </p:tavLst>
                                    </p:anim>
                                    <p:anim calcmode="lin" valueType="num">
                                      <p:cBhvr>
                                        <p:cTn id="50" dur="500" fill="hold"/>
                                        <p:tgtEl>
                                          <p:spTgt spid="27659"/>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7660"/>
                                        </p:tgtEl>
                                        <p:attrNameLst>
                                          <p:attrName>style.visibility</p:attrName>
                                        </p:attrNameLst>
                                      </p:cBhvr>
                                      <p:to>
                                        <p:strVal val="visible"/>
                                      </p:to>
                                    </p:set>
                                    <p:anim calcmode="lin" valueType="num">
                                      <p:cBhvr>
                                        <p:cTn id="55" dur="500" fill="hold"/>
                                        <p:tgtEl>
                                          <p:spTgt spid="27660"/>
                                        </p:tgtEl>
                                        <p:attrNameLst>
                                          <p:attrName>ppt_x</p:attrName>
                                        </p:attrNameLst>
                                      </p:cBhvr>
                                      <p:tavLst>
                                        <p:tav tm="0">
                                          <p:val>
                                            <p:strVal val="#ppt_x-#ppt_w/2"/>
                                          </p:val>
                                        </p:tav>
                                        <p:tav tm="100000">
                                          <p:val>
                                            <p:strVal val="#ppt_x"/>
                                          </p:val>
                                        </p:tav>
                                      </p:tavLst>
                                    </p:anim>
                                    <p:anim calcmode="lin" valueType="num">
                                      <p:cBhvr>
                                        <p:cTn id="56" dur="500" fill="hold"/>
                                        <p:tgtEl>
                                          <p:spTgt spid="27660"/>
                                        </p:tgtEl>
                                        <p:attrNameLst>
                                          <p:attrName>ppt_y</p:attrName>
                                        </p:attrNameLst>
                                      </p:cBhvr>
                                      <p:tavLst>
                                        <p:tav tm="0">
                                          <p:val>
                                            <p:strVal val="#ppt_y"/>
                                          </p:val>
                                        </p:tav>
                                        <p:tav tm="100000">
                                          <p:val>
                                            <p:strVal val="#ppt_y"/>
                                          </p:val>
                                        </p:tav>
                                      </p:tavLst>
                                    </p:anim>
                                    <p:anim calcmode="lin" valueType="num">
                                      <p:cBhvr>
                                        <p:cTn id="57" dur="500" fill="hold"/>
                                        <p:tgtEl>
                                          <p:spTgt spid="27660"/>
                                        </p:tgtEl>
                                        <p:attrNameLst>
                                          <p:attrName>ppt_w</p:attrName>
                                        </p:attrNameLst>
                                      </p:cBhvr>
                                      <p:tavLst>
                                        <p:tav tm="0">
                                          <p:val>
                                            <p:fltVal val="0"/>
                                          </p:val>
                                        </p:tav>
                                        <p:tav tm="100000">
                                          <p:val>
                                            <p:strVal val="#ppt_w"/>
                                          </p:val>
                                        </p:tav>
                                      </p:tavLst>
                                    </p:anim>
                                    <p:anim calcmode="lin" valueType="num">
                                      <p:cBhvr>
                                        <p:cTn id="58" dur="500" fill="hold"/>
                                        <p:tgtEl>
                                          <p:spTgt spid="276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P spid="27654" grpId="0" autoUpdateAnimBg="0"/>
      <p:bldP spid="27656" grpId="0" autoUpdateAnimBg="0"/>
      <p:bldP spid="27657" grpId="0" autoUpdateAnimBg="0"/>
      <p:bldP spid="27658" grpId="0" autoUpdateAnimBg="0"/>
      <p:bldP spid="27659" grpId="0" autoUpdateAnimBg="0"/>
      <p:bldP spid="27660"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357188" y="2214563"/>
            <a:ext cx="8609012" cy="1463675"/>
          </a:xfrm>
          <a:prstGeom prst="rect">
            <a:avLst/>
          </a:prstGeom>
          <a:noFill/>
          <a:ln w="9525">
            <a:noFill/>
            <a:miter lim="800000"/>
            <a:headEnd/>
            <a:tailEnd/>
          </a:ln>
        </p:spPr>
        <p:txBody>
          <a:bodyPr>
            <a:spAutoFit/>
          </a:bodyPr>
          <a:lstStyle/>
          <a:p>
            <a:pPr rtl="1">
              <a:defRPr/>
            </a:pPr>
            <a:r>
              <a:rPr lang="en" sz="3000" b="1" dirty="0">
                <a:effectLst>
                  <a:outerShdw blurRad="38100" dist="38100" dir="2700000" algn="tl">
                    <a:srgbClr val="000000">
                      <a:alpha val="43137"/>
                    </a:srgbClr>
                  </a:outerShdw>
                </a:effectLst>
                <a:latin typeface="Arial" pitchFamily="34" charset="0"/>
              </a:rPr>
              <a:t>The size of polysaccharides is not well defined. </a:t>
            </a:r>
            <a:r>
              <a:rPr lang="en" sz="3000" b="1" dirty="0">
                <a:solidFill>
                  <a:srgbClr val="00FF00"/>
                </a:solidFill>
                <a:effectLst>
                  <a:outerShdw blurRad="38100" dist="38100" dir="2700000" algn="tl">
                    <a:srgbClr val="000000">
                      <a:alpha val="43137"/>
                    </a:srgbClr>
                  </a:outerShdw>
                </a:effectLst>
                <a:latin typeface="Arial" pitchFamily="34" charset="0"/>
              </a:rPr>
              <a:t>It is not </a:t>
            </a:r>
            <a:r>
              <a:rPr lang="en" sz="3000" b="1" dirty="0">
                <a:effectLst>
                  <a:outerShdw blurRad="38100" dist="38100" dir="2700000" algn="tl">
                    <a:srgbClr val="000000">
                      <a:alpha val="43137"/>
                    </a:srgbClr>
                  </a:outerShdw>
                </a:effectLst>
                <a:latin typeface="Arial" pitchFamily="34" charset="0"/>
              </a:rPr>
              <a:t>fixed like the size of a protein, for example.</a:t>
            </a:r>
          </a:p>
        </p:txBody>
      </p:sp>
      <p:sp>
        <p:nvSpPr>
          <p:cNvPr id="28680" name="Text Box 8"/>
          <p:cNvSpPr txBox="1">
            <a:spLocks noChangeArrowheads="1"/>
          </p:cNvSpPr>
          <p:nvPr/>
        </p:nvSpPr>
        <p:spPr bwMode="auto">
          <a:xfrm>
            <a:off x="357188" y="3929063"/>
            <a:ext cx="8609012" cy="1006475"/>
          </a:xfrm>
          <a:prstGeom prst="rect">
            <a:avLst/>
          </a:prstGeom>
          <a:noFill/>
          <a:ln w="9525">
            <a:noFill/>
            <a:miter lim="800000"/>
            <a:headEnd/>
            <a:tailEnd/>
          </a:ln>
        </p:spPr>
        <p:txBody>
          <a:bodyPr>
            <a:spAutoFit/>
          </a:bodyPr>
          <a:lstStyle/>
          <a:p>
            <a:pPr rtl="1">
              <a:defRPr/>
            </a:pPr>
            <a:r>
              <a:rPr lang="en" sz="3000" b="1" dirty="0">
                <a:effectLst>
                  <a:outerShdw blurRad="38100" dist="38100" dir="2700000" algn="tl">
                    <a:srgbClr val="000000">
                      <a:alpha val="43137"/>
                    </a:srgbClr>
                  </a:outerShdw>
                </a:effectLst>
                <a:latin typeface="Arial" pitchFamily="34" charset="0"/>
              </a:rPr>
              <a:t>Polysaccharides vary in size </a:t>
            </a:r>
            <a:r>
              <a:rPr lang="en" sz="3000" b="1" dirty="0">
                <a:solidFill>
                  <a:srgbClr val="00FF00"/>
                </a:solidFill>
                <a:effectLst>
                  <a:outerShdw blurRad="38100" dist="38100" dir="2700000" algn="tl">
                    <a:srgbClr val="000000">
                      <a:alpha val="43137"/>
                    </a:srgbClr>
                  </a:outerShdw>
                </a:effectLst>
                <a:latin typeface="Arial" pitchFamily="34" charset="0"/>
              </a:rPr>
              <a:t>from one molecule to another </a:t>
            </a:r>
            <a:r>
              <a:rPr lang="en" sz="3000" b="1" dirty="0">
                <a:solidFill>
                  <a:schemeClr val="bg1"/>
                </a:solidFill>
                <a:effectLst>
                  <a:outerShdw blurRad="38100" dist="38100" dir="2700000" algn="tl">
                    <a:srgbClr val="000000">
                      <a:alpha val="43137"/>
                    </a:srgbClr>
                  </a:outerShdw>
                </a:effectLst>
                <a:latin typeface="Arial" pitchFamily="34" charset="0"/>
              </a:rPr>
              <a:t>.</a:t>
            </a:r>
          </a:p>
        </p:txBody>
      </p:sp>
      <p:sp>
        <p:nvSpPr>
          <p:cNvPr id="28686" name="Text Box 14"/>
          <p:cNvSpPr txBox="1">
            <a:spLocks noChangeArrowheads="1"/>
          </p:cNvSpPr>
          <p:nvPr/>
        </p:nvSpPr>
        <p:spPr bwMode="auto">
          <a:xfrm>
            <a:off x="357188" y="5072063"/>
            <a:ext cx="8507412" cy="1006475"/>
          </a:xfrm>
          <a:prstGeom prst="rect">
            <a:avLst/>
          </a:prstGeom>
          <a:noFill/>
          <a:ln w="9525">
            <a:noFill/>
            <a:miter lim="800000"/>
            <a:headEnd/>
            <a:tailEnd/>
          </a:ln>
        </p:spPr>
        <p:txBody>
          <a:bodyPr>
            <a:spAutoFit/>
          </a:bodyPr>
          <a:lstStyle/>
          <a:p>
            <a:pPr rtl="1">
              <a:defRPr/>
            </a:pPr>
            <a:r>
              <a:rPr lang="en" sz="3000" b="1" dirty="0">
                <a:effectLst>
                  <a:outerShdw blurRad="38100" dist="38100" dir="2700000" algn="tl">
                    <a:srgbClr val="000000">
                      <a:alpha val="43137"/>
                    </a:srgbClr>
                  </a:outerShdw>
                </a:effectLst>
                <a:latin typeface="Arial" pitchFamily="34" charset="0"/>
              </a:rPr>
              <a:t>The mechanisms determining this size are not known.</a:t>
            </a:r>
          </a:p>
        </p:txBody>
      </p:sp>
      <p:sp>
        <p:nvSpPr>
          <p:cNvPr id="100357" name="Text Box 15"/>
          <p:cNvSpPr txBox="1">
            <a:spLocks noChangeArrowheads="1"/>
          </p:cNvSpPr>
          <p:nvPr/>
        </p:nvSpPr>
        <p:spPr bwMode="auto">
          <a:xfrm>
            <a:off x="357188" y="1143000"/>
            <a:ext cx="5051425" cy="830263"/>
          </a:xfrm>
          <a:prstGeom prst="rect">
            <a:avLst/>
          </a:prstGeom>
          <a:noFill/>
          <a:ln w="9525">
            <a:noFill/>
            <a:miter lim="800000"/>
            <a:headEnd/>
            <a:tailEnd/>
          </a:ln>
        </p:spPr>
        <p:txBody>
          <a:bodyPr wrap="none">
            <a:spAutoFit/>
          </a:bodyPr>
          <a:lstStyle/>
          <a:p>
            <a:pPr algn="ctr" rtl="1">
              <a:defRPr/>
            </a:pPr>
            <a:r>
              <a:rPr lang="en" sz="4800" b="1">
                <a:solidFill>
                  <a:srgbClr val="FFFF00"/>
                </a:solidFill>
                <a:effectLst>
                  <a:outerShdw blurRad="38100" dist="38100" dir="2700000" algn="tl">
                    <a:srgbClr val="000000">
                      <a:alpha val="43137"/>
                    </a:srgbClr>
                  </a:outerShdw>
                </a:effectLst>
                <a:latin typeface="Arial" pitchFamily="34" charset="0"/>
              </a:rPr>
              <a:t>Polysaccharides</a:t>
            </a:r>
          </a:p>
        </p:txBody>
      </p:sp>
      <p:sp>
        <p:nvSpPr>
          <p:cNvPr id="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227557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ppt_x</p:attrName>
                                        </p:attrNameLst>
                                      </p:cBhvr>
                                      <p:tavLst>
                                        <p:tav tm="0">
                                          <p:val>
                                            <p:strVal val="#ppt_x-#ppt_w/2"/>
                                          </p:val>
                                        </p:tav>
                                        <p:tav tm="100000">
                                          <p:val>
                                            <p:strVal val="#ppt_x"/>
                                          </p:val>
                                        </p:tav>
                                      </p:tavLst>
                                    </p:anim>
                                    <p:anim calcmode="lin" valueType="num">
                                      <p:cBhvr>
                                        <p:cTn id="8" dur="500" fill="hold"/>
                                        <p:tgtEl>
                                          <p:spTgt spid="28676"/>
                                        </p:tgtEl>
                                        <p:attrNameLst>
                                          <p:attrName>ppt_y</p:attrName>
                                        </p:attrNameLst>
                                      </p:cBhvr>
                                      <p:tavLst>
                                        <p:tav tm="0">
                                          <p:val>
                                            <p:strVal val="#ppt_y"/>
                                          </p:val>
                                        </p:tav>
                                        <p:tav tm="100000">
                                          <p:val>
                                            <p:strVal val="#ppt_y"/>
                                          </p:val>
                                        </p:tav>
                                      </p:tavLst>
                                    </p:anim>
                                    <p:anim calcmode="lin" valueType="num">
                                      <p:cBhvr>
                                        <p:cTn id="9" dur="500" fill="hold"/>
                                        <p:tgtEl>
                                          <p:spTgt spid="28676"/>
                                        </p:tgtEl>
                                        <p:attrNameLst>
                                          <p:attrName>ppt_w</p:attrName>
                                        </p:attrNameLst>
                                      </p:cBhvr>
                                      <p:tavLst>
                                        <p:tav tm="0">
                                          <p:val>
                                            <p:fltVal val="0"/>
                                          </p:val>
                                        </p:tav>
                                        <p:tav tm="100000">
                                          <p:val>
                                            <p:strVal val="#ppt_w"/>
                                          </p:val>
                                        </p:tav>
                                      </p:tavLst>
                                    </p:anim>
                                    <p:anim calcmode="lin" valueType="num">
                                      <p:cBhvr>
                                        <p:cTn id="10" dur="500" fill="hold"/>
                                        <p:tgtEl>
                                          <p:spTgt spid="2867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anim calcmode="lin" valueType="num">
                                      <p:cBhvr>
                                        <p:cTn id="15" dur="500" fill="hold"/>
                                        <p:tgtEl>
                                          <p:spTgt spid="28680"/>
                                        </p:tgtEl>
                                        <p:attrNameLst>
                                          <p:attrName>ppt_x</p:attrName>
                                        </p:attrNameLst>
                                      </p:cBhvr>
                                      <p:tavLst>
                                        <p:tav tm="0">
                                          <p:val>
                                            <p:strVal val="#ppt_x-#ppt_w/2"/>
                                          </p:val>
                                        </p:tav>
                                        <p:tav tm="100000">
                                          <p:val>
                                            <p:strVal val="#ppt_x"/>
                                          </p:val>
                                        </p:tav>
                                      </p:tavLst>
                                    </p:anim>
                                    <p:anim calcmode="lin" valueType="num">
                                      <p:cBhvr>
                                        <p:cTn id="16" dur="500" fill="hold"/>
                                        <p:tgtEl>
                                          <p:spTgt spid="28680"/>
                                        </p:tgtEl>
                                        <p:attrNameLst>
                                          <p:attrName>ppt_y</p:attrName>
                                        </p:attrNameLst>
                                      </p:cBhvr>
                                      <p:tavLst>
                                        <p:tav tm="0">
                                          <p:val>
                                            <p:strVal val="#ppt_y"/>
                                          </p:val>
                                        </p:tav>
                                        <p:tav tm="100000">
                                          <p:val>
                                            <p:strVal val="#ppt_y"/>
                                          </p:val>
                                        </p:tav>
                                      </p:tavLst>
                                    </p:anim>
                                    <p:anim calcmode="lin" valueType="num">
                                      <p:cBhvr>
                                        <p:cTn id="17" dur="500" fill="hold"/>
                                        <p:tgtEl>
                                          <p:spTgt spid="28680"/>
                                        </p:tgtEl>
                                        <p:attrNameLst>
                                          <p:attrName>ppt_w</p:attrName>
                                        </p:attrNameLst>
                                      </p:cBhvr>
                                      <p:tavLst>
                                        <p:tav tm="0">
                                          <p:val>
                                            <p:fltVal val="0"/>
                                          </p:val>
                                        </p:tav>
                                        <p:tav tm="100000">
                                          <p:val>
                                            <p:strVal val="#ppt_w"/>
                                          </p:val>
                                        </p:tav>
                                      </p:tavLst>
                                    </p:anim>
                                    <p:anim calcmode="lin" valueType="num">
                                      <p:cBhvr>
                                        <p:cTn id="18" dur="500" fill="hold"/>
                                        <p:tgtEl>
                                          <p:spTgt spid="28680"/>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8686"/>
                                        </p:tgtEl>
                                        <p:attrNameLst>
                                          <p:attrName>style.visibility</p:attrName>
                                        </p:attrNameLst>
                                      </p:cBhvr>
                                      <p:to>
                                        <p:strVal val="visible"/>
                                      </p:to>
                                    </p:set>
                                    <p:anim calcmode="lin" valueType="num">
                                      <p:cBhvr>
                                        <p:cTn id="23" dur="500" fill="hold"/>
                                        <p:tgtEl>
                                          <p:spTgt spid="28686"/>
                                        </p:tgtEl>
                                        <p:attrNameLst>
                                          <p:attrName>ppt_x</p:attrName>
                                        </p:attrNameLst>
                                      </p:cBhvr>
                                      <p:tavLst>
                                        <p:tav tm="0">
                                          <p:val>
                                            <p:strVal val="#ppt_x-#ppt_w/2"/>
                                          </p:val>
                                        </p:tav>
                                        <p:tav tm="100000">
                                          <p:val>
                                            <p:strVal val="#ppt_x"/>
                                          </p:val>
                                        </p:tav>
                                      </p:tavLst>
                                    </p:anim>
                                    <p:anim calcmode="lin" valueType="num">
                                      <p:cBhvr>
                                        <p:cTn id="24" dur="500" fill="hold"/>
                                        <p:tgtEl>
                                          <p:spTgt spid="28686"/>
                                        </p:tgtEl>
                                        <p:attrNameLst>
                                          <p:attrName>ppt_y</p:attrName>
                                        </p:attrNameLst>
                                      </p:cBhvr>
                                      <p:tavLst>
                                        <p:tav tm="0">
                                          <p:val>
                                            <p:strVal val="#ppt_y"/>
                                          </p:val>
                                        </p:tav>
                                        <p:tav tm="100000">
                                          <p:val>
                                            <p:strVal val="#ppt_y"/>
                                          </p:val>
                                        </p:tav>
                                      </p:tavLst>
                                    </p:anim>
                                    <p:anim calcmode="lin" valueType="num">
                                      <p:cBhvr>
                                        <p:cTn id="25" dur="500" fill="hold"/>
                                        <p:tgtEl>
                                          <p:spTgt spid="28686"/>
                                        </p:tgtEl>
                                        <p:attrNameLst>
                                          <p:attrName>ppt_w</p:attrName>
                                        </p:attrNameLst>
                                      </p:cBhvr>
                                      <p:tavLst>
                                        <p:tav tm="0">
                                          <p:val>
                                            <p:fltVal val="0"/>
                                          </p:val>
                                        </p:tav>
                                        <p:tav tm="100000">
                                          <p:val>
                                            <p:strVal val="#ppt_w"/>
                                          </p:val>
                                        </p:tav>
                                      </p:tavLst>
                                    </p:anim>
                                    <p:anim calcmode="lin" valueType="num">
                                      <p:cBhvr>
                                        <p:cTn id="26" dur="500" fill="hold"/>
                                        <p:tgtEl>
                                          <p:spTgt spid="286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P spid="28680" grpId="0" autoUpdateAnimBg="0"/>
      <p:bldP spid="28686"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3286125" y="1000125"/>
            <a:ext cx="2444750" cy="641350"/>
          </a:xfrm>
          <a:prstGeom prst="rect">
            <a:avLst/>
          </a:prstGeom>
          <a:noFill/>
          <a:ln w="9525">
            <a:noFill/>
            <a:miter lim="800000"/>
            <a:headEnd/>
            <a:tailEnd/>
          </a:ln>
        </p:spPr>
        <p:txBody>
          <a:bodyPr wrap="none">
            <a:spAutoFit/>
          </a:bodyPr>
          <a:lstStyle/>
          <a:p>
            <a:pPr algn="ctr" rtl="1">
              <a:defRPr/>
            </a:pPr>
            <a:r>
              <a:rPr lang="en" sz="3600" b="1">
                <a:solidFill>
                  <a:srgbClr val="00FFFF"/>
                </a:solidFill>
                <a:effectLst>
                  <a:outerShdw blurRad="38100" dist="38100" dir="2700000" algn="tl">
                    <a:srgbClr val="000000">
                      <a:alpha val="43137"/>
                    </a:srgbClr>
                  </a:outerShdw>
                </a:effectLst>
                <a:latin typeface="Arial" pitchFamily="34" charset="0"/>
              </a:rPr>
              <a:t>STARCH</a:t>
            </a:r>
          </a:p>
        </p:txBody>
      </p:sp>
      <p:sp>
        <p:nvSpPr>
          <p:cNvPr id="101379" name="Text Box 4"/>
          <p:cNvSpPr txBox="1">
            <a:spLocks noChangeArrowheads="1"/>
          </p:cNvSpPr>
          <p:nvPr/>
        </p:nvSpPr>
        <p:spPr bwMode="auto">
          <a:xfrm>
            <a:off x="214313" y="2000250"/>
            <a:ext cx="2068512" cy="549275"/>
          </a:xfrm>
          <a:prstGeom prst="rect">
            <a:avLst/>
          </a:prstGeom>
          <a:noFill/>
          <a:ln w="9525">
            <a:noFill/>
            <a:miter lim="800000"/>
            <a:headEnd/>
            <a:tailEnd/>
          </a:ln>
        </p:spPr>
        <p:txBody>
          <a:bodyPr wrap="none">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AMYLOSE</a:t>
            </a:r>
          </a:p>
        </p:txBody>
      </p:sp>
      <p:sp>
        <p:nvSpPr>
          <p:cNvPr id="101380" name="Rectangle 5"/>
          <p:cNvSpPr>
            <a:spLocks noChangeArrowheads="1"/>
          </p:cNvSpPr>
          <p:nvPr/>
        </p:nvSpPr>
        <p:spPr bwMode="auto">
          <a:xfrm>
            <a:off x="857250" y="4364038"/>
            <a:ext cx="863600" cy="74612"/>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81" name="AutoShape 6"/>
          <p:cNvSpPr>
            <a:spLocks noChangeArrowheads="1"/>
          </p:cNvSpPr>
          <p:nvPr/>
        </p:nvSpPr>
        <p:spPr bwMode="auto">
          <a:xfrm rot="1800000">
            <a:off x="1816100" y="3816350"/>
            <a:ext cx="74613"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82" name="AutoShape 7"/>
          <p:cNvSpPr>
            <a:spLocks noChangeArrowheads="1"/>
          </p:cNvSpPr>
          <p:nvPr/>
        </p:nvSpPr>
        <p:spPr bwMode="auto">
          <a:xfrm rot="19800000" flipH="1">
            <a:off x="677863" y="3816350"/>
            <a:ext cx="74612"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83" name="Line 8"/>
          <p:cNvSpPr>
            <a:spLocks noChangeShapeType="1"/>
          </p:cNvSpPr>
          <p:nvPr/>
        </p:nvSpPr>
        <p:spPr bwMode="auto">
          <a:xfrm rot="1800000" flipV="1">
            <a:off x="709613" y="3263900"/>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84" name="Line 9"/>
          <p:cNvSpPr>
            <a:spLocks noChangeShapeType="1"/>
          </p:cNvSpPr>
          <p:nvPr/>
        </p:nvSpPr>
        <p:spPr bwMode="auto">
          <a:xfrm rot="-1800000" flipH="1" flipV="1">
            <a:off x="1852613" y="3263900"/>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85" name="Line 10"/>
          <p:cNvSpPr>
            <a:spLocks noChangeShapeType="1"/>
          </p:cNvSpPr>
          <p:nvPr/>
        </p:nvSpPr>
        <p:spPr bwMode="auto">
          <a:xfrm>
            <a:off x="857250" y="3311525"/>
            <a:ext cx="876300"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86" name="Rectangle 12"/>
          <p:cNvSpPr>
            <a:spLocks noChangeArrowheads="1"/>
          </p:cNvSpPr>
          <p:nvPr/>
        </p:nvSpPr>
        <p:spPr bwMode="auto">
          <a:xfrm>
            <a:off x="1585913" y="3182938"/>
            <a:ext cx="200025" cy="238125"/>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87" name="Text Box 11"/>
          <p:cNvSpPr txBox="1">
            <a:spLocks noChangeArrowheads="1"/>
          </p:cNvSpPr>
          <p:nvPr/>
        </p:nvSpPr>
        <p:spPr bwMode="auto">
          <a:xfrm>
            <a:off x="1489075" y="3052763"/>
            <a:ext cx="4206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1388" name="Line 13"/>
          <p:cNvSpPr>
            <a:spLocks noChangeShapeType="1"/>
          </p:cNvSpPr>
          <p:nvPr/>
        </p:nvSpPr>
        <p:spPr bwMode="auto">
          <a:xfrm>
            <a:off x="552450" y="3683000"/>
            <a:ext cx="0" cy="3603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89" name="Line 14"/>
          <p:cNvSpPr>
            <a:spLocks noChangeShapeType="1"/>
          </p:cNvSpPr>
          <p:nvPr/>
        </p:nvSpPr>
        <p:spPr bwMode="auto">
          <a:xfrm>
            <a:off x="866775" y="3043238"/>
            <a:ext cx="0" cy="46831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90" name="Line 15"/>
          <p:cNvSpPr>
            <a:spLocks noChangeShapeType="1"/>
          </p:cNvSpPr>
          <p:nvPr/>
        </p:nvSpPr>
        <p:spPr bwMode="auto">
          <a:xfrm>
            <a:off x="876300" y="4191000"/>
            <a:ext cx="0" cy="3603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91" name="Line 16"/>
          <p:cNvSpPr>
            <a:spLocks noChangeShapeType="1"/>
          </p:cNvSpPr>
          <p:nvPr/>
        </p:nvSpPr>
        <p:spPr bwMode="auto">
          <a:xfrm>
            <a:off x="1704975" y="4189413"/>
            <a:ext cx="0" cy="36036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92" name="Line 17"/>
          <p:cNvSpPr>
            <a:spLocks noChangeShapeType="1"/>
          </p:cNvSpPr>
          <p:nvPr/>
        </p:nvSpPr>
        <p:spPr bwMode="auto">
          <a:xfrm>
            <a:off x="2005013" y="3667125"/>
            <a:ext cx="0" cy="1793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393" name="Text Box 18"/>
          <p:cNvSpPr txBox="1">
            <a:spLocks noChangeArrowheads="1"/>
          </p:cNvSpPr>
          <p:nvPr/>
        </p:nvSpPr>
        <p:spPr bwMode="auto">
          <a:xfrm>
            <a:off x="669925" y="3417888"/>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394" name="Text Box 19"/>
          <p:cNvSpPr txBox="1">
            <a:spLocks noChangeArrowheads="1"/>
          </p:cNvSpPr>
          <p:nvPr/>
        </p:nvSpPr>
        <p:spPr bwMode="auto">
          <a:xfrm>
            <a:off x="1479550" y="3803650"/>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395" name="Text Box 20"/>
          <p:cNvSpPr txBox="1">
            <a:spLocks noChangeArrowheads="1"/>
          </p:cNvSpPr>
          <p:nvPr/>
        </p:nvSpPr>
        <p:spPr bwMode="auto">
          <a:xfrm>
            <a:off x="331788" y="3298825"/>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396" name="Text Box 21"/>
          <p:cNvSpPr txBox="1">
            <a:spLocks noChangeArrowheads="1"/>
          </p:cNvSpPr>
          <p:nvPr/>
        </p:nvSpPr>
        <p:spPr bwMode="auto">
          <a:xfrm>
            <a:off x="1798638" y="3298825"/>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397" name="Text Box 22"/>
          <p:cNvSpPr txBox="1">
            <a:spLocks noChangeArrowheads="1"/>
          </p:cNvSpPr>
          <p:nvPr/>
        </p:nvSpPr>
        <p:spPr bwMode="auto">
          <a:xfrm>
            <a:off x="660400" y="4422775"/>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398" name="Text Box 23"/>
          <p:cNvSpPr txBox="1">
            <a:spLocks noChangeArrowheads="1"/>
          </p:cNvSpPr>
          <p:nvPr/>
        </p:nvSpPr>
        <p:spPr bwMode="auto">
          <a:xfrm>
            <a:off x="1490663" y="4427538"/>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1399" name="Text Box 24"/>
          <p:cNvSpPr txBox="1">
            <a:spLocks noChangeArrowheads="1"/>
          </p:cNvSpPr>
          <p:nvPr/>
        </p:nvSpPr>
        <p:spPr bwMode="auto">
          <a:xfrm>
            <a:off x="666750" y="3841750"/>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1400" name="Text Box 25"/>
          <p:cNvSpPr txBox="1">
            <a:spLocks noChangeArrowheads="1"/>
          </p:cNvSpPr>
          <p:nvPr/>
        </p:nvSpPr>
        <p:spPr bwMode="auto">
          <a:xfrm>
            <a:off x="660400" y="2676525"/>
            <a:ext cx="11953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CH2OH</a:t>
            </a:r>
            <a:r>
              <a:rPr lang="en" b="1" baseline="-25000">
                <a:solidFill>
                  <a:srgbClr val="FF9933"/>
                </a:solidFill>
                <a:effectLst>
                  <a:outerShdw blurRad="38100" dist="38100" dir="2700000" algn="tl">
                    <a:srgbClr val="000000">
                      <a:alpha val="43137"/>
                    </a:srgbClr>
                  </a:outerShdw>
                </a:effectLst>
                <a:latin typeface="Arial" pitchFamily="34" charset="0"/>
              </a:rPr>
              <a:t>​</a:t>
            </a:r>
            <a:r>
              <a:rPr lang="en" b="1">
                <a:solidFill>
                  <a:srgbClr val="FF9933"/>
                </a:solidFill>
                <a:effectLst>
                  <a:outerShdw blurRad="38100" dist="38100" dir="2700000" algn="tl">
                    <a:srgbClr val="000000">
                      <a:alpha val="43137"/>
                    </a:srgbClr>
                  </a:outerShdw>
                </a:effectLst>
                <a:latin typeface="Arial" pitchFamily="34" charset="0"/>
              </a:rPr>
              <a:t>​</a:t>
            </a:r>
          </a:p>
        </p:txBody>
      </p:sp>
      <p:sp>
        <p:nvSpPr>
          <p:cNvPr id="101401" name="Line 26"/>
          <p:cNvSpPr>
            <a:spLocks noChangeShapeType="1"/>
          </p:cNvSpPr>
          <p:nvPr/>
        </p:nvSpPr>
        <p:spPr bwMode="auto">
          <a:xfrm>
            <a:off x="2014538" y="3860800"/>
            <a:ext cx="230187" cy="2301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02" name="Text Box 28"/>
          <p:cNvSpPr txBox="1">
            <a:spLocks noChangeArrowheads="1"/>
          </p:cNvSpPr>
          <p:nvPr/>
        </p:nvSpPr>
        <p:spPr bwMode="auto">
          <a:xfrm>
            <a:off x="2141538" y="3935413"/>
            <a:ext cx="420687"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grpSp>
        <p:nvGrpSpPr>
          <p:cNvPr id="127003" name="Group 53"/>
          <p:cNvGrpSpPr>
            <a:grpSpLocks/>
          </p:cNvGrpSpPr>
          <p:nvPr/>
        </p:nvGrpSpPr>
        <p:grpSpPr bwMode="auto">
          <a:xfrm>
            <a:off x="2470150" y="2670175"/>
            <a:ext cx="2244725" cy="2208213"/>
            <a:chOff x="1052" y="1410"/>
            <a:chExt cx="1414" cy="1391"/>
          </a:xfrm>
        </p:grpSpPr>
        <p:sp>
          <p:nvSpPr>
            <p:cNvPr id="101478" name="Rectangle 29"/>
            <p:cNvSpPr>
              <a:spLocks noChangeArrowheads="1"/>
            </p:cNvSpPr>
            <p:nvPr/>
          </p:nvSpPr>
          <p:spPr bwMode="auto">
            <a:xfrm>
              <a:off x="1392" y="2473"/>
              <a:ext cx="544" cy="47"/>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79" name="AutoShape 30"/>
            <p:cNvSpPr>
              <a:spLocks noChangeArrowheads="1"/>
            </p:cNvSpPr>
            <p:nvPr/>
          </p:nvSpPr>
          <p:spPr bwMode="auto">
            <a:xfrm rot="1800000">
              <a:off x="1996" y="2128"/>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80" name="AutoShape 31"/>
            <p:cNvSpPr>
              <a:spLocks noChangeArrowheads="1"/>
            </p:cNvSpPr>
            <p:nvPr/>
          </p:nvSpPr>
          <p:spPr bwMode="auto">
            <a:xfrm rot="19800000" flipH="1">
              <a:off x="1279" y="2128"/>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81" name="Line 32"/>
            <p:cNvSpPr>
              <a:spLocks noChangeShapeType="1"/>
            </p:cNvSpPr>
            <p:nvPr/>
          </p:nvSpPr>
          <p:spPr bwMode="auto">
            <a:xfrm rot="1800000" flipV="1">
              <a:off x="1299" y="1780"/>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82" name="Line 33"/>
            <p:cNvSpPr>
              <a:spLocks noChangeShapeType="1"/>
            </p:cNvSpPr>
            <p:nvPr/>
          </p:nvSpPr>
          <p:spPr bwMode="auto">
            <a:xfrm rot="-1800000" flipH="1" flipV="1">
              <a:off x="2019" y="1780"/>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83" name="Line 34"/>
            <p:cNvSpPr>
              <a:spLocks noChangeShapeType="1"/>
            </p:cNvSpPr>
            <p:nvPr/>
          </p:nvSpPr>
          <p:spPr bwMode="auto">
            <a:xfrm>
              <a:off x="1392" y="1810"/>
              <a:ext cx="552"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84" name="Rectangle 35"/>
            <p:cNvSpPr>
              <a:spLocks noChangeArrowheads="1"/>
            </p:cNvSpPr>
            <p:nvPr/>
          </p:nvSpPr>
          <p:spPr bwMode="auto">
            <a:xfrm>
              <a:off x="1851" y="1729"/>
              <a:ext cx="126" cy="150"/>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85" name="Text Box 36"/>
            <p:cNvSpPr txBox="1">
              <a:spLocks noChangeArrowheads="1"/>
            </p:cNvSpPr>
            <p:nvPr/>
          </p:nvSpPr>
          <p:spPr bwMode="auto">
            <a:xfrm>
              <a:off x="1790" y="1647"/>
              <a:ext cx="26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1486" name="Line 37"/>
            <p:cNvSpPr>
              <a:spLocks noChangeShapeType="1"/>
            </p:cNvSpPr>
            <p:nvPr/>
          </p:nvSpPr>
          <p:spPr bwMode="auto">
            <a:xfrm>
              <a:off x="1200" y="2044"/>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87" name="Line 38"/>
            <p:cNvSpPr>
              <a:spLocks noChangeShapeType="1"/>
            </p:cNvSpPr>
            <p:nvPr/>
          </p:nvSpPr>
          <p:spPr bwMode="auto">
            <a:xfrm>
              <a:off x="1398" y="1641"/>
              <a:ext cx="0" cy="29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88" name="Line 39"/>
            <p:cNvSpPr>
              <a:spLocks noChangeShapeType="1"/>
            </p:cNvSpPr>
            <p:nvPr/>
          </p:nvSpPr>
          <p:spPr bwMode="auto">
            <a:xfrm>
              <a:off x="1404" y="2364"/>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89" name="Line 40"/>
            <p:cNvSpPr>
              <a:spLocks noChangeShapeType="1"/>
            </p:cNvSpPr>
            <p:nvPr/>
          </p:nvSpPr>
          <p:spPr bwMode="auto">
            <a:xfrm>
              <a:off x="1926" y="2363"/>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90" name="Line 41"/>
            <p:cNvSpPr>
              <a:spLocks noChangeShapeType="1"/>
            </p:cNvSpPr>
            <p:nvPr/>
          </p:nvSpPr>
          <p:spPr bwMode="auto">
            <a:xfrm>
              <a:off x="2115" y="2034"/>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91" name="Text Box 42"/>
            <p:cNvSpPr txBox="1">
              <a:spLocks noChangeArrowheads="1"/>
            </p:cNvSpPr>
            <p:nvPr/>
          </p:nvSpPr>
          <p:spPr bwMode="auto">
            <a:xfrm>
              <a:off x="1274" y="1877"/>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92" name="Text Box 43"/>
            <p:cNvSpPr txBox="1">
              <a:spLocks noChangeArrowheads="1"/>
            </p:cNvSpPr>
            <p:nvPr/>
          </p:nvSpPr>
          <p:spPr bwMode="auto">
            <a:xfrm>
              <a:off x="1784" y="2120"/>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93" name="Text Box 44"/>
            <p:cNvSpPr txBox="1">
              <a:spLocks noChangeArrowheads="1"/>
            </p:cNvSpPr>
            <p:nvPr/>
          </p:nvSpPr>
          <p:spPr bwMode="auto">
            <a:xfrm>
              <a:off x="1061" y="1802"/>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94" name="Text Box 45"/>
            <p:cNvSpPr txBox="1">
              <a:spLocks noChangeArrowheads="1"/>
            </p:cNvSpPr>
            <p:nvPr/>
          </p:nvSpPr>
          <p:spPr bwMode="auto">
            <a:xfrm>
              <a:off x="1985" y="1802"/>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95" name="Text Box 46"/>
            <p:cNvSpPr txBox="1">
              <a:spLocks noChangeArrowheads="1"/>
            </p:cNvSpPr>
            <p:nvPr/>
          </p:nvSpPr>
          <p:spPr bwMode="auto">
            <a:xfrm>
              <a:off x="1268" y="2510"/>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96" name="Text Box 47"/>
            <p:cNvSpPr txBox="1">
              <a:spLocks noChangeArrowheads="1"/>
            </p:cNvSpPr>
            <p:nvPr/>
          </p:nvSpPr>
          <p:spPr bwMode="auto">
            <a:xfrm>
              <a:off x="1791" y="2513"/>
              <a:ext cx="404"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1497" name="Text Box 48"/>
            <p:cNvSpPr txBox="1">
              <a:spLocks noChangeArrowheads="1"/>
            </p:cNvSpPr>
            <p:nvPr/>
          </p:nvSpPr>
          <p:spPr bwMode="auto">
            <a:xfrm>
              <a:off x="1272" y="2144"/>
              <a:ext cx="404"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1498" name="Text Box 49"/>
            <p:cNvSpPr txBox="1">
              <a:spLocks noChangeArrowheads="1"/>
            </p:cNvSpPr>
            <p:nvPr/>
          </p:nvSpPr>
          <p:spPr bwMode="auto">
            <a:xfrm>
              <a:off x="1268" y="1410"/>
              <a:ext cx="753"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CH2OH</a:t>
              </a:r>
              <a:r>
                <a:rPr lang="en" b="1" baseline="-25000">
                  <a:solidFill>
                    <a:srgbClr val="FF9933"/>
                  </a:solidFill>
                  <a:effectLst>
                    <a:outerShdw blurRad="38100" dist="38100" dir="2700000" algn="tl">
                      <a:srgbClr val="000000">
                        <a:alpha val="43137"/>
                      </a:srgbClr>
                    </a:outerShdw>
                  </a:effectLst>
                  <a:latin typeface="Arial" pitchFamily="34" charset="0"/>
                </a:rPr>
                <a:t>​</a:t>
              </a:r>
              <a:r>
                <a:rPr lang="en" b="1">
                  <a:solidFill>
                    <a:srgbClr val="FF9933"/>
                  </a:solidFill>
                  <a:effectLst>
                    <a:outerShdw blurRad="38100" dist="38100" dir="2700000" algn="tl">
                      <a:srgbClr val="000000">
                        <a:alpha val="43137"/>
                      </a:srgbClr>
                    </a:outerShdw>
                  </a:effectLst>
                  <a:latin typeface="Arial" pitchFamily="34" charset="0"/>
                </a:rPr>
                <a:t>​</a:t>
              </a:r>
            </a:p>
          </p:txBody>
        </p:sp>
        <p:sp>
          <p:nvSpPr>
            <p:cNvPr id="101499" name="Line 50"/>
            <p:cNvSpPr>
              <a:spLocks noChangeShapeType="1"/>
            </p:cNvSpPr>
            <p:nvPr/>
          </p:nvSpPr>
          <p:spPr bwMode="auto">
            <a:xfrm>
              <a:off x="2121" y="2156"/>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500" name="Line 51"/>
            <p:cNvSpPr>
              <a:spLocks noChangeShapeType="1"/>
            </p:cNvSpPr>
            <p:nvPr/>
          </p:nvSpPr>
          <p:spPr bwMode="auto">
            <a:xfrm flipH="1">
              <a:off x="1052" y="2162"/>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501" name="Text Box 52"/>
            <p:cNvSpPr txBox="1">
              <a:spLocks noChangeArrowheads="1"/>
            </p:cNvSpPr>
            <p:nvPr/>
          </p:nvSpPr>
          <p:spPr bwMode="auto">
            <a:xfrm>
              <a:off x="2201" y="2203"/>
              <a:ext cx="26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grpSp>
      <p:grpSp>
        <p:nvGrpSpPr>
          <p:cNvPr id="127004" name="Group 54"/>
          <p:cNvGrpSpPr>
            <a:grpSpLocks/>
          </p:cNvGrpSpPr>
          <p:nvPr/>
        </p:nvGrpSpPr>
        <p:grpSpPr bwMode="auto">
          <a:xfrm>
            <a:off x="4630738" y="2671763"/>
            <a:ext cx="2244725" cy="2208212"/>
            <a:chOff x="1052" y="1410"/>
            <a:chExt cx="1414" cy="1391"/>
          </a:xfrm>
        </p:grpSpPr>
        <p:sp>
          <p:nvSpPr>
            <p:cNvPr id="101454" name="Rectangle 55"/>
            <p:cNvSpPr>
              <a:spLocks noChangeArrowheads="1"/>
            </p:cNvSpPr>
            <p:nvPr/>
          </p:nvSpPr>
          <p:spPr bwMode="auto">
            <a:xfrm>
              <a:off x="1392" y="2473"/>
              <a:ext cx="544" cy="47"/>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55" name="AutoShape 56"/>
            <p:cNvSpPr>
              <a:spLocks noChangeArrowheads="1"/>
            </p:cNvSpPr>
            <p:nvPr/>
          </p:nvSpPr>
          <p:spPr bwMode="auto">
            <a:xfrm rot="1800000">
              <a:off x="1996" y="2128"/>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56" name="AutoShape 57"/>
            <p:cNvSpPr>
              <a:spLocks noChangeArrowheads="1"/>
            </p:cNvSpPr>
            <p:nvPr/>
          </p:nvSpPr>
          <p:spPr bwMode="auto">
            <a:xfrm rot="19800000" flipH="1">
              <a:off x="1279" y="2128"/>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57" name="Line 58"/>
            <p:cNvSpPr>
              <a:spLocks noChangeShapeType="1"/>
            </p:cNvSpPr>
            <p:nvPr/>
          </p:nvSpPr>
          <p:spPr bwMode="auto">
            <a:xfrm rot="1800000" flipV="1">
              <a:off x="1299" y="1780"/>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58" name="Line 59"/>
            <p:cNvSpPr>
              <a:spLocks noChangeShapeType="1"/>
            </p:cNvSpPr>
            <p:nvPr/>
          </p:nvSpPr>
          <p:spPr bwMode="auto">
            <a:xfrm rot="-1800000" flipH="1" flipV="1">
              <a:off x="2019" y="1780"/>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59" name="Line 60"/>
            <p:cNvSpPr>
              <a:spLocks noChangeShapeType="1"/>
            </p:cNvSpPr>
            <p:nvPr/>
          </p:nvSpPr>
          <p:spPr bwMode="auto">
            <a:xfrm>
              <a:off x="1392" y="1810"/>
              <a:ext cx="552"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60" name="Rectangle 61"/>
            <p:cNvSpPr>
              <a:spLocks noChangeArrowheads="1"/>
            </p:cNvSpPr>
            <p:nvPr/>
          </p:nvSpPr>
          <p:spPr bwMode="auto">
            <a:xfrm>
              <a:off x="1851" y="1729"/>
              <a:ext cx="126" cy="150"/>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61" name="Text Box 62"/>
            <p:cNvSpPr txBox="1">
              <a:spLocks noChangeArrowheads="1"/>
            </p:cNvSpPr>
            <p:nvPr/>
          </p:nvSpPr>
          <p:spPr bwMode="auto">
            <a:xfrm>
              <a:off x="1790" y="1647"/>
              <a:ext cx="26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1462" name="Line 63"/>
            <p:cNvSpPr>
              <a:spLocks noChangeShapeType="1"/>
            </p:cNvSpPr>
            <p:nvPr/>
          </p:nvSpPr>
          <p:spPr bwMode="auto">
            <a:xfrm>
              <a:off x="1200" y="2044"/>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63" name="Line 64"/>
            <p:cNvSpPr>
              <a:spLocks noChangeShapeType="1"/>
            </p:cNvSpPr>
            <p:nvPr/>
          </p:nvSpPr>
          <p:spPr bwMode="auto">
            <a:xfrm>
              <a:off x="1398" y="1641"/>
              <a:ext cx="0" cy="29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64" name="Line 65"/>
            <p:cNvSpPr>
              <a:spLocks noChangeShapeType="1"/>
            </p:cNvSpPr>
            <p:nvPr/>
          </p:nvSpPr>
          <p:spPr bwMode="auto">
            <a:xfrm>
              <a:off x="1404" y="2364"/>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65" name="Line 66"/>
            <p:cNvSpPr>
              <a:spLocks noChangeShapeType="1"/>
            </p:cNvSpPr>
            <p:nvPr/>
          </p:nvSpPr>
          <p:spPr bwMode="auto">
            <a:xfrm>
              <a:off x="1926" y="2363"/>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66" name="Line 67"/>
            <p:cNvSpPr>
              <a:spLocks noChangeShapeType="1"/>
            </p:cNvSpPr>
            <p:nvPr/>
          </p:nvSpPr>
          <p:spPr bwMode="auto">
            <a:xfrm>
              <a:off x="2115" y="2034"/>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67" name="Text Box 68"/>
            <p:cNvSpPr txBox="1">
              <a:spLocks noChangeArrowheads="1"/>
            </p:cNvSpPr>
            <p:nvPr/>
          </p:nvSpPr>
          <p:spPr bwMode="auto">
            <a:xfrm>
              <a:off x="1274" y="1877"/>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68" name="Text Box 69"/>
            <p:cNvSpPr txBox="1">
              <a:spLocks noChangeArrowheads="1"/>
            </p:cNvSpPr>
            <p:nvPr/>
          </p:nvSpPr>
          <p:spPr bwMode="auto">
            <a:xfrm>
              <a:off x="1784" y="2120"/>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69" name="Text Box 70"/>
            <p:cNvSpPr txBox="1">
              <a:spLocks noChangeArrowheads="1"/>
            </p:cNvSpPr>
            <p:nvPr/>
          </p:nvSpPr>
          <p:spPr bwMode="auto">
            <a:xfrm>
              <a:off x="1061" y="1802"/>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70" name="Text Box 71"/>
            <p:cNvSpPr txBox="1">
              <a:spLocks noChangeArrowheads="1"/>
            </p:cNvSpPr>
            <p:nvPr/>
          </p:nvSpPr>
          <p:spPr bwMode="auto">
            <a:xfrm>
              <a:off x="1985" y="1802"/>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71" name="Text Box 72"/>
            <p:cNvSpPr txBox="1">
              <a:spLocks noChangeArrowheads="1"/>
            </p:cNvSpPr>
            <p:nvPr/>
          </p:nvSpPr>
          <p:spPr bwMode="auto">
            <a:xfrm>
              <a:off x="1268" y="2510"/>
              <a:ext cx="25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72" name="Text Box 73"/>
            <p:cNvSpPr txBox="1">
              <a:spLocks noChangeArrowheads="1"/>
            </p:cNvSpPr>
            <p:nvPr/>
          </p:nvSpPr>
          <p:spPr bwMode="auto">
            <a:xfrm>
              <a:off x="1791" y="2513"/>
              <a:ext cx="404"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1473" name="Text Box 74"/>
            <p:cNvSpPr txBox="1">
              <a:spLocks noChangeArrowheads="1"/>
            </p:cNvSpPr>
            <p:nvPr/>
          </p:nvSpPr>
          <p:spPr bwMode="auto">
            <a:xfrm>
              <a:off x="1272" y="2144"/>
              <a:ext cx="404"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1474" name="Text Box 75"/>
            <p:cNvSpPr txBox="1">
              <a:spLocks noChangeArrowheads="1"/>
            </p:cNvSpPr>
            <p:nvPr/>
          </p:nvSpPr>
          <p:spPr bwMode="auto">
            <a:xfrm>
              <a:off x="1268" y="1410"/>
              <a:ext cx="753"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CH2OH</a:t>
              </a:r>
              <a:r>
                <a:rPr lang="en" b="1" baseline="-25000">
                  <a:solidFill>
                    <a:srgbClr val="FF9933"/>
                  </a:solidFill>
                  <a:effectLst>
                    <a:outerShdw blurRad="38100" dist="38100" dir="2700000" algn="tl">
                      <a:srgbClr val="000000">
                        <a:alpha val="43137"/>
                      </a:srgbClr>
                    </a:outerShdw>
                  </a:effectLst>
                  <a:latin typeface="Arial" pitchFamily="34" charset="0"/>
                </a:rPr>
                <a:t>​</a:t>
              </a:r>
              <a:r>
                <a:rPr lang="en" b="1">
                  <a:solidFill>
                    <a:srgbClr val="FF9933"/>
                  </a:solidFill>
                  <a:effectLst>
                    <a:outerShdw blurRad="38100" dist="38100" dir="2700000" algn="tl">
                      <a:srgbClr val="000000">
                        <a:alpha val="43137"/>
                      </a:srgbClr>
                    </a:outerShdw>
                  </a:effectLst>
                  <a:latin typeface="Arial" pitchFamily="34" charset="0"/>
                </a:rPr>
                <a:t>​</a:t>
              </a:r>
            </a:p>
          </p:txBody>
        </p:sp>
        <p:sp>
          <p:nvSpPr>
            <p:cNvPr id="101475" name="Line 76"/>
            <p:cNvSpPr>
              <a:spLocks noChangeShapeType="1"/>
            </p:cNvSpPr>
            <p:nvPr/>
          </p:nvSpPr>
          <p:spPr bwMode="auto">
            <a:xfrm>
              <a:off x="2121" y="2156"/>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76" name="Line 77"/>
            <p:cNvSpPr>
              <a:spLocks noChangeShapeType="1"/>
            </p:cNvSpPr>
            <p:nvPr/>
          </p:nvSpPr>
          <p:spPr bwMode="auto">
            <a:xfrm flipH="1">
              <a:off x="1052" y="2162"/>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77" name="Text Box 78"/>
            <p:cNvSpPr txBox="1">
              <a:spLocks noChangeArrowheads="1"/>
            </p:cNvSpPr>
            <p:nvPr/>
          </p:nvSpPr>
          <p:spPr bwMode="auto">
            <a:xfrm>
              <a:off x="2201" y="2203"/>
              <a:ext cx="265" cy="288"/>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grpSp>
      <p:sp>
        <p:nvSpPr>
          <p:cNvPr id="101405" name="Rectangle 80"/>
          <p:cNvSpPr>
            <a:spLocks noChangeArrowheads="1"/>
          </p:cNvSpPr>
          <p:nvPr/>
        </p:nvSpPr>
        <p:spPr bwMode="auto">
          <a:xfrm>
            <a:off x="7307263" y="4344988"/>
            <a:ext cx="863600" cy="74612"/>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06" name="AutoShape 81"/>
          <p:cNvSpPr>
            <a:spLocks noChangeArrowheads="1"/>
          </p:cNvSpPr>
          <p:nvPr/>
        </p:nvSpPr>
        <p:spPr bwMode="auto">
          <a:xfrm rot="1800000">
            <a:off x="8266113" y="3797300"/>
            <a:ext cx="74612"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07" name="AutoShape 82"/>
          <p:cNvSpPr>
            <a:spLocks noChangeArrowheads="1"/>
          </p:cNvSpPr>
          <p:nvPr/>
        </p:nvSpPr>
        <p:spPr bwMode="auto">
          <a:xfrm rot="19800000" flipH="1">
            <a:off x="7127875" y="3797300"/>
            <a:ext cx="74613"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08" name="Line 83"/>
          <p:cNvSpPr>
            <a:spLocks noChangeShapeType="1"/>
          </p:cNvSpPr>
          <p:nvPr/>
        </p:nvSpPr>
        <p:spPr bwMode="auto">
          <a:xfrm rot="1800000" flipV="1">
            <a:off x="7159625" y="3244850"/>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09" name="Line 84"/>
          <p:cNvSpPr>
            <a:spLocks noChangeShapeType="1"/>
          </p:cNvSpPr>
          <p:nvPr/>
        </p:nvSpPr>
        <p:spPr bwMode="auto">
          <a:xfrm rot="-1800000" flipH="1" flipV="1">
            <a:off x="8302625" y="3244850"/>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10" name="Line 85"/>
          <p:cNvSpPr>
            <a:spLocks noChangeShapeType="1"/>
          </p:cNvSpPr>
          <p:nvPr/>
        </p:nvSpPr>
        <p:spPr bwMode="auto">
          <a:xfrm>
            <a:off x="7307263" y="3292475"/>
            <a:ext cx="876300"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11" name="Rectangle 86"/>
          <p:cNvSpPr>
            <a:spLocks noChangeArrowheads="1"/>
          </p:cNvSpPr>
          <p:nvPr/>
        </p:nvSpPr>
        <p:spPr bwMode="auto">
          <a:xfrm>
            <a:off x="8035925" y="3163888"/>
            <a:ext cx="200025" cy="238125"/>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12" name="Text Box 87"/>
          <p:cNvSpPr txBox="1">
            <a:spLocks noChangeArrowheads="1"/>
          </p:cNvSpPr>
          <p:nvPr/>
        </p:nvSpPr>
        <p:spPr bwMode="auto">
          <a:xfrm>
            <a:off x="7939088" y="3033713"/>
            <a:ext cx="420687"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1413" name="Line 88"/>
          <p:cNvSpPr>
            <a:spLocks noChangeShapeType="1"/>
          </p:cNvSpPr>
          <p:nvPr/>
        </p:nvSpPr>
        <p:spPr bwMode="auto">
          <a:xfrm>
            <a:off x="7002463" y="3663950"/>
            <a:ext cx="0" cy="1793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14" name="Line 89"/>
          <p:cNvSpPr>
            <a:spLocks noChangeShapeType="1"/>
          </p:cNvSpPr>
          <p:nvPr/>
        </p:nvSpPr>
        <p:spPr bwMode="auto">
          <a:xfrm>
            <a:off x="7316788" y="3024188"/>
            <a:ext cx="0" cy="46831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15" name="Line 90"/>
          <p:cNvSpPr>
            <a:spLocks noChangeShapeType="1"/>
          </p:cNvSpPr>
          <p:nvPr/>
        </p:nvSpPr>
        <p:spPr bwMode="auto">
          <a:xfrm>
            <a:off x="7326313" y="4171950"/>
            <a:ext cx="0" cy="3603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16" name="Line 91"/>
          <p:cNvSpPr>
            <a:spLocks noChangeShapeType="1"/>
          </p:cNvSpPr>
          <p:nvPr/>
        </p:nvSpPr>
        <p:spPr bwMode="auto">
          <a:xfrm>
            <a:off x="8154988" y="4170363"/>
            <a:ext cx="0" cy="36036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17" name="Line 92"/>
          <p:cNvSpPr>
            <a:spLocks noChangeShapeType="1"/>
          </p:cNvSpPr>
          <p:nvPr/>
        </p:nvSpPr>
        <p:spPr bwMode="auto">
          <a:xfrm>
            <a:off x="8455025" y="3648075"/>
            <a:ext cx="0" cy="3603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18" name="Text Box 93"/>
          <p:cNvSpPr txBox="1">
            <a:spLocks noChangeArrowheads="1"/>
          </p:cNvSpPr>
          <p:nvPr/>
        </p:nvSpPr>
        <p:spPr bwMode="auto">
          <a:xfrm>
            <a:off x="7119938" y="3398838"/>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19" name="Text Box 94"/>
          <p:cNvSpPr txBox="1">
            <a:spLocks noChangeArrowheads="1"/>
          </p:cNvSpPr>
          <p:nvPr/>
        </p:nvSpPr>
        <p:spPr bwMode="auto">
          <a:xfrm>
            <a:off x="7929563" y="3784600"/>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20" name="Text Box 95"/>
          <p:cNvSpPr txBox="1">
            <a:spLocks noChangeArrowheads="1"/>
          </p:cNvSpPr>
          <p:nvPr/>
        </p:nvSpPr>
        <p:spPr bwMode="auto">
          <a:xfrm>
            <a:off x="6781800" y="3279775"/>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21" name="Text Box 96"/>
          <p:cNvSpPr txBox="1">
            <a:spLocks noChangeArrowheads="1"/>
          </p:cNvSpPr>
          <p:nvPr/>
        </p:nvSpPr>
        <p:spPr bwMode="auto">
          <a:xfrm>
            <a:off x="8248650" y="3279775"/>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22" name="Text Box 97"/>
          <p:cNvSpPr txBox="1">
            <a:spLocks noChangeArrowheads="1"/>
          </p:cNvSpPr>
          <p:nvPr/>
        </p:nvSpPr>
        <p:spPr bwMode="auto">
          <a:xfrm>
            <a:off x="7110413" y="4403725"/>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1423" name="Text Box 98"/>
          <p:cNvSpPr txBox="1">
            <a:spLocks noChangeArrowheads="1"/>
          </p:cNvSpPr>
          <p:nvPr/>
        </p:nvSpPr>
        <p:spPr bwMode="auto">
          <a:xfrm>
            <a:off x="7940675" y="4408488"/>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1424" name="Text Box 99"/>
          <p:cNvSpPr txBox="1">
            <a:spLocks noChangeArrowheads="1"/>
          </p:cNvSpPr>
          <p:nvPr/>
        </p:nvSpPr>
        <p:spPr bwMode="auto">
          <a:xfrm>
            <a:off x="7116763" y="3822700"/>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1425" name="Text Box 100"/>
          <p:cNvSpPr txBox="1">
            <a:spLocks noChangeArrowheads="1"/>
          </p:cNvSpPr>
          <p:nvPr/>
        </p:nvSpPr>
        <p:spPr bwMode="auto">
          <a:xfrm>
            <a:off x="7110413" y="2657475"/>
            <a:ext cx="1195387"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CH2OH</a:t>
            </a:r>
            <a:r>
              <a:rPr lang="en" b="1" baseline="-25000">
                <a:solidFill>
                  <a:srgbClr val="FF9933"/>
                </a:solidFill>
                <a:effectLst>
                  <a:outerShdw blurRad="38100" dist="38100" dir="2700000" algn="tl">
                    <a:srgbClr val="000000">
                      <a:alpha val="43137"/>
                    </a:srgbClr>
                  </a:outerShdw>
                </a:effectLst>
                <a:latin typeface="Arial" pitchFamily="34" charset="0"/>
              </a:rPr>
              <a:t>​</a:t>
            </a:r>
            <a:r>
              <a:rPr lang="en" b="1">
                <a:solidFill>
                  <a:srgbClr val="FF9933"/>
                </a:solidFill>
                <a:effectLst>
                  <a:outerShdw blurRad="38100" dist="38100" dir="2700000" algn="tl">
                    <a:srgbClr val="000000">
                      <a:alpha val="43137"/>
                    </a:srgbClr>
                  </a:outerShdw>
                </a:effectLst>
                <a:latin typeface="Arial" pitchFamily="34" charset="0"/>
              </a:rPr>
              <a:t>​</a:t>
            </a:r>
          </a:p>
        </p:txBody>
      </p:sp>
      <p:sp>
        <p:nvSpPr>
          <p:cNvPr id="101426" name="Line 102"/>
          <p:cNvSpPr>
            <a:spLocks noChangeShapeType="1"/>
          </p:cNvSpPr>
          <p:nvPr/>
        </p:nvSpPr>
        <p:spPr bwMode="auto">
          <a:xfrm flipH="1">
            <a:off x="6767513" y="3851275"/>
            <a:ext cx="230187" cy="2301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27" name="Text Box 103"/>
          <p:cNvSpPr txBox="1">
            <a:spLocks noChangeArrowheads="1"/>
          </p:cNvSpPr>
          <p:nvPr/>
        </p:nvSpPr>
        <p:spPr bwMode="auto">
          <a:xfrm>
            <a:off x="8248650" y="3890963"/>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1428" name="Text Box 104"/>
          <p:cNvSpPr txBox="1">
            <a:spLocks noChangeArrowheads="1"/>
          </p:cNvSpPr>
          <p:nvPr/>
        </p:nvSpPr>
        <p:spPr bwMode="auto">
          <a:xfrm>
            <a:off x="114300" y="3932238"/>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HO</a:t>
            </a:r>
          </a:p>
        </p:txBody>
      </p:sp>
      <p:grpSp>
        <p:nvGrpSpPr>
          <p:cNvPr id="4" name="Group 108"/>
          <p:cNvGrpSpPr>
            <a:grpSpLocks/>
          </p:cNvGrpSpPr>
          <p:nvPr/>
        </p:nvGrpSpPr>
        <p:grpSpPr bwMode="auto">
          <a:xfrm>
            <a:off x="2495550" y="2800350"/>
            <a:ext cx="2625725" cy="2290763"/>
            <a:chOff x="1572" y="1068"/>
            <a:chExt cx="1654" cy="1443"/>
          </a:xfrm>
        </p:grpSpPr>
        <p:sp>
          <p:nvSpPr>
            <p:cNvPr id="101451" name="AutoShape 105"/>
            <p:cNvSpPr>
              <a:spLocks/>
            </p:cNvSpPr>
            <p:nvPr/>
          </p:nvSpPr>
          <p:spPr bwMode="auto">
            <a:xfrm>
              <a:off x="2892" y="1068"/>
              <a:ext cx="73" cy="1296"/>
            </a:xfrm>
            <a:prstGeom prst="rightBracket">
              <a:avLst>
                <a:gd name="adj" fmla="val 147945"/>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52" name="AutoShape 106"/>
            <p:cNvSpPr>
              <a:spLocks/>
            </p:cNvSpPr>
            <p:nvPr/>
          </p:nvSpPr>
          <p:spPr bwMode="auto">
            <a:xfrm flipH="1">
              <a:off x="1572" y="1068"/>
              <a:ext cx="73" cy="1296"/>
            </a:xfrm>
            <a:prstGeom prst="rightBracket">
              <a:avLst>
                <a:gd name="adj" fmla="val 147945"/>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1453" name="Text Box 107"/>
            <p:cNvSpPr txBox="1">
              <a:spLocks noChangeArrowheads="1"/>
            </p:cNvSpPr>
            <p:nvPr/>
          </p:nvSpPr>
          <p:spPr bwMode="auto">
            <a:xfrm>
              <a:off x="2954" y="2146"/>
              <a:ext cx="272" cy="365"/>
            </a:xfrm>
            <a:prstGeom prst="rect">
              <a:avLst/>
            </a:prstGeom>
            <a:noFill/>
            <a:ln w="9525">
              <a:noFill/>
              <a:miter lim="800000"/>
              <a:headEnd/>
              <a:tailEnd/>
            </a:ln>
          </p:spPr>
          <p:txBody>
            <a:bodyPr wrap="none">
              <a:spAutoFit/>
            </a:bodyPr>
            <a:lstStyle/>
            <a:p>
              <a:pPr algn="ctr" rtl="1">
                <a:defRPr/>
              </a:pPr>
              <a:r>
                <a:rPr lang="en" sz="3200" b="1">
                  <a:solidFill>
                    <a:srgbClr val="00FF00"/>
                  </a:solidFill>
                  <a:effectLst>
                    <a:outerShdw blurRad="38100" dist="38100" dir="2700000" algn="tl">
                      <a:srgbClr val="000000">
                        <a:alpha val="43137"/>
                      </a:srgbClr>
                    </a:outerShdw>
                  </a:effectLst>
                  <a:latin typeface="Arial" pitchFamily="34" charset="0"/>
                </a:rPr>
                <a:t>n</a:t>
              </a:r>
            </a:p>
          </p:txBody>
        </p:sp>
      </p:grpSp>
      <p:grpSp>
        <p:nvGrpSpPr>
          <p:cNvPr id="5" name="Group 132"/>
          <p:cNvGrpSpPr>
            <a:grpSpLocks/>
          </p:cNvGrpSpPr>
          <p:nvPr/>
        </p:nvGrpSpPr>
        <p:grpSpPr bwMode="auto">
          <a:xfrm>
            <a:off x="1870075" y="3427413"/>
            <a:ext cx="7140575" cy="957262"/>
            <a:chOff x="1178" y="2159"/>
            <a:chExt cx="4498" cy="603"/>
          </a:xfrm>
        </p:grpSpPr>
        <p:grpSp>
          <p:nvGrpSpPr>
            <p:cNvPr id="127037" name="Group 115"/>
            <p:cNvGrpSpPr>
              <a:grpSpLocks/>
            </p:cNvGrpSpPr>
            <p:nvPr/>
          </p:nvGrpSpPr>
          <p:grpSpPr bwMode="auto">
            <a:xfrm>
              <a:off x="1178" y="2171"/>
              <a:ext cx="604" cy="591"/>
              <a:chOff x="1178" y="1463"/>
              <a:chExt cx="604" cy="591"/>
            </a:xfrm>
          </p:grpSpPr>
          <p:sp>
            <p:nvSpPr>
              <p:cNvPr id="101448" name="Text Box 110"/>
              <p:cNvSpPr txBox="1">
                <a:spLocks noChangeArrowheads="1"/>
              </p:cNvSpPr>
              <p:nvPr/>
            </p:nvSpPr>
            <p:spPr bwMode="auto">
              <a:xfrm>
                <a:off x="1268" y="1463"/>
                <a:ext cx="268" cy="346"/>
              </a:xfrm>
              <a:prstGeom prst="rect">
                <a:avLst/>
              </a:prstGeom>
              <a:noFill/>
              <a:ln w="9525">
                <a:noFill/>
                <a:miter lim="800000"/>
                <a:headEnd/>
                <a:tailEnd/>
              </a:ln>
            </p:spPr>
            <p:txBody>
              <a:bodyPr wrap="none">
                <a:spAutoFit/>
              </a:bodyPr>
              <a:lstStyle/>
              <a:p>
                <a:pPr algn="ctr" rtl="1">
                  <a:defRPr/>
                </a:pPr>
                <a:r>
                  <a:rPr lang="en" sz="3000" b="1">
                    <a:solidFill>
                      <a:srgbClr val="FFFF00"/>
                    </a:solidFill>
                    <a:effectLst>
                      <a:outerShdw blurRad="38100" dist="38100" dir="2700000" algn="tl">
                        <a:srgbClr val="000000">
                          <a:alpha val="43137"/>
                        </a:srgbClr>
                      </a:outerShdw>
                    </a:effectLst>
                    <a:latin typeface="Symbol" pitchFamily="18" charset="2"/>
                  </a:rPr>
                  <a:t>has</a:t>
                </a:r>
              </a:p>
            </p:txBody>
          </p:sp>
          <p:sp>
            <p:nvSpPr>
              <p:cNvPr id="101449" name="Text Box 113"/>
              <p:cNvSpPr txBox="1">
                <a:spLocks noChangeArrowheads="1"/>
              </p:cNvSpPr>
              <p:nvPr/>
            </p:nvSpPr>
            <p:spPr bwMode="auto">
              <a:xfrm>
                <a:off x="1178"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101450" name="Text Box 114"/>
              <p:cNvSpPr txBox="1">
                <a:spLocks noChangeArrowheads="1"/>
              </p:cNvSpPr>
              <p:nvPr/>
            </p:nvSpPr>
            <p:spPr bwMode="auto">
              <a:xfrm>
                <a:off x="1586"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grpSp>
        <p:grpSp>
          <p:nvGrpSpPr>
            <p:cNvPr id="127038" name="Group 116"/>
            <p:cNvGrpSpPr>
              <a:grpSpLocks/>
            </p:cNvGrpSpPr>
            <p:nvPr/>
          </p:nvGrpSpPr>
          <p:grpSpPr bwMode="auto">
            <a:xfrm>
              <a:off x="2558" y="2171"/>
              <a:ext cx="604" cy="591"/>
              <a:chOff x="1178" y="1463"/>
              <a:chExt cx="604" cy="591"/>
            </a:xfrm>
          </p:grpSpPr>
          <p:sp>
            <p:nvSpPr>
              <p:cNvPr id="101445" name="Text Box 117"/>
              <p:cNvSpPr txBox="1">
                <a:spLocks noChangeArrowheads="1"/>
              </p:cNvSpPr>
              <p:nvPr/>
            </p:nvSpPr>
            <p:spPr bwMode="auto">
              <a:xfrm>
                <a:off x="1268" y="1463"/>
                <a:ext cx="268" cy="346"/>
              </a:xfrm>
              <a:prstGeom prst="rect">
                <a:avLst/>
              </a:prstGeom>
              <a:noFill/>
              <a:ln w="9525">
                <a:noFill/>
                <a:miter lim="800000"/>
                <a:headEnd/>
                <a:tailEnd/>
              </a:ln>
            </p:spPr>
            <p:txBody>
              <a:bodyPr wrap="none">
                <a:spAutoFit/>
              </a:bodyPr>
              <a:lstStyle/>
              <a:p>
                <a:pPr algn="ctr" rtl="1">
                  <a:defRPr/>
                </a:pPr>
                <a:r>
                  <a:rPr lang="en" sz="3000" b="1">
                    <a:solidFill>
                      <a:srgbClr val="FFFF00"/>
                    </a:solidFill>
                    <a:effectLst>
                      <a:outerShdw blurRad="38100" dist="38100" dir="2700000" algn="tl">
                        <a:srgbClr val="000000">
                          <a:alpha val="43137"/>
                        </a:srgbClr>
                      </a:outerShdw>
                    </a:effectLst>
                    <a:latin typeface="Symbol" pitchFamily="18" charset="2"/>
                  </a:rPr>
                  <a:t>has</a:t>
                </a:r>
              </a:p>
            </p:txBody>
          </p:sp>
          <p:sp>
            <p:nvSpPr>
              <p:cNvPr id="101446" name="Text Box 118"/>
              <p:cNvSpPr txBox="1">
                <a:spLocks noChangeArrowheads="1"/>
              </p:cNvSpPr>
              <p:nvPr/>
            </p:nvSpPr>
            <p:spPr bwMode="auto">
              <a:xfrm>
                <a:off x="1178"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101447" name="Text Box 119"/>
              <p:cNvSpPr txBox="1">
                <a:spLocks noChangeArrowheads="1"/>
              </p:cNvSpPr>
              <p:nvPr/>
            </p:nvSpPr>
            <p:spPr bwMode="auto">
              <a:xfrm>
                <a:off x="1586"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grpSp>
        <p:grpSp>
          <p:nvGrpSpPr>
            <p:cNvPr id="127039" name="Group 120"/>
            <p:cNvGrpSpPr>
              <a:grpSpLocks/>
            </p:cNvGrpSpPr>
            <p:nvPr/>
          </p:nvGrpSpPr>
          <p:grpSpPr bwMode="auto">
            <a:xfrm>
              <a:off x="3926" y="2159"/>
              <a:ext cx="604" cy="591"/>
              <a:chOff x="1178" y="1463"/>
              <a:chExt cx="604" cy="591"/>
            </a:xfrm>
          </p:grpSpPr>
          <p:sp>
            <p:nvSpPr>
              <p:cNvPr id="101442" name="Text Box 121"/>
              <p:cNvSpPr txBox="1">
                <a:spLocks noChangeArrowheads="1"/>
              </p:cNvSpPr>
              <p:nvPr/>
            </p:nvSpPr>
            <p:spPr bwMode="auto">
              <a:xfrm>
                <a:off x="1268" y="1463"/>
                <a:ext cx="268" cy="346"/>
              </a:xfrm>
              <a:prstGeom prst="rect">
                <a:avLst/>
              </a:prstGeom>
              <a:noFill/>
              <a:ln w="9525">
                <a:noFill/>
                <a:miter lim="800000"/>
                <a:headEnd/>
                <a:tailEnd/>
              </a:ln>
            </p:spPr>
            <p:txBody>
              <a:bodyPr wrap="none">
                <a:spAutoFit/>
              </a:bodyPr>
              <a:lstStyle/>
              <a:p>
                <a:pPr algn="ctr" rtl="1">
                  <a:defRPr/>
                </a:pPr>
                <a:r>
                  <a:rPr lang="en" sz="3000" b="1">
                    <a:solidFill>
                      <a:srgbClr val="FFFF00"/>
                    </a:solidFill>
                    <a:effectLst>
                      <a:outerShdw blurRad="38100" dist="38100" dir="2700000" algn="tl">
                        <a:srgbClr val="000000">
                          <a:alpha val="43137"/>
                        </a:srgbClr>
                      </a:outerShdw>
                    </a:effectLst>
                    <a:latin typeface="Symbol" pitchFamily="18" charset="2"/>
                  </a:rPr>
                  <a:t>has</a:t>
                </a:r>
              </a:p>
            </p:txBody>
          </p:sp>
          <p:sp>
            <p:nvSpPr>
              <p:cNvPr id="101443" name="Text Box 122"/>
              <p:cNvSpPr txBox="1">
                <a:spLocks noChangeArrowheads="1"/>
              </p:cNvSpPr>
              <p:nvPr/>
            </p:nvSpPr>
            <p:spPr bwMode="auto">
              <a:xfrm>
                <a:off x="1178"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101444" name="Text Box 123"/>
              <p:cNvSpPr txBox="1">
                <a:spLocks noChangeArrowheads="1"/>
              </p:cNvSpPr>
              <p:nvPr/>
            </p:nvSpPr>
            <p:spPr bwMode="auto">
              <a:xfrm>
                <a:off x="1586"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grpSp>
        <p:sp>
          <p:nvSpPr>
            <p:cNvPr id="101440" name="Text Box 125"/>
            <p:cNvSpPr txBox="1">
              <a:spLocks noChangeArrowheads="1"/>
            </p:cNvSpPr>
            <p:nvPr/>
          </p:nvSpPr>
          <p:spPr bwMode="auto">
            <a:xfrm>
              <a:off x="5408" y="2171"/>
              <a:ext cx="268" cy="346"/>
            </a:xfrm>
            <a:prstGeom prst="rect">
              <a:avLst/>
            </a:prstGeom>
            <a:noFill/>
            <a:ln w="9525">
              <a:noFill/>
              <a:miter lim="800000"/>
              <a:headEnd/>
              <a:tailEnd/>
            </a:ln>
          </p:spPr>
          <p:txBody>
            <a:bodyPr wrap="none">
              <a:spAutoFit/>
            </a:bodyPr>
            <a:lstStyle/>
            <a:p>
              <a:pPr algn="ctr" rtl="1">
                <a:defRPr/>
              </a:pPr>
              <a:r>
                <a:rPr lang="en" sz="3000" b="1">
                  <a:solidFill>
                    <a:srgbClr val="FFFF00"/>
                  </a:solidFill>
                  <a:effectLst>
                    <a:outerShdw blurRad="38100" dist="38100" dir="2700000" algn="tl">
                      <a:srgbClr val="000000">
                        <a:alpha val="43137"/>
                      </a:srgbClr>
                    </a:outerShdw>
                  </a:effectLst>
                  <a:latin typeface="Symbol" pitchFamily="18" charset="2"/>
                </a:rPr>
                <a:t>has</a:t>
              </a:r>
            </a:p>
          </p:txBody>
        </p:sp>
        <p:sp>
          <p:nvSpPr>
            <p:cNvPr id="101441" name="Text Box 126"/>
            <p:cNvSpPr txBox="1">
              <a:spLocks noChangeArrowheads="1"/>
            </p:cNvSpPr>
            <p:nvPr/>
          </p:nvSpPr>
          <p:spPr bwMode="auto">
            <a:xfrm>
              <a:off x="5320" y="2315"/>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grpSp>
      <p:grpSp>
        <p:nvGrpSpPr>
          <p:cNvPr id="9" name="Group 133"/>
          <p:cNvGrpSpPr>
            <a:grpSpLocks/>
          </p:cNvGrpSpPr>
          <p:nvPr/>
        </p:nvGrpSpPr>
        <p:grpSpPr bwMode="auto">
          <a:xfrm>
            <a:off x="0" y="4813300"/>
            <a:ext cx="9117013" cy="701675"/>
            <a:chOff x="0" y="2936"/>
            <a:chExt cx="5743" cy="442"/>
          </a:xfrm>
        </p:grpSpPr>
        <p:sp>
          <p:nvSpPr>
            <p:cNvPr id="101435" name="Text Box 128"/>
            <p:cNvSpPr txBox="1">
              <a:spLocks noChangeArrowheads="1"/>
            </p:cNvSpPr>
            <p:nvPr/>
          </p:nvSpPr>
          <p:spPr bwMode="auto">
            <a:xfrm>
              <a:off x="4754" y="2936"/>
              <a:ext cx="989" cy="442"/>
            </a:xfrm>
            <a:prstGeom prst="rect">
              <a:avLst/>
            </a:prstGeom>
            <a:noFill/>
            <a:ln w="9525">
              <a:noFill/>
              <a:miter lim="800000"/>
              <a:headEnd/>
              <a:tailEnd/>
            </a:ln>
          </p:spPr>
          <p:txBody>
            <a:bodyPr>
              <a:spAutoFit/>
            </a:bodyPr>
            <a:lstStyle/>
            <a:p>
              <a:pPr algn="ctr" rtl="1">
                <a:defRPr/>
              </a:pPr>
              <a:r>
                <a:rPr lang="en" sz="2000" b="1">
                  <a:solidFill>
                    <a:srgbClr val="00FF00"/>
                  </a:solidFill>
                  <a:effectLst>
                    <a:outerShdw blurRad="38100" dist="38100" dir="2700000" algn="tl">
                      <a:srgbClr val="000000">
                        <a:alpha val="43137"/>
                      </a:srgbClr>
                    </a:outerShdw>
                  </a:effectLst>
                  <a:latin typeface="Arial" pitchFamily="34" charset="0"/>
                </a:rPr>
                <a:t>reducing end</a:t>
              </a:r>
            </a:p>
          </p:txBody>
        </p:sp>
        <p:sp>
          <p:nvSpPr>
            <p:cNvPr id="101436" name="Text Box 129"/>
            <p:cNvSpPr txBox="1">
              <a:spLocks noChangeArrowheads="1"/>
            </p:cNvSpPr>
            <p:nvPr/>
          </p:nvSpPr>
          <p:spPr bwMode="auto">
            <a:xfrm>
              <a:off x="0" y="2936"/>
              <a:ext cx="1337" cy="442"/>
            </a:xfrm>
            <a:prstGeom prst="rect">
              <a:avLst/>
            </a:prstGeom>
            <a:noFill/>
            <a:ln w="9525">
              <a:noFill/>
              <a:miter lim="800000"/>
              <a:headEnd/>
              <a:tailEnd/>
            </a:ln>
          </p:spPr>
          <p:txBody>
            <a:bodyPr>
              <a:spAutoFit/>
            </a:bodyPr>
            <a:lstStyle/>
            <a:p>
              <a:pPr algn="ctr" rtl="1">
                <a:defRPr/>
              </a:pPr>
              <a:r>
                <a:rPr lang="en" sz="2000" b="1">
                  <a:solidFill>
                    <a:srgbClr val="00FF00"/>
                  </a:solidFill>
                  <a:effectLst>
                    <a:outerShdw blurRad="38100" dist="38100" dir="2700000" algn="tl">
                      <a:srgbClr val="000000">
                        <a:alpha val="43137"/>
                      </a:srgbClr>
                    </a:outerShdw>
                  </a:effectLst>
                  <a:latin typeface="Arial" pitchFamily="34" charset="0"/>
                </a:rPr>
                <a:t>non-reducing end</a:t>
              </a:r>
            </a:p>
          </p:txBody>
        </p:sp>
      </p:grpSp>
      <p:sp>
        <p:nvSpPr>
          <p:cNvPr id="101432" name="Text Box 140"/>
          <p:cNvSpPr txBox="1">
            <a:spLocks noChangeArrowheads="1"/>
          </p:cNvSpPr>
          <p:nvPr/>
        </p:nvSpPr>
        <p:spPr bwMode="auto">
          <a:xfrm>
            <a:off x="0" y="214313"/>
            <a:ext cx="4641850" cy="769937"/>
          </a:xfrm>
          <a:prstGeom prst="rect">
            <a:avLst/>
          </a:prstGeom>
          <a:noFill/>
          <a:ln w="9525">
            <a:noFill/>
            <a:miter lim="800000"/>
            <a:headEnd/>
            <a:tailEnd/>
          </a:ln>
        </p:spPr>
        <p:txBody>
          <a:bodyPr wrap="none">
            <a:spAutoFit/>
          </a:bodyPr>
          <a:lstStyle/>
          <a:p>
            <a:pPr algn="ctr" rtl="1">
              <a:defRPr/>
            </a:pPr>
            <a:r>
              <a:rPr lang="en" sz="4400" b="1">
                <a:solidFill>
                  <a:srgbClr val="FFFF00"/>
                </a:solidFill>
                <a:effectLst>
                  <a:outerShdw blurRad="38100" dist="38100" dir="2700000" algn="tl">
                    <a:srgbClr val="000000">
                      <a:alpha val="43137"/>
                    </a:srgbClr>
                  </a:outerShdw>
                </a:effectLst>
                <a:latin typeface="Arial" pitchFamily="34" charset="0"/>
              </a:rPr>
              <a:t>Polysaccharides</a:t>
            </a:r>
          </a:p>
        </p:txBody>
      </p:sp>
      <p:sp>
        <p:nvSpPr>
          <p:cNvPr id="30861" name="Text Box 141"/>
          <p:cNvSpPr txBox="1">
            <a:spLocks noChangeArrowheads="1"/>
          </p:cNvSpPr>
          <p:nvPr/>
        </p:nvSpPr>
        <p:spPr bwMode="auto">
          <a:xfrm>
            <a:off x="2357438" y="1643063"/>
            <a:ext cx="4430712" cy="519112"/>
          </a:xfrm>
          <a:prstGeom prst="rect">
            <a:avLst/>
          </a:prstGeom>
          <a:noFill/>
          <a:ln w="9525">
            <a:noFill/>
            <a:miter lim="800000"/>
            <a:headEnd/>
            <a:tailEnd/>
          </a:ln>
        </p:spPr>
        <p:txBody>
          <a:bodyPr wrap="none">
            <a:spAutoFit/>
          </a:bodyPr>
          <a:lstStyle/>
          <a:p>
            <a:pPr algn="ctr" rtl="1">
              <a:defRPr/>
            </a:pPr>
            <a:r>
              <a:rPr lang="en" sz="2800" b="1" i="1">
                <a:solidFill>
                  <a:srgbClr val="FFFF00"/>
                </a:solidFill>
                <a:effectLst>
                  <a:outerShdw blurRad="38100" dist="38100" dir="2700000" algn="tl">
                    <a:srgbClr val="000000">
                      <a:alpha val="43137"/>
                    </a:srgbClr>
                  </a:outerShdw>
                </a:effectLst>
                <a:latin typeface="Symbol" pitchFamily="18" charset="2"/>
              </a:rPr>
              <a:t>α </a:t>
            </a:r>
            <a:r>
              <a:rPr lang="en" sz="2800" b="1" i="1">
                <a:solidFill>
                  <a:srgbClr val="FFFF00"/>
                </a:solidFill>
                <a:effectLst>
                  <a:outerShdw blurRad="38100" dist="38100" dir="2700000" algn="tl">
                    <a:srgbClr val="000000">
                      <a:alpha val="43137"/>
                    </a:srgbClr>
                  </a:outerShdw>
                </a:effectLst>
                <a:latin typeface="Arial" pitchFamily="34" charset="0"/>
              </a:rPr>
              <a:t>-D-glucose polymer</a:t>
            </a:r>
          </a:p>
        </p:txBody>
      </p:sp>
      <p:sp>
        <p:nvSpPr>
          <p:cNvPr id="12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597856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861"/>
                                        </p:tgtEl>
                                        <p:attrNameLst>
                                          <p:attrName>style.visibility</p:attrName>
                                        </p:attrNameLst>
                                      </p:cBhvr>
                                      <p:to>
                                        <p:strVal val="visible"/>
                                      </p:to>
                                    </p:set>
                                    <p:anim calcmode="lin" valueType="num">
                                      <p:cBhvr>
                                        <p:cTn id="7" dur="500" fill="hold"/>
                                        <p:tgtEl>
                                          <p:spTgt spid="30861"/>
                                        </p:tgtEl>
                                        <p:attrNameLst>
                                          <p:attrName>ppt_w</p:attrName>
                                        </p:attrNameLst>
                                      </p:cBhvr>
                                      <p:tavLst>
                                        <p:tav tm="0">
                                          <p:val>
                                            <p:fltVal val="0"/>
                                          </p:val>
                                        </p:tav>
                                        <p:tav tm="100000">
                                          <p:val>
                                            <p:strVal val="#ppt_w"/>
                                          </p:val>
                                        </p:tav>
                                      </p:tavLst>
                                    </p:anim>
                                    <p:anim calcmode="lin" valueType="num">
                                      <p:cBhvr>
                                        <p:cTn id="8" dur="500" fill="hold"/>
                                        <p:tgtEl>
                                          <p:spTgt spid="30861"/>
                                        </p:tgtEl>
                                        <p:attrNameLst>
                                          <p:attrName>ppt_h</p:attrName>
                                        </p:attrNameLst>
                                      </p:cBhvr>
                                      <p:tavLst>
                                        <p:tav tm="0">
                                          <p:val>
                                            <p:fltVal val="0"/>
                                          </p:val>
                                        </p:tav>
                                        <p:tav tm="100000">
                                          <p:val>
                                            <p:strVal val="#ppt_h"/>
                                          </p:val>
                                        </p:tav>
                                      </p:tavLst>
                                    </p:anim>
                                    <p:animEffect transition="in" filter="fade">
                                      <p:cBhvr>
                                        <p:cTn id="9" dur="500"/>
                                        <p:tgtEl>
                                          <p:spTgt spid="30861"/>
                                        </p:tgtEl>
                                      </p:cBhvr>
                                    </p:animEffect>
                                  </p:childTnLst>
                                  <p:subTnLst>
                                    <p:set>
                                      <p:cBhvr override="childStyle">
                                        <p:cTn dur="1" fill="hold" display="0" masterRel="nextClick" afterEffect="1"/>
                                        <p:tgtEl>
                                          <p:spTgt spid="30861"/>
                                        </p:tgtEl>
                                        <p:attrNameLst>
                                          <p:attrName>style.visibility</p:attrName>
                                        </p:attrNameLst>
                                      </p:cBhvr>
                                      <p:to>
                                        <p:strVal val="hidden"/>
                                      </p:to>
                                    </p:set>
                                  </p:sub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27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2/3*#ppt_w"/>
                                          </p:val>
                                        </p:tav>
                                        <p:tav tm="100000">
                                          <p:val>
                                            <p:strVal val="#ppt_w"/>
                                          </p:val>
                                        </p:tav>
                                      </p:tavLst>
                                    </p:anim>
                                    <p:anim calcmode="lin" valueType="num">
                                      <p:cBhvr>
                                        <p:cTn id="15"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27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2/3*#ppt_w"/>
                                          </p:val>
                                        </p:tav>
                                        <p:tav tm="100000">
                                          <p:val>
                                            <p:strVal val="#ppt_w"/>
                                          </p:val>
                                        </p:tav>
                                      </p:tavLst>
                                    </p:anim>
                                    <p:anim calcmode="lin" valueType="num">
                                      <p:cBhvr>
                                        <p:cTn id="21"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5" descr="FG22_0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7375" y="2314575"/>
            <a:ext cx="60610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6"/>
          <p:cNvSpPr txBox="1">
            <a:spLocks noChangeArrowheads="1"/>
          </p:cNvSpPr>
          <p:nvPr/>
        </p:nvSpPr>
        <p:spPr bwMode="auto">
          <a:xfrm>
            <a:off x="3357563" y="1071563"/>
            <a:ext cx="2444750" cy="641350"/>
          </a:xfrm>
          <a:prstGeom prst="rect">
            <a:avLst/>
          </a:prstGeom>
          <a:noFill/>
          <a:ln w="9525">
            <a:noFill/>
            <a:miter lim="800000"/>
            <a:headEnd/>
            <a:tailEnd/>
          </a:ln>
        </p:spPr>
        <p:txBody>
          <a:bodyPr wrap="none">
            <a:spAutoFit/>
          </a:bodyPr>
          <a:lstStyle/>
          <a:p>
            <a:pPr algn="ctr" rtl="1">
              <a:defRPr/>
            </a:pPr>
            <a:r>
              <a:rPr lang="en" sz="3600" b="1">
                <a:solidFill>
                  <a:srgbClr val="00FFFF"/>
                </a:solidFill>
                <a:effectLst>
                  <a:outerShdw blurRad="38100" dist="38100" dir="2700000" algn="tl">
                    <a:srgbClr val="000000">
                      <a:alpha val="43137"/>
                    </a:srgbClr>
                  </a:outerShdw>
                </a:effectLst>
                <a:latin typeface="Arial" pitchFamily="34" charset="0"/>
              </a:rPr>
              <a:t>STARCH</a:t>
            </a:r>
          </a:p>
        </p:txBody>
      </p:sp>
      <p:sp>
        <p:nvSpPr>
          <p:cNvPr id="102404" name="Text Box 7"/>
          <p:cNvSpPr txBox="1">
            <a:spLocks noChangeArrowheads="1"/>
          </p:cNvSpPr>
          <p:nvPr/>
        </p:nvSpPr>
        <p:spPr bwMode="auto">
          <a:xfrm>
            <a:off x="214313" y="2000250"/>
            <a:ext cx="2068512" cy="549275"/>
          </a:xfrm>
          <a:prstGeom prst="rect">
            <a:avLst/>
          </a:prstGeom>
          <a:noFill/>
          <a:ln w="9525">
            <a:noFill/>
            <a:miter lim="800000"/>
            <a:headEnd/>
            <a:tailEnd/>
          </a:ln>
        </p:spPr>
        <p:txBody>
          <a:bodyPr wrap="none">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AMYLOSE</a:t>
            </a:r>
          </a:p>
        </p:txBody>
      </p:sp>
      <p:sp>
        <p:nvSpPr>
          <p:cNvPr id="102405" name="Text Box 8"/>
          <p:cNvSpPr txBox="1">
            <a:spLocks noChangeArrowheads="1"/>
          </p:cNvSpPr>
          <p:nvPr/>
        </p:nvSpPr>
        <p:spPr bwMode="auto">
          <a:xfrm>
            <a:off x="0" y="285750"/>
            <a:ext cx="4641850" cy="769938"/>
          </a:xfrm>
          <a:prstGeom prst="rect">
            <a:avLst/>
          </a:prstGeom>
          <a:noFill/>
          <a:ln w="9525">
            <a:noFill/>
            <a:miter lim="800000"/>
            <a:headEnd/>
            <a:tailEnd/>
          </a:ln>
        </p:spPr>
        <p:txBody>
          <a:bodyPr wrap="none">
            <a:spAutoFit/>
          </a:bodyPr>
          <a:lstStyle/>
          <a:p>
            <a:pPr algn="ctr" rtl="1">
              <a:defRPr/>
            </a:pPr>
            <a:r>
              <a:rPr lang="en" sz="4400" b="1">
                <a:solidFill>
                  <a:srgbClr val="FFFF00"/>
                </a:solidFill>
                <a:effectLst>
                  <a:outerShdw blurRad="38100" dist="38100" dir="2700000" algn="tl">
                    <a:srgbClr val="000000">
                      <a:alpha val="43137"/>
                    </a:srgbClr>
                  </a:outerShdw>
                </a:effectLst>
                <a:latin typeface="Arial" pitchFamily="34" charset="0"/>
              </a:rPr>
              <a:t>Polysaccharides</a:t>
            </a:r>
          </a:p>
        </p:txBody>
      </p:sp>
      <p:sp>
        <p:nvSpPr>
          <p:cNvPr id="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047019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3"/>
          <p:cNvSpPr txBox="1">
            <a:spLocks noChangeArrowheads="1"/>
          </p:cNvSpPr>
          <p:nvPr/>
        </p:nvSpPr>
        <p:spPr bwMode="auto">
          <a:xfrm>
            <a:off x="3286125" y="1000125"/>
            <a:ext cx="2444750" cy="641350"/>
          </a:xfrm>
          <a:prstGeom prst="rect">
            <a:avLst/>
          </a:prstGeom>
          <a:noFill/>
          <a:ln w="9525">
            <a:noFill/>
            <a:miter lim="800000"/>
            <a:headEnd/>
            <a:tailEnd/>
          </a:ln>
        </p:spPr>
        <p:txBody>
          <a:bodyPr wrap="none">
            <a:spAutoFit/>
          </a:bodyPr>
          <a:lstStyle/>
          <a:p>
            <a:pPr algn="ctr" rtl="1">
              <a:defRPr/>
            </a:pPr>
            <a:r>
              <a:rPr lang="en" sz="3600" b="1">
                <a:solidFill>
                  <a:srgbClr val="00FFFF"/>
                </a:solidFill>
                <a:effectLst>
                  <a:outerShdw blurRad="38100" dist="38100" dir="2700000" algn="tl">
                    <a:srgbClr val="000000">
                      <a:alpha val="43137"/>
                    </a:srgbClr>
                  </a:outerShdw>
                </a:effectLst>
                <a:latin typeface="Arial" pitchFamily="34" charset="0"/>
              </a:rPr>
              <a:t>STARCH</a:t>
            </a:r>
          </a:p>
        </p:txBody>
      </p:sp>
      <p:sp>
        <p:nvSpPr>
          <p:cNvPr id="103427" name="Text Box 4"/>
          <p:cNvSpPr txBox="1">
            <a:spLocks noChangeArrowheads="1"/>
          </p:cNvSpPr>
          <p:nvPr/>
        </p:nvSpPr>
        <p:spPr bwMode="auto">
          <a:xfrm>
            <a:off x="247650" y="1584325"/>
            <a:ext cx="3211513" cy="549275"/>
          </a:xfrm>
          <a:prstGeom prst="rect">
            <a:avLst/>
          </a:prstGeom>
          <a:noFill/>
          <a:ln w="9525">
            <a:noFill/>
            <a:miter lim="800000"/>
            <a:headEnd/>
            <a:tailEnd/>
          </a:ln>
        </p:spPr>
        <p:txBody>
          <a:bodyPr wrap="none">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AMYLOPECTIN</a:t>
            </a:r>
          </a:p>
        </p:txBody>
      </p:sp>
      <p:sp>
        <p:nvSpPr>
          <p:cNvPr id="103428" name="Text Box 27"/>
          <p:cNvSpPr txBox="1">
            <a:spLocks noChangeArrowheads="1"/>
          </p:cNvSpPr>
          <p:nvPr/>
        </p:nvSpPr>
        <p:spPr bwMode="auto">
          <a:xfrm>
            <a:off x="3127375" y="5311775"/>
            <a:ext cx="4206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3429" name="Rectangle 29"/>
          <p:cNvSpPr>
            <a:spLocks noChangeArrowheads="1"/>
          </p:cNvSpPr>
          <p:nvPr/>
        </p:nvSpPr>
        <p:spPr bwMode="auto">
          <a:xfrm>
            <a:off x="3995738" y="5734050"/>
            <a:ext cx="863600" cy="74613"/>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30" name="AutoShape 30"/>
          <p:cNvSpPr>
            <a:spLocks noChangeArrowheads="1"/>
          </p:cNvSpPr>
          <p:nvPr/>
        </p:nvSpPr>
        <p:spPr bwMode="auto">
          <a:xfrm rot="1800000">
            <a:off x="4954588" y="5186363"/>
            <a:ext cx="74612"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31" name="AutoShape 31"/>
          <p:cNvSpPr>
            <a:spLocks noChangeArrowheads="1"/>
          </p:cNvSpPr>
          <p:nvPr/>
        </p:nvSpPr>
        <p:spPr bwMode="auto">
          <a:xfrm rot="19800000" flipH="1">
            <a:off x="3816350" y="5186363"/>
            <a:ext cx="74613"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32" name="Line 32"/>
          <p:cNvSpPr>
            <a:spLocks noChangeShapeType="1"/>
          </p:cNvSpPr>
          <p:nvPr/>
        </p:nvSpPr>
        <p:spPr bwMode="auto">
          <a:xfrm rot="1800000" flipV="1">
            <a:off x="3848100" y="4633913"/>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33" name="Line 33"/>
          <p:cNvSpPr>
            <a:spLocks noChangeShapeType="1"/>
          </p:cNvSpPr>
          <p:nvPr/>
        </p:nvSpPr>
        <p:spPr bwMode="auto">
          <a:xfrm rot="-1800000" flipH="1" flipV="1">
            <a:off x="4991100" y="4633913"/>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34" name="Line 34"/>
          <p:cNvSpPr>
            <a:spLocks noChangeShapeType="1"/>
          </p:cNvSpPr>
          <p:nvPr/>
        </p:nvSpPr>
        <p:spPr bwMode="auto">
          <a:xfrm>
            <a:off x="3995738" y="4681538"/>
            <a:ext cx="876300"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35" name="Rectangle 35"/>
          <p:cNvSpPr>
            <a:spLocks noChangeArrowheads="1"/>
          </p:cNvSpPr>
          <p:nvPr/>
        </p:nvSpPr>
        <p:spPr bwMode="auto">
          <a:xfrm>
            <a:off x="4724400" y="4552950"/>
            <a:ext cx="200025" cy="238125"/>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36" name="Text Box 36"/>
          <p:cNvSpPr txBox="1">
            <a:spLocks noChangeArrowheads="1"/>
          </p:cNvSpPr>
          <p:nvPr/>
        </p:nvSpPr>
        <p:spPr bwMode="auto">
          <a:xfrm>
            <a:off x="4627563" y="4422775"/>
            <a:ext cx="420687"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3437" name="Line 37"/>
          <p:cNvSpPr>
            <a:spLocks noChangeShapeType="1"/>
          </p:cNvSpPr>
          <p:nvPr/>
        </p:nvSpPr>
        <p:spPr bwMode="auto">
          <a:xfrm>
            <a:off x="3690938" y="5053013"/>
            <a:ext cx="0" cy="17938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38" name="Line 38"/>
          <p:cNvSpPr>
            <a:spLocks noChangeShapeType="1"/>
          </p:cNvSpPr>
          <p:nvPr/>
        </p:nvSpPr>
        <p:spPr bwMode="auto">
          <a:xfrm>
            <a:off x="4005263" y="4413250"/>
            <a:ext cx="0" cy="4683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39" name="Line 39"/>
          <p:cNvSpPr>
            <a:spLocks noChangeShapeType="1"/>
          </p:cNvSpPr>
          <p:nvPr/>
        </p:nvSpPr>
        <p:spPr bwMode="auto">
          <a:xfrm>
            <a:off x="4014788" y="5561013"/>
            <a:ext cx="0" cy="36036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40" name="Line 40"/>
          <p:cNvSpPr>
            <a:spLocks noChangeShapeType="1"/>
          </p:cNvSpPr>
          <p:nvPr/>
        </p:nvSpPr>
        <p:spPr bwMode="auto">
          <a:xfrm>
            <a:off x="4843463" y="5559425"/>
            <a:ext cx="0" cy="3603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41" name="Line 41"/>
          <p:cNvSpPr>
            <a:spLocks noChangeShapeType="1"/>
          </p:cNvSpPr>
          <p:nvPr/>
        </p:nvSpPr>
        <p:spPr bwMode="auto">
          <a:xfrm>
            <a:off x="5143500" y="5037138"/>
            <a:ext cx="0" cy="17938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42" name="Text Box 42"/>
          <p:cNvSpPr txBox="1">
            <a:spLocks noChangeArrowheads="1"/>
          </p:cNvSpPr>
          <p:nvPr/>
        </p:nvSpPr>
        <p:spPr bwMode="auto">
          <a:xfrm>
            <a:off x="3808413" y="4787900"/>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43" name="Text Box 43"/>
          <p:cNvSpPr txBox="1">
            <a:spLocks noChangeArrowheads="1"/>
          </p:cNvSpPr>
          <p:nvPr/>
        </p:nvSpPr>
        <p:spPr bwMode="auto">
          <a:xfrm>
            <a:off x="4618038" y="5173663"/>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44" name="Text Box 44"/>
          <p:cNvSpPr txBox="1">
            <a:spLocks noChangeArrowheads="1"/>
          </p:cNvSpPr>
          <p:nvPr/>
        </p:nvSpPr>
        <p:spPr bwMode="auto">
          <a:xfrm>
            <a:off x="3470275" y="4668838"/>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45" name="Text Box 45"/>
          <p:cNvSpPr txBox="1">
            <a:spLocks noChangeArrowheads="1"/>
          </p:cNvSpPr>
          <p:nvPr/>
        </p:nvSpPr>
        <p:spPr bwMode="auto">
          <a:xfrm>
            <a:off x="4937125" y="4668838"/>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46" name="Text Box 46"/>
          <p:cNvSpPr txBox="1">
            <a:spLocks noChangeArrowheads="1"/>
          </p:cNvSpPr>
          <p:nvPr/>
        </p:nvSpPr>
        <p:spPr bwMode="auto">
          <a:xfrm>
            <a:off x="3798888" y="5792788"/>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47" name="Text Box 47"/>
          <p:cNvSpPr txBox="1">
            <a:spLocks noChangeArrowheads="1"/>
          </p:cNvSpPr>
          <p:nvPr/>
        </p:nvSpPr>
        <p:spPr bwMode="auto">
          <a:xfrm>
            <a:off x="4629150" y="5797550"/>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3448" name="Text Box 48"/>
          <p:cNvSpPr txBox="1">
            <a:spLocks noChangeArrowheads="1"/>
          </p:cNvSpPr>
          <p:nvPr/>
        </p:nvSpPr>
        <p:spPr bwMode="auto">
          <a:xfrm>
            <a:off x="3805238" y="5211763"/>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3449" name="Text Box 49"/>
          <p:cNvSpPr txBox="1">
            <a:spLocks noChangeArrowheads="1"/>
          </p:cNvSpPr>
          <p:nvPr/>
        </p:nvSpPr>
        <p:spPr bwMode="auto">
          <a:xfrm>
            <a:off x="3798888" y="4046538"/>
            <a:ext cx="1195387"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CH2OH</a:t>
            </a:r>
            <a:r>
              <a:rPr lang="en" b="1" baseline="-25000">
                <a:solidFill>
                  <a:srgbClr val="FF9933"/>
                </a:solidFill>
                <a:effectLst>
                  <a:outerShdw blurRad="38100" dist="38100" dir="2700000" algn="tl">
                    <a:srgbClr val="000000">
                      <a:alpha val="43137"/>
                    </a:srgbClr>
                  </a:outerShdw>
                </a:effectLst>
                <a:latin typeface="Arial" pitchFamily="34" charset="0"/>
              </a:rPr>
              <a:t>​</a:t>
            </a:r>
            <a:r>
              <a:rPr lang="en" b="1">
                <a:solidFill>
                  <a:srgbClr val="FF9933"/>
                </a:solidFill>
                <a:effectLst>
                  <a:outerShdw blurRad="38100" dist="38100" dir="2700000" algn="tl">
                    <a:srgbClr val="000000">
                      <a:alpha val="43137"/>
                    </a:srgbClr>
                  </a:outerShdw>
                </a:effectLst>
                <a:latin typeface="Arial" pitchFamily="34" charset="0"/>
              </a:rPr>
              <a:t>​</a:t>
            </a:r>
          </a:p>
        </p:txBody>
      </p:sp>
      <p:sp>
        <p:nvSpPr>
          <p:cNvPr id="103450" name="Line 50"/>
          <p:cNvSpPr>
            <a:spLocks noChangeShapeType="1"/>
          </p:cNvSpPr>
          <p:nvPr/>
        </p:nvSpPr>
        <p:spPr bwMode="auto">
          <a:xfrm>
            <a:off x="5153025" y="5230813"/>
            <a:ext cx="230188" cy="23018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51" name="Line 51"/>
          <p:cNvSpPr>
            <a:spLocks noChangeShapeType="1"/>
          </p:cNvSpPr>
          <p:nvPr/>
        </p:nvSpPr>
        <p:spPr bwMode="auto">
          <a:xfrm flipH="1">
            <a:off x="3455988" y="5240338"/>
            <a:ext cx="230187" cy="23018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52" name="Text Box 52"/>
          <p:cNvSpPr txBox="1">
            <a:spLocks noChangeArrowheads="1"/>
          </p:cNvSpPr>
          <p:nvPr/>
        </p:nvSpPr>
        <p:spPr bwMode="auto">
          <a:xfrm>
            <a:off x="5280025" y="5305425"/>
            <a:ext cx="4206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3453" name="Rectangle 54"/>
          <p:cNvSpPr>
            <a:spLocks noChangeArrowheads="1"/>
          </p:cNvSpPr>
          <p:nvPr/>
        </p:nvSpPr>
        <p:spPr bwMode="auto">
          <a:xfrm>
            <a:off x="6156325" y="5735638"/>
            <a:ext cx="863600" cy="74612"/>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54" name="AutoShape 55"/>
          <p:cNvSpPr>
            <a:spLocks noChangeArrowheads="1"/>
          </p:cNvSpPr>
          <p:nvPr/>
        </p:nvSpPr>
        <p:spPr bwMode="auto">
          <a:xfrm rot="1800000">
            <a:off x="7115175" y="5187950"/>
            <a:ext cx="74613"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55" name="AutoShape 56"/>
          <p:cNvSpPr>
            <a:spLocks noChangeArrowheads="1"/>
          </p:cNvSpPr>
          <p:nvPr/>
        </p:nvSpPr>
        <p:spPr bwMode="auto">
          <a:xfrm rot="19800000" flipH="1">
            <a:off x="5976938" y="5187950"/>
            <a:ext cx="74612"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56" name="Line 57"/>
          <p:cNvSpPr>
            <a:spLocks noChangeShapeType="1"/>
          </p:cNvSpPr>
          <p:nvPr/>
        </p:nvSpPr>
        <p:spPr bwMode="auto">
          <a:xfrm rot="1800000" flipV="1">
            <a:off x="6008688" y="4635500"/>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57" name="Line 58"/>
          <p:cNvSpPr>
            <a:spLocks noChangeShapeType="1"/>
          </p:cNvSpPr>
          <p:nvPr/>
        </p:nvSpPr>
        <p:spPr bwMode="auto">
          <a:xfrm rot="-1800000" flipH="1" flipV="1">
            <a:off x="7151688" y="4635500"/>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58" name="Line 59"/>
          <p:cNvSpPr>
            <a:spLocks noChangeShapeType="1"/>
          </p:cNvSpPr>
          <p:nvPr/>
        </p:nvSpPr>
        <p:spPr bwMode="auto">
          <a:xfrm>
            <a:off x="6156325" y="4683125"/>
            <a:ext cx="876300"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59" name="Rectangle 60"/>
          <p:cNvSpPr>
            <a:spLocks noChangeArrowheads="1"/>
          </p:cNvSpPr>
          <p:nvPr/>
        </p:nvSpPr>
        <p:spPr bwMode="auto">
          <a:xfrm>
            <a:off x="6884988" y="4554538"/>
            <a:ext cx="200025" cy="238125"/>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60" name="Text Box 61"/>
          <p:cNvSpPr txBox="1">
            <a:spLocks noChangeArrowheads="1"/>
          </p:cNvSpPr>
          <p:nvPr/>
        </p:nvSpPr>
        <p:spPr bwMode="auto">
          <a:xfrm>
            <a:off x="6788150" y="4424363"/>
            <a:ext cx="4206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3461" name="Line 62"/>
          <p:cNvSpPr>
            <a:spLocks noChangeShapeType="1"/>
          </p:cNvSpPr>
          <p:nvPr/>
        </p:nvSpPr>
        <p:spPr bwMode="auto">
          <a:xfrm>
            <a:off x="5851525" y="5054600"/>
            <a:ext cx="0" cy="1793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62" name="Line 63"/>
          <p:cNvSpPr>
            <a:spLocks noChangeShapeType="1"/>
          </p:cNvSpPr>
          <p:nvPr/>
        </p:nvSpPr>
        <p:spPr bwMode="auto">
          <a:xfrm>
            <a:off x="6165850" y="4414838"/>
            <a:ext cx="0" cy="46831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63" name="Line 64"/>
          <p:cNvSpPr>
            <a:spLocks noChangeShapeType="1"/>
          </p:cNvSpPr>
          <p:nvPr/>
        </p:nvSpPr>
        <p:spPr bwMode="auto">
          <a:xfrm>
            <a:off x="6175375" y="5562600"/>
            <a:ext cx="0" cy="3603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64" name="Line 65"/>
          <p:cNvSpPr>
            <a:spLocks noChangeShapeType="1"/>
          </p:cNvSpPr>
          <p:nvPr/>
        </p:nvSpPr>
        <p:spPr bwMode="auto">
          <a:xfrm>
            <a:off x="7004050" y="5561013"/>
            <a:ext cx="0" cy="36036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65" name="Line 66"/>
          <p:cNvSpPr>
            <a:spLocks noChangeShapeType="1"/>
          </p:cNvSpPr>
          <p:nvPr/>
        </p:nvSpPr>
        <p:spPr bwMode="auto">
          <a:xfrm>
            <a:off x="7304088" y="5038725"/>
            <a:ext cx="0" cy="1793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66" name="Text Box 67"/>
          <p:cNvSpPr txBox="1">
            <a:spLocks noChangeArrowheads="1"/>
          </p:cNvSpPr>
          <p:nvPr/>
        </p:nvSpPr>
        <p:spPr bwMode="auto">
          <a:xfrm>
            <a:off x="5969000" y="4789488"/>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67" name="Text Box 68"/>
          <p:cNvSpPr txBox="1">
            <a:spLocks noChangeArrowheads="1"/>
          </p:cNvSpPr>
          <p:nvPr/>
        </p:nvSpPr>
        <p:spPr bwMode="auto">
          <a:xfrm>
            <a:off x="6778625" y="5175250"/>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68" name="Text Box 69"/>
          <p:cNvSpPr txBox="1">
            <a:spLocks noChangeArrowheads="1"/>
          </p:cNvSpPr>
          <p:nvPr/>
        </p:nvSpPr>
        <p:spPr bwMode="auto">
          <a:xfrm>
            <a:off x="5630863" y="4670425"/>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69" name="Text Box 70"/>
          <p:cNvSpPr txBox="1">
            <a:spLocks noChangeArrowheads="1"/>
          </p:cNvSpPr>
          <p:nvPr/>
        </p:nvSpPr>
        <p:spPr bwMode="auto">
          <a:xfrm>
            <a:off x="7097713" y="4670425"/>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70" name="Text Box 71"/>
          <p:cNvSpPr txBox="1">
            <a:spLocks noChangeArrowheads="1"/>
          </p:cNvSpPr>
          <p:nvPr/>
        </p:nvSpPr>
        <p:spPr bwMode="auto">
          <a:xfrm>
            <a:off x="5959475" y="5794375"/>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71" name="Text Box 72"/>
          <p:cNvSpPr txBox="1">
            <a:spLocks noChangeArrowheads="1"/>
          </p:cNvSpPr>
          <p:nvPr/>
        </p:nvSpPr>
        <p:spPr bwMode="auto">
          <a:xfrm>
            <a:off x="6789738" y="5799138"/>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3472" name="Text Box 73"/>
          <p:cNvSpPr txBox="1">
            <a:spLocks noChangeArrowheads="1"/>
          </p:cNvSpPr>
          <p:nvPr/>
        </p:nvSpPr>
        <p:spPr bwMode="auto">
          <a:xfrm>
            <a:off x="5965825" y="5213350"/>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3473" name="Text Box 74"/>
          <p:cNvSpPr txBox="1">
            <a:spLocks noChangeArrowheads="1"/>
          </p:cNvSpPr>
          <p:nvPr/>
        </p:nvSpPr>
        <p:spPr bwMode="auto">
          <a:xfrm>
            <a:off x="5959475" y="4048125"/>
            <a:ext cx="7381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CH </a:t>
            </a:r>
            <a:r>
              <a:rPr lang="en" b="1" baseline="-25000">
                <a:solidFill>
                  <a:srgbClr val="FF9933"/>
                </a:solidFill>
                <a:effectLst>
                  <a:outerShdw blurRad="38100" dist="38100" dir="2700000" algn="tl">
                    <a:srgbClr val="000000">
                      <a:alpha val="43137"/>
                    </a:srgbClr>
                  </a:outerShdw>
                </a:effectLst>
                <a:latin typeface="Arial" pitchFamily="34" charset="0"/>
              </a:rPr>
              <a:t>2</a:t>
            </a:r>
            <a:endParaRPr lang="fr-FR" b="1">
              <a:solidFill>
                <a:srgbClr val="FF9933"/>
              </a:solidFill>
              <a:effectLst>
                <a:outerShdw blurRad="38100" dist="38100" dir="2700000" algn="tl">
                  <a:srgbClr val="000000">
                    <a:alpha val="43137"/>
                  </a:srgbClr>
                </a:outerShdw>
              </a:effectLst>
              <a:latin typeface="Arial" pitchFamily="34" charset="0"/>
            </a:endParaRPr>
          </a:p>
        </p:txBody>
      </p:sp>
      <p:sp>
        <p:nvSpPr>
          <p:cNvPr id="103474" name="Line 75"/>
          <p:cNvSpPr>
            <a:spLocks noChangeShapeType="1"/>
          </p:cNvSpPr>
          <p:nvPr/>
        </p:nvSpPr>
        <p:spPr bwMode="auto">
          <a:xfrm>
            <a:off x="7313613" y="5232400"/>
            <a:ext cx="230187" cy="2301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75" name="Line 76"/>
          <p:cNvSpPr>
            <a:spLocks noChangeShapeType="1"/>
          </p:cNvSpPr>
          <p:nvPr/>
        </p:nvSpPr>
        <p:spPr bwMode="auto">
          <a:xfrm flipH="1">
            <a:off x="5616575" y="5241925"/>
            <a:ext cx="230188" cy="2301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76" name="Text Box 77"/>
          <p:cNvSpPr txBox="1">
            <a:spLocks noChangeArrowheads="1"/>
          </p:cNvSpPr>
          <p:nvPr/>
        </p:nvSpPr>
        <p:spPr bwMode="auto">
          <a:xfrm>
            <a:off x="7440613" y="5307013"/>
            <a:ext cx="420687"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3477" name="Line 124"/>
          <p:cNvSpPr>
            <a:spLocks noChangeShapeType="1"/>
          </p:cNvSpPr>
          <p:nvPr/>
        </p:nvSpPr>
        <p:spPr bwMode="auto">
          <a:xfrm flipV="1">
            <a:off x="6167438" y="3700463"/>
            <a:ext cx="0" cy="4191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78" name="Text Box 125"/>
          <p:cNvSpPr txBox="1">
            <a:spLocks noChangeArrowheads="1"/>
          </p:cNvSpPr>
          <p:nvPr/>
        </p:nvSpPr>
        <p:spPr bwMode="auto">
          <a:xfrm>
            <a:off x="1641475" y="3306763"/>
            <a:ext cx="4206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3479" name="Rectangle 127"/>
          <p:cNvSpPr>
            <a:spLocks noChangeArrowheads="1"/>
          </p:cNvSpPr>
          <p:nvPr/>
        </p:nvSpPr>
        <p:spPr bwMode="auto">
          <a:xfrm>
            <a:off x="2509838" y="3729038"/>
            <a:ext cx="863600" cy="74612"/>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80" name="AutoShape 128"/>
          <p:cNvSpPr>
            <a:spLocks noChangeArrowheads="1"/>
          </p:cNvSpPr>
          <p:nvPr/>
        </p:nvSpPr>
        <p:spPr bwMode="auto">
          <a:xfrm rot="1800000">
            <a:off x="3468688" y="3181350"/>
            <a:ext cx="74612"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81" name="AutoShape 129"/>
          <p:cNvSpPr>
            <a:spLocks noChangeArrowheads="1"/>
          </p:cNvSpPr>
          <p:nvPr/>
        </p:nvSpPr>
        <p:spPr bwMode="auto">
          <a:xfrm rot="19800000" flipH="1">
            <a:off x="2330450" y="3181350"/>
            <a:ext cx="74613"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82" name="Line 130"/>
          <p:cNvSpPr>
            <a:spLocks noChangeShapeType="1"/>
          </p:cNvSpPr>
          <p:nvPr/>
        </p:nvSpPr>
        <p:spPr bwMode="auto">
          <a:xfrm rot="1800000" flipV="1">
            <a:off x="2362200" y="2628900"/>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83" name="Line 131"/>
          <p:cNvSpPr>
            <a:spLocks noChangeShapeType="1"/>
          </p:cNvSpPr>
          <p:nvPr/>
        </p:nvSpPr>
        <p:spPr bwMode="auto">
          <a:xfrm rot="-1800000" flipH="1" flipV="1">
            <a:off x="3505200" y="2628900"/>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84" name="Line 132"/>
          <p:cNvSpPr>
            <a:spLocks noChangeShapeType="1"/>
          </p:cNvSpPr>
          <p:nvPr/>
        </p:nvSpPr>
        <p:spPr bwMode="auto">
          <a:xfrm>
            <a:off x="2509838" y="2676525"/>
            <a:ext cx="876300"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85" name="Rectangle 133"/>
          <p:cNvSpPr>
            <a:spLocks noChangeArrowheads="1"/>
          </p:cNvSpPr>
          <p:nvPr/>
        </p:nvSpPr>
        <p:spPr bwMode="auto">
          <a:xfrm>
            <a:off x="3238500" y="2547938"/>
            <a:ext cx="200025" cy="238125"/>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86" name="Text Box 134"/>
          <p:cNvSpPr txBox="1">
            <a:spLocks noChangeArrowheads="1"/>
          </p:cNvSpPr>
          <p:nvPr/>
        </p:nvSpPr>
        <p:spPr bwMode="auto">
          <a:xfrm>
            <a:off x="3141663" y="2417763"/>
            <a:ext cx="420687"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3487" name="Line 135"/>
          <p:cNvSpPr>
            <a:spLocks noChangeShapeType="1"/>
          </p:cNvSpPr>
          <p:nvPr/>
        </p:nvSpPr>
        <p:spPr bwMode="auto">
          <a:xfrm>
            <a:off x="2205038" y="3048000"/>
            <a:ext cx="0" cy="1793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88" name="Line 136"/>
          <p:cNvSpPr>
            <a:spLocks noChangeShapeType="1"/>
          </p:cNvSpPr>
          <p:nvPr/>
        </p:nvSpPr>
        <p:spPr bwMode="auto">
          <a:xfrm>
            <a:off x="2519363" y="2408238"/>
            <a:ext cx="0" cy="46831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89" name="Line 137"/>
          <p:cNvSpPr>
            <a:spLocks noChangeShapeType="1"/>
          </p:cNvSpPr>
          <p:nvPr/>
        </p:nvSpPr>
        <p:spPr bwMode="auto">
          <a:xfrm>
            <a:off x="2528888" y="3556000"/>
            <a:ext cx="0" cy="3603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90" name="Line 138"/>
          <p:cNvSpPr>
            <a:spLocks noChangeShapeType="1"/>
          </p:cNvSpPr>
          <p:nvPr/>
        </p:nvSpPr>
        <p:spPr bwMode="auto">
          <a:xfrm>
            <a:off x="3357563" y="3554413"/>
            <a:ext cx="0" cy="36036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91" name="Line 139"/>
          <p:cNvSpPr>
            <a:spLocks noChangeShapeType="1"/>
          </p:cNvSpPr>
          <p:nvPr/>
        </p:nvSpPr>
        <p:spPr bwMode="auto">
          <a:xfrm>
            <a:off x="3657600" y="3032125"/>
            <a:ext cx="0" cy="1793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492" name="Text Box 140"/>
          <p:cNvSpPr txBox="1">
            <a:spLocks noChangeArrowheads="1"/>
          </p:cNvSpPr>
          <p:nvPr/>
        </p:nvSpPr>
        <p:spPr bwMode="auto">
          <a:xfrm>
            <a:off x="2322513" y="2782888"/>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93" name="Text Box 141"/>
          <p:cNvSpPr txBox="1">
            <a:spLocks noChangeArrowheads="1"/>
          </p:cNvSpPr>
          <p:nvPr/>
        </p:nvSpPr>
        <p:spPr bwMode="auto">
          <a:xfrm>
            <a:off x="3132138" y="3168650"/>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94" name="Text Box 142"/>
          <p:cNvSpPr txBox="1">
            <a:spLocks noChangeArrowheads="1"/>
          </p:cNvSpPr>
          <p:nvPr/>
        </p:nvSpPr>
        <p:spPr bwMode="auto">
          <a:xfrm>
            <a:off x="1984375" y="2663825"/>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95" name="Text Box 143"/>
          <p:cNvSpPr txBox="1">
            <a:spLocks noChangeArrowheads="1"/>
          </p:cNvSpPr>
          <p:nvPr/>
        </p:nvSpPr>
        <p:spPr bwMode="auto">
          <a:xfrm>
            <a:off x="3451225" y="2663825"/>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96" name="Text Box 144"/>
          <p:cNvSpPr txBox="1">
            <a:spLocks noChangeArrowheads="1"/>
          </p:cNvSpPr>
          <p:nvPr/>
        </p:nvSpPr>
        <p:spPr bwMode="auto">
          <a:xfrm>
            <a:off x="2312988" y="3787775"/>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497" name="Text Box 145"/>
          <p:cNvSpPr txBox="1">
            <a:spLocks noChangeArrowheads="1"/>
          </p:cNvSpPr>
          <p:nvPr/>
        </p:nvSpPr>
        <p:spPr bwMode="auto">
          <a:xfrm>
            <a:off x="3143250" y="3792538"/>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3498" name="Text Box 146"/>
          <p:cNvSpPr txBox="1">
            <a:spLocks noChangeArrowheads="1"/>
          </p:cNvSpPr>
          <p:nvPr/>
        </p:nvSpPr>
        <p:spPr bwMode="auto">
          <a:xfrm>
            <a:off x="2319338" y="3206750"/>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3499" name="Text Box 147"/>
          <p:cNvSpPr txBox="1">
            <a:spLocks noChangeArrowheads="1"/>
          </p:cNvSpPr>
          <p:nvPr/>
        </p:nvSpPr>
        <p:spPr bwMode="auto">
          <a:xfrm>
            <a:off x="2312988" y="2041525"/>
            <a:ext cx="1195387"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CH2OH</a:t>
            </a:r>
            <a:r>
              <a:rPr lang="en" b="1" baseline="-25000">
                <a:solidFill>
                  <a:srgbClr val="FF9933"/>
                </a:solidFill>
                <a:effectLst>
                  <a:outerShdw blurRad="38100" dist="38100" dir="2700000" algn="tl">
                    <a:srgbClr val="000000">
                      <a:alpha val="43137"/>
                    </a:srgbClr>
                  </a:outerShdw>
                </a:effectLst>
                <a:latin typeface="Arial" pitchFamily="34" charset="0"/>
              </a:rPr>
              <a:t>​</a:t>
            </a:r>
            <a:r>
              <a:rPr lang="en" b="1">
                <a:solidFill>
                  <a:srgbClr val="FF9933"/>
                </a:solidFill>
                <a:effectLst>
                  <a:outerShdw blurRad="38100" dist="38100" dir="2700000" algn="tl">
                    <a:srgbClr val="000000">
                      <a:alpha val="43137"/>
                    </a:srgbClr>
                  </a:outerShdw>
                </a:effectLst>
                <a:latin typeface="Arial" pitchFamily="34" charset="0"/>
              </a:rPr>
              <a:t>​</a:t>
            </a:r>
          </a:p>
        </p:txBody>
      </p:sp>
      <p:sp>
        <p:nvSpPr>
          <p:cNvPr id="103500" name="Line 148"/>
          <p:cNvSpPr>
            <a:spLocks noChangeShapeType="1"/>
          </p:cNvSpPr>
          <p:nvPr/>
        </p:nvSpPr>
        <p:spPr bwMode="auto">
          <a:xfrm>
            <a:off x="3667125" y="3225800"/>
            <a:ext cx="230188" cy="2301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01" name="Line 149"/>
          <p:cNvSpPr>
            <a:spLocks noChangeShapeType="1"/>
          </p:cNvSpPr>
          <p:nvPr/>
        </p:nvSpPr>
        <p:spPr bwMode="auto">
          <a:xfrm flipH="1">
            <a:off x="1970088" y="3235325"/>
            <a:ext cx="230187" cy="23018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02" name="Text Box 150"/>
          <p:cNvSpPr txBox="1">
            <a:spLocks noChangeArrowheads="1"/>
          </p:cNvSpPr>
          <p:nvPr/>
        </p:nvSpPr>
        <p:spPr bwMode="auto">
          <a:xfrm>
            <a:off x="3794125" y="3300413"/>
            <a:ext cx="4206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3503" name="Rectangle 152"/>
          <p:cNvSpPr>
            <a:spLocks noChangeArrowheads="1"/>
          </p:cNvSpPr>
          <p:nvPr/>
        </p:nvSpPr>
        <p:spPr bwMode="auto">
          <a:xfrm>
            <a:off x="4670425" y="3730625"/>
            <a:ext cx="863600" cy="74613"/>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04" name="AutoShape 153"/>
          <p:cNvSpPr>
            <a:spLocks noChangeArrowheads="1"/>
          </p:cNvSpPr>
          <p:nvPr/>
        </p:nvSpPr>
        <p:spPr bwMode="auto">
          <a:xfrm rot="1800000">
            <a:off x="5629275" y="3182938"/>
            <a:ext cx="74613"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05" name="AutoShape 154"/>
          <p:cNvSpPr>
            <a:spLocks noChangeArrowheads="1"/>
          </p:cNvSpPr>
          <p:nvPr/>
        </p:nvSpPr>
        <p:spPr bwMode="auto">
          <a:xfrm rot="19800000" flipH="1">
            <a:off x="4491038" y="3182938"/>
            <a:ext cx="74612" cy="64770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06" name="Line 155"/>
          <p:cNvSpPr>
            <a:spLocks noChangeShapeType="1"/>
          </p:cNvSpPr>
          <p:nvPr/>
        </p:nvSpPr>
        <p:spPr bwMode="auto">
          <a:xfrm rot="1800000" flipV="1">
            <a:off x="4522788" y="2630488"/>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07" name="Line 156"/>
          <p:cNvSpPr>
            <a:spLocks noChangeShapeType="1"/>
          </p:cNvSpPr>
          <p:nvPr/>
        </p:nvSpPr>
        <p:spPr bwMode="auto">
          <a:xfrm rot="-1800000" flipH="1" flipV="1">
            <a:off x="5665788" y="2630488"/>
            <a:ext cx="0" cy="64770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08" name="Line 157"/>
          <p:cNvSpPr>
            <a:spLocks noChangeShapeType="1"/>
          </p:cNvSpPr>
          <p:nvPr/>
        </p:nvSpPr>
        <p:spPr bwMode="auto">
          <a:xfrm>
            <a:off x="4670425" y="2678113"/>
            <a:ext cx="876300"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09" name="Rectangle 158"/>
          <p:cNvSpPr>
            <a:spLocks noChangeArrowheads="1"/>
          </p:cNvSpPr>
          <p:nvPr/>
        </p:nvSpPr>
        <p:spPr bwMode="auto">
          <a:xfrm>
            <a:off x="5399088" y="2549525"/>
            <a:ext cx="200025" cy="238125"/>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10" name="Text Box 159"/>
          <p:cNvSpPr txBox="1">
            <a:spLocks noChangeArrowheads="1"/>
          </p:cNvSpPr>
          <p:nvPr/>
        </p:nvSpPr>
        <p:spPr bwMode="auto">
          <a:xfrm>
            <a:off x="5302250" y="2419350"/>
            <a:ext cx="4206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sp>
        <p:nvSpPr>
          <p:cNvPr id="103511" name="Line 160"/>
          <p:cNvSpPr>
            <a:spLocks noChangeShapeType="1"/>
          </p:cNvSpPr>
          <p:nvPr/>
        </p:nvSpPr>
        <p:spPr bwMode="auto">
          <a:xfrm>
            <a:off x="4365625" y="3049588"/>
            <a:ext cx="0" cy="17938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12" name="Line 161"/>
          <p:cNvSpPr>
            <a:spLocks noChangeShapeType="1"/>
          </p:cNvSpPr>
          <p:nvPr/>
        </p:nvSpPr>
        <p:spPr bwMode="auto">
          <a:xfrm>
            <a:off x="4679950" y="2409825"/>
            <a:ext cx="0" cy="4683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13" name="Line 162"/>
          <p:cNvSpPr>
            <a:spLocks noChangeShapeType="1"/>
          </p:cNvSpPr>
          <p:nvPr/>
        </p:nvSpPr>
        <p:spPr bwMode="auto">
          <a:xfrm>
            <a:off x="4689475" y="3557588"/>
            <a:ext cx="0" cy="36036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14" name="Line 163"/>
          <p:cNvSpPr>
            <a:spLocks noChangeShapeType="1"/>
          </p:cNvSpPr>
          <p:nvPr/>
        </p:nvSpPr>
        <p:spPr bwMode="auto">
          <a:xfrm>
            <a:off x="5518150" y="3556000"/>
            <a:ext cx="0" cy="3603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15" name="Line 164"/>
          <p:cNvSpPr>
            <a:spLocks noChangeShapeType="1"/>
          </p:cNvSpPr>
          <p:nvPr/>
        </p:nvSpPr>
        <p:spPr bwMode="auto">
          <a:xfrm>
            <a:off x="5818188" y="3033713"/>
            <a:ext cx="0" cy="17938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16" name="Text Box 165"/>
          <p:cNvSpPr txBox="1">
            <a:spLocks noChangeArrowheads="1"/>
          </p:cNvSpPr>
          <p:nvPr/>
        </p:nvSpPr>
        <p:spPr bwMode="auto">
          <a:xfrm>
            <a:off x="4483100" y="2784475"/>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517" name="Text Box 166"/>
          <p:cNvSpPr txBox="1">
            <a:spLocks noChangeArrowheads="1"/>
          </p:cNvSpPr>
          <p:nvPr/>
        </p:nvSpPr>
        <p:spPr bwMode="auto">
          <a:xfrm>
            <a:off x="5292725" y="3170238"/>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518" name="Text Box 167"/>
          <p:cNvSpPr txBox="1">
            <a:spLocks noChangeArrowheads="1"/>
          </p:cNvSpPr>
          <p:nvPr/>
        </p:nvSpPr>
        <p:spPr bwMode="auto">
          <a:xfrm>
            <a:off x="4144963" y="2665413"/>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519" name="Text Box 168"/>
          <p:cNvSpPr txBox="1">
            <a:spLocks noChangeArrowheads="1"/>
          </p:cNvSpPr>
          <p:nvPr/>
        </p:nvSpPr>
        <p:spPr bwMode="auto">
          <a:xfrm>
            <a:off x="5611813" y="2665413"/>
            <a:ext cx="404812"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520" name="Text Box 169"/>
          <p:cNvSpPr txBox="1">
            <a:spLocks noChangeArrowheads="1"/>
          </p:cNvSpPr>
          <p:nvPr/>
        </p:nvSpPr>
        <p:spPr bwMode="auto">
          <a:xfrm>
            <a:off x="4473575" y="3789363"/>
            <a:ext cx="404813"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H</a:t>
            </a:r>
          </a:p>
        </p:txBody>
      </p:sp>
      <p:sp>
        <p:nvSpPr>
          <p:cNvPr id="103521" name="Text Box 170"/>
          <p:cNvSpPr txBox="1">
            <a:spLocks noChangeArrowheads="1"/>
          </p:cNvSpPr>
          <p:nvPr/>
        </p:nvSpPr>
        <p:spPr bwMode="auto">
          <a:xfrm>
            <a:off x="5303838" y="3794125"/>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3522" name="Text Box 171"/>
          <p:cNvSpPr txBox="1">
            <a:spLocks noChangeArrowheads="1"/>
          </p:cNvSpPr>
          <p:nvPr/>
        </p:nvSpPr>
        <p:spPr bwMode="auto">
          <a:xfrm>
            <a:off x="4479925" y="3208338"/>
            <a:ext cx="641350"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OH</a:t>
            </a:r>
          </a:p>
        </p:txBody>
      </p:sp>
      <p:sp>
        <p:nvSpPr>
          <p:cNvPr id="103523" name="Text Box 172"/>
          <p:cNvSpPr txBox="1">
            <a:spLocks noChangeArrowheads="1"/>
          </p:cNvSpPr>
          <p:nvPr/>
        </p:nvSpPr>
        <p:spPr bwMode="auto">
          <a:xfrm>
            <a:off x="4473575" y="2043113"/>
            <a:ext cx="1195388"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CH2OH</a:t>
            </a:r>
            <a:r>
              <a:rPr lang="en" b="1" baseline="-25000">
                <a:solidFill>
                  <a:srgbClr val="FF9933"/>
                </a:solidFill>
                <a:effectLst>
                  <a:outerShdw blurRad="38100" dist="38100" dir="2700000" algn="tl">
                    <a:srgbClr val="000000">
                      <a:alpha val="43137"/>
                    </a:srgbClr>
                  </a:outerShdw>
                </a:effectLst>
                <a:latin typeface="Arial" pitchFamily="34" charset="0"/>
              </a:rPr>
              <a:t>​</a:t>
            </a:r>
            <a:r>
              <a:rPr lang="en" b="1">
                <a:solidFill>
                  <a:srgbClr val="FF9933"/>
                </a:solidFill>
                <a:effectLst>
                  <a:outerShdw blurRad="38100" dist="38100" dir="2700000" algn="tl">
                    <a:srgbClr val="000000">
                      <a:alpha val="43137"/>
                    </a:srgbClr>
                  </a:outerShdw>
                </a:effectLst>
                <a:latin typeface="Arial" pitchFamily="34" charset="0"/>
              </a:rPr>
              <a:t>​</a:t>
            </a:r>
          </a:p>
        </p:txBody>
      </p:sp>
      <p:sp>
        <p:nvSpPr>
          <p:cNvPr id="103524" name="Line 173"/>
          <p:cNvSpPr>
            <a:spLocks noChangeShapeType="1"/>
          </p:cNvSpPr>
          <p:nvPr/>
        </p:nvSpPr>
        <p:spPr bwMode="auto">
          <a:xfrm>
            <a:off x="5827713" y="3227388"/>
            <a:ext cx="230187" cy="23018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25" name="Line 174"/>
          <p:cNvSpPr>
            <a:spLocks noChangeShapeType="1"/>
          </p:cNvSpPr>
          <p:nvPr/>
        </p:nvSpPr>
        <p:spPr bwMode="auto">
          <a:xfrm flipH="1">
            <a:off x="4130675" y="3236913"/>
            <a:ext cx="230188" cy="23018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3526" name="Text Box 175"/>
          <p:cNvSpPr txBox="1">
            <a:spLocks noChangeArrowheads="1"/>
          </p:cNvSpPr>
          <p:nvPr/>
        </p:nvSpPr>
        <p:spPr bwMode="auto">
          <a:xfrm>
            <a:off x="5954713" y="3302000"/>
            <a:ext cx="420687" cy="457200"/>
          </a:xfrm>
          <a:prstGeom prst="rect">
            <a:avLst/>
          </a:prstGeom>
          <a:noFill/>
          <a:ln w="9525">
            <a:noFill/>
            <a:miter lim="800000"/>
            <a:headEnd/>
            <a:tailEnd/>
          </a:ln>
        </p:spPr>
        <p:txBody>
          <a:bodyPr wrap="none">
            <a:spAutoFit/>
          </a:bodyPr>
          <a:lstStyle/>
          <a:p>
            <a:pPr algn="ctr" rtl="1">
              <a:defRPr/>
            </a:pPr>
            <a:r>
              <a:rPr lang="en" b="1">
                <a:solidFill>
                  <a:srgbClr val="FF9933"/>
                </a:solidFill>
                <a:effectLst>
                  <a:outerShdw blurRad="38100" dist="38100" dir="2700000" algn="tl">
                    <a:srgbClr val="000000">
                      <a:alpha val="43137"/>
                    </a:srgbClr>
                  </a:outerShdw>
                </a:effectLst>
                <a:latin typeface="Arial" pitchFamily="34" charset="0"/>
              </a:rPr>
              <a:t>O</a:t>
            </a:r>
          </a:p>
        </p:txBody>
      </p:sp>
      <p:grpSp>
        <p:nvGrpSpPr>
          <p:cNvPr id="2" name="Group 192"/>
          <p:cNvGrpSpPr>
            <a:grpSpLocks/>
          </p:cNvGrpSpPr>
          <p:nvPr/>
        </p:nvGrpSpPr>
        <p:grpSpPr bwMode="auto">
          <a:xfrm>
            <a:off x="2017713" y="2817813"/>
            <a:ext cx="5768975" cy="2943225"/>
            <a:chOff x="1271" y="1775"/>
            <a:chExt cx="3634" cy="1854"/>
          </a:xfrm>
        </p:grpSpPr>
        <p:sp>
          <p:nvSpPr>
            <p:cNvPr id="103540" name="Text Box 110"/>
            <p:cNvSpPr txBox="1">
              <a:spLocks noChangeArrowheads="1"/>
            </p:cNvSpPr>
            <p:nvPr/>
          </p:nvSpPr>
          <p:spPr bwMode="auto">
            <a:xfrm>
              <a:off x="2207" y="3398"/>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grpSp>
          <p:nvGrpSpPr>
            <p:cNvPr id="129141" name="Group 191"/>
            <p:cNvGrpSpPr>
              <a:grpSpLocks/>
            </p:cNvGrpSpPr>
            <p:nvPr/>
          </p:nvGrpSpPr>
          <p:grpSpPr bwMode="auto">
            <a:xfrm>
              <a:off x="1271" y="1775"/>
              <a:ext cx="3634" cy="1854"/>
              <a:chOff x="1271" y="1775"/>
              <a:chExt cx="3634" cy="1854"/>
            </a:xfrm>
          </p:grpSpPr>
          <p:grpSp>
            <p:nvGrpSpPr>
              <p:cNvPr id="129142" name="Group 111"/>
              <p:cNvGrpSpPr>
                <a:grpSpLocks/>
              </p:cNvGrpSpPr>
              <p:nvPr/>
            </p:nvGrpSpPr>
            <p:grpSpPr bwMode="auto">
              <a:xfrm>
                <a:off x="3179" y="3038"/>
                <a:ext cx="604" cy="591"/>
                <a:chOff x="1178" y="1463"/>
                <a:chExt cx="604" cy="591"/>
              </a:xfrm>
            </p:grpSpPr>
            <p:sp>
              <p:nvSpPr>
                <p:cNvPr id="103550" name="Text Box 112"/>
                <p:cNvSpPr txBox="1">
                  <a:spLocks noChangeArrowheads="1"/>
                </p:cNvSpPr>
                <p:nvPr/>
              </p:nvSpPr>
              <p:spPr bwMode="auto">
                <a:xfrm>
                  <a:off x="1268" y="1463"/>
                  <a:ext cx="268" cy="346"/>
                </a:xfrm>
                <a:prstGeom prst="rect">
                  <a:avLst/>
                </a:prstGeom>
                <a:noFill/>
                <a:ln w="9525">
                  <a:noFill/>
                  <a:miter lim="800000"/>
                  <a:headEnd/>
                  <a:tailEnd/>
                </a:ln>
              </p:spPr>
              <p:txBody>
                <a:bodyPr wrap="none">
                  <a:spAutoFit/>
                </a:bodyPr>
                <a:lstStyle/>
                <a:p>
                  <a:pPr algn="ctr" rtl="1">
                    <a:defRPr/>
                  </a:pPr>
                  <a:r>
                    <a:rPr lang="en" sz="3000" b="1">
                      <a:solidFill>
                        <a:srgbClr val="FFFF00"/>
                      </a:solidFill>
                      <a:effectLst>
                        <a:outerShdw blurRad="38100" dist="38100" dir="2700000" algn="tl">
                          <a:srgbClr val="000000">
                            <a:alpha val="43137"/>
                          </a:srgbClr>
                        </a:outerShdw>
                      </a:effectLst>
                      <a:latin typeface="Symbol" pitchFamily="18" charset="2"/>
                    </a:rPr>
                    <a:t>has</a:t>
                  </a:r>
                </a:p>
              </p:txBody>
            </p:sp>
            <p:sp>
              <p:nvSpPr>
                <p:cNvPr id="103551" name="Text Box 113"/>
                <p:cNvSpPr txBox="1">
                  <a:spLocks noChangeArrowheads="1"/>
                </p:cNvSpPr>
                <p:nvPr/>
              </p:nvSpPr>
              <p:spPr bwMode="auto">
                <a:xfrm>
                  <a:off x="1178"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103552" name="Text Box 114"/>
                <p:cNvSpPr txBox="1">
                  <a:spLocks noChangeArrowheads="1"/>
                </p:cNvSpPr>
                <p:nvPr/>
              </p:nvSpPr>
              <p:spPr bwMode="auto">
                <a:xfrm>
                  <a:off x="1586"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grpSp>
          <p:sp>
            <p:nvSpPr>
              <p:cNvPr id="103543" name="Text Box 116"/>
              <p:cNvSpPr txBox="1">
                <a:spLocks noChangeArrowheads="1"/>
              </p:cNvSpPr>
              <p:nvPr/>
            </p:nvSpPr>
            <p:spPr bwMode="auto">
              <a:xfrm>
                <a:off x="4637" y="3026"/>
                <a:ext cx="268" cy="346"/>
              </a:xfrm>
              <a:prstGeom prst="rect">
                <a:avLst/>
              </a:prstGeom>
              <a:noFill/>
              <a:ln w="9525">
                <a:noFill/>
                <a:miter lim="800000"/>
                <a:headEnd/>
                <a:tailEnd/>
              </a:ln>
            </p:spPr>
            <p:txBody>
              <a:bodyPr wrap="none">
                <a:spAutoFit/>
              </a:bodyPr>
              <a:lstStyle/>
              <a:p>
                <a:pPr algn="ctr" rtl="1">
                  <a:defRPr/>
                </a:pPr>
                <a:r>
                  <a:rPr lang="en" sz="3000" b="1">
                    <a:solidFill>
                      <a:srgbClr val="FFFF00"/>
                    </a:solidFill>
                    <a:effectLst>
                      <a:outerShdw blurRad="38100" dist="38100" dir="2700000" algn="tl">
                        <a:srgbClr val="000000">
                          <a:alpha val="43137"/>
                        </a:srgbClr>
                      </a:outerShdw>
                    </a:effectLst>
                    <a:latin typeface="Symbol" pitchFamily="18" charset="2"/>
                  </a:rPr>
                  <a:t>has</a:t>
                </a:r>
              </a:p>
            </p:txBody>
          </p:sp>
          <p:sp>
            <p:nvSpPr>
              <p:cNvPr id="103544" name="Text Box 117"/>
              <p:cNvSpPr txBox="1">
                <a:spLocks noChangeArrowheads="1"/>
              </p:cNvSpPr>
              <p:nvPr/>
            </p:nvSpPr>
            <p:spPr bwMode="auto">
              <a:xfrm>
                <a:off x="4547" y="3386"/>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103545" name="Text Box 176"/>
              <p:cNvSpPr txBox="1">
                <a:spLocks noChangeArrowheads="1"/>
              </p:cNvSpPr>
              <p:nvPr/>
            </p:nvSpPr>
            <p:spPr bwMode="auto">
              <a:xfrm>
                <a:off x="1271" y="2135"/>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grpSp>
            <p:nvGrpSpPr>
              <p:cNvPr id="129146" name="Group 177"/>
              <p:cNvGrpSpPr>
                <a:grpSpLocks/>
              </p:cNvGrpSpPr>
              <p:nvPr/>
            </p:nvGrpSpPr>
            <p:grpSpPr bwMode="auto">
              <a:xfrm>
                <a:off x="2243" y="1775"/>
                <a:ext cx="604" cy="591"/>
                <a:chOff x="1178" y="1463"/>
                <a:chExt cx="604" cy="591"/>
              </a:xfrm>
            </p:grpSpPr>
            <p:sp>
              <p:nvSpPr>
                <p:cNvPr id="103547" name="Text Box 178"/>
                <p:cNvSpPr txBox="1">
                  <a:spLocks noChangeArrowheads="1"/>
                </p:cNvSpPr>
                <p:nvPr/>
              </p:nvSpPr>
              <p:spPr bwMode="auto">
                <a:xfrm>
                  <a:off x="1268" y="1463"/>
                  <a:ext cx="268" cy="346"/>
                </a:xfrm>
                <a:prstGeom prst="rect">
                  <a:avLst/>
                </a:prstGeom>
                <a:noFill/>
                <a:ln w="9525">
                  <a:noFill/>
                  <a:miter lim="800000"/>
                  <a:headEnd/>
                  <a:tailEnd/>
                </a:ln>
              </p:spPr>
              <p:txBody>
                <a:bodyPr wrap="none">
                  <a:spAutoFit/>
                </a:bodyPr>
                <a:lstStyle/>
                <a:p>
                  <a:pPr algn="ctr" rtl="1">
                    <a:defRPr/>
                  </a:pPr>
                  <a:r>
                    <a:rPr lang="en" sz="3000" b="1">
                      <a:solidFill>
                        <a:srgbClr val="FFFF00"/>
                      </a:solidFill>
                      <a:effectLst>
                        <a:outerShdw blurRad="38100" dist="38100" dir="2700000" algn="tl">
                          <a:srgbClr val="000000">
                            <a:alpha val="43137"/>
                          </a:srgbClr>
                        </a:outerShdw>
                      </a:effectLst>
                      <a:latin typeface="Symbol" pitchFamily="18" charset="2"/>
                    </a:rPr>
                    <a:t>has</a:t>
                  </a:r>
                </a:p>
              </p:txBody>
            </p:sp>
            <p:sp>
              <p:nvSpPr>
                <p:cNvPr id="103548" name="Text Box 179"/>
                <p:cNvSpPr txBox="1">
                  <a:spLocks noChangeArrowheads="1"/>
                </p:cNvSpPr>
                <p:nvPr/>
              </p:nvSpPr>
              <p:spPr bwMode="auto">
                <a:xfrm>
                  <a:off x="1178"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103549" name="Text Box 180"/>
                <p:cNvSpPr txBox="1">
                  <a:spLocks noChangeArrowheads="1"/>
                </p:cNvSpPr>
                <p:nvPr/>
              </p:nvSpPr>
              <p:spPr bwMode="auto">
                <a:xfrm>
                  <a:off x="1586"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grpSp>
        </p:grpSp>
      </p:grpSp>
      <p:grpSp>
        <p:nvGrpSpPr>
          <p:cNvPr id="6" name="Group 190"/>
          <p:cNvGrpSpPr>
            <a:grpSpLocks/>
          </p:cNvGrpSpPr>
          <p:nvPr/>
        </p:nvGrpSpPr>
        <p:grpSpPr bwMode="auto">
          <a:xfrm>
            <a:off x="5732463" y="2798763"/>
            <a:ext cx="777875" cy="1362075"/>
            <a:chOff x="3611" y="1763"/>
            <a:chExt cx="490" cy="858"/>
          </a:xfrm>
        </p:grpSpPr>
        <p:sp>
          <p:nvSpPr>
            <p:cNvPr id="103537" name="Text Box 181"/>
            <p:cNvSpPr txBox="1">
              <a:spLocks noChangeArrowheads="1"/>
            </p:cNvSpPr>
            <p:nvPr/>
          </p:nvSpPr>
          <p:spPr bwMode="auto">
            <a:xfrm>
              <a:off x="3701" y="1763"/>
              <a:ext cx="268" cy="346"/>
            </a:xfrm>
            <a:prstGeom prst="rect">
              <a:avLst/>
            </a:prstGeom>
            <a:noFill/>
            <a:ln w="9525">
              <a:noFill/>
              <a:miter lim="800000"/>
              <a:headEnd/>
              <a:tailEnd/>
            </a:ln>
          </p:spPr>
          <p:txBody>
            <a:bodyPr wrap="none">
              <a:spAutoFit/>
            </a:bodyPr>
            <a:lstStyle/>
            <a:p>
              <a:pPr algn="ctr" rtl="1">
                <a:defRPr/>
              </a:pPr>
              <a:r>
                <a:rPr lang="en" sz="3000" b="1">
                  <a:solidFill>
                    <a:srgbClr val="00FFFF"/>
                  </a:solidFill>
                  <a:effectLst>
                    <a:outerShdw blurRad="38100" dist="38100" dir="2700000" algn="tl">
                      <a:srgbClr val="000000">
                        <a:alpha val="43137"/>
                      </a:srgbClr>
                    </a:outerShdw>
                  </a:effectLst>
                  <a:latin typeface="Symbol" pitchFamily="18" charset="2"/>
                </a:rPr>
                <a:t>has</a:t>
              </a:r>
            </a:p>
          </p:txBody>
        </p:sp>
        <p:sp>
          <p:nvSpPr>
            <p:cNvPr id="103538" name="Text Box 182"/>
            <p:cNvSpPr txBox="1">
              <a:spLocks noChangeArrowheads="1"/>
            </p:cNvSpPr>
            <p:nvPr/>
          </p:nvSpPr>
          <p:spPr bwMode="auto">
            <a:xfrm>
              <a:off x="3611" y="2123"/>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1</a:t>
              </a:r>
            </a:p>
          </p:txBody>
        </p:sp>
        <p:sp>
          <p:nvSpPr>
            <p:cNvPr id="103539" name="Text Box 183"/>
            <p:cNvSpPr txBox="1">
              <a:spLocks noChangeArrowheads="1"/>
            </p:cNvSpPr>
            <p:nvPr/>
          </p:nvSpPr>
          <p:spPr bwMode="auto">
            <a:xfrm>
              <a:off x="3905" y="2390"/>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6</a:t>
              </a:r>
            </a:p>
          </p:txBody>
        </p:sp>
      </p:grpSp>
      <p:grpSp>
        <p:nvGrpSpPr>
          <p:cNvPr id="7" name="Group 186"/>
          <p:cNvGrpSpPr>
            <a:grpSpLocks/>
          </p:cNvGrpSpPr>
          <p:nvPr/>
        </p:nvGrpSpPr>
        <p:grpSpPr bwMode="auto">
          <a:xfrm>
            <a:off x="6470650" y="3317875"/>
            <a:ext cx="2678113" cy="762000"/>
            <a:chOff x="3995" y="1667"/>
            <a:chExt cx="1687" cy="480"/>
          </a:xfrm>
        </p:grpSpPr>
        <p:sp>
          <p:nvSpPr>
            <p:cNvPr id="103535" name="Text Box 184"/>
            <p:cNvSpPr txBox="1">
              <a:spLocks noChangeArrowheads="1"/>
            </p:cNvSpPr>
            <p:nvPr/>
          </p:nvSpPr>
          <p:spPr bwMode="auto">
            <a:xfrm>
              <a:off x="3995" y="1667"/>
              <a:ext cx="1687" cy="480"/>
            </a:xfrm>
            <a:prstGeom prst="rect">
              <a:avLst/>
            </a:prstGeom>
            <a:noFill/>
            <a:ln w="9525">
              <a:noFill/>
              <a:miter lim="800000"/>
              <a:headEnd/>
              <a:tailEnd/>
            </a:ln>
          </p:spPr>
          <p:txBody>
            <a:bodyPr wrap="none">
              <a:spAutoFit/>
            </a:bodyPr>
            <a:lstStyle/>
            <a:p>
              <a:pPr algn="ctr" rtl="1">
                <a:defRPr/>
              </a:pPr>
              <a:r>
                <a:rPr lang="en" sz="2000" b="1">
                  <a:solidFill>
                    <a:srgbClr val="00FFFF"/>
                  </a:solidFill>
                  <a:effectLst>
                    <a:outerShdw blurRad="38100" dist="38100" dir="2700000" algn="tl">
                      <a:srgbClr val="000000">
                        <a:alpha val="43137"/>
                      </a:srgbClr>
                    </a:outerShdw>
                  </a:effectLst>
                  <a:latin typeface="Arial" pitchFamily="34" charset="0"/>
                </a:rPr>
                <a:t>branching point</a:t>
              </a:r>
            </a:p>
            <a:p>
              <a:pPr algn="ctr" rtl="1">
                <a:defRPr/>
              </a:pPr>
              <a:r>
                <a:rPr lang="en" b="1">
                  <a:solidFill>
                    <a:srgbClr val="00FFFF"/>
                  </a:solidFill>
                  <a:effectLst>
                    <a:outerShdw blurRad="38100" dist="38100" dir="2700000" algn="tl">
                      <a:srgbClr val="000000">
                        <a:alpha val="43137"/>
                      </a:srgbClr>
                    </a:outerShdw>
                  </a:effectLst>
                  <a:latin typeface="Arial" pitchFamily="34" charset="0"/>
                </a:rPr>
                <a:t>( </a:t>
              </a:r>
              <a:r>
                <a:rPr lang="en" b="1">
                  <a:solidFill>
                    <a:srgbClr val="00FFFF"/>
                  </a:solidFill>
                  <a:effectLst>
                    <a:outerShdw blurRad="38100" dist="38100" dir="2700000" algn="tl">
                      <a:srgbClr val="000000">
                        <a:alpha val="43137"/>
                      </a:srgbClr>
                    </a:outerShdw>
                  </a:effectLst>
                  <a:latin typeface="Symbol" pitchFamily="18" charset="2"/>
                </a:rPr>
                <a:t>a </a:t>
              </a:r>
              <a:r>
                <a:rPr lang="en" b="1">
                  <a:solidFill>
                    <a:srgbClr val="00FFFF"/>
                  </a:solidFill>
                  <a:effectLst>
                    <a:outerShdw blurRad="38100" dist="38100" dir="2700000" algn="tl">
                      <a:srgbClr val="000000">
                        <a:alpha val="43137"/>
                      </a:srgbClr>
                    </a:outerShdw>
                  </a:effectLst>
                  <a:latin typeface="Arial" pitchFamily="34" charset="0"/>
                </a:rPr>
                <a:t>1 6)</a:t>
              </a:r>
            </a:p>
          </p:txBody>
        </p:sp>
        <p:sp>
          <p:nvSpPr>
            <p:cNvPr id="103536" name="Line 185"/>
            <p:cNvSpPr>
              <a:spLocks noChangeShapeType="1"/>
            </p:cNvSpPr>
            <p:nvPr/>
          </p:nvSpPr>
          <p:spPr bwMode="auto">
            <a:xfrm>
              <a:off x="4833" y="2027"/>
              <a:ext cx="189" cy="0"/>
            </a:xfrm>
            <a:prstGeom prst="line">
              <a:avLst/>
            </a:prstGeom>
            <a:noFill/>
            <a:ln w="19050">
              <a:solidFill>
                <a:srgbClr val="00FFFF"/>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8" name="Group 189"/>
          <p:cNvGrpSpPr>
            <a:grpSpLocks/>
          </p:cNvGrpSpPr>
          <p:nvPr/>
        </p:nvGrpSpPr>
        <p:grpSpPr bwMode="auto">
          <a:xfrm>
            <a:off x="-71438" y="2343150"/>
            <a:ext cx="3175001" cy="3332163"/>
            <a:chOff x="-45" y="1476"/>
            <a:chExt cx="2000" cy="2099"/>
          </a:xfrm>
        </p:grpSpPr>
        <p:sp>
          <p:nvSpPr>
            <p:cNvPr id="103533" name="Text Box 187"/>
            <p:cNvSpPr txBox="1">
              <a:spLocks noChangeArrowheads="1"/>
            </p:cNvSpPr>
            <p:nvPr/>
          </p:nvSpPr>
          <p:spPr bwMode="auto">
            <a:xfrm>
              <a:off x="255" y="3095"/>
              <a:ext cx="1700" cy="480"/>
            </a:xfrm>
            <a:prstGeom prst="rect">
              <a:avLst/>
            </a:prstGeom>
            <a:noFill/>
            <a:ln w="9525">
              <a:noFill/>
              <a:miter lim="800000"/>
              <a:headEnd/>
              <a:tailEnd/>
            </a:ln>
          </p:spPr>
          <p:txBody>
            <a:bodyPr>
              <a:spAutoFit/>
            </a:bodyPr>
            <a:lstStyle/>
            <a:p>
              <a:pPr algn="ctr" rtl="1">
                <a:defRPr/>
              </a:pPr>
              <a:r>
                <a:rPr lang="en" sz="2200" b="1">
                  <a:solidFill>
                    <a:srgbClr val="00FF00"/>
                  </a:solidFill>
                  <a:effectLst>
                    <a:outerShdw blurRad="38100" dist="38100" dir="2700000" algn="tl">
                      <a:srgbClr val="000000">
                        <a:alpha val="43137"/>
                      </a:srgbClr>
                    </a:outerShdw>
                  </a:effectLst>
                  <a:latin typeface="Arial" pitchFamily="34" charset="0"/>
                </a:rPr>
                <a:t>MAIN CHANNEL</a:t>
              </a:r>
            </a:p>
          </p:txBody>
        </p:sp>
        <p:sp>
          <p:nvSpPr>
            <p:cNvPr id="103534" name="Text Box 188"/>
            <p:cNvSpPr txBox="1">
              <a:spLocks noChangeArrowheads="1"/>
            </p:cNvSpPr>
            <p:nvPr/>
          </p:nvSpPr>
          <p:spPr bwMode="auto">
            <a:xfrm>
              <a:off x="-45" y="1476"/>
              <a:ext cx="1700" cy="269"/>
            </a:xfrm>
            <a:prstGeom prst="rect">
              <a:avLst/>
            </a:prstGeom>
            <a:noFill/>
            <a:ln w="9525">
              <a:noFill/>
              <a:miter lim="800000"/>
              <a:headEnd/>
              <a:tailEnd/>
            </a:ln>
          </p:spPr>
          <p:txBody>
            <a:bodyPr>
              <a:spAutoFit/>
            </a:bodyPr>
            <a:lstStyle/>
            <a:p>
              <a:pPr algn="ctr" rtl="1">
                <a:defRPr/>
              </a:pPr>
              <a:r>
                <a:rPr lang="en" sz="2200" b="1">
                  <a:solidFill>
                    <a:srgbClr val="00FF00"/>
                  </a:solidFill>
                  <a:effectLst>
                    <a:outerShdw blurRad="38100" dist="38100" dir="2700000" algn="tl">
                      <a:srgbClr val="000000">
                        <a:alpha val="43137"/>
                      </a:srgbClr>
                    </a:outerShdw>
                  </a:effectLst>
                  <a:latin typeface="Arial" pitchFamily="34" charset="0"/>
                </a:rPr>
                <a:t>CONNECTION</a:t>
              </a:r>
            </a:p>
          </p:txBody>
        </p:sp>
      </p:grpSp>
      <p:sp>
        <p:nvSpPr>
          <p:cNvPr id="103531" name="Text Box 199"/>
          <p:cNvSpPr txBox="1">
            <a:spLocks noChangeArrowheads="1"/>
          </p:cNvSpPr>
          <p:nvPr/>
        </p:nvSpPr>
        <p:spPr bwMode="auto">
          <a:xfrm>
            <a:off x="0" y="285750"/>
            <a:ext cx="4641850" cy="769938"/>
          </a:xfrm>
          <a:prstGeom prst="rect">
            <a:avLst/>
          </a:prstGeom>
          <a:noFill/>
          <a:ln w="9525">
            <a:noFill/>
            <a:miter lim="800000"/>
            <a:headEnd/>
            <a:tailEnd/>
          </a:ln>
        </p:spPr>
        <p:txBody>
          <a:bodyPr wrap="none">
            <a:spAutoFit/>
          </a:bodyPr>
          <a:lstStyle/>
          <a:p>
            <a:pPr algn="ctr" rtl="1">
              <a:defRPr/>
            </a:pPr>
            <a:r>
              <a:rPr lang="en" sz="4400" b="1">
                <a:solidFill>
                  <a:srgbClr val="FFFF00"/>
                </a:solidFill>
                <a:effectLst>
                  <a:outerShdw blurRad="38100" dist="38100" dir="2700000" algn="tl">
                    <a:srgbClr val="000000">
                      <a:alpha val="43137"/>
                    </a:srgbClr>
                  </a:outerShdw>
                </a:effectLst>
                <a:latin typeface="Arial" pitchFamily="34" charset="0"/>
              </a:rPr>
              <a:t>Polysaccharides</a:t>
            </a:r>
          </a:p>
        </p:txBody>
      </p:sp>
      <p:sp>
        <p:nvSpPr>
          <p:cNvPr id="129"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515166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2/3*#ppt_w"/>
                                          </p:val>
                                        </p:tav>
                                        <p:tav tm="100000">
                                          <p:val>
                                            <p:strVal val="#ppt_w"/>
                                          </p:val>
                                        </p:tav>
                                      </p:tavLst>
                                    </p:anim>
                                    <p:anim calcmode="lin" valueType="num">
                                      <p:cBhvr>
                                        <p:cTn id="14"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2/3*#ppt_w"/>
                                          </p:val>
                                        </p:tav>
                                        <p:tav tm="100000">
                                          <p:val>
                                            <p:strVal val="#ppt_w"/>
                                          </p:val>
                                        </p:tav>
                                      </p:tavLst>
                                    </p:anim>
                                    <p:anim calcmode="lin" valueType="num">
                                      <p:cBhvr>
                                        <p:cTn id="2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2/3*#ppt_w"/>
                                          </p:val>
                                        </p:tav>
                                        <p:tav tm="100000">
                                          <p:val>
                                            <p:strVal val="#ppt_w"/>
                                          </p:val>
                                        </p:tav>
                                      </p:tavLst>
                                    </p:anim>
                                    <p:anim calcmode="lin" valueType="num">
                                      <p:cBhvr>
                                        <p:cTn id="26"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3"/>
          <p:cNvGrpSpPr>
            <a:grpSpLocks/>
          </p:cNvGrpSpPr>
          <p:nvPr/>
        </p:nvGrpSpPr>
        <p:grpSpPr bwMode="auto">
          <a:xfrm>
            <a:off x="285750" y="1727200"/>
            <a:ext cx="4297363" cy="5130800"/>
            <a:chOff x="310" y="872"/>
            <a:chExt cx="2707" cy="3232"/>
          </a:xfrm>
        </p:grpSpPr>
        <p:sp>
          <p:nvSpPr>
            <p:cNvPr id="104561" name="Freeform 40"/>
            <p:cNvSpPr>
              <a:spLocks/>
            </p:cNvSpPr>
            <p:nvPr/>
          </p:nvSpPr>
          <p:spPr bwMode="auto">
            <a:xfrm>
              <a:off x="1050" y="1122"/>
              <a:ext cx="1521" cy="774"/>
            </a:xfrm>
            <a:custGeom>
              <a:avLst/>
              <a:gdLst>
                <a:gd name="T0" fmla="*/ 1521 w 1521"/>
                <a:gd name="T1" fmla="*/ 0 h 774"/>
                <a:gd name="T2" fmla="*/ 1155 w 1521"/>
                <a:gd name="T3" fmla="*/ 93 h 774"/>
                <a:gd name="T4" fmla="*/ 369 w 1521"/>
                <a:gd name="T5" fmla="*/ 93 h 774"/>
                <a:gd name="T6" fmla="*/ 0 w 1521"/>
                <a:gd name="T7" fmla="*/ 774 h 774"/>
                <a:gd name="T8" fmla="*/ 405 w 1521"/>
                <a:gd name="T9" fmla="*/ 381 h 774"/>
                <a:gd name="T10" fmla="*/ 1143 w 1521"/>
                <a:gd name="T11" fmla="*/ 381 h 774"/>
                <a:gd name="T12" fmla="*/ 1521 w 1521"/>
                <a:gd name="T13" fmla="*/ 0 h 774"/>
                <a:gd name="T14" fmla="*/ 0 60000 65536"/>
                <a:gd name="T15" fmla="*/ 0 60000 65536"/>
                <a:gd name="T16" fmla="*/ 0 60000 65536"/>
                <a:gd name="T17" fmla="*/ 0 60000 65536"/>
                <a:gd name="T18" fmla="*/ 0 60000 65536"/>
                <a:gd name="T19" fmla="*/ 0 60000 65536"/>
                <a:gd name="T20" fmla="*/ 0 60000 65536"/>
                <a:gd name="T21" fmla="*/ 0 w 1521"/>
                <a:gd name="T22" fmla="*/ 0 h 774"/>
                <a:gd name="T23" fmla="*/ 1521 w 1521"/>
                <a:gd name="T24" fmla="*/ 774 h 7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1" h="774">
                  <a:moveTo>
                    <a:pt x="1521" y="0"/>
                  </a:moveTo>
                  <a:lnTo>
                    <a:pt x="1155" y="93"/>
                  </a:lnTo>
                  <a:lnTo>
                    <a:pt x="369" y="93"/>
                  </a:lnTo>
                  <a:lnTo>
                    <a:pt x="0" y="774"/>
                  </a:lnTo>
                  <a:lnTo>
                    <a:pt x="405" y="381"/>
                  </a:lnTo>
                  <a:lnTo>
                    <a:pt x="1143" y="381"/>
                  </a:lnTo>
                  <a:lnTo>
                    <a:pt x="1521" y="0"/>
                  </a:lnTo>
                  <a:close/>
                </a:path>
              </a:pathLst>
            </a:custGeom>
            <a:solidFill>
              <a:srgbClr val="FFFF99"/>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62" name="Rectangle 7"/>
            <p:cNvSpPr>
              <a:spLocks noChangeArrowheads="1"/>
            </p:cNvSpPr>
            <p:nvPr/>
          </p:nvSpPr>
          <p:spPr bwMode="auto">
            <a:xfrm>
              <a:off x="1428" y="1463"/>
              <a:ext cx="793" cy="84"/>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63" name="AutoShape 8"/>
            <p:cNvSpPr>
              <a:spLocks noChangeArrowheads="1"/>
            </p:cNvSpPr>
            <p:nvPr/>
          </p:nvSpPr>
          <p:spPr bwMode="auto">
            <a:xfrm rot="2700000">
              <a:off x="2346" y="1033"/>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64" name="AutoShape 9"/>
            <p:cNvSpPr>
              <a:spLocks noChangeArrowheads="1"/>
            </p:cNvSpPr>
            <p:nvPr/>
          </p:nvSpPr>
          <p:spPr bwMode="auto">
            <a:xfrm rot="2700000" flipH="1" flipV="1">
              <a:off x="1215" y="1483"/>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65" name="Line 10"/>
            <p:cNvSpPr>
              <a:spLocks noChangeShapeType="1"/>
            </p:cNvSpPr>
            <p:nvPr/>
          </p:nvSpPr>
          <p:spPr bwMode="auto">
            <a:xfrm>
              <a:off x="1415" y="1216"/>
              <a:ext cx="793" cy="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66" name="Line 11"/>
            <p:cNvSpPr>
              <a:spLocks noChangeShapeType="1"/>
            </p:cNvSpPr>
            <p:nvPr/>
          </p:nvSpPr>
          <p:spPr bwMode="auto">
            <a:xfrm flipH="1">
              <a:off x="1048" y="1210"/>
              <a:ext cx="381" cy="684"/>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67" name="Line 12"/>
            <p:cNvSpPr>
              <a:spLocks noChangeShapeType="1"/>
            </p:cNvSpPr>
            <p:nvPr/>
          </p:nvSpPr>
          <p:spPr bwMode="auto">
            <a:xfrm flipV="1">
              <a:off x="2193" y="1120"/>
              <a:ext cx="389" cy="99"/>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68" name="Line 14"/>
            <p:cNvSpPr>
              <a:spLocks noChangeShapeType="1"/>
            </p:cNvSpPr>
            <p:nvPr/>
          </p:nvSpPr>
          <p:spPr bwMode="auto">
            <a:xfrm rot="3600000" flipV="1">
              <a:off x="1367" y="1177"/>
              <a:ext cx="1" cy="135"/>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69" name="Line 18"/>
            <p:cNvSpPr>
              <a:spLocks noChangeShapeType="1"/>
            </p:cNvSpPr>
            <p:nvPr/>
          </p:nvSpPr>
          <p:spPr bwMode="auto">
            <a:xfrm rot="18300000" flipV="1">
              <a:off x="2637" y="1090"/>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70" name="Line 20"/>
            <p:cNvSpPr>
              <a:spLocks noChangeShapeType="1"/>
            </p:cNvSpPr>
            <p:nvPr/>
          </p:nvSpPr>
          <p:spPr bwMode="auto">
            <a:xfrm rot="19500000" flipH="1">
              <a:off x="2172" y="1093"/>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71" name="Oval 41"/>
            <p:cNvSpPr>
              <a:spLocks noChangeAspect="1" noChangeArrowheads="1"/>
            </p:cNvSpPr>
            <p:nvPr/>
          </p:nvSpPr>
          <p:spPr bwMode="auto">
            <a:xfrm>
              <a:off x="1377" y="1431"/>
              <a:ext cx="145" cy="145"/>
            </a:xfrm>
            <a:prstGeom prst="ellipse">
              <a:avLst/>
            </a:prstGeom>
            <a:solidFill>
              <a:schemeClr val="tx1"/>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latin typeface="Arial" pitchFamily="34" charset="0"/>
              </a:endParaRPr>
            </a:p>
          </p:txBody>
        </p:sp>
        <p:sp>
          <p:nvSpPr>
            <p:cNvPr id="104572" name="Text Box 22"/>
            <p:cNvSpPr txBox="1">
              <a:spLocks noChangeArrowheads="1"/>
            </p:cNvSpPr>
            <p:nvPr/>
          </p:nvSpPr>
          <p:spPr bwMode="auto">
            <a:xfrm>
              <a:off x="1316" y="1353"/>
              <a:ext cx="2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a:t>
              </a:r>
            </a:p>
          </p:txBody>
        </p:sp>
        <p:sp>
          <p:nvSpPr>
            <p:cNvPr id="104573" name="Text Box 25"/>
            <p:cNvSpPr txBox="1">
              <a:spLocks noChangeArrowheads="1"/>
            </p:cNvSpPr>
            <p:nvPr/>
          </p:nvSpPr>
          <p:spPr bwMode="auto">
            <a:xfrm>
              <a:off x="926" y="1136"/>
              <a:ext cx="404"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HO</a:t>
              </a:r>
            </a:p>
          </p:txBody>
        </p:sp>
        <p:sp>
          <p:nvSpPr>
            <p:cNvPr id="104574" name="Text Box 26"/>
            <p:cNvSpPr txBox="1">
              <a:spLocks noChangeArrowheads="1"/>
            </p:cNvSpPr>
            <p:nvPr/>
          </p:nvSpPr>
          <p:spPr bwMode="auto">
            <a:xfrm>
              <a:off x="2264" y="1568"/>
              <a:ext cx="753"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CH2OH</a:t>
              </a:r>
              <a:r>
                <a:rPr lang="en" b="1" baseline="-25000">
                  <a:solidFill>
                    <a:srgbClr val="FFFF00"/>
                  </a:solidFill>
                  <a:effectLst>
                    <a:outerShdw blurRad="38100" dist="38100" dir="2700000" algn="tl">
                      <a:srgbClr val="000000">
                        <a:alpha val="43137"/>
                      </a:srgbClr>
                    </a:outerShdw>
                  </a:effectLst>
                  <a:latin typeface="Arial" pitchFamily="34" charset="0"/>
                </a:rPr>
                <a:t>​</a:t>
              </a:r>
              <a:r>
                <a:rPr lang="en" b="1">
                  <a:solidFill>
                    <a:srgbClr val="FFFF00"/>
                  </a:solidFill>
                  <a:effectLst>
                    <a:outerShdw blurRad="38100" dist="38100" dir="2700000" algn="tl">
                      <a:srgbClr val="000000">
                        <a:alpha val="43137"/>
                      </a:srgbClr>
                    </a:outerShdw>
                  </a:effectLst>
                  <a:latin typeface="Arial" pitchFamily="34" charset="0"/>
                </a:rPr>
                <a:t>​</a:t>
              </a:r>
            </a:p>
          </p:txBody>
        </p:sp>
        <p:sp>
          <p:nvSpPr>
            <p:cNvPr id="104575" name="Text Box 27"/>
            <p:cNvSpPr txBox="1">
              <a:spLocks noChangeArrowheads="1"/>
            </p:cNvSpPr>
            <p:nvPr/>
          </p:nvSpPr>
          <p:spPr bwMode="auto">
            <a:xfrm>
              <a:off x="1808" y="872"/>
              <a:ext cx="404"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HO</a:t>
              </a:r>
            </a:p>
          </p:txBody>
        </p:sp>
        <p:sp>
          <p:nvSpPr>
            <p:cNvPr id="104576" name="Text Box 28"/>
            <p:cNvSpPr txBox="1">
              <a:spLocks noChangeArrowheads="1"/>
            </p:cNvSpPr>
            <p:nvPr/>
          </p:nvSpPr>
          <p:spPr bwMode="auto">
            <a:xfrm>
              <a:off x="2657" y="1095"/>
              <a:ext cx="265"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O</a:t>
              </a:r>
            </a:p>
          </p:txBody>
        </p:sp>
        <p:sp>
          <p:nvSpPr>
            <p:cNvPr id="104577" name="Line 35"/>
            <p:cNvSpPr>
              <a:spLocks noChangeShapeType="1"/>
            </p:cNvSpPr>
            <p:nvPr/>
          </p:nvSpPr>
          <p:spPr bwMode="auto">
            <a:xfrm rot="19500000" flipH="1">
              <a:off x="2265" y="1522"/>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78" name="Line 36"/>
            <p:cNvSpPr>
              <a:spLocks noChangeShapeType="1"/>
            </p:cNvSpPr>
            <p:nvPr/>
          </p:nvSpPr>
          <p:spPr bwMode="auto">
            <a:xfrm rot="19500000" flipH="1">
              <a:off x="1095" y="1876"/>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79" name="Text Box 37"/>
            <p:cNvSpPr txBox="1">
              <a:spLocks noChangeArrowheads="1"/>
            </p:cNvSpPr>
            <p:nvPr/>
          </p:nvSpPr>
          <p:spPr bwMode="auto">
            <a:xfrm>
              <a:off x="1073" y="1929"/>
              <a:ext cx="265"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O</a:t>
              </a:r>
            </a:p>
          </p:txBody>
        </p:sp>
        <p:sp>
          <p:nvSpPr>
            <p:cNvPr id="104580" name="Line 38"/>
            <p:cNvSpPr>
              <a:spLocks noChangeShapeType="1"/>
            </p:cNvSpPr>
            <p:nvPr/>
          </p:nvSpPr>
          <p:spPr bwMode="auto">
            <a:xfrm rot="2100000">
              <a:off x="1113" y="2137"/>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81" name="Line 39"/>
            <p:cNvSpPr>
              <a:spLocks noChangeShapeType="1"/>
            </p:cNvSpPr>
            <p:nvPr/>
          </p:nvSpPr>
          <p:spPr bwMode="auto">
            <a:xfrm rot="3300000" flipH="1" flipV="1">
              <a:off x="2925" y="1090"/>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82" name="Freeform 42"/>
            <p:cNvSpPr>
              <a:spLocks/>
            </p:cNvSpPr>
            <p:nvPr/>
          </p:nvSpPr>
          <p:spPr bwMode="auto">
            <a:xfrm rot="-3600000">
              <a:off x="364" y="2689"/>
              <a:ext cx="1521" cy="774"/>
            </a:xfrm>
            <a:custGeom>
              <a:avLst/>
              <a:gdLst>
                <a:gd name="T0" fmla="*/ 1521 w 1521"/>
                <a:gd name="T1" fmla="*/ 0 h 774"/>
                <a:gd name="T2" fmla="*/ 1155 w 1521"/>
                <a:gd name="T3" fmla="*/ 93 h 774"/>
                <a:gd name="T4" fmla="*/ 369 w 1521"/>
                <a:gd name="T5" fmla="*/ 93 h 774"/>
                <a:gd name="T6" fmla="*/ 0 w 1521"/>
                <a:gd name="T7" fmla="*/ 774 h 774"/>
                <a:gd name="T8" fmla="*/ 405 w 1521"/>
                <a:gd name="T9" fmla="*/ 381 h 774"/>
                <a:gd name="T10" fmla="*/ 1143 w 1521"/>
                <a:gd name="T11" fmla="*/ 381 h 774"/>
                <a:gd name="T12" fmla="*/ 1521 w 1521"/>
                <a:gd name="T13" fmla="*/ 0 h 774"/>
                <a:gd name="T14" fmla="*/ 0 60000 65536"/>
                <a:gd name="T15" fmla="*/ 0 60000 65536"/>
                <a:gd name="T16" fmla="*/ 0 60000 65536"/>
                <a:gd name="T17" fmla="*/ 0 60000 65536"/>
                <a:gd name="T18" fmla="*/ 0 60000 65536"/>
                <a:gd name="T19" fmla="*/ 0 60000 65536"/>
                <a:gd name="T20" fmla="*/ 0 60000 65536"/>
                <a:gd name="T21" fmla="*/ 0 w 1521"/>
                <a:gd name="T22" fmla="*/ 0 h 774"/>
                <a:gd name="T23" fmla="*/ 1521 w 1521"/>
                <a:gd name="T24" fmla="*/ 774 h 7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1" h="774">
                  <a:moveTo>
                    <a:pt x="1521" y="0"/>
                  </a:moveTo>
                  <a:lnTo>
                    <a:pt x="1155" y="93"/>
                  </a:lnTo>
                  <a:lnTo>
                    <a:pt x="369" y="93"/>
                  </a:lnTo>
                  <a:lnTo>
                    <a:pt x="0" y="774"/>
                  </a:lnTo>
                  <a:lnTo>
                    <a:pt x="405" y="381"/>
                  </a:lnTo>
                  <a:lnTo>
                    <a:pt x="1143" y="381"/>
                  </a:lnTo>
                  <a:lnTo>
                    <a:pt x="1521" y="0"/>
                  </a:lnTo>
                  <a:close/>
                </a:path>
              </a:pathLst>
            </a:custGeom>
            <a:solidFill>
              <a:srgbClr val="FFFF99"/>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83" name="Rectangle 43"/>
            <p:cNvSpPr>
              <a:spLocks noChangeArrowheads="1"/>
            </p:cNvSpPr>
            <p:nvPr/>
          </p:nvSpPr>
          <p:spPr bwMode="auto">
            <a:xfrm rot="-3600000">
              <a:off x="661" y="3021"/>
              <a:ext cx="793" cy="84"/>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84" name="AutoShape 44"/>
            <p:cNvSpPr>
              <a:spLocks noChangeArrowheads="1"/>
            </p:cNvSpPr>
            <p:nvPr/>
          </p:nvSpPr>
          <p:spPr bwMode="auto">
            <a:xfrm rot="-900000">
              <a:off x="1134" y="2197"/>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85" name="AutoShape 45"/>
            <p:cNvSpPr>
              <a:spLocks noChangeArrowheads="1"/>
            </p:cNvSpPr>
            <p:nvPr/>
          </p:nvSpPr>
          <p:spPr bwMode="auto">
            <a:xfrm rot="-900000" flipH="1" flipV="1">
              <a:off x="895" y="3366"/>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86" name="Line 46"/>
            <p:cNvSpPr>
              <a:spLocks noChangeShapeType="1"/>
            </p:cNvSpPr>
            <p:nvPr/>
          </p:nvSpPr>
          <p:spPr bwMode="auto">
            <a:xfrm rot="-3600000">
              <a:off x="403" y="2930"/>
              <a:ext cx="793" cy="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87" name="Line 47"/>
            <p:cNvSpPr>
              <a:spLocks noChangeShapeType="1"/>
            </p:cNvSpPr>
            <p:nvPr/>
          </p:nvSpPr>
          <p:spPr bwMode="auto">
            <a:xfrm rot="18000000" flipH="1">
              <a:off x="615" y="3252"/>
              <a:ext cx="381" cy="684"/>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88" name="Line 48"/>
            <p:cNvSpPr>
              <a:spLocks noChangeShapeType="1"/>
            </p:cNvSpPr>
            <p:nvPr/>
          </p:nvSpPr>
          <p:spPr bwMode="auto">
            <a:xfrm rot="18000000" flipV="1">
              <a:off x="853" y="2358"/>
              <a:ext cx="389" cy="99"/>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89" name="Line 49"/>
            <p:cNvSpPr>
              <a:spLocks noChangeShapeType="1"/>
            </p:cNvSpPr>
            <p:nvPr/>
          </p:nvSpPr>
          <p:spPr bwMode="auto">
            <a:xfrm flipV="1">
              <a:off x="602" y="3261"/>
              <a:ext cx="1" cy="135"/>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90" name="Line 51"/>
            <p:cNvSpPr>
              <a:spLocks noChangeShapeType="1"/>
            </p:cNvSpPr>
            <p:nvPr/>
          </p:nvSpPr>
          <p:spPr bwMode="auto">
            <a:xfrm rot="15900000" flipH="1">
              <a:off x="933" y="2522"/>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91" name="Oval 52"/>
            <p:cNvSpPr>
              <a:spLocks noChangeAspect="1" noChangeArrowheads="1"/>
            </p:cNvSpPr>
            <p:nvPr/>
          </p:nvSpPr>
          <p:spPr bwMode="auto">
            <a:xfrm rot="-3600000">
              <a:off x="820" y="3314"/>
              <a:ext cx="145" cy="145"/>
            </a:xfrm>
            <a:prstGeom prst="ellipse">
              <a:avLst/>
            </a:prstGeom>
            <a:solidFill>
              <a:schemeClr val="tx1"/>
            </a:solidFill>
            <a:ln w="9525">
              <a:solidFill>
                <a:schemeClr val="tx1"/>
              </a:solid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latin typeface="Arial" pitchFamily="34" charset="0"/>
              </a:endParaRPr>
            </a:p>
          </p:txBody>
        </p:sp>
        <p:sp>
          <p:nvSpPr>
            <p:cNvPr id="104592" name="Text Box 53"/>
            <p:cNvSpPr txBox="1">
              <a:spLocks noChangeArrowheads="1"/>
            </p:cNvSpPr>
            <p:nvPr/>
          </p:nvSpPr>
          <p:spPr bwMode="auto">
            <a:xfrm>
              <a:off x="753" y="3241"/>
              <a:ext cx="2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a:t>
              </a:r>
            </a:p>
          </p:txBody>
        </p:sp>
        <p:sp>
          <p:nvSpPr>
            <p:cNvPr id="104593" name="Text Box 54"/>
            <p:cNvSpPr txBox="1">
              <a:spLocks noChangeArrowheads="1"/>
            </p:cNvSpPr>
            <p:nvPr/>
          </p:nvSpPr>
          <p:spPr bwMode="auto">
            <a:xfrm>
              <a:off x="310" y="3369"/>
              <a:ext cx="404"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HO</a:t>
              </a:r>
            </a:p>
          </p:txBody>
        </p:sp>
        <p:sp>
          <p:nvSpPr>
            <p:cNvPr id="104594" name="Text Box 55"/>
            <p:cNvSpPr txBox="1">
              <a:spLocks noChangeArrowheads="1"/>
            </p:cNvSpPr>
            <p:nvPr/>
          </p:nvSpPr>
          <p:spPr bwMode="auto">
            <a:xfrm>
              <a:off x="1385" y="2574"/>
              <a:ext cx="753"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CH2OH</a:t>
              </a:r>
              <a:r>
                <a:rPr lang="en" b="1" baseline="-25000">
                  <a:solidFill>
                    <a:srgbClr val="FFFF00"/>
                  </a:solidFill>
                  <a:effectLst>
                    <a:outerShdw blurRad="38100" dist="38100" dir="2700000" algn="tl">
                      <a:srgbClr val="000000">
                        <a:alpha val="43137"/>
                      </a:srgbClr>
                    </a:outerShdw>
                  </a:effectLst>
                  <a:latin typeface="Arial" pitchFamily="34" charset="0"/>
                </a:rPr>
                <a:t>​</a:t>
              </a:r>
              <a:r>
                <a:rPr lang="en" b="1">
                  <a:solidFill>
                    <a:srgbClr val="FFFF00"/>
                  </a:solidFill>
                  <a:effectLst>
                    <a:outerShdw blurRad="38100" dist="38100" dir="2700000" algn="tl">
                      <a:srgbClr val="000000">
                        <a:alpha val="43137"/>
                      </a:srgbClr>
                    </a:outerShdw>
                  </a:effectLst>
                  <a:latin typeface="Arial" pitchFamily="34" charset="0"/>
                </a:rPr>
                <a:t>​</a:t>
              </a:r>
            </a:p>
          </p:txBody>
        </p:sp>
        <p:sp>
          <p:nvSpPr>
            <p:cNvPr id="104595" name="Text Box 56"/>
            <p:cNvSpPr txBox="1">
              <a:spLocks noChangeArrowheads="1"/>
            </p:cNvSpPr>
            <p:nvPr/>
          </p:nvSpPr>
          <p:spPr bwMode="auto">
            <a:xfrm>
              <a:off x="510" y="2449"/>
              <a:ext cx="404"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HO</a:t>
              </a:r>
            </a:p>
          </p:txBody>
        </p:sp>
        <p:sp>
          <p:nvSpPr>
            <p:cNvPr id="104596" name="Line 58"/>
            <p:cNvSpPr>
              <a:spLocks noChangeShapeType="1"/>
            </p:cNvSpPr>
            <p:nvPr/>
          </p:nvSpPr>
          <p:spPr bwMode="auto">
            <a:xfrm rot="15900000" flipH="1">
              <a:off x="1351" y="2656"/>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97" name="Line 59"/>
            <p:cNvSpPr>
              <a:spLocks noChangeShapeType="1"/>
            </p:cNvSpPr>
            <p:nvPr/>
          </p:nvSpPr>
          <p:spPr bwMode="auto">
            <a:xfrm rot="15900000" flipH="1">
              <a:off x="1072" y="3847"/>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98" name="Text Box 60"/>
            <p:cNvSpPr txBox="1">
              <a:spLocks noChangeArrowheads="1"/>
            </p:cNvSpPr>
            <p:nvPr/>
          </p:nvSpPr>
          <p:spPr bwMode="auto">
            <a:xfrm>
              <a:off x="1106" y="3739"/>
              <a:ext cx="265"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O</a:t>
              </a:r>
            </a:p>
          </p:txBody>
        </p:sp>
        <p:sp>
          <p:nvSpPr>
            <p:cNvPr id="104599" name="Line 61"/>
            <p:cNvSpPr>
              <a:spLocks noChangeShapeType="1"/>
            </p:cNvSpPr>
            <p:nvPr/>
          </p:nvSpPr>
          <p:spPr bwMode="auto">
            <a:xfrm rot="-1500000">
              <a:off x="1318" y="3968"/>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3" name="Group 192"/>
          <p:cNvGrpSpPr>
            <a:grpSpLocks/>
          </p:cNvGrpSpPr>
          <p:nvPr/>
        </p:nvGrpSpPr>
        <p:grpSpPr bwMode="auto">
          <a:xfrm>
            <a:off x="5084763" y="2628900"/>
            <a:ext cx="3519487" cy="2836863"/>
            <a:chOff x="3203" y="1656"/>
            <a:chExt cx="2217" cy="1787"/>
          </a:xfrm>
        </p:grpSpPr>
        <p:sp>
          <p:nvSpPr>
            <p:cNvPr id="104459" name="Freeform 188"/>
            <p:cNvSpPr>
              <a:spLocks/>
            </p:cNvSpPr>
            <p:nvPr/>
          </p:nvSpPr>
          <p:spPr bwMode="auto">
            <a:xfrm>
              <a:off x="3261" y="1887"/>
              <a:ext cx="507" cy="264"/>
            </a:xfrm>
            <a:custGeom>
              <a:avLst/>
              <a:gdLst>
                <a:gd name="T0" fmla="*/ 507 w 507"/>
                <a:gd name="T1" fmla="*/ 66 h 264"/>
                <a:gd name="T2" fmla="*/ 324 w 507"/>
                <a:gd name="T3" fmla="*/ 0 h 264"/>
                <a:gd name="T4" fmla="*/ 27 w 507"/>
                <a:gd name="T5" fmla="*/ 90 h 264"/>
                <a:gd name="T6" fmla="*/ 0 w 507"/>
                <a:gd name="T7" fmla="*/ 264 h 264"/>
                <a:gd name="T8" fmla="*/ 165 w 507"/>
                <a:gd name="T9" fmla="*/ 186 h 264"/>
                <a:gd name="T10" fmla="*/ 396 w 507"/>
                <a:gd name="T11" fmla="*/ 174 h 264"/>
                <a:gd name="T12" fmla="*/ 507 w 507"/>
                <a:gd name="T13" fmla="*/ 66 h 264"/>
                <a:gd name="T14" fmla="*/ 0 60000 65536"/>
                <a:gd name="T15" fmla="*/ 0 60000 65536"/>
                <a:gd name="T16" fmla="*/ 0 60000 65536"/>
                <a:gd name="T17" fmla="*/ 0 60000 65536"/>
                <a:gd name="T18" fmla="*/ 0 60000 65536"/>
                <a:gd name="T19" fmla="*/ 0 60000 65536"/>
                <a:gd name="T20" fmla="*/ 0 60000 65536"/>
                <a:gd name="T21" fmla="*/ 0 w 507"/>
                <a:gd name="T22" fmla="*/ 0 h 264"/>
                <a:gd name="T23" fmla="*/ 507 w 507"/>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 h="264">
                  <a:moveTo>
                    <a:pt x="507" y="66"/>
                  </a:moveTo>
                  <a:lnTo>
                    <a:pt x="324" y="0"/>
                  </a:lnTo>
                  <a:lnTo>
                    <a:pt x="27" y="90"/>
                  </a:lnTo>
                  <a:lnTo>
                    <a:pt x="0" y="264"/>
                  </a:lnTo>
                  <a:lnTo>
                    <a:pt x="165" y="186"/>
                  </a:lnTo>
                  <a:lnTo>
                    <a:pt x="396" y="174"/>
                  </a:lnTo>
                  <a:lnTo>
                    <a:pt x="507" y="66"/>
                  </a:lnTo>
                  <a:close/>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0" name="Line 175"/>
            <p:cNvSpPr>
              <a:spLocks noChangeShapeType="1"/>
            </p:cNvSpPr>
            <p:nvPr/>
          </p:nvSpPr>
          <p:spPr bwMode="auto">
            <a:xfrm>
              <a:off x="3477" y="2394"/>
              <a:ext cx="66" cy="60"/>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1" name="Line 176"/>
            <p:cNvSpPr>
              <a:spLocks noChangeShapeType="1"/>
            </p:cNvSpPr>
            <p:nvPr/>
          </p:nvSpPr>
          <p:spPr bwMode="auto">
            <a:xfrm flipH="1">
              <a:off x="4014" y="2487"/>
              <a:ext cx="63" cy="39"/>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2" name="Line 177"/>
            <p:cNvSpPr>
              <a:spLocks noChangeShapeType="1"/>
            </p:cNvSpPr>
            <p:nvPr/>
          </p:nvSpPr>
          <p:spPr bwMode="auto">
            <a:xfrm flipV="1">
              <a:off x="4083" y="2430"/>
              <a:ext cx="150" cy="48"/>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3" name="Line 178"/>
            <p:cNvSpPr>
              <a:spLocks noChangeShapeType="1"/>
            </p:cNvSpPr>
            <p:nvPr/>
          </p:nvSpPr>
          <p:spPr bwMode="auto">
            <a:xfrm flipV="1">
              <a:off x="4233" y="2352"/>
              <a:ext cx="15" cy="6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4" name="Line 179"/>
            <p:cNvSpPr>
              <a:spLocks noChangeShapeType="1"/>
            </p:cNvSpPr>
            <p:nvPr/>
          </p:nvSpPr>
          <p:spPr bwMode="auto">
            <a:xfrm>
              <a:off x="4230" y="2436"/>
              <a:ext cx="93" cy="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5" name="Freeform 180"/>
            <p:cNvSpPr>
              <a:spLocks/>
            </p:cNvSpPr>
            <p:nvPr/>
          </p:nvSpPr>
          <p:spPr bwMode="auto">
            <a:xfrm>
              <a:off x="4197" y="2439"/>
              <a:ext cx="51" cy="183"/>
            </a:xfrm>
            <a:custGeom>
              <a:avLst/>
              <a:gdLst>
                <a:gd name="T0" fmla="*/ 33 w 51"/>
                <a:gd name="T1" fmla="*/ 0 h 183"/>
                <a:gd name="T2" fmla="*/ 51 w 51"/>
                <a:gd name="T3" fmla="*/ 108 h 183"/>
                <a:gd name="T4" fmla="*/ 0 w 51"/>
                <a:gd name="T5" fmla="*/ 183 h 183"/>
                <a:gd name="T6" fmla="*/ 0 60000 65536"/>
                <a:gd name="T7" fmla="*/ 0 60000 65536"/>
                <a:gd name="T8" fmla="*/ 0 60000 65536"/>
                <a:gd name="T9" fmla="*/ 0 w 51"/>
                <a:gd name="T10" fmla="*/ 0 h 183"/>
                <a:gd name="T11" fmla="*/ 51 w 51"/>
                <a:gd name="T12" fmla="*/ 183 h 183"/>
              </a:gdLst>
              <a:ahLst/>
              <a:cxnLst>
                <a:cxn ang="T6">
                  <a:pos x="T0" y="T1"/>
                </a:cxn>
                <a:cxn ang="T7">
                  <a:pos x="T2" y="T3"/>
                </a:cxn>
                <a:cxn ang="T8">
                  <a:pos x="T4" y="T5"/>
                </a:cxn>
              </a:cxnLst>
              <a:rect l="T9" t="T10" r="T11" b="T12"/>
              <a:pathLst>
                <a:path w="51" h="183">
                  <a:moveTo>
                    <a:pt x="33" y="0"/>
                  </a:moveTo>
                  <a:lnTo>
                    <a:pt x="51" y="108"/>
                  </a:lnTo>
                  <a:lnTo>
                    <a:pt x="0" y="183"/>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6" name="Line 182"/>
            <p:cNvSpPr>
              <a:spLocks noChangeShapeType="1"/>
            </p:cNvSpPr>
            <p:nvPr/>
          </p:nvSpPr>
          <p:spPr bwMode="auto">
            <a:xfrm flipV="1">
              <a:off x="4194" y="2070"/>
              <a:ext cx="3" cy="90"/>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7" name="Freeform 181"/>
            <p:cNvSpPr>
              <a:spLocks/>
            </p:cNvSpPr>
            <p:nvPr/>
          </p:nvSpPr>
          <p:spPr bwMode="auto">
            <a:xfrm>
              <a:off x="3939" y="2061"/>
              <a:ext cx="99" cy="240"/>
            </a:xfrm>
            <a:custGeom>
              <a:avLst/>
              <a:gdLst>
                <a:gd name="T0" fmla="*/ 99 w 99"/>
                <a:gd name="T1" fmla="*/ 240 h 240"/>
                <a:gd name="T2" fmla="*/ 63 w 99"/>
                <a:gd name="T3" fmla="*/ 189 h 240"/>
                <a:gd name="T4" fmla="*/ 0 w 99"/>
                <a:gd name="T5" fmla="*/ 84 h 240"/>
                <a:gd name="T6" fmla="*/ 15 w 99"/>
                <a:gd name="T7" fmla="*/ 0 h 240"/>
                <a:gd name="T8" fmla="*/ 0 60000 65536"/>
                <a:gd name="T9" fmla="*/ 0 60000 65536"/>
                <a:gd name="T10" fmla="*/ 0 60000 65536"/>
                <a:gd name="T11" fmla="*/ 0 60000 65536"/>
                <a:gd name="T12" fmla="*/ 0 w 99"/>
                <a:gd name="T13" fmla="*/ 0 h 240"/>
                <a:gd name="T14" fmla="*/ 99 w 99"/>
                <a:gd name="T15" fmla="*/ 240 h 240"/>
              </a:gdLst>
              <a:ahLst/>
              <a:cxnLst>
                <a:cxn ang="T8">
                  <a:pos x="T0" y="T1"/>
                </a:cxn>
                <a:cxn ang="T9">
                  <a:pos x="T2" y="T3"/>
                </a:cxn>
                <a:cxn ang="T10">
                  <a:pos x="T4" y="T5"/>
                </a:cxn>
                <a:cxn ang="T11">
                  <a:pos x="T6" y="T7"/>
                </a:cxn>
              </a:cxnLst>
              <a:rect l="T12" t="T13" r="T14" b="T15"/>
              <a:pathLst>
                <a:path w="99" h="240">
                  <a:moveTo>
                    <a:pt x="99" y="240"/>
                  </a:moveTo>
                  <a:lnTo>
                    <a:pt x="63" y="189"/>
                  </a:lnTo>
                  <a:lnTo>
                    <a:pt x="0" y="84"/>
                  </a:lnTo>
                  <a:lnTo>
                    <a:pt x="15" y="0"/>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8" name="Line 174"/>
            <p:cNvSpPr>
              <a:spLocks noChangeShapeType="1"/>
            </p:cNvSpPr>
            <p:nvPr/>
          </p:nvSpPr>
          <p:spPr bwMode="auto">
            <a:xfrm flipV="1">
              <a:off x="3648" y="2166"/>
              <a:ext cx="30" cy="93"/>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69" name="Line 173"/>
            <p:cNvSpPr>
              <a:spLocks noChangeShapeType="1"/>
            </p:cNvSpPr>
            <p:nvPr/>
          </p:nvSpPr>
          <p:spPr bwMode="auto">
            <a:xfrm>
              <a:off x="3444" y="2178"/>
              <a:ext cx="87" cy="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0" name="Line 172"/>
            <p:cNvSpPr>
              <a:spLocks noChangeShapeType="1"/>
            </p:cNvSpPr>
            <p:nvPr/>
          </p:nvSpPr>
          <p:spPr bwMode="auto">
            <a:xfrm flipH="1" flipV="1">
              <a:off x="3552" y="2193"/>
              <a:ext cx="102" cy="63"/>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1" name="Line 171"/>
            <p:cNvSpPr>
              <a:spLocks noChangeShapeType="1"/>
            </p:cNvSpPr>
            <p:nvPr/>
          </p:nvSpPr>
          <p:spPr bwMode="auto">
            <a:xfrm>
              <a:off x="4197" y="2169"/>
              <a:ext cx="96" cy="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2" name="Freeform 160"/>
            <p:cNvSpPr>
              <a:spLocks/>
            </p:cNvSpPr>
            <p:nvPr/>
          </p:nvSpPr>
          <p:spPr bwMode="auto">
            <a:xfrm>
              <a:off x="3543" y="2166"/>
              <a:ext cx="639" cy="315"/>
            </a:xfrm>
            <a:custGeom>
              <a:avLst/>
              <a:gdLst>
                <a:gd name="T0" fmla="*/ 0 w 639"/>
                <a:gd name="T1" fmla="*/ 285 h 315"/>
                <a:gd name="T2" fmla="*/ 111 w 639"/>
                <a:gd name="T3" fmla="*/ 87 h 315"/>
                <a:gd name="T4" fmla="*/ 459 w 639"/>
                <a:gd name="T5" fmla="*/ 87 h 315"/>
                <a:gd name="T6" fmla="*/ 639 w 639"/>
                <a:gd name="T7" fmla="*/ 0 h 315"/>
                <a:gd name="T8" fmla="*/ 534 w 639"/>
                <a:gd name="T9" fmla="*/ 315 h 315"/>
                <a:gd name="T10" fmla="*/ 204 w 639"/>
                <a:gd name="T11" fmla="*/ 267 h 315"/>
                <a:gd name="T12" fmla="*/ 0 w 639"/>
                <a:gd name="T13" fmla="*/ 285 h 315"/>
                <a:gd name="T14" fmla="*/ 0 60000 65536"/>
                <a:gd name="T15" fmla="*/ 0 60000 65536"/>
                <a:gd name="T16" fmla="*/ 0 60000 65536"/>
                <a:gd name="T17" fmla="*/ 0 60000 65536"/>
                <a:gd name="T18" fmla="*/ 0 60000 65536"/>
                <a:gd name="T19" fmla="*/ 0 60000 65536"/>
                <a:gd name="T20" fmla="*/ 0 60000 65536"/>
                <a:gd name="T21" fmla="*/ 0 w 639"/>
                <a:gd name="T22" fmla="*/ 0 h 315"/>
                <a:gd name="T23" fmla="*/ 639 w 639"/>
                <a:gd name="T24" fmla="*/ 315 h 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9" h="315">
                  <a:moveTo>
                    <a:pt x="0" y="285"/>
                  </a:moveTo>
                  <a:lnTo>
                    <a:pt x="111" y="87"/>
                  </a:lnTo>
                  <a:lnTo>
                    <a:pt x="459" y="87"/>
                  </a:lnTo>
                  <a:lnTo>
                    <a:pt x="639" y="0"/>
                  </a:lnTo>
                  <a:lnTo>
                    <a:pt x="534" y="315"/>
                  </a:lnTo>
                  <a:lnTo>
                    <a:pt x="204" y="267"/>
                  </a:lnTo>
                  <a:lnTo>
                    <a:pt x="0" y="285"/>
                  </a:lnTo>
                  <a:close/>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3" name="Freeform 143"/>
            <p:cNvSpPr>
              <a:spLocks/>
            </p:cNvSpPr>
            <p:nvPr/>
          </p:nvSpPr>
          <p:spPr bwMode="auto">
            <a:xfrm rot="5557061">
              <a:off x="3324" y="2439"/>
              <a:ext cx="203" cy="233"/>
            </a:xfrm>
            <a:custGeom>
              <a:avLst/>
              <a:gdLst>
                <a:gd name="T0" fmla="*/ 0 w 203"/>
                <a:gd name="T1" fmla="*/ 0 h 233"/>
                <a:gd name="T2" fmla="*/ 144 w 203"/>
                <a:gd name="T3" fmla="*/ 78 h 233"/>
                <a:gd name="T4" fmla="*/ 203 w 203"/>
                <a:gd name="T5" fmla="*/ 233 h 233"/>
                <a:gd name="T6" fmla="*/ 0 60000 65536"/>
                <a:gd name="T7" fmla="*/ 0 60000 65536"/>
                <a:gd name="T8" fmla="*/ 0 60000 65536"/>
                <a:gd name="T9" fmla="*/ 0 w 203"/>
                <a:gd name="T10" fmla="*/ 0 h 233"/>
                <a:gd name="T11" fmla="*/ 203 w 203"/>
                <a:gd name="T12" fmla="*/ 233 h 233"/>
              </a:gdLst>
              <a:ahLst/>
              <a:cxnLst>
                <a:cxn ang="T6">
                  <a:pos x="T0" y="T1"/>
                </a:cxn>
                <a:cxn ang="T7">
                  <a:pos x="T2" y="T3"/>
                </a:cxn>
                <a:cxn ang="T8">
                  <a:pos x="T4" y="T5"/>
                </a:cxn>
              </a:cxnLst>
              <a:rect l="T9" t="T10" r="T11" b="T12"/>
              <a:pathLst>
                <a:path w="203" h="233">
                  <a:moveTo>
                    <a:pt x="0" y="0"/>
                  </a:moveTo>
                  <a:lnTo>
                    <a:pt x="144" y="78"/>
                  </a:lnTo>
                  <a:lnTo>
                    <a:pt x="203" y="233"/>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4" name="Freeform 142"/>
            <p:cNvSpPr>
              <a:spLocks/>
            </p:cNvSpPr>
            <p:nvPr/>
          </p:nvSpPr>
          <p:spPr bwMode="auto">
            <a:xfrm>
              <a:off x="3228" y="2646"/>
              <a:ext cx="258" cy="513"/>
            </a:xfrm>
            <a:custGeom>
              <a:avLst/>
              <a:gdLst>
                <a:gd name="T0" fmla="*/ 258 w 258"/>
                <a:gd name="T1" fmla="*/ 513 h 513"/>
                <a:gd name="T2" fmla="*/ 96 w 258"/>
                <a:gd name="T3" fmla="*/ 411 h 513"/>
                <a:gd name="T4" fmla="*/ 0 w 258"/>
                <a:gd name="T5" fmla="*/ 198 h 513"/>
                <a:gd name="T6" fmla="*/ 72 w 258"/>
                <a:gd name="T7" fmla="*/ 0 h 513"/>
                <a:gd name="T8" fmla="*/ 174 w 258"/>
                <a:gd name="T9" fmla="*/ 162 h 513"/>
                <a:gd name="T10" fmla="*/ 255 w 258"/>
                <a:gd name="T11" fmla="*/ 318 h 513"/>
                <a:gd name="T12" fmla="*/ 258 w 258"/>
                <a:gd name="T13" fmla="*/ 513 h 513"/>
                <a:gd name="T14" fmla="*/ 0 60000 65536"/>
                <a:gd name="T15" fmla="*/ 0 60000 65536"/>
                <a:gd name="T16" fmla="*/ 0 60000 65536"/>
                <a:gd name="T17" fmla="*/ 0 60000 65536"/>
                <a:gd name="T18" fmla="*/ 0 60000 65536"/>
                <a:gd name="T19" fmla="*/ 0 60000 65536"/>
                <a:gd name="T20" fmla="*/ 0 60000 65536"/>
                <a:gd name="T21" fmla="*/ 0 w 258"/>
                <a:gd name="T22" fmla="*/ 0 h 513"/>
                <a:gd name="T23" fmla="*/ 258 w 258"/>
                <a:gd name="T24" fmla="*/ 513 h 5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513">
                  <a:moveTo>
                    <a:pt x="258" y="513"/>
                  </a:moveTo>
                  <a:lnTo>
                    <a:pt x="96" y="411"/>
                  </a:lnTo>
                  <a:lnTo>
                    <a:pt x="0" y="198"/>
                  </a:lnTo>
                  <a:lnTo>
                    <a:pt x="72" y="0"/>
                  </a:lnTo>
                  <a:lnTo>
                    <a:pt x="174" y="162"/>
                  </a:lnTo>
                  <a:lnTo>
                    <a:pt x="255" y="318"/>
                  </a:lnTo>
                  <a:lnTo>
                    <a:pt x="258" y="513"/>
                  </a:lnTo>
                  <a:close/>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5" name="Freeform 129"/>
            <p:cNvSpPr>
              <a:spLocks/>
            </p:cNvSpPr>
            <p:nvPr/>
          </p:nvSpPr>
          <p:spPr bwMode="auto">
            <a:xfrm>
              <a:off x="3492" y="3162"/>
              <a:ext cx="203" cy="233"/>
            </a:xfrm>
            <a:custGeom>
              <a:avLst/>
              <a:gdLst>
                <a:gd name="T0" fmla="*/ 0 w 203"/>
                <a:gd name="T1" fmla="*/ 0 h 233"/>
                <a:gd name="T2" fmla="*/ 144 w 203"/>
                <a:gd name="T3" fmla="*/ 78 h 233"/>
                <a:gd name="T4" fmla="*/ 203 w 203"/>
                <a:gd name="T5" fmla="*/ 233 h 233"/>
                <a:gd name="T6" fmla="*/ 0 60000 65536"/>
                <a:gd name="T7" fmla="*/ 0 60000 65536"/>
                <a:gd name="T8" fmla="*/ 0 60000 65536"/>
                <a:gd name="T9" fmla="*/ 0 w 203"/>
                <a:gd name="T10" fmla="*/ 0 h 233"/>
                <a:gd name="T11" fmla="*/ 203 w 203"/>
                <a:gd name="T12" fmla="*/ 233 h 233"/>
              </a:gdLst>
              <a:ahLst/>
              <a:cxnLst>
                <a:cxn ang="T6">
                  <a:pos x="T0" y="T1"/>
                </a:cxn>
                <a:cxn ang="T7">
                  <a:pos x="T2" y="T3"/>
                </a:cxn>
                <a:cxn ang="T8">
                  <a:pos x="T4" y="T5"/>
                </a:cxn>
              </a:cxnLst>
              <a:rect l="T9" t="T10" r="T11" b="T12"/>
              <a:pathLst>
                <a:path w="203" h="233">
                  <a:moveTo>
                    <a:pt x="0" y="0"/>
                  </a:moveTo>
                  <a:lnTo>
                    <a:pt x="144" y="78"/>
                  </a:lnTo>
                  <a:lnTo>
                    <a:pt x="203" y="233"/>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6" name="Oval 130"/>
            <p:cNvSpPr>
              <a:spLocks noChangeAspect="1" noChangeArrowheads="1"/>
            </p:cNvSpPr>
            <p:nvPr/>
          </p:nvSpPr>
          <p:spPr bwMode="auto">
            <a:xfrm rot="-7850004">
              <a:off x="3604" y="3210"/>
              <a:ext cx="52" cy="52"/>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7" name="Freeform 128"/>
            <p:cNvSpPr>
              <a:spLocks/>
            </p:cNvSpPr>
            <p:nvPr/>
          </p:nvSpPr>
          <p:spPr bwMode="auto">
            <a:xfrm>
              <a:off x="3693" y="3246"/>
              <a:ext cx="561" cy="171"/>
            </a:xfrm>
            <a:custGeom>
              <a:avLst/>
              <a:gdLst>
                <a:gd name="T0" fmla="*/ 561 w 561"/>
                <a:gd name="T1" fmla="*/ 60 h 171"/>
                <a:gd name="T2" fmla="*/ 438 w 561"/>
                <a:gd name="T3" fmla="*/ 171 h 171"/>
                <a:gd name="T4" fmla="*/ 330 w 561"/>
                <a:gd name="T5" fmla="*/ 9 h 171"/>
                <a:gd name="T6" fmla="*/ 0 w 561"/>
                <a:gd name="T7" fmla="*/ 144 h 171"/>
                <a:gd name="T8" fmla="*/ 96 w 561"/>
                <a:gd name="T9" fmla="*/ 0 h 171"/>
                <a:gd name="T10" fmla="*/ 243 w 561"/>
                <a:gd name="T11" fmla="*/ 72 h 171"/>
                <a:gd name="T12" fmla="*/ 561 w 561"/>
                <a:gd name="T13" fmla="*/ 60 h 171"/>
                <a:gd name="T14" fmla="*/ 0 60000 65536"/>
                <a:gd name="T15" fmla="*/ 0 60000 65536"/>
                <a:gd name="T16" fmla="*/ 0 60000 65536"/>
                <a:gd name="T17" fmla="*/ 0 60000 65536"/>
                <a:gd name="T18" fmla="*/ 0 60000 65536"/>
                <a:gd name="T19" fmla="*/ 0 60000 65536"/>
                <a:gd name="T20" fmla="*/ 0 60000 65536"/>
                <a:gd name="T21" fmla="*/ 0 w 561"/>
                <a:gd name="T22" fmla="*/ 0 h 171"/>
                <a:gd name="T23" fmla="*/ 561 w 561"/>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171">
                  <a:moveTo>
                    <a:pt x="561" y="60"/>
                  </a:moveTo>
                  <a:lnTo>
                    <a:pt x="438" y="171"/>
                  </a:lnTo>
                  <a:lnTo>
                    <a:pt x="330" y="9"/>
                  </a:lnTo>
                  <a:lnTo>
                    <a:pt x="0" y="144"/>
                  </a:lnTo>
                  <a:lnTo>
                    <a:pt x="96" y="0"/>
                  </a:lnTo>
                  <a:lnTo>
                    <a:pt x="243" y="72"/>
                  </a:lnTo>
                  <a:lnTo>
                    <a:pt x="561" y="60"/>
                  </a:lnTo>
                  <a:close/>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8" name="Freeform 115"/>
            <p:cNvSpPr>
              <a:spLocks/>
            </p:cNvSpPr>
            <p:nvPr/>
          </p:nvSpPr>
          <p:spPr bwMode="auto">
            <a:xfrm rot="2715513">
              <a:off x="4284" y="3197"/>
              <a:ext cx="176" cy="185"/>
            </a:xfrm>
            <a:custGeom>
              <a:avLst/>
              <a:gdLst>
                <a:gd name="T0" fmla="*/ 9 w 176"/>
                <a:gd name="T1" fmla="*/ 185 h 185"/>
                <a:gd name="T2" fmla="*/ 0 w 176"/>
                <a:gd name="T3" fmla="*/ 29 h 185"/>
                <a:gd name="T4" fmla="*/ 176 w 176"/>
                <a:gd name="T5" fmla="*/ 0 h 185"/>
                <a:gd name="T6" fmla="*/ 0 60000 65536"/>
                <a:gd name="T7" fmla="*/ 0 60000 65536"/>
                <a:gd name="T8" fmla="*/ 0 60000 65536"/>
                <a:gd name="T9" fmla="*/ 0 w 176"/>
                <a:gd name="T10" fmla="*/ 0 h 185"/>
                <a:gd name="T11" fmla="*/ 176 w 176"/>
                <a:gd name="T12" fmla="*/ 185 h 185"/>
              </a:gdLst>
              <a:ahLst/>
              <a:cxnLst>
                <a:cxn ang="T6">
                  <a:pos x="T0" y="T1"/>
                </a:cxn>
                <a:cxn ang="T7">
                  <a:pos x="T2" y="T3"/>
                </a:cxn>
                <a:cxn ang="T8">
                  <a:pos x="T4" y="T5"/>
                </a:cxn>
              </a:cxnLst>
              <a:rect l="T9" t="T10" r="T11" b="T12"/>
              <a:pathLst>
                <a:path w="176" h="185">
                  <a:moveTo>
                    <a:pt x="9" y="185"/>
                  </a:moveTo>
                  <a:lnTo>
                    <a:pt x="0" y="29"/>
                  </a:lnTo>
                  <a:lnTo>
                    <a:pt x="176" y="0"/>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79" name="Oval 116"/>
            <p:cNvSpPr>
              <a:spLocks noChangeAspect="1" noChangeArrowheads="1"/>
            </p:cNvSpPr>
            <p:nvPr/>
          </p:nvSpPr>
          <p:spPr bwMode="auto">
            <a:xfrm rot="10482256">
              <a:off x="4333" y="3162"/>
              <a:ext cx="52" cy="52"/>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0" name="Freeform 102"/>
            <p:cNvSpPr>
              <a:spLocks/>
            </p:cNvSpPr>
            <p:nvPr/>
          </p:nvSpPr>
          <p:spPr bwMode="auto">
            <a:xfrm>
              <a:off x="5016" y="2809"/>
              <a:ext cx="176" cy="185"/>
            </a:xfrm>
            <a:custGeom>
              <a:avLst/>
              <a:gdLst>
                <a:gd name="T0" fmla="*/ 9 w 176"/>
                <a:gd name="T1" fmla="*/ 185 h 185"/>
                <a:gd name="T2" fmla="*/ 0 w 176"/>
                <a:gd name="T3" fmla="*/ 29 h 185"/>
                <a:gd name="T4" fmla="*/ 176 w 176"/>
                <a:gd name="T5" fmla="*/ 0 h 185"/>
                <a:gd name="T6" fmla="*/ 0 60000 65536"/>
                <a:gd name="T7" fmla="*/ 0 60000 65536"/>
                <a:gd name="T8" fmla="*/ 0 60000 65536"/>
                <a:gd name="T9" fmla="*/ 0 w 176"/>
                <a:gd name="T10" fmla="*/ 0 h 185"/>
                <a:gd name="T11" fmla="*/ 176 w 176"/>
                <a:gd name="T12" fmla="*/ 185 h 185"/>
              </a:gdLst>
              <a:ahLst/>
              <a:cxnLst>
                <a:cxn ang="T6">
                  <a:pos x="T0" y="T1"/>
                </a:cxn>
                <a:cxn ang="T7">
                  <a:pos x="T2" y="T3"/>
                </a:cxn>
                <a:cxn ang="T8">
                  <a:pos x="T4" y="T5"/>
                </a:cxn>
              </a:cxnLst>
              <a:rect l="T9" t="T10" r="T11" b="T12"/>
              <a:pathLst>
                <a:path w="176" h="185">
                  <a:moveTo>
                    <a:pt x="9" y="185"/>
                  </a:moveTo>
                  <a:lnTo>
                    <a:pt x="0" y="29"/>
                  </a:lnTo>
                  <a:lnTo>
                    <a:pt x="176" y="0"/>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1" name="Oval 103"/>
            <p:cNvSpPr>
              <a:spLocks noChangeArrowheads="1"/>
            </p:cNvSpPr>
            <p:nvPr/>
          </p:nvSpPr>
          <p:spPr bwMode="auto">
            <a:xfrm rot="7766743">
              <a:off x="5001" y="2815"/>
              <a:ext cx="48" cy="48"/>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2" name="Oval 124"/>
            <p:cNvSpPr>
              <a:spLocks noChangeAspect="1" noChangeArrowheads="1"/>
            </p:cNvSpPr>
            <p:nvPr/>
          </p:nvSpPr>
          <p:spPr bwMode="auto">
            <a:xfrm rot="9752961">
              <a:off x="3914" y="3294"/>
              <a:ext cx="53" cy="53"/>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3" name="Freeform 85"/>
            <p:cNvSpPr>
              <a:spLocks/>
            </p:cNvSpPr>
            <p:nvPr/>
          </p:nvSpPr>
          <p:spPr bwMode="auto">
            <a:xfrm rot="5067318">
              <a:off x="5139" y="2096"/>
              <a:ext cx="300" cy="122"/>
            </a:xfrm>
            <a:custGeom>
              <a:avLst/>
              <a:gdLst>
                <a:gd name="T0" fmla="*/ 300 w 300"/>
                <a:gd name="T1" fmla="*/ 0 h 122"/>
                <a:gd name="T2" fmla="*/ 190 w 300"/>
                <a:gd name="T3" fmla="*/ 108 h 122"/>
                <a:gd name="T4" fmla="*/ 0 w 300"/>
                <a:gd name="T5" fmla="*/ 122 h 122"/>
                <a:gd name="T6" fmla="*/ 0 60000 65536"/>
                <a:gd name="T7" fmla="*/ 0 60000 65536"/>
                <a:gd name="T8" fmla="*/ 0 60000 65536"/>
                <a:gd name="T9" fmla="*/ 0 w 300"/>
                <a:gd name="T10" fmla="*/ 0 h 122"/>
                <a:gd name="T11" fmla="*/ 300 w 300"/>
                <a:gd name="T12" fmla="*/ 122 h 122"/>
              </a:gdLst>
              <a:ahLst/>
              <a:cxnLst>
                <a:cxn ang="T6">
                  <a:pos x="T0" y="T1"/>
                </a:cxn>
                <a:cxn ang="T7">
                  <a:pos x="T2" y="T3"/>
                </a:cxn>
                <a:cxn ang="T8">
                  <a:pos x="T4" y="T5"/>
                </a:cxn>
              </a:cxnLst>
              <a:rect l="T9" t="T10" r="T11" b="T12"/>
              <a:pathLst>
                <a:path w="300" h="122">
                  <a:moveTo>
                    <a:pt x="300" y="0"/>
                  </a:moveTo>
                  <a:lnTo>
                    <a:pt x="190" y="108"/>
                  </a:lnTo>
                  <a:lnTo>
                    <a:pt x="0" y="122"/>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4" name="Oval 86"/>
            <p:cNvSpPr>
              <a:spLocks noChangeArrowheads="1"/>
            </p:cNvSpPr>
            <p:nvPr/>
          </p:nvSpPr>
          <p:spPr bwMode="auto">
            <a:xfrm rot="3333192">
              <a:off x="5220" y="2173"/>
              <a:ext cx="48" cy="48"/>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5" name="Freeform 84"/>
            <p:cNvSpPr>
              <a:spLocks/>
            </p:cNvSpPr>
            <p:nvPr/>
          </p:nvSpPr>
          <p:spPr bwMode="auto">
            <a:xfrm>
              <a:off x="4898" y="1737"/>
              <a:ext cx="321" cy="275"/>
            </a:xfrm>
            <a:custGeom>
              <a:avLst/>
              <a:gdLst>
                <a:gd name="T0" fmla="*/ 0 w 321"/>
                <a:gd name="T1" fmla="*/ 0 h 275"/>
                <a:gd name="T2" fmla="*/ 165 w 321"/>
                <a:gd name="T3" fmla="*/ 17 h 275"/>
                <a:gd name="T4" fmla="*/ 238 w 321"/>
                <a:gd name="T5" fmla="*/ 170 h 275"/>
                <a:gd name="T6" fmla="*/ 321 w 321"/>
                <a:gd name="T7" fmla="*/ 275 h 275"/>
                <a:gd name="T8" fmla="*/ 99 w 321"/>
                <a:gd name="T9" fmla="*/ 240 h 275"/>
                <a:gd name="T10" fmla="*/ 67 w 321"/>
                <a:gd name="T11" fmla="*/ 105 h 275"/>
                <a:gd name="T12" fmla="*/ 0 w 321"/>
                <a:gd name="T13" fmla="*/ 0 h 275"/>
                <a:gd name="T14" fmla="*/ 0 60000 65536"/>
                <a:gd name="T15" fmla="*/ 0 60000 65536"/>
                <a:gd name="T16" fmla="*/ 0 60000 65536"/>
                <a:gd name="T17" fmla="*/ 0 60000 65536"/>
                <a:gd name="T18" fmla="*/ 0 60000 65536"/>
                <a:gd name="T19" fmla="*/ 0 60000 65536"/>
                <a:gd name="T20" fmla="*/ 0 60000 65536"/>
                <a:gd name="T21" fmla="*/ 0 w 321"/>
                <a:gd name="T22" fmla="*/ 0 h 275"/>
                <a:gd name="T23" fmla="*/ 321 w 321"/>
                <a:gd name="T24" fmla="*/ 275 h 2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275">
                  <a:moveTo>
                    <a:pt x="0" y="0"/>
                  </a:moveTo>
                  <a:lnTo>
                    <a:pt x="165" y="17"/>
                  </a:lnTo>
                  <a:lnTo>
                    <a:pt x="238" y="170"/>
                  </a:lnTo>
                  <a:lnTo>
                    <a:pt x="321" y="275"/>
                  </a:lnTo>
                  <a:lnTo>
                    <a:pt x="99" y="240"/>
                  </a:lnTo>
                  <a:lnTo>
                    <a:pt x="67" y="105"/>
                  </a:lnTo>
                  <a:lnTo>
                    <a:pt x="0" y="0"/>
                  </a:lnTo>
                  <a:close/>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6" name="Freeform 76"/>
            <p:cNvSpPr>
              <a:spLocks/>
            </p:cNvSpPr>
            <p:nvPr/>
          </p:nvSpPr>
          <p:spPr bwMode="auto">
            <a:xfrm rot="1734126">
              <a:off x="4588" y="1656"/>
              <a:ext cx="300" cy="122"/>
            </a:xfrm>
            <a:custGeom>
              <a:avLst/>
              <a:gdLst>
                <a:gd name="T0" fmla="*/ 300 w 300"/>
                <a:gd name="T1" fmla="*/ 0 h 122"/>
                <a:gd name="T2" fmla="*/ 190 w 300"/>
                <a:gd name="T3" fmla="*/ 108 h 122"/>
                <a:gd name="T4" fmla="*/ 0 w 300"/>
                <a:gd name="T5" fmla="*/ 122 h 122"/>
                <a:gd name="T6" fmla="*/ 0 60000 65536"/>
                <a:gd name="T7" fmla="*/ 0 60000 65536"/>
                <a:gd name="T8" fmla="*/ 0 60000 65536"/>
                <a:gd name="T9" fmla="*/ 0 w 300"/>
                <a:gd name="T10" fmla="*/ 0 h 122"/>
                <a:gd name="T11" fmla="*/ 300 w 300"/>
                <a:gd name="T12" fmla="*/ 122 h 122"/>
              </a:gdLst>
              <a:ahLst/>
              <a:cxnLst>
                <a:cxn ang="T6">
                  <a:pos x="T0" y="T1"/>
                </a:cxn>
                <a:cxn ang="T7">
                  <a:pos x="T2" y="T3"/>
                </a:cxn>
                <a:cxn ang="T8">
                  <a:pos x="T4" y="T5"/>
                </a:cxn>
              </a:cxnLst>
              <a:rect l="T9" t="T10" r="T11" b="T12"/>
              <a:pathLst>
                <a:path w="300" h="122">
                  <a:moveTo>
                    <a:pt x="300" y="0"/>
                  </a:moveTo>
                  <a:lnTo>
                    <a:pt x="190" y="108"/>
                  </a:lnTo>
                  <a:lnTo>
                    <a:pt x="0" y="122"/>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7" name="Freeform 75"/>
            <p:cNvSpPr>
              <a:spLocks/>
            </p:cNvSpPr>
            <p:nvPr/>
          </p:nvSpPr>
          <p:spPr bwMode="auto">
            <a:xfrm>
              <a:off x="3764" y="1824"/>
              <a:ext cx="300" cy="122"/>
            </a:xfrm>
            <a:custGeom>
              <a:avLst/>
              <a:gdLst>
                <a:gd name="T0" fmla="*/ 300 w 300"/>
                <a:gd name="T1" fmla="*/ 0 h 122"/>
                <a:gd name="T2" fmla="*/ 190 w 300"/>
                <a:gd name="T3" fmla="*/ 108 h 122"/>
                <a:gd name="T4" fmla="*/ 0 w 300"/>
                <a:gd name="T5" fmla="*/ 122 h 122"/>
                <a:gd name="T6" fmla="*/ 0 60000 65536"/>
                <a:gd name="T7" fmla="*/ 0 60000 65536"/>
                <a:gd name="T8" fmla="*/ 0 60000 65536"/>
                <a:gd name="T9" fmla="*/ 0 w 300"/>
                <a:gd name="T10" fmla="*/ 0 h 122"/>
                <a:gd name="T11" fmla="*/ 300 w 300"/>
                <a:gd name="T12" fmla="*/ 122 h 122"/>
              </a:gdLst>
              <a:ahLst/>
              <a:cxnLst>
                <a:cxn ang="T6">
                  <a:pos x="T0" y="T1"/>
                </a:cxn>
                <a:cxn ang="T7">
                  <a:pos x="T2" y="T3"/>
                </a:cxn>
                <a:cxn ang="T8">
                  <a:pos x="T4" y="T5"/>
                </a:cxn>
              </a:cxnLst>
              <a:rect l="T9" t="T10" r="T11" b="T12"/>
              <a:pathLst>
                <a:path w="300" h="122">
                  <a:moveTo>
                    <a:pt x="300" y="0"/>
                  </a:moveTo>
                  <a:lnTo>
                    <a:pt x="190" y="108"/>
                  </a:lnTo>
                  <a:lnTo>
                    <a:pt x="0" y="122"/>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8" name="Freeform 74"/>
            <p:cNvSpPr>
              <a:spLocks/>
            </p:cNvSpPr>
            <p:nvPr/>
          </p:nvSpPr>
          <p:spPr bwMode="auto">
            <a:xfrm>
              <a:off x="4058" y="1702"/>
              <a:ext cx="536" cy="168"/>
            </a:xfrm>
            <a:custGeom>
              <a:avLst/>
              <a:gdLst>
                <a:gd name="T0" fmla="*/ 352 w 536"/>
                <a:gd name="T1" fmla="*/ 34 h 168"/>
                <a:gd name="T2" fmla="*/ 536 w 536"/>
                <a:gd name="T3" fmla="*/ 0 h 168"/>
                <a:gd name="T4" fmla="*/ 416 w 536"/>
                <a:gd name="T5" fmla="*/ 168 h 168"/>
                <a:gd name="T6" fmla="*/ 182 w 536"/>
                <a:gd name="T7" fmla="*/ 112 h 168"/>
                <a:gd name="T8" fmla="*/ 0 w 536"/>
                <a:gd name="T9" fmla="*/ 126 h 168"/>
                <a:gd name="T10" fmla="*/ 0 60000 65536"/>
                <a:gd name="T11" fmla="*/ 0 60000 65536"/>
                <a:gd name="T12" fmla="*/ 0 60000 65536"/>
                <a:gd name="T13" fmla="*/ 0 60000 65536"/>
                <a:gd name="T14" fmla="*/ 0 60000 65536"/>
                <a:gd name="T15" fmla="*/ 0 w 536"/>
                <a:gd name="T16" fmla="*/ 0 h 168"/>
                <a:gd name="T17" fmla="*/ 536 w 536"/>
                <a:gd name="T18" fmla="*/ 168 h 168"/>
              </a:gdLst>
              <a:ahLst/>
              <a:cxnLst>
                <a:cxn ang="T10">
                  <a:pos x="T0" y="T1"/>
                </a:cxn>
                <a:cxn ang="T11">
                  <a:pos x="T2" y="T3"/>
                </a:cxn>
                <a:cxn ang="T12">
                  <a:pos x="T4" y="T5"/>
                </a:cxn>
                <a:cxn ang="T13">
                  <a:pos x="T6" y="T7"/>
                </a:cxn>
                <a:cxn ang="T14">
                  <a:pos x="T8" y="T9"/>
                </a:cxn>
              </a:cxnLst>
              <a:rect l="T15" t="T16" r="T17" b="T18"/>
              <a:pathLst>
                <a:path w="536" h="168">
                  <a:moveTo>
                    <a:pt x="352" y="34"/>
                  </a:moveTo>
                  <a:lnTo>
                    <a:pt x="536" y="0"/>
                  </a:lnTo>
                  <a:lnTo>
                    <a:pt x="416" y="168"/>
                  </a:lnTo>
                  <a:lnTo>
                    <a:pt x="182" y="112"/>
                  </a:lnTo>
                  <a:lnTo>
                    <a:pt x="0" y="126"/>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89" name="Line 73"/>
            <p:cNvSpPr>
              <a:spLocks noChangeShapeType="1"/>
            </p:cNvSpPr>
            <p:nvPr/>
          </p:nvSpPr>
          <p:spPr bwMode="auto">
            <a:xfrm>
              <a:off x="4234" y="1710"/>
              <a:ext cx="154" cy="30"/>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0" name="Oval 64"/>
            <p:cNvSpPr>
              <a:spLocks noChangeArrowheads="1"/>
            </p:cNvSpPr>
            <p:nvPr/>
          </p:nvSpPr>
          <p:spPr bwMode="auto">
            <a:xfrm>
              <a:off x="3924" y="1907"/>
              <a:ext cx="48" cy="48"/>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1" name="Oval 66"/>
            <p:cNvSpPr>
              <a:spLocks noChangeArrowheads="1"/>
            </p:cNvSpPr>
            <p:nvPr/>
          </p:nvSpPr>
          <p:spPr bwMode="auto">
            <a:xfrm>
              <a:off x="3741" y="1923"/>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2" name="Oval 68"/>
            <p:cNvSpPr>
              <a:spLocks noChangeArrowheads="1"/>
            </p:cNvSpPr>
            <p:nvPr/>
          </p:nvSpPr>
          <p:spPr bwMode="auto">
            <a:xfrm>
              <a:off x="4383" y="1712"/>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3" name="Oval 69"/>
            <p:cNvSpPr>
              <a:spLocks noChangeArrowheads="1"/>
            </p:cNvSpPr>
            <p:nvPr/>
          </p:nvSpPr>
          <p:spPr bwMode="auto">
            <a:xfrm>
              <a:off x="4565" y="1677"/>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4" name="Oval 70"/>
            <p:cNvSpPr>
              <a:spLocks noChangeArrowheads="1"/>
            </p:cNvSpPr>
            <p:nvPr/>
          </p:nvSpPr>
          <p:spPr bwMode="auto">
            <a:xfrm>
              <a:off x="4451" y="1849"/>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5" name="Oval 71"/>
            <p:cNvSpPr>
              <a:spLocks noChangeArrowheads="1"/>
            </p:cNvSpPr>
            <p:nvPr/>
          </p:nvSpPr>
          <p:spPr bwMode="auto">
            <a:xfrm>
              <a:off x="4217" y="1789"/>
              <a:ext cx="48" cy="48"/>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6" name="Line 72"/>
            <p:cNvSpPr>
              <a:spLocks noChangeShapeType="1"/>
            </p:cNvSpPr>
            <p:nvPr/>
          </p:nvSpPr>
          <p:spPr bwMode="auto">
            <a:xfrm flipV="1">
              <a:off x="4064" y="1704"/>
              <a:ext cx="170" cy="11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7" name="Oval 65"/>
            <p:cNvSpPr>
              <a:spLocks noChangeArrowheads="1"/>
            </p:cNvSpPr>
            <p:nvPr/>
          </p:nvSpPr>
          <p:spPr bwMode="auto">
            <a:xfrm>
              <a:off x="4038" y="1800"/>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8" name="Oval 67"/>
            <p:cNvSpPr>
              <a:spLocks noChangeArrowheads="1"/>
            </p:cNvSpPr>
            <p:nvPr/>
          </p:nvSpPr>
          <p:spPr bwMode="auto">
            <a:xfrm>
              <a:off x="4206" y="1681"/>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499" name="Oval 77"/>
            <p:cNvSpPr>
              <a:spLocks noChangeArrowheads="1"/>
            </p:cNvSpPr>
            <p:nvPr/>
          </p:nvSpPr>
          <p:spPr bwMode="auto">
            <a:xfrm>
              <a:off x="4722" y="1753"/>
              <a:ext cx="48" cy="48"/>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0" name="Oval 78"/>
            <p:cNvSpPr>
              <a:spLocks noChangeArrowheads="1"/>
            </p:cNvSpPr>
            <p:nvPr/>
          </p:nvSpPr>
          <p:spPr bwMode="auto">
            <a:xfrm>
              <a:off x="4874" y="1711"/>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1" name="Oval 79"/>
            <p:cNvSpPr>
              <a:spLocks noChangeArrowheads="1"/>
            </p:cNvSpPr>
            <p:nvPr/>
          </p:nvSpPr>
          <p:spPr bwMode="auto">
            <a:xfrm>
              <a:off x="5037" y="1729"/>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2" name="Oval 80"/>
            <p:cNvSpPr>
              <a:spLocks noChangeArrowheads="1"/>
            </p:cNvSpPr>
            <p:nvPr/>
          </p:nvSpPr>
          <p:spPr bwMode="auto">
            <a:xfrm>
              <a:off x="4940" y="1824"/>
              <a:ext cx="48" cy="48"/>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3" name="Oval 81"/>
            <p:cNvSpPr>
              <a:spLocks noChangeArrowheads="1"/>
            </p:cNvSpPr>
            <p:nvPr/>
          </p:nvSpPr>
          <p:spPr bwMode="auto">
            <a:xfrm>
              <a:off x="5111" y="1880"/>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4" name="Oval 82"/>
            <p:cNvSpPr>
              <a:spLocks noChangeArrowheads="1"/>
            </p:cNvSpPr>
            <p:nvPr/>
          </p:nvSpPr>
          <p:spPr bwMode="auto">
            <a:xfrm>
              <a:off x="5190" y="1985"/>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5" name="Oval 83"/>
            <p:cNvSpPr>
              <a:spLocks noChangeArrowheads="1"/>
            </p:cNvSpPr>
            <p:nvPr/>
          </p:nvSpPr>
          <p:spPr bwMode="auto">
            <a:xfrm>
              <a:off x="4975" y="1955"/>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6" name="Freeform 90"/>
            <p:cNvSpPr>
              <a:spLocks/>
            </p:cNvSpPr>
            <p:nvPr/>
          </p:nvSpPr>
          <p:spPr bwMode="auto">
            <a:xfrm rot="7269265">
              <a:off x="4982" y="2459"/>
              <a:ext cx="536" cy="168"/>
            </a:xfrm>
            <a:custGeom>
              <a:avLst/>
              <a:gdLst>
                <a:gd name="T0" fmla="*/ 352 w 536"/>
                <a:gd name="T1" fmla="*/ 34 h 168"/>
                <a:gd name="T2" fmla="*/ 536 w 536"/>
                <a:gd name="T3" fmla="*/ 0 h 168"/>
                <a:gd name="T4" fmla="*/ 416 w 536"/>
                <a:gd name="T5" fmla="*/ 168 h 168"/>
                <a:gd name="T6" fmla="*/ 182 w 536"/>
                <a:gd name="T7" fmla="*/ 112 h 168"/>
                <a:gd name="T8" fmla="*/ 0 w 536"/>
                <a:gd name="T9" fmla="*/ 126 h 168"/>
                <a:gd name="T10" fmla="*/ 0 60000 65536"/>
                <a:gd name="T11" fmla="*/ 0 60000 65536"/>
                <a:gd name="T12" fmla="*/ 0 60000 65536"/>
                <a:gd name="T13" fmla="*/ 0 60000 65536"/>
                <a:gd name="T14" fmla="*/ 0 60000 65536"/>
                <a:gd name="T15" fmla="*/ 0 w 536"/>
                <a:gd name="T16" fmla="*/ 0 h 168"/>
                <a:gd name="T17" fmla="*/ 536 w 536"/>
                <a:gd name="T18" fmla="*/ 168 h 168"/>
              </a:gdLst>
              <a:ahLst/>
              <a:cxnLst>
                <a:cxn ang="T10">
                  <a:pos x="T0" y="T1"/>
                </a:cxn>
                <a:cxn ang="T11">
                  <a:pos x="T2" y="T3"/>
                </a:cxn>
                <a:cxn ang="T12">
                  <a:pos x="T4" y="T5"/>
                </a:cxn>
                <a:cxn ang="T13">
                  <a:pos x="T6" y="T7"/>
                </a:cxn>
                <a:cxn ang="T14">
                  <a:pos x="T8" y="T9"/>
                </a:cxn>
              </a:cxnLst>
              <a:rect l="T15" t="T16" r="T17" b="T18"/>
              <a:pathLst>
                <a:path w="536" h="168">
                  <a:moveTo>
                    <a:pt x="352" y="34"/>
                  </a:moveTo>
                  <a:lnTo>
                    <a:pt x="536" y="0"/>
                  </a:lnTo>
                  <a:lnTo>
                    <a:pt x="416" y="168"/>
                  </a:lnTo>
                  <a:lnTo>
                    <a:pt x="182" y="112"/>
                  </a:lnTo>
                  <a:lnTo>
                    <a:pt x="0" y="126"/>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7" name="Line 91"/>
            <p:cNvSpPr>
              <a:spLocks noChangeShapeType="1"/>
            </p:cNvSpPr>
            <p:nvPr/>
          </p:nvSpPr>
          <p:spPr bwMode="auto">
            <a:xfrm rot="7269265">
              <a:off x="5233" y="2547"/>
              <a:ext cx="154" cy="30"/>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8" name="Oval 93"/>
            <p:cNvSpPr>
              <a:spLocks noChangeArrowheads="1"/>
            </p:cNvSpPr>
            <p:nvPr/>
          </p:nvSpPr>
          <p:spPr bwMode="auto">
            <a:xfrm rot="7269265">
              <a:off x="5227" y="2614"/>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09" name="Oval 94"/>
            <p:cNvSpPr>
              <a:spLocks noChangeArrowheads="1"/>
            </p:cNvSpPr>
            <p:nvPr/>
          </p:nvSpPr>
          <p:spPr bwMode="auto">
            <a:xfrm rot="7269265">
              <a:off x="5163" y="2788"/>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0" name="Oval 95"/>
            <p:cNvSpPr>
              <a:spLocks noChangeArrowheads="1"/>
            </p:cNvSpPr>
            <p:nvPr/>
          </p:nvSpPr>
          <p:spPr bwMode="auto">
            <a:xfrm rot="7269265">
              <a:off x="5075" y="2602"/>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1" name="Oval 96"/>
            <p:cNvSpPr>
              <a:spLocks noChangeArrowheads="1"/>
            </p:cNvSpPr>
            <p:nvPr/>
          </p:nvSpPr>
          <p:spPr bwMode="auto">
            <a:xfrm rot="7269265">
              <a:off x="5247" y="2432"/>
              <a:ext cx="48" cy="48"/>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2" name="Line 97"/>
            <p:cNvSpPr>
              <a:spLocks noChangeShapeType="1"/>
            </p:cNvSpPr>
            <p:nvPr/>
          </p:nvSpPr>
          <p:spPr bwMode="auto">
            <a:xfrm rot="7269265" flipV="1">
              <a:off x="5277" y="2346"/>
              <a:ext cx="170" cy="11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3" name="Oval 98"/>
            <p:cNvSpPr>
              <a:spLocks noChangeArrowheads="1"/>
            </p:cNvSpPr>
            <p:nvPr/>
          </p:nvSpPr>
          <p:spPr bwMode="auto">
            <a:xfrm rot="7269265">
              <a:off x="5330" y="2273"/>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4" name="Oval 99"/>
            <p:cNvSpPr>
              <a:spLocks noChangeArrowheads="1"/>
            </p:cNvSpPr>
            <p:nvPr/>
          </p:nvSpPr>
          <p:spPr bwMode="auto">
            <a:xfrm rot="7269265">
              <a:off x="5345" y="2479"/>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5" name="Freeform 106"/>
            <p:cNvSpPr>
              <a:spLocks noChangeAspect="1"/>
            </p:cNvSpPr>
            <p:nvPr/>
          </p:nvSpPr>
          <p:spPr bwMode="auto">
            <a:xfrm rot="9752961">
              <a:off x="4447" y="3014"/>
              <a:ext cx="592" cy="185"/>
            </a:xfrm>
            <a:custGeom>
              <a:avLst/>
              <a:gdLst>
                <a:gd name="T0" fmla="*/ 864 w 536"/>
                <a:gd name="T1" fmla="*/ 81 h 168"/>
                <a:gd name="T2" fmla="*/ 1310 w 536"/>
                <a:gd name="T3" fmla="*/ 0 h 168"/>
                <a:gd name="T4" fmla="*/ 1017 w 536"/>
                <a:gd name="T5" fmla="*/ 401 h 168"/>
                <a:gd name="T6" fmla="*/ 444 w 536"/>
                <a:gd name="T7" fmla="*/ 265 h 168"/>
                <a:gd name="T8" fmla="*/ 0 w 536"/>
                <a:gd name="T9" fmla="*/ 301 h 168"/>
                <a:gd name="T10" fmla="*/ 0 60000 65536"/>
                <a:gd name="T11" fmla="*/ 0 60000 65536"/>
                <a:gd name="T12" fmla="*/ 0 60000 65536"/>
                <a:gd name="T13" fmla="*/ 0 60000 65536"/>
                <a:gd name="T14" fmla="*/ 0 60000 65536"/>
                <a:gd name="T15" fmla="*/ 0 w 536"/>
                <a:gd name="T16" fmla="*/ 0 h 168"/>
                <a:gd name="T17" fmla="*/ 536 w 536"/>
                <a:gd name="T18" fmla="*/ 168 h 168"/>
              </a:gdLst>
              <a:ahLst/>
              <a:cxnLst>
                <a:cxn ang="T10">
                  <a:pos x="T0" y="T1"/>
                </a:cxn>
                <a:cxn ang="T11">
                  <a:pos x="T2" y="T3"/>
                </a:cxn>
                <a:cxn ang="T12">
                  <a:pos x="T4" y="T5"/>
                </a:cxn>
                <a:cxn ang="T13">
                  <a:pos x="T6" y="T7"/>
                </a:cxn>
                <a:cxn ang="T14">
                  <a:pos x="T8" y="T9"/>
                </a:cxn>
              </a:cxnLst>
              <a:rect l="T15" t="T16" r="T17" b="T18"/>
              <a:pathLst>
                <a:path w="536" h="168">
                  <a:moveTo>
                    <a:pt x="352" y="34"/>
                  </a:moveTo>
                  <a:lnTo>
                    <a:pt x="536" y="0"/>
                  </a:lnTo>
                  <a:lnTo>
                    <a:pt x="416" y="168"/>
                  </a:lnTo>
                  <a:lnTo>
                    <a:pt x="182" y="112"/>
                  </a:lnTo>
                  <a:lnTo>
                    <a:pt x="0" y="126"/>
                  </a:lnTo>
                </a:path>
              </a:pathLst>
            </a:cu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6" name="Line 107"/>
            <p:cNvSpPr>
              <a:spLocks noChangeAspect="1" noChangeShapeType="1"/>
            </p:cNvSpPr>
            <p:nvPr/>
          </p:nvSpPr>
          <p:spPr bwMode="auto">
            <a:xfrm rot="9752961">
              <a:off x="4692" y="3151"/>
              <a:ext cx="171" cy="34"/>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7" name="Oval 108"/>
            <p:cNvSpPr>
              <a:spLocks noChangeAspect="1" noChangeArrowheads="1"/>
            </p:cNvSpPr>
            <p:nvPr/>
          </p:nvSpPr>
          <p:spPr bwMode="auto">
            <a:xfrm rot="9752961">
              <a:off x="4646" y="3160"/>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8" name="Oval 109"/>
            <p:cNvSpPr>
              <a:spLocks noChangeAspect="1" noChangeArrowheads="1"/>
            </p:cNvSpPr>
            <p:nvPr/>
          </p:nvSpPr>
          <p:spPr bwMode="auto">
            <a:xfrm rot="9752961">
              <a:off x="4466" y="3257"/>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19" name="Oval 110"/>
            <p:cNvSpPr>
              <a:spLocks noChangeAspect="1" noChangeArrowheads="1"/>
            </p:cNvSpPr>
            <p:nvPr/>
          </p:nvSpPr>
          <p:spPr bwMode="auto">
            <a:xfrm rot="9752961">
              <a:off x="4530" y="3038"/>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0" name="Oval 111"/>
            <p:cNvSpPr>
              <a:spLocks noChangeAspect="1" noChangeArrowheads="1"/>
            </p:cNvSpPr>
            <p:nvPr/>
          </p:nvSpPr>
          <p:spPr bwMode="auto">
            <a:xfrm rot="9752961">
              <a:off x="4796" y="3024"/>
              <a:ext cx="53" cy="53"/>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1" name="Line 112"/>
            <p:cNvSpPr>
              <a:spLocks noChangeAspect="1" noChangeShapeType="1"/>
            </p:cNvSpPr>
            <p:nvPr/>
          </p:nvSpPr>
          <p:spPr bwMode="auto">
            <a:xfrm rot="9752961" flipV="1">
              <a:off x="4843" y="3011"/>
              <a:ext cx="187" cy="128"/>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2" name="Oval 113"/>
            <p:cNvSpPr>
              <a:spLocks noChangeAspect="1" noChangeArrowheads="1"/>
            </p:cNvSpPr>
            <p:nvPr/>
          </p:nvSpPr>
          <p:spPr bwMode="auto">
            <a:xfrm rot="9752961">
              <a:off x="4981" y="2953"/>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3" name="Oval 114"/>
            <p:cNvSpPr>
              <a:spLocks noChangeAspect="1" noChangeArrowheads="1"/>
            </p:cNvSpPr>
            <p:nvPr/>
          </p:nvSpPr>
          <p:spPr bwMode="auto">
            <a:xfrm rot="9752961">
              <a:off x="4843" y="3135"/>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4" name="Oval 121"/>
            <p:cNvSpPr>
              <a:spLocks noChangeAspect="1" noChangeArrowheads="1"/>
            </p:cNvSpPr>
            <p:nvPr/>
          </p:nvSpPr>
          <p:spPr bwMode="auto">
            <a:xfrm rot="9752961">
              <a:off x="3995" y="3232"/>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5" name="Oval 122"/>
            <p:cNvSpPr>
              <a:spLocks noChangeAspect="1" noChangeArrowheads="1"/>
            </p:cNvSpPr>
            <p:nvPr/>
          </p:nvSpPr>
          <p:spPr bwMode="auto">
            <a:xfrm rot="9752961">
              <a:off x="3671" y="3362"/>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6" name="Oval 123"/>
            <p:cNvSpPr>
              <a:spLocks noChangeAspect="1" noChangeArrowheads="1"/>
            </p:cNvSpPr>
            <p:nvPr/>
          </p:nvSpPr>
          <p:spPr bwMode="auto">
            <a:xfrm rot="9752961">
              <a:off x="3756" y="3227"/>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7" name="Oval 126"/>
            <p:cNvSpPr>
              <a:spLocks noChangeAspect="1" noChangeArrowheads="1"/>
            </p:cNvSpPr>
            <p:nvPr/>
          </p:nvSpPr>
          <p:spPr bwMode="auto">
            <a:xfrm rot="9752961">
              <a:off x="4222" y="3280"/>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8" name="Oval 127"/>
            <p:cNvSpPr>
              <a:spLocks noChangeAspect="1" noChangeArrowheads="1"/>
            </p:cNvSpPr>
            <p:nvPr/>
          </p:nvSpPr>
          <p:spPr bwMode="auto">
            <a:xfrm rot="9752961">
              <a:off x="4105" y="3390"/>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29" name="Oval 131"/>
            <p:cNvSpPr>
              <a:spLocks noChangeAspect="1" noChangeArrowheads="1"/>
            </p:cNvSpPr>
            <p:nvPr/>
          </p:nvSpPr>
          <p:spPr bwMode="auto">
            <a:xfrm rot="-8579300">
              <a:off x="3460" y="3136"/>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0" name="Oval 135"/>
            <p:cNvSpPr>
              <a:spLocks noChangeAspect="1" noChangeArrowheads="1"/>
            </p:cNvSpPr>
            <p:nvPr/>
          </p:nvSpPr>
          <p:spPr bwMode="auto">
            <a:xfrm rot="9752961">
              <a:off x="3203" y="2818"/>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1" name="Oval 136"/>
            <p:cNvSpPr>
              <a:spLocks noChangeAspect="1" noChangeArrowheads="1"/>
            </p:cNvSpPr>
            <p:nvPr/>
          </p:nvSpPr>
          <p:spPr bwMode="auto">
            <a:xfrm rot="9752961">
              <a:off x="3302" y="3026"/>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2" name="Oval 137"/>
            <p:cNvSpPr>
              <a:spLocks noChangeAspect="1" noChangeArrowheads="1"/>
            </p:cNvSpPr>
            <p:nvPr/>
          </p:nvSpPr>
          <p:spPr bwMode="auto">
            <a:xfrm rot="9752961">
              <a:off x="3369" y="2780"/>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3" name="Oval 138"/>
            <p:cNvSpPr>
              <a:spLocks noChangeAspect="1" noChangeArrowheads="1"/>
            </p:cNvSpPr>
            <p:nvPr/>
          </p:nvSpPr>
          <p:spPr bwMode="auto">
            <a:xfrm rot="9752961">
              <a:off x="3452" y="2931"/>
              <a:ext cx="53" cy="53"/>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4" name="Oval 141"/>
            <p:cNvSpPr>
              <a:spLocks noChangeAspect="1" noChangeArrowheads="1"/>
            </p:cNvSpPr>
            <p:nvPr/>
          </p:nvSpPr>
          <p:spPr bwMode="auto">
            <a:xfrm rot="9752961">
              <a:off x="3277" y="2631"/>
              <a:ext cx="53" cy="53"/>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5" name="Oval 144"/>
            <p:cNvSpPr>
              <a:spLocks noChangeAspect="1" noChangeArrowheads="1"/>
            </p:cNvSpPr>
            <p:nvPr/>
          </p:nvSpPr>
          <p:spPr bwMode="auto">
            <a:xfrm rot="-7850004">
              <a:off x="3442" y="2571"/>
              <a:ext cx="52" cy="52"/>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6" name="Oval 148"/>
            <p:cNvSpPr>
              <a:spLocks noChangeAspect="1" noChangeArrowheads="1"/>
            </p:cNvSpPr>
            <p:nvPr/>
          </p:nvSpPr>
          <p:spPr bwMode="auto">
            <a:xfrm rot="-8579300">
              <a:off x="4163" y="2133"/>
              <a:ext cx="53" cy="5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7" name="Oval 149"/>
            <p:cNvSpPr>
              <a:spLocks noChangeAspect="1" noChangeArrowheads="1"/>
            </p:cNvSpPr>
            <p:nvPr/>
          </p:nvSpPr>
          <p:spPr bwMode="auto">
            <a:xfrm rot="9752961">
              <a:off x="3520" y="2427"/>
              <a:ext cx="53" cy="5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8" name="Oval 150"/>
            <p:cNvSpPr>
              <a:spLocks noChangeAspect="1" noChangeArrowheads="1"/>
            </p:cNvSpPr>
            <p:nvPr/>
          </p:nvSpPr>
          <p:spPr bwMode="auto">
            <a:xfrm rot="9752961">
              <a:off x="3976" y="2221"/>
              <a:ext cx="53" cy="5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39" name="Oval 151"/>
            <p:cNvSpPr>
              <a:spLocks noChangeAspect="1" noChangeArrowheads="1"/>
            </p:cNvSpPr>
            <p:nvPr/>
          </p:nvSpPr>
          <p:spPr bwMode="auto">
            <a:xfrm rot="9752961">
              <a:off x="4046" y="2446"/>
              <a:ext cx="53" cy="5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0" name="Oval 153"/>
            <p:cNvSpPr>
              <a:spLocks noChangeAspect="1" noChangeArrowheads="1"/>
            </p:cNvSpPr>
            <p:nvPr/>
          </p:nvSpPr>
          <p:spPr bwMode="auto">
            <a:xfrm rot="9752961">
              <a:off x="3630" y="2231"/>
              <a:ext cx="53" cy="5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1" name="Oval 154"/>
            <p:cNvSpPr>
              <a:spLocks noChangeAspect="1" noChangeArrowheads="1"/>
            </p:cNvSpPr>
            <p:nvPr/>
          </p:nvSpPr>
          <p:spPr bwMode="auto">
            <a:xfrm rot="-7850004">
              <a:off x="3722" y="2407"/>
              <a:ext cx="52" cy="57"/>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2" name="Oval 156"/>
            <p:cNvSpPr>
              <a:spLocks noChangeAspect="1" noChangeArrowheads="1"/>
            </p:cNvSpPr>
            <p:nvPr/>
          </p:nvSpPr>
          <p:spPr bwMode="auto">
            <a:xfrm rot="9752961">
              <a:off x="4207" y="2404"/>
              <a:ext cx="53" cy="5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3" name="Oval 157"/>
            <p:cNvSpPr>
              <a:spLocks noChangeAspect="1" noChangeArrowheads="1"/>
            </p:cNvSpPr>
            <p:nvPr/>
          </p:nvSpPr>
          <p:spPr bwMode="auto">
            <a:xfrm rot="-7850004">
              <a:off x="3918" y="2117"/>
              <a:ext cx="52" cy="57"/>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4" name="Oval 161"/>
            <p:cNvSpPr>
              <a:spLocks noChangeAspect="1" noChangeArrowheads="1"/>
            </p:cNvSpPr>
            <p:nvPr/>
          </p:nvSpPr>
          <p:spPr bwMode="auto">
            <a:xfrm>
              <a:off x="3414" y="2154"/>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5" name="Oval 162"/>
            <p:cNvSpPr>
              <a:spLocks noChangeAspect="1" noChangeArrowheads="1"/>
            </p:cNvSpPr>
            <p:nvPr/>
          </p:nvSpPr>
          <p:spPr bwMode="auto">
            <a:xfrm>
              <a:off x="3450" y="2370"/>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6" name="Oval 163"/>
            <p:cNvSpPr>
              <a:spLocks noChangeAspect="1" noChangeArrowheads="1"/>
            </p:cNvSpPr>
            <p:nvPr/>
          </p:nvSpPr>
          <p:spPr bwMode="auto">
            <a:xfrm>
              <a:off x="4231" y="2327"/>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7" name="Oval 164"/>
            <p:cNvSpPr>
              <a:spLocks noChangeAspect="1" noChangeArrowheads="1"/>
            </p:cNvSpPr>
            <p:nvPr/>
          </p:nvSpPr>
          <p:spPr bwMode="auto">
            <a:xfrm>
              <a:off x="4307" y="2418"/>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8" name="Oval 166"/>
            <p:cNvSpPr>
              <a:spLocks noChangeAspect="1" noChangeArrowheads="1"/>
            </p:cNvSpPr>
            <p:nvPr/>
          </p:nvSpPr>
          <p:spPr bwMode="auto">
            <a:xfrm>
              <a:off x="4179" y="2040"/>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49" name="Oval 167"/>
            <p:cNvSpPr>
              <a:spLocks noChangeAspect="1" noChangeArrowheads="1"/>
            </p:cNvSpPr>
            <p:nvPr/>
          </p:nvSpPr>
          <p:spPr bwMode="auto">
            <a:xfrm>
              <a:off x="3936" y="2040"/>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0" name="Oval 168"/>
            <p:cNvSpPr>
              <a:spLocks noChangeAspect="1" noChangeArrowheads="1"/>
            </p:cNvSpPr>
            <p:nvPr/>
          </p:nvSpPr>
          <p:spPr bwMode="auto">
            <a:xfrm>
              <a:off x="3657" y="2145"/>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1" name="Oval 169"/>
            <p:cNvSpPr>
              <a:spLocks noChangeAspect="1" noChangeArrowheads="1"/>
            </p:cNvSpPr>
            <p:nvPr/>
          </p:nvSpPr>
          <p:spPr bwMode="auto">
            <a:xfrm>
              <a:off x="4020" y="2286"/>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2" name="Oval 170"/>
            <p:cNvSpPr>
              <a:spLocks noChangeAspect="1" noChangeArrowheads="1"/>
            </p:cNvSpPr>
            <p:nvPr/>
          </p:nvSpPr>
          <p:spPr bwMode="auto">
            <a:xfrm>
              <a:off x="3999" y="2508"/>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3" name="Oval 159"/>
            <p:cNvSpPr>
              <a:spLocks noChangeAspect="1" noChangeArrowheads="1"/>
            </p:cNvSpPr>
            <p:nvPr/>
          </p:nvSpPr>
          <p:spPr bwMode="auto">
            <a:xfrm rot="-7850004">
              <a:off x="3524" y="2161"/>
              <a:ext cx="52" cy="57"/>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4" name="Oval 158"/>
            <p:cNvSpPr>
              <a:spLocks noChangeAspect="1" noChangeArrowheads="1"/>
            </p:cNvSpPr>
            <p:nvPr/>
          </p:nvSpPr>
          <p:spPr bwMode="auto">
            <a:xfrm rot="-7850004">
              <a:off x="4218" y="2521"/>
              <a:ext cx="52" cy="57"/>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5" name="Oval 165"/>
            <p:cNvSpPr>
              <a:spLocks noChangeAspect="1" noChangeArrowheads="1"/>
            </p:cNvSpPr>
            <p:nvPr/>
          </p:nvSpPr>
          <p:spPr bwMode="auto">
            <a:xfrm>
              <a:off x="4164" y="2610"/>
              <a:ext cx="39" cy="39"/>
            </a:xfrm>
            <a:prstGeom prst="ellipse">
              <a:avLst/>
            </a:prstGeom>
            <a:solidFill>
              <a:schemeClr val="bg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6" name="Oval 183"/>
            <p:cNvSpPr>
              <a:spLocks noChangeArrowheads="1"/>
            </p:cNvSpPr>
            <p:nvPr/>
          </p:nvSpPr>
          <p:spPr bwMode="auto">
            <a:xfrm>
              <a:off x="3561" y="1866"/>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7" name="Oval 184"/>
            <p:cNvSpPr>
              <a:spLocks noChangeArrowheads="1"/>
            </p:cNvSpPr>
            <p:nvPr/>
          </p:nvSpPr>
          <p:spPr bwMode="auto">
            <a:xfrm>
              <a:off x="3270" y="1953"/>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8" name="Oval 185"/>
            <p:cNvSpPr>
              <a:spLocks noChangeArrowheads="1"/>
            </p:cNvSpPr>
            <p:nvPr/>
          </p:nvSpPr>
          <p:spPr bwMode="auto">
            <a:xfrm>
              <a:off x="3240" y="2124"/>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59" name="Oval 186"/>
            <p:cNvSpPr>
              <a:spLocks noChangeArrowheads="1"/>
            </p:cNvSpPr>
            <p:nvPr/>
          </p:nvSpPr>
          <p:spPr bwMode="auto">
            <a:xfrm>
              <a:off x="3633" y="2037"/>
              <a:ext cx="48" cy="48"/>
            </a:xfrm>
            <a:prstGeom prst="ellipse">
              <a:avLst/>
            </a:prstGeom>
            <a:solidFill>
              <a:srgbClr val="FFFF00"/>
            </a:soli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4560" name="Oval 187"/>
            <p:cNvSpPr>
              <a:spLocks noChangeArrowheads="1"/>
            </p:cNvSpPr>
            <p:nvPr/>
          </p:nvSpPr>
          <p:spPr bwMode="auto">
            <a:xfrm>
              <a:off x="3407" y="2056"/>
              <a:ext cx="48" cy="48"/>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104452" name="Text Box 200"/>
          <p:cNvSpPr txBox="1">
            <a:spLocks noChangeArrowheads="1"/>
          </p:cNvSpPr>
          <p:nvPr/>
        </p:nvSpPr>
        <p:spPr bwMode="auto">
          <a:xfrm>
            <a:off x="0" y="285750"/>
            <a:ext cx="4641850" cy="769938"/>
          </a:xfrm>
          <a:prstGeom prst="rect">
            <a:avLst/>
          </a:prstGeom>
          <a:noFill/>
          <a:ln w="9525">
            <a:noFill/>
            <a:miter lim="800000"/>
            <a:headEnd/>
            <a:tailEnd/>
          </a:ln>
        </p:spPr>
        <p:txBody>
          <a:bodyPr wrap="none">
            <a:spAutoFit/>
          </a:bodyPr>
          <a:lstStyle/>
          <a:p>
            <a:pPr algn="ctr" rtl="1">
              <a:defRPr/>
            </a:pPr>
            <a:r>
              <a:rPr lang="en" sz="4400" b="1">
                <a:solidFill>
                  <a:srgbClr val="FFFF00"/>
                </a:solidFill>
                <a:effectLst>
                  <a:outerShdw blurRad="38100" dist="38100" dir="2700000" algn="tl">
                    <a:srgbClr val="000000">
                      <a:alpha val="43137"/>
                    </a:srgbClr>
                  </a:outerShdw>
                </a:effectLst>
                <a:latin typeface="Arial" pitchFamily="34" charset="0"/>
              </a:rPr>
              <a:t>Polysaccharides</a:t>
            </a:r>
          </a:p>
        </p:txBody>
      </p:sp>
      <p:grpSp>
        <p:nvGrpSpPr>
          <p:cNvPr id="4" name="Group 203"/>
          <p:cNvGrpSpPr>
            <a:grpSpLocks/>
          </p:cNvGrpSpPr>
          <p:nvPr/>
        </p:nvGrpSpPr>
        <p:grpSpPr bwMode="auto">
          <a:xfrm>
            <a:off x="4835525" y="2457450"/>
            <a:ext cx="3908425" cy="3851275"/>
            <a:chOff x="3046" y="1548"/>
            <a:chExt cx="2462" cy="2426"/>
          </a:xfrm>
        </p:grpSpPr>
        <p:sp>
          <p:nvSpPr>
            <p:cNvPr id="130057" name="Picture 201" descr="exp10"/>
            <p:cNvSpPr>
              <a:spLocks noChangeAspect="1" noChangeArrowheads="1"/>
            </p:cNvSpPr>
            <p:nvPr/>
          </p:nvSpPr>
          <p:spPr bwMode="auto">
            <a:xfrm>
              <a:off x="3097" y="1548"/>
              <a:ext cx="2400" cy="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a:p>
          </p:txBody>
        </p:sp>
        <p:sp>
          <p:nvSpPr>
            <p:cNvPr id="104458" name="Text Box 202"/>
            <p:cNvSpPr txBox="1">
              <a:spLocks noChangeArrowheads="1"/>
            </p:cNvSpPr>
            <p:nvPr/>
          </p:nvSpPr>
          <p:spPr bwMode="auto">
            <a:xfrm>
              <a:off x="3046" y="3532"/>
              <a:ext cx="2462" cy="442"/>
            </a:xfrm>
            <a:prstGeom prst="rect">
              <a:avLst/>
            </a:prstGeom>
            <a:noFill/>
            <a:ln w="9525">
              <a:noFill/>
              <a:miter lim="800000"/>
              <a:headEnd/>
              <a:tailEnd/>
            </a:ln>
          </p:spPr>
          <p:txBody>
            <a:bodyPr>
              <a:spAutoFit/>
            </a:bodyPr>
            <a:lstStyle/>
            <a:p>
              <a:pPr algn="ctr" rtl="1">
                <a:defRPr/>
              </a:pPr>
              <a:r>
                <a:rPr lang="en" sz="2000" b="1">
                  <a:effectLst>
                    <a:outerShdw blurRad="38100" dist="38100" dir="2700000" algn="tl">
                      <a:srgbClr val="000000">
                        <a:alpha val="43137"/>
                      </a:srgbClr>
                    </a:outerShdw>
                  </a:effectLst>
                  <a:latin typeface="Arial" pitchFamily="34" charset="0"/>
                </a:rPr>
                <a:t>Glycogen hydrolysis time by concentrated HCl</a:t>
              </a:r>
            </a:p>
          </p:txBody>
        </p:sp>
      </p:grpSp>
      <p:sp>
        <p:nvSpPr>
          <p:cNvPr id="33996" name="Text Box 204"/>
          <p:cNvSpPr txBox="1">
            <a:spLocks noChangeArrowheads="1"/>
          </p:cNvSpPr>
          <p:nvPr/>
        </p:nvSpPr>
        <p:spPr bwMode="auto">
          <a:xfrm>
            <a:off x="5699125" y="2478088"/>
            <a:ext cx="2465388" cy="457200"/>
          </a:xfrm>
          <a:prstGeom prst="rect">
            <a:avLst/>
          </a:prstGeom>
          <a:noFill/>
          <a:ln w="9525">
            <a:noFill/>
            <a:miter lim="800000"/>
            <a:headEnd/>
            <a:tailEnd/>
          </a:ln>
        </p:spPr>
        <p:txBody>
          <a:bodyPr wrap="none">
            <a:spAutoFit/>
          </a:bodyPr>
          <a:lstStyle/>
          <a:p>
            <a:pPr algn="ctr" rtl="1">
              <a:defRPr/>
            </a:pPr>
            <a:r>
              <a:rPr lang="en" b="1">
                <a:effectLst>
                  <a:outerShdw blurRad="38100" dist="38100" dir="2700000" algn="tl">
                    <a:srgbClr val="000000">
                      <a:alpha val="43137"/>
                    </a:srgbClr>
                  </a:outerShdw>
                </a:effectLst>
                <a:latin typeface="Arial" pitchFamily="34" charset="0"/>
              </a:rPr>
              <a:t>Fehling liqueur</a:t>
            </a:r>
          </a:p>
        </p:txBody>
      </p:sp>
      <p:sp>
        <p:nvSpPr>
          <p:cNvPr id="104455" name="Text Box 205"/>
          <p:cNvSpPr txBox="1">
            <a:spLocks noChangeArrowheads="1"/>
          </p:cNvSpPr>
          <p:nvPr/>
        </p:nvSpPr>
        <p:spPr bwMode="auto">
          <a:xfrm>
            <a:off x="195263" y="1143000"/>
            <a:ext cx="8948737" cy="549275"/>
          </a:xfrm>
          <a:prstGeom prst="rect">
            <a:avLst/>
          </a:prstGeom>
          <a:noFill/>
          <a:ln w="9525">
            <a:noFill/>
            <a:miter lim="800000"/>
            <a:headEnd/>
            <a:tailEnd/>
          </a:ln>
        </p:spPr>
        <p:txBody>
          <a:bodyPr wrap="none">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STRUCTURE OF GLYCOGEN AND STARCH</a:t>
            </a:r>
          </a:p>
        </p:txBody>
      </p:sp>
      <p:sp>
        <p:nvSpPr>
          <p:cNvPr id="152"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99851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3996"/>
                                        </p:tgtEl>
                                        <p:attrNameLst>
                                          <p:attrName>style.visibility</p:attrName>
                                        </p:attrNameLst>
                                      </p:cBhvr>
                                      <p:to>
                                        <p:strVal val="visible"/>
                                      </p:to>
                                    </p:set>
                                    <p:animEffect transition="in" filter="diamond(in)">
                                      <p:cBhvr>
                                        <p:cTn id="24" dur="2000"/>
                                        <p:tgtEl>
                                          <p:spTgt spid="33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0" y="571500"/>
            <a:ext cx="5051425" cy="830263"/>
          </a:xfrm>
          <a:prstGeom prst="rect">
            <a:avLst/>
          </a:prstGeom>
          <a:noFill/>
          <a:ln w="9525">
            <a:noFill/>
            <a:miter lim="800000"/>
            <a:headEnd/>
            <a:tailEnd/>
          </a:ln>
        </p:spPr>
        <p:txBody>
          <a:bodyPr wrap="none">
            <a:spAutoFit/>
          </a:bodyPr>
          <a:lstStyle/>
          <a:p>
            <a:pPr algn="ctr" rtl="1">
              <a:defRPr/>
            </a:pPr>
            <a:r>
              <a:rPr lang="en" sz="4800" b="1">
                <a:solidFill>
                  <a:srgbClr val="FFFF00"/>
                </a:solidFill>
                <a:effectLst>
                  <a:outerShdw blurRad="38100" dist="38100" dir="2700000" algn="tl">
                    <a:srgbClr val="000000">
                      <a:alpha val="43137"/>
                    </a:srgbClr>
                  </a:outerShdw>
                </a:effectLst>
                <a:latin typeface="Arial" pitchFamily="34" charset="0"/>
              </a:rPr>
              <a:t>Polysaccharides</a:t>
            </a:r>
          </a:p>
        </p:txBody>
      </p:sp>
      <p:sp>
        <p:nvSpPr>
          <p:cNvPr id="141315" name="Text Box 3"/>
          <p:cNvSpPr txBox="1">
            <a:spLocks noChangeArrowheads="1"/>
          </p:cNvSpPr>
          <p:nvPr/>
        </p:nvSpPr>
        <p:spPr bwMode="auto">
          <a:xfrm>
            <a:off x="357188" y="1571625"/>
            <a:ext cx="8609012" cy="830263"/>
          </a:xfrm>
          <a:prstGeom prst="rect">
            <a:avLst/>
          </a:prstGeom>
          <a:noFill/>
          <a:ln w="9525">
            <a:noFill/>
            <a:miter lim="800000"/>
            <a:headEnd/>
            <a:tailEnd/>
          </a:ln>
        </p:spPr>
        <p:txBody>
          <a:bodyPr>
            <a:spAutoFit/>
          </a:bodyPr>
          <a:lstStyle/>
          <a:p>
            <a:pPr rtl="1">
              <a:defRPr/>
            </a:pPr>
            <a:r>
              <a:rPr lang="en" sz="2400" b="1" dirty="0">
                <a:solidFill>
                  <a:srgbClr val="00FF00"/>
                </a:solidFill>
                <a:effectLst>
                  <a:outerShdw blurRad="38100" dist="38100" dir="2700000" algn="tl">
                    <a:srgbClr val="000000">
                      <a:alpha val="43137"/>
                    </a:srgbClr>
                  </a:outerShdw>
                </a:effectLst>
                <a:latin typeface="Arial" pitchFamily="34" charset="0"/>
              </a:rPr>
              <a:t>Why store glucose in the form of polymers and not in the form of monomers?</a:t>
            </a:r>
          </a:p>
        </p:txBody>
      </p:sp>
      <p:sp>
        <p:nvSpPr>
          <p:cNvPr id="141316" name="Text Box 4"/>
          <p:cNvSpPr txBox="1">
            <a:spLocks noChangeArrowheads="1"/>
          </p:cNvSpPr>
          <p:nvPr/>
        </p:nvSpPr>
        <p:spPr bwMode="auto">
          <a:xfrm>
            <a:off x="285750" y="2571750"/>
            <a:ext cx="8858250" cy="1200150"/>
          </a:xfrm>
          <a:prstGeom prst="rect">
            <a:avLst/>
          </a:prstGeom>
          <a:noFill/>
          <a:ln w="9525">
            <a:noFill/>
            <a:miter lim="800000"/>
            <a:headEnd/>
            <a:tailEnd/>
          </a:ln>
        </p:spPr>
        <p:txBody>
          <a:bodyPr>
            <a:spAutoFit/>
          </a:bodyPr>
          <a:lstStyle/>
          <a:p>
            <a:pPr rtl="1">
              <a:defRPr/>
            </a:pPr>
            <a:r>
              <a:rPr lang="en" sz="2400" b="1" dirty="0">
                <a:effectLst>
                  <a:outerShdw blurRad="38100" dist="38100" dir="2700000" algn="tl">
                    <a:srgbClr val="000000">
                      <a:alpha val="43137"/>
                    </a:srgbClr>
                  </a:outerShdw>
                </a:effectLst>
                <a:latin typeface="Arial" pitchFamily="34" charset="0"/>
              </a:rPr>
              <a:t>Glycogen is </a:t>
            </a:r>
            <a:r>
              <a:rPr lang="en" sz="2400" b="1" dirty="0">
                <a:solidFill>
                  <a:srgbClr val="00FFFF"/>
                </a:solidFill>
                <a:effectLst>
                  <a:outerShdw blurRad="38100" dist="38100" dir="2700000" algn="tl">
                    <a:srgbClr val="000000">
                      <a:alpha val="43137"/>
                    </a:srgbClr>
                  </a:outerShdw>
                </a:effectLst>
                <a:latin typeface="Arial" pitchFamily="34" charset="0"/>
              </a:rPr>
              <a:t>insoluble</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effectLst>
                  <a:outerShdw blurRad="38100" dist="38100" dir="2700000" algn="tl">
                    <a:srgbClr val="000000">
                      <a:alpha val="43137"/>
                    </a:srgbClr>
                  </a:outerShdw>
                </a:effectLst>
                <a:latin typeface="Arial" pitchFamily="34" charset="0"/>
              </a:rPr>
              <a:t>in the water, which implies that it intervenes </a:t>
            </a:r>
            <a:r>
              <a:rPr lang="en" sz="2400" b="1" dirty="0">
                <a:solidFill>
                  <a:srgbClr val="00FFFF"/>
                </a:solidFill>
                <a:effectLst>
                  <a:outerShdw blurRad="38100" dist="38100" dir="2700000" algn="tl">
                    <a:srgbClr val="000000">
                      <a:alpha val="43137"/>
                    </a:srgbClr>
                  </a:outerShdw>
                </a:effectLst>
                <a:latin typeface="Arial" pitchFamily="34" charset="0"/>
              </a:rPr>
              <a:t>very little in the</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solidFill>
                  <a:srgbClr val="00FFFF"/>
                </a:solidFill>
                <a:effectLst>
                  <a:outerShdw blurRad="38100" dist="38100" dir="2700000" algn="tl">
                    <a:srgbClr val="000000">
                      <a:alpha val="43137"/>
                    </a:srgbClr>
                  </a:outerShdw>
                </a:effectLst>
                <a:latin typeface="Arial" pitchFamily="34" charset="0"/>
              </a:rPr>
              <a:t>osmotic pressure</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effectLst>
                  <a:outerShdw blurRad="38100" dist="38100" dir="2700000" algn="tl">
                    <a:srgbClr val="000000">
                      <a:alpha val="43137"/>
                    </a:srgbClr>
                  </a:outerShdw>
                </a:effectLst>
                <a:latin typeface="Arial" pitchFamily="34" charset="0"/>
              </a:rPr>
              <a:t>of the cell's cytosol.</a:t>
            </a:r>
          </a:p>
        </p:txBody>
      </p:sp>
      <p:sp>
        <p:nvSpPr>
          <p:cNvPr id="141317" name="Text Box 5"/>
          <p:cNvSpPr txBox="1">
            <a:spLocks noChangeArrowheads="1"/>
          </p:cNvSpPr>
          <p:nvPr/>
        </p:nvSpPr>
        <p:spPr bwMode="auto">
          <a:xfrm>
            <a:off x="285750" y="3857625"/>
            <a:ext cx="8858250" cy="1200150"/>
          </a:xfrm>
          <a:prstGeom prst="rect">
            <a:avLst/>
          </a:prstGeom>
          <a:noFill/>
          <a:ln w="9525">
            <a:noFill/>
            <a:miter lim="800000"/>
            <a:headEnd/>
            <a:tailEnd/>
          </a:ln>
        </p:spPr>
        <p:txBody>
          <a:bodyPr>
            <a:spAutoFit/>
          </a:bodyPr>
          <a:lstStyle/>
          <a:p>
            <a:pPr rtl="1">
              <a:defRPr/>
            </a:pPr>
            <a:r>
              <a:rPr lang="en" sz="2400" b="1" dirty="0">
                <a:effectLst>
                  <a:outerShdw blurRad="38100" dist="38100" dir="2700000" algn="tl">
                    <a:srgbClr val="000000">
                      <a:alpha val="43137"/>
                    </a:srgbClr>
                  </a:outerShdw>
                </a:effectLst>
                <a:latin typeface="Arial" pitchFamily="34" charset="0"/>
              </a:rPr>
              <a:t>If glucose were in the form of </a:t>
            </a:r>
            <a:r>
              <a:rPr lang="en" sz="2400" b="1" dirty="0">
                <a:solidFill>
                  <a:srgbClr val="00FFFF"/>
                </a:solidFill>
                <a:effectLst>
                  <a:outerShdw blurRad="38100" dist="38100" dir="2700000" algn="tl">
                    <a:srgbClr val="000000">
                      <a:alpha val="43137"/>
                    </a:srgbClr>
                  </a:outerShdw>
                </a:effectLst>
                <a:latin typeface="Arial" pitchFamily="34" charset="0"/>
              </a:rPr>
              <a:t>monomeric molecules</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effectLst>
                  <a:outerShdw blurRad="38100" dist="38100" dir="2700000" algn="tl">
                    <a:srgbClr val="000000">
                      <a:alpha val="43137"/>
                    </a:srgbClr>
                  </a:outerShdw>
                </a:effectLst>
                <a:latin typeface="Arial" pitchFamily="34" charset="0"/>
              </a:rPr>
              <a:t>This would represent an intracellular concentration of </a:t>
            </a:r>
            <a:r>
              <a:rPr lang="en" sz="2400" b="1" dirty="0">
                <a:solidFill>
                  <a:srgbClr val="00FFFF"/>
                </a:solidFill>
                <a:effectLst>
                  <a:outerShdw blurRad="38100" dist="38100" dir="2700000" algn="tl">
                    <a:srgbClr val="000000">
                      <a:alpha val="43137"/>
                    </a:srgbClr>
                  </a:outerShdw>
                </a:effectLst>
                <a:latin typeface="Arial" pitchFamily="34" charset="0"/>
              </a:rPr>
              <a:t>100 </a:t>
            </a:r>
            <a:r>
              <a:rPr lang="en" sz="2400" b="1" dirty="0" err="1">
                <a:solidFill>
                  <a:srgbClr val="00FFFF"/>
                </a:solidFill>
                <a:effectLst>
                  <a:outerShdw blurRad="38100" dist="38100" dir="2700000" algn="tl">
                    <a:srgbClr val="000000">
                      <a:alpha val="43137"/>
                    </a:srgbClr>
                  </a:outerShdw>
                </a:effectLst>
                <a:latin typeface="Arial" pitchFamily="34" charset="0"/>
              </a:rPr>
              <a:t>mmol </a:t>
            </a:r>
            <a:r>
              <a:rPr lang="en" sz="2400" b="1" dirty="0">
                <a:solidFill>
                  <a:srgbClr val="00FFFF"/>
                </a:solidFill>
                <a:effectLst>
                  <a:outerShdw blurRad="38100" dist="38100" dir="2700000" algn="tl">
                    <a:srgbClr val="000000">
                      <a:alpha val="43137"/>
                    </a:srgbClr>
                  </a:outerShdw>
                </a:effectLst>
                <a:latin typeface="Arial" pitchFamily="34" charset="0"/>
              </a:rPr>
              <a:t>/L </a:t>
            </a:r>
            <a:r>
              <a:rPr lang="en" sz="2400" b="1" dirty="0">
                <a:solidFill>
                  <a:schemeClr val="bg1"/>
                </a:solidFill>
                <a:effectLst>
                  <a:outerShdw blurRad="38100" dist="38100" dir="2700000" algn="tl">
                    <a:srgbClr val="000000">
                      <a:alpha val="43137"/>
                    </a:srgbClr>
                  </a:outerShdw>
                </a:effectLst>
                <a:latin typeface="Arial" pitchFamily="34" charset="0"/>
              </a:rPr>
              <a:t>.</a:t>
            </a:r>
          </a:p>
        </p:txBody>
      </p:sp>
      <p:sp>
        <p:nvSpPr>
          <p:cNvPr id="141318" name="Text Box 6"/>
          <p:cNvSpPr txBox="1">
            <a:spLocks noChangeArrowheads="1"/>
          </p:cNvSpPr>
          <p:nvPr/>
        </p:nvSpPr>
        <p:spPr bwMode="auto">
          <a:xfrm>
            <a:off x="214313" y="5072063"/>
            <a:ext cx="8929687" cy="1570037"/>
          </a:xfrm>
          <a:prstGeom prst="rect">
            <a:avLst/>
          </a:prstGeom>
          <a:noFill/>
          <a:ln w="9525">
            <a:noFill/>
            <a:miter lim="800000"/>
            <a:headEnd/>
            <a:tailEnd/>
          </a:ln>
        </p:spPr>
        <p:txBody>
          <a:bodyPr>
            <a:spAutoFit/>
          </a:bodyPr>
          <a:lstStyle/>
          <a:p>
            <a:pPr rtl="1">
              <a:defRPr/>
            </a:pPr>
            <a:r>
              <a:rPr lang="en" sz="2400" b="1" dirty="0">
                <a:effectLst>
                  <a:outerShdw blurRad="38100" dist="38100" dir="2700000" algn="tl">
                    <a:srgbClr val="000000">
                      <a:alpha val="43137"/>
                    </a:srgbClr>
                  </a:outerShdw>
                </a:effectLst>
                <a:latin typeface="Arial" pitchFamily="34" charset="0"/>
              </a:rPr>
              <a:t>Outside the cells (blood), the glucose concentration is</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solidFill>
                  <a:srgbClr val="00FFFF"/>
                </a:solidFill>
                <a:effectLst>
                  <a:outerShdw blurRad="38100" dist="38100" dir="2700000" algn="tl">
                    <a:srgbClr val="000000">
                      <a:alpha val="43137"/>
                    </a:srgbClr>
                  </a:outerShdw>
                </a:effectLst>
                <a:latin typeface="Arial" pitchFamily="34" charset="0"/>
              </a:rPr>
              <a:t>5 </a:t>
            </a:r>
            <a:r>
              <a:rPr lang="en" sz="2400" b="1" dirty="0" err="1">
                <a:solidFill>
                  <a:srgbClr val="00FFFF"/>
                </a:solidFill>
                <a:effectLst>
                  <a:outerShdw blurRad="38100" dist="38100" dir="2700000" algn="tl">
                    <a:srgbClr val="000000">
                      <a:alpha val="43137"/>
                    </a:srgbClr>
                  </a:outerShdw>
                </a:effectLst>
                <a:latin typeface="Arial" pitchFamily="34" charset="0"/>
              </a:rPr>
              <a:t>mmol </a:t>
            </a:r>
            <a:r>
              <a:rPr lang="en" sz="2400" b="1" dirty="0">
                <a:solidFill>
                  <a:srgbClr val="00FFFF"/>
                </a:solidFill>
                <a:effectLst>
                  <a:outerShdw blurRad="38100" dist="38100" dir="2700000" algn="tl">
                    <a:srgbClr val="000000">
                      <a:alpha val="43137"/>
                    </a:srgbClr>
                  </a:outerShdw>
                </a:effectLst>
                <a:latin typeface="Arial" pitchFamily="34" charset="0"/>
              </a:rPr>
              <a:t>/L </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solidFill>
                  <a:srgbClr val="00FFFF"/>
                </a:solidFill>
                <a:effectLst>
                  <a:outerShdw blurRad="38100" dist="38100" dir="2700000" algn="tl">
                    <a:srgbClr val="000000">
                      <a:alpha val="43137"/>
                    </a:srgbClr>
                  </a:outerShdw>
                </a:effectLst>
                <a:latin typeface="Arial" pitchFamily="34" charset="0"/>
              </a:rPr>
              <a:t>the entry</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effectLst>
                  <a:outerShdw blurRad="38100" dist="38100" dir="2700000" algn="tl">
                    <a:srgbClr val="000000">
                      <a:alpha val="43137"/>
                    </a:srgbClr>
                  </a:outerShdw>
                </a:effectLst>
                <a:latin typeface="Arial" pitchFamily="34" charset="0"/>
              </a:rPr>
              <a:t>glucose in the cell would be </a:t>
            </a:r>
            <a:r>
              <a:rPr lang="en" sz="2400" b="1" dirty="0">
                <a:solidFill>
                  <a:srgbClr val="00FFFF"/>
                </a:solidFill>
                <a:effectLst>
                  <a:outerShdw blurRad="38100" dist="38100" dir="2700000" algn="tl">
                    <a:srgbClr val="000000">
                      <a:alpha val="43137"/>
                    </a:srgbClr>
                  </a:outerShdw>
                </a:effectLst>
                <a:latin typeface="Arial" pitchFamily="34" charset="0"/>
              </a:rPr>
              <a:t>impossible</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effectLst>
                  <a:outerShdw blurRad="38100" dist="38100" dir="2700000" algn="tl">
                    <a:srgbClr val="000000">
                      <a:alpha val="43137"/>
                    </a:srgbClr>
                  </a:outerShdw>
                </a:effectLst>
                <a:latin typeface="Arial" pitchFamily="34" charset="0"/>
              </a:rPr>
              <a:t>and </a:t>
            </a:r>
            <a:r>
              <a:rPr lang="en" sz="2400" b="1" i="1" dirty="0">
                <a:solidFill>
                  <a:srgbClr val="FFFF00"/>
                </a:solidFill>
                <a:effectLst>
                  <a:outerShdw blurRad="38100" dist="38100" dir="2700000" algn="tl">
                    <a:srgbClr val="000000">
                      <a:alpha val="43137"/>
                    </a:srgbClr>
                  </a:outerShdw>
                </a:effectLst>
                <a:latin typeface="Arial" pitchFamily="34" charset="0"/>
              </a:rPr>
              <a:t>hepatocytes would not be able to store excess blood glucose!</a:t>
            </a:r>
          </a:p>
        </p:txBody>
      </p:sp>
      <p:sp>
        <p:nvSpPr>
          <p:cNvPr id="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204644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 calcmode="lin" valueType="num">
                                      <p:cBhvr>
                                        <p:cTn id="7" dur="500" fill="hold"/>
                                        <p:tgtEl>
                                          <p:spTgt spid="141315"/>
                                        </p:tgtEl>
                                        <p:attrNameLst>
                                          <p:attrName>ppt_x</p:attrName>
                                        </p:attrNameLst>
                                      </p:cBhvr>
                                      <p:tavLst>
                                        <p:tav tm="0">
                                          <p:val>
                                            <p:strVal val="#ppt_x-#ppt_w/2"/>
                                          </p:val>
                                        </p:tav>
                                        <p:tav tm="100000">
                                          <p:val>
                                            <p:strVal val="#ppt_x"/>
                                          </p:val>
                                        </p:tav>
                                      </p:tavLst>
                                    </p:anim>
                                    <p:anim calcmode="lin" valueType="num">
                                      <p:cBhvr>
                                        <p:cTn id="8" dur="500" fill="hold"/>
                                        <p:tgtEl>
                                          <p:spTgt spid="141315"/>
                                        </p:tgtEl>
                                        <p:attrNameLst>
                                          <p:attrName>ppt_y</p:attrName>
                                        </p:attrNameLst>
                                      </p:cBhvr>
                                      <p:tavLst>
                                        <p:tav tm="0">
                                          <p:val>
                                            <p:strVal val="#ppt_y"/>
                                          </p:val>
                                        </p:tav>
                                        <p:tav tm="100000">
                                          <p:val>
                                            <p:strVal val="#ppt_y"/>
                                          </p:val>
                                        </p:tav>
                                      </p:tavLst>
                                    </p:anim>
                                    <p:anim calcmode="lin" valueType="num">
                                      <p:cBhvr>
                                        <p:cTn id="9" dur="500" fill="hold"/>
                                        <p:tgtEl>
                                          <p:spTgt spid="141315"/>
                                        </p:tgtEl>
                                        <p:attrNameLst>
                                          <p:attrName>ppt_w</p:attrName>
                                        </p:attrNameLst>
                                      </p:cBhvr>
                                      <p:tavLst>
                                        <p:tav tm="0">
                                          <p:val>
                                            <p:fltVal val="0"/>
                                          </p:val>
                                        </p:tav>
                                        <p:tav tm="100000">
                                          <p:val>
                                            <p:strVal val="#ppt_w"/>
                                          </p:val>
                                        </p:tav>
                                      </p:tavLst>
                                    </p:anim>
                                    <p:anim calcmode="lin" valueType="num">
                                      <p:cBhvr>
                                        <p:cTn id="10" dur="500" fill="hold"/>
                                        <p:tgtEl>
                                          <p:spTgt spid="141315"/>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41316"/>
                                        </p:tgtEl>
                                        <p:attrNameLst>
                                          <p:attrName>style.visibility</p:attrName>
                                        </p:attrNameLst>
                                      </p:cBhvr>
                                      <p:to>
                                        <p:strVal val="visible"/>
                                      </p:to>
                                    </p:set>
                                    <p:anim calcmode="lin" valueType="num">
                                      <p:cBhvr>
                                        <p:cTn id="15" dur="500" fill="hold"/>
                                        <p:tgtEl>
                                          <p:spTgt spid="141316"/>
                                        </p:tgtEl>
                                        <p:attrNameLst>
                                          <p:attrName>ppt_x</p:attrName>
                                        </p:attrNameLst>
                                      </p:cBhvr>
                                      <p:tavLst>
                                        <p:tav tm="0">
                                          <p:val>
                                            <p:strVal val="#ppt_x-#ppt_w/2"/>
                                          </p:val>
                                        </p:tav>
                                        <p:tav tm="100000">
                                          <p:val>
                                            <p:strVal val="#ppt_x"/>
                                          </p:val>
                                        </p:tav>
                                      </p:tavLst>
                                    </p:anim>
                                    <p:anim calcmode="lin" valueType="num">
                                      <p:cBhvr>
                                        <p:cTn id="16" dur="500" fill="hold"/>
                                        <p:tgtEl>
                                          <p:spTgt spid="141316"/>
                                        </p:tgtEl>
                                        <p:attrNameLst>
                                          <p:attrName>ppt_y</p:attrName>
                                        </p:attrNameLst>
                                      </p:cBhvr>
                                      <p:tavLst>
                                        <p:tav tm="0">
                                          <p:val>
                                            <p:strVal val="#ppt_y"/>
                                          </p:val>
                                        </p:tav>
                                        <p:tav tm="100000">
                                          <p:val>
                                            <p:strVal val="#ppt_y"/>
                                          </p:val>
                                        </p:tav>
                                      </p:tavLst>
                                    </p:anim>
                                    <p:anim calcmode="lin" valueType="num">
                                      <p:cBhvr>
                                        <p:cTn id="17" dur="500" fill="hold"/>
                                        <p:tgtEl>
                                          <p:spTgt spid="141316"/>
                                        </p:tgtEl>
                                        <p:attrNameLst>
                                          <p:attrName>ppt_w</p:attrName>
                                        </p:attrNameLst>
                                      </p:cBhvr>
                                      <p:tavLst>
                                        <p:tav tm="0">
                                          <p:val>
                                            <p:fltVal val="0"/>
                                          </p:val>
                                        </p:tav>
                                        <p:tav tm="100000">
                                          <p:val>
                                            <p:strVal val="#ppt_w"/>
                                          </p:val>
                                        </p:tav>
                                      </p:tavLst>
                                    </p:anim>
                                    <p:anim calcmode="lin" valueType="num">
                                      <p:cBhvr>
                                        <p:cTn id="18" dur="500" fill="hold"/>
                                        <p:tgtEl>
                                          <p:spTgt spid="14131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41317"/>
                                        </p:tgtEl>
                                        <p:attrNameLst>
                                          <p:attrName>style.visibility</p:attrName>
                                        </p:attrNameLst>
                                      </p:cBhvr>
                                      <p:to>
                                        <p:strVal val="visible"/>
                                      </p:to>
                                    </p:set>
                                    <p:anim calcmode="lin" valueType="num">
                                      <p:cBhvr>
                                        <p:cTn id="23" dur="500" fill="hold"/>
                                        <p:tgtEl>
                                          <p:spTgt spid="141317"/>
                                        </p:tgtEl>
                                        <p:attrNameLst>
                                          <p:attrName>ppt_x</p:attrName>
                                        </p:attrNameLst>
                                      </p:cBhvr>
                                      <p:tavLst>
                                        <p:tav tm="0">
                                          <p:val>
                                            <p:strVal val="#ppt_x-#ppt_w/2"/>
                                          </p:val>
                                        </p:tav>
                                        <p:tav tm="100000">
                                          <p:val>
                                            <p:strVal val="#ppt_x"/>
                                          </p:val>
                                        </p:tav>
                                      </p:tavLst>
                                    </p:anim>
                                    <p:anim calcmode="lin" valueType="num">
                                      <p:cBhvr>
                                        <p:cTn id="24" dur="500" fill="hold"/>
                                        <p:tgtEl>
                                          <p:spTgt spid="141317"/>
                                        </p:tgtEl>
                                        <p:attrNameLst>
                                          <p:attrName>ppt_y</p:attrName>
                                        </p:attrNameLst>
                                      </p:cBhvr>
                                      <p:tavLst>
                                        <p:tav tm="0">
                                          <p:val>
                                            <p:strVal val="#ppt_y"/>
                                          </p:val>
                                        </p:tav>
                                        <p:tav tm="100000">
                                          <p:val>
                                            <p:strVal val="#ppt_y"/>
                                          </p:val>
                                        </p:tav>
                                      </p:tavLst>
                                    </p:anim>
                                    <p:anim calcmode="lin" valueType="num">
                                      <p:cBhvr>
                                        <p:cTn id="25" dur="500" fill="hold"/>
                                        <p:tgtEl>
                                          <p:spTgt spid="141317"/>
                                        </p:tgtEl>
                                        <p:attrNameLst>
                                          <p:attrName>ppt_w</p:attrName>
                                        </p:attrNameLst>
                                      </p:cBhvr>
                                      <p:tavLst>
                                        <p:tav tm="0">
                                          <p:val>
                                            <p:fltVal val="0"/>
                                          </p:val>
                                        </p:tav>
                                        <p:tav tm="100000">
                                          <p:val>
                                            <p:strVal val="#ppt_w"/>
                                          </p:val>
                                        </p:tav>
                                      </p:tavLst>
                                    </p:anim>
                                    <p:anim calcmode="lin" valueType="num">
                                      <p:cBhvr>
                                        <p:cTn id="26" dur="500" fill="hold"/>
                                        <p:tgtEl>
                                          <p:spTgt spid="141317"/>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41318"/>
                                        </p:tgtEl>
                                        <p:attrNameLst>
                                          <p:attrName>style.visibility</p:attrName>
                                        </p:attrNameLst>
                                      </p:cBhvr>
                                      <p:to>
                                        <p:strVal val="visible"/>
                                      </p:to>
                                    </p:set>
                                    <p:anim calcmode="lin" valueType="num">
                                      <p:cBhvr>
                                        <p:cTn id="31" dur="500" fill="hold"/>
                                        <p:tgtEl>
                                          <p:spTgt spid="141318"/>
                                        </p:tgtEl>
                                        <p:attrNameLst>
                                          <p:attrName>ppt_x</p:attrName>
                                        </p:attrNameLst>
                                      </p:cBhvr>
                                      <p:tavLst>
                                        <p:tav tm="0">
                                          <p:val>
                                            <p:strVal val="#ppt_x-#ppt_w/2"/>
                                          </p:val>
                                        </p:tav>
                                        <p:tav tm="100000">
                                          <p:val>
                                            <p:strVal val="#ppt_x"/>
                                          </p:val>
                                        </p:tav>
                                      </p:tavLst>
                                    </p:anim>
                                    <p:anim calcmode="lin" valueType="num">
                                      <p:cBhvr>
                                        <p:cTn id="32" dur="500" fill="hold"/>
                                        <p:tgtEl>
                                          <p:spTgt spid="141318"/>
                                        </p:tgtEl>
                                        <p:attrNameLst>
                                          <p:attrName>ppt_y</p:attrName>
                                        </p:attrNameLst>
                                      </p:cBhvr>
                                      <p:tavLst>
                                        <p:tav tm="0">
                                          <p:val>
                                            <p:strVal val="#ppt_y"/>
                                          </p:val>
                                        </p:tav>
                                        <p:tav tm="100000">
                                          <p:val>
                                            <p:strVal val="#ppt_y"/>
                                          </p:val>
                                        </p:tav>
                                      </p:tavLst>
                                    </p:anim>
                                    <p:anim calcmode="lin" valueType="num">
                                      <p:cBhvr>
                                        <p:cTn id="33" dur="500" fill="hold"/>
                                        <p:tgtEl>
                                          <p:spTgt spid="141318"/>
                                        </p:tgtEl>
                                        <p:attrNameLst>
                                          <p:attrName>ppt_w</p:attrName>
                                        </p:attrNameLst>
                                      </p:cBhvr>
                                      <p:tavLst>
                                        <p:tav tm="0">
                                          <p:val>
                                            <p:fltVal val="0"/>
                                          </p:val>
                                        </p:tav>
                                        <p:tav tm="100000">
                                          <p:val>
                                            <p:strVal val="#ppt_w"/>
                                          </p:val>
                                        </p:tav>
                                      </p:tavLst>
                                    </p:anim>
                                    <p:anim calcmode="lin" valueType="num">
                                      <p:cBhvr>
                                        <p:cTn id="34" dur="500" fill="hold"/>
                                        <p:tgtEl>
                                          <p:spTgt spid="1413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autoUpdateAnimBg="0"/>
      <p:bldP spid="141316" grpId="0" autoUpdateAnimBg="0"/>
      <p:bldP spid="141317" grpId="0" autoUpdateAnimBg="0"/>
      <p:bldP spid="141318"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Text Box 5"/>
          <p:cNvSpPr txBox="1">
            <a:spLocks noChangeArrowheads="1"/>
          </p:cNvSpPr>
          <p:nvPr/>
        </p:nvSpPr>
        <p:spPr bwMode="auto">
          <a:xfrm>
            <a:off x="300038" y="855663"/>
            <a:ext cx="8609012" cy="830262"/>
          </a:xfrm>
          <a:prstGeom prst="rect">
            <a:avLst/>
          </a:prstGeom>
          <a:noFill/>
          <a:ln w="9525">
            <a:noFill/>
            <a:miter lim="800000"/>
            <a:headEnd/>
            <a:tailEnd/>
          </a:ln>
        </p:spPr>
        <p:txBody>
          <a:bodyPr>
            <a:spAutoFit/>
          </a:bodyPr>
          <a:lstStyle/>
          <a:p>
            <a:pPr rtl="1">
              <a:defRPr/>
            </a:pPr>
            <a:r>
              <a:rPr lang="en" sz="2400" b="1" dirty="0">
                <a:solidFill>
                  <a:srgbClr val="00FF00"/>
                </a:solidFill>
                <a:effectLst>
                  <a:outerShdw blurRad="38100" dist="38100" dir="2700000" algn="tl">
                    <a:srgbClr val="000000">
                      <a:alpha val="43137"/>
                    </a:srgbClr>
                  </a:outerShdw>
                </a:effectLst>
                <a:latin typeface="Arial" pitchFamily="34" charset="0"/>
              </a:rPr>
              <a:t>Why store glucose in the form of branched polymers?</a:t>
            </a:r>
          </a:p>
        </p:txBody>
      </p:sp>
      <p:sp>
        <p:nvSpPr>
          <p:cNvPr id="123910" name="Text Box 6"/>
          <p:cNvSpPr txBox="1">
            <a:spLocks noChangeArrowheads="1"/>
          </p:cNvSpPr>
          <p:nvPr/>
        </p:nvSpPr>
        <p:spPr bwMode="auto">
          <a:xfrm>
            <a:off x="250825" y="1916113"/>
            <a:ext cx="8609013" cy="1201737"/>
          </a:xfrm>
          <a:prstGeom prst="rect">
            <a:avLst/>
          </a:prstGeom>
          <a:noFill/>
          <a:ln w="9525">
            <a:noFill/>
            <a:miter lim="800000"/>
            <a:headEnd/>
            <a:tailEnd/>
          </a:ln>
        </p:spPr>
        <p:txBody>
          <a:bodyPr>
            <a:spAutoFit/>
          </a:bodyPr>
          <a:lstStyle/>
          <a:p>
            <a:pPr rtl="1">
              <a:defRPr/>
            </a:pPr>
            <a:r>
              <a:rPr lang="en" sz="2400" b="1" dirty="0">
                <a:effectLst>
                  <a:outerShdw blurRad="38100" dist="38100" dir="2700000" algn="tl">
                    <a:srgbClr val="000000">
                      <a:alpha val="43137"/>
                    </a:srgbClr>
                  </a:outerShdw>
                </a:effectLst>
                <a:latin typeface="Arial" pitchFamily="34" charset="0"/>
              </a:rPr>
              <a:t>Glycogen is composed of </a:t>
            </a:r>
            <a:r>
              <a:rPr lang="en" sz="2400" b="1" dirty="0">
                <a:effectLst>
                  <a:outerShdw blurRad="38100" dist="38100" dir="2700000" algn="tl">
                    <a:srgbClr val="000000">
                      <a:alpha val="43137"/>
                    </a:srgbClr>
                  </a:outerShdw>
                </a:effectLst>
                <a:latin typeface="Symbol" pitchFamily="18" charset="2"/>
              </a:rPr>
              <a:t>α </a:t>
            </a:r>
            <a:r>
              <a:rPr lang="en" sz="2400" b="1" dirty="0">
                <a:effectLst>
                  <a:outerShdw blurRad="38100" dist="38100" dir="2700000" algn="tl">
                    <a:srgbClr val="000000">
                      <a:alpha val="43137"/>
                    </a:srgbClr>
                  </a:outerShdw>
                </a:effectLst>
                <a:latin typeface="Arial" pitchFamily="34" charset="0"/>
              </a:rPr>
              <a:t>-D-glucoses linked together by </a:t>
            </a:r>
            <a:r>
              <a:rPr lang="en" sz="2400" b="1" dirty="0">
                <a:effectLst>
                  <a:outerShdw blurRad="38100" dist="38100" dir="2700000" algn="tl">
                    <a:srgbClr val="000000">
                      <a:alpha val="43137"/>
                    </a:srgbClr>
                  </a:outerShdw>
                </a:effectLst>
                <a:latin typeface="Symbol" pitchFamily="18" charset="2"/>
              </a:rPr>
              <a:t>α </a:t>
            </a:r>
            <a:r>
              <a:rPr lang="en" sz="2400" b="1" dirty="0">
                <a:effectLst>
                  <a:outerShdw blurRad="38100" dist="38100" dir="2700000" algn="tl">
                    <a:srgbClr val="000000">
                      <a:alpha val="43137"/>
                    </a:srgbClr>
                  </a:outerShdw>
                </a:effectLst>
                <a:latin typeface="Arial" pitchFamily="34" charset="0"/>
              </a:rPr>
              <a:t>1 4 bonds, with </a:t>
            </a:r>
            <a:r>
              <a:rPr lang="en" sz="2400" b="1" dirty="0">
                <a:effectLst>
                  <a:outerShdw blurRad="38100" dist="38100" dir="2700000" algn="tl">
                    <a:srgbClr val="000000">
                      <a:alpha val="43137"/>
                    </a:srgbClr>
                  </a:outerShdw>
                </a:effectLst>
                <a:latin typeface="Symbol" pitchFamily="18" charset="2"/>
              </a:rPr>
              <a:t>α 16 </a:t>
            </a:r>
            <a:r>
              <a:rPr lang="en" sz="2400" b="1" dirty="0">
                <a:effectLst>
                  <a:outerShdw blurRad="38100" dist="38100" dir="2700000" algn="tl">
                    <a:srgbClr val="000000">
                      <a:alpha val="43137"/>
                    </a:srgbClr>
                  </a:outerShdw>
                </a:effectLst>
                <a:latin typeface="Arial" pitchFamily="34" charset="0"/>
                <a:sym typeface="Wingdings" pitchFamily="2" charset="2"/>
              </a:rPr>
              <a:t>branches every 8 to 12 residues </a:t>
            </a:r>
            <a:r>
              <a:rPr lang="en" sz="2400" b="1" dirty="0">
                <a:effectLst>
                  <a:outerShdw blurRad="38100" dist="38100" dir="2700000" algn="tl">
                    <a:srgbClr val="000000">
                      <a:alpha val="43137"/>
                    </a:srgbClr>
                  </a:outerShdw>
                </a:effectLst>
                <a:latin typeface="Arial" pitchFamily="34" charset="0"/>
              </a:rPr>
              <a:t>.</a:t>
            </a:r>
          </a:p>
        </p:txBody>
      </p:sp>
      <p:sp>
        <p:nvSpPr>
          <p:cNvPr id="123911" name="Text Box 7"/>
          <p:cNvSpPr txBox="1">
            <a:spLocks noChangeArrowheads="1"/>
          </p:cNvSpPr>
          <p:nvPr/>
        </p:nvSpPr>
        <p:spPr bwMode="auto">
          <a:xfrm>
            <a:off x="250825" y="3644900"/>
            <a:ext cx="8507413" cy="1200150"/>
          </a:xfrm>
          <a:prstGeom prst="rect">
            <a:avLst/>
          </a:prstGeom>
          <a:noFill/>
          <a:ln w="9525">
            <a:noFill/>
            <a:miter lim="800000"/>
            <a:headEnd/>
            <a:tailEnd/>
          </a:ln>
        </p:spPr>
        <p:txBody>
          <a:bodyPr>
            <a:spAutoFit/>
          </a:bodyPr>
          <a:lstStyle/>
          <a:p>
            <a:pPr rtl="1">
              <a:defRPr/>
            </a:pPr>
            <a:r>
              <a:rPr lang="en" sz="2400" b="1" dirty="0">
                <a:effectLst>
                  <a:outerShdw blurRad="38100" dist="38100" dir="2700000" algn="tl">
                    <a:srgbClr val="000000">
                      <a:alpha val="43137"/>
                    </a:srgbClr>
                  </a:outerShdw>
                </a:effectLst>
                <a:latin typeface="Arial" pitchFamily="34" charset="0"/>
              </a:rPr>
              <a:t>Glycogen degradation occurs through </a:t>
            </a:r>
            <a:r>
              <a:rPr lang="en" sz="2400" b="1" dirty="0">
                <a:solidFill>
                  <a:srgbClr val="00FFFF"/>
                </a:solidFill>
                <a:effectLst>
                  <a:outerShdw blurRad="38100" dist="38100" dir="2700000" algn="tl">
                    <a:srgbClr val="000000">
                      <a:alpha val="43137"/>
                    </a:srgbClr>
                  </a:outerShdw>
                </a:effectLst>
                <a:latin typeface="Arial" pitchFamily="34" charset="0"/>
              </a:rPr>
              <a:t>recurrent release.</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effectLst>
                  <a:outerShdw blurRad="38100" dist="38100" dir="2700000" algn="tl">
                    <a:srgbClr val="000000">
                      <a:alpha val="43137"/>
                    </a:srgbClr>
                  </a:outerShdw>
                </a:effectLst>
                <a:latin typeface="Arial" pitchFamily="34" charset="0"/>
              </a:rPr>
              <a:t>of glucose </a:t>
            </a:r>
            <a:r>
              <a:rPr lang="en" sz="2400" b="1" dirty="0">
                <a:solidFill>
                  <a:srgbClr val="00FFFF"/>
                </a:solidFill>
                <a:effectLst>
                  <a:outerShdw blurRad="38100" dist="38100" dir="2700000" algn="tl">
                    <a:srgbClr val="000000">
                      <a:alpha val="43137"/>
                    </a:srgbClr>
                  </a:outerShdw>
                </a:effectLst>
                <a:latin typeface="Arial" pitchFamily="34" charset="0"/>
              </a:rPr>
              <a:t>from a non-reducing end</a:t>
            </a:r>
            <a:r>
              <a:rPr lang="en" sz="2400" b="1" dirty="0">
                <a:solidFill>
                  <a:schemeClr val="bg1"/>
                </a:solidFill>
                <a:effectLst>
                  <a:outerShdw blurRad="38100" dist="38100" dir="2700000" algn="tl">
                    <a:srgbClr val="000000">
                      <a:alpha val="43137"/>
                    </a:srgbClr>
                  </a:outerShdw>
                </a:effectLst>
                <a:latin typeface="Arial" pitchFamily="34" charset="0"/>
              </a:rPr>
              <a:t> </a:t>
            </a:r>
            <a:r>
              <a:rPr lang="en" sz="2400" b="1" dirty="0">
                <a:effectLst>
                  <a:outerShdw blurRad="38100" dist="38100" dir="2700000" algn="tl">
                    <a:srgbClr val="000000">
                      <a:alpha val="43137"/>
                    </a:srgbClr>
                  </a:outerShdw>
                </a:effectLst>
                <a:latin typeface="Arial" pitchFamily="34" charset="0"/>
              </a:rPr>
              <a:t>from the sugar chain.</a:t>
            </a:r>
          </a:p>
        </p:txBody>
      </p:sp>
      <p:sp>
        <p:nvSpPr>
          <p:cNvPr id="123912" name="Text Box 8"/>
          <p:cNvSpPr txBox="1">
            <a:spLocks noChangeArrowheads="1"/>
          </p:cNvSpPr>
          <p:nvPr/>
        </p:nvSpPr>
        <p:spPr bwMode="auto">
          <a:xfrm>
            <a:off x="395288" y="5229225"/>
            <a:ext cx="8507412" cy="1570038"/>
          </a:xfrm>
          <a:prstGeom prst="rect">
            <a:avLst/>
          </a:prstGeom>
          <a:noFill/>
          <a:ln w="9525">
            <a:noFill/>
            <a:miter lim="800000"/>
            <a:headEnd/>
            <a:tailEnd/>
          </a:ln>
        </p:spPr>
        <p:txBody>
          <a:bodyPr>
            <a:spAutoFit/>
          </a:bodyPr>
          <a:lstStyle/>
          <a:p>
            <a:pPr rtl="1">
              <a:defRPr/>
            </a:pPr>
            <a:r>
              <a:rPr lang="en" sz="2400" b="1" dirty="0">
                <a:effectLst>
                  <a:outerShdw blurRad="38100" dist="38100" dir="2700000" algn="tl">
                    <a:srgbClr val="000000">
                      <a:alpha val="43137"/>
                    </a:srgbClr>
                  </a:outerShdw>
                </a:effectLst>
                <a:latin typeface="Arial" pitchFamily="34" charset="0"/>
              </a:rPr>
              <a:t>If we have several chains, each with a non-reducing end, we have as many glucose release points, </a:t>
            </a:r>
            <a:r>
              <a:rPr lang="en" sz="2400" b="1" dirty="0">
                <a:solidFill>
                  <a:srgbClr val="00FFFF"/>
                </a:solidFill>
                <a:effectLst>
                  <a:outerShdw blurRad="38100" dist="38100" dir="2700000" algn="tl">
                    <a:srgbClr val="000000">
                      <a:alpha val="43137"/>
                    </a:srgbClr>
                  </a:outerShdw>
                </a:effectLst>
                <a:latin typeface="Arial" pitchFamily="34" charset="0"/>
              </a:rPr>
              <a:t>which increases the rate of glycogen degradation </a:t>
            </a:r>
            <a:r>
              <a:rPr lang="en" sz="2400" b="1" dirty="0">
                <a:solidFill>
                  <a:schemeClr val="bg1"/>
                </a:solidFill>
                <a:effectLst>
                  <a:outerShdw blurRad="38100" dist="38100" dir="2700000" algn="tl">
                    <a:srgbClr val="000000">
                      <a:alpha val="43137"/>
                    </a:srgbClr>
                  </a:outerShdw>
                </a:effectLst>
                <a:latin typeface="Arial" pitchFamily="34" charset="0"/>
              </a:rPr>
              <a:t>.</a:t>
            </a:r>
          </a:p>
        </p:txBody>
      </p:sp>
      <p:sp>
        <p:nvSpPr>
          <p:cNvPr id="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67796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p:cTn id="7" dur="500" fill="hold"/>
                                        <p:tgtEl>
                                          <p:spTgt spid="123909"/>
                                        </p:tgtEl>
                                        <p:attrNameLst>
                                          <p:attrName>ppt_x</p:attrName>
                                        </p:attrNameLst>
                                      </p:cBhvr>
                                      <p:tavLst>
                                        <p:tav tm="0">
                                          <p:val>
                                            <p:strVal val="#ppt_x-#ppt_w/2"/>
                                          </p:val>
                                        </p:tav>
                                        <p:tav tm="100000">
                                          <p:val>
                                            <p:strVal val="#ppt_x"/>
                                          </p:val>
                                        </p:tav>
                                      </p:tavLst>
                                    </p:anim>
                                    <p:anim calcmode="lin" valueType="num">
                                      <p:cBhvr>
                                        <p:cTn id="8" dur="500" fill="hold"/>
                                        <p:tgtEl>
                                          <p:spTgt spid="123909"/>
                                        </p:tgtEl>
                                        <p:attrNameLst>
                                          <p:attrName>ppt_y</p:attrName>
                                        </p:attrNameLst>
                                      </p:cBhvr>
                                      <p:tavLst>
                                        <p:tav tm="0">
                                          <p:val>
                                            <p:strVal val="#ppt_y"/>
                                          </p:val>
                                        </p:tav>
                                        <p:tav tm="100000">
                                          <p:val>
                                            <p:strVal val="#ppt_y"/>
                                          </p:val>
                                        </p:tav>
                                      </p:tavLst>
                                    </p:anim>
                                    <p:anim calcmode="lin" valueType="num">
                                      <p:cBhvr>
                                        <p:cTn id="9" dur="500" fill="hold"/>
                                        <p:tgtEl>
                                          <p:spTgt spid="123909"/>
                                        </p:tgtEl>
                                        <p:attrNameLst>
                                          <p:attrName>ppt_w</p:attrName>
                                        </p:attrNameLst>
                                      </p:cBhvr>
                                      <p:tavLst>
                                        <p:tav tm="0">
                                          <p:val>
                                            <p:fltVal val="0"/>
                                          </p:val>
                                        </p:tav>
                                        <p:tav tm="100000">
                                          <p:val>
                                            <p:strVal val="#ppt_w"/>
                                          </p:val>
                                        </p:tav>
                                      </p:tavLst>
                                    </p:anim>
                                    <p:anim calcmode="lin" valueType="num">
                                      <p:cBhvr>
                                        <p:cTn id="10" dur="500" fill="hold"/>
                                        <p:tgtEl>
                                          <p:spTgt spid="12390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23910"/>
                                        </p:tgtEl>
                                        <p:attrNameLst>
                                          <p:attrName>style.visibility</p:attrName>
                                        </p:attrNameLst>
                                      </p:cBhvr>
                                      <p:to>
                                        <p:strVal val="visible"/>
                                      </p:to>
                                    </p:set>
                                    <p:anim calcmode="lin" valueType="num">
                                      <p:cBhvr>
                                        <p:cTn id="15" dur="500" fill="hold"/>
                                        <p:tgtEl>
                                          <p:spTgt spid="123910"/>
                                        </p:tgtEl>
                                        <p:attrNameLst>
                                          <p:attrName>ppt_x</p:attrName>
                                        </p:attrNameLst>
                                      </p:cBhvr>
                                      <p:tavLst>
                                        <p:tav tm="0">
                                          <p:val>
                                            <p:strVal val="#ppt_x-#ppt_w/2"/>
                                          </p:val>
                                        </p:tav>
                                        <p:tav tm="100000">
                                          <p:val>
                                            <p:strVal val="#ppt_x"/>
                                          </p:val>
                                        </p:tav>
                                      </p:tavLst>
                                    </p:anim>
                                    <p:anim calcmode="lin" valueType="num">
                                      <p:cBhvr>
                                        <p:cTn id="16" dur="500" fill="hold"/>
                                        <p:tgtEl>
                                          <p:spTgt spid="123910"/>
                                        </p:tgtEl>
                                        <p:attrNameLst>
                                          <p:attrName>ppt_y</p:attrName>
                                        </p:attrNameLst>
                                      </p:cBhvr>
                                      <p:tavLst>
                                        <p:tav tm="0">
                                          <p:val>
                                            <p:strVal val="#ppt_y"/>
                                          </p:val>
                                        </p:tav>
                                        <p:tav tm="100000">
                                          <p:val>
                                            <p:strVal val="#ppt_y"/>
                                          </p:val>
                                        </p:tav>
                                      </p:tavLst>
                                    </p:anim>
                                    <p:anim calcmode="lin" valueType="num">
                                      <p:cBhvr>
                                        <p:cTn id="17" dur="500" fill="hold"/>
                                        <p:tgtEl>
                                          <p:spTgt spid="123910"/>
                                        </p:tgtEl>
                                        <p:attrNameLst>
                                          <p:attrName>ppt_w</p:attrName>
                                        </p:attrNameLst>
                                      </p:cBhvr>
                                      <p:tavLst>
                                        <p:tav tm="0">
                                          <p:val>
                                            <p:fltVal val="0"/>
                                          </p:val>
                                        </p:tav>
                                        <p:tav tm="100000">
                                          <p:val>
                                            <p:strVal val="#ppt_w"/>
                                          </p:val>
                                        </p:tav>
                                      </p:tavLst>
                                    </p:anim>
                                    <p:anim calcmode="lin" valueType="num">
                                      <p:cBhvr>
                                        <p:cTn id="18" dur="500" fill="hold"/>
                                        <p:tgtEl>
                                          <p:spTgt spid="123910"/>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23911"/>
                                        </p:tgtEl>
                                        <p:attrNameLst>
                                          <p:attrName>style.visibility</p:attrName>
                                        </p:attrNameLst>
                                      </p:cBhvr>
                                      <p:to>
                                        <p:strVal val="visible"/>
                                      </p:to>
                                    </p:set>
                                    <p:anim calcmode="lin" valueType="num">
                                      <p:cBhvr>
                                        <p:cTn id="23" dur="500" fill="hold"/>
                                        <p:tgtEl>
                                          <p:spTgt spid="123911"/>
                                        </p:tgtEl>
                                        <p:attrNameLst>
                                          <p:attrName>ppt_x</p:attrName>
                                        </p:attrNameLst>
                                      </p:cBhvr>
                                      <p:tavLst>
                                        <p:tav tm="0">
                                          <p:val>
                                            <p:strVal val="#ppt_x-#ppt_w/2"/>
                                          </p:val>
                                        </p:tav>
                                        <p:tav tm="100000">
                                          <p:val>
                                            <p:strVal val="#ppt_x"/>
                                          </p:val>
                                        </p:tav>
                                      </p:tavLst>
                                    </p:anim>
                                    <p:anim calcmode="lin" valueType="num">
                                      <p:cBhvr>
                                        <p:cTn id="24" dur="500" fill="hold"/>
                                        <p:tgtEl>
                                          <p:spTgt spid="123911"/>
                                        </p:tgtEl>
                                        <p:attrNameLst>
                                          <p:attrName>ppt_y</p:attrName>
                                        </p:attrNameLst>
                                      </p:cBhvr>
                                      <p:tavLst>
                                        <p:tav tm="0">
                                          <p:val>
                                            <p:strVal val="#ppt_y"/>
                                          </p:val>
                                        </p:tav>
                                        <p:tav tm="100000">
                                          <p:val>
                                            <p:strVal val="#ppt_y"/>
                                          </p:val>
                                        </p:tav>
                                      </p:tavLst>
                                    </p:anim>
                                    <p:anim calcmode="lin" valueType="num">
                                      <p:cBhvr>
                                        <p:cTn id="25" dur="500" fill="hold"/>
                                        <p:tgtEl>
                                          <p:spTgt spid="123911"/>
                                        </p:tgtEl>
                                        <p:attrNameLst>
                                          <p:attrName>ppt_w</p:attrName>
                                        </p:attrNameLst>
                                      </p:cBhvr>
                                      <p:tavLst>
                                        <p:tav tm="0">
                                          <p:val>
                                            <p:fltVal val="0"/>
                                          </p:val>
                                        </p:tav>
                                        <p:tav tm="100000">
                                          <p:val>
                                            <p:strVal val="#ppt_w"/>
                                          </p:val>
                                        </p:tav>
                                      </p:tavLst>
                                    </p:anim>
                                    <p:anim calcmode="lin" valueType="num">
                                      <p:cBhvr>
                                        <p:cTn id="26" dur="500" fill="hold"/>
                                        <p:tgtEl>
                                          <p:spTgt spid="123911"/>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23912"/>
                                        </p:tgtEl>
                                        <p:attrNameLst>
                                          <p:attrName>style.visibility</p:attrName>
                                        </p:attrNameLst>
                                      </p:cBhvr>
                                      <p:to>
                                        <p:strVal val="visible"/>
                                      </p:to>
                                    </p:set>
                                    <p:anim calcmode="lin" valueType="num">
                                      <p:cBhvr>
                                        <p:cTn id="31" dur="500" fill="hold"/>
                                        <p:tgtEl>
                                          <p:spTgt spid="123912"/>
                                        </p:tgtEl>
                                        <p:attrNameLst>
                                          <p:attrName>ppt_x</p:attrName>
                                        </p:attrNameLst>
                                      </p:cBhvr>
                                      <p:tavLst>
                                        <p:tav tm="0">
                                          <p:val>
                                            <p:strVal val="#ppt_x-#ppt_w/2"/>
                                          </p:val>
                                        </p:tav>
                                        <p:tav tm="100000">
                                          <p:val>
                                            <p:strVal val="#ppt_x"/>
                                          </p:val>
                                        </p:tav>
                                      </p:tavLst>
                                    </p:anim>
                                    <p:anim calcmode="lin" valueType="num">
                                      <p:cBhvr>
                                        <p:cTn id="32" dur="500" fill="hold"/>
                                        <p:tgtEl>
                                          <p:spTgt spid="123912"/>
                                        </p:tgtEl>
                                        <p:attrNameLst>
                                          <p:attrName>ppt_y</p:attrName>
                                        </p:attrNameLst>
                                      </p:cBhvr>
                                      <p:tavLst>
                                        <p:tav tm="0">
                                          <p:val>
                                            <p:strVal val="#ppt_y"/>
                                          </p:val>
                                        </p:tav>
                                        <p:tav tm="100000">
                                          <p:val>
                                            <p:strVal val="#ppt_y"/>
                                          </p:val>
                                        </p:tav>
                                      </p:tavLst>
                                    </p:anim>
                                    <p:anim calcmode="lin" valueType="num">
                                      <p:cBhvr>
                                        <p:cTn id="33" dur="500" fill="hold"/>
                                        <p:tgtEl>
                                          <p:spTgt spid="123912"/>
                                        </p:tgtEl>
                                        <p:attrNameLst>
                                          <p:attrName>ppt_w</p:attrName>
                                        </p:attrNameLst>
                                      </p:cBhvr>
                                      <p:tavLst>
                                        <p:tav tm="0">
                                          <p:val>
                                            <p:fltVal val="0"/>
                                          </p:val>
                                        </p:tav>
                                        <p:tav tm="100000">
                                          <p:val>
                                            <p:strVal val="#ppt_w"/>
                                          </p:val>
                                        </p:tav>
                                      </p:tavLst>
                                    </p:anim>
                                    <p:anim calcmode="lin" valueType="num">
                                      <p:cBhvr>
                                        <p:cTn id="34" dur="500" fill="hold"/>
                                        <p:tgtEl>
                                          <p:spTgt spid="1239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utoUpdateAnimBg="0"/>
      <p:bldP spid="123910" grpId="0" autoUpdateAnimBg="0"/>
      <p:bldP spid="123911" grpId="0" autoUpdateAnimBg="0"/>
      <p:bldP spid="123912"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Picture 16"/>
          <p:cNvSpPr>
            <a:spLocks noChangeAspect="1" noChangeArrowheads="1"/>
          </p:cNvSpPr>
          <p:nvPr/>
        </p:nvSpPr>
        <p:spPr bwMode="auto">
          <a:xfrm>
            <a:off x="360363" y="1527175"/>
            <a:ext cx="3275012"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1">
              <a:defRPr/>
            </a:pPr>
            <a:endParaRPr lang="fr-FR">
              <a:effectLst>
                <a:outerShdw blurRad="38100" dist="38100" dir="2700000" algn="tl">
                  <a:srgbClr val="000000">
                    <a:alpha val="43137"/>
                  </a:srgbClr>
                </a:outerShdw>
              </a:effectLst>
            </a:endParaRPr>
          </a:p>
        </p:txBody>
      </p:sp>
      <p:sp>
        <p:nvSpPr>
          <p:cNvPr id="107523" name="Text Box 17"/>
          <p:cNvSpPr txBox="1">
            <a:spLocks noChangeArrowheads="1"/>
          </p:cNvSpPr>
          <p:nvPr/>
        </p:nvSpPr>
        <p:spPr bwMode="auto">
          <a:xfrm>
            <a:off x="688975" y="998538"/>
            <a:ext cx="2613025" cy="519112"/>
          </a:xfrm>
          <a:prstGeom prst="rect">
            <a:avLst/>
          </a:prstGeom>
          <a:noFill/>
          <a:ln w="9525">
            <a:noFill/>
            <a:miter lim="800000"/>
            <a:headEnd/>
            <a:tailEnd/>
          </a:ln>
        </p:spPr>
        <p:txBody>
          <a:bodyPr wrap="none">
            <a:spAutoFit/>
          </a:bodyPr>
          <a:lstStyle/>
          <a:p>
            <a:pPr algn="ctr" rtl="1">
              <a:defRPr/>
            </a:pPr>
            <a:r>
              <a:rPr lang="en" sz="2800" b="1">
                <a:solidFill>
                  <a:srgbClr val="FF9933"/>
                </a:solidFill>
                <a:effectLst>
                  <a:outerShdw blurRad="38100" dist="38100" dir="2700000" algn="tl">
                    <a:srgbClr val="000000">
                      <a:alpha val="43137"/>
                    </a:srgbClr>
                  </a:outerShdw>
                </a:effectLst>
                <a:latin typeface="Arial" pitchFamily="34" charset="0"/>
              </a:rPr>
              <a:t>HEPATOCYTE</a:t>
            </a:r>
          </a:p>
        </p:txBody>
      </p:sp>
      <p:sp>
        <p:nvSpPr>
          <p:cNvPr id="107524" name="AutoShape 19"/>
          <p:cNvSpPr>
            <a:spLocks noChangeAspect="1" noChangeArrowheads="1"/>
          </p:cNvSpPr>
          <p:nvPr/>
        </p:nvSpPr>
        <p:spPr bwMode="auto">
          <a:xfrm rot="-5400000">
            <a:off x="8301037" y="3062288"/>
            <a:ext cx="155575" cy="133350"/>
          </a:xfrm>
          <a:prstGeom prst="hexagon">
            <a:avLst>
              <a:gd name="adj" fmla="val 29167"/>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25" name="AutoShape 20"/>
          <p:cNvSpPr>
            <a:spLocks noChangeAspect="1" noChangeArrowheads="1"/>
          </p:cNvSpPr>
          <p:nvPr/>
        </p:nvSpPr>
        <p:spPr bwMode="auto">
          <a:xfrm rot="-5280000">
            <a:off x="8601075" y="2130426"/>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26" name="AutoShape 21"/>
          <p:cNvSpPr>
            <a:spLocks noChangeAspect="1" noChangeArrowheads="1"/>
          </p:cNvSpPr>
          <p:nvPr/>
        </p:nvSpPr>
        <p:spPr bwMode="auto">
          <a:xfrm rot="-5100000">
            <a:off x="8558212" y="2616201"/>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27" name="AutoShape 22"/>
          <p:cNvSpPr>
            <a:spLocks noChangeAspect="1" noChangeArrowheads="1"/>
          </p:cNvSpPr>
          <p:nvPr/>
        </p:nvSpPr>
        <p:spPr bwMode="auto">
          <a:xfrm rot="-5160000">
            <a:off x="8573294" y="2447132"/>
            <a:ext cx="153987"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28" name="AutoShape 23"/>
          <p:cNvSpPr>
            <a:spLocks noChangeAspect="1" noChangeArrowheads="1"/>
          </p:cNvSpPr>
          <p:nvPr/>
        </p:nvSpPr>
        <p:spPr bwMode="auto">
          <a:xfrm rot="-5400000">
            <a:off x="8586787" y="2287588"/>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29" name="AutoShape 24"/>
          <p:cNvSpPr>
            <a:spLocks noChangeAspect="1" noChangeArrowheads="1"/>
          </p:cNvSpPr>
          <p:nvPr/>
        </p:nvSpPr>
        <p:spPr bwMode="auto">
          <a:xfrm rot="-1200000">
            <a:off x="6913563" y="4135438"/>
            <a:ext cx="79375" cy="66675"/>
          </a:xfrm>
          <a:prstGeom prst="hexagon">
            <a:avLst>
              <a:gd name="adj" fmla="val 2976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0" name="AutoShape 25"/>
          <p:cNvSpPr>
            <a:spLocks noChangeAspect="1" noChangeArrowheads="1"/>
          </p:cNvSpPr>
          <p:nvPr/>
        </p:nvSpPr>
        <p:spPr bwMode="auto">
          <a:xfrm rot="-5400000">
            <a:off x="7523163" y="3106738"/>
            <a:ext cx="87312" cy="74612"/>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1" name="AutoShape 26"/>
          <p:cNvSpPr>
            <a:spLocks noChangeAspect="1" noChangeArrowheads="1"/>
          </p:cNvSpPr>
          <p:nvPr/>
        </p:nvSpPr>
        <p:spPr bwMode="auto">
          <a:xfrm rot="-5400000">
            <a:off x="6784181" y="3394869"/>
            <a:ext cx="49213" cy="41275"/>
          </a:xfrm>
          <a:prstGeom prst="hexagon">
            <a:avLst>
              <a:gd name="adj" fmla="val 29808"/>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2" name="AutoShape 27"/>
          <p:cNvSpPr>
            <a:spLocks noChangeAspect="1" noChangeArrowheads="1"/>
          </p:cNvSpPr>
          <p:nvPr/>
        </p:nvSpPr>
        <p:spPr bwMode="auto">
          <a:xfrm rot="-5400000">
            <a:off x="6785769" y="3450431"/>
            <a:ext cx="39688" cy="34925"/>
          </a:xfrm>
          <a:prstGeom prst="hexagon">
            <a:avLst>
              <a:gd name="adj" fmla="val 28409"/>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3" name="AutoShape 28"/>
          <p:cNvSpPr>
            <a:spLocks noChangeAspect="1" noChangeArrowheads="1"/>
          </p:cNvSpPr>
          <p:nvPr/>
        </p:nvSpPr>
        <p:spPr bwMode="auto">
          <a:xfrm rot="-5400000">
            <a:off x="6789738" y="3502025"/>
            <a:ext cx="41275" cy="34925"/>
          </a:xfrm>
          <a:prstGeom prst="hexagon">
            <a:avLst>
              <a:gd name="adj" fmla="val 2954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4" name="AutoShape 29"/>
          <p:cNvSpPr>
            <a:spLocks noChangeAspect="1" noChangeArrowheads="1"/>
          </p:cNvSpPr>
          <p:nvPr/>
        </p:nvSpPr>
        <p:spPr bwMode="auto">
          <a:xfrm rot="-4740000">
            <a:off x="8478837" y="3095626"/>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5" name="AutoShape 30"/>
          <p:cNvSpPr>
            <a:spLocks noChangeAspect="1" noChangeArrowheads="1"/>
          </p:cNvSpPr>
          <p:nvPr/>
        </p:nvSpPr>
        <p:spPr bwMode="auto">
          <a:xfrm rot="-4740000">
            <a:off x="8501062" y="2930526"/>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6" name="AutoShape 31"/>
          <p:cNvSpPr>
            <a:spLocks noChangeAspect="1" noChangeArrowheads="1"/>
          </p:cNvSpPr>
          <p:nvPr/>
        </p:nvSpPr>
        <p:spPr bwMode="auto">
          <a:xfrm rot="-4860000">
            <a:off x="8540750" y="2770188"/>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7" name="AutoShape 32"/>
          <p:cNvSpPr>
            <a:spLocks noChangeAspect="1" noChangeArrowheads="1"/>
          </p:cNvSpPr>
          <p:nvPr/>
        </p:nvSpPr>
        <p:spPr bwMode="auto">
          <a:xfrm rot="-4740000">
            <a:off x="8398669" y="3575844"/>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8" name="AutoShape 33"/>
          <p:cNvSpPr>
            <a:spLocks noChangeAspect="1" noChangeArrowheads="1"/>
          </p:cNvSpPr>
          <p:nvPr/>
        </p:nvSpPr>
        <p:spPr bwMode="auto">
          <a:xfrm rot="-4740000">
            <a:off x="8426450" y="3413126"/>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39" name="AutoShape 34"/>
          <p:cNvSpPr>
            <a:spLocks noChangeAspect="1" noChangeArrowheads="1"/>
          </p:cNvSpPr>
          <p:nvPr/>
        </p:nvSpPr>
        <p:spPr bwMode="auto">
          <a:xfrm rot="-4860000">
            <a:off x="8458200" y="3252788"/>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0" name="AutoShape 35"/>
          <p:cNvSpPr>
            <a:spLocks noChangeAspect="1" noChangeArrowheads="1"/>
          </p:cNvSpPr>
          <p:nvPr/>
        </p:nvSpPr>
        <p:spPr bwMode="auto">
          <a:xfrm rot="-4740000">
            <a:off x="8358981" y="3890169"/>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1" name="AutoShape 36"/>
          <p:cNvSpPr>
            <a:spLocks noChangeAspect="1" noChangeArrowheads="1"/>
          </p:cNvSpPr>
          <p:nvPr/>
        </p:nvSpPr>
        <p:spPr bwMode="auto">
          <a:xfrm rot="-4740000">
            <a:off x="8378825" y="3727451"/>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2" name="AutoShape 37"/>
          <p:cNvSpPr>
            <a:spLocks noChangeAspect="1" noChangeArrowheads="1"/>
          </p:cNvSpPr>
          <p:nvPr/>
        </p:nvSpPr>
        <p:spPr bwMode="auto">
          <a:xfrm rot="-4560000">
            <a:off x="8247062" y="4364038"/>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3" name="AutoShape 38"/>
          <p:cNvSpPr>
            <a:spLocks noChangeAspect="1" noChangeArrowheads="1"/>
          </p:cNvSpPr>
          <p:nvPr/>
        </p:nvSpPr>
        <p:spPr bwMode="auto">
          <a:xfrm rot="-4560000">
            <a:off x="8289925" y="4206876"/>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4" name="AutoShape 39"/>
          <p:cNvSpPr>
            <a:spLocks noChangeAspect="1" noChangeArrowheads="1"/>
          </p:cNvSpPr>
          <p:nvPr/>
        </p:nvSpPr>
        <p:spPr bwMode="auto">
          <a:xfrm rot="-4680000">
            <a:off x="8330406" y="4047332"/>
            <a:ext cx="153987"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5" name="AutoShape 40"/>
          <p:cNvSpPr>
            <a:spLocks noChangeAspect="1" noChangeArrowheads="1"/>
          </p:cNvSpPr>
          <p:nvPr/>
        </p:nvSpPr>
        <p:spPr bwMode="auto">
          <a:xfrm rot="-4200000">
            <a:off x="8143875" y="4664076"/>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6" name="AutoShape 41"/>
          <p:cNvSpPr>
            <a:spLocks noChangeAspect="1" noChangeArrowheads="1"/>
          </p:cNvSpPr>
          <p:nvPr/>
        </p:nvSpPr>
        <p:spPr bwMode="auto">
          <a:xfrm rot="-4440000">
            <a:off x="8201819" y="4512469"/>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7" name="AutoShape 42"/>
          <p:cNvSpPr>
            <a:spLocks noChangeAspect="1" noChangeArrowheads="1"/>
          </p:cNvSpPr>
          <p:nvPr/>
        </p:nvSpPr>
        <p:spPr bwMode="auto">
          <a:xfrm rot="-3420000">
            <a:off x="8001794" y="4929982"/>
            <a:ext cx="153987"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8" name="AutoShape 43"/>
          <p:cNvSpPr>
            <a:spLocks noChangeAspect="1" noChangeArrowheads="1"/>
          </p:cNvSpPr>
          <p:nvPr/>
        </p:nvSpPr>
        <p:spPr bwMode="auto">
          <a:xfrm rot="-3600000">
            <a:off x="8079581" y="4801394"/>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49" name="AutoShape 44"/>
          <p:cNvSpPr>
            <a:spLocks noChangeAspect="1" noChangeArrowheads="1"/>
          </p:cNvSpPr>
          <p:nvPr/>
        </p:nvSpPr>
        <p:spPr bwMode="auto">
          <a:xfrm rot="-1980000">
            <a:off x="7646988" y="5232400"/>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0" name="AutoShape 45"/>
          <p:cNvSpPr>
            <a:spLocks noChangeAspect="1" noChangeArrowheads="1"/>
          </p:cNvSpPr>
          <p:nvPr/>
        </p:nvSpPr>
        <p:spPr bwMode="auto">
          <a:xfrm rot="-1500000">
            <a:off x="7508875" y="5299075"/>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1" name="AutoShape 46"/>
          <p:cNvSpPr>
            <a:spLocks noChangeAspect="1" noChangeArrowheads="1"/>
          </p:cNvSpPr>
          <p:nvPr/>
        </p:nvSpPr>
        <p:spPr bwMode="auto">
          <a:xfrm rot="-2700000">
            <a:off x="7889875" y="5053013"/>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2" name="AutoShape 47"/>
          <p:cNvSpPr>
            <a:spLocks noChangeAspect="1" noChangeArrowheads="1"/>
          </p:cNvSpPr>
          <p:nvPr/>
        </p:nvSpPr>
        <p:spPr bwMode="auto">
          <a:xfrm rot="-2400000">
            <a:off x="7772400" y="5141913"/>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3" name="AutoShape 48"/>
          <p:cNvSpPr>
            <a:spLocks noChangeAspect="1" noChangeArrowheads="1"/>
          </p:cNvSpPr>
          <p:nvPr/>
        </p:nvSpPr>
        <p:spPr bwMode="auto">
          <a:xfrm rot="-1200000">
            <a:off x="7381875" y="5351463"/>
            <a:ext cx="131763" cy="114300"/>
          </a:xfrm>
          <a:prstGeom prst="hexagon">
            <a:avLst>
              <a:gd name="adj" fmla="val 2882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4" name="AutoShape 49"/>
          <p:cNvSpPr>
            <a:spLocks noChangeAspect="1" noChangeArrowheads="1"/>
          </p:cNvSpPr>
          <p:nvPr/>
        </p:nvSpPr>
        <p:spPr bwMode="auto">
          <a:xfrm rot="-1200000">
            <a:off x="7256463" y="5387975"/>
            <a:ext cx="133350" cy="11430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5" name="AutoShape 50"/>
          <p:cNvSpPr>
            <a:spLocks noChangeAspect="1" noChangeArrowheads="1"/>
          </p:cNvSpPr>
          <p:nvPr/>
        </p:nvSpPr>
        <p:spPr bwMode="auto">
          <a:xfrm rot="-600000">
            <a:off x="7124700" y="5419725"/>
            <a:ext cx="131763" cy="114300"/>
          </a:xfrm>
          <a:prstGeom prst="hexagon">
            <a:avLst>
              <a:gd name="adj" fmla="val 2882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6" name="AutoShape 51"/>
          <p:cNvSpPr>
            <a:spLocks noChangeAspect="1" noChangeArrowheads="1"/>
          </p:cNvSpPr>
          <p:nvPr/>
        </p:nvSpPr>
        <p:spPr bwMode="auto">
          <a:xfrm rot="-480000">
            <a:off x="6999288" y="5445125"/>
            <a:ext cx="133350" cy="11430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7" name="AutoShape 52"/>
          <p:cNvSpPr>
            <a:spLocks noChangeAspect="1" noChangeArrowheads="1"/>
          </p:cNvSpPr>
          <p:nvPr/>
        </p:nvSpPr>
        <p:spPr bwMode="auto">
          <a:xfrm rot="-300000">
            <a:off x="6862763" y="5459413"/>
            <a:ext cx="131762" cy="114300"/>
          </a:xfrm>
          <a:prstGeom prst="hexagon">
            <a:avLst>
              <a:gd name="adj" fmla="val 2881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8" name="AutoShape 53"/>
          <p:cNvSpPr>
            <a:spLocks noChangeAspect="1" noChangeArrowheads="1"/>
          </p:cNvSpPr>
          <p:nvPr/>
        </p:nvSpPr>
        <p:spPr bwMode="auto">
          <a:xfrm rot="120000">
            <a:off x="6597650" y="5476875"/>
            <a:ext cx="131763" cy="114300"/>
          </a:xfrm>
          <a:prstGeom prst="hexagon">
            <a:avLst>
              <a:gd name="adj" fmla="val 2882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59" name="AutoShape 54"/>
          <p:cNvSpPr>
            <a:spLocks noChangeAspect="1" noChangeArrowheads="1"/>
          </p:cNvSpPr>
          <p:nvPr/>
        </p:nvSpPr>
        <p:spPr bwMode="auto">
          <a:xfrm rot="120000">
            <a:off x="6469063" y="5464175"/>
            <a:ext cx="131762" cy="115888"/>
          </a:xfrm>
          <a:prstGeom prst="hexagon">
            <a:avLst>
              <a:gd name="adj" fmla="val 28424"/>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0" name="AutoShape 55"/>
          <p:cNvSpPr>
            <a:spLocks noChangeAspect="1" noChangeArrowheads="1"/>
          </p:cNvSpPr>
          <p:nvPr/>
        </p:nvSpPr>
        <p:spPr bwMode="auto">
          <a:xfrm>
            <a:off x="6729413" y="5462588"/>
            <a:ext cx="133350" cy="11430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1" name="AutoShape 56"/>
          <p:cNvSpPr>
            <a:spLocks noChangeAspect="1" noChangeArrowheads="1"/>
          </p:cNvSpPr>
          <p:nvPr/>
        </p:nvSpPr>
        <p:spPr bwMode="auto">
          <a:xfrm rot="360000">
            <a:off x="6186488" y="5441950"/>
            <a:ext cx="133350" cy="11430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2" name="AutoShape 57"/>
          <p:cNvSpPr>
            <a:spLocks noChangeAspect="1" noChangeArrowheads="1"/>
          </p:cNvSpPr>
          <p:nvPr/>
        </p:nvSpPr>
        <p:spPr bwMode="auto">
          <a:xfrm rot="1200000">
            <a:off x="6054725" y="5413375"/>
            <a:ext cx="131763" cy="114300"/>
          </a:xfrm>
          <a:prstGeom prst="hexagon">
            <a:avLst>
              <a:gd name="adj" fmla="val 2882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3" name="AutoShape 58"/>
          <p:cNvSpPr>
            <a:spLocks noChangeAspect="1" noChangeArrowheads="1"/>
          </p:cNvSpPr>
          <p:nvPr/>
        </p:nvSpPr>
        <p:spPr bwMode="auto">
          <a:xfrm rot="360000">
            <a:off x="6329363" y="5459413"/>
            <a:ext cx="133350" cy="11430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4" name="AutoShape 59"/>
          <p:cNvSpPr>
            <a:spLocks noChangeAspect="1" noChangeArrowheads="1"/>
          </p:cNvSpPr>
          <p:nvPr/>
        </p:nvSpPr>
        <p:spPr bwMode="auto">
          <a:xfrm rot="1800000">
            <a:off x="5805488" y="5305425"/>
            <a:ext cx="131762" cy="114300"/>
          </a:xfrm>
          <a:prstGeom prst="hexagon">
            <a:avLst>
              <a:gd name="adj" fmla="val 2881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5" name="AutoShape 60"/>
          <p:cNvSpPr>
            <a:spLocks noChangeAspect="1" noChangeArrowheads="1"/>
          </p:cNvSpPr>
          <p:nvPr/>
        </p:nvSpPr>
        <p:spPr bwMode="auto">
          <a:xfrm rot="1500000">
            <a:off x="5926138" y="5370513"/>
            <a:ext cx="131762" cy="114300"/>
          </a:xfrm>
          <a:prstGeom prst="hexagon">
            <a:avLst>
              <a:gd name="adj" fmla="val 2881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6" name="AutoShape 61"/>
          <p:cNvSpPr>
            <a:spLocks noChangeAspect="1" noChangeArrowheads="1"/>
          </p:cNvSpPr>
          <p:nvPr/>
        </p:nvSpPr>
        <p:spPr bwMode="auto">
          <a:xfrm rot="1920000">
            <a:off x="5683250" y="5233988"/>
            <a:ext cx="131763" cy="114300"/>
          </a:xfrm>
          <a:prstGeom prst="hexagon">
            <a:avLst>
              <a:gd name="adj" fmla="val 2882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7" name="AutoShape 62"/>
          <p:cNvSpPr>
            <a:spLocks noChangeAspect="1" noChangeArrowheads="1"/>
          </p:cNvSpPr>
          <p:nvPr/>
        </p:nvSpPr>
        <p:spPr bwMode="auto">
          <a:xfrm rot="3000000">
            <a:off x="5410200" y="4995863"/>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8" name="AutoShape 63"/>
          <p:cNvSpPr>
            <a:spLocks noChangeAspect="1" noChangeArrowheads="1"/>
          </p:cNvSpPr>
          <p:nvPr/>
        </p:nvSpPr>
        <p:spPr bwMode="auto">
          <a:xfrm rot="2700000">
            <a:off x="5494337" y="5087938"/>
            <a:ext cx="119063"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69" name="AutoShape 64"/>
          <p:cNvSpPr>
            <a:spLocks noChangeAspect="1" noChangeArrowheads="1"/>
          </p:cNvSpPr>
          <p:nvPr/>
        </p:nvSpPr>
        <p:spPr bwMode="auto">
          <a:xfrm rot="2400000">
            <a:off x="5581650" y="5160963"/>
            <a:ext cx="119063" cy="104775"/>
          </a:xfrm>
          <a:prstGeom prst="hexagon">
            <a:avLst>
              <a:gd name="adj" fmla="val 2840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0" name="AutoShape 65"/>
          <p:cNvSpPr>
            <a:spLocks noChangeAspect="1" noChangeArrowheads="1"/>
          </p:cNvSpPr>
          <p:nvPr/>
        </p:nvSpPr>
        <p:spPr bwMode="auto">
          <a:xfrm rot="3900000">
            <a:off x="5221287" y="4684713"/>
            <a:ext cx="119063"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1" name="AutoShape 66"/>
          <p:cNvSpPr>
            <a:spLocks noChangeAspect="1" noChangeArrowheads="1"/>
          </p:cNvSpPr>
          <p:nvPr/>
        </p:nvSpPr>
        <p:spPr bwMode="auto">
          <a:xfrm rot="3300000">
            <a:off x="5283994" y="4795044"/>
            <a:ext cx="119063" cy="104775"/>
          </a:xfrm>
          <a:prstGeom prst="hexagon">
            <a:avLst>
              <a:gd name="adj" fmla="val 2840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2" name="AutoShape 67"/>
          <p:cNvSpPr>
            <a:spLocks noChangeAspect="1" noChangeArrowheads="1"/>
          </p:cNvSpPr>
          <p:nvPr/>
        </p:nvSpPr>
        <p:spPr bwMode="auto">
          <a:xfrm rot="3300000">
            <a:off x="5335588" y="4895850"/>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3" name="AutoShape 68"/>
          <p:cNvSpPr>
            <a:spLocks noChangeAspect="1" noChangeArrowheads="1"/>
          </p:cNvSpPr>
          <p:nvPr/>
        </p:nvSpPr>
        <p:spPr bwMode="auto">
          <a:xfrm rot="5400000">
            <a:off x="5183187" y="4198938"/>
            <a:ext cx="119063"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4" name="AutoShape 69"/>
          <p:cNvSpPr>
            <a:spLocks noChangeAspect="1" noChangeArrowheads="1"/>
          </p:cNvSpPr>
          <p:nvPr/>
        </p:nvSpPr>
        <p:spPr bwMode="auto">
          <a:xfrm rot="4800000">
            <a:off x="5184775" y="4570413"/>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5" name="AutoShape 70"/>
          <p:cNvSpPr>
            <a:spLocks noChangeAspect="1" noChangeArrowheads="1"/>
          </p:cNvSpPr>
          <p:nvPr/>
        </p:nvSpPr>
        <p:spPr bwMode="auto">
          <a:xfrm rot="5400000">
            <a:off x="5180013" y="4441825"/>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6" name="AutoShape 71"/>
          <p:cNvSpPr>
            <a:spLocks noChangeAspect="1" noChangeArrowheads="1"/>
          </p:cNvSpPr>
          <p:nvPr/>
        </p:nvSpPr>
        <p:spPr bwMode="auto">
          <a:xfrm rot="5400000">
            <a:off x="5181600" y="4319588"/>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7" name="AutoShape 72"/>
          <p:cNvSpPr>
            <a:spLocks noChangeAspect="1" noChangeArrowheads="1"/>
          </p:cNvSpPr>
          <p:nvPr/>
        </p:nvSpPr>
        <p:spPr bwMode="auto">
          <a:xfrm rot="6000000">
            <a:off x="5240337" y="3690938"/>
            <a:ext cx="119063"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8" name="AutoShape 73"/>
          <p:cNvSpPr>
            <a:spLocks noChangeAspect="1" noChangeArrowheads="1"/>
          </p:cNvSpPr>
          <p:nvPr/>
        </p:nvSpPr>
        <p:spPr bwMode="auto">
          <a:xfrm rot="5700000">
            <a:off x="5183188" y="4073525"/>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79" name="AutoShape 74"/>
          <p:cNvSpPr>
            <a:spLocks noChangeAspect="1" noChangeArrowheads="1"/>
          </p:cNvSpPr>
          <p:nvPr/>
        </p:nvSpPr>
        <p:spPr bwMode="auto">
          <a:xfrm rot="6000000">
            <a:off x="5195887" y="3948113"/>
            <a:ext cx="119063"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0" name="AutoShape 75"/>
          <p:cNvSpPr>
            <a:spLocks noChangeAspect="1" noChangeArrowheads="1"/>
          </p:cNvSpPr>
          <p:nvPr/>
        </p:nvSpPr>
        <p:spPr bwMode="auto">
          <a:xfrm rot="6000000">
            <a:off x="5214938" y="3819525"/>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1" name="AutoShape 76"/>
          <p:cNvSpPr>
            <a:spLocks noChangeAspect="1" noChangeArrowheads="1"/>
          </p:cNvSpPr>
          <p:nvPr/>
        </p:nvSpPr>
        <p:spPr bwMode="auto">
          <a:xfrm rot="6600000">
            <a:off x="5354638" y="3222625"/>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2" name="AutoShape 77"/>
          <p:cNvSpPr>
            <a:spLocks noChangeAspect="1" noChangeArrowheads="1"/>
          </p:cNvSpPr>
          <p:nvPr/>
        </p:nvSpPr>
        <p:spPr bwMode="auto">
          <a:xfrm rot="6600000">
            <a:off x="5449094" y="2999581"/>
            <a:ext cx="120650" cy="103188"/>
          </a:xfrm>
          <a:prstGeom prst="hexagon">
            <a:avLst>
              <a:gd name="adj" fmla="val 2923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3" name="AutoShape 78"/>
          <p:cNvSpPr>
            <a:spLocks noChangeAspect="1" noChangeArrowheads="1"/>
          </p:cNvSpPr>
          <p:nvPr/>
        </p:nvSpPr>
        <p:spPr bwMode="auto">
          <a:xfrm rot="6600000">
            <a:off x="5404645" y="3107531"/>
            <a:ext cx="119062" cy="104775"/>
          </a:xfrm>
          <a:prstGeom prst="hexagon">
            <a:avLst>
              <a:gd name="adj" fmla="val 2840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4" name="AutoShape 79"/>
          <p:cNvSpPr>
            <a:spLocks noChangeAspect="1" noChangeArrowheads="1"/>
          </p:cNvSpPr>
          <p:nvPr/>
        </p:nvSpPr>
        <p:spPr bwMode="auto">
          <a:xfrm rot="6300000">
            <a:off x="5265738" y="3562350"/>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5" name="AutoShape 80"/>
          <p:cNvSpPr>
            <a:spLocks noChangeAspect="1" noChangeArrowheads="1"/>
          </p:cNvSpPr>
          <p:nvPr/>
        </p:nvSpPr>
        <p:spPr bwMode="auto">
          <a:xfrm rot="6300000">
            <a:off x="5324476" y="3333750"/>
            <a:ext cx="119062"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6" name="AutoShape 81"/>
          <p:cNvSpPr>
            <a:spLocks noChangeAspect="1" noChangeArrowheads="1"/>
          </p:cNvSpPr>
          <p:nvPr/>
        </p:nvSpPr>
        <p:spPr bwMode="auto">
          <a:xfrm rot="6300000">
            <a:off x="5294313" y="3451225"/>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7" name="AutoShape 82"/>
          <p:cNvSpPr>
            <a:spLocks noChangeAspect="1" noChangeArrowheads="1"/>
          </p:cNvSpPr>
          <p:nvPr/>
        </p:nvSpPr>
        <p:spPr bwMode="auto">
          <a:xfrm rot="6720000">
            <a:off x="5543550" y="2779713"/>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8" name="AutoShape 83"/>
          <p:cNvSpPr>
            <a:spLocks noChangeAspect="1" noChangeArrowheads="1"/>
          </p:cNvSpPr>
          <p:nvPr/>
        </p:nvSpPr>
        <p:spPr bwMode="auto">
          <a:xfrm rot="6720000">
            <a:off x="5497512" y="2887663"/>
            <a:ext cx="119063"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89" name="AutoShape 84"/>
          <p:cNvSpPr>
            <a:spLocks noChangeAspect="1" noChangeArrowheads="1"/>
          </p:cNvSpPr>
          <p:nvPr/>
        </p:nvSpPr>
        <p:spPr bwMode="auto">
          <a:xfrm rot="7500000">
            <a:off x="5794375" y="2373313"/>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0" name="AutoShape 85"/>
          <p:cNvSpPr>
            <a:spLocks noChangeAspect="1" noChangeArrowheads="1"/>
          </p:cNvSpPr>
          <p:nvPr/>
        </p:nvSpPr>
        <p:spPr bwMode="auto">
          <a:xfrm rot="7560000">
            <a:off x="5953126" y="2190750"/>
            <a:ext cx="119062"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1" name="AutoShape 86"/>
          <p:cNvSpPr>
            <a:spLocks noChangeAspect="1" noChangeArrowheads="1"/>
          </p:cNvSpPr>
          <p:nvPr/>
        </p:nvSpPr>
        <p:spPr bwMode="auto">
          <a:xfrm rot="7800000">
            <a:off x="5872163" y="2282825"/>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2" name="AutoShape 87"/>
          <p:cNvSpPr>
            <a:spLocks noChangeAspect="1" noChangeArrowheads="1"/>
          </p:cNvSpPr>
          <p:nvPr/>
        </p:nvSpPr>
        <p:spPr bwMode="auto">
          <a:xfrm rot="7200000">
            <a:off x="5600700" y="2668588"/>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3" name="AutoShape 88"/>
          <p:cNvSpPr>
            <a:spLocks noChangeAspect="1" noChangeArrowheads="1"/>
          </p:cNvSpPr>
          <p:nvPr/>
        </p:nvSpPr>
        <p:spPr bwMode="auto">
          <a:xfrm rot="7500000">
            <a:off x="5724525" y="2465388"/>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4" name="AutoShape 89"/>
          <p:cNvSpPr>
            <a:spLocks noChangeAspect="1" noChangeArrowheads="1"/>
          </p:cNvSpPr>
          <p:nvPr/>
        </p:nvSpPr>
        <p:spPr bwMode="auto">
          <a:xfrm rot="7200000">
            <a:off x="5661820" y="2567781"/>
            <a:ext cx="119062" cy="104775"/>
          </a:xfrm>
          <a:prstGeom prst="hexagon">
            <a:avLst>
              <a:gd name="adj" fmla="val 2840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5" name="AutoShape 90"/>
          <p:cNvSpPr>
            <a:spLocks noChangeAspect="1" noChangeArrowheads="1"/>
          </p:cNvSpPr>
          <p:nvPr/>
        </p:nvSpPr>
        <p:spPr bwMode="auto">
          <a:xfrm rot="8400000">
            <a:off x="6288088" y="1870075"/>
            <a:ext cx="119062" cy="104775"/>
          </a:xfrm>
          <a:prstGeom prst="hexagon">
            <a:avLst>
              <a:gd name="adj" fmla="val 2840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6" name="AutoShape 91"/>
          <p:cNvSpPr>
            <a:spLocks noChangeAspect="1" noChangeArrowheads="1"/>
          </p:cNvSpPr>
          <p:nvPr/>
        </p:nvSpPr>
        <p:spPr bwMode="auto">
          <a:xfrm rot="9600000">
            <a:off x="6500813" y="1765300"/>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7" name="AutoShape 92"/>
          <p:cNvSpPr>
            <a:spLocks noChangeAspect="1" noChangeArrowheads="1"/>
          </p:cNvSpPr>
          <p:nvPr/>
        </p:nvSpPr>
        <p:spPr bwMode="auto">
          <a:xfrm rot="9000000">
            <a:off x="6388100" y="1804988"/>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8" name="AutoShape 93"/>
          <p:cNvSpPr>
            <a:spLocks noChangeAspect="1" noChangeArrowheads="1"/>
          </p:cNvSpPr>
          <p:nvPr/>
        </p:nvSpPr>
        <p:spPr bwMode="auto">
          <a:xfrm rot="7800000">
            <a:off x="6029325" y="2093913"/>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599" name="AutoShape 94"/>
          <p:cNvSpPr>
            <a:spLocks noChangeAspect="1" noChangeArrowheads="1"/>
          </p:cNvSpPr>
          <p:nvPr/>
        </p:nvSpPr>
        <p:spPr bwMode="auto">
          <a:xfrm rot="8400000">
            <a:off x="6197600" y="1941513"/>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0" name="AutoShape 95"/>
          <p:cNvSpPr>
            <a:spLocks noChangeAspect="1" noChangeArrowheads="1"/>
          </p:cNvSpPr>
          <p:nvPr/>
        </p:nvSpPr>
        <p:spPr bwMode="auto">
          <a:xfrm rot="7920000">
            <a:off x="6104732" y="2018506"/>
            <a:ext cx="119062" cy="104775"/>
          </a:xfrm>
          <a:prstGeom prst="hexagon">
            <a:avLst>
              <a:gd name="adj" fmla="val 2840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1" name="AutoShape 96"/>
          <p:cNvSpPr>
            <a:spLocks noChangeAspect="1" noChangeArrowheads="1"/>
          </p:cNvSpPr>
          <p:nvPr/>
        </p:nvSpPr>
        <p:spPr bwMode="auto">
          <a:xfrm rot="10800000">
            <a:off x="6615113" y="1733550"/>
            <a:ext cx="119062" cy="103188"/>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2" name="AutoShape 97"/>
          <p:cNvSpPr>
            <a:spLocks noChangeAspect="1" noChangeArrowheads="1"/>
          </p:cNvSpPr>
          <p:nvPr/>
        </p:nvSpPr>
        <p:spPr bwMode="auto">
          <a:xfrm rot="-7800000" flipH="1" flipV="1">
            <a:off x="7111207" y="2015331"/>
            <a:ext cx="100012" cy="85725"/>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3" name="AutoShape 98"/>
          <p:cNvSpPr>
            <a:spLocks noChangeAspect="1" noChangeArrowheads="1"/>
          </p:cNvSpPr>
          <p:nvPr/>
        </p:nvSpPr>
        <p:spPr bwMode="auto">
          <a:xfrm rot="-9900000" flipH="1" flipV="1">
            <a:off x="6726238" y="1747838"/>
            <a:ext cx="119062"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4" name="AutoShape 99"/>
          <p:cNvSpPr>
            <a:spLocks noChangeAspect="1" noChangeArrowheads="1"/>
          </p:cNvSpPr>
          <p:nvPr/>
        </p:nvSpPr>
        <p:spPr bwMode="auto">
          <a:xfrm rot="-8400000" flipH="1" flipV="1">
            <a:off x="7037388" y="1936750"/>
            <a:ext cx="104775" cy="90488"/>
          </a:xfrm>
          <a:prstGeom prst="hexagon">
            <a:avLst>
              <a:gd name="adj" fmla="val 2894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5" name="AutoShape 100"/>
          <p:cNvSpPr>
            <a:spLocks noChangeAspect="1" noChangeArrowheads="1"/>
          </p:cNvSpPr>
          <p:nvPr/>
        </p:nvSpPr>
        <p:spPr bwMode="auto">
          <a:xfrm rot="-9600000" flipH="1" flipV="1">
            <a:off x="6835775" y="1801813"/>
            <a:ext cx="119063" cy="103187"/>
          </a:xfrm>
          <a:prstGeom prst="hexagon">
            <a:avLst>
              <a:gd name="adj" fmla="val 288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6" name="AutoShape 101"/>
          <p:cNvSpPr>
            <a:spLocks noChangeAspect="1" noChangeArrowheads="1"/>
          </p:cNvSpPr>
          <p:nvPr/>
        </p:nvSpPr>
        <p:spPr bwMode="auto">
          <a:xfrm rot="-9000000" flipH="1" flipV="1">
            <a:off x="6940550" y="1858963"/>
            <a:ext cx="120650" cy="103187"/>
          </a:xfrm>
          <a:prstGeom prst="hexagon">
            <a:avLst>
              <a:gd name="adj" fmla="val 2923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7" name="AutoShape 102"/>
          <p:cNvSpPr>
            <a:spLocks noChangeAspect="1" noChangeArrowheads="1"/>
          </p:cNvSpPr>
          <p:nvPr/>
        </p:nvSpPr>
        <p:spPr bwMode="auto">
          <a:xfrm rot="-7500000" flipH="1" flipV="1">
            <a:off x="7243762" y="2165351"/>
            <a:ext cx="100013" cy="87312"/>
          </a:xfrm>
          <a:prstGeom prst="hexagon">
            <a:avLst>
              <a:gd name="adj" fmla="val 2863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8" name="AutoShape 103"/>
          <p:cNvSpPr>
            <a:spLocks noChangeAspect="1" noChangeArrowheads="1"/>
          </p:cNvSpPr>
          <p:nvPr/>
        </p:nvSpPr>
        <p:spPr bwMode="auto">
          <a:xfrm rot="-7500000" flipH="1" flipV="1">
            <a:off x="7169944" y="2088357"/>
            <a:ext cx="104775" cy="90487"/>
          </a:xfrm>
          <a:prstGeom prst="hexagon">
            <a:avLst>
              <a:gd name="adj" fmla="val 2894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09" name="AutoShape 104"/>
          <p:cNvSpPr>
            <a:spLocks noChangeAspect="1" noChangeArrowheads="1"/>
          </p:cNvSpPr>
          <p:nvPr/>
        </p:nvSpPr>
        <p:spPr bwMode="auto">
          <a:xfrm rot="-6300000" flipH="1" flipV="1">
            <a:off x="7292975" y="2257425"/>
            <a:ext cx="100013" cy="87313"/>
          </a:xfrm>
          <a:prstGeom prst="hexagon">
            <a:avLst>
              <a:gd name="adj" fmla="val 286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0" name="AutoShape 105"/>
          <p:cNvSpPr>
            <a:spLocks noChangeAspect="1" noChangeArrowheads="1"/>
          </p:cNvSpPr>
          <p:nvPr/>
        </p:nvSpPr>
        <p:spPr bwMode="auto">
          <a:xfrm rot="-6300000" flipH="1" flipV="1">
            <a:off x="7375525" y="2543175"/>
            <a:ext cx="100013" cy="87313"/>
          </a:xfrm>
          <a:prstGeom prst="hexagon">
            <a:avLst>
              <a:gd name="adj" fmla="val 286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1" name="AutoShape 106"/>
          <p:cNvSpPr>
            <a:spLocks noChangeAspect="1" noChangeArrowheads="1"/>
          </p:cNvSpPr>
          <p:nvPr/>
        </p:nvSpPr>
        <p:spPr bwMode="auto">
          <a:xfrm rot="-6300000" flipH="1" flipV="1">
            <a:off x="7350125" y="2454275"/>
            <a:ext cx="100013" cy="87313"/>
          </a:xfrm>
          <a:prstGeom prst="hexagon">
            <a:avLst>
              <a:gd name="adj" fmla="val 286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2" name="AutoShape 107"/>
          <p:cNvSpPr>
            <a:spLocks noChangeAspect="1" noChangeArrowheads="1"/>
          </p:cNvSpPr>
          <p:nvPr/>
        </p:nvSpPr>
        <p:spPr bwMode="auto">
          <a:xfrm rot="-6300000" flipH="1" flipV="1">
            <a:off x="7318376" y="2354262"/>
            <a:ext cx="100012" cy="87313"/>
          </a:xfrm>
          <a:prstGeom prst="hexagon">
            <a:avLst>
              <a:gd name="adj" fmla="val 286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3" name="AutoShape 108"/>
          <p:cNvSpPr>
            <a:spLocks noChangeAspect="1" noChangeArrowheads="1"/>
          </p:cNvSpPr>
          <p:nvPr/>
        </p:nvSpPr>
        <p:spPr bwMode="auto">
          <a:xfrm rot="-6300000" flipH="1" flipV="1">
            <a:off x="7411245" y="2637631"/>
            <a:ext cx="100012" cy="85725"/>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4" name="AutoShape 109"/>
          <p:cNvSpPr>
            <a:spLocks noChangeAspect="1" noChangeArrowheads="1"/>
          </p:cNvSpPr>
          <p:nvPr/>
        </p:nvSpPr>
        <p:spPr bwMode="auto">
          <a:xfrm rot="-6300000" flipH="1" flipV="1">
            <a:off x="7435851" y="2728912"/>
            <a:ext cx="100012" cy="87313"/>
          </a:xfrm>
          <a:prstGeom prst="hexagon">
            <a:avLst>
              <a:gd name="adj" fmla="val 286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5" name="AutoShape 110"/>
          <p:cNvSpPr>
            <a:spLocks noChangeAspect="1" noChangeArrowheads="1"/>
          </p:cNvSpPr>
          <p:nvPr/>
        </p:nvSpPr>
        <p:spPr bwMode="auto">
          <a:xfrm rot="-5700000" flipH="1" flipV="1">
            <a:off x="7506494" y="3017044"/>
            <a:ext cx="101600" cy="87312"/>
          </a:xfrm>
          <a:prstGeom prst="hexagon">
            <a:avLst>
              <a:gd name="adj" fmla="val 2909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6" name="AutoShape 111"/>
          <p:cNvSpPr>
            <a:spLocks noChangeAspect="1" noChangeArrowheads="1"/>
          </p:cNvSpPr>
          <p:nvPr/>
        </p:nvSpPr>
        <p:spPr bwMode="auto">
          <a:xfrm rot="-5700000" flipH="1" flipV="1">
            <a:off x="7489826" y="2925762"/>
            <a:ext cx="100012" cy="87313"/>
          </a:xfrm>
          <a:prstGeom prst="hexagon">
            <a:avLst>
              <a:gd name="adj" fmla="val 286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7" name="AutoShape 112"/>
          <p:cNvSpPr>
            <a:spLocks noChangeAspect="1" noChangeArrowheads="1"/>
          </p:cNvSpPr>
          <p:nvPr/>
        </p:nvSpPr>
        <p:spPr bwMode="auto">
          <a:xfrm rot="-6300000" flipH="1" flipV="1">
            <a:off x="7461250" y="2825750"/>
            <a:ext cx="100013" cy="87313"/>
          </a:xfrm>
          <a:prstGeom prst="hexagon">
            <a:avLst>
              <a:gd name="adj" fmla="val 286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8" name="AutoShape 113"/>
          <p:cNvSpPr>
            <a:spLocks noChangeAspect="1" noChangeArrowheads="1"/>
          </p:cNvSpPr>
          <p:nvPr/>
        </p:nvSpPr>
        <p:spPr bwMode="auto">
          <a:xfrm rot="-5400000">
            <a:off x="7516812" y="3292476"/>
            <a:ext cx="87313" cy="74612"/>
          </a:xfrm>
          <a:prstGeom prst="hexagon">
            <a:avLst>
              <a:gd name="adj" fmla="val 2925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19" name="AutoShape 114"/>
          <p:cNvSpPr>
            <a:spLocks noChangeAspect="1" noChangeArrowheads="1"/>
          </p:cNvSpPr>
          <p:nvPr/>
        </p:nvSpPr>
        <p:spPr bwMode="auto">
          <a:xfrm rot="-5400000">
            <a:off x="7520781" y="3198020"/>
            <a:ext cx="85725" cy="74612"/>
          </a:xfrm>
          <a:prstGeom prst="hexagon">
            <a:avLst>
              <a:gd name="adj" fmla="val 28724"/>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0" name="AutoShape 115"/>
          <p:cNvSpPr>
            <a:spLocks noChangeAspect="1" noChangeArrowheads="1"/>
          </p:cNvSpPr>
          <p:nvPr/>
        </p:nvSpPr>
        <p:spPr bwMode="auto">
          <a:xfrm rot="-5400000">
            <a:off x="7508875" y="3371850"/>
            <a:ext cx="87313"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1" name="AutoShape 116"/>
          <p:cNvSpPr>
            <a:spLocks noChangeAspect="1" noChangeArrowheads="1"/>
          </p:cNvSpPr>
          <p:nvPr/>
        </p:nvSpPr>
        <p:spPr bwMode="auto">
          <a:xfrm rot="-4500000">
            <a:off x="7463631" y="3555207"/>
            <a:ext cx="85725" cy="74612"/>
          </a:xfrm>
          <a:prstGeom prst="hexagon">
            <a:avLst>
              <a:gd name="adj" fmla="val 28724"/>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2" name="AutoShape 117"/>
          <p:cNvSpPr>
            <a:spLocks noChangeAspect="1" noChangeArrowheads="1"/>
          </p:cNvSpPr>
          <p:nvPr/>
        </p:nvSpPr>
        <p:spPr bwMode="auto">
          <a:xfrm rot="-4500000">
            <a:off x="7494587" y="3460751"/>
            <a:ext cx="87313" cy="74612"/>
          </a:xfrm>
          <a:prstGeom prst="hexagon">
            <a:avLst>
              <a:gd name="adj" fmla="val 2925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3" name="AutoShape 118"/>
          <p:cNvSpPr>
            <a:spLocks noChangeAspect="1" noChangeArrowheads="1"/>
          </p:cNvSpPr>
          <p:nvPr/>
        </p:nvSpPr>
        <p:spPr bwMode="auto">
          <a:xfrm rot="-4080000">
            <a:off x="7398544" y="3734594"/>
            <a:ext cx="87312" cy="76200"/>
          </a:xfrm>
          <a:prstGeom prst="hexagon">
            <a:avLst>
              <a:gd name="adj" fmla="val 2864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4" name="AutoShape 119"/>
          <p:cNvSpPr>
            <a:spLocks noChangeAspect="1" noChangeArrowheads="1"/>
          </p:cNvSpPr>
          <p:nvPr/>
        </p:nvSpPr>
        <p:spPr bwMode="auto">
          <a:xfrm rot="-4080000">
            <a:off x="7431088" y="3643313"/>
            <a:ext cx="87312" cy="74612"/>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5" name="AutoShape 120"/>
          <p:cNvSpPr>
            <a:spLocks noChangeAspect="1" noChangeArrowheads="1"/>
          </p:cNvSpPr>
          <p:nvPr/>
        </p:nvSpPr>
        <p:spPr bwMode="auto">
          <a:xfrm rot="-3600000">
            <a:off x="7351713" y="3817938"/>
            <a:ext cx="87312" cy="74612"/>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6" name="AutoShape 121"/>
          <p:cNvSpPr>
            <a:spLocks noChangeAspect="1" noChangeArrowheads="1"/>
          </p:cNvSpPr>
          <p:nvPr/>
        </p:nvSpPr>
        <p:spPr bwMode="auto">
          <a:xfrm rot="-2100000">
            <a:off x="7237413" y="3957638"/>
            <a:ext cx="87312" cy="74612"/>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7" name="AutoShape 122"/>
          <p:cNvSpPr>
            <a:spLocks noChangeAspect="1" noChangeArrowheads="1"/>
          </p:cNvSpPr>
          <p:nvPr/>
        </p:nvSpPr>
        <p:spPr bwMode="auto">
          <a:xfrm rot="-3000000">
            <a:off x="7306469" y="3898106"/>
            <a:ext cx="85725" cy="74613"/>
          </a:xfrm>
          <a:prstGeom prst="hexagon">
            <a:avLst>
              <a:gd name="adj" fmla="val 28723"/>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8" name="AutoShape 123"/>
          <p:cNvSpPr>
            <a:spLocks noChangeAspect="1" noChangeArrowheads="1"/>
          </p:cNvSpPr>
          <p:nvPr/>
        </p:nvSpPr>
        <p:spPr bwMode="auto">
          <a:xfrm rot="-1800000">
            <a:off x="7162800" y="4017963"/>
            <a:ext cx="87313" cy="74612"/>
          </a:xfrm>
          <a:prstGeom prst="hexagon">
            <a:avLst>
              <a:gd name="adj" fmla="val 2925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29" name="AutoShape 124"/>
          <p:cNvSpPr>
            <a:spLocks noChangeAspect="1" noChangeArrowheads="1"/>
          </p:cNvSpPr>
          <p:nvPr/>
        </p:nvSpPr>
        <p:spPr bwMode="auto">
          <a:xfrm rot="-1500000">
            <a:off x="6988175" y="4100513"/>
            <a:ext cx="87313" cy="74612"/>
          </a:xfrm>
          <a:prstGeom prst="hexagon">
            <a:avLst>
              <a:gd name="adj" fmla="val 2925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0" name="AutoShape 125"/>
          <p:cNvSpPr>
            <a:spLocks noChangeAspect="1" noChangeArrowheads="1"/>
          </p:cNvSpPr>
          <p:nvPr/>
        </p:nvSpPr>
        <p:spPr bwMode="auto">
          <a:xfrm rot="-1500000">
            <a:off x="7077075" y="4060825"/>
            <a:ext cx="87313"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1" name="AutoShape 126"/>
          <p:cNvSpPr>
            <a:spLocks noChangeAspect="1" noChangeArrowheads="1"/>
          </p:cNvSpPr>
          <p:nvPr/>
        </p:nvSpPr>
        <p:spPr bwMode="auto">
          <a:xfrm rot="-900000">
            <a:off x="6831013" y="4154488"/>
            <a:ext cx="79375" cy="68262"/>
          </a:xfrm>
          <a:prstGeom prst="hexagon">
            <a:avLst>
              <a:gd name="adj" fmla="val 2907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2" name="AutoShape 127"/>
          <p:cNvSpPr>
            <a:spLocks noChangeAspect="1" noChangeArrowheads="1"/>
          </p:cNvSpPr>
          <p:nvPr/>
        </p:nvSpPr>
        <p:spPr bwMode="auto">
          <a:xfrm rot="-600000">
            <a:off x="6753225" y="4171950"/>
            <a:ext cx="77788" cy="68263"/>
          </a:xfrm>
          <a:prstGeom prst="hexagon">
            <a:avLst>
              <a:gd name="adj" fmla="val 2848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3" name="AutoShape 128"/>
          <p:cNvSpPr>
            <a:spLocks noChangeAspect="1" noChangeArrowheads="1"/>
          </p:cNvSpPr>
          <p:nvPr/>
        </p:nvSpPr>
        <p:spPr bwMode="auto">
          <a:xfrm rot="-300000">
            <a:off x="6664325" y="4181475"/>
            <a:ext cx="79375" cy="68263"/>
          </a:xfrm>
          <a:prstGeom prst="hexagon">
            <a:avLst>
              <a:gd name="adj" fmla="val 2907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4" name="AutoShape 129"/>
          <p:cNvSpPr>
            <a:spLocks noChangeAspect="1" noChangeArrowheads="1"/>
          </p:cNvSpPr>
          <p:nvPr/>
        </p:nvSpPr>
        <p:spPr bwMode="auto">
          <a:xfrm>
            <a:off x="6583363" y="4187825"/>
            <a:ext cx="79375" cy="68263"/>
          </a:xfrm>
          <a:prstGeom prst="hexagon">
            <a:avLst>
              <a:gd name="adj" fmla="val 2907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5" name="AutoShape 130"/>
          <p:cNvSpPr>
            <a:spLocks noChangeAspect="1" noChangeArrowheads="1"/>
          </p:cNvSpPr>
          <p:nvPr/>
        </p:nvSpPr>
        <p:spPr bwMode="auto">
          <a:xfrm rot="900000">
            <a:off x="6502400" y="4179888"/>
            <a:ext cx="77788" cy="68262"/>
          </a:xfrm>
          <a:prstGeom prst="hexagon">
            <a:avLst>
              <a:gd name="adj" fmla="val 2848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6" name="AutoShape 131"/>
          <p:cNvSpPr>
            <a:spLocks noChangeAspect="1" noChangeArrowheads="1"/>
          </p:cNvSpPr>
          <p:nvPr/>
        </p:nvSpPr>
        <p:spPr bwMode="auto">
          <a:xfrm rot="900000">
            <a:off x="6423025" y="4164013"/>
            <a:ext cx="79375" cy="68262"/>
          </a:xfrm>
          <a:prstGeom prst="hexagon">
            <a:avLst>
              <a:gd name="adj" fmla="val 2907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7" name="AutoShape 132"/>
          <p:cNvSpPr>
            <a:spLocks noChangeAspect="1" noChangeArrowheads="1"/>
          </p:cNvSpPr>
          <p:nvPr/>
        </p:nvSpPr>
        <p:spPr bwMode="auto">
          <a:xfrm rot="1200000">
            <a:off x="6337300" y="4135438"/>
            <a:ext cx="79375" cy="68262"/>
          </a:xfrm>
          <a:prstGeom prst="hexagon">
            <a:avLst>
              <a:gd name="adj" fmla="val 2907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8" name="AutoShape 133"/>
          <p:cNvSpPr>
            <a:spLocks noChangeAspect="1" noChangeArrowheads="1"/>
          </p:cNvSpPr>
          <p:nvPr/>
        </p:nvSpPr>
        <p:spPr bwMode="auto">
          <a:xfrm rot="2400000">
            <a:off x="6270625" y="4095750"/>
            <a:ext cx="79375" cy="68263"/>
          </a:xfrm>
          <a:prstGeom prst="hexagon">
            <a:avLst>
              <a:gd name="adj" fmla="val 29070"/>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39" name="AutoShape 134"/>
          <p:cNvSpPr>
            <a:spLocks noChangeAspect="1" noChangeArrowheads="1"/>
          </p:cNvSpPr>
          <p:nvPr/>
        </p:nvSpPr>
        <p:spPr bwMode="auto">
          <a:xfrm rot="2400000">
            <a:off x="6202363" y="4043363"/>
            <a:ext cx="79375" cy="68262"/>
          </a:xfrm>
          <a:prstGeom prst="hexagon">
            <a:avLst>
              <a:gd name="adj" fmla="val 29070"/>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0" name="AutoShape 135"/>
          <p:cNvSpPr>
            <a:spLocks noChangeAspect="1" noChangeArrowheads="1"/>
          </p:cNvSpPr>
          <p:nvPr/>
        </p:nvSpPr>
        <p:spPr bwMode="auto">
          <a:xfrm rot="3300000">
            <a:off x="6149975" y="4000501"/>
            <a:ext cx="71437" cy="61912"/>
          </a:xfrm>
          <a:prstGeom prst="hexagon">
            <a:avLst>
              <a:gd name="adj" fmla="val 28846"/>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1" name="AutoShape 136"/>
          <p:cNvSpPr>
            <a:spLocks noChangeAspect="1" noChangeArrowheads="1"/>
          </p:cNvSpPr>
          <p:nvPr/>
        </p:nvSpPr>
        <p:spPr bwMode="auto">
          <a:xfrm rot="3900000">
            <a:off x="6111081" y="3928269"/>
            <a:ext cx="71438" cy="63500"/>
          </a:xfrm>
          <a:prstGeom prst="hexagon">
            <a:avLst>
              <a:gd name="adj" fmla="val 28125"/>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2" name="AutoShape 137"/>
          <p:cNvSpPr>
            <a:spLocks noChangeAspect="1" noChangeArrowheads="1"/>
          </p:cNvSpPr>
          <p:nvPr/>
        </p:nvSpPr>
        <p:spPr bwMode="auto">
          <a:xfrm rot="3600000">
            <a:off x="6076156" y="3856832"/>
            <a:ext cx="71437" cy="63500"/>
          </a:xfrm>
          <a:prstGeom prst="hexagon">
            <a:avLst>
              <a:gd name="adj" fmla="val 28125"/>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3" name="AutoShape 138"/>
          <p:cNvSpPr>
            <a:spLocks noChangeAspect="1" noChangeArrowheads="1"/>
          </p:cNvSpPr>
          <p:nvPr/>
        </p:nvSpPr>
        <p:spPr bwMode="auto">
          <a:xfrm rot="4740000">
            <a:off x="6053137" y="3789363"/>
            <a:ext cx="73025" cy="63500"/>
          </a:xfrm>
          <a:prstGeom prst="hexagon">
            <a:avLst>
              <a:gd name="adj" fmla="val 28750"/>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4" name="AutoShape 139"/>
          <p:cNvSpPr>
            <a:spLocks noChangeAspect="1" noChangeArrowheads="1"/>
          </p:cNvSpPr>
          <p:nvPr/>
        </p:nvSpPr>
        <p:spPr bwMode="auto">
          <a:xfrm rot="5100000">
            <a:off x="6042025" y="3713163"/>
            <a:ext cx="73025" cy="63500"/>
          </a:xfrm>
          <a:prstGeom prst="hexagon">
            <a:avLst>
              <a:gd name="adj" fmla="val 28750"/>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5" name="AutoShape 140"/>
          <p:cNvSpPr>
            <a:spLocks noChangeAspect="1" noChangeArrowheads="1"/>
          </p:cNvSpPr>
          <p:nvPr/>
        </p:nvSpPr>
        <p:spPr bwMode="auto">
          <a:xfrm rot="5400000">
            <a:off x="6046788" y="3652838"/>
            <a:ext cx="57150" cy="50800"/>
          </a:xfrm>
          <a:prstGeom prst="hexagon">
            <a:avLst>
              <a:gd name="adj" fmla="val 28125"/>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6" name="AutoShape 141"/>
          <p:cNvSpPr>
            <a:spLocks noChangeAspect="1" noChangeArrowheads="1"/>
          </p:cNvSpPr>
          <p:nvPr/>
        </p:nvSpPr>
        <p:spPr bwMode="auto">
          <a:xfrm rot="5400000">
            <a:off x="6050757" y="3596481"/>
            <a:ext cx="57150" cy="49213"/>
          </a:xfrm>
          <a:prstGeom prst="hexagon">
            <a:avLst>
              <a:gd name="adj" fmla="val 29032"/>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7" name="AutoShape 142"/>
          <p:cNvSpPr>
            <a:spLocks noChangeAspect="1" noChangeArrowheads="1"/>
          </p:cNvSpPr>
          <p:nvPr/>
        </p:nvSpPr>
        <p:spPr bwMode="auto">
          <a:xfrm rot="5400000">
            <a:off x="6050757" y="3531393"/>
            <a:ext cx="57150" cy="49213"/>
          </a:xfrm>
          <a:prstGeom prst="hexagon">
            <a:avLst>
              <a:gd name="adj" fmla="val 29032"/>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8" name="AutoShape 143"/>
          <p:cNvSpPr>
            <a:spLocks noChangeAspect="1" noChangeArrowheads="1"/>
          </p:cNvSpPr>
          <p:nvPr/>
        </p:nvSpPr>
        <p:spPr bwMode="auto">
          <a:xfrm rot="6300000">
            <a:off x="6056313" y="3476625"/>
            <a:ext cx="57150" cy="50800"/>
          </a:xfrm>
          <a:prstGeom prst="hexagon">
            <a:avLst>
              <a:gd name="adj" fmla="val 28125"/>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49" name="AutoShape 144"/>
          <p:cNvSpPr>
            <a:spLocks noChangeAspect="1" noChangeArrowheads="1"/>
          </p:cNvSpPr>
          <p:nvPr/>
        </p:nvSpPr>
        <p:spPr bwMode="auto">
          <a:xfrm rot="6300000">
            <a:off x="6072982" y="3420268"/>
            <a:ext cx="57150" cy="49213"/>
          </a:xfrm>
          <a:prstGeom prst="hexagon">
            <a:avLst>
              <a:gd name="adj" fmla="val 29032"/>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0" name="AutoShape 145"/>
          <p:cNvSpPr>
            <a:spLocks noChangeAspect="1" noChangeArrowheads="1"/>
          </p:cNvSpPr>
          <p:nvPr/>
        </p:nvSpPr>
        <p:spPr bwMode="auto">
          <a:xfrm rot="6300000">
            <a:off x="6089650" y="3362325"/>
            <a:ext cx="57150" cy="50800"/>
          </a:xfrm>
          <a:prstGeom prst="hexagon">
            <a:avLst>
              <a:gd name="adj" fmla="val 28125"/>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1" name="AutoShape 146"/>
          <p:cNvSpPr>
            <a:spLocks noChangeAspect="1" noChangeArrowheads="1"/>
          </p:cNvSpPr>
          <p:nvPr/>
        </p:nvSpPr>
        <p:spPr bwMode="auto">
          <a:xfrm rot="6900000">
            <a:off x="6110288" y="3305175"/>
            <a:ext cx="57150" cy="50800"/>
          </a:xfrm>
          <a:prstGeom prst="hexagon">
            <a:avLst>
              <a:gd name="adj" fmla="val 28125"/>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2" name="AutoShape 147"/>
          <p:cNvSpPr>
            <a:spLocks noChangeAspect="1" noChangeArrowheads="1"/>
          </p:cNvSpPr>
          <p:nvPr/>
        </p:nvSpPr>
        <p:spPr bwMode="auto">
          <a:xfrm rot="6900000">
            <a:off x="6131719" y="3251994"/>
            <a:ext cx="57150" cy="49212"/>
          </a:xfrm>
          <a:prstGeom prst="hexagon">
            <a:avLst>
              <a:gd name="adj" fmla="val 29033"/>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3" name="AutoShape 148"/>
          <p:cNvSpPr>
            <a:spLocks noChangeAspect="1" noChangeArrowheads="1"/>
          </p:cNvSpPr>
          <p:nvPr/>
        </p:nvSpPr>
        <p:spPr bwMode="auto">
          <a:xfrm rot="7200000">
            <a:off x="6161088" y="3198813"/>
            <a:ext cx="57150" cy="50800"/>
          </a:xfrm>
          <a:prstGeom prst="hexagon">
            <a:avLst>
              <a:gd name="adj" fmla="val 28125"/>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4" name="AutoShape 149"/>
          <p:cNvSpPr>
            <a:spLocks noChangeAspect="1" noChangeArrowheads="1"/>
          </p:cNvSpPr>
          <p:nvPr/>
        </p:nvSpPr>
        <p:spPr bwMode="auto">
          <a:xfrm rot="8400000">
            <a:off x="6200775" y="3152775"/>
            <a:ext cx="57150" cy="49213"/>
          </a:xfrm>
          <a:prstGeom prst="hexagon">
            <a:avLst>
              <a:gd name="adj" fmla="val 29032"/>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5" name="AutoShape 150"/>
          <p:cNvSpPr>
            <a:spLocks noChangeAspect="1" noChangeArrowheads="1"/>
          </p:cNvSpPr>
          <p:nvPr/>
        </p:nvSpPr>
        <p:spPr bwMode="auto">
          <a:xfrm rot="9000000">
            <a:off x="6249988" y="3119438"/>
            <a:ext cx="57150" cy="49212"/>
          </a:xfrm>
          <a:prstGeom prst="hexagon">
            <a:avLst>
              <a:gd name="adj" fmla="val 29033"/>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6" name="AutoShape 151"/>
          <p:cNvSpPr>
            <a:spLocks noChangeAspect="1" noChangeArrowheads="1"/>
          </p:cNvSpPr>
          <p:nvPr/>
        </p:nvSpPr>
        <p:spPr bwMode="auto">
          <a:xfrm rot="10200000">
            <a:off x="6307138" y="3103563"/>
            <a:ext cx="57150" cy="50800"/>
          </a:xfrm>
          <a:prstGeom prst="hexagon">
            <a:avLst>
              <a:gd name="adj" fmla="val 2812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7" name="AutoShape 152"/>
          <p:cNvSpPr>
            <a:spLocks noChangeAspect="1" noChangeArrowheads="1"/>
          </p:cNvSpPr>
          <p:nvPr/>
        </p:nvSpPr>
        <p:spPr bwMode="auto">
          <a:xfrm rot="10200000">
            <a:off x="6364288" y="3095625"/>
            <a:ext cx="57150" cy="49213"/>
          </a:xfrm>
          <a:prstGeom prst="hexagon">
            <a:avLst>
              <a:gd name="adj" fmla="val 29032"/>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8" name="AutoShape 153"/>
          <p:cNvSpPr>
            <a:spLocks noChangeAspect="1" noChangeArrowheads="1"/>
          </p:cNvSpPr>
          <p:nvPr/>
        </p:nvSpPr>
        <p:spPr bwMode="auto">
          <a:xfrm rot="10200000">
            <a:off x="6418263" y="3086100"/>
            <a:ext cx="57150" cy="49213"/>
          </a:xfrm>
          <a:prstGeom prst="hexagon">
            <a:avLst>
              <a:gd name="adj" fmla="val 29032"/>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59" name="AutoShape 154"/>
          <p:cNvSpPr>
            <a:spLocks noChangeAspect="1" noChangeArrowheads="1"/>
          </p:cNvSpPr>
          <p:nvPr/>
        </p:nvSpPr>
        <p:spPr bwMode="auto">
          <a:xfrm rot="-10200000">
            <a:off x="6472238" y="3084513"/>
            <a:ext cx="57150" cy="49212"/>
          </a:xfrm>
          <a:prstGeom prst="hexagon">
            <a:avLst>
              <a:gd name="adj" fmla="val 29033"/>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0" name="AutoShape 155"/>
          <p:cNvSpPr>
            <a:spLocks noChangeAspect="1" noChangeArrowheads="1"/>
          </p:cNvSpPr>
          <p:nvPr/>
        </p:nvSpPr>
        <p:spPr bwMode="auto">
          <a:xfrm rot="-10200000">
            <a:off x="6530975" y="3092450"/>
            <a:ext cx="57150" cy="50800"/>
          </a:xfrm>
          <a:prstGeom prst="hexagon">
            <a:avLst>
              <a:gd name="adj" fmla="val 2812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1" name="AutoShape 156"/>
          <p:cNvSpPr>
            <a:spLocks noChangeAspect="1" noChangeArrowheads="1"/>
          </p:cNvSpPr>
          <p:nvPr/>
        </p:nvSpPr>
        <p:spPr bwMode="auto">
          <a:xfrm rot="-10200000">
            <a:off x="6583363" y="3103563"/>
            <a:ext cx="57150" cy="49212"/>
          </a:xfrm>
          <a:prstGeom prst="hexagon">
            <a:avLst>
              <a:gd name="adj" fmla="val 29033"/>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2" name="AutoShape 157"/>
          <p:cNvSpPr>
            <a:spLocks noChangeAspect="1" noChangeArrowheads="1"/>
          </p:cNvSpPr>
          <p:nvPr/>
        </p:nvSpPr>
        <p:spPr bwMode="auto">
          <a:xfrm rot="-9000000">
            <a:off x="6635750" y="3124200"/>
            <a:ext cx="57150" cy="49213"/>
          </a:xfrm>
          <a:prstGeom prst="hexagon">
            <a:avLst>
              <a:gd name="adj" fmla="val 29032"/>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3" name="AutoShape 158"/>
          <p:cNvSpPr>
            <a:spLocks noChangeAspect="1" noChangeArrowheads="1"/>
          </p:cNvSpPr>
          <p:nvPr/>
        </p:nvSpPr>
        <p:spPr bwMode="auto">
          <a:xfrm rot="-9000000">
            <a:off x="6683375" y="3152775"/>
            <a:ext cx="57150" cy="49213"/>
          </a:xfrm>
          <a:prstGeom prst="hexagon">
            <a:avLst>
              <a:gd name="adj" fmla="val 29032"/>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4" name="AutoShape 159"/>
          <p:cNvSpPr>
            <a:spLocks noChangeAspect="1" noChangeArrowheads="1"/>
          </p:cNvSpPr>
          <p:nvPr/>
        </p:nvSpPr>
        <p:spPr bwMode="auto">
          <a:xfrm rot="-4500000">
            <a:off x="6778625" y="3586163"/>
            <a:ext cx="41275" cy="34925"/>
          </a:xfrm>
          <a:prstGeom prst="hexagon">
            <a:avLst>
              <a:gd name="adj" fmla="val 2954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5" name="AutoShape 160"/>
          <p:cNvSpPr>
            <a:spLocks noChangeAspect="1" noChangeArrowheads="1"/>
          </p:cNvSpPr>
          <p:nvPr/>
        </p:nvSpPr>
        <p:spPr bwMode="auto">
          <a:xfrm rot="-4500000">
            <a:off x="6788150" y="3544888"/>
            <a:ext cx="41275" cy="34925"/>
          </a:xfrm>
          <a:prstGeom prst="hexagon">
            <a:avLst>
              <a:gd name="adj" fmla="val 2954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6" name="AutoShape 161"/>
          <p:cNvSpPr>
            <a:spLocks noChangeAspect="1" noChangeArrowheads="1"/>
          </p:cNvSpPr>
          <p:nvPr/>
        </p:nvSpPr>
        <p:spPr bwMode="auto">
          <a:xfrm rot="-3600000">
            <a:off x="6765132" y="3626644"/>
            <a:ext cx="39687" cy="34925"/>
          </a:xfrm>
          <a:prstGeom prst="hexagon">
            <a:avLst>
              <a:gd name="adj" fmla="val 28409"/>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7" name="AutoShape 162"/>
          <p:cNvSpPr>
            <a:spLocks noChangeAspect="1" noChangeArrowheads="1"/>
          </p:cNvSpPr>
          <p:nvPr/>
        </p:nvSpPr>
        <p:spPr bwMode="auto">
          <a:xfrm rot="-3600000">
            <a:off x="6742113" y="3671888"/>
            <a:ext cx="41275" cy="34925"/>
          </a:xfrm>
          <a:prstGeom prst="hexagon">
            <a:avLst>
              <a:gd name="adj" fmla="val 2954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8" name="AutoShape 163"/>
          <p:cNvSpPr>
            <a:spLocks noChangeAspect="1" noChangeArrowheads="1"/>
          </p:cNvSpPr>
          <p:nvPr/>
        </p:nvSpPr>
        <p:spPr bwMode="auto">
          <a:xfrm rot="-3000000">
            <a:off x="6720682" y="3706019"/>
            <a:ext cx="39687" cy="34925"/>
          </a:xfrm>
          <a:prstGeom prst="hexagon">
            <a:avLst>
              <a:gd name="adj" fmla="val 28409"/>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69" name="AutoShape 164"/>
          <p:cNvSpPr>
            <a:spLocks noChangeAspect="1" noChangeArrowheads="1"/>
          </p:cNvSpPr>
          <p:nvPr/>
        </p:nvSpPr>
        <p:spPr bwMode="auto">
          <a:xfrm rot="-7500000">
            <a:off x="6724650" y="3194050"/>
            <a:ext cx="57150" cy="50800"/>
          </a:xfrm>
          <a:prstGeom prst="hexagon">
            <a:avLst>
              <a:gd name="adj" fmla="val 2812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0" name="AutoShape 165"/>
          <p:cNvSpPr>
            <a:spLocks noChangeAspect="1" noChangeArrowheads="1"/>
          </p:cNvSpPr>
          <p:nvPr/>
        </p:nvSpPr>
        <p:spPr bwMode="auto">
          <a:xfrm rot="-7500000">
            <a:off x="6764338" y="3241675"/>
            <a:ext cx="50800" cy="44450"/>
          </a:xfrm>
          <a:prstGeom prst="hexagon">
            <a:avLst>
              <a:gd name="adj" fmla="val 28571"/>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1" name="AutoShape 166"/>
          <p:cNvSpPr>
            <a:spLocks noChangeAspect="1" noChangeArrowheads="1"/>
          </p:cNvSpPr>
          <p:nvPr/>
        </p:nvSpPr>
        <p:spPr bwMode="auto">
          <a:xfrm rot="-5400000">
            <a:off x="6788944" y="3340894"/>
            <a:ext cx="49213" cy="41275"/>
          </a:xfrm>
          <a:prstGeom prst="hexagon">
            <a:avLst>
              <a:gd name="adj" fmla="val 29808"/>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2" name="AutoShape 167"/>
          <p:cNvSpPr>
            <a:spLocks noChangeAspect="1" noChangeArrowheads="1"/>
          </p:cNvSpPr>
          <p:nvPr/>
        </p:nvSpPr>
        <p:spPr bwMode="auto">
          <a:xfrm rot="-5400000">
            <a:off x="6785769" y="3286919"/>
            <a:ext cx="49213" cy="41275"/>
          </a:xfrm>
          <a:prstGeom prst="hexagon">
            <a:avLst>
              <a:gd name="adj" fmla="val 29808"/>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3" name="AutoShape 168"/>
          <p:cNvSpPr>
            <a:spLocks noChangeAspect="1" noChangeArrowheads="1"/>
          </p:cNvSpPr>
          <p:nvPr/>
        </p:nvSpPr>
        <p:spPr bwMode="auto">
          <a:xfrm rot="-2400000">
            <a:off x="6694488" y="3740150"/>
            <a:ext cx="41275" cy="34925"/>
          </a:xfrm>
          <a:prstGeom prst="hexagon">
            <a:avLst>
              <a:gd name="adj" fmla="val 2954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4" name="AutoShape 169"/>
          <p:cNvSpPr>
            <a:spLocks noChangeAspect="1" noChangeArrowheads="1"/>
          </p:cNvSpPr>
          <p:nvPr/>
        </p:nvSpPr>
        <p:spPr bwMode="auto">
          <a:xfrm rot="-1800000">
            <a:off x="6661150" y="3767138"/>
            <a:ext cx="41275" cy="34925"/>
          </a:xfrm>
          <a:prstGeom prst="hexagon">
            <a:avLst>
              <a:gd name="adj" fmla="val 2954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5" name="AutoShape 170"/>
          <p:cNvSpPr>
            <a:spLocks noChangeAspect="1" noChangeArrowheads="1"/>
          </p:cNvSpPr>
          <p:nvPr/>
        </p:nvSpPr>
        <p:spPr bwMode="auto">
          <a:xfrm rot="-1200000">
            <a:off x="6626225" y="3786188"/>
            <a:ext cx="39688" cy="33337"/>
          </a:xfrm>
          <a:prstGeom prst="hexagon">
            <a:avLst>
              <a:gd name="adj" fmla="val 29763"/>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6" name="AutoShape 171"/>
          <p:cNvSpPr>
            <a:spLocks noChangeAspect="1" noChangeArrowheads="1"/>
          </p:cNvSpPr>
          <p:nvPr/>
        </p:nvSpPr>
        <p:spPr bwMode="auto">
          <a:xfrm>
            <a:off x="6584950" y="3794125"/>
            <a:ext cx="41275" cy="34925"/>
          </a:xfrm>
          <a:prstGeom prst="hexagon">
            <a:avLst>
              <a:gd name="adj" fmla="val 2954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7" name="AutoShape 172"/>
          <p:cNvSpPr>
            <a:spLocks noChangeAspect="1" noChangeArrowheads="1"/>
          </p:cNvSpPr>
          <p:nvPr/>
        </p:nvSpPr>
        <p:spPr bwMode="auto">
          <a:xfrm rot="600000">
            <a:off x="6548438" y="3790950"/>
            <a:ext cx="39687" cy="33338"/>
          </a:xfrm>
          <a:prstGeom prst="hexagon">
            <a:avLst>
              <a:gd name="adj" fmla="val 29761"/>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8" name="AutoShape 173"/>
          <p:cNvSpPr>
            <a:spLocks noChangeAspect="1" noChangeArrowheads="1"/>
          </p:cNvSpPr>
          <p:nvPr/>
        </p:nvSpPr>
        <p:spPr bwMode="auto">
          <a:xfrm rot="2700000">
            <a:off x="6473032" y="3740944"/>
            <a:ext cx="39687" cy="34925"/>
          </a:xfrm>
          <a:prstGeom prst="hexagon">
            <a:avLst>
              <a:gd name="adj" fmla="val 28409"/>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79" name="AutoShape 174"/>
          <p:cNvSpPr>
            <a:spLocks noChangeAspect="1" noChangeArrowheads="1"/>
          </p:cNvSpPr>
          <p:nvPr/>
        </p:nvSpPr>
        <p:spPr bwMode="auto">
          <a:xfrm rot="2100000">
            <a:off x="6510338" y="3773488"/>
            <a:ext cx="39687" cy="34925"/>
          </a:xfrm>
          <a:prstGeom prst="hexagon">
            <a:avLst>
              <a:gd name="adj" fmla="val 28409"/>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0" name="Line 175"/>
          <p:cNvSpPr>
            <a:spLocks noChangeAspect="1" noChangeShapeType="1"/>
          </p:cNvSpPr>
          <p:nvPr/>
        </p:nvSpPr>
        <p:spPr bwMode="auto">
          <a:xfrm rot="16200000" flipV="1">
            <a:off x="8457406" y="3144044"/>
            <a:ext cx="14288" cy="571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1" name="AutoShape 176"/>
          <p:cNvSpPr>
            <a:spLocks noChangeAspect="1" noChangeArrowheads="1"/>
          </p:cNvSpPr>
          <p:nvPr/>
        </p:nvSpPr>
        <p:spPr bwMode="auto">
          <a:xfrm rot="16080000" flipH="1">
            <a:off x="8227219" y="2135982"/>
            <a:ext cx="153987"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2" name="AutoShape 177"/>
          <p:cNvSpPr>
            <a:spLocks noChangeAspect="1" noChangeArrowheads="1"/>
          </p:cNvSpPr>
          <p:nvPr/>
        </p:nvSpPr>
        <p:spPr bwMode="auto">
          <a:xfrm rot="15900000" flipH="1">
            <a:off x="8247856" y="2604294"/>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3" name="AutoShape 178"/>
          <p:cNvSpPr>
            <a:spLocks noChangeAspect="1" noChangeArrowheads="1"/>
          </p:cNvSpPr>
          <p:nvPr/>
        </p:nvSpPr>
        <p:spPr bwMode="auto">
          <a:xfrm rot="15960000" flipH="1">
            <a:off x="8233569" y="2450307"/>
            <a:ext cx="153987"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4" name="AutoShape 179"/>
          <p:cNvSpPr>
            <a:spLocks noChangeAspect="1" noChangeArrowheads="1"/>
          </p:cNvSpPr>
          <p:nvPr/>
        </p:nvSpPr>
        <p:spPr bwMode="auto">
          <a:xfrm rot="16200000" flipH="1">
            <a:off x="8230394" y="2293144"/>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5" name="AutoShape 180"/>
          <p:cNvSpPr>
            <a:spLocks noChangeAspect="1" noChangeArrowheads="1"/>
          </p:cNvSpPr>
          <p:nvPr/>
        </p:nvSpPr>
        <p:spPr bwMode="auto">
          <a:xfrm rot="15540000" flipH="1">
            <a:off x="8289925" y="2901951"/>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6" name="AutoShape 181"/>
          <p:cNvSpPr>
            <a:spLocks noChangeAspect="1" noChangeArrowheads="1"/>
          </p:cNvSpPr>
          <p:nvPr/>
        </p:nvSpPr>
        <p:spPr bwMode="auto">
          <a:xfrm rot="15660000" flipH="1">
            <a:off x="8258969" y="2750344"/>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7" name="AutoShape 182"/>
          <p:cNvSpPr>
            <a:spLocks noChangeAspect="1" noChangeArrowheads="1"/>
          </p:cNvSpPr>
          <p:nvPr/>
        </p:nvSpPr>
        <p:spPr bwMode="auto">
          <a:xfrm rot="-5400000">
            <a:off x="8070056" y="2670969"/>
            <a:ext cx="153988" cy="133350"/>
          </a:xfrm>
          <a:prstGeom prst="hexagon">
            <a:avLst>
              <a:gd name="adj" fmla="val 28869"/>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8" name="Line 183"/>
          <p:cNvSpPr>
            <a:spLocks noChangeAspect="1" noChangeShapeType="1"/>
          </p:cNvSpPr>
          <p:nvPr/>
        </p:nvSpPr>
        <p:spPr bwMode="auto">
          <a:xfrm rot="16200000" flipV="1">
            <a:off x="8225631" y="2753519"/>
            <a:ext cx="14288" cy="571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89" name="AutoShape 184"/>
          <p:cNvSpPr>
            <a:spLocks noChangeAspect="1" noChangeArrowheads="1"/>
          </p:cNvSpPr>
          <p:nvPr/>
        </p:nvSpPr>
        <p:spPr bwMode="auto">
          <a:xfrm rot="16080000" flipH="1">
            <a:off x="7993062" y="1747838"/>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0" name="AutoShape 185"/>
          <p:cNvSpPr>
            <a:spLocks noChangeAspect="1" noChangeArrowheads="1"/>
          </p:cNvSpPr>
          <p:nvPr/>
        </p:nvSpPr>
        <p:spPr bwMode="auto">
          <a:xfrm rot="15900000" flipH="1">
            <a:off x="8015287" y="2216151"/>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1" name="AutoShape 186"/>
          <p:cNvSpPr>
            <a:spLocks noChangeAspect="1" noChangeArrowheads="1"/>
          </p:cNvSpPr>
          <p:nvPr/>
        </p:nvSpPr>
        <p:spPr bwMode="auto">
          <a:xfrm rot="15960000" flipH="1">
            <a:off x="8001794" y="2061369"/>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2" name="AutoShape 187"/>
          <p:cNvSpPr>
            <a:spLocks noChangeAspect="1" noChangeArrowheads="1"/>
          </p:cNvSpPr>
          <p:nvPr/>
        </p:nvSpPr>
        <p:spPr bwMode="auto">
          <a:xfrm rot="16200000" flipH="1">
            <a:off x="7998619" y="1904207"/>
            <a:ext cx="153987"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3" name="AutoShape 188"/>
          <p:cNvSpPr>
            <a:spLocks noChangeAspect="1" noChangeArrowheads="1"/>
          </p:cNvSpPr>
          <p:nvPr/>
        </p:nvSpPr>
        <p:spPr bwMode="auto">
          <a:xfrm rot="15540000" flipH="1">
            <a:off x="8058150" y="2513013"/>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4" name="AutoShape 189"/>
          <p:cNvSpPr>
            <a:spLocks noChangeAspect="1" noChangeArrowheads="1"/>
          </p:cNvSpPr>
          <p:nvPr/>
        </p:nvSpPr>
        <p:spPr bwMode="auto">
          <a:xfrm rot="15660000" flipH="1">
            <a:off x="8027194" y="2361407"/>
            <a:ext cx="153987"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5" name="AutoShape 190"/>
          <p:cNvSpPr>
            <a:spLocks noChangeAspect="1" noChangeArrowheads="1"/>
          </p:cNvSpPr>
          <p:nvPr/>
        </p:nvSpPr>
        <p:spPr bwMode="auto">
          <a:xfrm rot="-5400000">
            <a:off x="7587456" y="5064919"/>
            <a:ext cx="153988" cy="133350"/>
          </a:xfrm>
          <a:prstGeom prst="hexagon">
            <a:avLst>
              <a:gd name="adj" fmla="val 28869"/>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6" name="Line 191"/>
          <p:cNvSpPr>
            <a:spLocks noChangeAspect="1" noChangeShapeType="1"/>
          </p:cNvSpPr>
          <p:nvPr/>
        </p:nvSpPr>
        <p:spPr bwMode="auto">
          <a:xfrm rot="16200000" flipV="1">
            <a:off x="7743031" y="5147469"/>
            <a:ext cx="14288" cy="571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7" name="AutoShape 192"/>
          <p:cNvSpPr>
            <a:spLocks noChangeAspect="1" noChangeArrowheads="1"/>
          </p:cNvSpPr>
          <p:nvPr/>
        </p:nvSpPr>
        <p:spPr bwMode="auto">
          <a:xfrm rot="16080000" flipH="1">
            <a:off x="7512050" y="4141788"/>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8" name="AutoShape 193"/>
          <p:cNvSpPr>
            <a:spLocks noChangeAspect="1" noChangeArrowheads="1"/>
          </p:cNvSpPr>
          <p:nvPr/>
        </p:nvSpPr>
        <p:spPr bwMode="auto">
          <a:xfrm rot="15900000" flipH="1">
            <a:off x="7532687" y="4610101"/>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699" name="AutoShape 194"/>
          <p:cNvSpPr>
            <a:spLocks noChangeAspect="1" noChangeArrowheads="1"/>
          </p:cNvSpPr>
          <p:nvPr/>
        </p:nvSpPr>
        <p:spPr bwMode="auto">
          <a:xfrm rot="15960000" flipH="1">
            <a:off x="7519194" y="4455319"/>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0" name="AutoShape 195"/>
          <p:cNvSpPr>
            <a:spLocks noChangeAspect="1" noChangeArrowheads="1"/>
          </p:cNvSpPr>
          <p:nvPr/>
        </p:nvSpPr>
        <p:spPr bwMode="auto">
          <a:xfrm rot="16200000" flipH="1">
            <a:off x="7515225" y="4298951"/>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1" name="AutoShape 196"/>
          <p:cNvSpPr>
            <a:spLocks noChangeAspect="1" noChangeArrowheads="1"/>
          </p:cNvSpPr>
          <p:nvPr/>
        </p:nvSpPr>
        <p:spPr bwMode="auto">
          <a:xfrm rot="15540000" flipH="1">
            <a:off x="7575550" y="4906963"/>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2" name="AutoShape 197"/>
          <p:cNvSpPr>
            <a:spLocks noChangeAspect="1" noChangeArrowheads="1"/>
          </p:cNvSpPr>
          <p:nvPr/>
        </p:nvSpPr>
        <p:spPr bwMode="auto">
          <a:xfrm rot="15660000" flipH="1">
            <a:off x="7544594" y="4755357"/>
            <a:ext cx="153987"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3" name="AutoShape 198"/>
          <p:cNvSpPr>
            <a:spLocks noChangeAspect="1" noChangeArrowheads="1"/>
          </p:cNvSpPr>
          <p:nvPr/>
        </p:nvSpPr>
        <p:spPr bwMode="auto">
          <a:xfrm rot="-5400000">
            <a:off x="7354887" y="4676776"/>
            <a:ext cx="155575" cy="133350"/>
          </a:xfrm>
          <a:prstGeom prst="hexagon">
            <a:avLst>
              <a:gd name="adj" fmla="val 29167"/>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4" name="Line 199"/>
          <p:cNvSpPr>
            <a:spLocks noChangeAspect="1" noChangeShapeType="1"/>
          </p:cNvSpPr>
          <p:nvPr/>
        </p:nvSpPr>
        <p:spPr bwMode="auto">
          <a:xfrm rot="16200000" flipV="1">
            <a:off x="7511256" y="4758532"/>
            <a:ext cx="14287" cy="571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5" name="AutoShape 200"/>
          <p:cNvSpPr>
            <a:spLocks noChangeAspect="1" noChangeArrowheads="1"/>
          </p:cNvSpPr>
          <p:nvPr/>
        </p:nvSpPr>
        <p:spPr bwMode="auto">
          <a:xfrm rot="15900000" flipH="1">
            <a:off x="7300912" y="4221163"/>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6" name="AutoShape 201"/>
          <p:cNvSpPr>
            <a:spLocks noChangeAspect="1" noChangeArrowheads="1"/>
          </p:cNvSpPr>
          <p:nvPr/>
        </p:nvSpPr>
        <p:spPr bwMode="auto">
          <a:xfrm rot="15540000" flipH="1">
            <a:off x="7344569" y="4515644"/>
            <a:ext cx="153988" cy="133350"/>
          </a:xfrm>
          <a:prstGeom prst="hexagon">
            <a:avLst>
              <a:gd name="adj" fmla="val 288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7" name="AutoShape 202"/>
          <p:cNvSpPr>
            <a:spLocks noChangeAspect="1" noChangeArrowheads="1"/>
          </p:cNvSpPr>
          <p:nvPr/>
        </p:nvSpPr>
        <p:spPr bwMode="auto">
          <a:xfrm rot="15660000" flipH="1">
            <a:off x="7312025" y="4367213"/>
            <a:ext cx="155575" cy="133350"/>
          </a:xfrm>
          <a:prstGeom prst="hexagon">
            <a:avLst>
              <a:gd name="adj" fmla="val 291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8" name="AutoShape 204"/>
          <p:cNvSpPr>
            <a:spLocks noChangeAspect="1" noChangeArrowheads="1"/>
          </p:cNvSpPr>
          <p:nvPr/>
        </p:nvSpPr>
        <p:spPr bwMode="auto">
          <a:xfrm flipV="1">
            <a:off x="6740525" y="5619750"/>
            <a:ext cx="155575" cy="120650"/>
          </a:xfrm>
          <a:prstGeom prst="hexagon">
            <a:avLst>
              <a:gd name="adj" fmla="val 32237"/>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09" name="Line 205"/>
          <p:cNvSpPr>
            <a:spLocks noChangeAspect="1" noChangeShapeType="1"/>
          </p:cNvSpPr>
          <p:nvPr/>
        </p:nvSpPr>
        <p:spPr bwMode="auto">
          <a:xfrm>
            <a:off x="6765925" y="5576888"/>
            <a:ext cx="14288" cy="52387"/>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0" name="AutoShape 206"/>
          <p:cNvSpPr>
            <a:spLocks noChangeAspect="1" noChangeArrowheads="1"/>
          </p:cNvSpPr>
          <p:nvPr/>
        </p:nvSpPr>
        <p:spPr bwMode="auto">
          <a:xfrm rot="120000" flipH="1" flipV="1">
            <a:off x="7664450" y="5688013"/>
            <a:ext cx="155575" cy="120650"/>
          </a:xfrm>
          <a:prstGeom prst="hexagon">
            <a:avLst>
              <a:gd name="adj" fmla="val 3223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1" name="AutoShape 207"/>
          <p:cNvSpPr>
            <a:spLocks noChangeAspect="1" noChangeArrowheads="1"/>
          </p:cNvSpPr>
          <p:nvPr/>
        </p:nvSpPr>
        <p:spPr bwMode="auto">
          <a:xfrm rot="300000" flipH="1" flipV="1">
            <a:off x="7196138" y="5668963"/>
            <a:ext cx="155575" cy="120650"/>
          </a:xfrm>
          <a:prstGeom prst="hexagon">
            <a:avLst>
              <a:gd name="adj" fmla="val 3223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2" name="AutoShape 208"/>
          <p:cNvSpPr>
            <a:spLocks noChangeAspect="1" noChangeArrowheads="1"/>
          </p:cNvSpPr>
          <p:nvPr/>
        </p:nvSpPr>
        <p:spPr bwMode="auto">
          <a:xfrm rot="240000" flipH="1" flipV="1">
            <a:off x="7350125" y="5681663"/>
            <a:ext cx="155575" cy="120650"/>
          </a:xfrm>
          <a:prstGeom prst="hexagon">
            <a:avLst>
              <a:gd name="adj" fmla="val 3223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3" name="AutoShape 209"/>
          <p:cNvSpPr>
            <a:spLocks noChangeAspect="1" noChangeArrowheads="1"/>
          </p:cNvSpPr>
          <p:nvPr/>
        </p:nvSpPr>
        <p:spPr bwMode="auto">
          <a:xfrm flipH="1" flipV="1">
            <a:off x="7507288" y="5684838"/>
            <a:ext cx="155575" cy="120650"/>
          </a:xfrm>
          <a:prstGeom prst="hexagon">
            <a:avLst>
              <a:gd name="adj" fmla="val 3223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4" name="AutoShape 210"/>
          <p:cNvSpPr>
            <a:spLocks noChangeAspect="1" noChangeArrowheads="1"/>
          </p:cNvSpPr>
          <p:nvPr/>
        </p:nvSpPr>
        <p:spPr bwMode="auto">
          <a:xfrm rot="660000" flipH="1" flipV="1">
            <a:off x="6900863" y="5629275"/>
            <a:ext cx="153987" cy="120650"/>
          </a:xfrm>
          <a:prstGeom prst="hexagon">
            <a:avLst>
              <a:gd name="adj" fmla="val 3190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5" name="AutoShape 211"/>
          <p:cNvSpPr>
            <a:spLocks noChangeAspect="1" noChangeArrowheads="1"/>
          </p:cNvSpPr>
          <p:nvPr/>
        </p:nvSpPr>
        <p:spPr bwMode="auto">
          <a:xfrm rot="540000" flipH="1" flipV="1">
            <a:off x="7050088" y="5659438"/>
            <a:ext cx="155575" cy="119062"/>
          </a:xfrm>
          <a:prstGeom prst="hexagon">
            <a:avLst>
              <a:gd name="adj" fmla="val 3266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6" name="AutoShape 212"/>
          <p:cNvSpPr>
            <a:spLocks noChangeAspect="1" noChangeArrowheads="1"/>
          </p:cNvSpPr>
          <p:nvPr/>
        </p:nvSpPr>
        <p:spPr bwMode="auto">
          <a:xfrm flipV="1">
            <a:off x="7129463" y="5829300"/>
            <a:ext cx="155575" cy="120650"/>
          </a:xfrm>
          <a:prstGeom prst="hexagon">
            <a:avLst>
              <a:gd name="adj" fmla="val 32237"/>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7" name="Line 213"/>
          <p:cNvSpPr>
            <a:spLocks noChangeAspect="1" noChangeShapeType="1"/>
          </p:cNvSpPr>
          <p:nvPr/>
        </p:nvSpPr>
        <p:spPr bwMode="auto">
          <a:xfrm>
            <a:off x="7154863" y="5786438"/>
            <a:ext cx="14287" cy="52387"/>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8" name="AutoShape 214"/>
          <p:cNvSpPr>
            <a:spLocks noChangeAspect="1" noChangeArrowheads="1"/>
          </p:cNvSpPr>
          <p:nvPr/>
        </p:nvSpPr>
        <p:spPr bwMode="auto">
          <a:xfrm rot="120000" flipH="1" flipV="1">
            <a:off x="8053388" y="5897563"/>
            <a:ext cx="155575" cy="120650"/>
          </a:xfrm>
          <a:prstGeom prst="hexagon">
            <a:avLst>
              <a:gd name="adj" fmla="val 3223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19" name="AutoShape 215"/>
          <p:cNvSpPr>
            <a:spLocks noChangeAspect="1" noChangeArrowheads="1"/>
          </p:cNvSpPr>
          <p:nvPr/>
        </p:nvSpPr>
        <p:spPr bwMode="auto">
          <a:xfrm rot="300000" flipH="1" flipV="1">
            <a:off x="7586663" y="5878513"/>
            <a:ext cx="153987" cy="120650"/>
          </a:xfrm>
          <a:prstGeom prst="hexagon">
            <a:avLst>
              <a:gd name="adj" fmla="val 3190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0" name="AutoShape 216"/>
          <p:cNvSpPr>
            <a:spLocks noChangeAspect="1" noChangeArrowheads="1"/>
          </p:cNvSpPr>
          <p:nvPr/>
        </p:nvSpPr>
        <p:spPr bwMode="auto">
          <a:xfrm rot="240000" flipH="1" flipV="1">
            <a:off x="7739063" y="5891213"/>
            <a:ext cx="155575" cy="120650"/>
          </a:xfrm>
          <a:prstGeom prst="hexagon">
            <a:avLst>
              <a:gd name="adj" fmla="val 3223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1" name="AutoShape 217"/>
          <p:cNvSpPr>
            <a:spLocks noChangeAspect="1" noChangeArrowheads="1"/>
          </p:cNvSpPr>
          <p:nvPr/>
        </p:nvSpPr>
        <p:spPr bwMode="auto">
          <a:xfrm flipH="1" flipV="1">
            <a:off x="7896225" y="5894388"/>
            <a:ext cx="155575" cy="120650"/>
          </a:xfrm>
          <a:prstGeom prst="hexagon">
            <a:avLst>
              <a:gd name="adj" fmla="val 3223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2" name="AutoShape 218"/>
          <p:cNvSpPr>
            <a:spLocks noChangeAspect="1" noChangeArrowheads="1"/>
          </p:cNvSpPr>
          <p:nvPr/>
        </p:nvSpPr>
        <p:spPr bwMode="auto">
          <a:xfrm rot="660000" flipH="1" flipV="1">
            <a:off x="7289800" y="5838825"/>
            <a:ext cx="153988" cy="120650"/>
          </a:xfrm>
          <a:prstGeom prst="hexagon">
            <a:avLst>
              <a:gd name="adj" fmla="val 3190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3" name="AutoShape 219"/>
          <p:cNvSpPr>
            <a:spLocks noChangeAspect="1" noChangeArrowheads="1"/>
          </p:cNvSpPr>
          <p:nvPr/>
        </p:nvSpPr>
        <p:spPr bwMode="auto">
          <a:xfrm rot="540000" flipH="1" flipV="1">
            <a:off x="7439025" y="5868988"/>
            <a:ext cx="155575" cy="120650"/>
          </a:xfrm>
          <a:prstGeom prst="hexagon">
            <a:avLst>
              <a:gd name="adj" fmla="val 32237"/>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4" name="AutoShape 221"/>
          <p:cNvSpPr>
            <a:spLocks noChangeAspect="1" noChangeArrowheads="1"/>
          </p:cNvSpPr>
          <p:nvPr/>
        </p:nvSpPr>
        <p:spPr bwMode="auto">
          <a:xfrm rot="2700000" flipV="1">
            <a:off x="5843588" y="5500688"/>
            <a:ext cx="115887" cy="100012"/>
          </a:xfrm>
          <a:prstGeom prst="hexagon">
            <a:avLst>
              <a:gd name="adj" fmla="val 28968"/>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5" name="Line 222"/>
          <p:cNvSpPr>
            <a:spLocks noChangeAspect="1" noChangeShapeType="1"/>
          </p:cNvSpPr>
          <p:nvPr/>
        </p:nvSpPr>
        <p:spPr bwMode="auto">
          <a:xfrm rot="2700000">
            <a:off x="5918200" y="5461000"/>
            <a:ext cx="11113" cy="42863"/>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6" name="AutoShape 223"/>
          <p:cNvSpPr>
            <a:spLocks noChangeAspect="1" noChangeArrowheads="1"/>
          </p:cNvSpPr>
          <p:nvPr/>
        </p:nvSpPr>
        <p:spPr bwMode="auto">
          <a:xfrm rot="2820000" flipH="1" flipV="1">
            <a:off x="6293644" y="6031706"/>
            <a:ext cx="117475" cy="100013"/>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7" name="AutoShape 224"/>
          <p:cNvSpPr>
            <a:spLocks noChangeAspect="1" noChangeArrowheads="1"/>
          </p:cNvSpPr>
          <p:nvPr/>
        </p:nvSpPr>
        <p:spPr bwMode="auto">
          <a:xfrm rot="3000000" flipH="1" flipV="1">
            <a:off x="6057900" y="5772151"/>
            <a:ext cx="115887" cy="100012"/>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8" name="AutoShape 225"/>
          <p:cNvSpPr>
            <a:spLocks noChangeAspect="1" noChangeArrowheads="1"/>
          </p:cNvSpPr>
          <p:nvPr/>
        </p:nvSpPr>
        <p:spPr bwMode="auto">
          <a:xfrm rot="2940000" flipH="1" flipV="1">
            <a:off x="6130925" y="5861051"/>
            <a:ext cx="115887" cy="100012"/>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29" name="AutoShape 226"/>
          <p:cNvSpPr>
            <a:spLocks noChangeAspect="1" noChangeArrowheads="1"/>
          </p:cNvSpPr>
          <p:nvPr/>
        </p:nvSpPr>
        <p:spPr bwMode="auto">
          <a:xfrm rot="2700000" flipH="1" flipV="1">
            <a:off x="6213475" y="5945188"/>
            <a:ext cx="115888" cy="100012"/>
          </a:xfrm>
          <a:prstGeom prst="hexagon">
            <a:avLst>
              <a:gd name="adj" fmla="val 289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0" name="AutoShape 227"/>
          <p:cNvSpPr>
            <a:spLocks noChangeAspect="1" noChangeArrowheads="1"/>
          </p:cNvSpPr>
          <p:nvPr/>
        </p:nvSpPr>
        <p:spPr bwMode="auto">
          <a:xfrm rot="3360000" flipH="1" flipV="1">
            <a:off x="5922963" y="5592762"/>
            <a:ext cx="115888"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1" name="AutoShape 228"/>
          <p:cNvSpPr>
            <a:spLocks noChangeAspect="1" noChangeArrowheads="1"/>
          </p:cNvSpPr>
          <p:nvPr/>
        </p:nvSpPr>
        <p:spPr bwMode="auto">
          <a:xfrm rot="3240000" flipH="1" flipV="1">
            <a:off x="5986463" y="5689600"/>
            <a:ext cx="115887"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2" name="AutoShape 229"/>
          <p:cNvSpPr>
            <a:spLocks noChangeAspect="1" noChangeArrowheads="1"/>
          </p:cNvSpPr>
          <p:nvPr/>
        </p:nvSpPr>
        <p:spPr bwMode="auto">
          <a:xfrm rot="2700000" flipV="1">
            <a:off x="5927725" y="5830888"/>
            <a:ext cx="117475" cy="101600"/>
          </a:xfrm>
          <a:prstGeom prst="hexagon">
            <a:avLst>
              <a:gd name="adj" fmla="val 28906"/>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3" name="Line 230"/>
          <p:cNvSpPr>
            <a:spLocks noChangeAspect="1" noChangeShapeType="1"/>
          </p:cNvSpPr>
          <p:nvPr/>
        </p:nvSpPr>
        <p:spPr bwMode="auto">
          <a:xfrm rot="2700000">
            <a:off x="6000750" y="5791200"/>
            <a:ext cx="11113" cy="42863"/>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4" name="AutoShape 231"/>
          <p:cNvSpPr>
            <a:spLocks noChangeAspect="1" noChangeArrowheads="1"/>
          </p:cNvSpPr>
          <p:nvPr/>
        </p:nvSpPr>
        <p:spPr bwMode="auto">
          <a:xfrm rot="2820000" flipH="1" flipV="1">
            <a:off x="6378575" y="6362701"/>
            <a:ext cx="115887" cy="100012"/>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5" name="AutoShape 232"/>
          <p:cNvSpPr>
            <a:spLocks noChangeAspect="1" noChangeArrowheads="1"/>
          </p:cNvSpPr>
          <p:nvPr/>
        </p:nvSpPr>
        <p:spPr bwMode="auto">
          <a:xfrm rot="3000000" flipH="1" flipV="1">
            <a:off x="6140450" y="6102351"/>
            <a:ext cx="115887" cy="100012"/>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6" name="AutoShape 233"/>
          <p:cNvSpPr>
            <a:spLocks noChangeAspect="1" noChangeArrowheads="1"/>
          </p:cNvSpPr>
          <p:nvPr/>
        </p:nvSpPr>
        <p:spPr bwMode="auto">
          <a:xfrm rot="2940000" flipH="1" flipV="1">
            <a:off x="6215063" y="6191250"/>
            <a:ext cx="115887"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7" name="AutoShape 234"/>
          <p:cNvSpPr>
            <a:spLocks noChangeAspect="1" noChangeArrowheads="1"/>
          </p:cNvSpPr>
          <p:nvPr/>
        </p:nvSpPr>
        <p:spPr bwMode="auto">
          <a:xfrm rot="2700000" flipH="1" flipV="1">
            <a:off x="6295231" y="6276182"/>
            <a:ext cx="117475" cy="100012"/>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8" name="AutoShape 235"/>
          <p:cNvSpPr>
            <a:spLocks noChangeAspect="1" noChangeArrowheads="1"/>
          </p:cNvSpPr>
          <p:nvPr/>
        </p:nvSpPr>
        <p:spPr bwMode="auto">
          <a:xfrm rot="3360000" flipH="1" flipV="1">
            <a:off x="6007894" y="5920582"/>
            <a:ext cx="115887" cy="101600"/>
          </a:xfrm>
          <a:prstGeom prst="hexagon">
            <a:avLst>
              <a:gd name="adj" fmla="val 2851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39" name="AutoShape 236"/>
          <p:cNvSpPr>
            <a:spLocks noChangeAspect="1" noChangeArrowheads="1"/>
          </p:cNvSpPr>
          <p:nvPr/>
        </p:nvSpPr>
        <p:spPr bwMode="auto">
          <a:xfrm rot="3240000" flipH="1" flipV="1">
            <a:off x="6069013" y="6018212"/>
            <a:ext cx="115888"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0" name="AutoShape 237"/>
          <p:cNvSpPr>
            <a:spLocks noChangeAspect="1" noChangeArrowheads="1"/>
          </p:cNvSpPr>
          <p:nvPr/>
        </p:nvSpPr>
        <p:spPr bwMode="auto">
          <a:xfrm rot="2700000" flipV="1">
            <a:off x="5948363" y="6065838"/>
            <a:ext cx="115887" cy="100012"/>
          </a:xfrm>
          <a:prstGeom prst="hexagon">
            <a:avLst>
              <a:gd name="adj" fmla="val 28968"/>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1" name="Line 238"/>
          <p:cNvSpPr>
            <a:spLocks noChangeAspect="1" noChangeShapeType="1"/>
          </p:cNvSpPr>
          <p:nvPr/>
        </p:nvSpPr>
        <p:spPr bwMode="auto">
          <a:xfrm rot="2700000">
            <a:off x="6021387" y="6026151"/>
            <a:ext cx="11113" cy="42862"/>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2" name="AutoShape 239"/>
          <p:cNvSpPr>
            <a:spLocks noChangeAspect="1" noChangeArrowheads="1"/>
          </p:cNvSpPr>
          <p:nvPr/>
        </p:nvSpPr>
        <p:spPr bwMode="auto">
          <a:xfrm rot="3000000" flipH="1" flipV="1">
            <a:off x="6161881" y="6339682"/>
            <a:ext cx="117475" cy="100012"/>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3" name="AutoShape 240"/>
          <p:cNvSpPr>
            <a:spLocks noChangeAspect="1" noChangeArrowheads="1"/>
          </p:cNvSpPr>
          <p:nvPr/>
        </p:nvSpPr>
        <p:spPr bwMode="auto">
          <a:xfrm rot="2940000" flipH="1" flipV="1">
            <a:off x="6234906" y="6428582"/>
            <a:ext cx="117475" cy="100012"/>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4" name="AutoShape 241"/>
          <p:cNvSpPr>
            <a:spLocks noChangeAspect="1" noChangeArrowheads="1"/>
          </p:cNvSpPr>
          <p:nvPr/>
        </p:nvSpPr>
        <p:spPr bwMode="auto">
          <a:xfrm rot="2700000" flipH="1" flipV="1">
            <a:off x="6316663" y="6511925"/>
            <a:ext cx="115887"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5" name="AutoShape 242"/>
          <p:cNvSpPr>
            <a:spLocks noChangeAspect="1" noChangeArrowheads="1"/>
          </p:cNvSpPr>
          <p:nvPr/>
        </p:nvSpPr>
        <p:spPr bwMode="auto">
          <a:xfrm rot="3360000" flipH="1" flipV="1">
            <a:off x="6027738" y="6157912"/>
            <a:ext cx="115888"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6" name="AutoShape 243"/>
          <p:cNvSpPr>
            <a:spLocks noChangeAspect="1" noChangeArrowheads="1"/>
          </p:cNvSpPr>
          <p:nvPr/>
        </p:nvSpPr>
        <p:spPr bwMode="auto">
          <a:xfrm rot="3240000" flipH="1" flipV="1">
            <a:off x="6089650" y="6253163"/>
            <a:ext cx="115888" cy="100012"/>
          </a:xfrm>
          <a:prstGeom prst="hexagon">
            <a:avLst>
              <a:gd name="adj" fmla="val 289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7" name="AutoShape 244"/>
          <p:cNvSpPr>
            <a:spLocks noChangeAspect="1" noChangeArrowheads="1"/>
          </p:cNvSpPr>
          <p:nvPr/>
        </p:nvSpPr>
        <p:spPr bwMode="auto">
          <a:xfrm rot="2700000" flipV="1">
            <a:off x="6030913" y="6397625"/>
            <a:ext cx="117475" cy="100013"/>
          </a:xfrm>
          <a:prstGeom prst="hexagon">
            <a:avLst>
              <a:gd name="adj" fmla="val 29365"/>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8" name="Line 245"/>
          <p:cNvSpPr>
            <a:spLocks noChangeAspect="1" noChangeShapeType="1"/>
          </p:cNvSpPr>
          <p:nvPr/>
        </p:nvSpPr>
        <p:spPr bwMode="auto">
          <a:xfrm rot="2700000">
            <a:off x="6104732" y="6357144"/>
            <a:ext cx="11112" cy="444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49" name="AutoShape 246"/>
          <p:cNvSpPr>
            <a:spLocks noChangeAspect="1" noChangeArrowheads="1"/>
          </p:cNvSpPr>
          <p:nvPr/>
        </p:nvSpPr>
        <p:spPr bwMode="auto">
          <a:xfrm rot="3360000" flipH="1" flipV="1">
            <a:off x="6111875" y="6488113"/>
            <a:ext cx="115888" cy="100012"/>
          </a:xfrm>
          <a:prstGeom prst="hexagon">
            <a:avLst>
              <a:gd name="adj" fmla="val 289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0" name="AutoShape 247"/>
          <p:cNvSpPr>
            <a:spLocks noChangeAspect="1" noChangeArrowheads="1"/>
          </p:cNvSpPr>
          <p:nvPr/>
        </p:nvSpPr>
        <p:spPr bwMode="auto">
          <a:xfrm rot="3240000" flipH="1" flipV="1">
            <a:off x="6172994" y="6585744"/>
            <a:ext cx="117475" cy="100013"/>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1" name="AutoShape 249"/>
          <p:cNvSpPr>
            <a:spLocks noChangeAspect="1" noChangeArrowheads="1"/>
          </p:cNvSpPr>
          <p:nvPr/>
        </p:nvSpPr>
        <p:spPr bwMode="auto">
          <a:xfrm rot="7500000" flipV="1">
            <a:off x="5749132" y="2210593"/>
            <a:ext cx="114300" cy="100013"/>
          </a:xfrm>
          <a:prstGeom prst="hexagon">
            <a:avLst>
              <a:gd name="adj" fmla="val 28571"/>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2" name="Line 250"/>
          <p:cNvSpPr>
            <a:spLocks noChangeAspect="1" noChangeShapeType="1"/>
          </p:cNvSpPr>
          <p:nvPr/>
        </p:nvSpPr>
        <p:spPr bwMode="auto">
          <a:xfrm rot="7500000">
            <a:off x="5872956" y="2248695"/>
            <a:ext cx="9525" cy="42862"/>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3" name="AutoShape 251"/>
          <p:cNvSpPr>
            <a:spLocks noChangeAspect="1" noChangeArrowheads="1"/>
          </p:cNvSpPr>
          <p:nvPr/>
        </p:nvSpPr>
        <p:spPr bwMode="auto">
          <a:xfrm rot="7620000" flipH="1" flipV="1">
            <a:off x="5309394" y="2740819"/>
            <a:ext cx="114300" cy="100012"/>
          </a:xfrm>
          <a:prstGeom prst="hexagon">
            <a:avLst>
              <a:gd name="adj" fmla="val 2857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4" name="AutoShape 252"/>
          <p:cNvSpPr>
            <a:spLocks noChangeAspect="1" noChangeArrowheads="1"/>
          </p:cNvSpPr>
          <p:nvPr/>
        </p:nvSpPr>
        <p:spPr bwMode="auto">
          <a:xfrm rot="7800000" flipH="1" flipV="1">
            <a:off x="5522119" y="2466182"/>
            <a:ext cx="114300" cy="100012"/>
          </a:xfrm>
          <a:prstGeom prst="hexagon">
            <a:avLst>
              <a:gd name="adj" fmla="val 2857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5" name="AutoShape 253"/>
          <p:cNvSpPr>
            <a:spLocks noChangeAspect="1" noChangeArrowheads="1"/>
          </p:cNvSpPr>
          <p:nvPr/>
        </p:nvSpPr>
        <p:spPr bwMode="auto">
          <a:xfrm rot="7740000" flipH="1" flipV="1">
            <a:off x="5449888" y="2554287"/>
            <a:ext cx="114300" cy="98425"/>
          </a:xfrm>
          <a:prstGeom prst="hexagon">
            <a:avLst>
              <a:gd name="adj" fmla="val 2903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6" name="AutoShape 254"/>
          <p:cNvSpPr>
            <a:spLocks noChangeAspect="1" noChangeArrowheads="1"/>
          </p:cNvSpPr>
          <p:nvPr/>
        </p:nvSpPr>
        <p:spPr bwMode="auto">
          <a:xfrm rot="7500000" flipH="1" flipV="1">
            <a:off x="5379244" y="2648744"/>
            <a:ext cx="115887" cy="98425"/>
          </a:xfrm>
          <a:prstGeom prst="hexagon">
            <a:avLst>
              <a:gd name="adj" fmla="val 2943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7" name="AutoShape 255"/>
          <p:cNvSpPr>
            <a:spLocks noChangeAspect="1" noChangeArrowheads="1"/>
          </p:cNvSpPr>
          <p:nvPr/>
        </p:nvSpPr>
        <p:spPr bwMode="auto">
          <a:xfrm rot="8160000" flipH="1" flipV="1">
            <a:off x="5675313" y="2303463"/>
            <a:ext cx="114300" cy="100012"/>
          </a:xfrm>
          <a:prstGeom prst="hexagon">
            <a:avLst>
              <a:gd name="adj" fmla="val 2857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8" name="AutoShape 256"/>
          <p:cNvSpPr>
            <a:spLocks noChangeAspect="1" noChangeArrowheads="1"/>
          </p:cNvSpPr>
          <p:nvPr/>
        </p:nvSpPr>
        <p:spPr bwMode="auto">
          <a:xfrm rot="8040000" flipH="1" flipV="1">
            <a:off x="5590382" y="2382043"/>
            <a:ext cx="114300" cy="100013"/>
          </a:xfrm>
          <a:prstGeom prst="hexagon">
            <a:avLst>
              <a:gd name="adj" fmla="val 2857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59" name="AutoShape 257"/>
          <p:cNvSpPr>
            <a:spLocks noChangeAspect="1" noChangeArrowheads="1"/>
          </p:cNvSpPr>
          <p:nvPr/>
        </p:nvSpPr>
        <p:spPr bwMode="auto">
          <a:xfrm rot="7500000" flipV="1">
            <a:off x="5443538" y="2351087"/>
            <a:ext cx="114300" cy="98425"/>
          </a:xfrm>
          <a:prstGeom prst="hexagon">
            <a:avLst>
              <a:gd name="adj" fmla="val 29032"/>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0" name="Line 258"/>
          <p:cNvSpPr>
            <a:spLocks noChangeAspect="1" noChangeShapeType="1"/>
          </p:cNvSpPr>
          <p:nvPr/>
        </p:nvSpPr>
        <p:spPr bwMode="auto">
          <a:xfrm rot="7500000">
            <a:off x="5566569" y="2386806"/>
            <a:ext cx="9525" cy="42863"/>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1" name="AutoShape 259"/>
          <p:cNvSpPr>
            <a:spLocks noChangeAspect="1" noChangeArrowheads="1"/>
          </p:cNvSpPr>
          <p:nvPr/>
        </p:nvSpPr>
        <p:spPr bwMode="auto">
          <a:xfrm rot="7620000" flipH="1" flipV="1">
            <a:off x="5003801" y="2879725"/>
            <a:ext cx="114300" cy="98425"/>
          </a:xfrm>
          <a:prstGeom prst="hexagon">
            <a:avLst>
              <a:gd name="adj" fmla="val 2903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2" name="AutoShape 260"/>
          <p:cNvSpPr>
            <a:spLocks noChangeAspect="1" noChangeArrowheads="1"/>
          </p:cNvSpPr>
          <p:nvPr/>
        </p:nvSpPr>
        <p:spPr bwMode="auto">
          <a:xfrm rot="7800000" flipH="1" flipV="1">
            <a:off x="5216526" y="2605087"/>
            <a:ext cx="114300" cy="98425"/>
          </a:xfrm>
          <a:prstGeom prst="hexagon">
            <a:avLst>
              <a:gd name="adj" fmla="val 2903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3" name="AutoShape 261"/>
          <p:cNvSpPr>
            <a:spLocks noChangeAspect="1" noChangeArrowheads="1"/>
          </p:cNvSpPr>
          <p:nvPr/>
        </p:nvSpPr>
        <p:spPr bwMode="auto">
          <a:xfrm rot="7740000" flipH="1" flipV="1">
            <a:off x="5141119" y="2691607"/>
            <a:ext cx="114300" cy="100012"/>
          </a:xfrm>
          <a:prstGeom prst="hexagon">
            <a:avLst>
              <a:gd name="adj" fmla="val 2857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4" name="AutoShape 262"/>
          <p:cNvSpPr>
            <a:spLocks noChangeAspect="1" noChangeArrowheads="1"/>
          </p:cNvSpPr>
          <p:nvPr/>
        </p:nvSpPr>
        <p:spPr bwMode="auto">
          <a:xfrm rot="7500000" flipH="1" flipV="1">
            <a:off x="5072857" y="2786856"/>
            <a:ext cx="115888" cy="98425"/>
          </a:xfrm>
          <a:prstGeom prst="hexagon">
            <a:avLst>
              <a:gd name="adj" fmla="val 294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5" name="AutoShape 263"/>
          <p:cNvSpPr>
            <a:spLocks noChangeAspect="1" noChangeArrowheads="1"/>
          </p:cNvSpPr>
          <p:nvPr/>
        </p:nvSpPr>
        <p:spPr bwMode="auto">
          <a:xfrm rot="8160000" flipH="1" flipV="1">
            <a:off x="5367338" y="2443163"/>
            <a:ext cx="115887" cy="98425"/>
          </a:xfrm>
          <a:prstGeom prst="hexagon">
            <a:avLst>
              <a:gd name="adj" fmla="val 2943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6" name="AutoShape 264"/>
          <p:cNvSpPr>
            <a:spLocks noChangeAspect="1" noChangeArrowheads="1"/>
          </p:cNvSpPr>
          <p:nvPr/>
        </p:nvSpPr>
        <p:spPr bwMode="auto">
          <a:xfrm rot="8040000" flipH="1" flipV="1">
            <a:off x="5284788" y="2520950"/>
            <a:ext cx="114300" cy="98425"/>
          </a:xfrm>
          <a:prstGeom prst="hexagon">
            <a:avLst>
              <a:gd name="adj" fmla="val 2903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7" name="AutoShape 266"/>
          <p:cNvSpPr>
            <a:spLocks noChangeAspect="1" noChangeArrowheads="1"/>
          </p:cNvSpPr>
          <p:nvPr/>
        </p:nvSpPr>
        <p:spPr bwMode="auto">
          <a:xfrm rot="14400000" flipV="1">
            <a:off x="7339806" y="2115344"/>
            <a:ext cx="87313" cy="73025"/>
          </a:xfrm>
          <a:prstGeom prst="hexagon">
            <a:avLst>
              <a:gd name="adj" fmla="val 29891"/>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8" name="Line 267"/>
          <p:cNvSpPr>
            <a:spLocks noChangeAspect="1" noChangeShapeType="1"/>
          </p:cNvSpPr>
          <p:nvPr/>
        </p:nvSpPr>
        <p:spPr bwMode="auto">
          <a:xfrm rot="-7200000">
            <a:off x="7350919" y="2180432"/>
            <a:ext cx="7937" cy="317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69" name="AutoShape 268"/>
          <p:cNvSpPr>
            <a:spLocks noChangeAspect="1" noChangeArrowheads="1"/>
          </p:cNvSpPr>
          <p:nvPr/>
        </p:nvSpPr>
        <p:spPr bwMode="auto">
          <a:xfrm rot="-7080000" flipH="1" flipV="1">
            <a:off x="7118351" y="1646237"/>
            <a:ext cx="87312"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0" name="AutoShape 269"/>
          <p:cNvSpPr>
            <a:spLocks noChangeAspect="1" noChangeArrowheads="1"/>
          </p:cNvSpPr>
          <p:nvPr/>
        </p:nvSpPr>
        <p:spPr bwMode="auto">
          <a:xfrm rot="-6900000" flipH="1" flipV="1">
            <a:off x="7239794" y="1878806"/>
            <a:ext cx="85725" cy="74613"/>
          </a:xfrm>
          <a:prstGeom prst="hexagon">
            <a:avLst>
              <a:gd name="adj" fmla="val 28723"/>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1" name="AutoShape 270"/>
          <p:cNvSpPr>
            <a:spLocks noChangeAspect="1" noChangeArrowheads="1"/>
          </p:cNvSpPr>
          <p:nvPr/>
        </p:nvSpPr>
        <p:spPr bwMode="auto">
          <a:xfrm rot="-6960000" flipH="1" flipV="1">
            <a:off x="7203281" y="1801020"/>
            <a:ext cx="85725" cy="74612"/>
          </a:xfrm>
          <a:prstGeom prst="hexagon">
            <a:avLst>
              <a:gd name="adj" fmla="val 28724"/>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2" name="AutoShape 271"/>
          <p:cNvSpPr>
            <a:spLocks noChangeAspect="1" noChangeArrowheads="1"/>
          </p:cNvSpPr>
          <p:nvPr/>
        </p:nvSpPr>
        <p:spPr bwMode="auto">
          <a:xfrm rot="-7200000" flipH="1" flipV="1">
            <a:off x="7160420" y="1723231"/>
            <a:ext cx="87312" cy="73025"/>
          </a:xfrm>
          <a:prstGeom prst="hexagon">
            <a:avLst>
              <a:gd name="adj" fmla="val 2989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3" name="AutoShape 272"/>
          <p:cNvSpPr>
            <a:spLocks noChangeAspect="1" noChangeArrowheads="1"/>
          </p:cNvSpPr>
          <p:nvPr/>
        </p:nvSpPr>
        <p:spPr bwMode="auto">
          <a:xfrm rot="-6540000" flipH="1" flipV="1">
            <a:off x="7300913" y="2033588"/>
            <a:ext cx="87312" cy="74612"/>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4" name="AutoShape 273"/>
          <p:cNvSpPr>
            <a:spLocks noChangeAspect="1" noChangeArrowheads="1"/>
          </p:cNvSpPr>
          <p:nvPr/>
        </p:nvSpPr>
        <p:spPr bwMode="auto">
          <a:xfrm rot="-6660000" flipH="1" flipV="1">
            <a:off x="7274719" y="1953419"/>
            <a:ext cx="87313" cy="73025"/>
          </a:xfrm>
          <a:prstGeom prst="hexagon">
            <a:avLst>
              <a:gd name="adj" fmla="val 2989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5" name="AutoShape 274"/>
          <p:cNvSpPr>
            <a:spLocks noChangeAspect="1" noChangeArrowheads="1"/>
          </p:cNvSpPr>
          <p:nvPr/>
        </p:nvSpPr>
        <p:spPr bwMode="auto">
          <a:xfrm rot="14400000" flipV="1">
            <a:off x="7343775" y="1860550"/>
            <a:ext cx="87313" cy="74613"/>
          </a:xfrm>
          <a:prstGeom prst="hexagon">
            <a:avLst>
              <a:gd name="adj" fmla="val 29255"/>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6" name="Line 275"/>
          <p:cNvSpPr>
            <a:spLocks noChangeAspect="1" noChangeShapeType="1"/>
          </p:cNvSpPr>
          <p:nvPr/>
        </p:nvSpPr>
        <p:spPr bwMode="auto">
          <a:xfrm rot="-7200000">
            <a:off x="7354094" y="1928019"/>
            <a:ext cx="7938" cy="317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7" name="AutoShape 276"/>
          <p:cNvSpPr>
            <a:spLocks noChangeAspect="1" noChangeArrowheads="1"/>
          </p:cNvSpPr>
          <p:nvPr/>
        </p:nvSpPr>
        <p:spPr bwMode="auto">
          <a:xfrm rot="-7080000" flipH="1" flipV="1">
            <a:off x="7121526" y="1392237"/>
            <a:ext cx="87312"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8" name="AutoShape 277"/>
          <p:cNvSpPr>
            <a:spLocks noChangeAspect="1" noChangeArrowheads="1"/>
          </p:cNvSpPr>
          <p:nvPr/>
        </p:nvSpPr>
        <p:spPr bwMode="auto">
          <a:xfrm rot="-6900000" flipH="1" flipV="1">
            <a:off x="7242175" y="1627188"/>
            <a:ext cx="85725" cy="73025"/>
          </a:xfrm>
          <a:prstGeom prst="hexagon">
            <a:avLst>
              <a:gd name="adj" fmla="val 2934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79" name="AutoShape 278"/>
          <p:cNvSpPr>
            <a:spLocks noChangeAspect="1" noChangeArrowheads="1"/>
          </p:cNvSpPr>
          <p:nvPr/>
        </p:nvSpPr>
        <p:spPr bwMode="auto">
          <a:xfrm rot="-6960000" flipH="1" flipV="1">
            <a:off x="7207250" y="1549400"/>
            <a:ext cx="85725" cy="73025"/>
          </a:xfrm>
          <a:prstGeom prst="hexagon">
            <a:avLst>
              <a:gd name="adj" fmla="val 2934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0" name="AutoShape 279"/>
          <p:cNvSpPr>
            <a:spLocks noChangeAspect="1" noChangeArrowheads="1"/>
          </p:cNvSpPr>
          <p:nvPr/>
        </p:nvSpPr>
        <p:spPr bwMode="auto">
          <a:xfrm rot="-7200000" flipH="1" flipV="1">
            <a:off x="7162800" y="1470025"/>
            <a:ext cx="87313"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1" name="AutoShape 280"/>
          <p:cNvSpPr>
            <a:spLocks noChangeAspect="1" noChangeArrowheads="1"/>
          </p:cNvSpPr>
          <p:nvPr/>
        </p:nvSpPr>
        <p:spPr bwMode="auto">
          <a:xfrm rot="-6540000" flipH="1" flipV="1">
            <a:off x="7303294" y="1781969"/>
            <a:ext cx="87313" cy="73025"/>
          </a:xfrm>
          <a:prstGeom prst="hexagon">
            <a:avLst>
              <a:gd name="adj" fmla="val 2989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2" name="AutoShape 281"/>
          <p:cNvSpPr>
            <a:spLocks noChangeAspect="1" noChangeArrowheads="1"/>
          </p:cNvSpPr>
          <p:nvPr/>
        </p:nvSpPr>
        <p:spPr bwMode="auto">
          <a:xfrm rot="-6660000" flipH="1" flipV="1">
            <a:off x="7277100" y="1698625"/>
            <a:ext cx="87313"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3" name="AutoShape 283"/>
          <p:cNvSpPr>
            <a:spLocks noChangeAspect="1" noChangeArrowheads="1"/>
          </p:cNvSpPr>
          <p:nvPr/>
        </p:nvSpPr>
        <p:spPr bwMode="auto">
          <a:xfrm rot="14400000" flipV="1">
            <a:off x="7244556" y="1407319"/>
            <a:ext cx="87313" cy="73025"/>
          </a:xfrm>
          <a:prstGeom prst="hexagon">
            <a:avLst>
              <a:gd name="adj" fmla="val 29891"/>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4" name="Line 284"/>
          <p:cNvSpPr>
            <a:spLocks noChangeAspect="1" noChangeShapeType="1"/>
          </p:cNvSpPr>
          <p:nvPr/>
        </p:nvSpPr>
        <p:spPr bwMode="auto">
          <a:xfrm rot="-7200000">
            <a:off x="7255669" y="1472407"/>
            <a:ext cx="7937" cy="317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5" name="AutoShape 285"/>
          <p:cNvSpPr>
            <a:spLocks noChangeAspect="1" noChangeArrowheads="1"/>
          </p:cNvSpPr>
          <p:nvPr/>
        </p:nvSpPr>
        <p:spPr bwMode="auto">
          <a:xfrm rot="-7080000" flipH="1" flipV="1">
            <a:off x="7023101" y="938212"/>
            <a:ext cx="87312"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6" name="AutoShape 286"/>
          <p:cNvSpPr>
            <a:spLocks noChangeAspect="1" noChangeArrowheads="1"/>
          </p:cNvSpPr>
          <p:nvPr/>
        </p:nvSpPr>
        <p:spPr bwMode="auto">
          <a:xfrm rot="-6900000" flipH="1" flipV="1">
            <a:off x="7144544" y="1170781"/>
            <a:ext cx="85725" cy="74613"/>
          </a:xfrm>
          <a:prstGeom prst="hexagon">
            <a:avLst>
              <a:gd name="adj" fmla="val 28723"/>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7" name="AutoShape 287"/>
          <p:cNvSpPr>
            <a:spLocks noChangeAspect="1" noChangeArrowheads="1"/>
          </p:cNvSpPr>
          <p:nvPr/>
        </p:nvSpPr>
        <p:spPr bwMode="auto">
          <a:xfrm rot="-6960000" flipH="1" flipV="1">
            <a:off x="7108031" y="1092995"/>
            <a:ext cx="85725" cy="74612"/>
          </a:xfrm>
          <a:prstGeom prst="hexagon">
            <a:avLst>
              <a:gd name="adj" fmla="val 28724"/>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8" name="AutoShape 288"/>
          <p:cNvSpPr>
            <a:spLocks noChangeAspect="1" noChangeArrowheads="1"/>
          </p:cNvSpPr>
          <p:nvPr/>
        </p:nvSpPr>
        <p:spPr bwMode="auto">
          <a:xfrm rot="-7200000" flipH="1" flipV="1">
            <a:off x="7065170" y="1015206"/>
            <a:ext cx="87312" cy="73025"/>
          </a:xfrm>
          <a:prstGeom prst="hexagon">
            <a:avLst>
              <a:gd name="adj" fmla="val 2989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89" name="AutoShape 289"/>
          <p:cNvSpPr>
            <a:spLocks noChangeAspect="1" noChangeArrowheads="1"/>
          </p:cNvSpPr>
          <p:nvPr/>
        </p:nvSpPr>
        <p:spPr bwMode="auto">
          <a:xfrm rot="-6540000" flipH="1" flipV="1">
            <a:off x="7205663" y="1325563"/>
            <a:ext cx="87312" cy="74612"/>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0" name="AutoShape 290"/>
          <p:cNvSpPr>
            <a:spLocks noChangeAspect="1" noChangeArrowheads="1"/>
          </p:cNvSpPr>
          <p:nvPr/>
        </p:nvSpPr>
        <p:spPr bwMode="auto">
          <a:xfrm rot="-6660000" flipH="1" flipV="1">
            <a:off x="7179469" y="1245394"/>
            <a:ext cx="87313" cy="73025"/>
          </a:xfrm>
          <a:prstGeom prst="hexagon">
            <a:avLst>
              <a:gd name="adj" fmla="val 2989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1" name="AutoShape 291"/>
          <p:cNvSpPr>
            <a:spLocks noChangeAspect="1" noChangeArrowheads="1"/>
          </p:cNvSpPr>
          <p:nvPr/>
        </p:nvSpPr>
        <p:spPr bwMode="auto">
          <a:xfrm rot="14400000" flipV="1">
            <a:off x="7248525" y="1152525"/>
            <a:ext cx="87313" cy="74613"/>
          </a:xfrm>
          <a:prstGeom prst="hexagon">
            <a:avLst>
              <a:gd name="adj" fmla="val 29255"/>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2" name="Line 292"/>
          <p:cNvSpPr>
            <a:spLocks noChangeAspect="1" noChangeShapeType="1"/>
          </p:cNvSpPr>
          <p:nvPr/>
        </p:nvSpPr>
        <p:spPr bwMode="auto">
          <a:xfrm rot="-7200000">
            <a:off x="7258844" y="1219994"/>
            <a:ext cx="7938" cy="317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3" name="AutoShape 293"/>
          <p:cNvSpPr>
            <a:spLocks noChangeAspect="1" noChangeArrowheads="1"/>
          </p:cNvSpPr>
          <p:nvPr/>
        </p:nvSpPr>
        <p:spPr bwMode="auto">
          <a:xfrm rot="-7080000" flipH="1" flipV="1">
            <a:off x="7026276" y="684212"/>
            <a:ext cx="87312"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4" name="AutoShape 294"/>
          <p:cNvSpPr>
            <a:spLocks noChangeAspect="1" noChangeArrowheads="1"/>
          </p:cNvSpPr>
          <p:nvPr/>
        </p:nvSpPr>
        <p:spPr bwMode="auto">
          <a:xfrm rot="-6900000" flipH="1" flipV="1">
            <a:off x="7146925" y="919163"/>
            <a:ext cx="85725" cy="73025"/>
          </a:xfrm>
          <a:prstGeom prst="hexagon">
            <a:avLst>
              <a:gd name="adj" fmla="val 2934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5" name="AutoShape 295"/>
          <p:cNvSpPr>
            <a:spLocks noChangeAspect="1" noChangeArrowheads="1"/>
          </p:cNvSpPr>
          <p:nvPr/>
        </p:nvSpPr>
        <p:spPr bwMode="auto">
          <a:xfrm rot="-6960000" flipH="1" flipV="1">
            <a:off x="7112000" y="841375"/>
            <a:ext cx="85725" cy="73025"/>
          </a:xfrm>
          <a:prstGeom prst="hexagon">
            <a:avLst>
              <a:gd name="adj" fmla="val 2934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6" name="AutoShape 296"/>
          <p:cNvSpPr>
            <a:spLocks noChangeAspect="1" noChangeArrowheads="1"/>
          </p:cNvSpPr>
          <p:nvPr/>
        </p:nvSpPr>
        <p:spPr bwMode="auto">
          <a:xfrm rot="-7200000" flipH="1" flipV="1">
            <a:off x="7067550" y="762000"/>
            <a:ext cx="87313"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7" name="AutoShape 297"/>
          <p:cNvSpPr>
            <a:spLocks noChangeAspect="1" noChangeArrowheads="1"/>
          </p:cNvSpPr>
          <p:nvPr/>
        </p:nvSpPr>
        <p:spPr bwMode="auto">
          <a:xfrm rot="-6540000" flipH="1" flipV="1">
            <a:off x="7208044" y="1073944"/>
            <a:ext cx="87313" cy="73025"/>
          </a:xfrm>
          <a:prstGeom prst="hexagon">
            <a:avLst>
              <a:gd name="adj" fmla="val 2989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8" name="AutoShape 298"/>
          <p:cNvSpPr>
            <a:spLocks noChangeAspect="1" noChangeArrowheads="1"/>
          </p:cNvSpPr>
          <p:nvPr/>
        </p:nvSpPr>
        <p:spPr bwMode="auto">
          <a:xfrm rot="-6660000" flipH="1" flipV="1">
            <a:off x="7181850" y="990600"/>
            <a:ext cx="87313" cy="74613"/>
          </a:xfrm>
          <a:prstGeom prst="hexagon">
            <a:avLst>
              <a:gd name="adj" fmla="val 2925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799" name="AutoShape 300"/>
          <p:cNvSpPr>
            <a:spLocks noChangeAspect="1" noChangeArrowheads="1"/>
          </p:cNvSpPr>
          <p:nvPr/>
        </p:nvSpPr>
        <p:spPr bwMode="auto">
          <a:xfrm rot="17100000" flipV="1">
            <a:off x="6831013" y="3590925"/>
            <a:ext cx="44450" cy="38100"/>
          </a:xfrm>
          <a:prstGeom prst="hexagon">
            <a:avLst>
              <a:gd name="adj" fmla="val 29167"/>
              <a:gd name="vf" fmla="val 115470"/>
            </a:avLst>
          </a:prstGeom>
          <a:solidFill>
            <a:srgbClr val="FF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0" name="Line 301"/>
          <p:cNvSpPr>
            <a:spLocks noChangeAspect="1" noChangeShapeType="1"/>
          </p:cNvSpPr>
          <p:nvPr/>
        </p:nvSpPr>
        <p:spPr bwMode="auto">
          <a:xfrm rot="-4500000">
            <a:off x="6823869" y="3607594"/>
            <a:ext cx="4763" cy="15875"/>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1" name="AutoShape 302"/>
          <p:cNvSpPr>
            <a:spLocks noChangeAspect="1" noChangeArrowheads="1"/>
          </p:cNvSpPr>
          <p:nvPr/>
        </p:nvSpPr>
        <p:spPr bwMode="auto">
          <a:xfrm rot="-4380000" flipH="1" flipV="1">
            <a:off x="6919913" y="3344863"/>
            <a:ext cx="44450" cy="38100"/>
          </a:xfrm>
          <a:prstGeom prst="hexagon">
            <a:avLst>
              <a:gd name="adj" fmla="val 29167"/>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2" name="AutoShape 303"/>
          <p:cNvSpPr>
            <a:spLocks noChangeAspect="1" noChangeArrowheads="1"/>
          </p:cNvSpPr>
          <p:nvPr/>
        </p:nvSpPr>
        <p:spPr bwMode="auto">
          <a:xfrm rot="-4200000" flipH="1" flipV="1">
            <a:off x="6880225" y="3471863"/>
            <a:ext cx="44450" cy="38100"/>
          </a:xfrm>
          <a:prstGeom prst="hexagon">
            <a:avLst>
              <a:gd name="adj" fmla="val 29167"/>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3" name="AutoShape 304"/>
          <p:cNvSpPr>
            <a:spLocks noChangeAspect="1" noChangeArrowheads="1"/>
          </p:cNvSpPr>
          <p:nvPr/>
        </p:nvSpPr>
        <p:spPr bwMode="auto">
          <a:xfrm rot="-4260000" flipH="1" flipV="1">
            <a:off x="6896100" y="3429000"/>
            <a:ext cx="42863" cy="36513"/>
          </a:xfrm>
          <a:prstGeom prst="hexagon">
            <a:avLst>
              <a:gd name="adj" fmla="val 29348"/>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4" name="AutoShape 305"/>
          <p:cNvSpPr>
            <a:spLocks noChangeAspect="1" noChangeArrowheads="1"/>
          </p:cNvSpPr>
          <p:nvPr/>
        </p:nvSpPr>
        <p:spPr bwMode="auto">
          <a:xfrm rot="-4500000" flipH="1" flipV="1">
            <a:off x="6908007" y="3385344"/>
            <a:ext cx="42862" cy="38100"/>
          </a:xfrm>
          <a:prstGeom prst="hexagon">
            <a:avLst>
              <a:gd name="adj" fmla="val 2812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5" name="AutoShape 306"/>
          <p:cNvSpPr>
            <a:spLocks noChangeAspect="1" noChangeArrowheads="1"/>
          </p:cNvSpPr>
          <p:nvPr/>
        </p:nvSpPr>
        <p:spPr bwMode="auto">
          <a:xfrm rot="-3840000" flipH="1" flipV="1">
            <a:off x="6845300" y="3549650"/>
            <a:ext cx="44450" cy="38100"/>
          </a:xfrm>
          <a:prstGeom prst="hexagon">
            <a:avLst>
              <a:gd name="adj" fmla="val 29167"/>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6" name="AutoShape 307"/>
          <p:cNvSpPr>
            <a:spLocks noChangeAspect="1" noChangeArrowheads="1"/>
          </p:cNvSpPr>
          <p:nvPr/>
        </p:nvSpPr>
        <p:spPr bwMode="auto">
          <a:xfrm rot="-3960000" flipH="1" flipV="1">
            <a:off x="6865938" y="3509963"/>
            <a:ext cx="44450" cy="38100"/>
          </a:xfrm>
          <a:prstGeom prst="hexagon">
            <a:avLst>
              <a:gd name="adj" fmla="val 29167"/>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7" name="AutoShape 308"/>
          <p:cNvSpPr>
            <a:spLocks noChangeAspect="1" noChangeArrowheads="1"/>
          </p:cNvSpPr>
          <p:nvPr/>
        </p:nvSpPr>
        <p:spPr bwMode="auto">
          <a:xfrm rot="17100000" flipV="1">
            <a:off x="6923088" y="3503613"/>
            <a:ext cx="44450" cy="38100"/>
          </a:xfrm>
          <a:prstGeom prst="hexagon">
            <a:avLst>
              <a:gd name="adj" fmla="val 29167"/>
              <a:gd name="vf" fmla="val 115470"/>
            </a:avLst>
          </a:prstGeom>
          <a:solidFill>
            <a:srgbClr val="FF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8" name="Line 309"/>
          <p:cNvSpPr>
            <a:spLocks noChangeAspect="1" noChangeShapeType="1"/>
          </p:cNvSpPr>
          <p:nvPr/>
        </p:nvSpPr>
        <p:spPr bwMode="auto">
          <a:xfrm rot="-4500000">
            <a:off x="6917531" y="3518695"/>
            <a:ext cx="3175" cy="17462"/>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09" name="AutoShape 310"/>
          <p:cNvSpPr>
            <a:spLocks noChangeAspect="1" noChangeArrowheads="1"/>
          </p:cNvSpPr>
          <p:nvPr/>
        </p:nvSpPr>
        <p:spPr bwMode="auto">
          <a:xfrm rot="-4380000" flipH="1" flipV="1">
            <a:off x="7011988" y="3255963"/>
            <a:ext cx="44450" cy="38100"/>
          </a:xfrm>
          <a:prstGeom prst="hexagon">
            <a:avLst>
              <a:gd name="adj" fmla="val 29167"/>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0" name="AutoShape 311"/>
          <p:cNvSpPr>
            <a:spLocks noChangeAspect="1" noChangeArrowheads="1"/>
          </p:cNvSpPr>
          <p:nvPr/>
        </p:nvSpPr>
        <p:spPr bwMode="auto">
          <a:xfrm rot="-4200000" flipH="1" flipV="1">
            <a:off x="6971506" y="3380582"/>
            <a:ext cx="42863" cy="38100"/>
          </a:xfrm>
          <a:prstGeom prst="hexagon">
            <a:avLst>
              <a:gd name="adj" fmla="val 2812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1" name="AutoShape 312"/>
          <p:cNvSpPr>
            <a:spLocks noChangeAspect="1" noChangeArrowheads="1"/>
          </p:cNvSpPr>
          <p:nvPr/>
        </p:nvSpPr>
        <p:spPr bwMode="auto">
          <a:xfrm rot="-4260000" flipH="1" flipV="1">
            <a:off x="6986588" y="3340100"/>
            <a:ext cx="44450" cy="38100"/>
          </a:xfrm>
          <a:prstGeom prst="hexagon">
            <a:avLst>
              <a:gd name="adj" fmla="val 29167"/>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2" name="AutoShape 313"/>
          <p:cNvSpPr>
            <a:spLocks noChangeAspect="1" noChangeArrowheads="1"/>
          </p:cNvSpPr>
          <p:nvPr/>
        </p:nvSpPr>
        <p:spPr bwMode="auto">
          <a:xfrm rot="-4500000" flipH="1" flipV="1">
            <a:off x="6998494" y="3299619"/>
            <a:ext cx="44450" cy="36512"/>
          </a:xfrm>
          <a:prstGeom prst="hexagon">
            <a:avLst>
              <a:gd name="adj" fmla="val 3043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3" name="AutoShape 314"/>
          <p:cNvSpPr>
            <a:spLocks noChangeAspect="1" noChangeArrowheads="1"/>
          </p:cNvSpPr>
          <p:nvPr/>
        </p:nvSpPr>
        <p:spPr bwMode="auto">
          <a:xfrm rot="-3840000" flipH="1" flipV="1">
            <a:off x="6938963" y="3459163"/>
            <a:ext cx="44450" cy="38100"/>
          </a:xfrm>
          <a:prstGeom prst="hexagon">
            <a:avLst>
              <a:gd name="adj" fmla="val 29167"/>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4" name="AutoShape 315"/>
          <p:cNvSpPr>
            <a:spLocks noChangeAspect="1" noChangeArrowheads="1"/>
          </p:cNvSpPr>
          <p:nvPr/>
        </p:nvSpPr>
        <p:spPr bwMode="auto">
          <a:xfrm rot="-3960000" flipH="1" flipV="1">
            <a:off x="6959601" y="3421062"/>
            <a:ext cx="42862" cy="36513"/>
          </a:xfrm>
          <a:prstGeom prst="hexagon">
            <a:avLst>
              <a:gd name="adj" fmla="val 29347"/>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5" name="AutoShape 317"/>
          <p:cNvSpPr>
            <a:spLocks noChangeAspect="1" noChangeArrowheads="1"/>
          </p:cNvSpPr>
          <p:nvPr/>
        </p:nvSpPr>
        <p:spPr bwMode="auto">
          <a:xfrm rot="12600000" flipV="1">
            <a:off x="6489700" y="3021013"/>
            <a:ext cx="52388" cy="44450"/>
          </a:xfrm>
          <a:prstGeom prst="hexagon">
            <a:avLst>
              <a:gd name="adj" fmla="val 29465"/>
              <a:gd name="vf" fmla="val 115470"/>
            </a:avLst>
          </a:prstGeom>
          <a:solidFill>
            <a:srgbClr val="FF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6" name="Line 318"/>
          <p:cNvSpPr>
            <a:spLocks noChangeAspect="1" noChangeShapeType="1"/>
          </p:cNvSpPr>
          <p:nvPr/>
        </p:nvSpPr>
        <p:spPr bwMode="auto">
          <a:xfrm rot="-9000000">
            <a:off x="6511925" y="3065463"/>
            <a:ext cx="4763" cy="19050"/>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7" name="AutoShape 319"/>
          <p:cNvSpPr>
            <a:spLocks noChangeAspect="1" noChangeArrowheads="1"/>
          </p:cNvSpPr>
          <p:nvPr/>
        </p:nvSpPr>
        <p:spPr bwMode="auto">
          <a:xfrm rot="-8880000" flipH="1" flipV="1">
            <a:off x="6230938" y="2841625"/>
            <a:ext cx="52387" cy="44450"/>
          </a:xfrm>
          <a:prstGeom prst="hexagon">
            <a:avLst>
              <a:gd name="adj" fmla="val 29464"/>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8" name="AutoShape 320"/>
          <p:cNvSpPr>
            <a:spLocks noChangeAspect="1" noChangeArrowheads="1"/>
          </p:cNvSpPr>
          <p:nvPr/>
        </p:nvSpPr>
        <p:spPr bwMode="auto">
          <a:xfrm rot="-8700000" flipH="1" flipV="1">
            <a:off x="6364288" y="2928938"/>
            <a:ext cx="52387" cy="44450"/>
          </a:xfrm>
          <a:prstGeom prst="hexagon">
            <a:avLst>
              <a:gd name="adj" fmla="val 29464"/>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19" name="AutoShape 321"/>
          <p:cNvSpPr>
            <a:spLocks noChangeAspect="1" noChangeArrowheads="1"/>
          </p:cNvSpPr>
          <p:nvPr/>
        </p:nvSpPr>
        <p:spPr bwMode="auto">
          <a:xfrm rot="-8760000" flipH="1" flipV="1">
            <a:off x="6323013" y="2895600"/>
            <a:ext cx="52387" cy="46038"/>
          </a:xfrm>
          <a:prstGeom prst="hexagon">
            <a:avLst>
              <a:gd name="adj" fmla="val 28448"/>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0" name="AutoShape 322"/>
          <p:cNvSpPr>
            <a:spLocks noChangeAspect="1" noChangeArrowheads="1"/>
          </p:cNvSpPr>
          <p:nvPr/>
        </p:nvSpPr>
        <p:spPr bwMode="auto">
          <a:xfrm rot="-9000000" flipH="1" flipV="1">
            <a:off x="6276975" y="2870200"/>
            <a:ext cx="52388" cy="44450"/>
          </a:xfrm>
          <a:prstGeom prst="hexagon">
            <a:avLst>
              <a:gd name="adj" fmla="val 2946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1" name="AutoShape 323"/>
          <p:cNvSpPr>
            <a:spLocks noChangeAspect="1" noChangeArrowheads="1"/>
          </p:cNvSpPr>
          <p:nvPr/>
        </p:nvSpPr>
        <p:spPr bwMode="auto">
          <a:xfrm rot="-8340000" flipH="1" flipV="1">
            <a:off x="6443663" y="2990850"/>
            <a:ext cx="52387" cy="44450"/>
          </a:xfrm>
          <a:prstGeom prst="hexagon">
            <a:avLst>
              <a:gd name="adj" fmla="val 29464"/>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2" name="AutoShape 324"/>
          <p:cNvSpPr>
            <a:spLocks noChangeAspect="1" noChangeArrowheads="1"/>
          </p:cNvSpPr>
          <p:nvPr/>
        </p:nvSpPr>
        <p:spPr bwMode="auto">
          <a:xfrm rot="-8460000" flipH="1" flipV="1">
            <a:off x="6405563" y="2955925"/>
            <a:ext cx="52387" cy="44450"/>
          </a:xfrm>
          <a:prstGeom prst="hexagon">
            <a:avLst>
              <a:gd name="adj" fmla="val 29464"/>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3" name="AutoShape 325"/>
          <p:cNvSpPr>
            <a:spLocks noChangeAspect="1" noChangeArrowheads="1"/>
          </p:cNvSpPr>
          <p:nvPr/>
        </p:nvSpPr>
        <p:spPr bwMode="auto">
          <a:xfrm rot="12600000" flipV="1">
            <a:off x="6413500" y="2887663"/>
            <a:ext cx="52388" cy="44450"/>
          </a:xfrm>
          <a:prstGeom prst="hexagon">
            <a:avLst>
              <a:gd name="adj" fmla="val 29465"/>
              <a:gd name="vf" fmla="val 115470"/>
            </a:avLst>
          </a:prstGeom>
          <a:solidFill>
            <a:srgbClr val="FF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4" name="Line 326"/>
          <p:cNvSpPr>
            <a:spLocks noChangeAspect="1" noChangeShapeType="1"/>
          </p:cNvSpPr>
          <p:nvPr/>
        </p:nvSpPr>
        <p:spPr bwMode="auto">
          <a:xfrm rot="-9000000">
            <a:off x="6437313" y="2932113"/>
            <a:ext cx="4762" cy="19050"/>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5" name="AutoShape 327"/>
          <p:cNvSpPr>
            <a:spLocks noChangeAspect="1" noChangeArrowheads="1"/>
          </p:cNvSpPr>
          <p:nvPr/>
        </p:nvSpPr>
        <p:spPr bwMode="auto">
          <a:xfrm rot="-8880000" flipH="1" flipV="1">
            <a:off x="6156325" y="2708275"/>
            <a:ext cx="52388" cy="44450"/>
          </a:xfrm>
          <a:prstGeom prst="hexagon">
            <a:avLst>
              <a:gd name="adj" fmla="val 2946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6" name="AutoShape 328"/>
          <p:cNvSpPr>
            <a:spLocks noChangeAspect="1" noChangeArrowheads="1"/>
          </p:cNvSpPr>
          <p:nvPr/>
        </p:nvSpPr>
        <p:spPr bwMode="auto">
          <a:xfrm rot="-8700000" flipH="1" flipV="1">
            <a:off x="6289675" y="2795588"/>
            <a:ext cx="52388" cy="44450"/>
          </a:xfrm>
          <a:prstGeom prst="hexagon">
            <a:avLst>
              <a:gd name="adj" fmla="val 2946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7" name="AutoShape 329"/>
          <p:cNvSpPr>
            <a:spLocks noChangeAspect="1" noChangeArrowheads="1"/>
          </p:cNvSpPr>
          <p:nvPr/>
        </p:nvSpPr>
        <p:spPr bwMode="auto">
          <a:xfrm rot="-8760000" flipH="1" flipV="1">
            <a:off x="6246813" y="2765425"/>
            <a:ext cx="52387" cy="44450"/>
          </a:xfrm>
          <a:prstGeom prst="hexagon">
            <a:avLst>
              <a:gd name="adj" fmla="val 29464"/>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8" name="AutoShape 330"/>
          <p:cNvSpPr>
            <a:spLocks noChangeAspect="1" noChangeArrowheads="1"/>
          </p:cNvSpPr>
          <p:nvPr/>
        </p:nvSpPr>
        <p:spPr bwMode="auto">
          <a:xfrm rot="-9000000" flipH="1" flipV="1">
            <a:off x="6202363" y="2736850"/>
            <a:ext cx="52387" cy="44450"/>
          </a:xfrm>
          <a:prstGeom prst="hexagon">
            <a:avLst>
              <a:gd name="adj" fmla="val 29464"/>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29" name="AutoShape 331"/>
          <p:cNvSpPr>
            <a:spLocks noChangeAspect="1" noChangeArrowheads="1"/>
          </p:cNvSpPr>
          <p:nvPr/>
        </p:nvSpPr>
        <p:spPr bwMode="auto">
          <a:xfrm rot="-8340000" flipH="1" flipV="1">
            <a:off x="6369050" y="2857500"/>
            <a:ext cx="52388" cy="44450"/>
          </a:xfrm>
          <a:prstGeom prst="hexagon">
            <a:avLst>
              <a:gd name="adj" fmla="val 2946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0" name="AutoShape 332"/>
          <p:cNvSpPr>
            <a:spLocks noChangeAspect="1" noChangeArrowheads="1"/>
          </p:cNvSpPr>
          <p:nvPr/>
        </p:nvSpPr>
        <p:spPr bwMode="auto">
          <a:xfrm rot="-8460000" flipH="1" flipV="1">
            <a:off x="6330950" y="2822575"/>
            <a:ext cx="52388" cy="44450"/>
          </a:xfrm>
          <a:prstGeom prst="hexagon">
            <a:avLst>
              <a:gd name="adj" fmla="val 29465"/>
              <a:gd name="vf" fmla="val 11547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1" name="AutoShape 334"/>
          <p:cNvSpPr>
            <a:spLocks noChangeAspect="1" noChangeArrowheads="1"/>
          </p:cNvSpPr>
          <p:nvPr/>
        </p:nvSpPr>
        <p:spPr bwMode="auto">
          <a:xfrm rot="5400000" flipV="1">
            <a:off x="5969001" y="3721100"/>
            <a:ext cx="63500" cy="53975"/>
          </a:xfrm>
          <a:prstGeom prst="hexagon">
            <a:avLst>
              <a:gd name="adj" fmla="val 29412"/>
              <a:gd name="vf" fmla="val 115470"/>
            </a:avLst>
          </a:prstGeom>
          <a:solidFill>
            <a:srgbClr val="FFFF00"/>
          </a:solid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2" name="Line 335"/>
          <p:cNvSpPr>
            <a:spLocks noChangeAspect="1" noChangeShapeType="1"/>
          </p:cNvSpPr>
          <p:nvPr/>
        </p:nvSpPr>
        <p:spPr bwMode="auto">
          <a:xfrm rot="5400000">
            <a:off x="6032501" y="3717925"/>
            <a:ext cx="6350" cy="22225"/>
          </a:xfrm>
          <a:prstGeom prst="line">
            <a:avLst/>
          </a:prstGeom>
          <a:noFill/>
          <a:ln w="127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3" name="AutoShape 336"/>
          <p:cNvSpPr>
            <a:spLocks noChangeAspect="1" noChangeArrowheads="1"/>
          </p:cNvSpPr>
          <p:nvPr/>
        </p:nvSpPr>
        <p:spPr bwMode="auto">
          <a:xfrm rot="5520000" flipH="1" flipV="1">
            <a:off x="5939631" y="4096544"/>
            <a:ext cx="61913" cy="53975"/>
          </a:xfrm>
          <a:prstGeom prst="hexagon">
            <a:avLst>
              <a:gd name="adj" fmla="val 28677"/>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4" name="AutoShape 337"/>
          <p:cNvSpPr>
            <a:spLocks noChangeAspect="1" noChangeArrowheads="1"/>
          </p:cNvSpPr>
          <p:nvPr/>
        </p:nvSpPr>
        <p:spPr bwMode="auto">
          <a:xfrm rot="5700000" flipH="1" flipV="1">
            <a:off x="5946775" y="3906838"/>
            <a:ext cx="61913" cy="52387"/>
          </a:xfrm>
          <a:prstGeom prst="hexagon">
            <a:avLst>
              <a:gd name="adj" fmla="val 29546"/>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5" name="AutoShape 338"/>
          <p:cNvSpPr>
            <a:spLocks noChangeAspect="1" noChangeArrowheads="1"/>
          </p:cNvSpPr>
          <p:nvPr/>
        </p:nvSpPr>
        <p:spPr bwMode="auto">
          <a:xfrm rot="5640000" flipH="1" flipV="1">
            <a:off x="5942013" y="3968750"/>
            <a:ext cx="63500" cy="53975"/>
          </a:xfrm>
          <a:prstGeom prst="hexagon">
            <a:avLst>
              <a:gd name="adj" fmla="val 29412"/>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6" name="AutoShape 339"/>
          <p:cNvSpPr>
            <a:spLocks noChangeAspect="1" noChangeArrowheads="1"/>
          </p:cNvSpPr>
          <p:nvPr/>
        </p:nvSpPr>
        <p:spPr bwMode="auto">
          <a:xfrm rot="5400000" flipH="1" flipV="1">
            <a:off x="5940426" y="4032250"/>
            <a:ext cx="63500" cy="53975"/>
          </a:xfrm>
          <a:prstGeom prst="hexagon">
            <a:avLst>
              <a:gd name="adj" fmla="val 29412"/>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7" name="AutoShape 340"/>
          <p:cNvSpPr>
            <a:spLocks noChangeAspect="1" noChangeArrowheads="1"/>
          </p:cNvSpPr>
          <p:nvPr/>
        </p:nvSpPr>
        <p:spPr bwMode="auto">
          <a:xfrm rot="6060000" flipH="1" flipV="1">
            <a:off x="5963444" y="3786981"/>
            <a:ext cx="63500" cy="52388"/>
          </a:xfrm>
          <a:prstGeom prst="hexagon">
            <a:avLst>
              <a:gd name="adj" fmla="val 30303"/>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8" name="AutoShape 341"/>
          <p:cNvSpPr>
            <a:spLocks noChangeAspect="1" noChangeArrowheads="1"/>
          </p:cNvSpPr>
          <p:nvPr/>
        </p:nvSpPr>
        <p:spPr bwMode="auto">
          <a:xfrm rot="5940000" flipH="1" flipV="1">
            <a:off x="5950744" y="3847306"/>
            <a:ext cx="63500" cy="52388"/>
          </a:xfrm>
          <a:prstGeom prst="hexagon">
            <a:avLst>
              <a:gd name="adj" fmla="val 30303"/>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39" name="AutoShape 342"/>
          <p:cNvSpPr>
            <a:spLocks noChangeAspect="1" noChangeArrowheads="1"/>
          </p:cNvSpPr>
          <p:nvPr/>
        </p:nvSpPr>
        <p:spPr bwMode="auto">
          <a:xfrm rot="5400000" flipV="1">
            <a:off x="5875338" y="3879850"/>
            <a:ext cx="61912" cy="52388"/>
          </a:xfrm>
          <a:prstGeom prst="hexagon">
            <a:avLst>
              <a:gd name="adj" fmla="val 29545"/>
              <a:gd name="vf" fmla="val 115470"/>
            </a:avLst>
          </a:prstGeom>
          <a:solidFill>
            <a:srgbClr val="FFFF00"/>
          </a:solid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0" name="Line 343"/>
          <p:cNvSpPr>
            <a:spLocks noChangeAspect="1" noChangeShapeType="1"/>
          </p:cNvSpPr>
          <p:nvPr/>
        </p:nvSpPr>
        <p:spPr bwMode="auto">
          <a:xfrm rot="5400000">
            <a:off x="5938838" y="3876675"/>
            <a:ext cx="6350" cy="22225"/>
          </a:xfrm>
          <a:prstGeom prst="line">
            <a:avLst/>
          </a:prstGeom>
          <a:noFill/>
          <a:ln w="127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1" name="AutoShape 344"/>
          <p:cNvSpPr>
            <a:spLocks noChangeAspect="1" noChangeArrowheads="1"/>
          </p:cNvSpPr>
          <p:nvPr/>
        </p:nvSpPr>
        <p:spPr bwMode="auto">
          <a:xfrm rot="5520000" flipH="1" flipV="1">
            <a:off x="5846763" y="4254500"/>
            <a:ext cx="63500" cy="53975"/>
          </a:xfrm>
          <a:prstGeom prst="hexagon">
            <a:avLst>
              <a:gd name="adj" fmla="val 2941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2" name="AutoShape 345"/>
          <p:cNvSpPr>
            <a:spLocks noChangeAspect="1" noChangeArrowheads="1"/>
          </p:cNvSpPr>
          <p:nvPr/>
        </p:nvSpPr>
        <p:spPr bwMode="auto">
          <a:xfrm rot="5700000" flipH="1" flipV="1">
            <a:off x="5855494" y="4064794"/>
            <a:ext cx="61913" cy="53975"/>
          </a:xfrm>
          <a:prstGeom prst="hexagon">
            <a:avLst>
              <a:gd name="adj" fmla="val 28677"/>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3" name="AutoShape 346"/>
          <p:cNvSpPr>
            <a:spLocks noChangeAspect="1" noChangeArrowheads="1"/>
          </p:cNvSpPr>
          <p:nvPr/>
        </p:nvSpPr>
        <p:spPr bwMode="auto">
          <a:xfrm rot="5640000" flipH="1" flipV="1">
            <a:off x="5848351" y="4127500"/>
            <a:ext cx="61912" cy="52387"/>
          </a:xfrm>
          <a:prstGeom prst="hexagon">
            <a:avLst>
              <a:gd name="adj" fmla="val 29545"/>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4" name="AutoShape 347"/>
          <p:cNvSpPr>
            <a:spLocks noChangeAspect="1" noChangeArrowheads="1"/>
          </p:cNvSpPr>
          <p:nvPr/>
        </p:nvSpPr>
        <p:spPr bwMode="auto">
          <a:xfrm rot="5400000" flipH="1" flipV="1">
            <a:off x="5845969" y="4191794"/>
            <a:ext cx="63500" cy="52388"/>
          </a:xfrm>
          <a:prstGeom prst="hexagon">
            <a:avLst>
              <a:gd name="adj" fmla="val 30303"/>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5" name="AutoShape 348"/>
          <p:cNvSpPr>
            <a:spLocks noChangeAspect="1" noChangeArrowheads="1"/>
          </p:cNvSpPr>
          <p:nvPr/>
        </p:nvSpPr>
        <p:spPr bwMode="auto">
          <a:xfrm rot="6060000" flipH="1" flipV="1">
            <a:off x="5872956" y="3944144"/>
            <a:ext cx="61913" cy="53975"/>
          </a:xfrm>
          <a:prstGeom prst="hexagon">
            <a:avLst>
              <a:gd name="adj" fmla="val 28677"/>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6" name="AutoShape 349"/>
          <p:cNvSpPr>
            <a:spLocks noChangeAspect="1" noChangeArrowheads="1"/>
          </p:cNvSpPr>
          <p:nvPr/>
        </p:nvSpPr>
        <p:spPr bwMode="auto">
          <a:xfrm rot="5940000" flipH="1" flipV="1">
            <a:off x="5859463" y="4005262"/>
            <a:ext cx="63500" cy="53975"/>
          </a:xfrm>
          <a:prstGeom prst="hexagon">
            <a:avLst>
              <a:gd name="adj" fmla="val 29412"/>
              <a:gd name="vf" fmla="val 115470"/>
            </a:avLst>
          </a:prstGeom>
          <a:noFill/>
          <a:ln w="127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7" name="AutoShape 356"/>
          <p:cNvSpPr>
            <a:spLocks noChangeAspect="1" noChangeArrowheads="1"/>
          </p:cNvSpPr>
          <p:nvPr/>
        </p:nvSpPr>
        <p:spPr bwMode="auto">
          <a:xfrm rot="4456464" flipV="1">
            <a:off x="5092700" y="4743451"/>
            <a:ext cx="115887" cy="100012"/>
          </a:xfrm>
          <a:prstGeom prst="hexagon">
            <a:avLst>
              <a:gd name="adj" fmla="val 28968"/>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8" name="Line 357"/>
          <p:cNvSpPr>
            <a:spLocks noChangeAspect="1" noChangeShapeType="1"/>
          </p:cNvSpPr>
          <p:nvPr/>
        </p:nvSpPr>
        <p:spPr bwMode="auto">
          <a:xfrm rot="4456464">
            <a:off x="5199062" y="4721226"/>
            <a:ext cx="11113" cy="42862"/>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49" name="AutoShape 358"/>
          <p:cNvSpPr>
            <a:spLocks noChangeAspect="1" noChangeArrowheads="1"/>
          </p:cNvSpPr>
          <p:nvPr/>
        </p:nvSpPr>
        <p:spPr bwMode="auto">
          <a:xfrm rot="4576464" flipH="1" flipV="1">
            <a:off x="5226844" y="5426869"/>
            <a:ext cx="117475" cy="100013"/>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0" name="AutoShape 359"/>
          <p:cNvSpPr>
            <a:spLocks noChangeAspect="1" noChangeArrowheads="1"/>
          </p:cNvSpPr>
          <p:nvPr/>
        </p:nvSpPr>
        <p:spPr bwMode="auto">
          <a:xfrm rot="4756464" flipH="1" flipV="1">
            <a:off x="5146675" y="5083176"/>
            <a:ext cx="115887" cy="100012"/>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1" name="AutoShape 360"/>
          <p:cNvSpPr>
            <a:spLocks noChangeAspect="1" noChangeArrowheads="1"/>
          </p:cNvSpPr>
          <p:nvPr/>
        </p:nvSpPr>
        <p:spPr bwMode="auto">
          <a:xfrm rot="4696464" flipH="1" flipV="1">
            <a:off x="5167313" y="5197475"/>
            <a:ext cx="115887"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2" name="AutoShape 361"/>
          <p:cNvSpPr>
            <a:spLocks noChangeAspect="1" noChangeArrowheads="1"/>
          </p:cNvSpPr>
          <p:nvPr/>
        </p:nvSpPr>
        <p:spPr bwMode="auto">
          <a:xfrm rot="4456464" flipH="1" flipV="1">
            <a:off x="5199063" y="5311775"/>
            <a:ext cx="115887"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3" name="AutoShape 362"/>
          <p:cNvSpPr>
            <a:spLocks noChangeAspect="1" noChangeArrowheads="1"/>
          </p:cNvSpPr>
          <p:nvPr/>
        </p:nvSpPr>
        <p:spPr bwMode="auto">
          <a:xfrm rot="5116464" flipH="1" flipV="1">
            <a:off x="5118100" y="4860926"/>
            <a:ext cx="115887" cy="100012"/>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4" name="AutoShape 363"/>
          <p:cNvSpPr>
            <a:spLocks noChangeAspect="1" noChangeArrowheads="1"/>
          </p:cNvSpPr>
          <p:nvPr/>
        </p:nvSpPr>
        <p:spPr bwMode="auto">
          <a:xfrm rot="4996464" flipH="1" flipV="1">
            <a:off x="5126038" y="4976812"/>
            <a:ext cx="115888"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5" name="AutoShape 364"/>
          <p:cNvSpPr>
            <a:spLocks noChangeAspect="1" noChangeArrowheads="1"/>
          </p:cNvSpPr>
          <p:nvPr/>
        </p:nvSpPr>
        <p:spPr bwMode="auto">
          <a:xfrm rot="4456464" flipV="1">
            <a:off x="5005387" y="5070476"/>
            <a:ext cx="117475" cy="101600"/>
          </a:xfrm>
          <a:prstGeom prst="hexagon">
            <a:avLst>
              <a:gd name="adj" fmla="val 28906"/>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6" name="Line 365"/>
          <p:cNvSpPr>
            <a:spLocks noChangeAspect="1" noChangeShapeType="1"/>
          </p:cNvSpPr>
          <p:nvPr/>
        </p:nvSpPr>
        <p:spPr bwMode="auto">
          <a:xfrm rot="4456464">
            <a:off x="5110163" y="5049838"/>
            <a:ext cx="11112" cy="42862"/>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7" name="AutoShape 366"/>
          <p:cNvSpPr>
            <a:spLocks noChangeAspect="1" noChangeArrowheads="1"/>
          </p:cNvSpPr>
          <p:nvPr/>
        </p:nvSpPr>
        <p:spPr bwMode="auto">
          <a:xfrm rot="4576464" flipH="1" flipV="1">
            <a:off x="5138738" y="5756275"/>
            <a:ext cx="115887"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8" name="AutoShape 367"/>
          <p:cNvSpPr>
            <a:spLocks noChangeAspect="1" noChangeArrowheads="1"/>
          </p:cNvSpPr>
          <p:nvPr/>
        </p:nvSpPr>
        <p:spPr bwMode="auto">
          <a:xfrm rot="4756464" flipH="1" flipV="1">
            <a:off x="5057775" y="5411788"/>
            <a:ext cx="115888" cy="100012"/>
          </a:xfrm>
          <a:prstGeom prst="hexagon">
            <a:avLst>
              <a:gd name="adj" fmla="val 289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59" name="AutoShape 368"/>
          <p:cNvSpPr>
            <a:spLocks noChangeAspect="1" noChangeArrowheads="1"/>
          </p:cNvSpPr>
          <p:nvPr/>
        </p:nvSpPr>
        <p:spPr bwMode="auto">
          <a:xfrm rot="4696464" flipH="1" flipV="1">
            <a:off x="5078413" y="5526087"/>
            <a:ext cx="115888"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60" name="AutoShape 369"/>
          <p:cNvSpPr>
            <a:spLocks noChangeAspect="1" noChangeArrowheads="1"/>
          </p:cNvSpPr>
          <p:nvPr/>
        </p:nvSpPr>
        <p:spPr bwMode="auto">
          <a:xfrm rot="4456464" flipH="1" flipV="1">
            <a:off x="5109369" y="5641181"/>
            <a:ext cx="117475" cy="100013"/>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61" name="AutoShape 370"/>
          <p:cNvSpPr>
            <a:spLocks noChangeAspect="1" noChangeArrowheads="1"/>
          </p:cNvSpPr>
          <p:nvPr/>
        </p:nvSpPr>
        <p:spPr bwMode="auto">
          <a:xfrm rot="5116464" flipH="1" flipV="1">
            <a:off x="5031581" y="5188744"/>
            <a:ext cx="115888" cy="101600"/>
          </a:xfrm>
          <a:prstGeom prst="hexagon">
            <a:avLst>
              <a:gd name="adj" fmla="val 2851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62" name="AutoShape 371"/>
          <p:cNvSpPr>
            <a:spLocks noChangeAspect="1" noChangeArrowheads="1"/>
          </p:cNvSpPr>
          <p:nvPr/>
        </p:nvSpPr>
        <p:spPr bwMode="auto">
          <a:xfrm rot="4996464" flipH="1" flipV="1">
            <a:off x="5037138" y="5303837"/>
            <a:ext cx="115888"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63" name="AutoShape 372"/>
          <p:cNvSpPr>
            <a:spLocks noChangeAspect="1" noChangeArrowheads="1"/>
          </p:cNvSpPr>
          <p:nvPr/>
        </p:nvSpPr>
        <p:spPr bwMode="auto">
          <a:xfrm rot="4456464" flipV="1">
            <a:off x="4908550" y="5286376"/>
            <a:ext cx="115887" cy="100012"/>
          </a:xfrm>
          <a:prstGeom prst="hexagon">
            <a:avLst>
              <a:gd name="adj" fmla="val 28968"/>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64" name="Line 373"/>
          <p:cNvSpPr>
            <a:spLocks noChangeAspect="1" noChangeShapeType="1"/>
          </p:cNvSpPr>
          <p:nvPr/>
        </p:nvSpPr>
        <p:spPr bwMode="auto">
          <a:xfrm rot="4456464">
            <a:off x="5011738" y="5265738"/>
            <a:ext cx="11112" cy="42862"/>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65" name="AutoShape 374"/>
          <p:cNvSpPr>
            <a:spLocks noChangeAspect="1" noChangeArrowheads="1"/>
          </p:cNvSpPr>
          <p:nvPr/>
        </p:nvSpPr>
        <p:spPr bwMode="auto">
          <a:xfrm rot="4756464" flipH="1" flipV="1">
            <a:off x="4960144" y="5630069"/>
            <a:ext cx="117475" cy="100013"/>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66" name="AutoShape 375"/>
          <p:cNvSpPr>
            <a:spLocks noChangeAspect="1" noChangeArrowheads="1"/>
          </p:cNvSpPr>
          <p:nvPr/>
        </p:nvSpPr>
        <p:spPr bwMode="auto">
          <a:xfrm rot="4696464" flipH="1" flipV="1">
            <a:off x="4980781" y="5744370"/>
            <a:ext cx="117475" cy="100012"/>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67" name="AutoShape 376"/>
          <p:cNvSpPr>
            <a:spLocks noChangeAspect="1" noChangeArrowheads="1"/>
          </p:cNvSpPr>
          <p:nvPr/>
        </p:nvSpPr>
        <p:spPr bwMode="auto">
          <a:xfrm rot="4456464" flipH="1" flipV="1">
            <a:off x="5011738" y="5856287"/>
            <a:ext cx="115888" cy="100013"/>
          </a:xfrm>
          <a:prstGeom prst="hexagon">
            <a:avLst>
              <a:gd name="adj" fmla="val 28968"/>
              <a:gd name="vf" fmla="val 115470"/>
            </a:avLst>
          </a:prstGeom>
          <a:noFill/>
          <a:ln w="19050">
            <a:solidFill>
              <a:srgbClr val="00FF00"/>
            </a:solidFill>
            <a:miter lim="800000"/>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sp>
        <p:nvSpPr>
          <p:cNvPr id="107868" name="AutoShape 377"/>
          <p:cNvSpPr>
            <a:spLocks noChangeAspect="1" noChangeArrowheads="1"/>
          </p:cNvSpPr>
          <p:nvPr/>
        </p:nvSpPr>
        <p:spPr bwMode="auto">
          <a:xfrm rot="5116464" flipH="1" flipV="1">
            <a:off x="4932363" y="5405437"/>
            <a:ext cx="115888" cy="100013"/>
          </a:xfrm>
          <a:prstGeom prst="hexagon">
            <a:avLst>
              <a:gd name="adj" fmla="val 28968"/>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69" name="AutoShape 378"/>
          <p:cNvSpPr>
            <a:spLocks noChangeAspect="1" noChangeArrowheads="1"/>
          </p:cNvSpPr>
          <p:nvPr/>
        </p:nvSpPr>
        <p:spPr bwMode="auto">
          <a:xfrm rot="4996464" flipH="1" flipV="1">
            <a:off x="4940300" y="5519738"/>
            <a:ext cx="115888" cy="100012"/>
          </a:xfrm>
          <a:prstGeom prst="hexagon">
            <a:avLst>
              <a:gd name="adj" fmla="val 289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0" name="AutoShape 379"/>
          <p:cNvSpPr>
            <a:spLocks noChangeAspect="1" noChangeArrowheads="1"/>
          </p:cNvSpPr>
          <p:nvPr/>
        </p:nvSpPr>
        <p:spPr bwMode="auto">
          <a:xfrm rot="4456464" flipV="1">
            <a:off x="4817269" y="5617369"/>
            <a:ext cx="117475" cy="100013"/>
          </a:xfrm>
          <a:prstGeom prst="hexagon">
            <a:avLst>
              <a:gd name="adj" fmla="val 29365"/>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1" name="Line 380"/>
          <p:cNvSpPr>
            <a:spLocks noChangeAspect="1" noChangeShapeType="1"/>
          </p:cNvSpPr>
          <p:nvPr/>
        </p:nvSpPr>
        <p:spPr bwMode="auto">
          <a:xfrm rot="4456464">
            <a:off x="4922044" y="5595144"/>
            <a:ext cx="11112" cy="44450"/>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2" name="AutoShape 381"/>
          <p:cNvSpPr>
            <a:spLocks noChangeAspect="1" noChangeArrowheads="1"/>
          </p:cNvSpPr>
          <p:nvPr/>
        </p:nvSpPr>
        <p:spPr bwMode="auto">
          <a:xfrm rot="5116464" flipH="1" flipV="1">
            <a:off x="4845050" y="5735638"/>
            <a:ext cx="115888" cy="100012"/>
          </a:xfrm>
          <a:prstGeom prst="hexagon">
            <a:avLst>
              <a:gd name="adj" fmla="val 28969"/>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3" name="AutoShape 382"/>
          <p:cNvSpPr>
            <a:spLocks noChangeAspect="1" noChangeArrowheads="1"/>
          </p:cNvSpPr>
          <p:nvPr/>
        </p:nvSpPr>
        <p:spPr bwMode="auto">
          <a:xfrm rot="4996464" flipH="1" flipV="1">
            <a:off x="4850606" y="5850732"/>
            <a:ext cx="117475" cy="100012"/>
          </a:xfrm>
          <a:prstGeom prst="hexagon">
            <a:avLst>
              <a:gd name="adj" fmla="val 29365"/>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4" name="AutoShape 394"/>
          <p:cNvSpPr>
            <a:spLocks noChangeAspect="1" noChangeArrowheads="1"/>
          </p:cNvSpPr>
          <p:nvPr/>
        </p:nvSpPr>
        <p:spPr bwMode="auto">
          <a:xfrm rot="9600000" flipV="1">
            <a:off x="5153025" y="3455988"/>
            <a:ext cx="114300" cy="100012"/>
          </a:xfrm>
          <a:prstGeom prst="hexagon">
            <a:avLst>
              <a:gd name="adj" fmla="val 28572"/>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5" name="Line 395"/>
          <p:cNvSpPr>
            <a:spLocks noChangeAspect="1" noChangeShapeType="1"/>
          </p:cNvSpPr>
          <p:nvPr/>
        </p:nvSpPr>
        <p:spPr bwMode="auto">
          <a:xfrm rot="9600000">
            <a:off x="5257800" y="3532188"/>
            <a:ext cx="9525" cy="42862"/>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6" name="AutoShape 396"/>
          <p:cNvSpPr>
            <a:spLocks noChangeAspect="1" noChangeArrowheads="1"/>
          </p:cNvSpPr>
          <p:nvPr/>
        </p:nvSpPr>
        <p:spPr bwMode="auto">
          <a:xfrm rot="9720000" flipH="1" flipV="1">
            <a:off x="4489450" y="3638550"/>
            <a:ext cx="114300" cy="100013"/>
          </a:xfrm>
          <a:prstGeom prst="hexagon">
            <a:avLst>
              <a:gd name="adj" fmla="val 2857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7" name="AutoShape 397"/>
          <p:cNvSpPr>
            <a:spLocks noChangeAspect="1" noChangeArrowheads="1"/>
          </p:cNvSpPr>
          <p:nvPr/>
        </p:nvSpPr>
        <p:spPr bwMode="auto">
          <a:xfrm rot="9900000" flipH="1" flipV="1">
            <a:off x="4821238" y="3533775"/>
            <a:ext cx="114300" cy="100013"/>
          </a:xfrm>
          <a:prstGeom prst="hexagon">
            <a:avLst>
              <a:gd name="adj" fmla="val 2857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8" name="AutoShape 398"/>
          <p:cNvSpPr>
            <a:spLocks noChangeAspect="1" noChangeArrowheads="1"/>
          </p:cNvSpPr>
          <p:nvPr/>
        </p:nvSpPr>
        <p:spPr bwMode="auto">
          <a:xfrm rot="9840000" flipH="1" flipV="1">
            <a:off x="4710113" y="3565525"/>
            <a:ext cx="114300" cy="98425"/>
          </a:xfrm>
          <a:prstGeom prst="hexagon">
            <a:avLst>
              <a:gd name="adj" fmla="val 2903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79" name="AutoShape 399"/>
          <p:cNvSpPr>
            <a:spLocks noChangeAspect="1" noChangeArrowheads="1"/>
          </p:cNvSpPr>
          <p:nvPr/>
        </p:nvSpPr>
        <p:spPr bwMode="auto">
          <a:xfrm rot="9600000" flipH="1" flipV="1">
            <a:off x="4597400" y="3603625"/>
            <a:ext cx="115888" cy="98425"/>
          </a:xfrm>
          <a:prstGeom prst="hexagon">
            <a:avLst>
              <a:gd name="adj" fmla="val 294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0" name="AutoShape 400"/>
          <p:cNvSpPr>
            <a:spLocks noChangeAspect="1" noChangeArrowheads="1"/>
          </p:cNvSpPr>
          <p:nvPr/>
        </p:nvSpPr>
        <p:spPr bwMode="auto">
          <a:xfrm rot="10260000" flipH="1" flipV="1">
            <a:off x="5037138" y="3489325"/>
            <a:ext cx="114300" cy="100013"/>
          </a:xfrm>
          <a:prstGeom prst="hexagon">
            <a:avLst>
              <a:gd name="adj" fmla="val 2857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1" name="AutoShape 401"/>
          <p:cNvSpPr>
            <a:spLocks noChangeAspect="1" noChangeArrowheads="1"/>
          </p:cNvSpPr>
          <p:nvPr/>
        </p:nvSpPr>
        <p:spPr bwMode="auto">
          <a:xfrm rot="10140000" flipH="1" flipV="1">
            <a:off x="4924425" y="3505200"/>
            <a:ext cx="114300" cy="100013"/>
          </a:xfrm>
          <a:prstGeom prst="hexagon">
            <a:avLst>
              <a:gd name="adj" fmla="val 28571"/>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2" name="AutoShape 402"/>
          <p:cNvSpPr>
            <a:spLocks noChangeAspect="1" noChangeArrowheads="1"/>
          </p:cNvSpPr>
          <p:nvPr/>
        </p:nvSpPr>
        <p:spPr bwMode="auto">
          <a:xfrm rot="9600000" flipV="1">
            <a:off x="4822825" y="3395663"/>
            <a:ext cx="114300" cy="98425"/>
          </a:xfrm>
          <a:prstGeom prst="hexagon">
            <a:avLst>
              <a:gd name="adj" fmla="val 29032"/>
              <a:gd name="vf" fmla="val 115470"/>
            </a:avLst>
          </a:prstGeom>
          <a:solidFill>
            <a:srgbClr val="FFFF00"/>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3" name="Line 403"/>
          <p:cNvSpPr>
            <a:spLocks noChangeAspect="1" noChangeShapeType="1"/>
          </p:cNvSpPr>
          <p:nvPr/>
        </p:nvSpPr>
        <p:spPr bwMode="auto">
          <a:xfrm rot="9600000">
            <a:off x="4927600" y="3470275"/>
            <a:ext cx="9525" cy="42863"/>
          </a:xfrm>
          <a:prstGeom prst="lin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4" name="AutoShape 404"/>
          <p:cNvSpPr>
            <a:spLocks noChangeAspect="1" noChangeArrowheads="1"/>
          </p:cNvSpPr>
          <p:nvPr/>
        </p:nvSpPr>
        <p:spPr bwMode="auto">
          <a:xfrm rot="9720000" flipH="1" flipV="1">
            <a:off x="4159250" y="3578225"/>
            <a:ext cx="114300" cy="98425"/>
          </a:xfrm>
          <a:prstGeom prst="hexagon">
            <a:avLst>
              <a:gd name="adj" fmla="val 2903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5" name="AutoShape 405"/>
          <p:cNvSpPr>
            <a:spLocks noChangeAspect="1" noChangeArrowheads="1"/>
          </p:cNvSpPr>
          <p:nvPr/>
        </p:nvSpPr>
        <p:spPr bwMode="auto">
          <a:xfrm rot="9900000" flipH="1" flipV="1">
            <a:off x="4491038" y="3473450"/>
            <a:ext cx="114300" cy="98425"/>
          </a:xfrm>
          <a:prstGeom prst="hexagon">
            <a:avLst>
              <a:gd name="adj" fmla="val 2903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6" name="AutoShape 406"/>
          <p:cNvSpPr>
            <a:spLocks noChangeAspect="1" noChangeArrowheads="1"/>
          </p:cNvSpPr>
          <p:nvPr/>
        </p:nvSpPr>
        <p:spPr bwMode="auto">
          <a:xfrm rot="9840000" flipH="1" flipV="1">
            <a:off x="4379913" y="3500438"/>
            <a:ext cx="114300" cy="100012"/>
          </a:xfrm>
          <a:prstGeom prst="hexagon">
            <a:avLst>
              <a:gd name="adj" fmla="val 2857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7" name="AutoShape 407"/>
          <p:cNvSpPr>
            <a:spLocks noChangeAspect="1" noChangeArrowheads="1"/>
          </p:cNvSpPr>
          <p:nvPr/>
        </p:nvSpPr>
        <p:spPr bwMode="auto">
          <a:xfrm rot="9600000" flipH="1" flipV="1">
            <a:off x="4267200" y="3540125"/>
            <a:ext cx="115888" cy="98425"/>
          </a:xfrm>
          <a:prstGeom prst="hexagon">
            <a:avLst>
              <a:gd name="adj" fmla="val 294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8" name="AutoShape 408"/>
          <p:cNvSpPr>
            <a:spLocks noChangeAspect="1" noChangeArrowheads="1"/>
          </p:cNvSpPr>
          <p:nvPr/>
        </p:nvSpPr>
        <p:spPr bwMode="auto">
          <a:xfrm rot="10260000" flipH="1" flipV="1">
            <a:off x="4705350" y="3429000"/>
            <a:ext cx="115888" cy="98425"/>
          </a:xfrm>
          <a:prstGeom prst="hexagon">
            <a:avLst>
              <a:gd name="adj" fmla="val 29436"/>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889" name="AutoShape 409"/>
          <p:cNvSpPr>
            <a:spLocks noChangeAspect="1" noChangeArrowheads="1"/>
          </p:cNvSpPr>
          <p:nvPr/>
        </p:nvSpPr>
        <p:spPr bwMode="auto">
          <a:xfrm rot="10140000" flipH="1" flipV="1">
            <a:off x="4594225" y="3443288"/>
            <a:ext cx="114300" cy="98425"/>
          </a:xfrm>
          <a:prstGeom prst="hexagon">
            <a:avLst>
              <a:gd name="adj" fmla="val 29032"/>
              <a:gd name="vf" fmla="val 115470"/>
            </a:avLst>
          </a:prstGeom>
          <a:no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nvGrpSpPr>
          <p:cNvPr id="2" name="Group 440"/>
          <p:cNvGrpSpPr>
            <a:grpSpLocks/>
          </p:cNvGrpSpPr>
          <p:nvPr/>
        </p:nvGrpSpPr>
        <p:grpSpPr bwMode="auto">
          <a:xfrm>
            <a:off x="4156075" y="679450"/>
            <a:ext cx="4586288" cy="6016625"/>
            <a:chOff x="2630" y="635"/>
            <a:chExt cx="2889" cy="3790"/>
          </a:xfrm>
        </p:grpSpPr>
        <p:sp>
          <p:nvSpPr>
            <p:cNvPr id="107979" name="AutoShape 411"/>
            <p:cNvSpPr>
              <a:spLocks noChangeAspect="1" noChangeArrowheads="1"/>
            </p:cNvSpPr>
            <p:nvPr/>
          </p:nvSpPr>
          <p:spPr bwMode="auto">
            <a:xfrm rot="-5280000">
              <a:off x="5428" y="1550"/>
              <a:ext cx="98" cy="84"/>
            </a:xfrm>
            <a:prstGeom prst="hexagon">
              <a:avLst>
                <a:gd name="adj" fmla="val 29167"/>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0" name="AutoShape 412"/>
            <p:cNvSpPr>
              <a:spLocks noChangeAspect="1" noChangeArrowheads="1"/>
            </p:cNvSpPr>
            <p:nvPr/>
          </p:nvSpPr>
          <p:spPr bwMode="auto">
            <a:xfrm rot="16080000" flipH="1">
              <a:off x="5192" y="1554"/>
              <a:ext cx="97" cy="84"/>
            </a:xfrm>
            <a:prstGeom prst="hexagon">
              <a:avLst>
                <a:gd name="adj" fmla="val 28869"/>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1" name="AutoShape 413"/>
            <p:cNvSpPr>
              <a:spLocks noChangeAspect="1" noChangeArrowheads="1"/>
            </p:cNvSpPr>
            <p:nvPr/>
          </p:nvSpPr>
          <p:spPr bwMode="auto">
            <a:xfrm rot="16080000" flipH="1">
              <a:off x="5045" y="1309"/>
              <a:ext cx="98" cy="84"/>
            </a:xfrm>
            <a:prstGeom prst="hexagon">
              <a:avLst>
                <a:gd name="adj" fmla="val 29167"/>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2" name="AutoShape 414"/>
            <p:cNvSpPr>
              <a:spLocks noChangeAspect="1" noChangeArrowheads="1"/>
            </p:cNvSpPr>
            <p:nvPr/>
          </p:nvSpPr>
          <p:spPr bwMode="auto">
            <a:xfrm rot="16080000" flipH="1">
              <a:off x="4742" y="2817"/>
              <a:ext cx="98" cy="84"/>
            </a:xfrm>
            <a:prstGeom prst="hexagon">
              <a:avLst>
                <a:gd name="adj" fmla="val 29167"/>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3" name="AutoShape 415"/>
            <p:cNvSpPr>
              <a:spLocks noChangeAspect="1" noChangeArrowheads="1"/>
            </p:cNvSpPr>
            <p:nvPr/>
          </p:nvSpPr>
          <p:spPr bwMode="auto">
            <a:xfrm rot="15900000" flipH="1">
              <a:off x="4609" y="2867"/>
              <a:ext cx="98" cy="84"/>
            </a:xfrm>
            <a:prstGeom prst="hexagon">
              <a:avLst>
                <a:gd name="adj" fmla="val 29167"/>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4" name="AutoShape 416"/>
            <p:cNvSpPr>
              <a:spLocks noChangeAspect="1" noChangeArrowheads="1"/>
            </p:cNvSpPr>
            <p:nvPr/>
          </p:nvSpPr>
          <p:spPr bwMode="auto">
            <a:xfrm rot="120000" flipH="1" flipV="1">
              <a:off x="4838" y="3791"/>
              <a:ext cx="98" cy="76"/>
            </a:xfrm>
            <a:prstGeom prst="hexagon">
              <a:avLst>
                <a:gd name="adj" fmla="val 32237"/>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5" name="AutoShape 417"/>
            <p:cNvSpPr>
              <a:spLocks noChangeAspect="1" noChangeArrowheads="1"/>
            </p:cNvSpPr>
            <p:nvPr/>
          </p:nvSpPr>
          <p:spPr bwMode="auto">
            <a:xfrm rot="120000" flipH="1" flipV="1">
              <a:off x="5083" y="3923"/>
              <a:ext cx="98" cy="76"/>
            </a:xfrm>
            <a:prstGeom prst="hexagon">
              <a:avLst>
                <a:gd name="adj" fmla="val 32237"/>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6" name="AutoShape 418"/>
            <p:cNvSpPr>
              <a:spLocks noChangeAspect="1" noChangeArrowheads="1"/>
            </p:cNvSpPr>
            <p:nvPr/>
          </p:nvSpPr>
          <p:spPr bwMode="auto">
            <a:xfrm rot="2820000" flipH="1" flipV="1">
              <a:off x="3975" y="4008"/>
              <a:ext cx="74" cy="63"/>
            </a:xfrm>
            <a:prstGeom prst="hexagon">
              <a:avLst>
                <a:gd name="adj" fmla="val 29365"/>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7" name="AutoShape 419"/>
            <p:cNvSpPr>
              <a:spLocks noChangeAspect="1" noChangeArrowheads="1"/>
            </p:cNvSpPr>
            <p:nvPr/>
          </p:nvSpPr>
          <p:spPr bwMode="auto">
            <a:xfrm rot="2820000" flipH="1" flipV="1">
              <a:off x="4028" y="4216"/>
              <a:ext cx="73" cy="63"/>
            </a:xfrm>
            <a:prstGeom prst="hexagon">
              <a:avLst>
                <a:gd name="adj" fmla="val 28968"/>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8" name="AutoShape 420"/>
            <p:cNvSpPr>
              <a:spLocks noChangeAspect="1" noChangeArrowheads="1"/>
            </p:cNvSpPr>
            <p:nvPr/>
          </p:nvSpPr>
          <p:spPr bwMode="auto">
            <a:xfrm rot="2700000" flipH="1" flipV="1">
              <a:off x="3989" y="4310"/>
              <a:ext cx="73" cy="63"/>
            </a:xfrm>
            <a:prstGeom prst="hexagon">
              <a:avLst>
                <a:gd name="adj" fmla="val 28968"/>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89" name="AutoShape 421"/>
            <p:cNvSpPr>
              <a:spLocks noChangeAspect="1" noChangeArrowheads="1"/>
            </p:cNvSpPr>
            <p:nvPr/>
          </p:nvSpPr>
          <p:spPr bwMode="auto">
            <a:xfrm rot="3240000" flipH="1" flipV="1">
              <a:off x="3899" y="4356"/>
              <a:ext cx="74" cy="63"/>
            </a:xfrm>
            <a:prstGeom prst="hexagon">
              <a:avLst>
                <a:gd name="adj" fmla="val 29365"/>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0" name="AutoShape 422"/>
            <p:cNvSpPr>
              <a:spLocks noChangeAspect="1" noChangeArrowheads="1"/>
            </p:cNvSpPr>
            <p:nvPr/>
          </p:nvSpPr>
          <p:spPr bwMode="auto">
            <a:xfrm rot="7620000" flipH="1" flipV="1">
              <a:off x="3355" y="2006"/>
              <a:ext cx="72" cy="63"/>
            </a:xfrm>
            <a:prstGeom prst="hexagon">
              <a:avLst>
                <a:gd name="adj" fmla="val 28571"/>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1" name="AutoShape 423"/>
            <p:cNvSpPr>
              <a:spLocks noChangeAspect="1" noChangeArrowheads="1"/>
            </p:cNvSpPr>
            <p:nvPr/>
          </p:nvSpPr>
          <p:spPr bwMode="auto">
            <a:xfrm rot="7620000" flipH="1" flipV="1">
              <a:off x="3162" y="2022"/>
              <a:ext cx="72" cy="62"/>
            </a:xfrm>
            <a:prstGeom prst="hexagon">
              <a:avLst>
                <a:gd name="adj" fmla="val 29032"/>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2" name="AutoShape 424"/>
            <p:cNvSpPr>
              <a:spLocks noChangeAspect="1" noChangeArrowheads="1"/>
            </p:cNvSpPr>
            <p:nvPr/>
          </p:nvSpPr>
          <p:spPr bwMode="auto">
            <a:xfrm rot="-7080000" flipH="1" flipV="1">
              <a:off x="4494" y="1245"/>
              <a:ext cx="55" cy="47"/>
            </a:xfrm>
            <a:prstGeom prst="hexagon">
              <a:avLst>
                <a:gd name="adj" fmla="val 29255"/>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3" name="AutoShape 425"/>
            <p:cNvSpPr>
              <a:spLocks noChangeAspect="1" noChangeArrowheads="1"/>
            </p:cNvSpPr>
            <p:nvPr/>
          </p:nvSpPr>
          <p:spPr bwMode="auto">
            <a:xfrm rot="-7080000" flipH="1" flipV="1">
              <a:off x="4496" y="1085"/>
              <a:ext cx="55" cy="47"/>
            </a:xfrm>
            <a:prstGeom prst="hexagon">
              <a:avLst>
                <a:gd name="adj" fmla="val 29255"/>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4" name="AutoShape 426"/>
            <p:cNvSpPr>
              <a:spLocks noChangeAspect="1" noChangeArrowheads="1"/>
            </p:cNvSpPr>
            <p:nvPr/>
          </p:nvSpPr>
          <p:spPr bwMode="auto">
            <a:xfrm rot="-7080000" flipH="1" flipV="1">
              <a:off x="4434" y="799"/>
              <a:ext cx="55" cy="47"/>
            </a:xfrm>
            <a:prstGeom prst="hexagon">
              <a:avLst>
                <a:gd name="adj" fmla="val 29255"/>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5" name="AutoShape 427"/>
            <p:cNvSpPr>
              <a:spLocks noChangeAspect="1" noChangeArrowheads="1"/>
            </p:cNvSpPr>
            <p:nvPr/>
          </p:nvSpPr>
          <p:spPr bwMode="auto">
            <a:xfrm rot="-7080000" flipH="1" flipV="1">
              <a:off x="4436" y="639"/>
              <a:ext cx="55" cy="47"/>
            </a:xfrm>
            <a:prstGeom prst="hexagon">
              <a:avLst>
                <a:gd name="adj" fmla="val 29255"/>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6" name="AutoShape 428"/>
            <p:cNvSpPr>
              <a:spLocks noChangeAspect="1" noChangeArrowheads="1"/>
            </p:cNvSpPr>
            <p:nvPr/>
          </p:nvSpPr>
          <p:spPr bwMode="auto">
            <a:xfrm rot="-4380000" flipH="1" flipV="1">
              <a:off x="4369" y="2315"/>
              <a:ext cx="28" cy="24"/>
            </a:xfrm>
            <a:prstGeom prst="hexagon">
              <a:avLst>
                <a:gd name="adj" fmla="val 29167"/>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7" name="AutoShape 429"/>
            <p:cNvSpPr>
              <a:spLocks noChangeAspect="1" noChangeArrowheads="1"/>
            </p:cNvSpPr>
            <p:nvPr/>
          </p:nvSpPr>
          <p:spPr bwMode="auto">
            <a:xfrm rot="-4380000" flipH="1" flipV="1">
              <a:off x="4427" y="2259"/>
              <a:ext cx="28" cy="24"/>
            </a:xfrm>
            <a:prstGeom prst="hexagon">
              <a:avLst>
                <a:gd name="adj" fmla="val 29167"/>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8" name="AutoShape 430"/>
            <p:cNvSpPr>
              <a:spLocks noChangeAspect="1" noChangeArrowheads="1"/>
            </p:cNvSpPr>
            <p:nvPr/>
          </p:nvSpPr>
          <p:spPr bwMode="auto">
            <a:xfrm rot="-8880000" flipH="1" flipV="1">
              <a:off x="3935" y="1998"/>
              <a:ext cx="33" cy="28"/>
            </a:xfrm>
            <a:prstGeom prst="hexagon">
              <a:avLst>
                <a:gd name="adj" fmla="val 29464"/>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99" name="AutoShape 431"/>
            <p:cNvSpPr>
              <a:spLocks noChangeAspect="1" noChangeArrowheads="1"/>
            </p:cNvSpPr>
            <p:nvPr/>
          </p:nvSpPr>
          <p:spPr bwMode="auto">
            <a:xfrm rot="-8880000" flipH="1" flipV="1">
              <a:off x="3888" y="1914"/>
              <a:ext cx="33" cy="28"/>
            </a:xfrm>
            <a:prstGeom prst="hexagon">
              <a:avLst>
                <a:gd name="adj" fmla="val 29464"/>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8000" name="AutoShape 432"/>
            <p:cNvSpPr>
              <a:spLocks noChangeAspect="1" noChangeArrowheads="1"/>
            </p:cNvSpPr>
            <p:nvPr/>
          </p:nvSpPr>
          <p:spPr bwMode="auto">
            <a:xfrm rot="5520000" flipH="1" flipV="1">
              <a:off x="3753" y="2788"/>
              <a:ext cx="39" cy="34"/>
            </a:xfrm>
            <a:prstGeom prst="hexagon">
              <a:avLst>
                <a:gd name="adj" fmla="val 28676"/>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8001" name="AutoShape 433"/>
            <p:cNvSpPr>
              <a:spLocks noChangeAspect="1" noChangeArrowheads="1"/>
            </p:cNvSpPr>
            <p:nvPr/>
          </p:nvSpPr>
          <p:spPr bwMode="auto">
            <a:xfrm rot="5520000" flipH="1" flipV="1">
              <a:off x="3693" y="2888"/>
              <a:ext cx="40" cy="34"/>
            </a:xfrm>
            <a:prstGeom prst="hexagon">
              <a:avLst>
                <a:gd name="adj" fmla="val 29412"/>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8002" name="AutoShape 434"/>
            <p:cNvSpPr>
              <a:spLocks noChangeAspect="1" noChangeArrowheads="1"/>
            </p:cNvSpPr>
            <p:nvPr/>
          </p:nvSpPr>
          <p:spPr bwMode="auto">
            <a:xfrm rot="4576464" flipH="1" flipV="1">
              <a:off x="3303" y="3626"/>
              <a:ext cx="74" cy="63"/>
            </a:xfrm>
            <a:prstGeom prst="hexagon">
              <a:avLst>
                <a:gd name="adj" fmla="val 29365"/>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8003" name="AutoShape 435"/>
            <p:cNvSpPr>
              <a:spLocks noChangeAspect="1" noChangeArrowheads="1"/>
            </p:cNvSpPr>
            <p:nvPr/>
          </p:nvSpPr>
          <p:spPr bwMode="auto">
            <a:xfrm rot="4576464" flipH="1" flipV="1">
              <a:off x="3247" y="3834"/>
              <a:ext cx="73" cy="63"/>
            </a:xfrm>
            <a:prstGeom prst="hexagon">
              <a:avLst>
                <a:gd name="adj" fmla="val 28968"/>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8004" name="AutoShape 436"/>
            <p:cNvSpPr>
              <a:spLocks noChangeAspect="1" noChangeArrowheads="1"/>
            </p:cNvSpPr>
            <p:nvPr/>
          </p:nvSpPr>
          <p:spPr bwMode="auto">
            <a:xfrm rot="4456464" flipH="1" flipV="1">
              <a:off x="3167" y="3897"/>
              <a:ext cx="73" cy="63"/>
            </a:xfrm>
            <a:prstGeom prst="hexagon">
              <a:avLst>
                <a:gd name="adj" fmla="val 28968"/>
                <a:gd name="vf" fmla="val 115470"/>
              </a:avLst>
            </a:prstGeom>
            <a:solidFill>
              <a:srgbClr val="00FFFF"/>
            </a:solidFill>
            <a:ln w="19050">
              <a:solidFill>
                <a:srgbClr val="00FF00"/>
              </a:solidFill>
              <a:miter lim="800000"/>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sp>
          <p:nvSpPr>
            <p:cNvPr id="108005" name="AutoShape 437"/>
            <p:cNvSpPr>
              <a:spLocks noChangeAspect="1" noChangeArrowheads="1"/>
            </p:cNvSpPr>
            <p:nvPr/>
          </p:nvSpPr>
          <p:spPr bwMode="auto">
            <a:xfrm rot="4996464" flipH="1" flipV="1">
              <a:off x="3065" y="3894"/>
              <a:ext cx="74" cy="63"/>
            </a:xfrm>
            <a:prstGeom prst="hexagon">
              <a:avLst>
                <a:gd name="adj" fmla="val 29365"/>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8006" name="AutoShape 438"/>
            <p:cNvSpPr>
              <a:spLocks noChangeAspect="1" noChangeArrowheads="1"/>
            </p:cNvSpPr>
            <p:nvPr/>
          </p:nvSpPr>
          <p:spPr bwMode="auto">
            <a:xfrm rot="9720000" flipH="1" flipV="1">
              <a:off x="2838" y="2500"/>
              <a:ext cx="72" cy="63"/>
            </a:xfrm>
            <a:prstGeom prst="hexagon">
              <a:avLst>
                <a:gd name="adj" fmla="val 28571"/>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8007" name="AutoShape 439"/>
            <p:cNvSpPr>
              <a:spLocks noChangeAspect="1" noChangeArrowheads="1"/>
            </p:cNvSpPr>
            <p:nvPr/>
          </p:nvSpPr>
          <p:spPr bwMode="auto">
            <a:xfrm rot="9720000" flipH="1" flipV="1">
              <a:off x="2630" y="2462"/>
              <a:ext cx="72" cy="62"/>
            </a:xfrm>
            <a:prstGeom prst="hexagon">
              <a:avLst>
                <a:gd name="adj" fmla="val 29032"/>
                <a:gd name="vf" fmla="val 115470"/>
              </a:avLst>
            </a:prstGeom>
            <a:solidFill>
              <a:srgbClr val="00FFFF"/>
            </a:solidFill>
            <a:ln w="1905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123321" name="AutoShape 441"/>
          <p:cNvSpPr>
            <a:spLocks noChangeAspect="1" noChangeArrowheads="1"/>
          </p:cNvSpPr>
          <p:nvPr/>
        </p:nvSpPr>
        <p:spPr bwMode="auto">
          <a:xfrm rot="2700000">
            <a:off x="6476207" y="3740944"/>
            <a:ext cx="39687" cy="34925"/>
          </a:xfrm>
          <a:prstGeom prst="hexagon">
            <a:avLst>
              <a:gd name="adj" fmla="val 28409"/>
              <a:gd name="vf" fmla="val 115470"/>
            </a:avLst>
          </a:prstGeom>
          <a:solidFill>
            <a:srgbClr val="FF99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nvGrpSpPr>
          <p:cNvPr id="3" name="Group 531"/>
          <p:cNvGrpSpPr>
            <a:grpSpLocks/>
          </p:cNvGrpSpPr>
          <p:nvPr/>
        </p:nvGrpSpPr>
        <p:grpSpPr bwMode="auto">
          <a:xfrm>
            <a:off x="3935413" y="485775"/>
            <a:ext cx="5026025" cy="6402388"/>
            <a:chOff x="2353" y="378"/>
            <a:chExt cx="3166" cy="4033"/>
          </a:xfrm>
        </p:grpSpPr>
        <p:grpSp>
          <p:nvGrpSpPr>
            <p:cNvPr id="133495" name="Group 446"/>
            <p:cNvGrpSpPr>
              <a:grpSpLocks/>
            </p:cNvGrpSpPr>
            <p:nvPr/>
          </p:nvGrpSpPr>
          <p:grpSpPr bwMode="auto">
            <a:xfrm rot="1894789">
              <a:off x="4170" y="378"/>
              <a:ext cx="179" cy="186"/>
              <a:chOff x="2706" y="906"/>
              <a:chExt cx="179" cy="186"/>
            </a:xfrm>
          </p:grpSpPr>
          <p:sp>
            <p:nvSpPr>
              <p:cNvPr id="107977" name="Arc 444"/>
              <p:cNvSpPr>
                <a:spLocks/>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78" name="Oval 445"/>
              <p:cNvSpPr>
                <a:spLocks noChangeAspect="1" noChangeArrowheads="1"/>
              </p:cNvSpPr>
              <p:nvPr/>
            </p:nvSpPr>
            <p:spPr bwMode="auto">
              <a:xfrm>
                <a:off x="2770" y="924"/>
                <a:ext cx="41" cy="41"/>
              </a:xfrm>
              <a:prstGeom prst="ellipse">
                <a:avLst/>
              </a:prstGeom>
              <a:solidFill>
                <a:schemeClr val="tx1"/>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496" name="Group 447"/>
            <p:cNvGrpSpPr>
              <a:grpSpLocks/>
            </p:cNvGrpSpPr>
            <p:nvPr/>
          </p:nvGrpSpPr>
          <p:grpSpPr bwMode="auto">
            <a:xfrm rot="1894789">
              <a:off x="4174" y="556"/>
              <a:ext cx="179" cy="186"/>
              <a:chOff x="2706" y="906"/>
              <a:chExt cx="179" cy="186"/>
            </a:xfrm>
          </p:grpSpPr>
          <p:sp>
            <p:nvSpPr>
              <p:cNvPr id="107975" name="Arc 448"/>
              <p:cNvSpPr>
                <a:spLocks/>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76" name="Oval 449"/>
              <p:cNvSpPr>
                <a:spLocks noChangeAspect="1" noChangeArrowheads="1"/>
              </p:cNvSpPr>
              <p:nvPr/>
            </p:nvSpPr>
            <p:spPr bwMode="auto">
              <a:xfrm>
                <a:off x="2770" y="924"/>
                <a:ext cx="41" cy="41"/>
              </a:xfrm>
              <a:prstGeom prst="ellipse">
                <a:avLst/>
              </a:prstGeom>
              <a:solidFill>
                <a:schemeClr val="tx1"/>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497" name="Group 450"/>
            <p:cNvGrpSpPr>
              <a:grpSpLocks/>
            </p:cNvGrpSpPr>
            <p:nvPr/>
          </p:nvGrpSpPr>
          <p:grpSpPr bwMode="auto">
            <a:xfrm rot="1894789">
              <a:off x="4202" y="830"/>
              <a:ext cx="179" cy="186"/>
              <a:chOff x="2706" y="906"/>
              <a:chExt cx="179" cy="186"/>
            </a:xfrm>
          </p:grpSpPr>
          <p:sp>
            <p:nvSpPr>
              <p:cNvPr id="107973" name="Arc 451"/>
              <p:cNvSpPr>
                <a:spLocks/>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74" name="Oval 452"/>
              <p:cNvSpPr>
                <a:spLocks noChangeAspect="1" noChangeArrowheads="1"/>
              </p:cNvSpPr>
              <p:nvPr/>
            </p:nvSpPr>
            <p:spPr bwMode="auto">
              <a:xfrm>
                <a:off x="2770" y="924"/>
                <a:ext cx="41" cy="41"/>
              </a:xfrm>
              <a:prstGeom prst="ellipse">
                <a:avLst/>
              </a:prstGeom>
              <a:solidFill>
                <a:schemeClr val="tx1"/>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498" name="Group 453"/>
            <p:cNvGrpSpPr>
              <a:grpSpLocks/>
            </p:cNvGrpSpPr>
            <p:nvPr/>
          </p:nvGrpSpPr>
          <p:grpSpPr bwMode="auto">
            <a:xfrm rot="1894789">
              <a:off x="4230" y="1002"/>
              <a:ext cx="179" cy="186"/>
              <a:chOff x="2706" y="906"/>
              <a:chExt cx="179" cy="186"/>
            </a:xfrm>
          </p:grpSpPr>
          <p:sp>
            <p:nvSpPr>
              <p:cNvPr id="107971" name="Arc 454"/>
              <p:cNvSpPr>
                <a:spLocks/>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72" name="Oval 455"/>
              <p:cNvSpPr>
                <a:spLocks noChangeAspect="1" noChangeArrowheads="1"/>
              </p:cNvSpPr>
              <p:nvPr/>
            </p:nvSpPr>
            <p:spPr bwMode="auto">
              <a:xfrm>
                <a:off x="2770" y="924"/>
                <a:ext cx="41" cy="41"/>
              </a:xfrm>
              <a:prstGeom prst="ellipse">
                <a:avLst/>
              </a:prstGeom>
              <a:solidFill>
                <a:schemeClr val="tx1"/>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499" name="Group 456"/>
            <p:cNvGrpSpPr>
              <a:grpSpLocks noChangeAspect="1"/>
            </p:cNvGrpSpPr>
            <p:nvPr/>
          </p:nvGrpSpPr>
          <p:grpSpPr bwMode="auto">
            <a:xfrm rot="2817023">
              <a:off x="3676" y="1695"/>
              <a:ext cx="129" cy="134"/>
              <a:chOff x="2706" y="906"/>
              <a:chExt cx="179" cy="186"/>
            </a:xfrm>
          </p:grpSpPr>
          <p:sp>
            <p:nvSpPr>
              <p:cNvPr id="107969" name="Arc 457"/>
              <p:cNvSpPr>
                <a:spLocks noChangeAspect="1"/>
              </p:cNvSpPr>
              <p:nvPr/>
            </p:nvSpPr>
            <p:spPr bwMode="auto">
              <a:xfrm>
                <a:off x="2697" y="895"/>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70" name="Oval 458"/>
              <p:cNvSpPr>
                <a:spLocks noChangeAspect="1" noChangeArrowheads="1"/>
              </p:cNvSpPr>
              <p:nvPr/>
            </p:nvSpPr>
            <p:spPr bwMode="auto">
              <a:xfrm>
                <a:off x="2790" y="926"/>
                <a:ext cx="42" cy="40"/>
              </a:xfrm>
              <a:prstGeom prst="ellipse">
                <a:avLst/>
              </a:prstGeom>
              <a:solidFill>
                <a:schemeClr val="tx1"/>
              </a:solidFill>
              <a:ln w="9525">
                <a:noFill/>
                <a:round/>
                <a:headEnd/>
                <a:tailEnd/>
              </a:ln>
            </p:spPr>
            <p:txBody>
              <a:bodyPr rot="10800000"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0" name="Group 459"/>
            <p:cNvGrpSpPr>
              <a:grpSpLocks noChangeAspect="1"/>
            </p:cNvGrpSpPr>
            <p:nvPr/>
          </p:nvGrpSpPr>
          <p:grpSpPr bwMode="auto">
            <a:xfrm rot="3757807">
              <a:off x="4234" y="2007"/>
              <a:ext cx="129" cy="134"/>
              <a:chOff x="2706" y="906"/>
              <a:chExt cx="179" cy="186"/>
            </a:xfrm>
          </p:grpSpPr>
          <p:sp>
            <p:nvSpPr>
              <p:cNvPr id="107967" name="Arc 460"/>
              <p:cNvSpPr>
                <a:spLocks noChangeAspect="1"/>
              </p:cNvSpPr>
              <p:nvPr/>
            </p:nvSpPr>
            <p:spPr bwMode="auto">
              <a:xfrm>
                <a:off x="2693" y="900"/>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68" name="Oval 461"/>
              <p:cNvSpPr>
                <a:spLocks noChangeAspect="1" noChangeArrowheads="1"/>
              </p:cNvSpPr>
              <p:nvPr/>
            </p:nvSpPr>
            <p:spPr bwMode="auto">
              <a:xfrm>
                <a:off x="2790" y="926"/>
                <a:ext cx="43" cy="40"/>
              </a:xfrm>
              <a:prstGeom prst="ellipse">
                <a:avLst/>
              </a:prstGeom>
              <a:solidFill>
                <a:schemeClr val="tx1"/>
              </a:solidFill>
              <a:ln w="9525">
                <a:noFill/>
                <a:round/>
                <a:headEnd/>
                <a:tailEnd/>
              </a:ln>
            </p:spPr>
            <p:txBody>
              <a:bodyPr rot="10800000"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1" name="Group 462"/>
            <p:cNvGrpSpPr>
              <a:grpSpLocks noChangeAspect="1"/>
            </p:cNvGrpSpPr>
            <p:nvPr/>
          </p:nvGrpSpPr>
          <p:grpSpPr bwMode="auto">
            <a:xfrm rot="1400984">
              <a:off x="3712" y="1795"/>
              <a:ext cx="129" cy="134"/>
              <a:chOff x="2706" y="906"/>
              <a:chExt cx="179" cy="186"/>
            </a:xfrm>
          </p:grpSpPr>
          <p:sp>
            <p:nvSpPr>
              <p:cNvPr id="107965" name="Arc 463"/>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66" name="Oval 464"/>
              <p:cNvSpPr>
                <a:spLocks noChangeAspect="1" noChangeArrowheads="1"/>
              </p:cNvSpPr>
              <p:nvPr/>
            </p:nvSpPr>
            <p:spPr bwMode="auto">
              <a:xfrm>
                <a:off x="2778" y="922"/>
                <a:ext cx="43" cy="39"/>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2" name="Group 465"/>
            <p:cNvGrpSpPr>
              <a:grpSpLocks noChangeAspect="1"/>
            </p:cNvGrpSpPr>
            <p:nvPr/>
          </p:nvGrpSpPr>
          <p:grpSpPr bwMode="auto">
            <a:xfrm rot="3757807">
              <a:off x="4156" y="2055"/>
              <a:ext cx="129" cy="134"/>
              <a:chOff x="2706" y="906"/>
              <a:chExt cx="179" cy="186"/>
            </a:xfrm>
          </p:grpSpPr>
          <p:sp>
            <p:nvSpPr>
              <p:cNvPr id="107963" name="Arc 466"/>
              <p:cNvSpPr>
                <a:spLocks noChangeAspect="1"/>
              </p:cNvSpPr>
              <p:nvPr/>
            </p:nvSpPr>
            <p:spPr bwMode="auto">
              <a:xfrm>
                <a:off x="2693" y="900"/>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64" name="Oval 467"/>
              <p:cNvSpPr>
                <a:spLocks noChangeAspect="1" noChangeArrowheads="1"/>
              </p:cNvSpPr>
              <p:nvPr/>
            </p:nvSpPr>
            <p:spPr bwMode="auto">
              <a:xfrm>
                <a:off x="2790" y="926"/>
                <a:ext cx="43" cy="40"/>
              </a:xfrm>
              <a:prstGeom prst="ellipse">
                <a:avLst/>
              </a:prstGeom>
              <a:solidFill>
                <a:schemeClr val="tx1"/>
              </a:solidFill>
              <a:ln w="9525">
                <a:noFill/>
                <a:round/>
                <a:headEnd/>
                <a:tailEnd/>
              </a:ln>
            </p:spPr>
            <p:txBody>
              <a:bodyPr rot="10800000"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3" name="Group 468"/>
            <p:cNvGrpSpPr>
              <a:grpSpLocks noChangeAspect="1"/>
            </p:cNvGrpSpPr>
            <p:nvPr/>
          </p:nvGrpSpPr>
          <p:grpSpPr bwMode="auto">
            <a:xfrm rot="-5400000">
              <a:off x="3512" y="2767"/>
              <a:ext cx="129" cy="134"/>
              <a:chOff x="2706" y="906"/>
              <a:chExt cx="179" cy="186"/>
            </a:xfrm>
          </p:grpSpPr>
          <p:sp>
            <p:nvSpPr>
              <p:cNvPr id="107961" name="Arc 469"/>
              <p:cNvSpPr>
                <a:spLocks noChangeAspect="1"/>
              </p:cNvSpPr>
              <p:nvPr/>
            </p:nvSpPr>
            <p:spPr bwMode="auto">
              <a:xfrm>
                <a:off x="2708" y="908"/>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62" name="Oval 470"/>
              <p:cNvSpPr>
                <a:spLocks noChangeAspect="1" noChangeArrowheads="1"/>
              </p:cNvSpPr>
              <p:nvPr/>
            </p:nvSpPr>
            <p:spPr bwMode="auto">
              <a:xfrm>
                <a:off x="2791" y="926"/>
                <a:ext cx="43" cy="40"/>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4" name="Group 471"/>
            <p:cNvGrpSpPr>
              <a:grpSpLocks noChangeAspect="1"/>
            </p:cNvGrpSpPr>
            <p:nvPr/>
          </p:nvGrpSpPr>
          <p:grpSpPr bwMode="auto">
            <a:xfrm rot="-5400000">
              <a:off x="3568" y="2671"/>
              <a:ext cx="129" cy="134"/>
              <a:chOff x="2706" y="906"/>
              <a:chExt cx="179" cy="186"/>
            </a:xfrm>
          </p:grpSpPr>
          <p:sp>
            <p:nvSpPr>
              <p:cNvPr id="107959" name="Arc 472"/>
              <p:cNvSpPr>
                <a:spLocks noChangeAspect="1"/>
              </p:cNvSpPr>
              <p:nvPr/>
            </p:nvSpPr>
            <p:spPr bwMode="auto">
              <a:xfrm>
                <a:off x="2708" y="908"/>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60" name="Oval 473"/>
              <p:cNvSpPr>
                <a:spLocks noChangeAspect="1" noChangeArrowheads="1"/>
              </p:cNvSpPr>
              <p:nvPr/>
            </p:nvSpPr>
            <p:spPr bwMode="auto">
              <a:xfrm>
                <a:off x="2791" y="926"/>
                <a:ext cx="43" cy="40"/>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5" name="Group 474"/>
            <p:cNvGrpSpPr>
              <a:grpSpLocks noChangeAspect="1"/>
            </p:cNvGrpSpPr>
            <p:nvPr/>
          </p:nvGrpSpPr>
          <p:grpSpPr bwMode="auto">
            <a:xfrm rot="-1528436">
              <a:off x="2865" y="1843"/>
              <a:ext cx="218" cy="227"/>
              <a:chOff x="2706" y="906"/>
              <a:chExt cx="179" cy="186"/>
            </a:xfrm>
          </p:grpSpPr>
          <p:sp>
            <p:nvSpPr>
              <p:cNvPr id="107957" name="Arc 475"/>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58" name="Oval 476"/>
              <p:cNvSpPr>
                <a:spLocks noChangeAspect="1" noChangeArrowheads="1"/>
              </p:cNvSpPr>
              <p:nvPr/>
            </p:nvSpPr>
            <p:spPr bwMode="auto">
              <a:xfrm>
                <a:off x="2792" y="924"/>
                <a:ext cx="41" cy="41"/>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6" name="Group 477"/>
            <p:cNvGrpSpPr>
              <a:grpSpLocks noChangeAspect="1"/>
            </p:cNvGrpSpPr>
            <p:nvPr/>
          </p:nvGrpSpPr>
          <p:grpSpPr bwMode="auto">
            <a:xfrm rot="-1528436">
              <a:off x="3073" y="1763"/>
              <a:ext cx="218" cy="227"/>
              <a:chOff x="2706" y="906"/>
              <a:chExt cx="179" cy="186"/>
            </a:xfrm>
          </p:grpSpPr>
          <p:sp>
            <p:nvSpPr>
              <p:cNvPr id="107955" name="Arc 478"/>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56" name="Oval 479"/>
              <p:cNvSpPr>
                <a:spLocks noChangeAspect="1" noChangeArrowheads="1"/>
              </p:cNvSpPr>
              <p:nvPr/>
            </p:nvSpPr>
            <p:spPr bwMode="auto">
              <a:xfrm>
                <a:off x="2792" y="924"/>
                <a:ext cx="41" cy="41"/>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7" name="Group 480"/>
            <p:cNvGrpSpPr>
              <a:grpSpLocks noChangeAspect="1"/>
            </p:cNvGrpSpPr>
            <p:nvPr/>
          </p:nvGrpSpPr>
          <p:grpSpPr bwMode="auto">
            <a:xfrm>
              <a:off x="2353" y="2247"/>
              <a:ext cx="218" cy="227"/>
              <a:chOff x="2706" y="906"/>
              <a:chExt cx="179" cy="186"/>
            </a:xfrm>
          </p:grpSpPr>
          <p:sp>
            <p:nvSpPr>
              <p:cNvPr id="107953" name="Arc 481"/>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54" name="Oval 482"/>
              <p:cNvSpPr>
                <a:spLocks noChangeAspect="1" noChangeArrowheads="1"/>
              </p:cNvSpPr>
              <p:nvPr/>
            </p:nvSpPr>
            <p:spPr bwMode="auto">
              <a:xfrm>
                <a:off x="2792" y="925"/>
                <a:ext cx="41" cy="41"/>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8" name="Group 483"/>
            <p:cNvGrpSpPr>
              <a:grpSpLocks noChangeAspect="1"/>
            </p:cNvGrpSpPr>
            <p:nvPr/>
          </p:nvGrpSpPr>
          <p:grpSpPr bwMode="auto">
            <a:xfrm>
              <a:off x="2565" y="2291"/>
              <a:ext cx="218" cy="227"/>
              <a:chOff x="2706" y="906"/>
              <a:chExt cx="179" cy="186"/>
            </a:xfrm>
          </p:grpSpPr>
          <p:sp>
            <p:nvSpPr>
              <p:cNvPr id="107951" name="Arc 484"/>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52" name="Oval 485"/>
              <p:cNvSpPr>
                <a:spLocks noChangeAspect="1" noChangeArrowheads="1"/>
              </p:cNvSpPr>
              <p:nvPr/>
            </p:nvSpPr>
            <p:spPr bwMode="auto">
              <a:xfrm>
                <a:off x="2792" y="925"/>
                <a:ext cx="41" cy="41"/>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09" name="Group 486"/>
            <p:cNvGrpSpPr>
              <a:grpSpLocks noChangeAspect="1"/>
            </p:cNvGrpSpPr>
            <p:nvPr/>
          </p:nvGrpSpPr>
          <p:grpSpPr bwMode="auto">
            <a:xfrm rot="-4458646">
              <a:off x="2831" y="3766"/>
              <a:ext cx="218" cy="227"/>
              <a:chOff x="2706" y="906"/>
              <a:chExt cx="179" cy="186"/>
            </a:xfrm>
          </p:grpSpPr>
          <p:sp>
            <p:nvSpPr>
              <p:cNvPr id="107949" name="Arc 487"/>
              <p:cNvSpPr>
                <a:spLocks noChangeAspect="1"/>
              </p:cNvSpPr>
              <p:nvPr/>
            </p:nvSpPr>
            <p:spPr bwMode="auto">
              <a:xfrm>
                <a:off x="2705" y="89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50" name="Oval 488"/>
              <p:cNvSpPr>
                <a:spLocks noChangeAspect="1" noChangeArrowheads="1"/>
              </p:cNvSpPr>
              <p:nvPr/>
            </p:nvSpPr>
            <p:spPr bwMode="auto">
              <a:xfrm>
                <a:off x="2793" y="922"/>
                <a:ext cx="41" cy="41"/>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0" name="Group 489"/>
            <p:cNvGrpSpPr>
              <a:grpSpLocks noChangeAspect="1"/>
            </p:cNvGrpSpPr>
            <p:nvPr/>
          </p:nvGrpSpPr>
          <p:grpSpPr bwMode="auto">
            <a:xfrm rot="-4458646">
              <a:off x="2934" y="3791"/>
              <a:ext cx="218" cy="227"/>
              <a:chOff x="2706" y="906"/>
              <a:chExt cx="179" cy="186"/>
            </a:xfrm>
          </p:grpSpPr>
          <p:sp>
            <p:nvSpPr>
              <p:cNvPr id="107947" name="Arc 490"/>
              <p:cNvSpPr>
                <a:spLocks noChangeAspect="1"/>
              </p:cNvSpPr>
              <p:nvPr/>
            </p:nvSpPr>
            <p:spPr bwMode="auto">
              <a:xfrm>
                <a:off x="2705" y="89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48" name="Oval 491"/>
              <p:cNvSpPr>
                <a:spLocks noChangeAspect="1" noChangeArrowheads="1"/>
              </p:cNvSpPr>
              <p:nvPr/>
            </p:nvSpPr>
            <p:spPr bwMode="auto">
              <a:xfrm>
                <a:off x="2793" y="922"/>
                <a:ext cx="41" cy="41"/>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1" name="Group 492"/>
            <p:cNvGrpSpPr>
              <a:grpSpLocks noChangeAspect="1"/>
            </p:cNvGrpSpPr>
            <p:nvPr/>
          </p:nvGrpSpPr>
          <p:grpSpPr bwMode="auto">
            <a:xfrm rot="-5125428">
              <a:off x="3036" y="3720"/>
              <a:ext cx="218" cy="227"/>
              <a:chOff x="2706" y="906"/>
              <a:chExt cx="179" cy="186"/>
            </a:xfrm>
          </p:grpSpPr>
          <p:sp>
            <p:nvSpPr>
              <p:cNvPr id="107945" name="Arc 493"/>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46" name="Oval 494"/>
              <p:cNvSpPr>
                <a:spLocks noChangeAspect="1" noChangeArrowheads="1"/>
              </p:cNvSpPr>
              <p:nvPr/>
            </p:nvSpPr>
            <p:spPr bwMode="auto">
              <a:xfrm>
                <a:off x="2793" y="915"/>
                <a:ext cx="41" cy="41"/>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2" name="Group 495"/>
            <p:cNvGrpSpPr>
              <a:grpSpLocks noChangeAspect="1"/>
            </p:cNvGrpSpPr>
            <p:nvPr/>
          </p:nvGrpSpPr>
          <p:grpSpPr bwMode="auto">
            <a:xfrm rot="-5716588">
              <a:off x="3111" y="3501"/>
              <a:ext cx="218" cy="227"/>
              <a:chOff x="2706" y="906"/>
              <a:chExt cx="179" cy="186"/>
            </a:xfrm>
          </p:grpSpPr>
          <p:sp>
            <p:nvSpPr>
              <p:cNvPr id="107943" name="Arc 496"/>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44" name="Oval 497"/>
              <p:cNvSpPr>
                <a:spLocks noChangeAspect="1" noChangeArrowheads="1"/>
              </p:cNvSpPr>
              <p:nvPr/>
            </p:nvSpPr>
            <p:spPr bwMode="auto">
              <a:xfrm>
                <a:off x="2792" y="922"/>
                <a:ext cx="41" cy="41"/>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3" name="Group 501"/>
            <p:cNvGrpSpPr>
              <a:grpSpLocks noChangeAspect="1"/>
            </p:cNvGrpSpPr>
            <p:nvPr/>
          </p:nvGrpSpPr>
          <p:grpSpPr bwMode="auto">
            <a:xfrm rot="12871518" flipV="1">
              <a:off x="3765" y="4184"/>
              <a:ext cx="218" cy="227"/>
              <a:chOff x="2706" y="906"/>
              <a:chExt cx="179" cy="186"/>
            </a:xfrm>
          </p:grpSpPr>
          <p:sp>
            <p:nvSpPr>
              <p:cNvPr id="107941" name="Arc 502"/>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42" name="Oval 503"/>
              <p:cNvSpPr>
                <a:spLocks noChangeAspect="1" noChangeArrowheads="1"/>
              </p:cNvSpPr>
              <p:nvPr/>
            </p:nvSpPr>
            <p:spPr bwMode="auto">
              <a:xfrm>
                <a:off x="2794" y="926"/>
                <a:ext cx="41" cy="41"/>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4" name="Group 504"/>
            <p:cNvGrpSpPr>
              <a:grpSpLocks noChangeAspect="1"/>
            </p:cNvGrpSpPr>
            <p:nvPr/>
          </p:nvGrpSpPr>
          <p:grpSpPr bwMode="auto">
            <a:xfrm rot="12871518" flipV="1">
              <a:off x="3847" y="3845"/>
              <a:ext cx="218" cy="227"/>
              <a:chOff x="2706" y="906"/>
              <a:chExt cx="179" cy="186"/>
            </a:xfrm>
          </p:grpSpPr>
          <p:sp>
            <p:nvSpPr>
              <p:cNvPr id="107939" name="Arc 505"/>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40" name="Oval 506"/>
              <p:cNvSpPr>
                <a:spLocks noChangeAspect="1" noChangeArrowheads="1"/>
              </p:cNvSpPr>
              <p:nvPr/>
            </p:nvSpPr>
            <p:spPr bwMode="auto">
              <a:xfrm>
                <a:off x="2794" y="926"/>
                <a:ext cx="41" cy="41"/>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5" name="Group 507"/>
            <p:cNvGrpSpPr>
              <a:grpSpLocks noChangeAspect="1"/>
            </p:cNvGrpSpPr>
            <p:nvPr/>
          </p:nvGrpSpPr>
          <p:grpSpPr bwMode="auto">
            <a:xfrm rot="12871518" flipV="1">
              <a:off x="3908" y="4048"/>
              <a:ext cx="218" cy="227"/>
              <a:chOff x="2706" y="906"/>
              <a:chExt cx="179" cy="186"/>
            </a:xfrm>
          </p:grpSpPr>
          <p:sp>
            <p:nvSpPr>
              <p:cNvPr id="107937" name="Arc 508"/>
              <p:cNvSpPr>
                <a:spLocks noChangeAspect="1"/>
              </p:cNvSpPr>
              <p:nvPr/>
            </p:nvSpPr>
            <p:spPr bwMode="auto">
              <a:xfrm>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38" name="Oval 509"/>
              <p:cNvSpPr>
                <a:spLocks noChangeAspect="1" noChangeArrowheads="1"/>
              </p:cNvSpPr>
              <p:nvPr/>
            </p:nvSpPr>
            <p:spPr bwMode="auto">
              <a:xfrm>
                <a:off x="2794" y="926"/>
                <a:ext cx="41" cy="41"/>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6" name="Group 510"/>
            <p:cNvGrpSpPr>
              <a:grpSpLocks noChangeAspect="1"/>
            </p:cNvGrpSpPr>
            <p:nvPr/>
          </p:nvGrpSpPr>
          <p:grpSpPr bwMode="auto">
            <a:xfrm rot="10800000" flipV="1">
              <a:off x="5011" y="3706"/>
              <a:ext cx="218" cy="227"/>
              <a:chOff x="2706" y="906"/>
              <a:chExt cx="179" cy="186"/>
            </a:xfrm>
          </p:grpSpPr>
          <p:sp>
            <p:nvSpPr>
              <p:cNvPr id="107935" name="Arc 511"/>
              <p:cNvSpPr>
                <a:spLocks noChangeAspect="1"/>
              </p:cNvSpPr>
              <p:nvPr/>
            </p:nvSpPr>
            <p:spPr bwMode="auto">
              <a:xfrm flipV="1">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36" name="Oval 512"/>
              <p:cNvSpPr>
                <a:spLocks noChangeAspect="1" noChangeArrowheads="1"/>
              </p:cNvSpPr>
              <p:nvPr/>
            </p:nvSpPr>
            <p:spPr bwMode="auto">
              <a:xfrm>
                <a:off x="2792" y="925"/>
                <a:ext cx="41" cy="41"/>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7" name="Group 513"/>
            <p:cNvGrpSpPr>
              <a:grpSpLocks noChangeAspect="1"/>
            </p:cNvGrpSpPr>
            <p:nvPr/>
          </p:nvGrpSpPr>
          <p:grpSpPr bwMode="auto">
            <a:xfrm rot="10800000" flipV="1">
              <a:off x="4763" y="3578"/>
              <a:ext cx="218" cy="227"/>
              <a:chOff x="2706" y="906"/>
              <a:chExt cx="179" cy="186"/>
            </a:xfrm>
          </p:grpSpPr>
          <p:sp>
            <p:nvSpPr>
              <p:cNvPr id="107933" name="Arc 514"/>
              <p:cNvSpPr>
                <a:spLocks noChangeAspect="1"/>
              </p:cNvSpPr>
              <p:nvPr/>
            </p:nvSpPr>
            <p:spPr bwMode="auto">
              <a:xfrm flipV="1">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34" name="Oval 515"/>
              <p:cNvSpPr>
                <a:spLocks noChangeAspect="1" noChangeArrowheads="1"/>
              </p:cNvSpPr>
              <p:nvPr/>
            </p:nvSpPr>
            <p:spPr bwMode="auto">
              <a:xfrm>
                <a:off x="2792" y="925"/>
                <a:ext cx="41" cy="41"/>
              </a:xfrm>
              <a:prstGeom prst="ellipse">
                <a:avLst/>
              </a:prstGeom>
              <a:solidFill>
                <a:schemeClr val="tx1"/>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8" name="Group 516"/>
            <p:cNvGrpSpPr>
              <a:grpSpLocks noChangeAspect="1"/>
            </p:cNvGrpSpPr>
            <p:nvPr/>
          </p:nvGrpSpPr>
          <p:grpSpPr bwMode="auto">
            <a:xfrm rot="7087881" flipV="1">
              <a:off x="4588" y="2532"/>
              <a:ext cx="218" cy="227"/>
              <a:chOff x="2706" y="906"/>
              <a:chExt cx="179" cy="186"/>
            </a:xfrm>
          </p:grpSpPr>
          <p:sp>
            <p:nvSpPr>
              <p:cNvPr id="107931" name="Arc 517"/>
              <p:cNvSpPr>
                <a:spLocks noChangeAspect="1"/>
              </p:cNvSpPr>
              <p:nvPr/>
            </p:nvSpPr>
            <p:spPr bwMode="auto">
              <a:xfrm flipV="1">
                <a:off x="2707" y="901"/>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32" name="Oval 518"/>
              <p:cNvSpPr>
                <a:spLocks noChangeAspect="1" noChangeArrowheads="1"/>
              </p:cNvSpPr>
              <p:nvPr/>
            </p:nvSpPr>
            <p:spPr bwMode="auto">
              <a:xfrm>
                <a:off x="2792" y="925"/>
                <a:ext cx="41" cy="41"/>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19" name="Group 519"/>
            <p:cNvGrpSpPr>
              <a:grpSpLocks noChangeAspect="1"/>
            </p:cNvGrpSpPr>
            <p:nvPr/>
          </p:nvGrpSpPr>
          <p:grpSpPr bwMode="auto">
            <a:xfrm rot="7087881" flipV="1">
              <a:off x="4455" y="2565"/>
              <a:ext cx="218" cy="227"/>
              <a:chOff x="2706" y="906"/>
              <a:chExt cx="179" cy="186"/>
            </a:xfrm>
          </p:grpSpPr>
          <p:sp>
            <p:nvSpPr>
              <p:cNvPr id="107929" name="Arc 520"/>
              <p:cNvSpPr>
                <a:spLocks noChangeAspect="1"/>
              </p:cNvSpPr>
              <p:nvPr/>
            </p:nvSpPr>
            <p:spPr bwMode="auto">
              <a:xfrm flipV="1">
                <a:off x="2707" y="901"/>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30" name="Oval 521"/>
              <p:cNvSpPr>
                <a:spLocks noChangeAspect="1" noChangeArrowheads="1"/>
              </p:cNvSpPr>
              <p:nvPr/>
            </p:nvSpPr>
            <p:spPr bwMode="auto">
              <a:xfrm>
                <a:off x="2792" y="925"/>
                <a:ext cx="41" cy="41"/>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20" name="Group 522"/>
            <p:cNvGrpSpPr>
              <a:grpSpLocks noChangeAspect="1"/>
            </p:cNvGrpSpPr>
            <p:nvPr/>
          </p:nvGrpSpPr>
          <p:grpSpPr bwMode="auto">
            <a:xfrm rot="7087881" flipV="1">
              <a:off x="5265" y="1225"/>
              <a:ext cx="249" cy="259"/>
              <a:chOff x="2706" y="906"/>
              <a:chExt cx="179" cy="186"/>
            </a:xfrm>
          </p:grpSpPr>
          <p:sp>
            <p:nvSpPr>
              <p:cNvPr id="107927" name="Arc 523"/>
              <p:cNvSpPr>
                <a:spLocks noChangeAspect="1"/>
              </p:cNvSpPr>
              <p:nvPr/>
            </p:nvSpPr>
            <p:spPr bwMode="auto">
              <a:xfrm flipV="1">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28" name="Oval 524"/>
              <p:cNvSpPr>
                <a:spLocks noChangeAspect="1" noChangeArrowheads="1"/>
              </p:cNvSpPr>
              <p:nvPr/>
            </p:nvSpPr>
            <p:spPr bwMode="auto">
              <a:xfrm>
                <a:off x="2792" y="923"/>
                <a:ext cx="41" cy="42"/>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21" name="Group 525"/>
            <p:cNvGrpSpPr>
              <a:grpSpLocks noChangeAspect="1"/>
            </p:cNvGrpSpPr>
            <p:nvPr/>
          </p:nvGrpSpPr>
          <p:grpSpPr bwMode="auto">
            <a:xfrm rot="7087881" flipV="1">
              <a:off x="4873" y="983"/>
              <a:ext cx="249" cy="259"/>
              <a:chOff x="2706" y="906"/>
              <a:chExt cx="179" cy="186"/>
            </a:xfrm>
          </p:grpSpPr>
          <p:sp>
            <p:nvSpPr>
              <p:cNvPr id="107925" name="Arc 526"/>
              <p:cNvSpPr>
                <a:spLocks noChangeAspect="1"/>
              </p:cNvSpPr>
              <p:nvPr/>
            </p:nvSpPr>
            <p:spPr bwMode="auto">
              <a:xfrm flipV="1">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26" name="Oval 527"/>
              <p:cNvSpPr>
                <a:spLocks noChangeAspect="1" noChangeArrowheads="1"/>
              </p:cNvSpPr>
              <p:nvPr/>
            </p:nvSpPr>
            <p:spPr bwMode="auto">
              <a:xfrm>
                <a:off x="2792" y="923"/>
                <a:ext cx="41" cy="42"/>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nvGrpSpPr>
            <p:cNvPr id="133522" name="Group 528"/>
            <p:cNvGrpSpPr>
              <a:grpSpLocks noChangeAspect="1"/>
            </p:cNvGrpSpPr>
            <p:nvPr/>
          </p:nvGrpSpPr>
          <p:grpSpPr bwMode="auto">
            <a:xfrm rot="7087881" flipV="1">
              <a:off x="5021" y="1233"/>
              <a:ext cx="249" cy="259"/>
              <a:chOff x="2706" y="906"/>
              <a:chExt cx="179" cy="186"/>
            </a:xfrm>
          </p:grpSpPr>
          <p:sp>
            <p:nvSpPr>
              <p:cNvPr id="107923" name="Arc 529"/>
              <p:cNvSpPr>
                <a:spLocks noChangeAspect="1"/>
              </p:cNvSpPr>
              <p:nvPr/>
            </p:nvSpPr>
            <p:spPr bwMode="auto">
              <a:xfrm flipV="1">
                <a:off x="2706" y="906"/>
                <a:ext cx="179" cy="186"/>
              </a:xfrm>
              <a:custGeom>
                <a:avLst/>
                <a:gdLst>
                  <a:gd name="T0" fmla="*/ 0 w 41371"/>
                  <a:gd name="T1" fmla="*/ 0 h 43200"/>
                  <a:gd name="T2" fmla="*/ 0 w 41371"/>
                  <a:gd name="T3" fmla="*/ 0 h 43200"/>
                  <a:gd name="T4" fmla="*/ 0 w 41371"/>
                  <a:gd name="T5" fmla="*/ 0 h 43200"/>
                  <a:gd name="T6" fmla="*/ 0 60000 65536"/>
                  <a:gd name="T7" fmla="*/ 0 60000 65536"/>
                  <a:gd name="T8" fmla="*/ 0 60000 65536"/>
                  <a:gd name="T9" fmla="*/ 0 w 41371"/>
                  <a:gd name="T10" fmla="*/ 0 h 43200"/>
                  <a:gd name="T11" fmla="*/ 41371 w 41371"/>
                  <a:gd name="T12" fmla="*/ 43200 h 43200"/>
                </a:gdLst>
                <a:ahLst/>
                <a:cxnLst>
                  <a:cxn ang="T6">
                    <a:pos x="T0" y="T1"/>
                  </a:cxn>
                  <a:cxn ang="T7">
                    <a:pos x="T2" y="T3"/>
                  </a:cxn>
                  <a:cxn ang="T8">
                    <a:pos x="T4" y="T5"/>
                  </a:cxn>
                </a:cxnLst>
                <a:rect l="T9" t="T10" r="T11" b="T12"/>
                <a:pathLst>
                  <a:path w="41371" h="43200" fill="none"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path>
                  <a:path w="41371" h="43200" stroke="0" extrusionOk="0">
                    <a:moveTo>
                      <a:pt x="41371" y="30298"/>
                    </a:moveTo>
                    <a:cubicBezTo>
                      <a:pt x="37921" y="38138"/>
                      <a:pt x="30165" y="43199"/>
                      <a:pt x="21600" y="43200"/>
                    </a:cubicBezTo>
                    <a:cubicBezTo>
                      <a:pt x="9670" y="43200"/>
                      <a:pt x="0" y="33529"/>
                      <a:pt x="0" y="21600"/>
                    </a:cubicBezTo>
                    <a:cubicBezTo>
                      <a:pt x="0" y="9670"/>
                      <a:pt x="9670" y="0"/>
                      <a:pt x="21600" y="0"/>
                    </a:cubicBezTo>
                    <a:cubicBezTo>
                      <a:pt x="29988" y="-1"/>
                      <a:pt x="37617" y="4856"/>
                      <a:pt x="41169" y="12455"/>
                    </a:cubicBezTo>
                    <a:lnTo>
                      <a:pt x="21600" y="21600"/>
                    </a:lnTo>
                    <a:close/>
                  </a:path>
                </a:pathLst>
              </a:custGeom>
              <a:solidFill>
                <a:srgbClr val="FF00FF"/>
              </a:solidFill>
              <a:ln w="9525">
                <a:no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7924" name="Oval 530"/>
              <p:cNvSpPr>
                <a:spLocks noChangeAspect="1" noChangeArrowheads="1"/>
              </p:cNvSpPr>
              <p:nvPr/>
            </p:nvSpPr>
            <p:spPr bwMode="auto">
              <a:xfrm>
                <a:off x="2792" y="923"/>
                <a:ext cx="41" cy="42"/>
              </a:xfrm>
              <a:prstGeom prst="ellipse">
                <a:avLst/>
              </a:prstGeom>
              <a:solidFill>
                <a:schemeClr val="tx1"/>
              </a:solidFill>
              <a:ln w="9525">
                <a:noFill/>
                <a:round/>
                <a:headEnd/>
                <a:tailEnd/>
              </a:ln>
            </p:spPr>
            <p:txBody>
              <a:bodyPr vert="eaVert" wrap="none" anchor="ctr"/>
              <a:lstStyle/>
              <a:p>
                <a:pPr algn="ctr" rtl="1">
                  <a:defRPr/>
                </a:pPr>
                <a:endParaRPr lang="fr-FR">
                  <a:effectLst>
                    <a:outerShdw blurRad="38100" dist="38100" dir="2700000" algn="tl">
                      <a:srgbClr val="000000">
                        <a:alpha val="43137"/>
                      </a:srgbClr>
                    </a:outerShdw>
                  </a:effectLst>
                </a:endParaRPr>
              </a:p>
            </p:txBody>
          </p:sp>
        </p:grpSp>
      </p:grpSp>
      <p:sp>
        <p:nvSpPr>
          <p:cNvPr id="123412" name="AutoShape 532"/>
          <p:cNvSpPr>
            <a:spLocks noChangeArrowheads="1"/>
          </p:cNvSpPr>
          <p:nvPr/>
        </p:nvSpPr>
        <p:spPr bwMode="auto">
          <a:xfrm>
            <a:off x="6457950" y="3452813"/>
            <a:ext cx="101600" cy="246062"/>
          </a:xfrm>
          <a:prstGeom prst="downArrow">
            <a:avLst>
              <a:gd name="adj1" fmla="val 50000"/>
              <a:gd name="adj2" fmla="val 60547"/>
            </a:avLst>
          </a:prstGeom>
          <a:solidFill>
            <a:srgbClr val="FF99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816551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321"/>
                                        </p:tgtEl>
                                        <p:attrNameLst>
                                          <p:attrName>style.visibility</p:attrName>
                                        </p:attrNameLst>
                                      </p:cBhvr>
                                      <p:to>
                                        <p:strVal val="visible"/>
                                      </p:to>
                                    </p:set>
                                  </p:childTnLst>
                                </p:cTn>
                              </p:par>
                              <p:par>
                                <p:cTn id="11" presetID="12" presetClass="entr" presetSubtype="1" fill="hold" grpId="0" nodeType="withEffect">
                                  <p:stCondLst>
                                    <p:cond delay="0"/>
                                  </p:stCondLst>
                                  <p:childTnLst>
                                    <p:set>
                                      <p:cBhvr>
                                        <p:cTn id="12" dur="1" fill="hold">
                                          <p:stCondLst>
                                            <p:cond delay="0"/>
                                          </p:stCondLst>
                                        </p:cTn>
                                        <p:tgtEl>
                                          <p:spTgt spid="123412"/>
                                        </p:tgtEl>
                                        <p:attrNameLst>
                                          <p:attrName>style.visibility</p:attrName>
                                        </p:attrNameLst>
                                      </p:cBhvr>
                                      <p:to>
                                        <p:strVal val="visible"/>
                                      </p:to>
                                    </p:set>
                                    <p:animEffect transition="in" filter="slide(fromTop)">
                                      <p:cBhvr>
                                        <p:cTn id="13" dur="500"/>
                                        <p:tgtEl>
                                          <p:spTgt spid="123412"/>
                                        </p:tgtEl>
                                      </p:cBhvr>
                                    </p:animEffect>
                                  </p:childTnLst>
                                  <p:subTnLst>
                                    <p:set>
                                      <p:cBhvr override="childStyle">
                                        <p:cTn dur="1" fill="hold" display="0" masterRel="nextClick" afterEffect="1"/>
                                        <p:tgtEl>
                                          <p:spTgt spid="123412"/>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21" grpId="0" animBg="1"/>
      <p:bldP spid="1234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idx="1"/>
          </p:nvPr>
        </p:nvSpPr>
        <p:spPr>
          <a:xfrm>
            <a:off x="250825" y="2060575"/>
            <a:ext cx="8893175" cy="4114800"/>
          </a:xfrm>
        </p:spPr>
        <p:txBody>
          <a:bodyPr>
            <a:normAutofit/>
          </a:bodyPr>
          <a:lstStyle/>
          <a:p>
            <a:pPr eaLnBrk="1" hangingPunct="1">
              <a:lnSpc>
                <a:spcPct val="80000"/>
              </a:lnSpc>
              <a:buFont typeface="Wingdings" pitchFamily="2" charset="2"/>
              <a:buNone/>
              <a:defRPr/>
            </a:pPr>
            <a:endParaRPr lang="fr-FR" sz="2200" dirty="0" smtClean="0">
              <a:effectLst/>
              <a:latin typeface="+mj-lt"/>
            </a:endParaRPr>
          </a:p>
          <a:p>
            <a:pPr eaLnBrk="1" hangingPunct="1">
              <a:lnSpc>
                <a:spcPct val="80000"/>
              </a:lnSpc>
              <a:defRPr/>
            </a:pPr>
            <a:r>
              <a:rPr lang="en" sz="2200" b="1" dirty="0" smtClean="0">
                <a:effectLst/>
                <a:latin typeface="+mj-lt"/>
              </a:rPr>
              <a:t>They play a role as structural elements of the cell: </a:t>
            </a:r>
            <a:r>
              <a:rPr lang="en" sz="2200" b="1" dirty="0" err="1" smtClean="0">
                <a:effectLst/>
                <a:latin typeface="+mj-lt"/>
              </a:rPr>
              <a:t>mucopolysaccharides </a:t>
            </a:r>
            <a:r>
              <a:rPr lang="en" sz="2200" b="1" dirty="0" smtClean="0">
                <a:effectLst/>
                <a:latin typeface="+mj-lt"/>
              </a:rPr>
              <a:t>in higher animals, cellulose in plants.</a:t>
            </a:r>
            <a:r>
              <a:rPr lang="en" sz="2200" dirty="0" smtClean="0">
                <a:effectLst/>
                <a:latin typeface="+mj-lt"/>
              </a:rPr>
              <a:t> </a:t>
            </a:r>
          </a:p>
          <a:p>
            <a:pPr eaLnBrk="1" hangingPunct="1">
              <a:lnSpc>
                <a:spcPct val="80000"/>
              </a:lnSpc>
              <a:buFont typeface="Wingdings" pitchFamily="2" charset="2"/>
              <a:buNone/>
              <a:defRPr/>
            </a:pPr>
            <a:endParaRPr lang="fr-FR" sz="2200" dirty="0" smtClean="0">
              <a:effectLst/>
              <a:latin typeface="+mj-lt"/>
            </a:endParaRPr>
          </a:p>
          <a:p>
            <a:pPr eaLnBrk="1" hangingPunct="1">
              <a:lnSpc>
                <a:spcPct val="80000"/>
              </a:lnSpc>
              <a:defRPr/>
            </a:pPr>
            <a:r>
              <a:rPr lang="en" sz="2200" b="1" dirty="0" smtClean="0">
                <a:effectLst/>
                <a:latin typeface="+mj-lt"/>
              </a:rPr>
              <a:t>They act as elements of recognition and communication between cells: blood group polysaccharides, antigenic polysaccharides of bacteria.</a:t>
            </a:r>
            <a:r>
              <a:rPr lang="en" sz="2200" dirty="0" smtClean="0">
                <a:effectLst/>
                <a:latin typeface="+mj-lt"/>
              </a:rPr>
              <a:t> </a:t>
            </a:r>
          </a:p>
          <a:p>
            <a:pPr eaLnBrk="1" hangingPunct="1">
              <a:lnSpc>
                <a:spcPct val="80000"/>
              </a:lnSpc>
              <a:buFont typeface="Wingdings" pitchFamily="2" charset="2"/>
              <a:buNone/>
              <a:defRPr/>
            </a:pPr>
            <a:endParaRPr lang="fr-FR" sz="2200" dirty="0" smtClean="0">
              <a:effectLst/>
              <a:latin typeface="+mj-lt"/>
            </a:endParaRPr>
          </a:p>
          <a:p>
            <a:pPr eaLnBrk="1" hangingPunct="1">
              <a:lnSpc>
                <a:spcPct val="80000"/>
              </a:lnSpc>
              <a:defRPr/>
            </a:pPr>
            <a:r>
              <a:rPr lang="en" sz="2200" b="1" dirty="0" smtClean="0">
                <a:effectLst/>
                <a:latin typeface="+mj-lt"/>
              </a:rPr>
              <a:t>Finally, they are an integral part of the structure of many fundamental biological macromolecules such as glycoproteins, nucleic acids (ribose and deoxyribose), coenzymes and antibiotics.</a:t>
            </a:r>
            <a:r>
              <a:rPr lang="en" sz="2200" dirty="0" smtClean="0">
                <a:effectLst/>
                <a:latin typeface="+mj-lt"/>
              </a:rPr>
              <a:t>  </a:t>
            </a:r>
          </a:p>
          <a:p>
            <a:pPr eaLnBrk="1" hangingPunct="1">
              <a:lnSpc>
                <a:spcPct val="80000"/>
              </a:lnSpc>
              <a:defRPr/>
            </a:pPr>
            <a:endParaRPr lang="fr-FR" sz="2200" dirty="0" smtClean="0">
              <a:effectLst/>
              <a:latin typeface="+mj-lt"/>
            </a:endParaRPr>
          </a:p>
          <a:p>
            <a:pPr eaLnBrk="1" hangingPunct="1">
              <a:lnSpc>
                <a:spcPct val="80000"/>
              </a:lnSpc>
              <a:defRPr/>
            </a:pPr>
            <a:endParaRPr lang="fr-FR" sz="2200" dirty="0" smtClean="0">
              <a:effectLst/>
              <a:latin typeface="+mj-lt"/>
            </a:endParaRPr>
          </a:p>
        </p:txBody>
      </p:sp>
      <p:sp>
        <p:nvSpPr>
          <p:cNvPr id="325639" name="Rectangle 7"/>
          <p:cNvSpPr>
            <a:spLocks noChangeArrowheads="1"/>
          </p:cNvSpPr>
          <p:nvPr/>
        </p:nvSpPr>
        <p:spPr bwMode="auto">
          <a:xfrm>
            <a:off x="539552" y="692150"/>
            <a:ext cx="5904111" cy="606425"/>
          </a:xfrm>
          <a:prstGeom prst="rect">
            <a:avLst/>
          </a:prstGeom>
          <a:solidFill>
            <a:srgbClr val="FF00FF"/>
          </a:solidFill>
          <a:ln w="28575">
            <a:solidFill>
              <a:schemeClr val="folHlink"/>
            </a:solidFill>
            <a:miter lim="800000"/>
            <a:headEnd/>
            <a:tailEnd/>
          </a:ln>
          <a:effectLst/>
        </p:spPr>
        <p:txBody>
          <a:bodyPr anchor="ctr"/>
          <a:lstStyle/>
          <a:p>
            <a:pPr algn="ctr" rtl="1">
              <a:defRPr/>
            </a:pPr>
            <a:r>
              <a:rPr lang="en" sz="3600" b="1" dirty="0">
                <a:effectLst>
                  <a:outerShdw blurRad="38100" dist="38100" dir="2700000" algn="tl">
                    <a:srgbClr val="000000"/>
                  </a:outerShdw>
                </a:effectLst>
              </a:rPr>
              <a:t>THE</a:t>
            </a:r>
            <a:r>
              <a:rPr lang="en" sz="2800" b="1" dirty="0">
                <a:effectLst>
                  <a:outerShdw blurRad="38100" dist="38100" dir="2700000" algn="tl">
                    <a:srgbClr val="000000"/>
                  </a:outerShdw>
                </a:effectLst>
              </a:rPr>
              <a:t> </a:t>
            </a:r>
            <a:r>
              <a:rPr lang="en" sz="3600" b="1" dirty="0">
                <a:effectLst>
                  <a:outerShdw blurRad="38100" dist="38100" dir="2700000" algn="tl">
                    <a:srgbClr val="000000"/>
                  </a:outerShdw>
                </a:effectLst>
              </a:rPr>
              <a:t>CARBOHYDRATES</a:t>
            </a:r>
            <a:r>
              <a:rPr lang="en" sz="4000" dirty="0">
                <a:effectLst>
                  <a:outerShdw blurRad="38100" dist="38100" dir="2700000" algn="tl">
                    <a:srgbClr val="000000"/>
                  </a:outerShdw>
                </a:effectLst>
              </a:rPr>
              <a:t> </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949000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5639"/>
                                        </p:tgtEl>
                                        <p:attrNameLst>
                                          <p:attrName>style.visibility</p:attrName>
                                        </p:attrNameLst>
                                      </p:cBhvr>
                                      <p:to>
                                        <p:strVal val="visible"/>
                                      </p:to>
                                    </p:set>
                                    <p:anim calcmode="lin" valueType="num">
                                      <p:cBhvr>
                                        <p:cTn id="7" dur="500" fill="hold"/>
                                        <p:tgtEl>
                                          <p:spTgt spid="325639"/>
                                        </p:tgtEl>
                                        <p:attrNameLst>
                                          <p:attrName>ppt_w</p:attrName>
                                        </p:attrNameLst>
                                      </p:cBhvr>
                                      <p:tavLst>
                                        <p:tav tm="0">
                                          <p:val>
                                            <p:fltVal val="0"/>
                                          </p:val>
                                        </p:tav>
                                        <p:tav tm="100000">
                                          <p:val>
                                            <p:strVal val="#ppt_w"/>
                                          </p:val>
                                        </p:tav>
                                      </p:tavLst>
                                    </p:anim>
                                    <p:anim calcmode="lin" valueType="num">
                                      <p:cBhvr>
                                        <p:cTn id="8" dur="500" fill="hold"/>
                                        <p:tgtEl>
                                          <p:spTgt spid="3256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5634">
                                            <p:txEl>
                                              <p:pRg st="1" end="1"/>
                                            </p:txEl>
                                          </p:spTgt>
                                        </p:tgtEl>
                                        <p:attrNameLst>
                                          <p:attrName>style.visibility</p:attrName>
                                        </p:attrNameLst>
                                      </p:cBhvr>
                                      <p:to>
                                        <p:strVal val="visible"/>
                                      </p:to>
                                    </p:set>
                                    <p:anim calcmode="lin" valueType="num">
                                      <p:cBhvr additive="base">
                                        <p:cTn id="13" dur="500" fill="hold"/>
                                        <p:tgtEl>
                                          <p:spTgt spid="325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56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5634">
                                            <p:txEl>
                                              <p:pRg st="3" end="3"/>
                                            </p:txEl>
                                          </p:spTgt>
                                        </p:tgtEl>
                                        <p:attrNameLst>
                                          <p:attrName>style.visibility</p:attrName>
                                        </p:attrNameLst>
                                      </p:cBhvr>
                                      <p:to>
                                        <p:strVal val="visible"/>
                                      </p:to>
                                    </p:set>
                                    <p:anim calcmode="lin" valueType="num">
                                      <p:cBhvr additive="base">
                                        <p:cTn id="19" dur="500" fill="hold"/>
                                        <p:tgtEl>
                                          <p:spTgt spid="32563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56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5634">
                                            <p:txEl>
                                              <p:pRg st="5" end="5"/>
                                            </p:txEl>
                                          </p:spTgt>
                                        </p:tgtEl>
                                        <p:attrNameLst>
                                          <p:attrName>style.visibility</p:attrName>
                                        </p:attrNameLst>
                                      </p:cBhvr>
                                      <p:to>
                                        <p:strVal val="visible"/>
                                      </p:to>
                                    </p:set>
                                    <p:anim calcmode="lin" valueType="num">
                                      <p:cBhvr additive="base">
                                        <p:cTn id="25" dur="500" fill="hold"/>
                                        <p:tgtEl>
                                          <p:spTgt spid="32563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56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build="p"/>
      <p:bldP spid="32563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7" descr="frawco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3109913"/>
            <a:ext cx="214471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47" name="Group 11"/>
          <p:cNvGrpSpPr>
            <a:grpSpLocks noChangeAspect="1"/>
          </p:cNvGrpSpPr>
          <p:nvPr/>
        </p:nvGrpSpPr>
        <p:grpSpPr bwMode="auto">
          <a:xfrm>
            <a:off x="2584450" y="3116263"/>
            <a:ext cx="1255713" cy="866775"/>
            <a:chOff x="3388" y="2406"/>
            <a:chExt cx="1580" cy="1091"/>
          </a:xfrm>
        </p:grpSpPr>
        <p:pic>
          <p:nvPicPr>
            <p:cNvPr id="134160" name="Picture 9" descr="co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 y="2406"/>
              <a:ext cx="1580" cy="10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61" name="Rectangle 10"/>
            <p:cNvSpPr>
              <a:spLocks noChangeAspect="1" noChangeArrowheads="1"/>
            </p:cNvSpPr>
            <p:nvPr/>
          </p:nvSpPr>
          <p:spPr bwMode="auto">
            <a:xfrm>
              <a:off x="3410" y="2432"/>
              <a:ext cx="1536" cy="1039"/>
            </a:xfrm>
            <a:prstGeom prst="rect">
              <a:avLst/>
            </a:prstGeom>
            <a:noFill/>
            <a:ln w="76200">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pic>
        <p:nvPicPr>
          <p:cNvPr id="134148" name="Picture 15" descr="Tee-Shirt 130 g/m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4968875"/>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16"/>
          <p:cNvSpPr txBox="1">
            <a:spLocks noChangeArrowheads="1"/>
          </p:cNvSpPr>
          <p:nvPr/>
        </p:nvSpPr>
        <p:spPr bwMode="auto">
          <a:xfrm>
            <a:off x="2916238" y="260350"/>
            <a:ext cx="2925762" cy="831850"/>
          </a:xfrm>
          <a:prstGeom prst="rect">
            <a:avLst/>
          </a:prstGeom>
          <a:noFill/>
          <a:ln w="9525">
            <a:noFill/>
            <a:miter lim="800000"/>
            <a:headEnd/>
            <a:tailEnd/>
          </a:ln>
        </p:spPr>
        <p:txBody>
          <a:bodyPr wrap="none">
            <a:spAutoFit/>
          </a:bodyPr>
          <a:lstStyle/>
          <a:p>
            <a:pPr algn="ctr" rtl="1">
              <a:defRPr/>
            </a:pPr>
            <a:r>
              <a:rPr lang="en" sz="4800" b="1">
                <a:solidFill>
                  <a:srgbClr val="FFFF00"/>
                </a:solidFill>
                <a:effectLst>
                  <a:outerShdw blurRad="38100" dist="38100" dir="2700000" algn="tl">
                    <a:srgbClr val="000000">
                      <a:alpha val="43137"/>
                    </a:srgbClr>
                  </a:outerShdw>
                </a:effectLst>
                <a:latin typeface="Arial" pitchFamily="34" charset="0"/>
              </a:rPr>
              <a:t>Cellulose</a:t>
            </a:r>
          </a:p>
        </p:txBody>
      </p:sp>
      <p:grpSp>
        <p:nvGrpSpPr>
          <p:cNvPr id="134150" name="Group 20"/>
          <p:cNvGrpSpPr>
            <a:grpSpLocks noChangeAspect="1"/>
          </p:cNvGrpSpPr>
          <p:nvPr/>
        </p:nvGrpSpPr>
        <p:grpSpPr bwMode="auto">
          <a:xfrm>
            <a:off x="7416800" y="3059113"/>
            <a:ext cx="1295400" cy="982662"/>
            <a:chOff x="3216" y="1367"/>
            <a:chExt cx="1360" cy="1033"/>
          </a:xfrm>
        </p:grpSpPr>
        <p:pic>
          <p:nvPicPr>
            <p:cNvPr id="134158" name="Picture 18" descr="7006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 y="1367"/>
              <a:ext cx="1247" cy="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9" name="Rectangle 19"/>
            <p:cNvSpPr>
              <a:spLocks noChangeAspect="1" noChangeArrowheads="1"/>
            </p:cNvSpPr>
            <p:nvPr/>
          </p:nvSpPr>
          <p:spPr bwMode="auto">
            <a:xfrm>
              <a:off x="3216" y="2225"/>
              <a:ext cx="1360" cy="175"/>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pic>
        <p:nvPicPr>
          <p:cNvPr id="134151" name="Picture 22" descr="Dsc001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6775" y="1273175"/>
            <a:ext cx="195738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2" name="Picture 26" descr="Pâte à papi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0" y="3068638"/>
            <a:ext cx="22479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3" name="Text Box 29"/>
          <p:cNvSpPr txBox="1">
            <a:spLocks noChangeArrowheads="1"/>
          </p:cNvSpPr>
          <p:nvPr/>
        </p:nvSpPr>
        <p:spPr bwMode="auto">
          <a:xfrm>
            <a:off x="1233488" y="788988"/>
            <a:ext cx="1644650" cy="519112"/>
          </a:xfrm>
          <a:prstGeom prst="rect">
            <a:avLst/>
          </a:prstGeom>
          <a:noFill/>
          <a:ln w="9525">
            <a:noFill/>
            <a:miter lim="800000"/>
            <a:headEnd/>
            <a:tailEnd/>
          </a:ln>
        </p:spPr>
        <p:txBody>
          <a:bodyPr wrap="none">
            <a:spAutoFit/>
          </a:bodyPr>
          <a:lstStyle/>
          <a:p>
            <a:pPr algn="ctr" rtl="1">
              <a:defRPr/>
            </a:pPr>
            <a:r>
              <a:rPr lang="en" sz="2800" b="1">
                <a:solidFill>
                  <a:srgbClr val="00FFFF"/>
                </a:solidFill>
                <a:effectLst>
                  <a:outerShdw blurRad="38100" dist="38100" dir="2700000" algn="tl">
                    <a:srgbClr val="000000">
                      <a:alpha val="43137"/>
                    </a:srgbClr>
                  </a:outerShdw>
                </a:effectLst>
                <a:latin typeface="Arial" pitchFamily="34" charset="0"/>
              </a:rPr>
              <a:t>TEXTILE</a:t>
            </a:r>
          </a:p>
        </p:txBody>
      </p:sp>
      <p:sp>
        <p:nvSpPr>
          <p:cNvPr id="108554" name="Text Box 30"/>
          <p:cNvSpPr txBox="1">
            <a:spLocks noChangeArrowheads="1"/>
          </p:cNvSpPr>
          <p:nvPr/>
        </p:nvSpPr>
        <p:spPr bwMode="auto">
          <a:xfrm>
            <a:off x="6172200" y="788988"/>
            <a:ext cx="1506538" cy="519112"/>
          </a:xfrm>
          <a:prstGeom prst="rect">
            <a:avLst/>
          </a:prstGeom>
          <a:noFill/>
          <a:ln w="9525">
            <a:noFill/>
            <a:miter lim="800000"/>
            <a:headEnd/>
            <a:tailEnd/>
          </a:ln>
        </p:spPr>
        <p:txBody>
          <a:bodyPr wrap="none">
            <a:spAutoFit/>
          </a:bodyPr>
          <a:lstStyle/>
          <a:p>
            <a:pPr algn="ctr" rtl="1">
              <a:defRPr/>
            </a:pPr>
            <a:r>
              <a:rPr lang="en" sz="2800" b="1">
                <a:solidFill>
                  <a:srgbClr val="00FFFF"/>
                </a:solidFill>
                <a:effectLst>
                  <a:outerShdw blurRad="38100" dist="38100" dir="2700000" algn="tl">
                    <a:srgbClr val="000000">
                      <a:alpha val="43137"/>
                    </a:srgbClr>
                  </a:outerShdw>
                </a:effectLst>
                <a:latin typeface="Arial" pitchFamily="34" charset="0"/>
              </a:rPr>
              <a:t>PAPER</a:t>
            </a:r>
          </a:p>
        </p:txBody>
      </p:sp>
      <p:pic>
        <p:nvPicPr>
          <p:cNvPr id="134155" name="Picture 32" descr="paper_rol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2638" y="4668838"/>
            <a:ext cx="17145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6" name="Picture 34" descr="cotto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0625" y="1387475"/>
            <a:ext cx="19542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1156871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9"/>
          <p:cNvGrpSpPr>
            <a:grpSpLocks/>
          </p:cNvGrpSpPr>
          <p:nvPr/>
        </p:nvGrpSpPr>
        <p:grpSpPr bwMode="auto">
          <a:xfrm>
            <a:off x="-15875" y="1492250"/>
            <a:ext cx="9032875" cy="3771900"/>
            <a:chOff x="-10" y="940"/>
            <a:chExt cx="5690" cy="2376"/>
          </a:xfrm>
        </p:grpSpPr>
        <p:sp>
          <p:nvSpPr>
            <p:cNvPr id="109576" name="Text Box 3"/>
            <p:cNvSpPr txBox="1">
              <a:spLocks noChangeArrowheads="1"/>
            </p:cNvSpPr>
            <p:nvPr/>
          </p:nvSpPr>
          <p:spPr bwMode="auto">
            <a:xfrm>
              <a:off x="-10" y="2218"/>
              <a:ext cx="26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a:t>
              </a:r>
            </a:p>
          </p:txBody>
        </p:sp>
        <p:sp>
          <p:nvSpPr>
            <p:cNvPr id="109577" name="Rectangle 5"/>
            <p:cNvSpPr>
              <a:spLocks noChangeArrowheads="1"/>
            </p:cNvSpPr>
            <p:nvPr/>
          </p:nvSpPr>
          <p:spPr bwMode="auto">
            <a:xfrm>
              <a:off x="537" y="2484"/>
              <a:ext cx="544" cy="47"/>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78" name="AutoShape 6"/>
            <p:cNvSpPr>
              <a:spLocks noChangeArrowheads="1"/>
            </p:cNvSpPr>
            <p:nvPr/>
          </p:nvSpPr>
          <p:spPr bwMode="auto">
            <a:xfrm rot="1800000">
              <a:off x="1141" y="2139"/>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79" name="AutoShape 7"/>
            <p:cNvSpPr>
              <a:spLocks noChangeArrowheads="1"/>
            </p:cNvSpPr>
            <p:nvPr/>
          </p:nvSpPr>
          <p:spPr bwMode="auto">
            <a:xfrm rot="19800000" flipH="1">
              <a:off x="424" y="2139"/>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80" name="Line 8"/>
            <p:cNvSpPr>
              <a:spLocks noChangeShapeType="1"/>
            </p:cNvSpPr>
            <p:nvPr/>
          </p:nvSpPr>
          <p:spPr bwMode="auto">
            <a:xfrm rot="1800000" flipV="1">
              <a:off x="444" y="1791"/>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81" name="Line 9"/>
            <p:cNvSpPr>
              <a:spLocks noChangeShapeType="1"/>
            </p:cNvSpPr>
            <p:nvPr/>
          </p:nvSpPr>
          <p:spPr bwMode="auto">
            <a:xfrm rot="-1800000" flipH="1" flipV="1">
              <a:off x="1164" y="1791"/>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82" name="Line 10"/>
            <p:cNvSpPr>
              <a:spLocks noChangeShapeType="1"/>
            </p:cNvSpPr>
            <p:nvPr/>
          </p:nvSpPr>
          <p:spPr bwMode="auto">
            <a:xfrm>
              <a:off x="537" y="1821"/>
              <a:ext cx="552"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83" name="Rectangle 11"/>
            <p:cNvSpPr>
              <a:spLocks noChangeArrowheads="1"/>
            </p:cNvSpPr>
            <p:nvPr/>
          </p:nvSpPr>
          <p:spPr bwMode="auto">
            <a:xfrm>
              <a:off x="996" y="1740"/>
              <a:ext cx="126" cy="150"/>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84" name="Text Box 12"/>
            <p:cNvSpPr txBox="1">
              <a:spLocks noChangeArrowheads="1"/>
            </p:cNvSpPr>
            <p:nvPr/>
          </p:nvSpPr>
          <p:spPr bwMode="auto">
            <a:xfrm>
              <a:off x="935" y="1658"/>
              <a:ext cx="26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a:t>
              </a:r>
            </a:p>
          </p:txBody>
        </p:sp>
        <p:sp>
          <p:nvSpPr>
            <p:cNvPr id="109585" name="Line 13"/>
            <p:cNvSpPr>
              <a:spLocks noChangeShapeType="1"/>
            </p:cNvSpPr>
            <p:nvPr/>
          </p:nvSpPr>
          <p:spPr bwMode="auto">
            <a:xfrm>
              <a:off x="345" y="2055"/>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86" name="Line 14"/>
            <p:cNvSpPr>
              <a:spLocks noChangeShapeType="1"/>
            </p:cNvSpPr>
            <p:nvPr/>
          </p:nvSpPr>
          <p:spPr bwMode="auto">
            <a:xfrm>
              <a:off x="543" y="1652"/>
              <a:ext cx="0" cy="29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87" name="Line 15"/>
            <p:cNvSpPr>
              <a:spLocks noChangeShapeType="1"/>
            </p:cNvSpPr>
            <p:nvPr/>
          </p:nvSpPr>
          <p:spPr bwMode="auto">
            <a:xfrm>
              <a:off x="549" y="2375"/>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88" name="Line 16"/>
            <p:cNvSpPr>
              <a:spLocks noChangeShapeType="1"/>
            </p:cNvSpPr>
            <p:nvPr/>
          </p:nvSpPr>
          <p:spPr bwMode="auto">
            <a:xfrm>
              <a:off x="1071" y="2374"/>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89" name="Line 17"/>
            <p:cNvSpPr>
              <a:spLocks noChangeShapeType="1"/>
            </p:cNvSpPr>
            <p:nvPr/>
          </p:nvSpPr>
          <p:spPr bwMode="auto">
            <a:xfrm>
              <a:off x="1260" y="2163"/>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90" name="Text Box 18"/>
            <p:cNvSpPr txBox="1">
              <a:spLocks noChangeArrowheads="1"/>
            </p:cNvSpPr>
            <p:nvPr/>
          </p:nvSpPr>
          <p:spPr bwMode="auto">
            <a:xfrm>
              <a:off x="419" y="1888"/>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591" name="Text Box 19"/>
            <p:cNvSpPr txBox="1">
              <a:spLocks noChangeArrowheads="1"/>
            </p:cNvSpPr>
            <p:nvPr/>
          </p:nvSpPr>
          <p:spPr bwMode="auto">
            <a:xfrm>
              <a:off x="929" y="2131"/>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592" name="Text Box 20"/>
            <p:cNvSpPr txBox="1">
              <a:spLocks noChangeArrowheads="1"/>
            </p:cNvSpPr>
            <p:nvPr/>
          </p:nvSpPr>
          <p:spPr bwMode="auto">
            <a:xfrm>
              <a:off x="206" y="1813"/>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593" name="Text Box 21"/>
            <p:cNvSpPr txBox="1">
              <a:spLocks noChangeArrowheads="1"/>
            </p:cNvSpPr>
            <p:nvPr/>
          </p:nvSpPr>
          <p:spPr bwMode="auto">
            <a:xfrm>
              <a:off x="1137" y="2228"/>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594" name="Text Box 22"/>
            <p:cNvSpPr txBox="1">
              <a:spLocks noChangeArrowheads="1"/>
            </p:cNvSpPr>
            <p:nvPr/>
          </p:nvSpPr>
          <p:spPr bwMode="auto">
            <a:xfrm>
              <a:off x="413" y="2521"/>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595" name="Text Box 23"/>
            <p:cNvSpPr txBox="1">
              <a:spLocks noChangeArrowheads="1"/>
            </p:cNvSpPr>
            <p:nvPr/>
          </p:nvSpPr>
          <p:spPr bwMode="auto">
            <a:xfrm>
              <a:off x="936" y="2524"/>
              <a:ext cx="394"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NH</a:t>
              </a:r>
            </a:p>
          </p:txBody>
        </p:sp>
        <p:sp>
          <p:nvSpPr>
            <p:cNvPr id="109596" name="Text Box 24"/>
            <p:cNvSpPr txBox="1">
              <a:spLocks noChangeArrowheads="1"/>
            </p:cNvSpPr>
            <p:nvPr/>
          </p:nvSpPr>
          <p:spPr bwMode="auto">
            <a:xfrm>
              <a:off x="417" y="2155"/>
              <a:ext cx="404"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OH</a:t>
              </a:r>
            </a:p>
          </p:txBody>
        </p:sp>
        <p:sp>
          <p:nvSpPr>
            <p:cNvPr id="109597" name="Text Box 25"/>
            <p:cNvSpPr txBox="1">
              <a:spLocks noChangeArrowheads="1"/>
            </p:cNvSpPr>
            <p:nvPr/>
          </p:nvSpPr>
          <p:spPr bwMode="auto">
            <a:xfrm>
              <a:off x="413" y="1421"/>
              <a:ext cx="753"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CH2OH</a:t>
              </a:r>
              <a:r>
                <a:rPr lang="en" b="1" baseline="-25000">
                  <a:solidFill>
                    <a:srgbClr val="FF9900"/>
                  </a:solidFill>
                  <a:effectLst>
                    <a:outerShdw blurRad="38100" dist="38100" dir="2700000" algn="tl">
                      <a:srgbClr val="000000">
                        <a:alpha val="43137"/>
                      </a:srgbClr>
                    </a:outerShdw>
                  </a:effectLst>
                  <a:latin typeface="Arial" pitchFamily="34" charset="0"/>
                </a:rPr>
                <a:t>​</a:t>
              </a:r>
              <a:r>
                <a:rPr lang="en" b="1">
                  <a:solidFill>
                    <a:srgbClr val="FF9900"/>
                  </a:solidFill>
                  <a:effectLst>
                    <a:outerShdw blurRad="38100" dist="38100" dir="2700000" algn="tl">
                      <a:srgbClr val="000000">
                        <a:alpha val="43137"/>
                      </a:srgbClr>
                    </a:outerShdw>
                  </a:effectLst>
                  <a:latin typeface="Arial" pitchFamily="34" charset="0"/>
                </a:rPr>
                <a:t>​</a:t>
              </a:r>
            </a:p>
          </p:txBody>
        </p:sp>
        <p:sp>
          <p:nvSpPr>
            <p:cNvPr id="109598" name="Line 26"/>
            <p:cNvSpPr>
              <a:spLocks noChangeShapeType="1"/>
            </p:cNvSpPr>
            <p:nvPr/>
          </p:nvSpPr>
          <p:spPr bwMode="auto">
            <a:xfrm flipH="1">
              <a:off x="1266" y="2029"/>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599" name="Line 27"/>
            <p:cNvSpPr>
              <a:spLocks noChangeShapeType="1"/>
            </p:cNvSpPr>
            <p:nvPr/>
          </p:nvSpPr>
          <p:spPr bwMode="auto">
            <a:xfrm flipH="1">
              <a:off x="197" y="2173"/>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00" name="Text Box 28"/>
            <p:cNvSpPr txBox="1">
              <a:spLocks noChangeArrowheads="1"/>
            </p:cNvSpPr>
            <p:nvPr/>
          </p:nvSpPr>
          <p:spPr bwMode="auto">
            <a:xfrm>
              <a:off x="1350" y="1829"/>
              <a:ext cx="26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a:t>
              </a:r>
            </a:p>
          </p:txBody>
        </p:sp>
        <p:sp>
          <p:nvSpPr>
            <p:cNvPr id="109601" name="Rectangle 30"/>
            <p:cNvSpPr>
              <a:spLocks noChangeArrowheads="1"/>
            </p:cNvSpPr>
            <p:nvPr/>
          </p:nvSpPr>
          <p:spPr bwMode="auto">
            <a:xfrm>
              <a:off x="1898" y="2485"/>
              <a:ext cx="544" cy="47"/>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02" name="AutoShape 31"/>
            <p:cNvSpPr>
              <a:spLocks noChangeArrowheads="1"/>
            </p:cNvSpPr>
            <p:nvPr/>
          </p:nvSpPr>
          <p:spPr bwMode="auto">
            <a:xfrm rot="1800000">
              <a:off x="2502" y="2140"/>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03" name="AutoShape 32"/>
            <p:cNvSpPr>
              <a:spLocks noChangeArrowheads="1"/>
            </p:cNvSpPr>
            <p:nvPr/>
          </p:nvSpPr>
          <p:spPr bwMode="auto">
            <a:xfrm rot="19800000" flipH="1">
              <a:off x="1785" y="2140"/>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04" name="Line 33"/>
            <p:cNvSpPr>
              <a:spLocks noChangeShapeType="1"/>
            </p:cNvSpPr>
            <p:nvPr/>
          </p:nvSpPr>
          <p:spPr bwMode="auto">
            <a:xfrm rot="1800000" flipV="1">
              <a:off x="1805" y="1792"/>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05" name="Line 34"/>
            <p:cNvSpPr>
              <a:spLocks noChangeShapeType="1"/>
            </p:cNvSpPr>
            <p:nvPr/>
          </p:nvSpPr>
          <p:spPr bwMode="auto">
            <a:xfrm rot="19800000" flipV="1">
              <a:off x="2525" y="1794"/>
              <a:ext cx="10" cy="40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06" name="Line 35"/>
            <p:cNvSpPr>
              <a:spLocks noChangeShapeType="1"/>
            </p:cNvSpPr>
            <p:nvPr/>
          </p:nvSpPr>
          <p:spPr bwMode="auto">
            <a:xfrm>
              <a:off x="1898" y="1822"/>
              <a:ext cx="552"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07" name="Rectangle 36"/>
            <p:cNvSpPr>
              <a:spLocks noChangeArrowheads="1"/>
            </p:cNvSpPr>
            <p:nvPr/>
          </p:nvSpPr>
          <p:spPr bwMode="auto">
            <a:xfrm>
              <a:off x="2361" y="2425"/>
              <a:ext cx="126" cy="150"/>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08" name="Text Box 37"/>
            <p:cNvSpPr txBox="1">
              <a:spLocks noChangeArrowheads="1"/>
            </p:cNvSpPr>
            <p:nvPr/>
          </p:nvSpPr>
          <p:spPr bwMode="auto">
            <a:xfrm>
              <a:off x="2300" y="2343"/>
              <a:ext cx="26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a:t>
              </a:r>
            </a:p>
          </p:txBody>
        </p:sp>
        <p:sp>
          <p:nvSpPr>
            <p:cNvPr id="109609" name="Line 38"/>
            <p:cNvSpPr>
              <a:spLocks noChangeShapeType="1"/>
            </p:cNvSpPr>
            <p:nvPr/>
          </p:nvSpPr>
          <p:spPr bwMode="auto">
            <a:xfrm>
              <a:off x="1706" y="2174"/>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10" name="Line 39"/>
            <p:cNvSpPr>
              <a:spLocks noChangeShapeType="1"/>
            </p:cNvSpPr>
            <p:nvPr/>
          </p:nvSpPr>
          <p:spPr bwMode="auto">
            <a:xfrm>
              <a:off x="1904" y="1713"/>
              <a:ext cx="0" cy="23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11" name="Line 40"/>
            <p:cNvSpPr>
              <a:spLocks noChangeShapeType="1"/>
            </p:cNvSpPr>
            <p:nvPr/>
          </p:nvSpPr>
          <p:spPr bwMode="auto">
            <a:xfrm>
              <a:off x="1910" y="2376"/>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12" name="Line 42"/>
            <p:cNvSpPr>
              <a:spLocks noChangeShapeType="1"/>
            </p:cNvSpPr>
            <p:nvPr/>
          </p:nvSpPr>
          <p:spPr bwMode="auto">
            <a:xfrm>
              <a:off x="2621" y="2046"/>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13" name="Text Box 43"/>
            <p:cNvSpPr txBox="1">
              <a:spLocks noChangeArrowheads="1"/>
            </p:cNvSpPr>
            <p:nvPr/>
          </p:nvSpPr>
          <p:spPr bwMode="auto">
            <a:xfrm>
              <a:off x="1780" y="1889"/>
              <a:ext cx="404"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OH</a:t>
              </a:r>
            </a:p>
          </p:txBody>
        </p:sp>
        <p:sp>
          <p:nvSpPr>
            <p:cNvPr id="109614" name="Text Box 45"/>
            <p:cNvSpPr txBox="1">
              <a:spLocks noChangeArrowheads="1"/>
            </p:cNvSpPr>
            <p:nvPr/>
          </p:nvSpPr>
          <p:spPr bwMode="auto">
            <a:xfrm>
              <a:off x="1574" y="2229"/>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15" name="Text Box 46"/>
            <p:cNvSpPr txBox="1">
              <a:spLocks noChangeArrowheads="1"/>
            </p:cNvSpPr>
            <p:nvPr/>
          </p:nvSpPr>
          <p:spPr bwMode="auto">
            <a:xfrm>
              <a:off x="2491" y="1814"/>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16" name="Text Box 47"/>
            <p:cNvSpPr txBox="1">
              <a:spLocks noChangeArrowheads="1"/>
            </p:cNvSpPr>
            <p:nvPr/>
          </p:nvSpPr>
          <p:spPr bwMode="auto">
            <a:xfrm>
              <a:off x="1774" y="2526"/>
              <a:ext cx="753"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CH2OH</a:t>
              </a:r>
              <a:r>
                <a:rPr lang="en" b="1" baseline="-25000">
                  <a:solidFill>
                    <a:srgbClr val="FF9900"/>
                  </a:solidFill>
                  <a:effectLst>
                    <a:outerShdw blurRad="38100" dist="38100" dir="2700000" algn="tl">
                      <a:srgbClr val="000000">
                        <a:alpha val="43137"/>
                      </a:srgbClr>
                    </a:outerShdw>
                  </a:effectLst>
                  <a:latin typeface="Arial" pitchFamily="34" charset="0"/>
                </a:rPr>
                <a:t>​</a:t>
              </a:r>
              <a:r>
                <a:rPr lang="en" b="1">
                  <a:solidFill>
                    <a:srgbClr val="FF9900"/>
                  </a:solidFill>
                  <a:effectLst>
                    <a:outerShdw blurRad="38100" dist="38100" dir="2700000" algn="tl">
                      <a:srgbClr val="000000">
                        <a:alpha val="43137"/>
                      </a:srgbClr>
                    </a:outerShdw>
                  </a:effectLst>
                  <a:latin typeface="Arial" pitchFamily="34" charset="0"/>
                </a:rPr>
                <a:t>​</a:t>
              </a:r>
            </a:p>
          </p:txBody>
        </p:sp>
        <p:sp>
          <p:nvSpPr>
            <p:cNvPr id="109617" name="Text Box 49"/>
            <p:cNvSpPr txBox="1">
              <a:spLocks noChangeArrowheads="1"/>
            </p:cNvSpPr>
            <p:nvPr/>
          </p:nvSpPr>
          <p:spPr bwMode="auto">
            <a:xfrm>
              <a:off x="1778" y="2156"/>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18" name="Text Box 50"/>
            <p:cNvSpPr txBox="1">
              <a:spLocks noChangeArrowheads="1"/>
            </p:cNvSpPr>
            <p:nvPr/>
          </p:nvSpPr>
          <p:spPr bwMode="auto">
            <a:xfrm>
              <a:off x="1770" y="1482"/>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19" name="Line 51"/>
            <p:cNvSpPr>
              <a:spLocks noChangeShapeType="1"/>
            </p:cNvSpPr>
            <p:nvPr/>
          </p:nvSpPr>
          <p:spPr bwMode="auto">
            <a:xfrm>
              <a:off x="2627" y="2168"/>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20" name="Line 52"/>
            <p:cNvSpPr>
              <a:spLocks noChangeShapeType="1"/>
            </p:cNvSpPr>
            <p:nvPr/>
          </p:nvSpPr>
          <p:spPr bwMode="auto">
            <a:xfrm>
              <a:off x="1558" y="2036"/>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21" name="Text Box 53"/>
            <p:cNvSpPr txBox="1">
              <a:spLocks noChangeArrowheads="1"/>
            </p:cNvSpPr>
            <p:nvPr/>
          </p:nvSpPr>
          <p:spPr bwMode="auto">
            <a:xfrm>
              <a:off x="2707" y="2215"/>
              <a:ext cx="26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a:t>
              </a:r>
            </a:p>
          </p:txBody>
        </p:sp>
        <p:sp>
          <p:nvSpPr>
            <p:cNvPr id="109622" name="Text Box 123"/>
            <p:cNvSpPr txBox="1">
              <a:spLocks noChangeArrowheads="1"/>
            </p:cNvSpPr>
            <p:nvPr/>
          </p:nvSpPr>
          <p:spPr bwMode="auto">
            <a:xfrm>
              <a:off x="948" y="2764"/>
              <a:ext cx="516"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109623" name="Text Box 124"/>
            <p:cNvSpPr txBox="1">
              <a:spLocks noChangeArrowheads="1"/>
            </p:cNvSpPr>
            <p:nvPr/>
          </p:nvSpPr>
          <p:spPr bwMode="auto">
            <a:xfrm>
              <a:off x="948" y="3028"/>
              <a:ext cx="4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 </a:t>
              </a:r>
              <a:r>
                <a:rPr lang="en" b="1" baseline="-25000">
                  <a:solidFill>
                    <a:srgbClr val="00FF00"/>
                  </a:solidFill>
                  <a:effectLst>
                    <a:outerShdw blurRad="38100" dist="38100" dir="2700000" algn="tl">
                      <a:srgbClr val="000000">
                        <a:alpha val="43137"/>
                      </a:srgbClr>
                    </a:outerShdw>
                  </a:effectLst>
                  <a:latin typeface="Arial" pitchFamily="34" charset="0"/>
                </a:rPr>
                <a:t>3</a:t>
              </a:r>
              <a:endParaRPr lang="fr-FR" b="1">
                <a:solidFill>
                  <a:srgbClr val="00FF00"/>
                </a:solidFill>
                <a:effectLst>
                  <a:outerShdw blurRad="38100" dist="38100" dir="2700000" algn="tl">
                    <a:srgbClr val="000000">
                      <a:alpha val="43137"/>
                    </a:srgbClr>
                  </a:outerShdw>
                </a:effectLst>
                <a:latin typeface="Arial" pitchFamily="34" charset="0"/>
              </a:endParaRPr>
            </a:p>
          </p:txBody>
        </p:sp>
        <p:sp>
          <p:nvSpPr>
            <p:cNvPr id="109624" name="Line 125"/>
            <p:cNvSpPr>
              <a:spLocks noChangeShapeType="1"/>
            </p:cNvSpPr>
            <p:nvPr/>
          </p:nvSpPr>
          <p:spPr bwMode="auto">
            <a:xfrm>
              <a:off x="1076" y="2752"/>
              <a:ext cx="0" cy="7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25" name="Line 126"/>
            <p:cNvSpPr>
              <a:spLocks noChangeShapeType="1"/>
            </p:cNvSpPr>
            <p:nvPr/>
          </p:nvSpPr>
          <p:spPr bwMode="auto">
            <a:xfrm>
              <a:off x="1076" y="3012"/>
              <a:ext cx="0" cy="7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26" name="Line 127"/>
            <p:cNvSpPr>
              <a:spLocks noChangeShapeType="1"/>
            </p:cNvSpPr>
            <p:nvPr/>
          </p:nvSpPr>
          <p:spPr bwMode="auto">
            <a:xfrm>
              <a:off x="2427" y="1706"/>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27" name="Text Box 128"/>
            <p:cNvSpPr txBox="1">
              <a:spLocks noChangeArrowheads="1"/>
            </p:cNvSpPr>
            <p:nvPr/>
          </p:nvSpPr>
          <p:spPr bwMode="auto">
            <a:xfrm>
              <a:off x="2285" y="1887"/>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28" name="Text Box 129"/>
            <p:cNvSpPr txBox="1">
              <a:spLocks noChangeArrowheads="1"/>
            </p:cNvSpPr>
            <p:nvPr/>
          </p:nvSpPr>
          <p:spPr bwMode="auto">
            <a:xfrm>
              <a:off x="2300" y="1464"/>
              <a:ext cx="394"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NH</a:t>
              </a:r>
            </a:p>
          </p:txBody>
        </p:sp>
        <p:sp>
          <p:nvSpPr>
            <p:cNvPr id="109629" name="Text Box 130"/>
            <p:cNvSpPr txBox="1">
              <a:spLocks noChangeArrowheads="1"/>
            </p:cNvSpPr>
            <p:nvPr/>
          </p:nvSpPr>
          <p:spPr bwMode="auto">
            <a:xfrm>
              <a:off x="2296" y="1212"/>
              <a:ext cx="516"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109630" name="Text Box 131"/>
            <p:cNvSpPr txBox="1">
              <a:spLocks noChangeArrowheads="1"/>
            </p:cNvSpPr>
            <p:nvPr/>
          </p:nvSpPr>
          <p:spPr bwMode="auto">
            <a:xfrm>
              <a:off x="2292" y="948"/>
              <a:ext cx="4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 </a:t>
              </a:r>
              <a:r>
                <a:rPr lang="en" b="1" baseline="-25000">
                  <a:solidFill>
                    <a:srgbClr val="00FF00"/>
                  </a:solidFill>
                  <a:effectLst>
                    <a:outerShdw blurRad="38100" dist="38100" dir="2700000" algn="tl">
                      <a:srgbClr val="000000">
                        <a:alpha val="43137"/>
                      </a:srgbClr>
                    </a:outerShdw>
                  </a:effectLst>
                  <a:latin typeface="Arial" pitchFamily="34" charset="0"/>
                </a:rPr>
                <a:t>3</a:t>
              </a:r>
              <a:endParaRPr lang="fr-FR" b="1">
                <a:solidFill>
                  <a:srgbClr val="00FF00"/>
                </a:solidFill>
                <a:effectLst>
                  <a:outerShdw blurRad="38100" dist="38100" dir="2700000" algn="tl">
                    <a:srgbClr val="000000">
                      <a:alpha val="43137"/>
                    </a:srgbClr>
                  </a:outerShdw>
                </a:effectLst>
                <a:latin typeface="Arial" pitchFamily="34" charset="0"/>
              </a:endParaRPr>
            </a:p>
          </p:txBody>
        </p:sp>
        <p:sp>
          <p:nvSpPr>
            <p:cNvPr id="109631" name="Line 132"/>
            <p:cNvSpPr>
              <a:spLocks noChangeShapeType="1"/>
            </p:cNvSpPr>
            <p:nvPr/>
          </p:nvSpPr>
          <p:spPr bwMode="auto">
            <a:xfrm>
              <a:off x="2428" y="1460"/>
              <a:ext cx="0" cy="7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32" name="Line 133"/>
            <p:cNvSpPr>
              <a:spLocks noChangeShapeType="1"/>
            </p:cNvSpPr>
            <p:nvPr/>
          </p:nvSpPr>
          <p:spPr bwMode="auto">
            <a:xfrm>
              <a:off x="2428" y="1196"/>
              <a:ext cx="0" cy="7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33" name="Text Box 134"/>
            <p:cNvSpPr txBox="1">
              <a:spLocks noChangeArrowheads="1"/>
            </p:cNvSpPr>
            <p:nvPr/>
          </p:nvSpPr>
          <p:spPr bwMode="auto">
            <a:xfrm>
              <a:off x="390" y="1351"/>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6</a:t>
              </a:r>
            </a:p>
          </p:txBody>
        </p:sp>
        <p:sp>
          <p:nvSpPr>
            <p:cNvPr id="109634" name="Text Box 135"/>
            <p:cNvSpPr txBox="1">
              <a:spLocks noChangeArrowheads="1"/>
            </p:cNvSpPr>
            <p:nvPr/>
          </p:nvSpPr>
          <p:spPr bwMode="auto">
            <a:xfrm>
              <a:off x="534" y="1795"/>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5</a:t>
              </a:r>
            </a:p>
          </p:txBody>
        </p:sp>
        <p:sp>
          <p:nvSpPr>
            <p:cNvPr id="109635" name="Text Box 136"/>
            <p:cNvSpPr txBox="1">
              <a:spLocks noChangeArrowheads="1"/>
            </p:cNvSpPr>
            <p:nvPr/>
          </p:nvSpPr>
          <p:spPr bwMode="auto">
            <a:xfrm>
              <a:off x="174" y="2047"/>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4</a:t>
              </a:r>
            </a:p>
          </p:txBody>
        </p:sp>
        <p:sp>
          <p:nvSpPr>
            <p:cNvPr id="109636" name="Text Box 137"/>
            <p:cNvSpPr txBox="1">
              <a:spLocks noChangeArrowheads="1"/>
            </p:cNvSpPr>
            <p:nvPr/>
          </p:nvSpPr>
          <p:spPr bwMode="auto">
            <a:xfrm>
              <a:off x="358" y="2399"/>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3</a:t>
              </a:r>
            </a:p>
          </p:txBody>
        </p:sp>
        <p:sp>
          <p:nvSpPr>
            <p:cNvPr id="109637" name="Text Box 138"/>
            <p:cNvSpPr txBox="1">
              <a:spLocks noChangeArrowheads="1"/>
            </p:cNvSpPr>
            <p:nvPr/>
          </p:nvSpPr>
          <p:spPr bwMode="auto">
            <a:xfrm>
              <a:off x="1530" y="2078"/>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4</a:t>
              </a:r>
            </a:p>
          </p:txBody>
        </p:sp>
        <p:sp>
          <p:nvSpPr>
            <p:cNvPr id="109638" name="Text Box 139"/>
            <p:cNvSpPr txBox="1">
              <a:spLocks noChangeArrowheads="1"/>
            </p:cNvSpPr>
            <p:nvPr/>
          </p:nvSpPr>
          <p:spPr bwMode="auto">
            <a:xfrm>
              <a:off x="1078" y="2415"/>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2</a:t>
              </a:r>
            </a:p>
          </p:txBody>
        </p:sp>
        <p:sp>
          <p:nvSpPr>
            <p:cNvPr id="109639" name="Text Box 140"/>
            <p:cNvSpPr txBox="1">
              <a:spLocks noChangeArrowheads="1"/>
            </p:cNvSpPr>
            <p:nvPr/>
          </p:nvSpPr>
          <p:spPr bwMode="auto">
            <a:xfrm>
              <a:off x="1254" y="2078"/>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1</a:t>
              </a:r>
            </a:p>
          </p:txBody>
        </p:sp>
        <p:sp>
          <p:nvSpPr>
            <p:cNvPr id="109640" name="Text Box 141"/>
            <p:cNvSpPr txBox="1">
              <a:spLocks noChangeArrowheads="1"/>
            </p:cNvSpPr>
            <p:nvPr/>
          </p:nvSpPr>
          <p:spPr bwMode="auto">
            <a:xfrm>
              <a:off x="2422" y="1695"/>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2</a:t>
              </a:r>
            </a:p>
          </p:txBody>
        </p:sp>
        <p:sp>
          <p:nvSpPr>
            <p:cNvPr id="109641" name="Text Box 142"/>
            <p:cNvSpPr txBox="1">
              <a:spLocks noChangeArrowheads="1"/>
            </p:cNvSpPr>
            <p:nvPr/>
          </p:nvSpPr>
          <p:spPr bwMode="auto">
            <a:xfrm>
              <a:off x="1750" y="1699"/>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3</a:t>
              </a:r>
            </a:p>
          </p:txBody>
        </p:sp>
        <p:sp>
          <p:nvSpPr>
            <p:cNvPr id="109642" name="Text Box 143"/>
            <p:cNvSpPr txBox="1">
              <a:spLocks noChangeArrowheads="1"/>
            </p:cNvSpPr>
            <p:nvPr/>
          </p:nvSpPr>
          <p:spPr bwMode="auto">
            <a:xfrm>
              <a:off x="1930" y="2319"/>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5</a:t>
              </a:r>
            </a:p>
          </p:txBody>
        </p:sp>
        <p:sp>
          <p:nvSpPr>
            <p:cNvPr id="109643" name="Text Box 144"/>
            <p:cNvSpPr txBox="1">
              <a:spLocks noChangeArrowheads="1"/>
            </p:cNvSpPr>
            <p:nvPr/>
          </p:nvSpPr>
          <p:spPr bwMode="auto">
            <a:xfrm>
              <a:off x="1846" y="2723"/>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6</a:t>
              </a:r>
            </a:p>
          </p:txBody>
        </p:sp>
        <p:sp>
          <p:nvSpPr>
            <p:cNvPr id="109644" name="Text Box 145"/>
            <p:cNvSpPr txBox="1">
              <a:spLocks noChangeArrowheads="1"/>
            </p:cNvSpPr>
            <p:nvPr/>
          </p:nvSpPr>
          <p:spPr bwMode="auto">
            <a:xfrm>
              <a:off x="2618" y="2027"/>
              <a:ext cx="172" cy="192"/>
            </a:xfrm>
            <a:prstGeom prst="rect">
              <a:avLst/>
            </a:prstGeom>
            <a:noFill/>
            <a:ln w="9525">
              <a:noFill/>
              <a:miter lim="800000"/>
              <a:headEnd/>
              <a:tailEnd/>
            </a:ln>
          </p:spPr>
          <p:txBody>
            <a:bodyPr>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1</a:t>
              </a:r>
            </a:p>
          </p:txBody>
        </p:sp>
        <p:sp>
          <p:nvSpPr>
            <p:cNvPr id="109645" name="Rectangle 146"/>
            <p:cNvSpPr>
              <a:spLocks noChangeArrowheads="1"/>
            </p:cNvSpPr>
            <p:nvPr/>
          </p:nvSpPr>
          <p:spPr bwMode="auto">
            <a:xfrm>
              <a:off x="3245" y="2476"/>
              <a:ext cx="544" cy="47"/>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46" name="AutoShape 147"/>
            <p:cNvSpPr>
              <a:spLocks noChangeArrowheads="1"/>
            </p:cNvSpPr>
            <p:nvPr/>
          </p:nvSpPr>
          <p:spPr bwMode="auto">
            <a:xfrm rot="1800000">
              <a:off x="3849" y="2131"/>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47" name="AutoShape 148"/>
            <p:cNvSpPr>
              <a:spLocks noChangeArrowheads="1"/>
            </p:cNvSpPr>
            <p:nvPr/>
          </p:nvSpPr>
          <p:spPr bwMode="auto">
            <a:xfrm rot="19800000" flipH="1">
              <a:off x="3132" y="2131"/>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48" name="Line 149"/>
            <p:cNvSpPr>
              <a:spLocks noChangeShapeType="1"/>
            </p:cNvSpPr>
            <p:nvPr/>
          </p:nvSpPr>
          <p:spPr bwMode="auto">
            <a:xfrm rot="1800000" flipV="1">
              <a:off x="3152" y="1783"/>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49" name="Line 150"/>
            <p:cNvSpPr>
              <a:spLocks noChangeShapeType="1"/>
            </p:cNvSpPr>
            <p:nvPr/>
          </p:nvSpPr>
          <p:spPr bwMode="auto">
            <a:xfrm rot="-1800000" flipH="1" flipV="1">
              <a:off x="3872" y="1783"/>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50" name="Line 151"/>
            <p:cNvSpPr>
              <a:spLocks noChangeShapeType="1"/>
            </p:cNvSpPr>
            <p:nvPr/>
          </p:nvSpPr>
          <p:spPr bwMode="auto">
            <a:xfrm>
              <a:off x="3245" y="1813"/>
              <a:ext cx="552"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51" name="Rectangle 152"/>
            <p:cNvSpPr>
              <a:spLocks noChangeArrowheads="1"/>
            </p:cNvSpPr>
            <p:nvPr/>
          </p:nvSpPr>
          <p:spPr bwMode="auto">
            <a:xfrm>
              <a:off x="3704" y="1732"/>
              <a:ext cx="126" cy="150"/>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52" name="Text Box 153"/>
            <p:cNvSpPr txBox="1">
              <a:spLocks noChangeArrowheads="1"/>
            </p:cNvSpPr>
            <p:nvPr/>
          </p:nvSpPr>
          <p:spPr bwMode="auto">
            <a:xfrm>
              <a:off x="3643" y="1650"/>
              <a:ext cx="26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a:t>
              </a:r>
            </a:p>
          </p:txBody>
        </p:sp>
        <p:sp>
          <p:nvSpPr>
            <p:cNvPr id="109653" name="Line 154"/>
            <p:cNvSpPr>
              <a:spLocks noChangeShapeType="1"/>
            </p:cNvSpPr>
            <p:nvPr/>
          </p:nvSpPr>
          <p:spPr bwMode="auto">
            <a:xfrm>
              <a:off x="3053" y="2047"/>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54" name="Line 155"/>
            <p:cNvSpPr>
              <a:spLocks noChangeShapeType="1"/>
            </p:cNvSpPr>
            <p:nvPr/>
          </p:nvSpPr>
          <p:spPr bwMode="auto">
            <a:xfrm>
              <a:off x="3251" y="1644"/>
              <a:ext cx="0" cy="29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55" name="Line 156"/>
            <p:cNvSpPr>
              <a:spLocks noChangeShapeType="1"/>
            </p:cNvSpPr>
            <p:nvPr/>
          </p:nvSpPr>
          <p:spPr bwMode="auto">
            <a:xfrm>
              <a:off x="3257" y="2367"/>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56" name="Line 157"/>
            <p:cNvSpPr>
              <a:spLocks noChangeShapeType="1"/>
            </p:cNvSpPr>
            <p:nvPr/>
          </p:nvSpPr>
          <p:spPr bwMode="auto">
            <a:xfrm>
              <a:off x="3779" y="2366"/>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57" name="Line 158"/>
            <p:cNvSpPr>
              <a:spLocks noChangeShapeType="1"/>
            </p:cNvSpPr>
            <p:nvPr/>
          </p:nvSpPr>
          <p:spPr bwMode="auto">
            <a:xfrm>
              <a:off x="3968" y="2155"/>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58" name="Text Box 159"/>
            <p:cNvSpPr txBox="1">
              <a:spLocks noChangeArrowheads="1"/>
            </p:cNvSpPr>
            <p:nvPr/>
          </p:nvSpPr>
          <p:spPr bwMode="auto">
            <a:xfrm>
              <a:off x="3127" y="1880"/>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59" name="Text Box 160"/>
            <p:cNvSpPr txBox="1">
              <a:spLocks noChangeArrowheads="1"/>
            </p:cNvSpPr>
            <p:nvPr/>
          </p:nvSpPr>
          <p:spPr bwMode="auto">
            <a:xfrm>
              <a:off x="3637" y="2123"/>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60" name="Text Box 161"/>
            <p:cNvSpPr txBox="1">
              <a:spLocks noChangeArrowheads="1"/>
            </p:cNvSpPr>
            <p:nvPr/>
          </p:nvSpPr>
          <p:spPr bwMode="auto">
            <a:xfrm>
              <a:off x="2914" y="1805"/>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61" name="Text Box 162"/>
            <p:cNvSpPr txBox="1">
              <a:spLocks noChangeArrowheads="1"/>
            </p:cNvSpPr>
            <p:nvPr/>
          </p:nvSpPr>
          <p:spPr bwMode="auto">
            <a:xfrm>
              <a:off x="3838" y="2203"/>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62" name="Text Box 163"/>
            <p:cNvSpPr txBox="1">
              <a:spLocks noChangeArrowheads="1"/>
            </p:cNvSpPr>
            <p:nvPr/>
          </p:nvSpPr>
          <p:spPr bwMode="auto">
            <a:xfrm>
              <a:off x="3121" y="2513"/>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63" name="Text Box 164"/>
            <p:cNvSpPr txBox="1">
              <a:spLocks noChangeArrowheads="1"/>
            </p:cNvSpPr>
            <p:nvPr/>
          </p:nvSpPr>
          <p:spPr bwMode="auto">
            <a:xfrm>
              <a:off x="3644" y="2516"/>
              <a:ext cx="394"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NH</a:t>
              </a:r>
            </a:p>
          </p:txBody>
        </p:sp>
        <p:sp>
          <p:nvSpPr>
            <p:cNvPr id="109664" name="Text Box 165"/>
            <p:cNvSpPr txBox="1">
              <a:spLocks noChangeArrowheads="1"/>
            </p:cNvSpPr>
            <p:nvPr/>
          </p:nvSpPr>
          <p:spPr bwMode="auto">
            <a:xfrm>
              <a:off x="3125" y="2147"/>
              <a:ext cx="404"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OH</a:t>
              </a:r>
            </a:p>
          </p:txBody>
        </p:sp>
        <p:sp>
          <p:nvSpPr>
            <p:cNvPr id="109665" name="Text Box 166"/>
            <p:cNvSpPr txBox="1">
              <a:spLocks noChangeArrowheads="1"/>
            </p:cNvSpPr>
            <p:nvPr/>
          </p:nvSpPr>
          <p:spPr bwMode="auto">
            <a:xfrm>
              <a:off x="3121" y="1413"/>
              <a:ext cx="753"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CH2OH</a:t>
              </a:r>
              <a:r>
                <a:rPr lang="en" b="1" baseline="-25000">
                  <a:solidFill>
                    <a:srgbClr val="FF9900"/>
                  </a:solidFill>
                  <a:effectLst>
                    <a:outerShdw blurRad="38100" dist="38100" dir="2700000" algn="tl">
                      <a:srgbClr val="000000">
                        <a:alpha val="43137"/>
                      </a:srgbClr>
                    </a:outerShdw>
                  </a:effectLst>
                  <a:latin typeface="Arial" pitchFamily="34" charset="0"/>
                </a:rPr>
                <a:t>​</a:t>
              </a:r>
              <a:r>
                <a:rPr lang="en" b="1">
                  <a:solidFill>
                    <a:srgbClr val="FF9900"/>
                  </a:solidFill>
                  <a:effectLst>
                    <a:outerShdw blurRad="38100" dist="38100" dir="2700000" algn="tl">
                      <a:srgbClr val="000000">
                        <a:alpha val="43137"/>
                      </a:srgbClr>
                    </a:outerShdw>
                  </a:effectLst>
                  <a:latin typeface="Arial" pitchFamily="34" charset="0"/>
                </a:rPr>
                <a:t>​</a:t>
              </a:r>
            </a:p>
          </p:txBody>
        </p:sp>
        <p:sp>
          <p:nvSpPr>
            <p:cNvPr id="109666" name="Line 167"/>
            <p:cNvSpPr>
              <a:spLocks noChangeShapeType="1"/>
            </p:cNvSpPr>
            <p:nvPr/>
          </p:nvSpPr>
          <p:spPr bwMode="auto">
            <a:xfrm flipH="1">
              <a:off x="3974" y="2015"/>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67" name="Line 168"/>
            <p:cNvSpPr>
              <a:spLocks noChangeShapeType="1"/>
            </p:cNvSpPr>
            <p:nvPr/>
          </p:nvSpPr>
          <p:spPr bwMode="auto">
            <a:xfrm flipH="1">
              <a:off x="2905" y="2165"/>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68" name="Text Box 169"/>
            <p:cNvSpPr txBox="1">
              <a:spLocks noChangeArrowheads="1"/>
            </p:cNvSpPr>
            <p:nvPr/>
          </p:nvSpPr>
          <p:spPr bwMode="auto">
            <a:xfrm>
              <a:off x="4060" y="1824"/>
              <a:ext cx="26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a:t>
              </a:r>
            </a:p>
          </p:txBody>
        </p:sp>
        <p:sp>
          <p:nvSpPr>
            <p:cNvPr id="109669" name="Rectangle 170"/>
            <p:cNvSpPr>
              <a:spLocks noChangeArrowheads="1"/>
            </p:cNvSpPr>
            <p:nvPr/>
          </p:nvSpPr>
          <p:spPr bwMode="auto">
            <a:xfrm>
              <a:off x="4606" y="2477"/>
              <a:ext cx="544" cy="47"/>
            </a:xfrm>
            <a:prstGeom prst="rect">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70" name="AutoShape 171"/>
            <p:cNvSpPr>
              <a:spLocks noChangeArrowheads="1"/>
            </p:cNvSpPr>
            <p:nvPr/>
          </p:nvSpPr>
          <p:spPr bwMode="auto">
            <a:xfrm rot="1800000">
              <a:off x="5210" y="2132"/>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71" name="AutoShape 172"/>
            <p:cNvSpPr>
              <a:spLocks noChangeArrowheads="1"/>
            </p:cNvSpPr>
            <p:nvPr/>
          </p:nvSpPr>
          <p:spPr bwMode="auto">
            <a:xfrm rot="19800000" flipH="1">
              <a:off x="4493" y="2132"/>
              <a:ext cx="47" cy="408"/>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72" name="Line 173"/>
            <p:cNvSpPr>
              <a:spLocks noChangeShapeType="1"/>
            </p:cNvSpPr>
            <p:nvPr/>
          </p:nvSpPr>
          <p:spPr bwMode="auto">
            <a:xfrm rot="1800000" flipV="1">
              <a:off x="4513" y="1784"/>
              <a:ext cx="0" cy="408"/>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73" name="Line 174"/>
            <p:cNvSpPr>
              <a:spLocks noChangeShapeType="1"/>
            </p:cNvSpPr>
            <p:nvPr/>
          </p:nvSpPr>
          <p:spPr bwMode="auto">
            <a:xfrm rot="19800000" flipV="1">
              <a:off x="5233" y="1786"/>
              <a:ext cx="10" cy="40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74" name="Line 175"/>
            <p:cNvSpPr>
              <a:spLocks noChangeShapeType="1"/>
            </p:cNvSpPr>
            <p:nvPr/>
          </p:nvSpPr>
          <p:spPr bwMode="auto">
            <a:xfrm>
              <a:off x="4606" y="1814"/>
              <a:ext cx="552"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75" name="Rectangle 176"/>
            <p:cNvSpPr>
              <a:spLocks noChangeArrowheads="1"/>
            </p:cNvSpPr>
            <p:nvPr/>
          </p:nvSpPr>
          <p:spPr bwMode="auto">
            <a:xfrm>
              <a:off x="5069" y="2417"/>
              <a:ext cx="126" cy="150"/>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76" name="Text Box 177"/>
            <p:cNvSpPr txBox="1">
              <a:spLocks noChangeArrowheads="1"/>
            </p:cNvSpPr>
            <p:nvPr/>
          </p:nvSpPr>
          <p:spPr bwMode="auto">
            <a:xfrm>
              <a:off x="5008" y="2335"/>
              <a:ext cx="26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a:t>
              </a:r>
            </a:p>
          </p:txBody>
        </p:sp>
        <p:sp>
          <p:nvSpPr>
            <p:cNvPr id="109677" name="Line 178"/>
            <p:cNvSpPr>
              <a:spLocks noChangeShapeType="1"/>
            </p:cNvSpPr>
            <p:nvPr/>
          </p:nvSpPr>
          <p:spPr bwMode="auto">
            <a:xfrm>
              <a:off x="4414" y="2166"/>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78" name="Line 179"/>
            <p:cNvSpPr>
              <a:spLocks noChangeShapeType="1"/>
            </p:cNvSpPr>
            <p:nvPr/>
          </p:nvSpPr>
          <p:spPr bwMode="auto">
            <a:xfrm>
              <a:off x="4612" y="1705"/>
              <a:ext cx="0" cy="23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79" name="Line 180"/>
            <p:cNvSpPr>
              <a:spLocks noChangeShapeType="1"/>
            </p:cNvSpPr>
            <p:nvPr/>
          </p:nvSpPr>
          <p:spPr bwMode="auto">
            <a:xfrm>
              <a:off x="4618" y="2368"/>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80" name="Line 181"/>
            <p:cNvSpPr>
              <a:spLocks noChangeShapeType="1"/>
            </p:cNvSpPr>
            <p:nvPr/>
          </p:nvSpPr>
          <p:spPr bwMode="auto">
            <a:xfrm>
              <a:off x="5329" y="2038"/>
              <a:ext cx="0" cy="11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81" name="Text Box 182"/>
            <p:cNvSpPr txBox="1">
              <a:spLocks noChangeArrowheads="1"/>
            </p:cNvSpPr>
            <p:nvPr/>
          </p:nvSpPr>
          <p:spPr bwMode="auto">
            <a:xfrm>
              <a:off x="4488" y="1881"/>
              <a:ext cx="404"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OH</a:t>
              </a:r>
            </a:p>
          </p:txBody>
        </p:sp>
        <p:sp>
          <p:nvSpPr>
            <p:cNvPr id="109682" name="Text Box 183"/>
            <p:cNvSpPr txBox="1">
              <a:spLocks noChangeArrowheads="1"/>
            </p:cNvSpPr>
            <p:nvPr/>
          </p:nvSpPr>
          <p:spPr bwMode="auto">
            <a:xfrm>
              <a:off x="4275" y="2204"/>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83" name="Text Box 184"/>
            <p:cNvSpPr txBox="1">
              <a:spLocks noChangeArrowheads="1"/>
            </p:cNvSpPr>
            <p:nvPr/>
          </p:nvSpPr>
          <p:spPr bwMode="auto">
            <a:xfrm>
              <a:off x="5199" y="1806"/>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84" name="Text Box 185"/>
            <p:cNvSpPr txBox="1">
              <a:spLocks noChangeArrowheads="1"/>
            </p:cNvSpPr>
            <p:nvPr/>
          </p:nvSpPr>
          <p:spPr bwMode="auto">
            <a:xfrm>
              <a:off x="4482" y="2518"/>
              <a:ext cx="753"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CH2OH</a:t>
              </a:r>
              <a:r>
                <a:rPr lang="en" b="1" baseline="-25000">
                  <a:solidFill>
                    <a:srgbClr val="FF9900"/>
                  </a:solidFill>
                  <a:effectLst>
                    <a:outerShdw blurRad="38100" dist="38100" dir="2700000" algn="tl">
                      <a:srgbClr val="000000">
                        <a:alpha val="43137"/>
                      </a:srgbClr>
                    </a:outerShdw>
                  </a:effectLst>
                  <a:latin typeface="Arial" pitchFamily="34" charset="0"/>
                </a:rPr>
                <a:t>​</a:t>
              </a:r>
              <a:r>
                <a:rPr lang="en" b="1">
                  <a:solidFill>
                    <a:srgbClr val="FF9900"/>
                  </a:solidFill>
                  <a:effectLst>
                    <a:outerShdw blurRad="38100" dist="38100" dir="2700000" algn="tl">
                      <a:srgbClr val="000000">
                        <a:alpha val="43137"/>
                      </a:srgbClr>
                    </a:outerShdw>
                  </a:effectLst>
                  <a:latin typeface="Arial" pitchFamily="34" charset="0"/>
                </a:rPr>
                <a:t>​</a:t>
              </a:r>
            </a:p>
          </p:txBody>
        </p:sp>
        <p:sp>
          <p:nvSpPr>
            <p:cNvPr id="109685" name="Text Box 186"/>
            <p:cNvSpPr txBox="1">
              <a:spLocks noChangeArrowheads="1"/>
            </p:cNvSpPr>
            <p:nvPr/>
          </p:nvSpPr>
          <p:spPr bwMode="auto">
            <a:xfrm>
              <a:off x="4486" y="2148"/>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86" name="Text Box 187"/>
            <p:cNvSpPr txBox="1">
              <a:spLocks noChangeArrowheads="1"/>
            </p:cNvSpPr>
            <p:nvPr/>
          </p:nvSpPr>
          <p:spPr bwMode="auto">
            <a:xfrm>
              <a:off x="4478" y="1474"/>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87" name="Line 188"/>
            <p:cNvSpPr>
              <a:spLocks noChangeShapeType="1"/>
            </p:cNvSpPr>
            <p:nvPr/>
          </p:nvSpPr>
          <p:spPr bwMode="auto">
            <a:xfrm>
              <a:off x="5335" y="2160"/>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88" name="Line 189"/>
            <p:cNvSpPr>
              <a:spLocks noChangeShapeType="1"/>
            </p:cNvSpPr>
            <p:nvPr/>
          </p:nvSpPr>
          <p:spPr bwMode="auto">
            <a:xfrm>
              <a:off x="4266" y="2022"/>
              <a:ext cx="145" cy="145"/>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89" name="Text Box 190"/>
            <p:cNvSpPr txBox="1">
              <a:spLocks noChangeArrowheads="1"/>
            </p:cNvSpPr>
            <p:nvPr/>
          </p:nvSpPr>
          <p:spPr bwMode="auto">
            <a:xfrm>
              <a:off x="5415" y="2207"/>
              <a:ext cx="26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O</a:t>
              </a:r>
            </a:p>
          </p:txBody>
        </p:sp>
        <p:sp>
          <p:nvSpPr>
            <p:cNvPr id="109690" name="Text Box 191"/>
            <p:cNvSpPr txBox="1">
              <a:spLocks noChangeArrowheads="1"/>
            </p:cNvSpPr>
            <p:nvPr/>
          </p:nvSpPr>
          <p:spPr bwMode="auto">
            <a:xfrm>
              <a:off x="3656" y="2756"/>
              <a:ext cx="516"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109691" name="Text Box 192"/>
            <p:cNvSpPr txBox="1">
              <a:spLocks noChangeArrowheads="1"/>
            </p:cNvSpPr>
            <p:nvPr/>
          </p:nvSpPr>
          <p:spPr bwMode="auto">
            <a:xfrm>
              <a:off x="3656" y="3020"/>
              <a:ext cx="4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 </a:t>
              </a:r>
              <a:r>
                <a:rPr lang="en" b="1" baseline="-25000">
                  <a:solidFill>
                    <a:srgbClr val="00FF00"/>
                  </a:solidFill>
                  <a:effectLst>
                    <a:outerShdw blurRad="38100" dist="38100" dir="2700000" algn="tl">
                      <a:srgbClr val="000000">
                        <a:alpha val="43137"/>
                      </a:srgbClr>
                    </a:outerShdw>
                  </a:effectLst>
                  <a:latin typeface="Arial" pitchFamily="34" charset="0"/>
                </a:rPr>
                <a:t>3</a:t>
              </a:r>
              <a:endParaRPr lang="fr-FR" b="1">
                <a:solidFill>
                  <a:srgbClr val="00FF00"/>
                </a:solidFill>
                <a:effectLst>
                  <a:outerShdw blurRad="38100" dist="38100" dir="2700000" algn="tl">
                    <a:srgbClr val="000000">
                      <a:alpha val="43137"/>
                    </a:srgbClr>
                  </a:outerShdw>
                </a:effectLst>
                <a:latin typeface="Arial" pitchFamily="34" charset="0"/>
              </a:endParaRPr>
            </a:p>
          </p:txBody>
        </p:sp>
        <p:sp>
          <p:nvSpPr>
            <p:cNvPr id="109692" name="Line 193"/>
            <p:cNvSpPr>
              <a:spLocks noChangeShapeType="1"/>
            </p:cNvSpPr>
            <p:nvPr/>
          </p:nvSpPr>
          <p:spPr bwMode="auto">
            <a:xfrm>
              <a:off x="3784" y="2744"/>
              <a:ext cx="0" cy="7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93" name="Line 194"/>
            <p:cNvSpPr>
              <a:spLocks noChangeShapeType="1"/>
            </p:cNvSpPr>
            <p:nvPr/>
          </p:nvSpPr>
          <p:spPr bwMode="auto">
            <a:xfrm>
              <a:off x="3784" y="3004"/>
              <a:ext cx="0" cy="7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94" name="Line 195"/>
            <p:cNvSpPr>
              <a:spLocks noChangeShapeType="1"/>
            </p:cNvSpPr>
            <p:nvPr/>
          </p:nvSpPr>
          <p:spPr bwMode="auto">
            <a:xfrm>
              <a:off x="5135" y="1698"/>
              <a:ext cx="0" cy="227"/>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695" name="Text Box 196"/>
            <p:cNvSpPr txBox="1">
              <a:spLocks noChangeArrowheads="1"/>
            </p:cNvSpPr>
            <p:nvPr/>
          </p:nvSpPr>
          <p:spPr bwMode="auto">
            <a:xfrm>
              <a:off x="4993" y="1879"/>
              <a:ext cx="255" cy="288"/>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H</a:t>
              </a:r>
            </a:p>
          </p:txBody>
        </p:sp>
        <p:sp>
          <p:nvSpPr>
            <p:cNvPr id="109696" name="Text Box 197"/>
            <p:cNvSpPr txBox="1">
              <a:spLocks noChangeArrowheads="1"/>
            </p:cNvSpPr>
            <p:nvPr/>
          </p:nvSpPr>
          <p:spPr bwMode="auto">
            <a:xfrm>
              <a:off x="5008" y="1456"/>
              <a:ext cx="394"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NH</a:t>
              </a:r>
            </a:p>
          </p:txBody>
        </p:sp>
        <p:sp>
          <p:nvSpPr>
            <p:cNvPr id="109697" name="Text Box 198"/>
            <p:cNvSpPr txBox="1">
              <a:spLocks noChangeArrowheads="1"/>
            </p:cNvSpPr>
            <p:nvPr/>
          </p:nvSpPr>
          <p:spPr bwMode="auto">
            <a:xfrm>
              <a:off x="5004" y="1204"/>
              <a:ext cx="516"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109698" name="Text Box 199"/>
            <p:cNvSpPr txBox="1">
              <a:spLocks noChangeArrowheads="1"/>
            </p:cNvSpPr>
            <p:nvPr/>
          </p:nvSpPr>
          <p:spPr bwMode="auto">
            <a:xfrm>
              <a:off x="5000" y="940"/>
              <a:ext cx="4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 </a:t>
              </a:r>
              <a:r>
                <a:rPr lang="en" b="1" baseline="-25000">
                  <a:solidFill>
                    <a:srgbClr val="00FF00"/>
                  </a:solidFill>
                  <a:effectLst>
                    <a:outerShdw blurRad="38100" dist="38100" dir="2700000" algn="tl">
                      <a:srgbClr val="000000">
                        <a:alpha val="43137"/>
                      </a:srgbClr>
                    </a:outerShdw>
                  </a:effectLst>
                  <a:latin typeface="Arial" pitchFamily="34" charset="0"/>
                </a:rPr>
                <a:t>3</a:t>
              </a:r>
              <a:endParaRPr lang="fr-FR" b="1">
                <a:solidFill>
                  <a:srgbClr val="00FF00"/>
                </a:solidFill>
                <a:effectLst>
                  <a:outerShdw blurRad="38100" dist="38100" dir="2700000" algn="tl">
                    <a:srgbClr val="000000">
                      <a:alpha val="43137"/>
                    </a:srgbClr>
                  </a:outerShdw>
                </a:effectLst>
                <a:latin typeface="Arial" pitchFamily="34" charset="0"/>
              </a:endParaRPr>
            </a:p>
          </p:txBody>
        </p:sp>
        <p:sp>
          <p:nvSpPr>
            <p:cNvPr id="109699" name="Line 200"/>
            <p:cNvSpPr>
              <a:spLocks noChangeShapeType="1"/>
            </p:cNvSpPr>
            <p:nvPr/>
          </p:nvSpPr>
          <p:spPr bwMode="auto">
            <a:xfrm>
              <a:off x="5136" y="1452"/>
              <a:ext cx="0" cy="7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700" name="Line 201"/>
            <p:cNvSpPr>
              <a:spLocks noChangeShapeType="1"/>
            </p:cNvSpPr>
            <p:nvPr/>
          </p:nvSpPr>
          <p:spPr bwMode="auto">
            <a:xfrm>
              <a:off x="5136" y="1188"/>
              <a:ext cx="0" cy="7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09701" name="Text Box 202"/>
            <p:cNvSpPr txBox="1">
              <a:spLocks noChangeArrowheads="1"/>
            </p:cNvSpPr>
            <p:nvPr/>
          </p:nvSpPr>
          <p:spPr bwMode="auto">
            <a:xfrm>
              <a:off x="3098" y="1343"/>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6</a:t>
              </a:r>
            </a:p>
          </p:txBody>
        </p:sp>
        <p:sp>
          <p:nvSpPr>
            <p:cNvPr id="109702" name="Text Box 203"/>
            <p:cNvSpPr txBox="1">
              <a:spLocks noChangeArrowheads="1"/>
            </p:cNvSpPr>
            <p:nvPr/>
          </p:nvSpPr>
          <p:spPr bwMode="auto">
            <a:xfrm>
              <a:off x="3242" y="1787"/>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5</a:t>
              </a:r>
            </a:p>
          </p:txBody>
        </p:sp>
        <p:sp>
          <p:nvSpPr>
            <p:cNvPr id="109703" name="Text Box 204"/>
            <p:cNvSpPr txBox="1">
              <a:spLocks noChangeArrowheads="1"/>
            </p:cNvSpPr>
            <p:nvPr/>
          </p:nvSpPr>
          <p:spPr bwMode="auto">
            <a:xfrm>
              <a:off x="2882" y="2039"/>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4</a:t>
              </a:r>
            </a:p>
          </p:txBody>
        </p:sp>
        <p:sp>
          <p:nvSpPr>
            <p:cNvPr id="109704" name="Text Box 205"/>
            <p:cNvSpPr txBox="1">
              <a:spLocks noChangeArrowheads="1"/>
            </p:cNvSpPr>
            <p:nvPr/>
          </p:nvSpPr>
          <p:spPr bwMode="auto">
            <a:xfrm>
              <a:off x="3066" y="2391"/>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3</a:t>
              </a:r>
            </a:p>
          </p:txBody>
        </p:sp>
        <p:sp>
          <p:nvSpPr>
            <p:cNvPr id="109705" name="Text Box 206"/>
            <p:cNvSpPr txBox="1">
              <a:spLocks noChangeArrowheads="1"/>
            </p:cNvSpPr>
            <p:nvPr/>
          </p:nvSpPr>
          <p:spPr bwMode="auto">
            <a:xfrm>
              <a:off x="4238" y="2065"/>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4</a:t>
              </a:r>
            </a:p>
          </p:txBody>
        </p:sp>
        <p:sp>
          <p:nvSpPr>
            <p:cNvPr id="109706" name="Text Box 207"/>
            <p:cNvSpPr txBox="1">
              <a:spLocks noChangeArrowheads="1"/>
            </p:cNvSpPr>
            <p:nvPr/>
          </p:nvSpPr>
          <p:spPr bwMode="auto">
            <a:xfrm>
              <a:off x="3786" y="2407"/>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2</a:t>
              </a:r>
            </a:p>
          </p:txBody>
        </p:sp>
        <p:sp>
          <p:nvSpPr>
            <p:cNvPr id="109707" name="Text Box 208"/>
            <p:cNvSpPr txBox="1">
              <a:spLocks noChangeArrowheads="1"/>
            </p:cNvSpPr>
            <p:nvPr/>
          </p:nvSpPr>
          <p:spPr bwMode="auto">
            <a:xfrm>
              <a:off x="3962" y="2065"/>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1</a:t>
              </a:r>
            </a:p>
          </p:txBody>
        </p:sp>
        <p:sp>
          <p:nvSpPr>
            <p:cNvPr id="109708" name="Text Box 209"/>
            <p:cNvSpPr txBox="1">
              <a:spLocks noChangeArrowheads="1"/>
            </p:cNvSpPr>
            <p:nvPr/>
          </p:nvSpPr>
          <p:spPr bwMode="auto">
            <a:xfrm>
              <a:off x="5130" y="1687"/>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2</a:t>
              </a:r>
            </a:p>
          </p:txBody>
        </p:sp>
        <p:sp>
          <p:nvSpPr>
            <p:cNvPr id="109709" name="Text Box 210"/>
            <p:cNvSpPr txBox="1">
              <a:spLocks noChangeArrowheads="1"/>
            </p:cNvSpPr>
            <p:nvPr/>
          </p:nvSpPr>
          <p:spPr bwMode="auto">
            <a:xfrm>
              <a:off x="4458" y="1691"/>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3</a:t>
              </a:r>
            </a:p>
          </p:txBody>
        </p:sp>
        <p:sp>
          <p:nvSpPr>
            <p:cNvPr id="109710" name="Text Box 211"/>
            <p:cNvSpPr txBox="1">
              <a:spLocks noChangeArrowheads="1"/>
            </p:cNvSpPr>
            <p:nvPr/>
          </p:nvSpPr>
          <p:spPr bwMode="auto">
            <a:xfrm>
              <a:off x="4638" y="2311"/>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5</a:t>
              </a:r>
            </a:p>
          </p:txBody>
        </p:sp>
        <p:sp>
          <p:nvSpPr>
            <p:cNvPr id="109711" name="Text Box 212"/>
            <p:cNvSpPr txBox="1">
              <a:spLocks noChangeArrowheads="1"/>
            </p:cNvSpPr>
            <p:nvPr/>
          </p:nvSpPr>
          <p:spPr bwMode="auto">
            <a:xfrm>
              <a:off x="4554" y="2715"/>
              <a:ext cx="178" cy="192"/>
            </a:xfrm>
            <a:prstGeom prst="rect">
              <a:avLst/>
            </a:prstGeom>
            <a:noFill/>
            <a:ln w="9525">
              <a:noFill/>
              <a:miter lim="800000"/>
              <a:headEnd/>
              <a:tailEnd/>
            </a:ln>
          </p:spPr>
          <p:txBody>
            <a:bodyPr wrap="none">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6</a:t>
              </a:r>
            </a:p>
          </p:txBody>
        </p:sp>
        <p:sp>
          <p:nvSpPr>
            <p:cNvPr id="109712" name="Text Box 213"/>
            <p:cNvSpPr txBox="1">
              <a:spLocks noChangeArrowheads="1"/>
            </p:cNvSpPr>
            <p:nvPr/>
          </p:nvSpPr>
          <p:spPr bwMode="auto">
            <a:xfrm>
              <a:off x="5326" y="2019"/>
              <a:ext cx="172" cy="192"/>
            </a:xfrm>
            <a:prstGeom prst="rect">
              <a:avLst/>
            </a:prstGeom>
            <a:noFill/>
            <a:ln w="9525">
              <a:noFill/>
              <a:miter lim="800000"/>
              <a:headEnd/>
              <a:tailEnd/>
            </a:ln>
          </p:spPr>
          <p:txBody>
            <a:bodyPr>
              <a:spAutoFit/>
            </a:bodyPr>
            <a:lstStyle/>
            <a:p>
              <a:pPr algn="ctr" rtl="1">
                <a:defRPr/>
              </a:pPr>
              <a:r>
                <a:rPr lang="en" sz="1400" b="1">
                  <a:solidFill>
                    <a:srgbClr val="00FFFF"/>
                  </a:solidFill>
                  <a:effectLst>
                    <a:outerShdw blurRad="38100" dist="38100" dir="2700000" algn="tl">
                      <a:srgbClr val="000000">
                        <a:alpha val="43137"/>
                      </a:srgbClr>
                    </a:outerShdw>
                  </a:effectLst>
                  <a:latin typeface="Arial" pitchFamily="34" charset="0"/>
                </a:rPr>
                <a:t>1</a:t>
              </a:r>
            </a:p>
          </p:txBody>
        </p:sp>
      </p:grpSp>
      <p:grpSp>
        <p:nvGrpSpPr>
          <p:cNvPr id="3" name="Group 230"/>
          <p:cNvGrpSpPr>
            <a:grpSpLocks/>
          </p:cNvGrpSpPr>
          <p:nvPr/>
        </p:nvGrpSpPr>
        <p:grpSpPr bwMode="auto">
          <a:xfrm>
            <a:off x="2012951" y="5500689"/>
            <a:ext cx="5440362" cy="369887"/>
            <a:chOff x="1270" y="3514"/>
            <a:chExt cx="3427" cy="233"/>
          </a:xfrm>
        </p:grpSpPr>
        <p:sp>
          <p:nvSpPr>
            <p:cNvPr id="109574" name="Text Box 216"/>
            <p:cNvSpPr txBox="1">
              <a:spLocks noChangeArrowheads="1"/>
            </p:cNvSpPr>
            <p:nvPr/>
          </p:nvSpPr>
          <p:spPr bwMode="auto">
            <a:xfrm>
              <a:off x="1270" y="3514"/>
              <a:ext cx="3427" cy="233"/>
            </a:xfrm>
            <a:prstGeom prst="rect">
              <a:avLst/>
            </a:prstGeom>
            <a:noFill/>
            <a:ln w="9525">
              <a:noFill/>
              <a:miter lim="800000"/>
              <a:headEnd/>
              <a:tailEnd/>
            </a:ln>
          </p:spPr>
          <p:txBody>
            <a:bodyPr wrap="none">
              <a:spAutoFit/>
            </a:bodyPr>
            <a:lstStyle/>
            <a:p>
              <a:pPr algn="ctr" rtl="1">
                <a:defRPr/>
              </a:pPr>
              <a:r>
                <a:rPr lang="en" b="1" i="1" dirty="0">
                  <a:solidFill>
                    <a:srgbClr val="00FF00"/>
                  </a:solidFill>
                  <a:effectLst>
                    <a:outerShdw blurRad="38100" dist="38100" dir="2700000" algn="tl">
                      <a:srgbClr val="000000">
                        <a:alpha val="43137"/>
                      </a:srgbClr>
                    </a:outerShdw>
                  </a:effectLst>
                  <a:latin typeface="Arial" pitchFamily="34" charset="0"/>
                </a:rPr>
                <a:t>N </a:t>
              </a:r>
              <a:r>
                <a:rPr lang="en" b="1" dirty="0">
                  <a:solidFill>
                    <a:srgbClr val="00FF00"/>
                  </a:solidFill>
                  <a:effectLst>
                    <a:outerShdw blurRad="38100" dist="38100" dir="2700000" algn="tl">
                      <a:srgbClr val="000000">
                        <a:alpha val="43137"/>
                      </a:srgbClr>
                    </a:outerShdw>
                  </a:effectLst>
                  <a:latin typeface="Arial" pitchFamily="34" charset="0"/>
                </a:rPr>
                <a:t>- </a:t>
              </a:r>
              <a:r>
                <a:rPr lang="en" b="1" dirty="0" err="1">
                  <a:solidFill>
                    <a:srgbClr val="00FF00"/>
                  </a:solidFill>
                  <a:effectLst>
                    <a:outerShdw blurRad="38100" dist="38100" dir="2700000" algn="tl">
                      <a:srgbClr val="000000">
                        <a:alpha val="43137"/>
                      </a:srgbClr>
                    </a:outerShdw>
                  </a:effectLst>
                  <a:latin typeface="Arial" pitchFamily="34" charset="0"/>
                </a:rPr>
                <a:t>acetyl </a:t>
              </a:r>
              <a:r>
                <a:rPr lang="en" b="1" dirty="0">
                  <a:solidFill>
                    <a:srgbClr val="00FF00"/>
                  </a:solidFill>
                  <a:effectLst>
                    <a:outerShdw blurRad="38100" dist="38100" dir="2700000" algn="tl">
                      <a:srgbClr val="000000">
                        <a:alpha val="43137"/>
                      </a:srgbClr>
                    </a:outerShdw>
                  </a:effectLst>
                  <a:latin typeface="Arial" pitchFamily="34" charset="0"/>
                </a:rPr>
                <a:t>-D-glucosamine linked by β1 </a:t>
              </a:r>
              <a:r>
                <a:rPr lang="en" b="1" dirty="0">
                  <a:solidFill>
                    <a:srgbClr val="00FF00"/>
                  </a:solidFill>
                  <a:effectLst>
                    <a:outerShdw blurRad="38100" dist="38100" dir="2700000" algn="tl">
                      <a:srgbClr val="000000">
                        <a:alpha val="43137"/>
                      </a:srgbClr>
                    </a:outerShdw>
                  </a:effectLst>
                  <a:latin typeface="Symbol" pitchFamily="18" charset="2"/>
                </a:rPr>
                <a:t>bond</a:t>
              </a:r>
              <a:r>
                <a:rPr lang="en" b="1" dirty="0" smtClean="0">
                  <a:solidFill>
                    <a:srgbClr val="00FF00"/>
                  </a:solidFill>
                  <a:effectLst>
                    <a:outerShdw blurRad="38100" dist="38100" dir="2700000" algn="tl">
                      <a:srgbClr val="000000">
                        <a:alpha val="43137"/>
                      </a:srgbClr>
                    </a:outerShdw>
                  </a:effectLst>
                  <a:latin typeface="Arial" pitchFamily="34" charset="0"/>
                </a:rPr>
                <a:t>   </a:t>
              </a:r>
              <a:r>
                <a:rPr lang="en" b="1" dirty="0">
                  <a:solidFill>
                    <a:srgbClr val="00FF00"/>
                  </a:solidFill>
                  <a:effectLst>
                    <a:outerShdw blurRad="38100" dist="38100" dir="2700000" algn="tl">
                      <a:srgbClr val="000000">
                        <a:alpha val="43137"/>
                      </a:srgbClr>
                    </a:outerShdw>
                  </a:effectLst>
                  <a:latin typeface="Arial" pitchFamily="34" charset="0"/>
                </a:rPr>
                <a:t>4</a:t>
              </a:r>
            </a:p>
          </p:txBody>
        </p:sp>
        <p:sp>
          <p:nvSpPr>
            <p:cNvPr id="109575" name="Line 217"/>
            <p:cNvSpPr>
              <a:spLocks noChangeShapeType="1"/>
            </p:cNvSpPr>
            <p:nvPr/>
          </p:nvSpPr>
          <p:spPr bwMode="auto">
            <a:xfrm>
              <a:off x="4310" y="3649"/>
              <a:ext cx="250" cy="5"/>
            </a:xfrm>
            <a:prstGeom prst="line">
              <a:avLst/>
            </a:prstGeom>
            <a:noFill/>
            <a:ln w="28575">
              <a:solidFill>
                <a:srgbClr val="00FF00"/>
              </a:solidFill>
              <a:round/>
              <a:headEnd/>
              <a:tailEnd type="stealth" w="med" len="sm"/>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36059" name="Text Box 219"/>
          <p:cNvSpPr txBox="1">
            <a:spLocks noChangeArrowheads="1"/>
          </p:cNvSpPr>
          <p:nvPr/>
        </p:nvSpPr>
        <p:spPr bwMode="auto">
          <a:xfrm>
            <a:off x="1676400" y="669925"/>
            <a:ext cx="5411788" cy="549275"/>
          </a:xfrm>
          <a:prstGeom prst="rect">
            <a:avLst/>
          </a:prstGeom>
          <a:noFill/>
          <a:ln w="9525">
            <a:noFill/>
            <a:miter lim="800000"/>
            <a:headEnd/>
            <a:tailEnd/>
          </a:ln>
        </p:spPr>
        <p:txBody>
          <a:bodyPr wrap="none">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STRUCTURE OF CHITINE</a:t>
            </a:r>
          </a:p>
        </p:txBody>
      </p:sp>
      <p:sp>
        <p:nvSpPr>
          <p:cNvPr id="14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877377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6059"/>
                                        </p:tgtEl>
                                        <p:attrNameLst>
                                          <p:attrName>style.visibility</p:attrName>
                                        </p:attrNameLst>
                                      </p:cBhvr>
                                      <p:to>
                                        <p:strVal val="visible"/>
                                      </p:to>
                                    </p:set>
                                    <p:anim calcmode="lin" valueType="num">
                                      <p:cBhvr>
                                        <p:cTn id="7" dur="500" fill="hold"/>
                                        <p:tgtEl>
                                          <p:spTgt spid="36059"/>
                                        </p:tgtEl>
                                        <p:attrNameLst>
                                          <p:attrName>ppt_w</p:attrName>
                                        </p:attrNameLst>
                                      </p:cBhvr>
                                      <p:tavLst>
                                        <p:tav tm="0">
                                          <p:val>
                                            <p:strVal val="2/3*#ppt_w"/>
                                          </p:val>
                                        </p:tav>
                                        <p:tav tm="100000">
                                          <p:val>
                                            <p:strVal val="#ppt_w"/>
                                          </p:val>
                                        </p:tav>
                                      </p:tavLst>
                                    </p:anim>
                                    <p:anim calcmode="lin" valueType="num">
                                      <p:cBhvr>
                                        <p:cTn id="8" dur="500" fill="hold"/>
                                        <p:tgtEl>
                                          <p:spTgt spid="36059"/>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59"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5" descr="hom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963738"/>
            <a:ext cx="21447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5" name="Picture 7" descr="crabe_violonis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413" y="1987550"/>
            <a:ext cx="17160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9" descr="7potcompagno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050" y="2071688"/>
            <a:ext cx="20304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11"/>
          <p:cNvSpPr txBox="1">
            <a:spLocks noChangeArrowheads="1"/>
          </p:cNvSpPr>
          <p:nvPr/>
        </p:nvSpPr>
        <p:spPr bwMode="auto">
          <a:xfrm>
            <a:off x="365125" y="928688"/>
            <a:ext cx="8615363" cy="457200"/>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COMPONENT OF THE ARTHROPOD CYTOSKELETON</a:t>
            </a:r>
          </a:p>
        </p:txBody>
      </p:sp>
      <p:pic>
        <p:nvPicPr>
          <p:cNvPr id="136198" name="Picture 13" descr="1107_kallestropp_150p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9925" y="4535488"/>
            <a:ext cx="1789113"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17" descr="shrimp-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8313" y="4525963"/>
            <a:ext cx="203676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0" name="Text Box 18"/>
          <p:cNvSpPr txBox="1">
            <a:spLocks noChangeArrowheads="1"/>
          </p:cNvSpPr>
          <p:nvPr/>
        </p:nvSpPr>
        <p:spPr bwMode="auto">
          <a:xfrm>
            <a:off x="2473325" y="4014788"/>
            <a:ext cx="4608513" cy="457200"/>
          </a:xfrm>
          <a:prstGeom prst="rect">
            <a:avLst/>
          </a:prstGeom>
          <a:solidFill>
            <a:schemeClr val="bg1"/>
          </a:solidFill>
          <a:ln w="9525">
            <a:noFill/>
            <a:miter lim="800000"/>
            <a:headEnd/>
            <a:tailEnd/>
          </a:ln>
        </p:spPr>
        <p:txBody>
          <a:bodyPr wrap="none">
            <a:spAutoFit/>
          </a:bodyPr>
          <a:lstStyle/>
          <a:p>
            <a:pPr algn="ctr" rtl="1">
              <a:defRPr/>
            </a:pPr>
            <a:r>
              <a:rPr lang="en" b="1">
                <a:effectLst>
                  <a:outerShdw blurRad="38100" dist="38100" dir="2700000" algn="tl">
                    <a:srgbClr val="000000">
                      <a:alpha val="43137"/>
                    </a:srgbClr>
                  </a:outerShdw>
                </a:effectLst>
                <a:latin typeface="Arial" pitchFamily="34" charset="0"/>
              </a:rPr>
              <a:t>1 million different species</a:t>
            </a:r>
          </a:p>
        </p:txBody>
      </p:sp>
      <p:sp>
        <p:nvSpPr>
          <p:cNvPr id="1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194838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125970"/>
                                        </p:tgtEl>
                                        <p:attrNameLst>
                                          <p:attrName>style.visibility</p:attrName>
                                        </p:attrNameLst>
                                      </p:cBhvr>
                                      <p:to>
                                        <p:strVal val="visible"/>
                                      </p:to>
                                    </p:set>
                                    <p:anim calcmode="lin" valueType="num">
                                      <p:cBhvr>
                                        <p:cTn id="7" dur="500" fill="hold"/>
                                        <p:tgtEl>
                                          <p:spTgt spid="125970"/>
                                        </p:tgtEl>
                                        <p:attrNameLst>
                                          <p:attrName>ppt_w</p:attrName>
                                        </p:attrNameLst>
                                      </p:cBhvr>
                                      <p:tavLst>
                                        <p:tav tm="0">
                                          <p:val>
                                            <p:fltVal val="0"/>
                                          </p:val>
                                        </p:tav>
                                        <p:tav tm="100000">
                                          <p:val>
                                            <p:strVal val="#ppt_w"/>
                                          </p:val>
                                        </p:tav>
                                      </p:tavLst>
                                    </p:anim>
                                    <p:anim calcmode="lin" valueType="num">
                                      <p:cBhvr>
                                        <p:cTn id="8" dur="500" fill="hold"/>
                                        <p:tgtEl>
                                          <p:spTgt spid="125970"/>
                                        </p:tgtEl>
                                        <p:attrNameLst>
                                          <p:attrName>ppt_h</p:attrName>
                                        </p:attrNameLst>
                                      </p:cBhvr>
                                      <p:tavLst>
                                        <p:tav tm="0">
                                          <p:val>
                                            <p:fltVal val="0"/>
                                          </p:val>
                                        </p:tav>
                                        <p:tav tm="100000">
                                          <p:val>
                                            <p:strVal val="#ppt_h"/>
                                          </p:val>
                                        </p:tav>
                                      </p:tavLst>
                                    </p:anim>
                                    <p:animEffect transition="in" filter="fade">
                                      <p:cBhvr>
                                        <p:cTn id="9" dur="500"/>
                                        <p:tgtEl>
                                          <p:spTgt spid="125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4"/>
          <p:cNvGrpSpPr>
            <a:grpSpLocks/>
          </p:cNvGrpSpPr>
          <p:nvPr/>
        </p:nvGrpSpPr>
        <p:grpSpPr bwMode="auto">
          <a:xfrm>
            <a:off x="0" y="4572000"/>
            <a:ext cx="8743950" cy="641350"/>
            <a:chOff x="0" y="2887"/>
            <a:chExt cx="5508" cy="404"/>
          </a:xfrm>
        </p:grpSpPr>
        <p:sp>
          <p:nvSpPr>
            <p:cNvPr id="111656" name="Text Box 16"/>
            <p:cNvSpPr txBox="1">
              <a:spLocks noChangeArrowheads="1"/>
            </p:cNvSpPr>
            <p:nvPr/>
          </p:nvSpPr>
          <p:spPr bwMode="auto">
            <a:xfrm>
              <a:off x="0" y="2967"/>
              <a:ext cx="827"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Cellulose</a:t>
              </a:r>
            </a:p>
          </p:txBody>
        </p:sp>
        <p:grpSp>
          <p:nvGrpSpPr>
            <p:cNvPr id="137257" name="Group 47"/>
            <p:cNvGrpSpPr>
              <a:grpSpLocks/>
            </p:cNvGrpSpPr>
            <p:nvPr/>
          </p:nvGrpSpPr>
          <p:grpSpPr bwMode="auto">
            <a:xfrm>
              <a:off x="1993" y="2978"/>
              <a:ext cx="802" cy="213"/>
              <a:chOff x="2594" y="2178"/>
              <a:chExt cx="802" cy="213"/>
            </a:xfrm>
          </p:grpSpPr>
          <p:sp>
            <p:nvSpPr>
              <p:cNvPr id="111660" name="Text Box 28"/>
              <p:cNvSpPr txBox="1">
                <a:spLocks noChangeArrowheads="1"/>
              </p:cNvSpPr>
              <p:nvPr/>
            </p:nvSpPr>
            <p:spPr bwMode="auto">
              <a:xfrm>
                <a:off x="2594" y="2178"/>
                <a:ext cx="802"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β 1 4Glc</a:t>
                </a:r>
              </a:p>
            </p:txBody>
          </p:sp>
          <p:sp>
            <p:nvSpPr>
              <p:cNvPr id="111661" name="Line 35"/>
              <p:cNvSpPr>
                <a:spLocks noChangeShapeType="1"/>
              </p:cNvSpPr>
              <p:nvPr/>
            </p:nvSpPr>
            <p:spPr bwMode="auto">
              <a:xfrm>
                <a:off x="2851" y="2312"/>
                <a:ext cx="129" cy="0"/>
              </a:xfrm>
              <a:prstGeom prst="line">
                <a:avLst/>
              </a:prstGeom>
              <a:noFill/>
              <a:ln w="25400">
                <a:solidFill>
                  <a:srgbClr val="FFFF00"/>
                </a:solidFill>
                <a:round/>
                <a:headEnd/>
                <a:tailEnd type="stealth" w="sm" len="sm"/>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111658" name="Text Box 62"/>
            <p:cNvSpPr txBox="1">
              <a:spLocks noChangeArrowheads="1"/>
            </p:cNvSpPr>
            <p:nvPr/>
          </p:nvSpPr>
          <p:spPr bwMode="auto">
            <a:xfrm>
              <a:off x="3338" y="2983"/>
              <a:ext cx="1060"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up to 15,000</a:t>
              </a:r>
            </a:p>
          </p:txBody>
        </p:sp>
        <p:sp>
          <p:nvSpPr>
            <p:cNvPr id="111659" name="Text Box 70"/>
            <p:cNvSpPr txBox="1">
              <a:spLocks noChangeArrowheads="1"/>
            </p:cNvSpPr>
            <p:nvPr/>
          </p:nvSpPr>
          <p:spPr bwMode="auto">
            <a:xfrm>
              <a:off x="4768" y="2887"/>
              <a:ext cx="740" cy="404"/>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structure</a:t>
              </a:r>
            </a:p>
            <a:p>
              <a:pPr algn="ctr" rtl="1">
                <a:defRPr/>
              </a:pPr>
              <a:r>
                <a:rPr lang="en" b="1">
                  <a:solidFill>
                    <a:srgbClr val="FFFF00"/>
                  </a:solidFill>
                  <a:effectLst>
                    <a:outerShdw blurRad="38100" dist="38100" dir="2700000" algn="tl">
                      <a:srgbClr val="000000">
                        <a:alpha val="43137"/>
                      </a:srgbClr>
                    </a:outerShdw>
                  </a:effectLst>
                  <a:latin typeface="Arial" pitchFamily="34" charset="0"/>
                </a:rPr>
                <a:t>(plants)</a:t>
              </a:r>
            </a:p>
          </p:txBody>
        </p:sp>
      </p:grpSp>
      <p:grpSp>
        <p:nvGrpSpPr>
          <p:cNvPr id="4" name="Group 103"/>
          <p:cNvGrpSpPr>
            <a:grpSpLocks/>
          </p:cNvGrpSpPr>
          <p:nvPr/>
        </p:nvGrpSpPr>
        <p:grpSpPr bwMode="auto">
          <a:xfrm>
            <a:off x="0" y="5454650"/>
            <a:ext cx="8782050" cy="641350"/>
            <a:chOff x="0" y="3436"/>
            <a:chExt cx="5532" cy="404"/>
          </a:xfrm>
        </p:grpSpPr>
        <p:sp>
          <p:nvSpPr>
            <p:cNvPr id="111650" name="Text Box 17"/>
            <p:cNvSpPr txBox="1">
              <a:spLocks noChangeArrowheads="1"/>
            </p:cNvSpPr>
            <p:nvPr/>
          </p:nvSpPr>
          <p:spPr bwMode="auto">
            <a:xfrm>
              <a:off x="0" y="3516"/>
              <a:ext cx="658" cy="250"/>
            </a:xfrm>
            <a:prstGeom prst="rect">
              <a:avLst/>
            </a:prstGeom>
            <a:noFill/>
            <a:ln w="9525">
              <a:noFill/>
              <a:miter lim="800000"/>
              <a:headEnd/>
              <a:tailEnd/>
            </a:ln>
          </p:spPr>
          <p:txBody>
            <a:bodyPr wrap="none">
              <a:spAutoFit/>
            </a:bodyPr>
            <a:lstStyle/>
            <a:p>
              <a:pPr algn="ctr" rtl="1">
                <a:defRPr/>
              </a:pPr>
              <a:r>
                <a:rPr lang="en" sz="2000" b="1">
                  <a:solidFill>
                    <a:srgbClr val="00FFFF"/>
                  </a:solidFill>
                  <a:effectLst>
                    <a:outerShdw blurRad="38100" dist="38100" dir="2700000" algn="tl">
                      <a:srgbClr val="000000">
                        <a:alpha val="43137"/>
                      </a:srgbClr>
                    </a:outerShdw>
                  </a:effectLst>
                  <a:latin typeface="Arial" pitchFamily="34" charset="0"/>
                </a:rPr>
                <a:t>Chitin</a:t>
              </a:r>
            </a:p>
          </p:txBody>
        </p:sp>
        <p:grpSp>
          <p:nvGrpSpPr>
            <p:cNvPr id="137251" name="Group 52"/>
            <p:cNvGrpSpPr>
              <a:grpSpLocks/>
            </p:cNvGrpSpPr>
            <p:nvPr/>
          </p:nvGrpSpPr>
          <p:grpSpPr bwMode="auto">
            <a:xfrm>
              <a:off x="1857" y="3528"/>
              <a:ext cx="1051" cy="213"/>
              <a:chOff x="2483" y="2631"/>
              <a:chExt cx="1051" cy="213"/>
            </a:xfrm>
          </p:grpSpPr>
          <p:sp>
            <p:nvSpPr>
              <p:cNvPr id="111654" name="Text Box 49"/>
              <p:cNvSpPr txBox="1">
                <a:spLocks noChangeArrowheads="1"/>
              </p:cNvSpPr>
              <p:nvPr/>
            </p:nvSpPr>
            <p:spPr bwMode="auto">
              <a:xfrm>
                <a:off x="2483" y="2631"/>
                <a:ext cx="1051" cy="213"/>
              </a:xfrm>
              <a:prstGeom prst="rect">
                <a:avLst/>
              </a:prstGeom>
              <a:noFill/>
              <a:ln w="9525">
                <a:noFill/>
                <a:miter lim="800000"/>
                <a:headEnd/>
                <a:tailEnd/>
              </a:ln>
            </p:spPr>
            <p:txBody>
              <a:bodyPr wrap="none">
                <a:spAutoFit/>
              </a:bodyPr>
              <a:lstStyle/>
              <a:p>
                <a:pPr algn="ctr" rtl="1">
                  <a:defRPr/>
                </a:pPr>
                <a:r>
                  <a:rPr lang="en" b="1" dirty="0">
                    <a:solidFill>
                      <a:srgbClr val="00FFFF"/>
                    </a:solidFill>
                    <a:effectLst>
                      <a:outerShdw blurRad="38100" dist="38100" dir="2700000" algn="tl">
                        <a:srgbClr val="000000">
                          <a:alpha val="43137"/>
                        </a:srgbClr>
                      </a:outerShdw>
                    </a:effectLst>
                    <a:latin typeface="Symbol" pitchFamily="18" charset="2"/>
                  </a:rPr>
                  <a:t>b </a:t>
                </a:r>
                <a:r>
                  <a:rPr lang="en" b="1" dirty="0">
                    <a:solidFill>
                      <a:srgbClr val="00FFFF"/>
                    </a:solidFill>
                    <a:effectLst>
                      <a:outerShdw blurRad="38100" dist="38100" dir="2700000" algn="tl">
                        <a:srgbClr val="000000">
                          <a:alpha val="43137"/>
                        </a:srgbClr>
                      </a:outerShdw>
                    </a:effectLst>
                    <a:latin typeface="Arial" pitchFamily="34" charset="0"/>
                  </a:rPr>
                  <a:t>1 4GlcNAc</a:t>
                </a:r>
              </a:p>
            </p:txBody>
          </p:sp>
          <p:sp>
            <p:nvSpPr>
              <p:cNvPr id="111655" name="Line 50"/>
              <p:cNvSpPr>
                <a:spLocks noChangeShapeType="1"/>
              </p:cNvSpPr>
              <p:nvPr/>
            </p:nvSpPr>
            <p:spPr bwMode="auto">
              <a:xfrm>
                <a:off x="2741" y="2748"/>
                <a:ext cx="129" cy="0"/>
              </a:xfrm>
              <a:prstGeom prst="line">
                <a:avLst/>
              </a:prstGeom>
              <a:noFill/>
              <a:ln w="25400">
                <a:solidFill>
                  <a:srgbClr val="00FFFF"/>
                </a:solidFill>
                <a:round/>
                <a:headEnd/>
                <a:tailEnd type="stealth" w="sm" len="sm"/>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111652" name="Text Box 63"/>
            <p:cNvSpPr txBox="1">
              <a:spLocks noChangeArrowheads="1"/>
            </p:cNvSpPr>
            <p:nvPr/>
          </p:nvSpPr>
          <p:spPr bwMode="auto">
            <a:xfrm>
              <a:off x="3438" y="3532"/>
              <a:ext cx="860"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very high</a:t>
              </a:r>
            </a:p>
          </p:txBody>
        </p:sp>
        <p:sp>
          <p:nvSpPr>
            <p:cNvPr id="111653" name="Text Box 76"/>
            <p:cNvSpPr txBox="1">
              <a:spLocks noChangeArrowheads="1"/>
            </p:cNvSpPr>
            <p:nvPr/>
          </p:nvSpPr>
          <p:spPr bwMode="auto">
            <a:xfrm>
              <a:off x="4744" y="3436"/>
              <a:ext cx="788" cy="404"/>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structure</a:t>
              </a:r>
            </a:p>
            <a:p>
              <a:pPr algn="ctr" rtl="1">
                <a:defRPr/>
              </a:pPr>
              <a:r>
                <a:rPr lang="en" b="1">
                  <a:solidFill>
                    <a:srgbClr val="00FFFF"/>
                  </a:solidFill>
                  <a:effectLst>
                    <a:outerShdw blurRad="38100" dist="38100" dir="2700000" algn="tl">
                      <a:srgbClr val="000000">
                        <a:alpha val="43137"/>
                      </a:srgbClr>
                    </a:outerShdw>
                  </a:effectLst>
                  <a:latin typeface="Arial" pitchFamily="34" charset="0"/>
                </a:rPr>
                <a:t>(insects)</a:t>
              </a:r>
            </a:p>
          </p:txBody>
        </p:sp>
      </p:grpSp>
      <p:grpSp>
        <p:nvGrpSpPr>
          <p:cNvPr id="6" name="Group 108"/>
          <p:cNvGrpSpPr>
            <a:grpSpLocks/>
          </p:cNvGrpSpPr>
          <p:nvPr/>
        </p:nvGrpSpPr>
        <p:grpSpPr bwMode="auto">
          <a:xfrm>
            <a:off x="0" y="1011238"/>
            <a:ext cx="9144000" cy="5181600"/>
            <a:chOff x="0" y="637"/>
            <a:chExt cx="5760" cy="3264"/>
          </a:xfrm>
        </p:grpSpPr>
        <p:grpSp>
          <p:nvGrpSpPr>
            <p:cNvPr id="137242" name="Group 107"/>
            <p:cNvGrpSpPr>
              <a:grpSpLocks/>
            </p:cNvGrpSpPr>
            <p:nvPr/>
          </p:nvGrpSpPr>
          <p:grpSpPr bwMode="auto">
            <a:xfrm>
              <a:off x="244" y="637"/>
              <a:ext cx="5181" cy="461"/>
              <a:chOff x="244" y="637"/>
              <a:chExt cx="5181" cy="461"/>
            </a:xfrm>
          </p:grpSpPr>
          <p:sp>
            <p:nvSpPr>
              <p:cNvPr id="111646" name="Text Box 3"/>
              <p:cNvSpPr txBox="1">
                <a:spLocks noChangeArrowheads="1"/>
              </p:cNvSpPr>
              <p:nvPr/>
            </p:nvSpPr>
            <p:spPr bwMode="auto">
              <a:xfrm>
                <a:off x="244" y="704"/>
                <a:ext cx="981"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Polymer</a:t>
                </a:r>
              </a:p>
            </p:txBody>
          </p:sp>
          <p:sp>
            <p:nvSpPr>
              <p:cNvPr id="111647" name="Text Box 5"/>
              <p:cNvSpPr txBox="1">
                <a:spLocks noChangeArrowheads="1"/>
              </p:cNvSpPr>
              <p:nvPr/>
            </p:nvSpPr>
            <p:spPr bwMode="auto">
              <a:xfrm>
                <a:off x="1672" y="704"/>
                <a:ext cx="1280"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Repeated sugar</a:t>
                </a:r>
              </a:p>
            </p:txBody>
          </p:sp>
          <p:sp>
            <p:nvSpPr>
              <p:cNvPr id="111648" name="Text Box 6"/>
              <p:cNvSpPr txBox="1">
                <a:spLocks noChangeArrowheads="1"/>
              </p:cNvSpPr>
              <p:nvPr/>
            </p:nvSpPr>
            <p:spPr bwMode="auto">
              <a:xfrm>
                <a:off x="3182" y="637"/>
                <a:ext cx="1372" cy="46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Size</a:t>
                </a:r>
              </a:p>
              <a:p>
                <a:pPr algn="ctr" rtl="1">
                  <a:defRPr/>
                </a:pPr>
                <a:r>
                  <a:rPr lang="en" b="1">
                    <a:solidFill>
                      <a:srgbClr val="00FF00"/>
                    </a:solidFill>
                    <a:effectLst>
                      <a:outerShdw blurRad="38100" dist="38100" dir="2700000" algn="tl">
                        <a:srgbClr val="000000">
                          <a:alpha val="43137"/>
                        </a:srgbClr>
                      </a:outerShdw>
                    </a:effectLst>
                    <a:latin typeface="Arial" pitchFamily="34" charset="0"/>
                  </a:rPr>
                  <a:t>(number of sugars)</a:t>
                </a:r>
              </a:p>
            </p:txBody>
          </p:sp>
          <p:sp>
            <p:nvSpPr>
              <p:cNvPr id="111649" name="Text Box 7"/>
              <p:cNvSpPr txBox="1">
                <a:spLocks noChangeArrowheads="1"/>
              </p:cNvSpPr>
              <p:nvPr/>
            </p:nvSpPr>
            <p:spPr bwMode="auto">
              <a:xfrm>
                <a:off x="4893" y="704"/>
                <a:ext cx="532"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Role</a:t>
                </a:r>
              </a:p>
            </p:txBody>
          </p:sp>
        </p:grpSp>
        <p:sp>
          <p:nvSpPr>
            <p:cNvPr id="111643" name="Line 8"/>
            <p:cNvSpPr>
              <a:spLocks noChangeShapeType="1"/>
            </p:cNvSpPr>
            <p:nvPr/>
          </p:nvSpPr>
          <p:spPr bwMode="auto">
            <a:xfrm>
              <a:off x="0" y="645"/>
              <a:ext cx="5760"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11644" name="Line 9"/>
            <p:cNvSpPr>
              <a:spLocks noChangeShapeType="1"/>
            </p:cNvSpPr>
            <p:nvPr/>
          </p:nvSpPr>
          <p:spPr bwMode="auto">
            <a:xfrm>
              <a:off x="0" y="1089"/>
              <a:ext cx="5760"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11645" name="Line 77"/>
            <p:cNvSpPr>
              <a:spLocks noChangeShapeType="1"/>
            </p:cNvSpPr>
            <p:nvPr/>
          </p:nvSpPr>
          <p:spPr bwMode="auto">
            <a:xfrm>
              <a:off x="0" y="3901"/>
              <a:ext cx="5760" cy="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111621" name="Text Box 93"/>
          <p:cNvSpPr txBox="1">
            <a:spLocks noChangeArrowheads="1"/>
          </p:cNvSpPr>
          <p:nvPr/>
        </p:nvSpPr>
        <p:spPr bwMode="auto">
          <a:xfrm>
            <a:off x="2916238" y="188913"/>
            <a:ext cx="3333750" cy="823912"/>
          </a:xfrm>
          <a:prstGeom prst="rect">
            <a:avLst/>
          </a:prstGeom>
          <a:noFill/>
          <a:ln w="9525">
            <a:noFill/>
            <a:miter lim="800000"/>
            <a:headEnd/>
            <a:tailEnd/>
          </a:ln>
        </p:spPr>
        <p:txBody>
          <a:bodyPr wrap="none">
            <a:spAutoFit/>
          </a:bodyPr>
          <a:lstStyle/>
          <a:p>
            <a:pPr algn="ctr" rtl="1">
              <a:defRPr/>
            </a:pPr>
            <a:r>
              <a:rPr lang="en" sz="4800" b="1">
                <a:solidFill>
                  <a:srgbClr val="FFFF00"/>
                </a:solidFill>
                <a:effectLst>
                  <a:outerShdw blurRad="38100" dist="38100" dir="2700000" algn="tl">
                    <a:srgbClr val="000000">
                      <a:alpha val="43137"/>
                    </a:srgbClr>
                  </a:outerShdw>
                </a:effectLst>
                <a:latin typeface="Arial" pitchFamily="34" charset="0"/>
              </a:rPr>
              <a:t>CARBOHYDRATES</a:t>
            </a:r>
          </a:p>
        </p:txBody>
      </p:sp>
      <p:grpSp>
        <p:nvGrpSpPr>
          <p:cNvPr id="8" name="Group 106"/>
          <p:cNvGrpSpPr>
            <a:grpSpLocks/>
          </p:cNvGrpSpPr>
          <p:nvPr/>
        </p:nvGrpSpPr>
        <p:grpSpPr bwMode="auto">
          <a:xfrm>
            <a:off x="0" y="1714500"/>
            <a:ext cx="8931275" cy="1481138"/>
            <a:chOff x="0" y="1084"/>
            <a:chExt cx="5626" cy="933"/>
          </a:xfrm>
        </p:grpSpPr>
        <p:sp>
          <p:nvSpPr>
            <p:cNvPr id="111631" name="Text Box 10"/>
            <p:cNvSpPr txBox="1">
              <a:spLocks noChangeArrowheads="1"/>
            </p:cNvSpPr>
            <p:nvPr/>
          </p:nvSpPr>
          <p:spPr bwMode="auto">
            <a:xfrm>
              <a:off x="0" y="1084"/>
              <a:ext cx="712"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Starch</a:t>
              </a:r>
            </a:p>
          </p:txBody>
        </p:sp>
        <p:sp>
          <p:nvSpPr>
            <p:cNvPr id="111632" name="Text Box 11"/>
            <p:cNvSpPr txBox="1">
              <a:spLocks noChangeArrowheads="1"/>
            </p:cNvSpPr>
            <p:nvPr/>
          </p:nvSpPr>
          <p:spPr bwMode="auto">
            <a:xfrm>
              <a:off x="360" y="1316"/>
              <a:ext cx="783"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Amyloidosis</a:t>
              </a:r>
            </a:p>
          </p:txBody>
        </p:sp>
        <p:sp>
          <p:nvSpPr>
            <p:cNvPr id="111633" name="Text Box 12"/>
            <p:cNvSpPr txBox="1">
              <a:spLocks noChangeArrowheads="1"/>
            </p:cNvSpPr>
            <p:nvPr/>
          </p:nvSpPr>
          <p:spPr bwMode="auto">
            <a:xfrm>
              <a:off x="360" y="1655"/>
              <a:ext cx="1165" cy="250"/>
            </a:xfrm>
            <a:prstGeom prst="rect">
              <a:avLst/>
            </a:prstGeom>
            <a:noFill/>
            <a:ln w="9525">
              <a:noFill/>
              <a:miter lim="800000"/>
              <a:headEnd/>
              <a:tailEnd/>
            </a:ln>
          </p:spPr>
          <p:txBody>
            <a:bodyPr wrap="none">
              <a:spAutoFit/>
            </a:bodyPr>
            <a:lstStyle/>
            <a:p>
              <a:pPr algn="ctr" rtl="1">
                <a:defRPr/>
              </a:pPr>
              <a:r>
                <a:rPr lang="en" sz="2000" b="1">
                  <a:solidFill>
                    <a:srgbClr val="FF9900"/>
                  </a:solidFill>
                  <a:effectLst>
                    <a:outerShdw blurRad="38100" dist="38100" dir="2700000" algn="tl">
                      <a:srgbClr val="000000">
                        <a:alpha val="43137"/>
                      </a:srgbClr>
                    </a:outerShdw>
                  </a:effectLst>
                  <a:latin typeface="Arial" pitchFamily="34" charset="0"/>
                </a:rPr>
                <a:t>Amylopectin</a:t>
              </a:r>
            </a:p>
          </p:txBody>
        </p:sp>
        <p:sp>
          <p:nvSpPr>
            <p:cNvPr id="111634" name="Text Box 27"/>
            <p:cNvSpPr txBox="1">
              <a:spLocks noChangeArrowheads="1"/>
            </p:cNvSpPr>
            <p:nvPr/>
          </p:nvSpPr>
          <p:spPr bwMode="auto">
            <a:xfrm>
              <a:off x="1701" y="1327"/>
              <a:ext cx="1254"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Symbol" pitchFamily="18" charset="2"/>
                </a:rPr>
                <a:t>a </a:t>
              </a:r>
              <a:r>
                <a:rPr lang="en" b="1" dirty="0">
                  <a:solidFill>
                    <a:srgbClr val="FFFF00"/>
                  </a:solidFill>
                  <a:effectLst>
                    <a:outerShdw blurRad="38100" dist="38100" dir="2700000" algn="tl">
                      <a:srgbClr val="000000">
                        <a:alpha val="43137"/>
                      </a:srgbClr>
                    </a:outerShdw>
                  </a:effectLst>
                  <a:latin typeface="Arial" pitchFamily="34" charset="0"/>
                </a:rPr>
                <a:t>1 4Glc linear</a:t>
              </a:r>
            </a:p>
          </p:txBody>
        </p:sp>
        <p:sp>
          <p:nvSpPr>
            <p:cNvPr id="111635" name="Text Box 37"/>
            <p:cNvSpPr txBox="1">
              <a:spLocks noChangeArrowheads="1"/>
            </p:cNvSpPr>
            <p:nvPr/>
          </p:nvSpPr>
          <p:spPr bwMode="auto">
            <a:xfrm>
              <a:off x="1690" y="1494"/>
              <a:ext cx="1418" cy="523"/>
            </a:xfrm>
            <a:prstGeom prst="rect">
              <a:avLst/>
            </a:prstGeom>
            <a:noFill/>
            <a:ln w="9525">
              <a:noFill/>
              <a:miter lim="800000"/>
              <a:headEnd/>
              <a:tailEnd/>
            </a:ln>
          </p:spPr>
          <p:txBody>
            <a:bodyPr>
              <a:spAutoFit/>
            </a:bodyPr>
            <a:lstStyle/>
            <a:p>
              <a:pPr algn="ctr" rtl="1">
                <a:defRPr/>
              </a:pPr>
              <a:r>
                <a:rPr lang="en" b="1" dirty="0">
                  <a:solidFill>
                    <a:srgbClr val="FF9900"/>
                  </a:solidFill>
                  <a:effectLst>
                    <a:outerShdw blurRad="38100" dist="38100" dir="2700000" algn="tl">
                      <a:srgbClr val="000000">
                        <a:alpha val="43137"/>
                      </a:srgbClr>
                    </a:outerShdw>
                  </a:effectLst>
                  <a:latin typeface="Symbol" pitchFamily="18" charset="2"/>
                </a:rPr>
                <a:t>a </a:t>
              </a:r>
              <a:r>
                <a:rPr lang="en" b="1" dirty="0">
                  <a:solidFill>
                    <a:srgbClr val="FF9900"/>
                  </a:solidFill>
                  <a:effectLst>
                    <a:outerShdw blurRad="38100" dist="38100" dir="2700000" algn="tl">
                      <a:srgbClr val="000000">
                        <a:alpha val="43137"/>
                      </a:srgbClr>
                    </a:outerShdw>
                  </a:effectLst>
                  <a:latin typeface="Arial" pitchFamily="34" charset="0"/>
                </a:rPr>
                <a:t>1 4Glc with</a:t>
              </a:r>
            </a:p>
            <a:p>
              <a:pPr algn="ctr" rtl="1">
                <a:defRPr/>
              </a:pPr>
              <a:r>
                <a:rPr lang="en" b="1" dirty="0">
                  <a:solidFill>
                    <a:srgbClr val="FF9900"/>
                  </a:solidFill>
                  <a:effectLst>
                    <a:outerShdw blurRad="38100" dist="38100" dir="2700000" algn="tl">
                      <a:srgbClr val="000000">
                        <a:alpha val="43137"/>
                      </a:srgbClr>
                    </a:outerShdw>
                  </a:effectLst>
                  <a:latin typeface="Symbol" pitchFamily="18" charset="2"/>
                </a:rPr>
                <a:t>a </a:t>
              </a:r>
              <a:r>
                <a:rPr lang="en" b="1" dirty="0">
                  <a:solidFill>
                    <a:srgbClr val="FF9900"/>
                  </a:solidFill>
                  <a:effectLst>
                    <a:outerShdw blurRad="38100" dist="38100" dir="2700000" algn="tl">
                      <a:srgbClr val="000000">
                        <a:alpha val="43137"/>
                      </a:srgbClr>
                    </a:outerShdw>
                  </a:effectLst>
                  <a:latin typeface="Arial" pitchFamily="34" charset="0"/>
                </a:rPr>
                <a:t>1 6Glc every 24 to 30 residues</a:t>
              </a:r>
              <a:r>
                <a:rPr lang="en" b="1" dirty="0">
                  <a:solidFill>
                    <a:srgbClr val="FFFF00"/>
                  </a:solidFill>
                  <a:effectLst>
                    <a:outerShdw blurRad="38100" dist="38100" dir="2700000" algn="tl">
                      <a:srgbClr val="000000">
                        <a:alpha val="43137"/>
                      </a:srgbClr>
                    </a:outerShdw>
                  </a:effectLst>
                  <a:latin typeface="Arial" pitchFamily="34" charset="0"/>
                </a:rPr>
                <a:t> </a:t>
              </a:r>
            </a:p>
          </p:txBody>
        </p:sp>
        <p:sp>
          <p:nvSpPr>
            <p:cNvPr id="111636" name="Text Box 59"/>
            <p:cNvSpPr txBox="1">
              <a:spLocks noChangeArrowheads="1"/>
            </p:cNvSpPr>
            <p:nvPr/>
          </p:nvSpPr>
          <p:spPr bwMode="auto">
            <a:xfrm>
              <a:off x="3233" y="1316"/>
              <a:ext cx="1271"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2,000 to 500,000</a:t>
              </a:r>
            </a:p>
          </p:txBody>
        </p:sp>
        <p:sp>
          <p:nvSpPr>
            <p:cNvPr id="111637" name="Text Box 60"/>
            <p:cNvSpPr txBox="1">
              <a:spLocks noChangeArrowheads="1"/>
            </p:cNvSpPr>
            <p:nvPr/>
          </p:nvSpPr>
          <p:spPr bwMode="auto">
            <a:xfrm>
              <a:off x="3408" y="1655"/>
              <a:ext cx="920" cy="250"/>
            </a:xfrm>
            <a:prstGeom prst="rect">
              <a:avLst/>
            </a:prstGeom>
            <a:noFill/>
            <a:ln w="9525">
              <a:noFill/>
              <a:miter lim="800000"/>
              <a:headEnd/>
              <a:tailEnd/>
            </a:ln>
          </p:spPr>
          <p:txBody>
            <a:bodyPr wrap="none">
              <a:spAutoFit/>
            </a:bodyPr>
            <a:lstStyle/>
            <a:p>
              <a:pPr algn="ctr" rtl="1">
                <a:defRPr/>
              </a:pPr>
              <a:r>
                <a:rPr lang="en" sz="2000" b="1">
                  <a:solidFill>
                    <a:srgbClr val="FF9900"/>
                  </a:solidFill>
                  <a:effectLst>
                    <a:outerShdw blurRad="38100" dist="38100" dir="2700000" algn="tl">
                      <a:srgbClr val="000000">
                        <a:alpha val="43137"/>
                      </a:srgbClr>
                    </a:outerShdw>
                  </a:effectLst>
                  <a:latin typeface="Arial" pitchFamily="34" charset="0"/>
                </a:rPr>
                <a:t>&lt;1,000,000</a:t>
              </a:r>
            </a:p>
          </p:txBody>
        </p:sp>
        <p:sp>
          <p:nvSpPr>
            <p:cNvPr id="111638" name="Text Box 67"/>
            <p:cNvSpPr txBox="1">
              <a:spLocks noChangeArrowheads="1"/>
            </p:cNvSpPr>
            <p:nvPr/>
          </p:nvSpPr>
          <p:spPr bwMode="auto">
            <a:xfrm>
              <a:off x="4650" y="1329"/>
              <a:ext cx="976" cy="577"/>
            </a:xfrm>
            <a:prstGeom prst="rect">
              <a:avLst/>
            </a:prstGeom>
            <a:noFill/>
            <a:ln w="9525">
              <a:noFill/>
              <a:miter lim="800000"/>
              <a:headEnd/>
              <a:tailEnd/>
            </a:ln>
          </p:spPr>
          <p:txBody>
            <a:bodyPr>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energy storage</a:t>
              </a:r>
            </a:p>
            <a:p>
              <a:pPr algn="ctr" rtl="1">
                <a:defRPr/>
              </a:pPr>
              <a:r>
                <a:rPr lang="en" b="1">
                  <a:solidFill>
                    <a:srgbClr val="FFFF00"/>
                  </a:solidFill>
                  <a:effectLst>
                    <a:outerShdw blurRad="38100" dist="38100" dir="2700000" algn="tl">
                      <a:srgbClr val="000000">
                        <a:alpha val="43137"/>
                      </a:srgbClr>
                    </a:outerShdw>
                  </a:effectLst>
                  <a:latin typeface="Arial" pitchFamily="34" charset="0"/>
                </a:rPr>
                <a:t>(plants)</a:t>
              </a:r>
            </a:p>
          </p:txBody>
        </p:sp>
        <p:sp>
          <p:nvSpPr>
            <p:cNvPr id="111639" name="Line 98"/>
            <p:cNvSpPr>
              <a:spLocks noChangeShapeType="1"/>
            </p:cNvSpPr>
            <p:nvPr/>
          </p:nvSpPr>
          <p:spPr bwMode="auto">
            <a:xfrm>
              <a:off x="1980" y="1440"/>
              <a:ext cx="132" cy="0"/>
            </a:xfrm>
            <a:prstGeom prst="line">
              <a:avLst/>
            </a:prstGeom>
            <a:noFill/>
            <a:ln w="19050">
              <a:solidFill>
                <a:srgbClr val="FFFF00"/>
              </a:solidFill>
              <a:round/>
              <a:headEnd/>
              <a:tailEnd type="stealth" w="sm" len="sm"/>
            </a:ln>
          </p:spPr>
          <p:txBody>
            <a:bodyPr/>
            <a:lstStyle/>
            <a:p>
              <a:pPr algn="ctr" rtl="1">
                <a:defRPr/>
              </a:pPr>
              <a:endParaRPr lang="fr-FR">
                <a:effectLst>
                  <a:outerShdw blurRad="38100" dist="38100" dir="2700000" algn="tl">
                    <a:srgbClr val="000000">
                      <a:alpha val="43137"/>
                    </a:srgbClr>
                  </a:outerShdw>
                </a:effectLst>
              </a:endParaRPr>
            </a:p>
          </p:txBody>
        </p:sp>
        <p:sp>
          <p:nvSpPr>
            <p:cNvPr id="111640" name="Line 99"/>
            <p:cNvSpPr>
              <a:spLocks noChangeShapeType="1"/>
            </p:cNvSpPr>
            <p:nvPr/>
          </p:nvSpPr>
          <p:spPr bwMode="auto">
            <a:xfrm>
              <a:off x="1980" y="1579"/>
              <a:ext cx="132" cy="0"/>
            </a:xfrm>
            <a:prstGeom prst="line">
              <a:avLst/>
            </a:prstGeom>
            <a:noFill/>
            <a:ln w="19050">
              <a:solidFill>
                <a:srgbClr val="FF9933"/>
              </a:solidFill>
              <a:round/>
              <a:headEnd/>
              <a:tailEnd type="stealth" w="sm" len="sm"/>
            </a:ln>
          </p:spPr>
          <p:txBody>
            <a:bodyPr/>
            <a:lstStyle/>
            <a:p>
              <a:pPr algn="ctr" rtl="1">
                <a:defRPr/>
              </a:pPr>
              <a:endParaRPr lang="fr-FR">
                <a:effectLst>
                  <a:outerShdw blurRad="38100" dist="38100" dir="2700000" algn="tl">
                    <a:srgbClr val="000000">
                      <a:alpha val="43137"/>
                    </a:srgbClr>
                  </a:outerShdw>
                </a:effectLst>
              </a:endParaRPr>
            </a:p>
          </p:txBody>
        </p:sp>
        <p:sp>
          <p:nvSpPr>
            <p:cNvPr id="111641" name="Line 100"/>
            <p:cNvSpPr>
              <a:spLocks noChangeShapeType="1"/>
            </p:cNvSpPr>
            <p:nvPr/>
          </p:nvSpPr>
          <p:spPr bwMode="auto">
            <a:xfrm>
              <a:off x="1935" y="1759"/>
              <a:ext cx="132" cy="0"/>
            </a:xfrm>
            <a:prstGeom prst="line">
              <a:avLst/>
            </a:prstGeom>
            <a:noFill/>
            <a:ln w="19050">
              <a:solidFill>
                <a:srgbClr val="FF9933"/>
              </a:solidFill>
              <a:round/>
              <a:headEnd/>
              <a:tailEnd type="stealth" w="sm" len="sm"/>
            </a:ln>
          </p:spPr>
          <p:txBody>
            <a:bodyPr/>
            <a:lstStyle/>
            <a:p>
              <a:pPr algn="ctr" rtl="1">
                <a:defRPr/>
              </a:pPr>
              <a:endParaRPr lang="fr-FR">
                <a:effectLst>
                  <a:outerShdw blurRad="38100" dist="38100" dir="2700000" algn="tl">
                    <a:srgbClr val="000000">
                      <a:alpha val="43137"/>
                    </a:srgbClr>
                  </a:outerShdw>
                </a:effectLst>
              </a:endParaRPr>
            </a:p>
          </p:txBody>
        </p:sp>
      </p:grpSp>
      <p:grpSp>
        <p:nvGrpSpPr>
          <p:cNvPr id="9" name="Group 105"/>
          <p:cNvGrpSpPr>
            <a:grpSpLocks/>
          </p:cNvGrpSpPr>
          <p:nvPr/>
        </p:nvGrpSpPr>
        <p:grpSpPr bwMode="auto">
          <a:xfrm>
            <a:off x="0" y="3389313"/>
            <a:ext cx="8931275" cy="915987"/>
            <a:chOff x="0" y="2135"/>
            <a:chExt cx="5626" cy="577"/>
          </a:xfrm>
        </p:grpSpPr>
        <p:sp>
          <p:nvSpPr>
            <p:cNvPr id="111625" name="Text Box 15"/>
            <p:cNvSpPr txBox="1">
              <a:spLocks noChangeArrowheads="1"/>
            </p:cNvSpPr>
            <p:nvPr/>
          </p:nvSpPr>
          <p:spPr bwMode="auto">
            <a:xfrm>
              <a:off x="0" y="2326"/>
              <a:ext cx="934" cy="250"/>
            </a:xfrm>
            <a:prstGeom prst="rect">
              <a:avLst/>
            </a:prstGeom>
            <a:noFill/>
            <a:ln w="9525">
              <a:noFill/>
              <a:miter lim="800000"/>
              <a:headEnd/>
              <a:tailEnd/>
            </a:ln>
          </p:spPr>
          <p:txBody>
            <a:bodyPr wrap="none">
              <a:spAutoFit/>
            </a:bodyPr>
            <a:lstStyle/>
            <a:p>
              <a:pPr algn="ctr" rtl="1">
                <a:defRPr/>
              </a:pPr>
              <a:r>
                <a:rPr lang="en" sz="2000" b="1">
                  <a:solidFill>
                    <a:srgbClr val="00FFFF"/>
                  </a:solidFill>
                  <a:effectLst>
                    <a:outerShdw blurRad="38100" dist="38100" dir="2700000" algn="tl">
                      <a:srgbClr val="000000">
                        <a:alpha val="43137"/>
                      </a:srgbClr>
                    </a:outerShdw>
                  </a:effectLst>
                  <a:latin typeface="Arial" pitchFamily="34" charset="0"/>
                </a:rPr>
                <a:t>Glycogen</a:t>
              </a:r>
            </a:p>
          </p:txBody>
        </p:sp>
        <p:sp>
          <p:nvSpPr>
            <p:cNvPr id="111626" name="Text Box 42"/>
            <p:cNvSpPr txBox="1">
              <a:spLocks noChangeArrowheads="1"/>
            </p:cNvSpPr>
            <p:nvPr/>
          </p:nvSpPr>
          <p:spPr bwMode="auto">
            <a:xfrm>
              <a:off x="1690" y="2164"/>
              <a:ext cx="1426" cy="523"/>
            </a:xfrm>
            <a:prstGeom prst="rect">
              <a:avLst/>
            </a:prstGeom>
            <a:noFill/>
            <a:ln w="9525">
              <a:noFill/>
              <a:miter lim="800000"/>
              <a:headEnd/>
              <a:tailEnd/>
            </a:ln>
          </p:spPr>
          <p:txBody>
            <a:bodyPr>
              <a:spAutoFit/>
            </a:bodyPr>
            <a:lstStyle/>
            <a:p>
              <a:pPr algn="ctr" rtl="1">
                <a:defRPr/>
              </a:pPr>
              <a:r>
                <a:rPr lang="en" b="1" dirty="0">
                  <a:solidFill>
                    <a:srgbClr val="00FFFF"/>
                  </a:solidFill>
                  <a:effectLst>
                    <a:outerShdw blurRad="38100" dist="38100" dir="2700000" algn="tl">
                      <a:srgbClr val="000000">
                        <a:alpha val="43137"/>
                      </a:srgbClr>
                    </a:outerShdw>
                  </a:effectLst>
                  <a:latin typeface="Symbol" pitchFamily="18" charset="2"/>
                </a:rPr>
                <a:t>a </a:t>
              </a:r>
              <a:r>
                <a:rPr lang="en" b="1" dirty="0">
                  <a:solidFill>
                    <a:srgbClr val="00FFFF"/>
                  </a:solidFill>
                  <a:effectLst>
                    <a:outerShdw blurRad="38100" dist="38100" dir="2700000" algn="tl">
                      <a:srgbClr val="000000">
                        <a:alpha val="43137"/>
                      </a:srgbClr>
                    </a:outerShdw>
                  </a:effectLst>
                  <a:latin typeface="Arial" pitchFamily="34" charset="0"/>
                </a:rPr>
                <a:t>1 4Glc with</a:t>
              </a:r>
            </a:p>
            <a:p>
              <a:pPr algn="ctr" rtl="1">
                <a:defRPr/>
              </a:pPr>
              <a:r>
                <a:rPr lang="en" b="1" dirty="0">
                  <a:solidFill>
                    <a:srgbClr val="00FFFF"/>
                  </a:solidFill>
                  <a:effectLst>
                    <a:outerShdw blurRad="38100" dist="38100" dir="2700000" algn="tl">
                      <a:srgbClr val="000000">
                        <a:alpha val="43137"/>
                      </a:srgbClr>
                    </a:outerShdw>
                  </a:effectLst>
                  <a:latin typeface="Symbol" pitchFamily="18" charset="2"/>
                </a:rPr>
                <a:t>a </a:t>
              </a:r>
              <a:r>
                <a:rPr lang="en" b="1" dirty="0">
                  <a:solidFill>
                    <a:srgbClr val="00FFFF"/>
                  </a:solidFill>
                  <a:effectLst>
                    <a:outerShdw blurRad="38100" dist="38100" dir="2700000" algn="tl">
                      <a:srgbClr val="000000">
                        <a:alpha val="43137"/>
                      </a:srgbClr>
                    </a:outerShdw>
                  </a:effectLst>
                  <a:latin typeface="Arial" pitchFamily="34" charset="0"/>
                </a:rPr>
                <a:t>1 6Glc all</a:t>
              </a:r>
            </a:p>
            <a:p>
              <a:pPr algn="ctr" rtl="1">
                <a:defRPr/>
              </a:pPr>
              <a:r>
                <a:rPr lang="en" b="1" dirty="0">
                  <a:solidFill>
                    <a:srgbClr val="00FFFF"/>
                  </a:solidFill>
                  <a:effectLst>
                    <a:outerShdw blurRad="38100" dist="38100" dir="2700000" algn="tl">
                      <a:srgbClr val="000000">
                        <a:alpha val="43137"/>
                      </a:srgbClr>
                    </a:outerShdw>
                  </a:effectLst>
                  <a:latin typeface="Arial" pitchFamily="34" charset="0"/>
                </a:rPr>
                <a:t>the 8 to 12 residues</a:t>
              </a:r>
            </a:p>
          </p:txBody>
        </p:sp>
        <p:sp>
          <p:nvSpPr>
            <p:cNvPr id="111627" name="Text Box 61"/>
            <p:cNvSpPr txBox="1">
              <a:spLocks noChangeArrowheads="1"/>
            </p:cNvSpPr>
            <p:nvPr/>
          </p:nvSpPr>
          <p:spPr bwMode="auto">
            <a:xfrm>
              <a:off x="3198" y="2342"/>
              <a:ext cx="1340"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several million</a:t>
              </a:r>
            </a:p>
          </p:txBody>
        </p:sp>
        <p:sp>
          <p:nvSpPr>
            <p:cNvPr id="111628" name="Text Box 75"/>
            <p:cNvSpPr txBox="1">
              <a:spLocks noChangeArrowheads="1"/>
            </p:cNvSpPr>
            <p:nvPr/>
          </p:nvSpPr>
          <p:spPr bwMode="auto">
            <a:xfrm>
              <a:off x="4650" y="2135"/>
              <a:ext cx="976" cy="577"/>
            </a:xfrm>
            <a:prstGeom prst="rect">
              <a:avLst/>
            </a:prstGeom>
            <a:noFill/>
            <a:ln w="9525">
              <a:noFill/>
              <a:miter lim="800000"/>
              <a:headEnd/>
              <a:tailEnd/>
            </a:ln>
          </p:spPr>
          <p:txBody>
            <a:bodyPr>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energy storage</a:t>
              </a:r>
            </a:p>
            <a:p>
              <a:pPr algn="ctr" rtl="1">
                <a:defRPr/>
              </a:pPr>
              <a:r>
                <a:rPr lang="en" b="1">
                  <a:solidFill>
                    <a:srgbClr val="00FFFF"/>
                  </a:solidFill>
                  <a:effectLst>
                    <a:outerShdw blurRad="38100" dist="38100" dir="2700000" algn="tl">
                      <a:srgbClr val="000000">
                        <a:alpha val="43137"/>
                      </a:srgbClr>
                    </a:outerShdw>
                  </a:effectLst>
                  <a:latin typeface="Arial" pitchFamily="34" charset="0"/>
                </a:rPr>
                <a:t>(animals)</a:t>
              </a:r>
            </a:p>
          </p:txBody>
        </p:sp>
        <p:sp>
          <p:nvSpPr>
            <p:cNvPr id="111629" name="Line 101"/>
            <p:cNvSpPr>
              <a:spLocks noChangeShapeType="1"/>
            </p:cNvSpPr>
            <p:nvPr/>
          </p:nvSpPr>
          <p:spPr bwMode="auto">
            <a:xfrm>
              <a:off x="1980" y="2295"/>
              <a:ext cx="132" cy="0"/>
            </a:xfrm>
            <a:prstGeom prst="line">
              <a:avLst/>
            </a:prstGeom>
            <a:noFill/>
            <a:ln w="19050">
              <a:solidFill>
                <a:srgbClr val="9FFFFF"/>
              </a:solidFill>
              <a:round/>
              <a:headEnd/>
              <a:tailEnd type="stealth" w="sm" len="sm"/>
            </a:ln>
          </p:spPr>
          <p:txBody>
            <a:bodyPr/>
            <a:lstStyle/>
            <a:p>
              <a:pPr algn="ctr" rtl="1">
                <a:defRPr/>
              </a:pPr>
              <a:endParaRPr lang="fr-FR">
                <a:effectLst>
                  <a:outerShdw blurRad="38100" dist="38100" dir="2700000" algn="tl">
                    <a:srgbClr val="000000">
                      <a:alpha val="43137"/>
                    </a:srgbClr>
                  </a:outerShdw>
                </a:effectLst>
              </a:endParaRPr>
            </a:p>
          </p:txBody>
        </p:sp>
        <p:sp>
          <p:nvSpPr>
            <p:cNvPr id="111630" name="Line 102"/>
            <p:cNvSpPr>
              <a:spLocks noChangeShapeType="1"/>
            </p:cNvSpPr>
            <p:nvPr/>
          </p:nvSpPr>
          <p:spPr bwMode="auto">
            <a:xfrm>
              <a:off x="1980" y="2430"/>
              <a:ext cx="132" cy="0"/>
            </a:xfrm>
            <a:prstGeom prst="line">
              <a:avLst/>
            </a:prstGeom>
            <a:noFill/>
            <a:ln w="19050">
              <a:solidFill>
                <a:srgbClr val="9FFFFF"/>
              </a:solidFill>
              <a:round/>
              <a:headEnd/>
              <a:tailEnd type="stealth" w="sm" len="sm"/>
            </a:ln>
          </p:spPr>
          <p:txBody>
            <a:bodyPr/>
            <a:lstStyle/>
            <a:p>
              <a:pPr algn="ctr" rtl="1">
                <a:defRPr/>
              </a:pPr>
              <a:endParaRPr lang="fr-FR">
                <a:effectLst>
                  <a:outerShdw blurRad="38100" dist="38100" dir="2700000" algn="tl">
                    <a:srgbClr val="000000">
                      <a:alpha val="43137"/>
                    </a:srgbClr>
                  </a:outerShdw>
                </a:effectLst>
              </a:endParaRPr>
            </a:p>
          </p:txBody>
        </p:sp>
      </p:grpSp>
      <p:sp>
        <p:nvSpPr>
          <p:cNvPr id="4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785603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Top)">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Top)">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lide(fromTop)">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Top)">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ChangeArrowheads="1"/>
          </p:cNvSpPr>
          <p:nvPr/>
        </p:nvSpPr>
        <p:spPr bwMode="auto">
          <a:xfrm>
            <a:off x="0" y="169238"/>
            <a:ext cx="9151864" cy="5940088"/>
          </a:xfrm>
          <a:prstGeom prst="rect">
            <a:avLst/>
          </a:prstGeom>
          <a:noFill/>
          <a:ln w="9525">
            <a:noFill/>
            <a:miter lim="800000"/>
            <a:headEnd/>
            <a:tailEnd/>
          </a:ln>
        </p:spPr>
        <p:txBody>
          <a:bodyPr wrap="none" anchor="ctr">
            <a:spAutoFit/>
          </a:bodyPr>
          <a:lstStyle/>
          <a:p>
            <a:pPr rtl="1" eaLnBrk="0" hangingPunct="0">
              <a:defRPr/>
            </a:pPr>
            <a:r>
              <a:rPr lang="en" sz="2000" b="1" dirty="0">
                <a:solidFill>
                  <a:srgbClr val="FFFF00"/>
                </a:solidFill>
                <a:effectLst>
                  <a:outerShdw blurRad="38100" dist="38100" dir="2700000" algn="tl">
                    <a:srgbClr val="000000">
                      <a:alpha val="43137"/>
                    </a:srgbClr>
                  </a:outerShdw>
                </a:effectLst>
              </a:rPr>
              <a:t>Chondroitin sulfates</a:t>
            </a:r>
            <a:r>
              <a:rPr lang="en" sz="2000" b="1" dirty="0" err="1">
                <a:solidFill>
                  <a:srgbClr val="FFFF00"/>
                </a:solidFill>
                <a:effectLst>
                  <a:outerShdw blurRad="38100" dist="38100" dir="2700000" algn="tl">
                    <a:srgbClr val="000000">
                      <a:alpha val="43137"/>
                    </a:srgbClr>
                  </a:outerShdw>
                </a:effectLst>
              </a:rPr>
              <a:t>​</a:t>
            </a:r>
            <a:r>
              <a:rPr lang="fr-FR" sz="2000" dirty="0">
                <a:solidFill>
                  <a:srgbClr val="FFFF00"/>
                </a:solidFill>
                <a:effectLst>
                  <a:outerShdw blurRad="38100" dist="38100" dir="2700000" algn="tl">
                    <a:srgbClr val="000000">
                      <a:alpha val="43137"/>
                    </a:srgbClr>
                  </a:outerShdw>
                </a:effectLst>
              </a:rPr>
              <a:t/>
            </a:r>
            <a:br>
              <a:rPr lang="fr-FR" sz="2000" dirty="0">
                <a:solidFill>
                  <a:srgbClr val="FFFF00"/>
                </a:solidFill>
                <a:effectLst>
                  <a:outerShdw blurRad="38100" dist="38100" dir="2700000" algn="tl">
                    <a:srgbClr val="000000">
                      <a:alpha val="43137"/>
                    </a:srgbClr>
                  </a:outerShdw>
                </a:effectLst>
              </a:rPr>
            </a:br>
            <a:endParaRPr lang="fr-FR" sz="2000" dirty="0">
              <a:solidFill>
                <a:srgbClr val="FFFF00"/>
              </a:solidFill>
              <a:effectLst>
                <a:outerShdw blurRad="38100" dist="38100" dir="2700000" algn="tl">
                  <a:srgbClr val="000000">
                    <a:alpha val="43137"/>
                  </a:srgbClr>
                </a:outerShdw>
              </a:effectLst>
            </a:endParaRPr>
          </a:p>
          <a:p>
            <a:pPr lvl="1" rtl="1" eaLnBrk="0" hangingPunct="0">
              <a:buFontTx/>
              <a:buChar char="•"/>
              <a:defRPr/>
            </a:pPr>
            <a:r>
              <a:rPr lang="en" sz="2000" dirty="0">
                <a:effectLst>
                  <a:outerShdw blurRad="38100" dist="38100" dir="2700000" algn="tl">
                    <a:srgbClr val="000000">
                      <a:alpha val="43137"/>
                    </a:srgbClr>
                  </a:outerShdw>
                </a:effectLst>
              </a:rPr>
              <a:t>They are found in connective tissue and cartilage.</a:t>
            </a:r>
          </a:p>
          <a:p>
            <a:pPr lvl="1" rtl="1" eaLnBrk="0" hangingPunct="0">
              <a:buFontTx/>
              <a:buChar char="•"/>
              <a:defRPr/>
            </a:pPr>
            <a:r>
              <a:rPr lang="en" sz="2000" dirty="0">
                <a:effectLst>
                  <a:outerShdw blurRad="38100" dist="38100" dir="2700000" algn="tl">
                    <a:srgbClr val="000000">
                      <a:alpha val="43137"/>
                    </a:srgbClr>
                  </a:outerShdw>
                </a:effectLst>
              </a:rPr>
              <a:t>They are composed of the polycondensation of </a:t>
            </a:r>
            <a:r>
              <a:rPr lang="en" sz="2000" dirty="0" err="1">
                <a:effectLst>
                  <a:outerShdw blurRad="38100" dist="38100" dir="2700000" algn="tl">
                    <a:srgbClr val="000000">
                      <a:alpha val="43137"/>
                    </a:srgbClr>
                  </a:outerShdw>
                </a:effectLst>
              </a:rPr>
              <a:t>disaccharide motifs </a:t>
            </a:r>
            <a:r>
              <a:rPr lang="en" sz="2000" dirty="0">
                <a:effectLst>
                  <a:outerShdw blurRad="38100" dist="38100" dir="2700000" algn="tl">
                    <a:srgbClr val="000000">
                      <a:alpha val="43137"/>
                    </a:srgbClr>
                  </a:outerShdw>
                </a:effectLst>
              </a:rPr>
              <a:t>:</a:t>
            </a:r>
            <a:r>
              <a:rPr lang="fr-FR" sz="2000" dirty="0">
                <a:effectLst>
                  <a:outerShdw blurRad="38100" dist="38100" dir="2700000" algn="tl">
                    <a:srgbClr val="000000">
                      <a:alpha val="43137"/>
                    </a:srgbClr>
                  </a:outerShdw>
                </a:effectLst>
              </a:rPr>
              <a:t/>
            </a:r>
            <a:br>
              <a:rPr lang="fr-FR" sz="2000" dirty="0">
                <a:effectLst>
                  <a:outerShdw blurRad="38100" dist="38100" dir="2700000" algn="tl">
                    <a:srgbClr val="000000">
                      <a:alpha val="43137"/>
                    </a:srgbClr>
                  </a:outerShdw>
                </a:effectLst>
              </a:rPr>
            </a:br>
            <a:endParaRPr lang="fr-FR" sz="2000" dirty="0">
              <a:effectLst>
                <a:outerShdw blurRad="38100" dist="38100" dir="2700000" algn="tl">
                  <a:srgbClr val="000000">
                    <a:alpha val="43137"/>
                  </a:srgbClr>
                </a:outerShdw>
              </a:effectLst>
            </a:endParaRPr>
          </a:p>
          <a:p>
            <a:pPr lvl="1" rtl="1" eaLnBrk="0" hangingPunct="0">
              <a:buFontTx/>
              <a:buChar char="•"/>
              <a:defRPr/>
            </a:pPr>
            <a:r>
              <a:rPr lang="en" sz="2000" dirty="0">
                <a:effectLst>
                  <a:outerShdw blurRad="38100" dist="38100" dir="2700000" algn="tl">
                    <a:srgbClr val="000000">
                      <a:alpha val="43137"/>
                    </a:srgbClr>
                  </a:outerShdw>
                </a:effectLst>
              </a:rPr>
              <a:t>The bonds are also β 1-3 and β 1-4.</a:t>
            </a:r>
          </a:p>
          <a:p>
            <a:pPr lvl="1" rtl="1" eaLnBrk="0" hangingPunct="0">
              <a:defRPr/>
            </a:pPr>
            <a:r>
              <a:rPr lang="en" sz="2000" dirty="0">
                <a:effectLst>
                  <a:outerShdw blurRad="38100" dist="38100" dir="2700000" algn="tl">
                    <a:srgbClr val="000000">
                      <a:alpha val="43137"/>
                    </a:srgbClr>
                  </a:outerShdw>
                </a:effectLst>
              </a:rPr>
              <a:t>The sulfates are fixed at C4 or C6 of the </a:t>
            </a:r>
            <a:r>
              <a:rPr lang="en" sz="2000" dirty="0" err="1">
                <a:effectLst>
                  <a:outerShdw blurRad="38100" dist="38100" dir="2700000" algn="tl">
                    <a:srgbClr val="000000">
                      <a:alpha val="43137"/>
                    </a:srgbClr>
                  </a:outerShdw>
                </a:effectLst>
              </a:rPr>
              <a:t>galactosamine </a:t>
            </a:r>
            <a:r>
              <a:rPr lang="en" sz="2000" dirty="0">
                <a:effectLst>
                  <a:outerShdw blurRad="38100" dist="38100" dir="2700000" algn="tl">
                    <a:srgbClr val="000000">
                      <a:alpha val="43137"/>
                    </a:srgbClr>
                  </a:outerShdw>
                </a:effectLst>
              </a:rPr>
              <a:t>.</a:t>
            </a:r>
          </a:p>
          <a:p>
            <a:pPr lvl="1" rtl="1" eaLnBrk="0" hangingPunct="0">
              <a:defRPr/>
            </a:pPr>
            <a:endParaRPr lang="fr-FR" sz="2000" dirty="0">
              <a:effectLst>
                <a:outerShdw blurRad="38100" dist="38100" dir="2700000" algn="tl">
                  <a:srgbClr val="000000">
                    <a:alpha val="43137"/>
                  </a:srgbClr>
                </a:outerShdw>
              </a:effectLst>
            </a:endParaRPr>
          </a:p>
          <a:p>
            <a:pPr rtl="1" eaLnBrk="0" hangingPunct="0">
              <a:defRPr/>
            </a:pPr>
            <a:r>
              <a:rPr lang="en" sz="2000" b="1" dirty="0">
                <a:solidFill>
                  <a:srgbClr val="FFFF00"/>
                </a:solidFill>
                <a:effectLst>
                  <a:outerShdw blurRad="38100" dist="38100" dir="2700000" algn="tl">
                    <a:srgbClr val="000000">
                      <a:alpha val="43137"/>
                    </a:srgbClr>
                  </a:outerShdw>
                </a:effectLst>
              </a:rPr>
              <a:t>Heparin</a:t>
            </a:r>
            <a:r>
              <a:rPr lang="fr-FR" sz="2000" dirty="0">
                <a:effectLst>
                  <a:outerShdw blurRad="38100" dist="38100" dir="2700000" algn="tl">
                    <a:srgbClr val="000000">
                      <a:alpha val="43137"/>
                    </a:srgbClr>
                  </a:outerShdw>
                </a:effectLst>
              </a:rPr>
              <a:t/>
            </a:r>
            <a:br>
              <a:rPr lang="fr-FR" sz="2000" dirty="0">
                <a:effectLst>
                  <a:outerShdw blurRad="38100" dist="38100" dir="2700000" algn="tl">
                    <a:srgbClr val="000000">
                      <a:alpha val="43137"/>
                    </a:srgbClr>
                  </a:outerShdw>
                </a:effectLst>
              </a:rPr>
            </a:br>
            <a:endParaRPr lang="fr-FR" sz="2000" dirty="0">
              <a:effectLst>
                <a:outerShdw blurRad="38100" dist="38100" dir="2700000" algn="tl">
                  <a:srgbClr val="000000">
                    <a:alpha val="43137"/>
                  </a:srgbClr>
                </a:outerShdw>
              </a:effectLst>
            </a:endParaRPr>
          </a:p>
          <a:p>
            <a:pPr lvl="1" rtl="1" eaLnBrk="0" hangingPunct="0">
              <a:buFontTx/>
              <a:buChar char="•"/>
              <a:defRPr/>
            </a:pPr>
            <a:r>
              <a:rPr lang="en" sz="2000" dirty="0">
                <a:effectLst>
                  <a:outerShdw blurRad="38100" dist="38100" dir="2700000" algn="tl">
                    <a:srgbClr val="000000">
                      <a:alpha val="43137"/>
                    </a:srgbClr>
                  </a:outerShdw>
                </a:effectLst>
              </a:rPr>
              <a:t>It is a physiological anticoagulant that is present in many</a:t>
            </a:r>
          </a:p>
          <a:p>
            <a:pPr lvl="1" rtl="1" eaLnBrk="0" hangingPunct="0">
              <a:defRPr/>
            </a:pPr>
            <a:r>
              <a:rPr lang="en" sz="2000" dirty="0">
                <a:effectLst>
                  <a:outerShdw blurRad="38100" dist="38100" dir="2700000" algn="tl">
                    <a:srgbClr val="000000">
                      <a:alpha val="43137"/>
                    </a:srgbClr>
                  </a:outerShdw>
                </a:effectLst>
              </a:rPr>
              <a:t>tissues (liver, lung, kidneys, heart).</a:t>
            </a:r>
          </a:p>
          <a:p>
            <a:pPr lvl="1" rtl="1" eaLnBrk="0" hangingPunct="0">
              <a:buFontTx/>
              <a:buChar char="•"/>
              <a:defRPr/>
            </a:pPr>
            <a:r>
              <a:rPr lang="en" sz="2000" dirty="0">
                <a:effectLst>
                  <a:outerShdw blurRad="38100" dist="38100" dir="2700000" algn="tl">
                    <a:srgbClr val="000000">
                      <a:alpha val="43137"/>
                    </a:srgbClr>
                  </a:outerShdw>
                </a:effectLst>
              </a:rPr>
              <a:t>It is composed of the polycondensation of:</a:t>
            </a:r>
            <a:r>
              <a:rPr lang="fr-FR" sz="2000" dirty="0">
                <a:effectLst>
                  <a:outerShdw blurRad="38100" dist="38100" dir="2700000" algn="tl">
                    <a:srgbClr val="000000">
                      <a:alpha val="43137"/>
                    </a:srgbClr>
                  </a:outerShdw>
                </a:effectLst>
              </a:rPr>
              <a:t/>
            </a:r>
            <a:br>
              <a:rPr lang="fr-FR" sz="2000" dirty="0">
                <a:effectLst>
                  <a:outerShdw blurRad="38100" dist="38100" dir="2700000" algn="tl">
                    <a:srgbClr val="000000">
                      <a:alpha val="43137"/>
                    </a:srgbClr>
                  </a:outerShdw>
                </a:effectLst>
              </a:rPr>
            </a:br>
            <a:endParaRPr lang="fr-FR" sz="2000" dirty="0">
              <a:effectLst>
                <a:outerShdw blurRad="38100" dist="38100" dir="2700000" algn="tl">
                  <a:srgbClr val="000000">
                    <a:alpha val="43137"/>
                  </a:srgbClr>
                </a:outerShdw>
              </a:effectLst>
            </a:endParaRPr>
          </a:p>
          <a:p>
            <a:pPr lvl="1" rtl="1" eaLnBrk="0" hangingPunct="0">
              <a:buFontTx/>
              <a:buChar char="•"/>
              <a:defRPr/>
            </a:pPr>
            <a:r>
              <a:rPr lang="en" sz="2000" dirty="0">
                <a:effectLst>
                  <a:outerShdw blurRad="38100" dist="38100" dir="2700000" algn="tl">
                    <a:srgbClr val="000000">
                      <a:alpha val="43137"/>
                    </a:srgbClr>
                  </a:outerShdw>
                </a:effectLst>
              </a:rPr>
              <a:t>The bonds are α 1-4.</a:t>
            </a:r>
          </a:p>
          <a:p>
            <a:pPr lvl="1" rtl="1" eaLnBrk="0" hangingPunct="0">
              <a:buFontTx/>
              <a:buChar char="•"/>
              <a:defRPr/>
            </a:pPr>
            <a:r>
              <a:rPr lang="en" sz="2000" dirty="0">
                <a:effectLst>
                  <a:outerShdw blurRad="38100" dist="38100" dir="2700000" algn="tl">
                    <a:srgbClr val="000000">
                      <a:alpha val="43137"/>
                    </a:srgbClr>
                  </a:outerShdw>
                </a:effectLst>
              </a:rPr>
              <a:t>Sulfates are essential for biological activity; they are fixed on</a:t>
            </a:r>
          </a:p>
          <a:p>
            <a:pPr lvl="1" rtl="1" eaLnBrk="0" hangingPunct="0">
              <a:defRPr/>
            </a:pPr>
            <a:r>
              <a:rPr lang="en" sz="2000" dirty="0">
                <a:effectLst>
                  <a:outerShdw blurRad="38100" dist="38100" dir="2700000" algn="tl">
                    <a:srgbClr val="000000">
                      <a:alpha val="43137"/>
                    </a:srgbClr>
                  </a:outerShdw>
                </a:effectLst>
              </a:rPr>
              <a:t>nitrogen and primary alcohol in 6 of glucosamine but some</a:t>
            </a:r>
          </a:p>
          <a:p>
            <a:pPr lvl="1" rtl="1" eaLnBrk="0" hangingPunct="0">
              <a:defRPr/>
            </a:pPr>
            <a:r>
              <a:rPr lang="en" sz="2000" dirty="0">
                <a:effectLst>
                  <a:outerShdw blurRad="38100" dist="38100" dir="2700000" algn="tl">
                    <a:srgbClr val="000000">
                      <a:alpha val="43137"/>
                    </a:srgbClr>
                  </a:outerShdw>
                </a:effectLst>
              </a:rPr>
              <a:t>Heparins can contain much more.</a:t>
            </a:r>
          </a:p>
          <a:p>
            <a:pPr rtl="1" eaLnBrk="0" hangingPunct="0">
              <a:defRPr/>
            </a:pPr>
            <a:endParaRPr lang="fr-FR" sz="2000" b="1" dirty="0">
              <a:solidFill>
                <a:srgbClr val="000000"/>
              </a:solidFill>
              <a:effectLst>
                <a:outerShdw blurRad="38100" dist="38100" dir="2700000" algn="tl">
                  <a:srgbClr val="000000">
                    <a:alpha val="43137"/>
                  </a:srgbClr>
                </a:outerShdw>
              </a:effectLst>
              <a:latin typeface="Arial" pitchFamily="34" charset="0"/>
            </a:endParaRPr>
          </a:p>
        </p:txBody>
      </p:sp>
      <p:sp>
        <p:nvSpPr>
          <p:cNvPr id="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0529810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ChangeArrowheads="1"/>
          </p:cNvSpPr>
          <p:nvPr/>
        </p:nvSpPr>
        <p:spPr bwMode="auto">
          <a:xfrm>
            <a:off x="0" y="981075"/>
            <a:ext cx="9144000" cy="4708525"/>
          </a:xfrm>
          <a:prstGeom prst="rect">
            <a:avLst/>
          </a:prstGeom>
          <a:noFill/>
          <a:ln w="9525">
            <a:noFill/>
            <a:miter lim="800000"/>
            <a:headEnd/>
            <a:tailEnd/>
          </a:ln>
        </p:spPr>
        <p:txBody>
          <a:bodyPr>
            <a:spAutoFit/>
          </a:bodyPr>
          <a:lstStyle/>
          <a:p>
            <a:pPr algn="ctr" rtl="1" eaLnBrk="0" hangingPunct="0">
              <a:defRPr/>
            </a:pPr>
            <a:r>
              <a:rPr lang="en" sz="2800" b="1" dirty="0" err="1">
                <a:solidFill>
                  <a:srgbClr val="FFFF00"/>
                </a:solidFill>
                <a:effectLst>
                  <a:outerShdw blurRad="38100" dist="38100" dir="2700000" algn="tl">
                    <a:srgbClr val="000000">
                      <a:alpha val="43137"/>
                    </a:srgbClr>
                  </a:outerShdw>
                </a:effectLst>
                <a:latin typeface="Arial" charset="0"/>
                <a:cs typeface="Arial" charset="0"/>
              </a:rPr>
              <a:t>Glycosaminoglycans</a:t>
            </a:r>
            <a:endParaRPr lang="fr-FR" sz="2800" b="1" dirty="0">
              <a:solidFill>
                <a:srgbClr val="FFFF00"/>
              </a:solidFill>
              <a:effectLst>
                <a:outerShdw blurRad="38100" dist="38100" dir="2700000" algn="tl">
                  <a:srgbClr val="000000">
                    <a:alpha val="43137"/>
                  </a:srgbClr>
                </a:outerShdw>
              </a:effectLst>
              <a:latin typeface="Arial" charset="0"/>
              <a:cs typeface="Arial" charset="0"/>
            </a:endParaRPr>
          </a:p>
          <a:p>
            <a:pPr rtl="1" eaLnBrk="0" hangingPunct="0">
              <a:defRPr/>
            </a:pPr>
            <a:r>
              <a:rPr lang="en" dirty="0">
                <a:effectLst>
                  <a:outerShdw blurRad="38100" dist="38100" dir="2700000" algn="tl">
                    <a:srgbClr val="000000">
                      <a:alpha val="43137"/>
                    </a:srgbClr>
                  </a:outerShdw>
                </a:effectLst>
                <a:cs typeface="Arial" charset="0"/>
              </a:rPr>
              <a:t>These are heterogeneous polysaccharides resulting from the polycondensation of </a:t>
            </a:r>
            <a:r>
              <a:rPr lang="en" dirty="0" err="1">
                <a:effectLst>
                  <a:outerShdw blurRad="38100" dist="38100" dir="2700000" algn="tl">
                    <a:srgbClr val="000000">
                      <a:alpha val="43137"/>
                    </a:srgbClr>
                  </a:outerShdw>
                </a:effectLst>
                <a:cs typeface="Arial" charset="0"/>
              </a:rPr>
              <a:t>osamines and glucuronic </a:t>
            </a:r>
            <a:r>
              <a:rPr lang="en" dirty="0">
                <a:effectLst>
                  <a:outerShdw blurRad="38100" dist="38100" dir="2700000" algn="tl">
                    <a:srgbClr val="000000">
                      <a:alpha val="43137"/>
                    </a:srgbClr>
                  </a:outerShdw>
                </a:effectLst>
                <a:cs typeface="Arial" charset="0"/>
              </a:rPr>
              <a:t>acids .</a:t>
            </a:r>
          </a:p>
          <a:p>
            <a:pPr rtl="1" eaLnBrk="0" hangingPunct="0">
              <a:buFontTx/>
              <a:buAutoNum type="arabicPeriod"/>
              <a:defRPr/>
            </a:pPr>
            <a:r>
              <a:rPr lang="en" b="1" dirty="0" err="1">
                <a:solidFill>
                  <a:srgbClr val="FFC000"/>
                </a:solidFill>
                <a:effectLst>
                  <a:outerShdw blurRad="38100" dist="38100" dir="2700000" algn="tl">
                    <a:srgbClr val="000000">
                      <a:alpha val="43137"/>
                    </a:srgbClr>
                  </a:outerShdw>
                </a:effectLst>
                <a:cs typeface="Arial" charset="0"/>
              </a:rPr>
              <a:t>Hyaluronic </a:t>
            </a:r>
            <a:r>
              <a:rPr lang="en" b="1" dirty="0">
                <a:solidFill>
                  <a:srgbClr val="FFC000"/>
                </a:solidFill>
                <a:effectLst>
                  <a:outerShdw blurRad="38100" dist="38100" dir="2700000" algn="tl">
                    <a:srgbClr val="000000">
                      <a:alpha val="43137"/>
                    </a:srgbClr>
                  </a:outerShdw>
                </a:effectLst>
                <a:cs typeface="Arial" charset="0"/>
              </a:rPr>
              <a:t>acid</a:t>
            </a:r>
            <a:r>
              <a:rPr lang="fr-FR" dirty="0">
                <a:effectLst>
                  <a:outerShdw blurRad="38100" dist="38100" dir="2700000" algn="tl">
                    <a:srgbClr val="000000">
                      <a:alpha val="43137"/>
                    </a:srgbClr>
                  </a:outerShdw>
                </a:effectLst>
                <a:cs typeface="Arial" charset="0"/>
              </a:rPr>
              <a:t/>
            </a:r>
            <a:br>
              <a:rPr lang="fr-FR" dirty="0">
                <a:effectLst>
                  <a:outerShdw blurRad="38100" dist="38100" dir="2700000" algn="tl">
                    <a:srgbClr val="000000">
                      <a:alpha val="43137"/>
                    </a:srgbClr>
                  </a:outerShdw>
                </a:effectLst>
                <a:cs typeface="Arial" charset="0"/>
              </a:rPr>
            </a:br>
            <a:endParaRPr lang="fr-FR" dirty="0">
              <a:effectLst>
                <a:outerShdw blurRad="38100" dist="38100" dir="2700000" algn="tl">
                  <a:srgbClr val="000000">
                    <a:alpha val="43137"/>
                  </a:srgbClr>
                </a:outerShdw>
              </a:effectLst>
              <a:cs typeface="Arial" charset="0"/>
            </a:endParaRPr>
          </a:p>
          <a:p>
            <a:pPr lvl="1" rtl="1" eaLnBrk="0" hangingPunct="0">
              <a:defRPr/>
            </a:pPr>
            <a:r>
              <a:rPr lang="en" dirty="0">
                <a:effectLst>
                  <a:outerShdw blurRad="38100" dist="38100" dir="2700000" algn="tl">
                    <a:srgbClr val="000000">
                      <a:alpha val="43137"/>
                    </a:srgbClr>
                  </a:outerShdw>
                </a:effectLst>
                <a:cs typeface="Arial" charset="0"/>
              </a:rPr>
              <a:t>It acts as a barrier to foreign substances. It is present in the vitreous humor and in the joints where it plays a lubricating role.</a:t>
            </a:r>
          </a:p>
          <a:p>
            <a:pPr lvl="1" rtl="1" eaLnBrk="0" hangingPunct="0">
              <a:defRPr/>
            </a:pPr>
            <a:r>
              <a:rPr lang="en" dirty="0">
                <a:effectLst>
                  <a:outerShdw blurRad="38100" dist="38100" dir="2700000" algn="tl">
                    <a:srgbClr val="000000">
                      <a:alpha val="43137"/>
                    </a:srgbClr>
                  </a:outerShdw>
                </a:effectLst>
                <a:cs typeface="Arial" charset="0"/>
              </a:rPr>
              <a:t>It is the simplest of the </a:t>
            </a:r>
            <a:r>
              <a:rPr lang="en" dirty="0" err="1">
                <a:effectLst>
                  <a:outerShdw blurRad="38100" dist="38100" dir="2700000" algn="tl">
                    <a:srgbClr val="000000">
                      <a:alpha val="43137"/>
                    </a:srgbClr>
                  </a:outerShdw>
                </a:effectLst>
                <a:cs typeface="Arial" charset="0"/>
              </a:rPr>
              <a:t>glycosaminoglycans </a:t>
            </a:r>
            <a:r>
              <a:rPr lang="en" dirty="0">
                <a:effectLst>
                  <a:outerShdw blurRad="38100" dist="38100" dir="2700000" algn="tl">
                    <a:srgbClr val="000000">
                      <a:alpha val="43137"/>
                    </a:srgbClr>
                  </a:outerShdw>
                </a:effectLst>
                <a:cs typeface="Arial" charset="0"/>
              </a:rPr>
              <a:t>. It is made up of </a:t>
            </a:r>
            <a:r>
              <a:rPr lang="en" dirty="0" err="1">
                <a:effectLst>
                  <a:outerShdw blurRad="38100" dist="38100" dir="2700000" algn="tl">
                    <a:srgbClr val="000000">
                      <a:alpha val="43137"/>
                    </a:srgbClr>
                  </a:outerShdw>
                </a:effectLst>
                <a:cs typeface="Arial" charset="0"/>
              </a:rPr>
              <a:t>disaccharide units </a:t>
            </a:r>
            <a:r>
              <a:rPr lang="en" dirty="0">
                <a:effectLst>
                  <a:outerShdw blurRad="38100" dist="38100" dir="2700000" algn="tl">
                    <a:srgbClr val="000000">
                      <a:alpha val="43137"/>
                    </a:srgbClr>
                  </a:outerShdw>
                </a:effectLst>
                <a:cs typeface="Arial" charset="0"/>
              </a:rPr>
              <a:t>repeated n times: </a:t>
            </a:r>
            <a:r>
              <a:rPr lang="fr-FR" dirty="0">
                <a:effectLst>
                  <a:outerShdw blurRad="38100" dist="38100" dir="2700000" algn="tl">
                    <a:srgbClr val="000000">
                      <a:alpha val="43137"/>
                    </a:srgbClr>
                  </a:outerShdw>
                </a:effectLst>
                <a:cs typeface="Arial" charset="0"/>
              </a:rPr>
              <a:t/>
            </a:r>
            <a:br>
              <a:rPr lang="fr-FR" dirty="0">
                <a:effectLst>
                  <a:outerShdw blurRad="38100" dist="38100" dir="2700000" algn="tl">
                    <a:srgbClr val="000000">
                      <a:alpha val="43137"/>
                    </a:srgbClr>
                  </a:outerShdw>
                </a:effectLst>
                <a:cs typeface="Arial" charset="0"/>
              </a:rPr>
            </a:br>
            <a:r>
              <a:rPr lang="en" dirty="0">
                <a:effectLst>
                  <a:outerShdw blurRad="38100" dist="38100" dir="2700000" algn="tl">
                    <a:srgbClr val="000000">
                      <a:alpha val="43137"/>
                    </a:srgbClr>
                  </a:outerShdw>
                </a:effectLst>
                <a:cs typeface="Arial" charset="0"/>
              </a:rPr>
              <a:t>The bonds are:</a:t>
            </a:r>
          </a:p>
          <a:p>
            <a:pPr lvl="2" rtl="1" eaLnBrk="0" hangingPunct="0">
              <a:defRPr/>
            </a:pPr>
            <a:r>
              <a:rPr lang="en" dirty="0">
                <a:effectLst>
                  <a:outerShdw blurRad="38100" dist="38100" dir="2700000" algn="tl">
                    <a:srgbClr val="000000">
                      <a:alpha val="43137"/>
                    </a:srgbClr>
                  </a:outerShdw>
                </a:effectLst>
                <a:cs typeface="Arial" charset="0"/>
              </a:rPr>
              <a:t>β 1-3 in the motif</a:t>
            </a:r>
          </a:p>
          <a:p>
            <a:pPr lvl="2" rtl="1" eaLnBrk="0" hangingPunct="0">
              <a:defRPr/>
            </a:pPr>
            <a:r>
              <a:rPr lang="en" dirty="0">
                <a:effectLst>
                  <a:outerShdw blurRad="38100" dist="38100" dir="2700000" algn="tl">
                    <a:srgbClr val="000000">
                      <a:alpha val="43137"/>
                    </a:srgbClr>
                  </a:outerShdw>
                </a:effectLst>
                <a:cs typeface="Arial" charset="0"/>
              </a:rPr>
              <a:t>β 1-4 between the motifs</a:t>
            </a:r>
          </a:p>
          <a:p>
            <a:pPr lvl="1" rtl="1" eaLnBrk="0" hangingPunct="0">
              <a:defRPr/>
            </a:pPr>
            <a:r>
              <a:rPr lang="en" dirty="0" err="1">
                <a:effectLst>
                  <a:outerShdw blurRad="38100" dist="38100" dir="2700000" algn="tl">
                    <a:srgbClr val="000000">
                      <a:alpha val="43137"/>
                    </a:srgbClr>
                  </a:outerShdw>
                </a:effectLst>
                <a:cs typeface="Arial" charset="0"/>
              </a:rPr>
              <a:t>Hyaluronic </a:t>
            </a:r>
            <a:r>
              <a:rPr lang="en" dirty="0">
                <a:effectLst>
                  <a:outerShdw blurRad="38100" dist="38100" dir="2700000" algn="tl">
                    <a:srgbClr val="000000">
                      <a:alpha val="43137"/>
                    </a:srgbClr>
                  </a:outerShdw>
                </a:effectLst>
                <a:cs typeface="Arial" charset="0"/>
              </a:rPr>
              <a:t>acid has a very high molecular weight and numerous negative charges. It contains no sulfates.</a:t>
            </a:r>
          </a:p>
          <a:p>
            <a:pPr lvl="1" rtl="1" eaLnBrk="0" hangingPunct="0">
              <a:defRPr/>
            </a:pPr>
            <a:r>
              <a:rPr lang="en" dirty="0">
                <a:effectLst>
                  <a:outerShdw blurRad="38100" dist="38100" dir="2700000" algn="tl">
                    <a:srgbClr val="000000">
                      <a:alpha val="43137"/>
                    </a:srgbClr>
                  </a:outerShdw>
                </a:effectLst>
                <a:cs typeface="Arial" charset="0"/>
              </a:rPr>
              <a:t>It is hydrolyzed by a depolymerizing enzyme, </a:t>
            </a:r>
            <a:r>
              <a:rPr lang="en" dirty="0" err="1">
                <a:effectLst>
                  <a:outerShdw blurRad="38100" dist="38100" dir="2700000" algn="tl">
                    <a:srgbClr val="000000">
                      <a:alpha val="43137"/>
                    </a:srgbClr>
                  </a:outerShdw>
                </a:effectLst>
                <a:cs typeface="Arial" charset="0"/>
              </a:rPr>
              <a:t>hyaluronidase </a:t>
            </a:r>
            <a:r>
              <a:rPr lang="en" dirty="0">
                <a:effectLst>
                  <a:outerShdw blurRad="38100" dist="38100" dir="2700000" algn="tl">
                    <a:srgbClr val="000000">
                      <a:alpha val="43137"/>
                    </a:srgbClr>
                  </a:outerShdw>
                </a:effectLst>
                <a:cs typeface="Arial" charset="0"/>
              </a:rPr>
              <a:t>, which acts between the links, on the β 1-4 bonds. This enzyme is found in bacteria, snake venom, and sperm, where it facilitates the penetration of the sperm into the egg during fertilization by hydrolyzing the egg's envelope.</a:t>
            </a:r>
          </a:p>
        </p:txBody>
      </p:sp>
      <p:pic>
        <p:nvPicPr>
          <p:cNvPr id="3" name="Picture 2" descr="Image acdhyalu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93650"/>
            <a:ext cx="8712968" cy="54879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037305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0" y="44624"/>
            <a:ext cx="9144000" cy="3785652"/>
          </a:xfrm>
          <a:prstGeom prst="rect">
            <a:avLst/>
          </a:prstGeom>
          <a:noFill/>
          <a:ln w="9525">
            <a:noFill/>
            <a:miter lim="800000"/>
            <a:headEnd/>
            <a:tailEnd/>
          </a:ln>
        </p:spPr>
        <p:txBody>
          <a:bodyPr>
            <a:spAutoFit/>
          </a:bodyPr>
          <a:lstStyle/>
          <a:p>
            <a:pPr algn="ctr" rtl="1" eaLnBrk="0" hangingPunct="0">
              <a:defRPr/>
            </a:pPr>
            <a:endParaRPr lang="fr-FR" sz="2400" b="1" dirty="0">
              <a:solidFill>
                <a:srgbClr val="000000"/>
              </a:solidFill>
              <a:effectLst>
                <a:outerShdw blurRad="38100" dist="38100" dir="2700000" algn="tl">
                  <a:srgbClr val="000000">
                    <a:alpha val="43137"/>
                  </a:srgbClr>
                </a:outerShdw>
              </a:effectLst>
              <a:latin typeface="Arial" pitchFamily="34" charset="0"/>
            </a:endParaRPr>
          </a:p>
          <a:p>
            <a:pPr algn="ctr" rtl="1" eaLnBrk="0" hangingPunct="0">
              <a:defRPr/>
            </a:pPr>
            <a:r>
              <a:rPr lang="en" sz="2400" b="1" dirty="0">
                <a:solidFill>
                  <a:srgbClr val="FFFF00"/>
                </a:solidFill>
                <a:effectLst>
                  <a:outerShdw blurRad="38100" dist="38100" dir="2700000" algn="tl">
                    <a:srgbClr val="000000">
                      <a:alpha val="43137"/>
                    </a:srgbClr>
                  </a:outerShdw>
                </a:effectLst>
                <a:latin typeface="Arial" pitchFamily="34" charset="0"/>
              </a:rPr>
              <a:t>Glycoproteins</a:t>
            </a:r>
            <a:r>
              <a:rPr lang="en" sz="2400" b="1" dirty="0">
                <a:solidFill>
                  <a:srgbClr val="FFFF00"/>
                </a:solidFill>
                <a:effectLst>
                  <a:outerShdw blurRad="38100" dist="38100" dir="2700000" algn="tl">
                    <a:srgbClr val="000000">
                      <a:alpha val="43137"/>
                    </a:srgbClr>
                  </a:outerShdw>
                </a:effectLst>
              </a:rPr>
              <a:t>​</a:t>
            </a:r>
            <a:r>
              <a:rPr lang="en" sz="2400" b="1" dirty="0">
                <a:solidFill>
                  <a:srgbClr val="FFFF00"/>
                </a:solidFill>
                <a:effectLst>
                  <a:outerShdw blurRad="38100" dist="38100" dir="2700000" algn="tl">
                    <a:srgbClr val="000000">
                      <a:alpha val="43137"/>
                    </a:srgbClr>
                  </a:outerShdw>
                </a:effectLst>
                <a:latin typeface="Arial" pitchFamily="34" charset="0"/>
              </a:rPr>
              <a:t>​</a:t>
            </a:r>
          </a:p>
          <a:p>
            <a:pPr rtl="1" eaLnBrk="0" hangingPunct="0">
              <a:defRPr/>
            </a:pPr>
            <a:r>
              <a:rPr lang="en" sz="2400" b="1" dirty="0">
                <a:solidFill>
                  <a:srgbClr val="FFFF00"/>
                </a:solidFill>
                <a:effectLst>
                  <a:outerShdw blurRad="38100" dist="38100" dir="2700000" algn="tl">
                    <a:srgbClr val="000000">
                      <a:alpha val="43137"/>
                    </a:srgbClr>
                  </a:outerShdw>
                </a:effectLst>
                <a:latin typeface="Arial" pitchFamily="34" charset="0"/>
              </a:rPr>
              <a:t>Definition</a:t>
            </a:r>
            <a:r>
              <a:rPr lang="en" sz="2400" b="1" dirty="0">
                <a:solidFill>
                  <a:srgbClr val="FFFF00"/>
                </a:solidFill>
                <a:effectLst>
                  <a:outerShdw blurRad="38100" dist="38100" dir="2700000" algn="tl">
                    <a:srgbClr val="000000">
                      <a:alpha val="43137"/>
                    </a:srgbClr>
                  </a:outerShdw>
                </a:effectLst>
              </a:rPr>
              <a:t>​</a:t>
            </a:r>
            <a:r>
              <a:rPr lang="en" sz="2400" b="1" dirty="0">
                <a:solidFill>
                  <a:srgbClr val="FFFF00"/>
                </a:solidFill>
                <a:effectLst>
                  <a:outerShdw blurRad="38100" dist="38100" dir="2700000" algn="tl">
                    <a:srgbClr val="000000">
                      <a:alpha val="43137"/>
                    </a:srgbClr>
                  </a:outerShdw>
                </a:effectLst>
                <a:latin typeface="Arial" pitchFamily="34" charset="0"/>
              </a:rPr>
              <a:t>​</a:t>
            </a:r>
          </a:p>
          <a:p>
            <a:pPr rtl="1" eaLnBrk="0" hangingPunct="0">
              <a:defRPr/>
            </a:pPr>
            <a:r>
              <a:rPr lang="en" sz="2400" dirty="0">
                <a:effectLst>
                  <a:outerShdw blurRad="38100" dist="38100" dir="2700000" algn="tl">
                    <a:srgbClr val="000000">
                      <a:alpha val="43137"/>
                    </a:srgbClr>
                  </a:outerShdw>
                </a:effectLst>
              </a:rPr>
              <a:t>These are heteroproteins resulting from the covalent bonding of a carbohydrate (oligoside </a:t>
            </a:r>
            <a:r>
              <a:rPr lang="en" sz="2400" dirty="0" err="1">
                <a:effectLst>
                  <a:outerShdw blurRad="38100" dist="38100" dir="2700000" algn="tl">
                    <a:srgbClr val="000000">
                      <a:alpha val="43137"/>
                    </a:srgbClr>
                  </a:outerShdw>
                </a:effectLst>
              </a:rPr>
              <a:t>) </a:t>
            </a:r>
            <a:r>
              <a:rPr lang="en" sz="2400" dirty="0">
                <a:effectLst>
                  <a:outerShdw blurRad="38100" dist="38100" dir="2700000" algn="tl">
                    <a:srgbClr val="000000">
                      <a:alpha val="43137"/>
                    </a:srgbClr>
                  </a:outerShdw>
                </a:effectLst>
              </a:rPr>
              <a:t>and protein fractions. They are very widespread in nature and have a wide variety of biological functions. They contain more than 5% carbohydrates.</a:t>
            </a:r>
          </a:p>
          <a:p>
            <a:pPr algn="ctr" rtl="1" eaLnBrk="0" hangingPunct="0">
              <a:defRPr/>
            </a:pPr>
            <a:endParaRPr lang="fr-FR" sz="2400" b="1" dirty="0">
              <a:solidFill>
                <a:srgbClr val="000000"/>
              </a:solidFill>
              <a:effectLst>
                <a:outerShdw blurRad="38100" dist="38100" dir="2700000" algn="tl">
                  <a:srgbClr val="000000">
                    <a:alpha val="43137"/>
                  </a:srgbClr>
                </a:outerShdw>
              </a:effectLst>
              <a:latin typeface="Arial" pitchFamily="34" charset="0"/>
            </a:endParaRPr>
          </a:p>
          <a:p>
            <a:pPr algn="ctr" rtl="1" eaLnBrk="0" hangingPunct="0">
              <a:defRPr/>
            </a:pPr>
            <a:endParaRPr lang="fr-FR" sz="2400" b="1" dirty="0">
              <a:solidFill>
                <a:srgbClr val="000000"/>
              </a:solidFill>
              <a:effectLst>
                <a:outerShdw blurRad="38100" dist="38100" dir="2700000" algn="tl">
                  <a:srgbClr val="000000">
                    <a:alpha val="43137"/>
                  </a:srgbClr>
                </a:outerShdw>
              </a:effectLst>
              <a:latin typeface="Arial" pitchFamily="34" charset="0"/>
            </a:endParaRPr>
          </a:p>
        </p:txBody>
      </p:sp>
      <p:sp>
        <p:nvSpPr>
          <p:cNvPr id="114691" name="Rectangle 2"/>
          <p:cNvSpPr>
            <a:spLocks noChangeArrowheads="1"/>
          </p:cNvSpPr>
          <p:nvPr/>
        </p:nvSpPr>
        <p:spPr bwMode="auto">
          <a:xfrm>
            <a:off x="0" y="3429000"/>
            <a:ext cx="9144000" cy="2677656"/>
          </a:xfrm>
          <a:prstGeom prst="rect">
            <a:avLst/>
          </a:prstGeom>
          <a:noFill/>
          <a:ln w="9525">
            <a:noFill/>
            <a:miter lim="800000"/>
            <a:headEnd/>
            <a:tailEnd/>
          </a:ln>
        </p:spPr>
        <p:txBody>
          <a:bodyPr>
            <a:spAutoFit/>
          </a:bodyPr>
          <a:lstStyle/>
          <a:p>
            <a:pPr rtl="1" eaLnBrk="0" hangingPunct="0">
              <a:defRPr/>
            </a:pPr>
            <a:r>
              <a:rPr lang="en" sz="2400" b="1" dirty="0">
                <a:solidFill>
                  <a:srgbClr val="FFFF00"/>
                </a:solidFill>
                <a:effectLst>
                  <a:outerShdw blurRad="38100" dist="38100" dir="2700000" algn="tl">
                    <a:srgbClr val="000000">
                      <a:alpha val="43137"/>
                    </a:srgbClr>
                  </a:outerShdw>
                </a:effectLst>
                <a:latin typeface="Arial" pitchFamily="34" charset="0"/>
              </a:rPr>
              <a:t>Binding of carbohydrate and protein </a:t>
            </a:r>
            <a:r>
              <a:rPr lang="en" sz="2400" b="1" dirty="0">
                <a:solidFill>
                  <a:srgbClr val="FFFF00"/>
                </a:solidFill>
                <a:effectLst>
                  <a:outerShdw blurRad="38100" dist="38100" dir="2700000" algn="tl">
                    <a:srgbClr val="000000">
                      <a:alpha val="43137"/>
                    </a:srgbClr>
                  </a:outerShdw>
                </a:effectLst>
              </a:rPr>
              <a:t>fractions</a:t>
            </a:r>
          </a:p>
          <a:p>
            <a:pPr rtl="1" eaLnBrk="0" hangingPunct="0">
              <a:defRPr/>
            </a:pPr>
            <a:r>
              <a:rPr lang="en" sz="2400" dirty="0">
                <a:effectLst>
                  <a:outerShdw blurRad="38100" dist="38100" dir="2700000" algn="tl">
                    <a:srgbClr val="000000">
                      <a:alpha val="43137"/>
                    </a:srgbClr>
                  </a:outerShdw>
                </a:effectLst>
              </a:rPr>
              <a:t>The bond is formed between the terminal reducing group of the carbohydrate fraction and an amino acid of the protein at the following point:</a:t>
            </a:r>
          </a:p>
          <a:p>
            <a:pPr rtl="1" eaLnBrk="0" hangingPunct="0">
              <a:buFontTx/>
              <a:buChar char="•"/>
              <a:defRPr/>
            </a:pPr>
            <a:r>
              <a:rPr lang="en" sz="2400" dirty="0">
                <a:effectLst>
                  <a:outerShdw blurRad="38100" dist="38100" dir="2700000" algn="tl">
                    <a:srgbClr val="000000">
                      <a:alpha val="43137"/>
                    </a:srgbClr>
                  </a:outerShdw>
                </a:effectLst>
              </a:rPr>
              <a:t>of an alcohol function of an amino acid (serine, threonine) = O- </a:t>
            </a:r>
            <a:r>
              <a:rPr lang="en" sz="2400" dirty="0" err="1">
                <a:effectLst>
                  <a:outerShdw blurRad="38100" dist="38100" dir="2700000" algn="tl">
                    <a:srgbClr val="000000">
                      <a:alpha val="43137"/>
                    </a:srgbClr>
                  </a:outerShdw>
                </a:effectLst>
              </a:rPr>
              <a:t>glycosidic bond</a:t>
            </a:r>
            <a:r>
              <a:rPr lang="en" sz="2400" dirty="0">
                <a:effectLst>
                  <a:outerShdw blurRad="38100" dist="38100" dir="2700000" algn="tl">
                    <a:srgbClr val="000000">
                      <a:alpha val="43137"/>
                    </a:srgbClr>
                  </a:outerShdw>
                </a:effectLst>
              </a:rPr>
              <a:t> </a:t>
            </a:r>
          </a:p>
          <a:p>
            <a:pPr rtl="1" eaLnBrk="0" hangingPunct="0">
              <a:buFontTx/>
              <a:buChar char="•"/>
              <a:defRPr/>
            </a:pPr>
            <a:r>
              <a:rPr lang="en" sz="2400" dirty="0">
                <a:effectLst>
                  <a:outerShdw blurRad="38100" dist="38100" dir="2700000" algn="tl">
                    <a:srgbClr val="000000">
                      <a:alpha val="43137"/>
                    </a:srgbClr>
                  </a:outerShdw>
                </a:effectLst>
              </a:rPr>
              <a:t>of an amide function of glutamine or asparagine: N- </a:t>
            </a:r>
            <a:r>
              <a:rPr lang="en" sz="2400" dirty="0" err="1">
                <a:effectLst>
                  <a:outerShdw blurRad="38100" dist="38100" dir="2700000" algn="tl">
                    <a:srgbClr val="000000">
                      <a:alpha val="43137"/>
                    </a:srgbClr>
                  </a:outerShdw>
                </a:effectLst>
              </a:rPr>
              <a:t>glycosidic bond</a:t>
            </a:r>
            <a:r>
              <a:rPr lang="en" sz="2400" dirty="0">
                <a:effectLst>
                  <a:outerShdw blurRad="38100" dist="38100" dir="2700000" algn="tl">
                    <a:srgbClr val="000000">
                      <a:alpha val="43137"/>
                    </a:srgbClr>
                  </a:outerShdw>
                </a:effectLst>
              </a:rPr>
              <a:t> </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972869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idx="1"/>
          </p:nvPr>
        </p:nvSpPr>
        <p:spPr>
          <a:xfrm>
            <a:off x="468313" y="1484313"/>
            <a:ext cx="8229600" cy="5040312"/>
          </a:xfrm>
        </p:spPr>
        <p:txBody>
          <a:bodyPr>
            <a:noAutofit/>
          </a:bodyPr>
          <a:lstStyle/>
          <a:p>
            <a:pPr marL="609600" indent="-609600" eaLnBrk="1" hangingPunct="1">
              <a:lnSpc>
                <a:spcPct val="90000"/>
              </a:lnSpc>
              <a:defRPr/>
            </a:pPr>
            <a:r>
              <a:rPr lang="en" sz="2200" b="1" dirty="0" smtClean="0">
                <a:solidFill>
                  <a:srgbClr val="99FF33"/>
                </a:solidFill>
              </a:rPr>
              <a:t>Energy role</a:t>
            </a:r>
            <a:r>
              <a:rPr lang="en" sz="2200" b="1" dirty="0" smtClean="0"/>
              <a:t> </a:t>
            </a:r>
          </a:p>
          <a:p>
            <a:pPr marL="990600" lvl="1" indent="-533400" eaLnBrk="1" hangingPunct="1">
              <a:lnSpc>
                <a:spcPct val="90000"/>
              </a:lnSpc>
              <a:defRPr/>
            </a:pPr>
            <a:r>
              <a:rPr lang="en" sz="2200" dirty="0" smtClean="0"/>
              <a:t>40 to 50% of the calories provided by human food are carbohydrates.</a:t>
            </a:r>
          </a:p>
          <a:p>
            <a:pPr marL="990600" lvl="1" indent="-533400" eaLnBrk="1" hangingPunct="1">
              <a:lnSpc>
                <a:spcPct val="90000"/>
              </a:lnSpc>
              <a:defRPr/>
            </a:pPr>
            <a:r>
              <a:rPr lang="en" sz="2200" dirty="0" smtClean="0"/>
              <a:t>They have a role as an energy reserve in the liver and muscles (glycogen).</a:t>
            </a:r>
          </a:p>
          <a:p>
            <a:pPr marL="609600" indent="-609600" eaLnBrk="1" hangingPunct="1">
              <a:lnSpc>
                <a:spcPct val="90000"/>
              </a:lnSpc>
              <a:defRPr/>
            </a:pPr>
            <a:r>
              <a:rPr lang="en" sz="2200" b="1" dirty="0" smtClean="0">
                <a:solidFill>
                  <a:srgbClr val="99FF33"/>
                </a:solidFill>
              </a:rPr>
              <a:t>Structural role</a:t>
            </a:r>
            <a:r>
              <a:rPr lang="en" sz="2200" dirty="0" smtClean="0">
                <a:solidFill>
                  <a:srgbClr val="99FF33"/>
                </a:solidFill>
              </a:rPr>
              <a:t> </a:t>
            </a:r>
            <a:r>
              <a:rPr lang="fr-FR" sz="2200" dirty="0" smtClean="0">
                <a:solidFill>
                  <a:srgbClr val="99FF33"/>
                </a:solidFill>
              </a:rPr>
              <a:t/>
            </a:r>
            <a:br>
              <a:rPr lang="fr-FR" sz="2200" dirty="0" smtClean="0">
                <a:solidFill>
                  <a:srgbClr val="99FF33"/>
                </a:solidFill>
              </a:rPr>
            </a:br>
            <a:r>
              <a:rPr lang="en" sz="2200" dirty="0" smtClean="0"/>
              <a:t>Carbohydrates play a role in:</a:t>
            </a:r>
          </a:p>
          <a:p>
            <a:pPr marL="990600" lvl="1" indent="-533400" eaLnBrk="1" hangingPunct="1">
              <a:lnSpc>
                <a:spcPct val="90000"/>
              </a:lnSpc>
              <a:defRPr/>
            </a:pPr>
            <a:r>
              <a:rPr lang="en" sz="2200" dirty="0" smtClean="0"/>
              <a:t>Supporting (cellulose), protective and recognition elements in the cell.</a:t>
            </a:r>
          </a:p>
          <a:p>
            <a:pPr marL="990600" lvl="1" indent="-533400" eaLnBrk="1" hangingPunct="1">
              <a:lnSpc>
                <a:spcPct val="90000"/>
              </a:lnSpc>
              <a:defRPr/>
            </a:pPr>
            <a:r>
              <a:rPr lang="en" sz="2200" dirty="0" smtClean="0"/>
              <a:t>Reserve elements of plants and animals (glycogen, starch).</a:t>
            </a:r>
          </a:p>
          <a:p>
            <a:pPr marL="990600" lvl="1" indent="-533400" eaLnBrk="1" hangingPunct="1">
              <a:lnSpc>
                <a:spcPct val="90000"/>
              </a:lnSpc>
              <a:defRPr/>
            </a:pPr>
            <a:r>
              <a:rPr lang="en" sz="2200" dirty="0" smtClean="0"/>
              <a:t>Components of fundamental molecules: nucleic acids, coenzymes, vitamins, …</a:t>
            </a:r>
          </a:p>
          <a:p>
            <a:pPr marL="609600" indent="-609600" eaLnBrk="1" hangingPunct="1">
              <a:lnSpc>
                <a:spcPct val="90000"/>
              </a:lnSpc>
              <a:defRPr/>
            </a:pPr>
            <a:r>
              <a:rPr lang="en" sz="2200" b="1" dirty="0" smtClean="0">
                <a:solidFill>
                  <a:srgbClr val="99FF33"/>
                </a:solidFill>
              </a:rPr>
              <a:t>Economic role</a:t>
            </a:r>
            <a:r>
              <a:rPr lang="en" sz="2200" b="1" dirty="0" smtClean="0"/>
              <a:t> </a:t>
            </a:r>
          </a:p>
          <a:p>
            <a:pPr marL="990600" lvl="1" indent="-533400" eaLnBrk="1" hangingPunct="1">
              <a:lnSpc>
                <a:spcPct val="90000"/>
              </a:lnSpc>
              <a:defRPr/>
            </a:pPr>
            <a:r>
              <a:rPr lang="en" sz="2200" dirty="0" smtClean="0"/>
              <a:t>Cellulose: billions of tons/year</a:t>
            </a:r>
          </a:p>
          <a:p>
            <a:pPr marL="990600" lvl="1" indent="-533400" eaLnBrk="1" hangingPunct="1">
              <a:lnSpc>
                <a:spcPct val="90000"/>
              </a:lnSpc>
              <a:defRPr/>
            </a:pPr>
            <a:r>
              <a:rPr lang="en" sz="2200" dirty="0" smtClean="0"/>
              <a:t>Starch, sucrose: millions of tons/year.</a:t>
            </a:r>
          </a:p>
          <a:p>
            <a:pPr marL="609600" indent="-609600" eaLnBrk="1" hangingPunct="1">
              <a:lnSpc>
                <a:spcPct val="90000"/>
              </a:lnSpc>
              <a:defRPr/>
            </a:pPr>
            <a:endParaRPr lang="fr-FR" sz="2200" dirty="0" smtClean="0"/>
          </a:p>
        </p:txBody>
      </p:sp>
      <p:sp>
        <p:nvSpPr>
          <p:cNvPr id="326658" name="Rectangle 2"/>
          <p:cNvSpPr>
            <a:spLocks noGrp="1" noChangeArrowheads="1"/>
          </p:cNvSpPr>
          <p:nvPr>
            <p:ph type="title"/>
          </p:nvPr>
        </p:nvSpPr>
        <p:spPr>
          <a:xfrm>
            <a:off x="251520" y="138112"/>
            <a:ext cx="6192838" cy="831850"/>
          </a:xfrm>
          <a:ln>
            <a:noFill/>
          </a:ln>
        </p:spPr>
        <p:txBody>
          <a:bodyPr/>
          <a:lstStyle/>
          <a:p>
            <a:pPr eaLnBrk="1" hangingPunct="1">
              <a:defRPr/>
            </a:pPr>
            <a:r>
              <a:rPr lang="en" sz="3600" b="1" smtClean="0">
                <a:solidFill>
                  <a:srgbClr val="FFFF66"/>
                </a:solidFill>
              </a:rPr>
              <a:t>Importance in Biology</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819564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6658"/>
                                        </p:tgtEl>
                                        <p:attrNameLst>
                                          <p:attrName>style.visibility</p:attrName>
                                        </p:attrNameLst>
                                      </p:cBhvr>
                                      <p:to>
                                        <p:strVal val="visible"/>
                                      </p:to>
                                    </p:set>
                                    <p:anim calcmode="lin" valueType="num">
                                      <p:cBhvr>
                                        <p:cTn id="7" dur="500" fill="hold"/>
                                        <p:tgtEl>
                                          <p:spTgt spid="326658"/>
                                        </p:tgtEl>
                                        <p:attrNameLst>
                                          <p:attrName>ppt_w</p:attrName>
                                        </p:attrNameLst>
                                      </p:cBhvr>
                                      <p:tavLst>
                                        <p:tav tm="0">
                                          <p:val>
                                            <p:fltVal val="0"/>
                                          </p:val>
                                        </p:tav>
                                        <p:tav tm="100000">
                                          <p:val>
                                            <p:strVal val="#ppt_w"/>
                                          </p:val>
                                        </p:tav>
                                      </p:tavLst>
                                    </p:anim>
                                    <p:anim calcmode="lin" valueType="num">
                                      <p:cBhvr>
                                        <p:cTn id="8" dur="500" fill="hold"/>
                                        <p:tgtEl>
                                          <p:spTgt spid="3266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6659">
                                            <p:txEl>
                                              <p:pRg st="0" end="0"/>
                                            </p:txEl>
                                          </p:spTgt>
                                        </p:tgtEl>
                                        <p:attrNameLst>
                                          <p:attrName>style.visibility</p:attrName>
                                        </p:attrNameLst>
                                      </p:cBhvr>
                                      <p:to>
                                        <p:strVal val="visible"/>
                                      </p:to>
                                    </p:set>
                                    <p:anim calcmode="lin" valueType="num">
                                      <p:cBhvr additive="base">
                                        <p:cTn id="13" dur="500" fill="hold"/>
                                        <p:tgtEl>
                                          <p:spTgt spid="3266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665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26659">
                                            <p:txEl>
                                              <p:pRg st="1" end="1"/>
                                            </p:txEl>
                                          </p:spTgt>
                                        </p:tgtEl>
                                        <p:attrNameLst>
                                          <p:attrName>style.visibility</p:attrName>
                                        </p:attrNameLst>
                                      </p:cBhvr>
                                      <p:to>
                                        <p:strVal val="visible"/>
                                      </p:to>
                                    </p:set>
                                    <p:anim calcmode="lin" valueType="num">
                                      <p:cBhvr additive="base">
                                        <p:cTn id="17" dur="500" fill="hold"/>
                                        <p:tgtEl>
                                          <p:spTgt spid="32665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665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6659">
                                            <p:txEl>
                                              <p:pRg st="2" end="2"/>
                                            </p:txEl>
                                          </p:spTgt>
                                        </p:tgtEl>
                                        <p:attrNameLst>
                                          <p:attrName>style.visibility</p:attrName>
                                        </p:attrNameLst>
                                      </p:cBhvr>
                                      <p:to>
                                        <p:strVal val="visible"/>
                                      </p:to>
                                    </p:set>
                                    <p:anim calcmode="lin" valueType="num">
                                      <p:cBhvr additive="base">
                                        <p:cTn id="21" dur="500" fill="hold"/>
                                        <p:tgtEl>
                                          <p:spTgt spid="32665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6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6659">
                                            <p:txEl>
                                              <p:pRg st="3" end="3"/>
                                            </p:txEl>
                                          </p:spTgt>
                                        </p:tgtEl>
                                        <p:attrNameLst>
                                          <p:attrName>style.visibility</p:attrName>
                                        </p:attrNameLst>
                                      </p:cBhvr>
                                      <p:to>
                                        <p:strVal val="visible"/>
                                      </p:to>
                                    </p:set>
                                    <p:anim calcmode="lin" valueType="num">
                                      <p:cBhvr additive="base">
                                        <p:cTn id="27" dur="500" fill="hold"/>
                                        <p:tgtEl>
                                          <p:spTgt spid="32665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665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6659">
                                            <p:txEl>
                                              <p:pRg st="4" end="4"/>
                                            </p:txEl>
                                          </p:spTgt>
                                        </p:tgtEl>
                                        <p:attrNameLst>
                                          <p:attrName>style.visibility</p:attrName>
                                        </p:attrNameLst>
                                      </p:cBhvr>
                                      <p:to>
                                        <p:strVal val="visible"/>
                                      </p:to>
                                    </p:set>
                                    <p:anim calcmode="lin" valueType="num">
                                      <p:cBhvr additive="base">
                                        <p:cTn id="31" dur="500" fill="hold"/>
                                        <p:tgtEl>
                                          <p:spTgt spid="3266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665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6659">
                                            <p:txEl>
                                              <p:pRg st="5" end="5"/>
                                            </p:txEl>
                                          </p:spTgt>
                                        </p:tgtEl>
                                        <p:attrNameLst>
                                          <p:attrName>style.visibility</p:attrName>
                                        </p:attrNameLst>
                                      </p:cBhvr>
                                      <p:to>
                                        <p:strVal val="visible"/>
                                      </p:to>
                                    </p:set>
                                    <p:anim calcmode="lin" valueType="num">
                                      <p:cBhvr additive="base">
                                        <p:cTn id="35" dur="500" fill="hold"/>
                                        <p:tgtEl>
                                          <p:spTgt spid="32665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6659">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6659">
                                            <p:txEl>
                                              <p:pRg st="6" end="6"/>
                                            </p:txEl>
                                          </p:spTgt>
                                        </p:tgtEl>
                                        <p:attrNameLst>
                                          <p:attrName>style.visibility</p:attrName>
                                        </p:attrNameLst>
                                      </p:cBhvr>
                                      <p:to>
                                        <p:strVal val="visible"/>
                                      </p:to>
                                    </p:set>
                                    <p:anim calcmode="lin" valueType="num">
                                      <p:cBhvr additive="base">
                                        <p:cTn id="39" dur="500" fill="hold"/>
                                        <p:tgtEl>
                                          <p:spTgt spid="32665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266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6659">
                                            <p:txEl>
                                              <p:pRg st="7" end="7"/>
                                            </p:txEl>
                                          </p:spTgt>
                                        </p:tgtEl>
                                        <p:attrNameLst>
                                          <p:attrName>style.visibility</p:attrName>
                                        </p:attrNameLst>
                                      </p:cBhvr>
                                      <p:to>
                                        <p:strVal val="visible"/>
                                      </p:to>
                                    </p:set>
                                    <p:anim calcmode="lin" valueType="num">
                                      <p:cBhvr additive="base">
                                        <p:cTn id="45" dur="500" fill="hold"/>
                                        <p:tgtEl>
                                          <p:spTgt spid="326659">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26659">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6659">
                                            <p:txEl>
                                              <p:pRg st="8" end="8"/>
                                            </p:txEl>
                                          </p:spTgt>
                                        </p:tgtEl>
                                        <p:attrNameLst>
                                          <p:attrName>style.visibility</p:attrName>
                                        </p:attrNameLst>
                                      </p:cBhvr>
                                      <p:to>
                                        <p:strVal val="visible"/>
                                      </p:to>
                                    </p:set>
                                    <p:anim calcmode="lin" valueType="num">
                                      <p:cBhvr additive="base">
                                        <p:cTn id="49" dur="500" fill="hold"/>
                                        <p:tgtEl>
                                          <p:spTgt spid="32665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6659">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26659">
                                            <p:txEl>
                                              <p:pRg st="9" end="9"/>
                                            </p:txEl>
                                          </p:spTgt>
                                        </p:tgtEl>
                                        <p:attrNameLst>
                                          <p:attrName>style.visibility</p:attrName>
                                        </p:attrNameLst>
                                      </p:cBhvr>
                                      <p:to>
                                        <p:strVal val="visible"/>
                                      </p:to>
                                    </p:set>
                                    <p:anim calcmode="lin" valueType="num">
                                      <p:cBhvr additive="base">
                                        <p:cTn id="53" dur="500" fill="hold"/>
                                        <p:tgtEl>
                                          <p:spTgt spid="326659">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2665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p:bldP spid="3266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555875" y="708025"/>
            <a:ext cx="4537075" cy="744538"/>
          </a:xfrm>
          <a:ln>
            <a:solidFill>
              <a:schemeClr val="tx1"/>
            </a:solidFill>
          </a:ln>
        </p:spPr>
        <p:txBody>
          <a:bodyPr/>
          <a:lstStyle/>
          <a:p>
            <a:pPr eaLnBrk="1" hangingPunct="1">
              <a:defRPr/>
            </a:pPr>
            <a:r>
              <a:rPr lang="en" sz="4000" b="1" smtClean="0">
                <a:solidFill>
                  <a:srgbClr val="FFFF66"/>
                </a:solidFill>
              </a:rPr>
              <a:t>Carbohydrates</a:t>
            </a:r>
            <a:r>
              <a:rPr lang="en" sz="4000" smtClean="0"/>
              <a:t> </a:t>
            </a:r>
          </a:p>
        </p:txBody>
      </p:sp>
      <p:sp>
        <p:nvSpPr>
          <p:cNvPr id="327683" name="Line 3"/>
          <p:cNvSpPr>
            <a:spLocks noChangeShapeType="1"/>
          </p:cNvSpPr>
          <p:nvPr/>
        </p:nvSpPr>
        <p:spPr bwMode="auto">
          <a:xfrm flipH="1">
            <a:off x="1979613" y="1484313"/>
            <a:ext cx="1439862" cy="792162"/>
          </a:xfrm>
          <a:prstGeom prst="line">
            <a:avLst/>
          </a:prstGeom>
          <a:noFill/>
          <a:ln w="2857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33796" name="Text Box 4"/>
          <p:cNvSpPr txBox="1">
            <a:spLocks noChangeArrowheads="1"/>
          </p:cNvSpPr>
          <p:nvPr/>
        </p:nvSpPr>
        <p:spPr bwMode="auto">
          <a:xfrm>
            <a:off x="539750" y="249237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spcBef>
                <a:spcPct val="50000"/>
              </a:spcBef>
            </a:pPr>
            <a:endParaRPr lang="fr-FR" altLang="fr-FR" sz="1800"/>
          </a:p>
        </p:txBody>
      </p:sp>
      <p:sp>
        <p:nvSpPr>
          <p:cNvPr id="327685" name="Text Box 5"/>
          <p:cNvSpPr txBox="1">
            <a:spLocks noChangeArrowheads="1"/>
          </p:cNvSpPr>
          <p:nvPr/>
        </p:nvSpPr>
        <p:spPr bwMode="auto">
          <a:xfrm>
            <a:off x="663575" y="2435225"/>
            <a:ext cx="2205038" cy="376238"/>
          </a:xfrm>
          <a:prstGeom prst="rect">
            <a:avLst/>
          </a:prstGeom>
          <a:solidFill>
            <a:schemeClr val="bg2"/>
          </a:solidFill>
          <a:ln w="9525">
            <a:solidFill>
              <a:schemeClr val="tx1"/>
            </a:solidFill>
            <a:miter lim="800000"/>
            <a:headEnd/>
            <a:tailEnd/>
          </a:ln>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r>
              <a:rPr lang="en" altLang="fr-FR" sz="1800" b="1">
                <a:solidFill>
                  <a:srgbClr val="FF3399"/>
                </a:solidFill>
              </a:rPr>
              <a:t>SIMPLE SUGARS</a:t>
            </a:r>
          </a:p>
        </p:txBody>
      </p:sp>
      <p:sp>
        <p:nvSpPr>
          <p:cNvPr id="327686" name="Line 6"/>
          <p:cNvSpPr>
            <a:spLocks noChangeShapeType="1"/>
          </p:cNvSpPr>
          <p:nvPr/>
        </p:nvSpPr>
        <p:spPr bwMode="auto">
          <a:xfrm>
            <a:off x="1476375" y="2924175"/>
            <a:ext cx="0" cy="1368425"/>
          </a:xfrm>
          <a:prstGeom prst="line">
            <a:avLst/>
          </a:prstGeom>
          <a:noFill/>
          <a:ln w="952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327687" name="Oval 7"/>
          <p:cNvSpPr>
            <a:spLocks noChangeArrowheads="1"/>
          </p:cNvSpPr>
          <p:nvPr/>
        </p:nvSpPr>
        <p:spPr bwMode="auto">
          <a:xfrm>
            <a:off x="5651500" y="4508500"/>
            <a:ext cx="2520950" cy="1368425"/>
          </a:xfrm>
          <a:prstGeom prst="ellipse">
            <a:avLst/>
          </a:prstGeom>
          <a:solidFill>
            <a:schemeClr val="accent1"/>
          </a:solidFill>
          <a:ln w="9525">
            <a:solidFill>
              <a:schemeClr val="tx1"/>
            </a:solidFill>
            <a:round/>
            <a:headEnd/>
            <a:tailEnd/>
          </a:ln>
        </p:spPr>
        <p:txBody>
          <a:bodyPr wrap="none" anchor="ct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eaLnBrk="1" hangingPunct="1"/>
            <a:r>
              <a:rPr lang="en" altLang="fr-FR" sz="2400" b="1"/>
              <a:t>OSIDES</a:t>
            </a:r>
          </a:p>
        </p:txBody>
      </p:sp>
      <p:sp>
        <p:nvSpPr>
          <p:cNvPr id="327688" name="Line 8"/>
          <p:cNvSpPr>
            <a:spLocks noChangeShapeType="1"/>
          </p:cNvSpPr>
          <p:nvPr/>
        </p:nvSpPr>
        <p:spPr bwMode="auto">
          <a:xfrm>
            <a:off x="5508625" y="1484313"/>
            <a:ext cx="1223963" cy="865187"/>
          </a:xfrm>
          <a:prstGeom prst="line">
            <a:avLst/>
          </a:prstGeom>
          <a:noFill/>
          <a:ln w="952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327689" name="Text Box 9"/>
          <p:cNvSpPr txBox="1">
            <a:spLocks noChangeArrowheads="1"/>
          </p:cNvSpPr>
          <p:nvPr/>
        </p:nvSpPr>
        <p:spPr bwMode="auto">
          <a:xfrm>
            <a:off x="5651500" y="2420938"/>
            <a:ext cx="2576513" cy="376237"/>
          </a:xfrm>
          <a:prstGeom prst="rect">
            <a:avLst/>
          </a:prstGeom>
          <a:solidFill>
            <a:schemeClr val="bg2"/>
          </a:solidFill>
          <a:ln w="9525">
            <a:solidFill>
              <a:schemeClr val="tx1"/>
            </a:solidFill>
            <a:miter lim="800000"/>
            <a:headEnd/>
            <a:tailEnd/>
          </a:ln>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r>
              <a:rPr lang="en" altLang="fr-FR" sz="1800" b="1">
                <a:solidFill>
                  <a:srgbClr val="FF3399"/>
                </a:solidFill>
              </a:rPr>
              <a:t>COMPLEX SUGARS</a:t>
            </a:r>
          </a:p>
        </p:txBody>
      </p:sp>
      <p:sp>
        <p:nvSpPr>
          <p:cNvPr id="327690" name="Line 10"/>
          <p:cNvSpPr>
            <a:spLocks noChangeShapeType="1"/>
          </p:cNvSpPr>
          <p:nvPr/>
        </p:nvSpPr>
        <p:spPr bwMode="auto">
          <a:xfrm>
            <a:off x="6948488" y="2997200"/>
            <a:ext cx="0" cy="1295400"/>
          </a:xfrm>
          <a:prstGeom prst="line">
            <a:avLst/>
          </a:prstGeom>
          <a:noFill/>
          <a:ln w="952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327691" name="Oval 11"/>
          <p:cNvSpPr>
            <a:spLocks noChangeArrowheads="1"/>
          </p:cNvSpPr>
          <p:nvPr/>
        </p:nvSpPr>
        <p:spPr bwMode="auto">
          <a:xfrm>
            <a:off x="539750" y="4581525"/>
            <a:ext cx="2520950" cy="1368425"/>
          </a:xfrm>
          <a:prstGeom prst="ellipse">
            <a:avLst/>
          </a:prstGeom>
          <a:solidFill>
            <a:schemeClr val="accent1"/>
          </a:solidFill>
          <a:ln w="9525">
            <a:solidFill>
              <a:schemeClr val="tx1"/>
            </a:solidFill>
            <a:round/>
            <a:headEnd/>
            <a:tailEnd/>
          </a:ln>
        </p:spPr>
        <p:txBody>
          <a:bodyPr wrap="none" anchor="ct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eaLnBrk="1" hangingPunct="1"/>
            <a:r>
              <a:rPr lang="en" altLang="fr-FR" sz="2400" b="1"/>
              <a:t>DARE</a:t>
            </a:r>
          </a:p>
        </p:txBody>
      </p:sp>
      <p:sp>
        <p:nvSpPr>
          <p:cNvPr id="13"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33564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682"/>
                                        </p:tgtEl>
                                        <p:attrNameLst>
                                          <p:attrName>style.visibility</p:attrName>
                                        </p:attrNameLst>
                                      </p:cBhvr>
                                      <p:to>
                                        <p:strVal val="visible"/>
                                      </p:to>
                                    </p:set>
                                    <p:anim calcmode="lin" valueType="num">
                                      <p:cBhvr>
                                        <p:cTn id="7" dur="500" fill="hold"/>
                                        <p:tgtEl>
                                          <p:spTgt spid="327682"/>
                                        </p:tgtEl>
                                        <p:attrNameLst>
                                          <p:attrName>ppt_w</p:attrName>
                                        </p:attrNameLst>
                                      </p:cBhvr>
                                      <p:tavLst>
                                        <p:tav tm="0">
                                          <p:val>
                                            <p:fltVal val="0"/>
                                          </p:val>
                                        </p:tav>
                                        <p:tav tm="100000">
                                          <p:val>
                                            <p:strVal val="#ppt_w"/>
                                          </p:val>
                                        </p:tav>
                                      </p:tavLst>
                                    </p:anim>
                                    <p:anim calcmode="lin" valueType="num">
                                      <p:cBhvr>
                                        <p:cTn id="8" dur="500" fill="hold"/>
                                        <p:tgtEl>
                                          <p:spTgt spid="3276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683"/>
                                        </p:tgtEl>
                                        <p:attrNameLst>
                                          <p:attrName>style.visibility</p:attrName>
                                        </p:attrNameLst>
                                      </p:cBhvr>
                                      <p:to>
                                        <p:strVal val="visible"/>
                                      </p:to>
                                    </p:set>
                                    <p:anim calcmode="lin" valueType="num">
                                      <p:cBhvr additive="base">
                                        <p:cTn id="13" dur="500" fill="hold"/>
                                        <p:tgtEl>
                                          <p:spTgt spid="327683"/>
                                        </p:tgtEl>
                                        <p:attrNameLst>
                                          <p:attrName>ppt_x</p:attrName>
                                        </p:attrNameLst>
                                      </p:cBhvr>
                                      <p:tavLst>
                                        <p:tav tm="0">
                                          <p:val>
                                            <p:strVal val="#ppt_x"/>
                                          </p:val>
                                        </p:tav>
                                        <p:tav tm="100000">
                                          <p:val>
                                            <p:strVal val="#ppt_x"/>
                                          </p:val>
                                        </p:tav>
                                      </p:tavLst>
                                    </p:anim>
                                    <p:anim calcmode="lin" valueType="num">
                                      <p:cBhvr additive="base">
                                        <p:cTn id="14" dur="500" fill="hold"/>
                                        <p:tgtEl>
                                          <p:spTgt spid="3276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27685"/>
                                        </p:tgtEl>
                                        <p:attrNameLst>
                                          <p:attrName>style.visibility</p:attrName>
                                        </p:attrNameLst>
                                      </p:cBhvr>
                                      <p:to>
                                        <p:strVal val="visible"/>
                                      </p:to>
                                    </p:set>
                                    <p:animEffect transition="in" filter="checkerboard(across)">
                                      <p:cBhvr>
                                        <p:cTn id="19" dur="500"/>
                                        <p:tgtEl>
                                          <p:spTgt spid="3276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27686"/>
                                        </p:tgtEl>
                                        <p:attrNameLst>
                                          <p:attrName>style.visibility</p:attrName>
                                        </p:attrNameLst>
                                      </p:cBhvr>
                                      <p:to>
                                        <p:strVal val="visible"/>
                                      </p:to>
                                    </p:set>
                                    <p:anim calcmode="lin" valueType="num">
                                      <p:cBhvr additive="base">
                                        <p:cTn id="24" dur="500" fill="hold"/>
                                        <p:tgtEl>
                                          <p:spTgt spid="327686"/>
                                        </p:tgtEl>
                                        <p:attrNameLst>
                                          <p:attrName>ppt_x</p:attrName>
                                        </p:attrNameLst>
                                      </p:cBhvr>
                                      <p:tavLst>
                                        <p:tav tm="0">
                                          <p:val>
                                            <p:strVal val="#ppt_x"/>
                                          </p:val>
                                        </p:tav>
                                        <p:tav tm="100000">
                                          <p:val>
                                            <p:strVal val="#ppt_x"/>
                                          </p:val>
                                        </p:tav>
                                      </p:tavLst>
                                    </p:anim>
                                    <p:anim calcmode="lin" valueType="num">
                                      <p:cBhvr additive="base">
                                        <p:cTn id="25" dur="500" fill="hold"/>
                                        <p:tgtEl>
                                          <p:spTgt spid="32768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27691"/>
                                        </p:tgtEl>
                                        <p:attrNameLst>
                                          <p:attrName>style.visibility</p:attrName>
                                        </p:attrNameLst>
                                      </p:cBhvr>
                                      <p:to>
                                        <p:strVal val="visible"/>
                                      </p:to>
                                    </p:set>
                                    <p:animEffect transition="in" filter="blinds(horizontal)">
                                      <p:cBhvr>
                                        <p:cTn id="30" dur="500"/>
                                        <p:tgtEl>
                                          <p:spTgt spid="32769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27688"/>
                                        </p:tgtEl>
                                        <p:attrNameLst>
                                          <p:attrName>style.visibility</p:attrName>
                                        </p:attrNameLst>
                                      </p:cBhvr>
                                      <p:to>
                                        <p:strVal val="visible"/>
                                      </p:to>
                                    </p:set>
                                    <p:anim calcmode="lin" valueType="num">
                                      <p:cBhvr additive="base">
                                        <p:cTn id="35" dur="500" fill="hold"/>
                                        <p:tgtEl>
                                          <p:spTgt spid="327688"/>
                                        </p:tgtEl>
                                        <p:attrNameLst>
                                          <p:attrName>ppt_x</p:attrName>
                                        </p:attrNameLst>
                                      </p:cBhvr>
                                      <p:tavLst>
                                        <p:tav tm="0">
                                          <p:val>
                                            <p:strVal val="#ppt_x"/>
                                          </p:val>
                                        </p:tav>
                                        <p:tav tm="100000">
                                          <p:val>
                                            <p:strVal val="#ppt_x"/>
                                          </p:val>
                                        </p:tav>
                                      </p:tavLst>
                                    </p:anim>
                                    <p:anim calcmode="lin" valueType="num">
                                      <p:cBhvr additive="base">
                                        <p:cTn id="36" dur="500" fill="hold"/>
                                        <p:tgtEl>
                                          <p:spTgt spid="32768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27689"/>
                                        </p:tgtEl>
                                        <p:attrNameLst>
                                          <p:attrName>style.visibility</p:attrName>
                                        </p:attrNameLst>
                                      </p:cBhvr>
                                      <p:to>
                                        <p:strVal val="visible"/>
                                      </p:to>
                                    </p:set>
                                    <p:animEffect transition="in" filter="checkerboard(across)">
                                      <p:cBhvr>
                                        <p:cTn id="41" dur="500"/>
                                        <p:tgtEl>
                                          <p:spTgt spid="3276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327690"/>
                                        </p:tgtEl>
                                        <p:attrNameLst>
                                          <p:attrName>style.visibility</p:attrName>
                                        </p:attrNameLst>
                                      </p:cBhvr>
                                      <p:to>
                                        <p:strVal val="visible"/>
                                      </p:to>
                                    </p:set>
                                    <p:anim calcmode="lin" valueType="num">
                                      <p:cBhvr additive="base">
                                        <p:cTn id="46" dur="500" fill="hold"/>
                                        <p:tgtEl>
                                          <p:spTgt spid="327690"/>
                                        </p:tgtEl>
                                        <p:attrNameLst>
                                          <p:attrName>ppt_x</p:attrName>
                                        </p:attrNameLst>
                                      </p:cBhvr>
                                      <p:tavLst>
                                        <p:tav tm="0">
                                          <p:val>
                                            <p:strVal val="#ppt_x"/>
                                          </p:val>
                                        </p:tav>
                                        <p:tav tm="100000">
                                          <p:val>
                                            <p:strVal val="#ppt_x"/>
                                          </p:val>
                                        </p:tav>
                                      </p:tavLst>
                                    </p:anim>
                                    <p:anim calcmode="lin" valueType="num">
                                      <p:cBhvr additive="base">
                                        <p:cTn id="47" dur="500" fill="hold"/>
                                        <p:tgtEl>
                                          <p:spTgt spid="327690"/>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27687"/>
                                        </p:tgtEl>
                                        <p:attrNameLst>
                                          <p:attrName>style.visibility</p:attrName>
                                        </p:attrNameLst>
                                      </p:cBhvr>
                                      <p:to>
                                        <p:strVal val="visible"/>
                                      </p:to>
                                    </p:set>
                                    <p:animEffect transition="in" filter="blinds(horizontal)">
                                      <p:cBhvr>
                                        <p:cTn id="52" dur="500"/>
                                        <p:tgtEl>
                                          <p:spTgt spid="327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animBg="1"/>
      <p:bldP spid="327685" grpId="0" animBg="1"/>
      <p:bldP spid="327687" grpId="0" animBg="1"/>
      <p:bldP spid="327689" grpId="0" animBg="1"/>
      <p:bldP spid="3276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idx="1"/>
          </p:nvPr>
        </p:nvSpPr>
        <p:spPr>
          <a:xfrm>
            <a:off x="323528" y="1412776"/>
            <a:ext cx="8229600" cy="5327650"/>
          </a:xfrm>
        </p:spPr>
        <p:txBody>
          <a:bodyPr>
            <a:normAutofit/>
          </a:bodyPr>
          <a:lstStyle/>
          <a:p>
            <a:pPr eaLnBrk="1" hangingPunct="1">
              <a:lnSpc>
                <a:spcPct val="80000"/>
              </a:lnSpc>
              <a:defRPr/>
            </a:pPr>
            <a:r>
              <a:rPr lang="en" sz="2400" b="1" u="sng" dirty="0" err="1" smtClean="0">
                <a:solidFill>
                  <a:srgbClr val="99FF33"/>
                </a:solidFill>
              </a:rPr>
              <a:t>Definition </a:t>
            </a:r>
            <a:r>
              <a:rPr lang="en" sz="2400" b="1" u="sng" dirty="0" smtClean="0">
                <a:solidFill>
                  <a:srgbClr val="99FF33"/>
                </a:solidFill>
              </a:rPr>
              <a:t>:</a:t>
            </a:r>
            <a:r>
              <a:rPr lang="en" sz="2400" b="1" dirty="0" smtClean="0">
                <a:solidFill>
                  <a:srgbClr val="99FF33"/>
                </a:solidFill>
              </a:rPr>
              <a:t> </a:t>
            </a:r>
          </a:p>
          <a:p>
            <a:pPr eaLnBrk="1" hangingPunct="1">
              <a:lnSpc>
                <a:spcPct val="80000"/>
              </a:lnSpc>
              <a:buFont typeface="Wingdings" pitchFamily="2" charset="2"/>
              <a:buNone/>
              <a:defRPr/>
            </a:pPr>
            <a:r>
              <a:rPr lang="en" sz="2400" b="1" dirty="0" smtClean="0"/>
              <a:t>Compounds with </a:t>
            </a:r>
            <a:r>
              <a:rPr lang="en" sz="2400" b="1" dirty="0" smtClean="0">
                <a:solidFill>
                  <a:srgbClr val="FFFF66"/>
                </a:solidFill>
              </a:rPr>
              <a:t>n </a:t>
            </a:r>
            <a:r>
              <a:rPr lang="en" sz="2400" b="1" dirty="0" smtClean="0"/>
              <a:t>Carbons possessing </a:t>
            </a:r>
            <a:r>
              <a:rPr lang="en" sz="2400" b="1" dirty="0" smtClean="0">
                <a:solidFill>
                  <a:srgbClr val="FFFF66"/>
                </a:solidFill>
              </a:rPr>
              <a:t>n-1 OH </a:t>
            </a:r>
            <a:r>
              <a:rPr lang="en" sz="2400" b="1" dirty="0" smtClean="0"/>
              <a:t>functions and a </a:t>
            </a:r>
            <a:r>
              <a:rPr lang="en" sz="2400" b="1" dirty="0" smtClean="0">
                <a:solidFill>
                  <a:srgbClr val="FFFF66"/>
                </a:solidFill>
              </a:rPr>
              <a:t>carbonyl function.</a:t>
            </a:r>
          </a:p>
          <a:p>
            <a:pPr eaLnBrk="1" hangingPunct="1">
              <a:lnSpc>
                <a:spcPct val="80000"/>
              </a:lnSpc>
              <a:buFont typeface="Wingdings" pitchFamily="2" charset="2"/>
              <a:buNone/>
              <a:defRPr/>
            </a:pPr>
            <a:endParaRPr lang="fr-FR" sz="2400" b="1" dirty="0" smtClean="0">
              <a:solidFill>
                <a:srgbClr val="FFFF66"/>
              </a:solidFill>
            </a:endParaRPr>
          </a:p>
          <a:p>
            <a:pPr eaLnBrk="1" hangingPunct="1">
              <a:lnSpc>
                <a:spcPct val="80000"/>
              </a:lnSpc>
              <a:defRPr/>
            </a:pPr>
            <a:r>
              <a:rPr lang="en" sz="2400" b="1" u="sng" dirty="0" smtClean="0">
                <a:solidFill>
                  <a:srgbClr val="99FF33"/>
                </a:solidFill>
              </a:rPr>
              <a:t>Nomenclature:</a:t>
            </a:r>
            <a:r>
              <a:rPr lang="en" sz="2400" b="1" dirty="0" smtClean="0">
                <a:solidFill>
                  <a:srgbClr val="99FF33"/>
                </a:solidFill>
              </a:rPr>
              <a:t> </a:t>
            </a:r>
          </a:p>
          <a:p>
            <a:pPr eaLnBrk="1" hangingPunct="1">
              <a:lnSpc>
                <a:spcPct val="80000"/>
              </a:lnSpc>
              <a:defRPr/>
            </a:pPr>
            <a:r>
              <a:rPr lang="en" sz="2400" b="1" dirty="0" smtClean="0"/>
              <a:t>relies on the number of carbon atoms in the sugar and the nature of the carbonyl.</a:t>
            </a:r>
          </a:p>
          <a:p>
            <a:pPr eaLnBrk="1" hangingPunct="1">
              <a:lnSpc>
                <a:spcPct val="80000"/>
              </a:lnSpc>
              <a:defRPr/>
            </a:pPr>
            <a:r>
              <a:rPr lang="en" sz="2400" b="1" dirty="0" smtClean="0"/>
              <a:t>The number of carbon atoms: </a:t>
            </a:r>
            <a:r>
              <a:rPr lang="en" sz="2400" b="1" dirty="0" smtClean="0">
                <a:solidFill>
                  <a:srgbClr val="FFC000"/>
                </a:solidFill>
              </a:rPr>
              <a:t>3C </a:t>
            </a:r>
            <a:r>
              <a:rPr lang="en" sz="2400" b="1" dirty="0" smtClean="0"/>
              <a:t>( </a:t>
            </a:r>
            <a:r>
              <a:rPr lang="en" sz="2400" b="1" dirty="0" err="1" smtClean="0">
                <a:solidFill>
                  <a:srgbClr val="FFC000"/>
                </a:solidFill>
              </a:rPr>
              <a:t>triose </a:t>
            </a:r>
            <a:r>
              <a:rPr lang="en" sz="2400" b="1" dirty="0" smtClean="0"/>
              <a:t>); </a:t>
            </a:r>
            <a:r>
              <a:rPr lang="en" sz="2400" b="1" dirty="0" smtClean="0">
                <a:solidFill>
                  <a:srgbClr val="FFC000"/>
                </a:solidFill>
              </a:rPr>
              <a:t>6C </a:t>
            </a:r>
            <a:r>
              <a:rPr lang="en" sz="2400" b="1" dirty="0" smtClean="0"/>
              <a:t>( </a:t>
            </a:r>
            <a:r>
              <a:rPr lang="en" sz="2400" b="1" dirty="0" smtClean="0">
                <a:solidFill>
                  <a:srgbClr val="FFC000"/>
                </a:solidFill>
              </a:rPr>
              <a:t>hexose </a:t>
            </a:r>
            <a:r>
              <a:rPr lang="en" sz="2400" b="1" dirty="0" smtClean="0"/>
              <a:t>)</a:t>
            </a:r>
          </a:p>
          <a:p>
            <a:pPr eaLnBrk="1" hangingPunct="1">
              <a:lnSpc>
                <a:spcPct val="80000"/>
              </a:lnSpc>
              <a:defRPr/>
            </a:pPr>
            <a:r>
              <a:rPr lang="en" sz="2400" b="1" dirty="0" smtClean="0"/>
              <a:t>The nature of the carbonyl: </a:t>
            </a:r>
            <a:r>
              <a:rPr lang="en" sz="2400" b="1" dirty="0" smtClean="0">
                <a:solidFill>
                  <a:srgbClr val="FF33CC"/>
                </a:solidFill>
              </a:rPr>
              <a:t>Aldehyde = Aldose; Ketone = Ketose</a:t>
            </a:r>
          </a:p>
          <a:p>
            <a:pPr eaLnBrk="1" hangingPunct="1">
              <a:lnSpc>
                <a:spcPct val="80000"/>
              </a:lnSpc>
              <a:defRPr/>
            </a:pPr>
            <a:r>
              <a:rPr lang="en" sz="2400" b="1" dirty="0" smtClean="0"/>
              <a:t>The combination of these two criteria characterizes the disease:</a:t>
            </a:r>
          </a:p>
          <a:p>
            <a:pPr lvl="1" eaLnBrk="1" hangingPunct="1">
              <a:lnSpc>
                <a:spcPct val="80000"/>
              </a:lnSpc>
              <a:defRPr/>
            </a:pPr>
            <a:r>
              <a:rPr lang="en" sz="2400" b="1" dirty="0" smtClean="0"/>
              <a:t>Aldopentose, </a:t>
            </a:r>
            <a:r>
              <a:rPr lang="en" sz="2400" b="1" dirty="0" err="1" smtClean="0"/>
              <a:t>Aldohexose </a:t>
            </a:r>
            <a:r>
              <a:rPr lang="en" sz="2400" b="1" dirty="0" smtClean="0"/>
              <a:t>, …</a:t>
            </a:r>
          </a:p>
          <a:p>
            <a:pPr lvl="1" eaLnBrk="1" hangingPunct="1">
              <a:lnSpc>
                <a:spcPct val="80000"/>
              </a:lnSpc>
              <a:defRPr/>
            </a:pPr>
            <a:r>
              <a:rPr lang="en" sz="2400" b="1" dirty="0" err="1" smtClean="0"/>
              <a:t>Ketopentosis </a:t>
            </a:r>
            <a:r>
              <a:rPr lang="en" sz="2400" b="1" dirty="0" smtClean="0"/>
              <a:t>, </a:t>
            </a:r>
            <a:r>
              <a:rPr lang="en" sz="2400" b="1" dirty="0" err="1" smtClean="0"/>
              <a:t>Ketohexosis </a:t>
            </a:r>
            <a:r>
              <a:rPr lang="en" sz="2400" b="1" dirty="0" smtClean="0"/>
              <a:t>, …</a:t>
            </a:r>
          </a:p>
          <a:p>
            <a:pPr eaLnBrk="1" hangingPunct="1">
              <a:lnSpc>
                <a:spcPct val="80000"/>
              </a:lnSpc>
              <a:buFont typeface="Wingdings" pitchFamily="2" charset="2"/>
              <a:buNone/>
              <a:defRPr/>
            </a:pPr>
            <a:endParaRPr lang="fr-FR" sz="2400" b="1" dirty="0" smtClean="0">
              <a:solidFill>
                <a:srgbClr val="FFFF66"/>
              </a:solidFill>
            </a:endParaRPr>
          </a:p>
          <a:p>
            <a:pPr eaLnBrk="1" hangingPunct="1">
              <a:lnSpc>
                <a:spcPct val="80000"/>
              </a:lnSpc>
              <a:buFont typeface="Wingdings" pitchFamily="2" charset="2"/>
              <a:buNone/>
              <a:defRPr/>
            </a:pPr>
            <a:endParaRPr lang="fr-FR" sz="2400" b="1" dirty="0" smtClean="0">
              <a:solidFill>
                <a:srgbClr val="FFFF66"/>
              </a:solidFill>
            </a:endParaRPr>
          </a:p>
        </p:txBody>
      </p:sp>
      <p:sp>
        <p:nvSpPr>
          <p:cNvPr id="328706" name="Rectangle 2"/>
          <p:cNvSpPr>
            <a:spLocks noGrp="1" noChangeArrowheads="1"/>
          </p:cNvSpPr>
          <p:nvPr>
            <p:ph type="title"/>
          </p:nvPr>
        </p:nvSpPr>
        <p:spPr>
          <a:xfrm>
            <a:off x="683568" y="476672"/>
            <a:ext cx="2952328" cy="720725"/>
          </a:xfrm>
          <a:solidFill>
            <a:srgbClr val="FFFF00"/>
          </a:solidFill>
          <a:ln w="38100">
            <a:solidFill>
              <a:schemeClr val="bg2"/>
            </a:solidFill>
          </a:ln>
        </p:spPr>
        <p:txBody>
          <a:bodyPr/>
          <a:lstStyle/>
          <a:p>
            <a:pPr eaLnBrk="1" hangingPunct="1">
              <a:defRPr/>
            </a:pPr>
            <a:r>
              <a:rPr lang="en" sz="3200" b="1" dirty="0" smtClean="0">
                <a:solidFill>
                  <a:srgbClr val="FF0000"/>
                </a:solidFill>
              </a:rPr>
              <a:t>THE </a:t>
            </a:r>
            <a:r>
              <a:rPr lang="en" sz="3200" b="1" dirty="0" smtClean="0">
                <a:solidFill>
                  <a:srgbClr val="FF0000"/>
                </a:solidFill>
              </a:rPr>
              <a:t>OSES</a:t>
            </a:r>
            <a:endParaRPr lang="en" sz="3200" b="1" dirty="0" smtClean="0">
              <a:solidFill>
                <a:srgbClr val="FF0000"/>
              </a:solidFill>
            </a:endParaRP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858896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8706"/>
                                        </p:tgtEl>
                                        <p:attrNameLst>
                                          <p:attrName>style.visibility</p:attrName>
                                        </p:attrNameLst>
                                      </p:cBhvr>
                                      <p:to>
                                        <p:strVal val="visible"/>
                                      </p:to>
                                    </p:set>
                                    <p:anim calcmode="lin" valueType="num">
                                      <p:cBhvr>
                                        <p:cTn id="7" dur="500" fill="hold"/>
                                        <p:tgtEl>
                                          <p:spTgt spid="328706"/>
                                        </p:tgtEl>
                                        <p:attrNameLst>
                                          <p:attrName>ppt_w</p:attrName>
                                        </p:attrNameLst>
                                      </p:cBhvr>
                                      <p:tavLst>
                                        <p:tav tm="0">
                                          <p:val>
                                            <p:fltVal val="0"/>
                                          </p:val>
                                        </p:tav>
                                        <p:tav tm="100000">
                                          <p:val>
                                            <p:strVal val="#ppt_w"/>
                                          </p:val>
                                        </p:tav>
                                      </p:tavLst>
                                    </p:anim>
                                    <p:anim calcmode="lin" valueType="num">
                                      <p:cBhvr>
                                        <p:cTn id="8" dur="500" fill="hold"/>
                                        <p:tgtEl>
                                          <p:spTgt spid="3287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8707">
                                            <p:txEl>
                                              <p:pRg st="0" end="0"/>
                                            </p:txEl>
                                          </p:spTgt>
                                        </p:tgtEl>
                                        <p:attrNameLst>
                                          <p:attrName>style.visibility</p:attrName>
                                        </p:attrNameLst>
                                      </p:cBhvr>
                                      <p:to>
                                        <p:strVal val="visible"/>
                                      </p:to>
                                    </p:set>
                                    <p:anim calcmode="lin" valueType="num">
                                      <p:cBhvr additive="base">
                                        <p:cTn id="13" dur="500" fill="hold"/>
                                        <p:tgtEl>
                                          <p:spTgt spid="3287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8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8707">
                                            <p:txEl>
                                              <p:pRg st="1" end="1"/>
                                            </p:txEl>
                                          </p:spTgt>
                                        </p:tgtEl>
                                        <p:attrNameLst>
                                          <p:attrName>style.visibility</p:attrName>
                                        </p:attrNameLst>
                                      </p:cBhvr>
                                      <p:to>
                                        <p:strVal val="visible"/>
                                      </p:to>
                                    </p:set>
                                    <p:anim calcmode="lin" valueType="num">
                                      <p:cBhvr additive="base">
                                        <p:cTn id="19" dur="500" fill="hold"/>
                                        <p:tgtEl>
                                          <p:spTgt spid="32870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8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8707">
                                            <p:txEl>
                                              <p:pRg st="3" end="3"/>
                                            </p:txEl>
                                          </p:spTgt>
                                        </p:tgtEl>
                                        <p:attrNameLst>
                                          <p:attrName>style.visibility</p:attrName>
                                        </p:attrNameLst>
                                      </p:cBhvr>
                                      <p:to>
                                        <p:strVal val="visible"/>
                                      </p:to>
                                    </p:set>
                                    <p:anim calcmode="lin" valueType="num">
                                      <p:cBhvr additive="base">
                                        <p:cTn id="25" dur="500" fill="hold"/>
                                        <p:tgtEl>
                                          <p:spTgt spid="328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8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8707">
                                            <p:txEl>
                                              <p:pRg st="4" end="4"/>
                                            </p:txEl>
                                          </p:spTgt>
                                        </p:tgtEl>
                                        <p:attrNameLst>
                                          <p:attrName>style.visibility</p:attrName>
                                        </p:attrNameLst>
                                      </p:cBhvr>
                                      <p:to>
                                        <p:strVal val="visible"/>
                                      </p:to>
                                    </p:set>
                                    <p:anim calcmode="lin" valueType="num">
                                      <p:cBhvr additive="base">
                                        <p:cTn id="31" dur="500" fill="hold"/>
                                        <p:tgtEl>
                                          <p:spTgt spid="3287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87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8707">
                                            <p:txEl>
                                              <p:pRg st="5" end="5"/>
                                            </p:txEl>
                                          </p:spTgt>
                                        </p:tgtEl>
                                        <p:attrNameLst>
                                          <p:attrName>style.visibility</p:attrName>
                                        </p:attrNameLst>
                                      </p:cBhvr>
                                      <p:to>
                                        <p:strVal val="visible"/>
                                      </p:to>
                                    </p:set>
                                    <p:anim calcmode="lin" valueType="num">
                                      <p:cBhvr additive="base">
                                        <p:cTn id="37" dur="500" fill="hold"/>
                                        <p:tgtEl>
                                          <p:spTgt spid="3287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87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8707">
                                            <p:txEl>
                                              <p:pRg st="6" end="6"/>
                                            </p:txEl>
                                          </p:spTgt>
                                        </p:tgtEl>
                                        <p:attrNameLst>
                                          <p:attrName>style.visibility</p:attrName>
                                        </p:attrNameLst>
                                      </p:cBhvr>
                                      <p:to>
                                        <p:strVal val="visible"/>
                                      </p:to>
                                    </p:set>
                                    <p:anim calcmode="lin" valueType="num">
                                      <p:cBhvr additive="base">
                                        <p:cTn id="43" dur="500" fill="hold"/>
                                        <p:tgtEl>
                                          <p:spTgt spid="3287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87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8707">
                                            <p:txEl>
                                              <p:pRg st="7" end="7"/>
                                            </p:txEl>
                                          </p:spTgt>
                                        </p:tgtEl>
                                        <p:attrNameLst>
                                          <p:attrName>style.visibility</p:attrName>
                                        </p:attrNameLst>
                                      </p:cBhvr>
                                      <p:to>
                                        <p:strVal val="visible"/>
                                      </p:to>
                                    </p:set>
                                    <p:anim calcmode="lin" valueType="num">
                                      <p:cBhvr additive="base">
                                        <p:cTn id="49" dur="500" fill="hold"/>
                                        <p:tgtEl>
                                          <p:spTgt spid="3287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8707">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28707">
                                            <p:txEl>
                                              <p:pRg st="8" end="8"/>
                                            </p:txEl>
                                          </p:spTgt>
                                        </p:tgtEl>
                                        <p:attrNameLst>
                                          <p:attrName>style.visibility</p:attrName>
                                        </p:attrNameLst>
                                      </p:cBhvr>
                                      <p:to>
                                        <p:strVal val="visible"/>
                                      </p:to>
                                    </p:set>
                                    <p:anim calcmode="lin" valueType="num">
                                      <p:cBhvr additive="base">
                                        <p:cTn id="53" dur="500" fill="hold"/>
                                        <p:tgtEl>
                                          <p:spTgt spid="328707">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28707">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8707">
                                            <p:txEl>
                                              <p:pRg st="9" end="9"/>
                                            </p:txEl>
                                          </p:spTgt>
                                        </p:tgtEl>
                                        <p:attrNameLst>
                                          <p:attrName>style.visibility</p:attrName>
                                        </p:attrNameLst>
                                      </p:cBhvr>
                                      <p:to>
                                        <p:strVal val="visible"/>
                                      </p:to>
                                    </p:set>
                                    <p:anim calcmode="lin" valueType="num">
                                      <p:cBhvr additive="base">
                                        <p:cTn id="57" dur="500" fill="hold"/>
                                        <p:tgtEl>
                                          <p:spTgt spid="328707">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287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P spid="3287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928813" y="2500313"/>
            <a:ext cx="5143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C</a:t>
            </a:r>
          </a:p>
        </p:txBody>
      </p:sp>
      <p:sp>
        <p:nvSpPr>
          <p:cNvPr id="19459" name="Text Box 4"/>
          <p:cNvSpPr txBox="1">
            <a:spLocks noChangeArrowheads="1"/>
          </p:cNvSpPr>
          <p:nvPr/>
        </p:nvSpPr>
        <p:spPr bwMode="auto">
          <a:xfrm>
            <a:off x="6072188" y="3071813"/>
            <a:ext cx="11366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C=O</a:t>
            </a:r>
          </a:p>
        </p:txBody>
      </p:sp>
      <p:sp>
        <p:nvSpPr>
          <p:cNvPr id="19460" name="Text Box 5"/>
          <p:cNvSpPr txBox="1">
            <a:spLocks noChangeArrowheads="1"/>
          </p:cNvSpPr>
          <p:nvPr/>
        </p:nvSpPr>
        <p:spPr bwMode="auto">
          <a:xfrm>
            <a:off x="1428750" y="3214688"/>
            <a:ext cx="18351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HC-OH</a:t>
            </a:r>
          </a:p>
        </p:txBody>
      </p:sp>
      <p:sp>
        <p:nvSpPr>
          <p:cNvPr id="19461" name="Text Box 6"/>
          <p:cNvSpPr txBox="1">
            <a:spLocks noChangeArrowheads="1"/>
          </p:cNvSpPr>
          <p:nvPr/>
        </p:nvSpPr>
        <p:spPr bwMode="auto">
          <a:xfrm>
            <a:off x="1428750" y="4000500"/>
            <a:ext cx="18351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HC-OH</a:t>
            </a:r>
          </a:p>
        </p:txBody>
      </p:sp>
      <p:sp>
        <p:nvSpPr>
          <p:cNvPr id="19462" name="Text Box 7"/>
          <p:cNvSpPr txBox="1">
            <a:spLocks noChangeArrowheads="1"/>
          </p:cNvSpPr>
          <p:nvPr/>
        </p:nvSpPr>
        <p:spPr bwMode="auto">
          <a:xfrm>
            <a:off x="5572125" y="3929063"/>
            <a:ext cx="18351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HC-OH</a:t>
            </a:r>
          </a:p>
        </p:txBody>
      </p:sp>
      <p:sp>
        <p:nvSpPr>
          <p:cNvPr id="19463" name="Text Box 8"/>
          <p:cNvSpPr txBox="1">
            <a:spLocks noChangeArrowheads="1"/>
          </p:cNvSpPr>
          <p:nvPr/>
        </p:nvSpPr>
        <p:spPr bwMode="auto">
          <a:xfrm>
            <a:off x="5572125" y="2357438"/>
            <a:ext cx="18351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HC-OH</a:t>
            </a:r>
          </a:p>
        </p:txBody>
      </p:sp>
      <p:sp>
        <p:nvSpPr>
          <p:cNvPr id="19464" name="Line 10"/>
          <p:cNvSpPr>
            <a:spLocks noChangeShapeType="1"/>
          </p:cNvSpPr>
          <p:nvPr/>
        </p:nvSpPr>
        <p:spPr bwMode="auto">
          <a:xfrm flipV="1">
            <a:off x="2214563" y="3071813"/>
            <a:ext cx="0" cy="32543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65" name="Line 11"/>
          <p:cNvSpPr>
            <a:spLocks noChangeShapeType="1"/>
          </p:cNvSpPr>
          <p:nvPr/>
        </p:nvSpPr>
        <p:spPr bwMode="auto">
          <a:xfrm flipV="1">
            <a:off x="2214563" y="3857625"/>
            <a:ext cx="0" cy="325438"/>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66" name="Line 12"/>
          <p:cNvSpPr>
            <a:spLocks noChangeShapeType="1"/>
          </p:cNvSpPr>
          <p:nvPr/>
        </p:nvSpPr>
        <p:spPr bwMode="auto">
          <a:xfrm flipV="1">
            <a:off x="6357938" y="2928938"/>
            <a:ext cx="0" cy="32543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67" name="Line 13"/>
          <p:cNvSpPr>
            <a:spLocks noChangeShapeType="1"/>
          </p:cNvSpPr>
          <p:nvPr/>
        </p:nvSpPr>
        <p:spPr bwMode="auto">
          <a:xfrm flipV="1">
            <a:off x="6357938" y="3714750"/>
            <a:ext cx="0" cy="325438"/>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68" name="Line 14"/>
          <p:cNvSpPr>
            <a:spLocks noChangeAspect="1" noChangeShapeType="1"/>
          </p:cNvSpPr>
          <p:nvPr/>
        </p:nvSpPr>
        <p:spPr bwMode="auto">
          <a:xfrm rot="2700000" flipV="1">
            <a:off x="2400300" y="2309813"/>
            <a:ext cx="0" cy="32543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69" name="Line 15"/>
          <p:cNvSpPr>
            <a:spLocks noChangeAspect="1" noChangeShapeType="1"/>
          </p:cNvSpPr>
          <p:nvPr/>
        </p:nvSpPr>
        <p:spPr bwMode="auto">
          <a:xfrm rot="2700000" flipV="1">
            <a:off x="2471738" y="2381250"/>
            <a:ext cx="0" cy="325438"/>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70" name="Line 16"/>
          <p:cNvSpPr>
            <a:spLocks noChangeAspect="1" noChangeShapeType="1"/>
          </p:cNvSpPr>
          <p:nvPr/>
        </p:nvSpPr>
        <p:spPr bwMode="auto">
          <a:xfrm rot="18900000" flipV="1">
            <a:off x="1972469" y="2380456"/>
            <a:ext cx="0" cy="325438"/>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71" name="Text Box 17"/>
          <p:cNvSpPr txBox="1">
            <a:spLocks noChangeArrowheads="1"/>
          </p:cNvSpPr>
          <p:nvPr/>
        </p:nvSpPr>
        <p:spPr bwMode="auto">
          <a:xfrm>
            <a:off x="2428875" y="1928813"/>
            <a:ext cx="5397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O</a:t>
            </a:r>
          </a:p>
        </p:txBody>
      </p:sp>
      <p:sp>
        <p:nvSpPr>
          <p:cNvPr id="19472" name="Text Box 18"/>
          <p:cNvSpPr txBox="1">
            <a:spLocks noChangeArrowheads="1"/>
          </p:cNvSpPr>
          <p:nvPr/>
        </p:nvSpPr>
        <p:spPr bwMode="auto">
          <a:xfrm>
            <a:off x="1357313" y="1857375"/>
            <a:ext cx="5143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a:t>
            </a:r>
          </a:p>
        </p:txBody>
      </p:sp>
      <p:sp>
        <p:nvSpPr>
          <p:cNvPr id="19473" name="Line 19"/>
          <p:cNvSpPr>
            <a:spLocks noChangeShapeType="1"/>
          </p:cNvSpPr>
          <p:nvPr/>
        </p:nvSpPr>
        <p:spPr bwMode="auto">
          <a:xfrm flipV="1">
            <a:off x="6357938" y="2143125"/>
            <a:ext cx="0" cy="325438"/>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74" name="Text Box 21"/>
          <p:cNvSpPr txBox="1">
            <a:spLocks noChangeArrowheads="1"/>
          </p:cNvSpPr>
          <p:nvPr/>
        </p:nvSpPr>
        <p:spPr bwMode="auto">
          <a:xfrm>
            <a:off x="6072188" y="1500188"/>
            <a:ext cx="5143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a:t>
            </a:r>
          </a:p>
        </p:txBody>
      </p:sp>
      <p:sp>
        <p:nvSpPr>
          <p:cNvPr id="19475" name="Line 22"/>
          <p:cNvSpPr>
            <a:spLocks noChangeShapeType="1"/>
          </p:cNvSpPr>
          <p:nvPr/>
        </p:nvSpPr>
        <p:spPr bwMode="auto">
          <a:xfrm flipV="1">
            <a:off x="6357938" y="4500563"/>
            <a:ext cx="0" cy="32543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76" name="Text Box 23"/>
          <p:cNvSpPr txBox="1">
            <a:spLocks noChangeArrowheads="1"/>
          </p:cNvSpPr>
          <p:nvPr/>
        </p:nvSpPr>
        <p:spPr bwMode="auto">
          <a:xfrm>
            <a:off x="6072188" y="4786313"/>
            <a:ext cx="5143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a:t>
            </a:r>
          </a:p>
        </p:txBody>
      </p:sp>
      <p:sp>
        <p:nvSpPr>
          <p:cNvPr id="19477" name="Line 24"/>
          <p:cNvSpPr>
            <a:spLocks noChangeShapeType="1"/>
          </p:cNvSpPr>
          <p:nvPr/>
        </p:nvSpPr>
        <p:spPr bwMode="auto">
          <a:xfrm flipV="1">
            <a:off x="2214563" y="4500563"/>
            <a:ext cx="0" cy="32543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78" name="Text Box 25"/>
          <p:cNvSpPr txBox="1">
            <a:spLocks noChangeArrowheads="1"/>
          </p:cNvSpPr>
          <p:nvPr/>
        </p:nvSpPr>
        <p:spPr bwMode="auto">
          <a:xfrm>
            <a:off x="2000250" y="4643438"/>
            <a:ext cx="514350" cy="641350"/>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a:t>
            </a:r>
          </a:p>
        </p:txBody>
      </p:sp>
      <p:sp>
        <p:nvSpPr>
          <p:cNvPr id="19479" name="Text Box 26"/>
          <p:cNvSpPr txBox="1">
            <a:spLocks noChangeArrowheads="1"/>
          </p:cNvSpPr>
          <p:nvPr/>
        </p:nvSpPr>
        <p:spPr bwMode="auto">
          <a:xfrm>
            <a:off x="571500" y="5429250"/>
            <a:ext cx="3511550" cy="1190625"/>
          </a:xfrm>
          <a:prstGeom prst="rect">
            <a:avLst/>
          </a:prstGeom>
          <a:noFill/>
          <a:ln w="9525">
            <a:noFill/>
            <a:miter lim="800000"/>
            <a:headEnd/>
            <a:tailEnd/>
          </a:ln>
        </p:spPr>
        <p:txBody>
          <a:bodyPr wrap="none">
            <a:spAutoFit/>
          </a:bodyPr>
          <a:lstStyle/>
          <a:p>
            <a:pPr algn="ctr" rtl="1">
              <a:defRPr/>
            </a:pPr>
            <a:r>
              <a:rPr lang="en" sz="3600" b="1">
                <a:solidFill>
                  <a:srgbClr val="FFFF00"/>
                </a:solidFill>
                <a:effectLst>
                  <a:outerShdw blurRad="38100" dist="38100" dir="2700000" algn="tl">
                    <a:srgbClr val="000000">
                      <a:alpha val="43137"/>
                    </a:srgbClr>
                  </a:outerShdw>
                </a:effectLst>
                <a:latin typeface="Arial" pitchFamily="34" charset="0"/>
              </a:rPr>
              <a:t>glyceraldehyde</a:t>
            </a:r>
          </a:p>
          <a:p>
            <a:pPr algn="ctr" rtl="1">
              <a:defRPr/>
            </a:pPr>
            <a:r>
              <a:rPr lang="en" sz="3600" b="1">
                <a:solidFill>
                  <a:srgbClr val="FF9900"/>
                </a:solidFill>
                <a:effectLst>
                  <a:outerShdw blurRad="38100" dist="38100" dir="2700000" algn="tl">
                    <a:srgbClr val="000000">
                      <a:alpha val="43137"/>
                    </a:srgbClr>
                  </a:outerShdw>
                </a:effectLst>
                <a:latin typeface="Arial" pitchFamily="34" charset="0"/>
              </a:rPr>
              <a:t>(aldose)</a:t>
            </a:r>
          </a:p>
        </p:txBody>
      </p:sp>
      <p:sp>
        <p:nvSpPr>
          <p:cNvPr id="19480" name="Text Box 27"/>
          <p:cNvSpPr txBox="1">
            <a:spLocks noChangeArrowheads="1"/>
          </p:cNvSpPr>
          <p:nvPr/>
        </p:nvSpPr>
        <p:spPr bwMode="auto">
          <a:xfrm>
            <a:off x="4429125" y="5429250"/>
            <a:ext cx="4095750" cy="1190625"/>
          </a:xfrm>
          <a:prstGeom prst="rect">
            <a:avLst/>
          </a:prstGeom>
          <a:noFill/>
          <a:ln w="9525">
            <a:noFill/>
            <a:miter lim="800000"/>
            <a:headEnd/>
            <a:tailEnd/>
          </a:ln>
        </p:spPr>
        <p:txBody>
          <a:bodyPr wrap="none">
            <a:spAutoFit/>
          </a:bodyPr>
          <a:lstStyle/>
          <a:p>
            <a:pPr algn="ctr" rtl="1">
              <a:defRPr/>
            </a:pPr>
            <a:r>
              <a:rPr lang="en" sz="3600" b="1" dirty="0" err="1">
                <a:solidFill>
                  <a:srgbClr val="FFFF00"/>
                </a:solidFill>
                <a:effectLst>
                  <a:outerShdw blurRad="38100" dist="38100" dir="2700000" algn="tl">
                    <a:srgbClr val="000000">
                      <a:alpha val="43137"/>
                    </a:srgbClr>
                  </a:outerShdw>
                </a:effectLst>
                <a:latin typeface="Arial" pitchFamily="34" charset="0"/>
              </a:rPr>
              <a:t>dihydroxyacetone</a:t>
            </a:r>
            <a:endParaRPr lang="fr-FR" sz="3600" b="1" dirty="0">
              <a:solidFill>
                <a:srgbClr val="FFFF00"/>
              </a:solidFill>
              <a:effectLst>
                <a:outerShdw blurRad="38100" dist="38100" dir="2700000" algn="tl">
                  <a:srgbClr val="000000">
                    <a:alpha val="43137"/>
                  </a:srgbClr>
                </a:outerShdw>
              </a:effectLst>
              <a:latin typeface="Arial" pitchFamily="34" charset="0"/>
            </a:endParaRPr>
          </a:p>
          <a:p>
            <a:pPr algn="ctr" rtl="1">
              <a:defRPr/>
            </a:pPr>
            <a:r>
              <a:rPr lang="en" sz="3600" b="1" dirty="0">
                <a:solidFill>
                  <a:srgbClr val="FF9900"/>
                </a:solidFill>
                <a:effectLst>
                  <a:outerShdw blurRad="38100" dist="38100" dir="2700000" algn="tl">
                    <a:srgbClr val="000000">
                      <a:alpha val="43137"/>
                    </a:srgbClr>
                  </a:outerShdw>
                </a:effectLst>
                <a:latin typeface="Arial" pitchFamily="34" charset="0"/>
              </a:rPr>
              <a:t>(ketosis)</a:t>
            </a:r>
          </a:p>
        </p:txBody>
      </p:sp>
      <p:grpSp>
        <p:nvGrpSpPr>
          <p:cNvPr id="2" name="Group 30"/>
          <p:cNvGrpSpPr>
            <a:grpSpLocks/>
          </p:cNvGrpSpPr>
          <p:nvPr/>
        </p:nvGrpSpPr>
        <p:grpSpPr bwMode="auto">
          <a:xfrm>
            <a:off x="1714500" y="1928813"/>
            <a:ext cx="5657850" cy="1943100"/>
            <a:chOff x="1152" y="1104"/>
            <a:chExt cx="3564" cy="1224"/>
          </a:xfrm>
        </p:grpSpPr>
        <p:sp>
          <p:nvSpPr>
            <p:cNvPr id="19484" name="Rectangle 28"/>
            <p:cNvSpPr>
              <a:spLocks noChangeArrowheads="1"/>
            </p:cNvSpPr>
            <p:nvPr/>
          </p:nvSpPr>
          <p:spPr bwMode="auto">
            <a:xfrm rot="-2700000">
              <a:off x="1152" y="1104"/>
              <a:ext cx="996" cy="516"/>
            </a:xfrm>
            <a:prstGeom prst="rect">
              <a:avLst/>
            </a:prstGeom>
            <a:noFill/>
            <a:ln w="38100">
              <a:solidFill>
                <a:srgbClr val="FF00FF"/>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9485" name="Rectangle 29"/>
            <p:cNvSpPr>
              <a:spLocks noChangeArrowheads="1"/>
            </p:cNvSpPr>
            <p:nvPr/>
          </p:nvSpPr>
          <p:spPr bwMode="auto">
            <a:xfrm>
              <a:off x="3720" y="1812"/>
              <a:ext cx="996" cy="516"/>
            </a:xfrm>
            <a:prstGeom prst="rect">
              <a:avLst/>
            </a:prstGeom>
            <a:noFill/>
            <a:ln w="38100">
              <a:solidFill>
                <a:srgbClr val="FF00FF"/>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19482" name="Text Box 38"/>
          <p:cNvSpPr txBox="1">
            <a:spLocks noChangeArrowheads="1"/>
          </p:cNvSpPr>
          <p:nvPr/>
        </p:nvSpPr>
        <p:spPr bwMode="auto">
          <a:xfrm>
            <a:off x="3714750" y="785813"/>
            <a:ext cx="1693863" cy="830262"/>
          </a:xfrm>
          <a:prstGeom prst="rect">
            <a:avLst/>
          </a:prstGeom>
          <a:noFill/>
          <a:ln w="9525">
            <a:noFill/>
            <a:miter lim="800000"/>
            <a:headEnd/>
            <a:tailEnd/>
          </a:ln>
        </p:spPr>
        <p:txBody>
          <a:bodyPr wrap="none">
            <a:spAutoFit/>
          </a:bodyPr>
          <a:lstStyle/>
          <a:p>
            <a:pPr algn="ctr" rtl="1">
              <a:defRPr/>
            </a:pPr>
            <a:r>
              <a:rPr lang="en" sz="4800" b="1">
                <a:solidFill>
                  <a:srgbClr val="FFFF00"/>
                </a:solidFill>
                <a:effectLst>
                  <a:outerShdw blurRad="38100" dist="38100" dir="2700000" algn="tl">
                    <a:srgbClr val="000000">
                      <a:alpha val="43137"/>
                    </a:srgbClr>
                  </a:outerShdw>
                </a:effectLst>
                <a:latin typeface="Arial" pitchFamily="34" charset="0"/>
              </a:rPr>
              <a:t>Dare</a:t>
            </a:r>
          </a:p>
        </p:txBody>
      </p:sp>
      <p:sp>
        <p:nvSpPr>
          <p:cNvPr id="3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835076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Oval 3"/>
          <p:cNvSpPr>
            <a:spLocks noChangeArrowheads="1"/>
          </p:cNvSpPr>
          <p:nvPr/>
        </p:nvSpPr>
        <p:spPr bwMode="auto">
          <a:xfrm>
            <a:off x="209550" y="908050"/>
            <a:ext cx="133350" cy="133350"/>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324" name="Text Box 4"/>
          <p:cNvSpPr txBox="1">
            <a:spLocks noChangeArrowheads="1"/>
          </p:cNvSpPr>
          <p:nvPr/>
        </p:nvSpPr>
        <p:spPr bwMode="auto">
          <a:xfrm>
            <a:off x="473075" y="684213"/>
            <a:ext cx="3375025" cy="549275"/>
          </a:xfrm>
          <a:prstGeom prst="rect">
            <a:avLst/>
          </a:prstGeom>
          <a:noFill/>
          <a:ln w="9525">
            <a:noFill/>
            <a:miter lim="800000"/>
            <a:headEnd/>
            <a:tailEnd/>
          </a:ln>
        </p:spPr>
        <p:txBody>
          <a:bodyPr>
            <a:spAutoFit/>
          </a:bodyPr>
          <a:lstStyle/>
          <a:p>
            <a:pPr algn="ctr" rtl="1">
              <a:defRPr/>
            </a:pPr>
            <a:r>
              <a:rPr lang="en" sz="3000" b="1">
                <a:effectLst>
                  <a:outerShdw blurRad="38100" dist="38100" dir="2700000" algn="tl">
                    <a:srgbClr val="000000">
                      <a:alpha val="43137"/>
                    </a:srgbClr>
                  </a:outerShdw>
                </a:effectLst>
                <a:latin typeface="Arial" pitchFamily="34" charset="0"/>
              </a:rPr>
              <a:t>carbohydrates are</a:t>
            </a:r>
          </a:p>
        </p:txBody>
      </p:sp>
      <p:sp>
        <p:nvSpPr>
          <p:cNvPr id="56325" name="Oval 5"/>
          <p:cNvSpPr>
            <a:spLocks noChangeArrowheads="1"/>
          </p:cNvSpPr>
          <p:nvPr/>
        </p:nvSpPr>
        <p:spPr bwMode="auto">
          <a:xfrm>
            <a:off x="209550" y="2584450"/>
            <a:ext cx="133350" cy="133350"/>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326" name="Text Box 6"/>
          <p:cNvSpPr txBox="1">
            <a:spLocks noChangeArrowheads="1"/>
          </p:cNvSpPr>
          <p:nvPr/>
        </p:nvSpPr>
        <p:spPr bwMode="auto">
          <a:xfrm>
            <a:off x="473075" y="2360613"/>
            <a:ext cx="8378825" cy="1463675"/>
          </a:xfrm>
          <a:prstGeom prst="rect">
            <a:avLst/>
          </a:prstGeom>
          <a:noFill/>
          <a:ln w="9525">
            <a:noFill/>
            <a:miter lim="800000"/>
            <a:headEnd/>
            <a:tailEnd/>
          </a:ln>
        </p:spPr>
        <p:txBody>
          <a:bodyPr>
            <a:spAutoFit/>
          </a:bodyPr>
          <a:lstStyle/>
          <a:p>
            <a:pPr algn="just" rtl="1">
              <a:defRPr/>
            </a:pPr>
            <a:r>
              <a:rPr lang="en" sz="3000" b="1">
                <a:effectLst>
                  <a:outerShdw blurRad="38100" dist="38100" dir="2700000" algn="tl">
                    <a:srgbClr val="000000">
                      <a:alpha val="43137"/>
                    </a:srgbClr>
                  </a:outerShdw>
                </a:effectLst>
                <a:latin typeface="Arial" pitchFamily="34" charset="0"/>
              </a:rPr>
              <a:t>The chemical formula of carbohydrates is generally C </a:t>
            </a:r>
            <a:r>
              <a:rPr lang="en" sz="3000" b="1" baseline="-25000">
                <a:effectLst>
                  <a:outerShdw blurRad="38100" dist="38100" dir="2700000" algn="tl">
                    <a:srgbClr val="000000">
                      <a:alpha val="43137"/>
                    </a:srgbClr>
                  </a:outerShdw>
                </a:effectLst>
                <a:latin typeface="Arial" pitchFamily="34" charset="0"/>
              </a:rPr>
              <a:t>&lt;sub&gt;m&lt;/sub&gt; </a:t>
            </a:r>
            <a:r>
              <a:rPr lang="en" sz="3000" b="1">
                <a:effectLst>
                  <a:outerShdw blurRad="38100" dist="38100" dir="2700000" algn="tl">
                    <a:srgbClr val="000000">
                      <a:alpha val="43137"/>
                    </a:srgbClr>
                  </a:outerShdw>
                </a:effectLst>
                <a:latin typeface="Arial" pitchFamily="34" charset="0"/>
              </a:rPr>
              <a:t>(H </a:t>
            </a:r>
            <a:r>
              <a:rPr lang="en" sz="3000" b="1" baseline="-25000">
                <a:effectLst>
                  <a:outerShdw blurRad="38100" dist="38100" dir="2700000" algn="tl">
                    <a:srgbClr val="000000">
                      <a:alpha val="43137"/>
                    </a:srgbClr>
                  </a:outerShdw>
                </a:effectLst>
                <a:latin typeface="Arial" pitchFamily="34" charset="0"/>
              </a:rPr>
              <a:t>&lt;sub&gt;2&lt;/sub&gt; </a:t>
            </a:r>
            <a:r>
              <a:rPr lang="en" sz="3000" b="1">
                <a:effectLst>
                  <a:outerShdw blurRad="38100" dist="38100" dir="2700000" algn="tl">
                    <a:srgbClr val="000000">
                      <a:alpha val="43137"/>
                    </a:srgbClr>
                  </a:outerShdw>
                </a:effectLst>
                <a:latin typeface="Arial" pitchFamily="34" charset="0"/>
              </a:rPr>
              <a:t>O) </a:t>
            </a:r>
            <a:r>
              <a:rPr lang="en" sz="3000" b="1" baseline="-25000">
                <a:effectLst>
                  <a:outerShdw blurRad="38100" dist="38100" dir="2700000" algn="tl">
                    <a:srgbClr val="000000">
                      <a:alpha val="43137"/>
                    </a:srgbClr>
                  </a:outerShdw>
                </a:effectLst>
                <a:latin typeface="Arial" pitchFamily="34" charset="0"/>
              </a:rPr>
              <a:t>&lt;sub&gt;n&lt;/sub&gt;, </a:t>
            </a:r>
            <a:r>
              <a:rPr lang="en" sz="3000" b="1">
                <a:effectLst>
                  <a:outerShdw blurRad="38100" dist="38100" dir="2700000" algn="tl">
                    <a:srgbClr val="000000">
                      <a:alpha val="43137"/>
                    </a:srgbClr>
                  </a:outerShdw>
                </a:effectLst>
                <a:latin typeface="Arial" pitchFamily="34" charset="0"/>
              </a:rPr>
              <a:t>hence the name </a:t>
            </a:r>
            <a:r>
              <a:rPr lang="en" sz="3000" b="1">
                <a:solidFill>
                  <a:srgbClr val="00FF00"/>
                </a:solidFill>
                <a:effectLst>
                  <a:outerShdw blurRad="38100" dist="38100" dir="2700000" algn="tl">
                    <a:srgbClr val="000000">
                      <a:alpha val="43137"/>
                    </a:srgbClr>
                  </a:outerShdw>
                </a:effectLst>
                <a:latin typeface="Arial" pitchFamily="34" charset="0"/>
              </a:rPr>
              <a:t>carbohydrate.</a:t>
            </a:r>
          </a:p>
        </p:txBody>
      </p:sp>
      <p:sp>
        <p:nvSpPr>
          <p:cNvPr id="56327" name="Text Box 7"/>
          <p:cNvSpPr txBox="1">
            <a:spLocks noChangeArrowheads="1"/>
          </p:cNvSpPr>
          <p:nvPr/>
        </p:nvSpPr>
        <p:spPr bwMode="auto">
          <a:xfrm>
            <a:off x="415925" y="3814763"/>
            <a:ext cx="8397875" cy="1006475"/>
          </a:xfrm>
          <a:prstGeom prst="rect">
            <a:avLst/>
          </a:prstGeom>
          <a:noFill/>
          <a:ln w="9525">
            <a:noFill/>
            <a:miter lim="800000"/>
            <a:headEnd/>
            <a:tailEnd/>
          </a:ln>
        </p:spPr>
        <p:txBody>
          <a:bodyPr>
            <a:spAutoFit/>
          </a:bodyPr>
          <a:lstStyle/>
          <a:p>
            <a:pPr algn="just" rtl="1">
              <a:defRPr/>
            </a:pPr>
            <a:r>
              <a:rPr lang="en" sz="3000" b="1">
                <a:effectLst>
                  <a:outerShdw blurRad="38100" dist="38100" dir="2700000" algn="tl">
                    <a:srgbClr val="000000">
                      <a:alpha val="43137"/>
                    </a:srgbClr>
                  </a:outerShdw>
                </a:effectLst>
                <a:latin typeface="Arial" pitchFamily="34" charset="0"/>
              </a:rPr>
              <a:t>They are also called saccharides.</a:t>
            </a:r>
          </a:p>
          <a:p>
            <a:pPr algn="ctr" rtl="1">
              <a:defRPr/>
            </a:pPr>
            <a:r>
              <a:rPr lang="en" sz="3000" b="1">
                <a:solidFill>
                  <a:srgbClr val="00FF00"/>
                </a:solidFill>
                <a:effectLst>
                  <a:outerShdw blurRad="38100" dist="38100" dir="2700000" algn="tl">
                    <a:srgbClr val="000000">
                      <a:alpha val="43137"/>
                    </a:srgbClr>
                  </a:outerShdw>
                </a:effectLst>
                <a:latin typeface="Arial" pitchFamily="34" charset="0"/>
              </a:rPr>
              <a:t>(Greek: </a:t>
            </a:r>
            <a:r>
              <a:rPr lang="en" sz="3000" b="1" i="1">
                <a:solidFill>
                  <a:srgbClr val="00FF00"/>
                </a:solidFill>
                <a:effectLst>
                  <a:outerShdw blurRad="38100" dist="38100" dir="2700000" algn="tl">
                    <a:srgbClr val="000000">
                      <a:alpha val="43137"/>
                    </a:srgbClr>
                  </a:outerShdw>
                </a:effectLst>
                <a:latin typeface="Arial" pitchFamily="34" charset="0"/>
              </a:rPr>
              <a:t>sakkharon </a:t>
            </a:r>
            <a:r>
              <a:rPr lang="en" sz="3000" b="1">
                <a:solidFill>
                  <a:srgbClr val="00FF00"/>
                </a:solidFill>
                <a:effectLst>
                  <a:outerShdw blurRad="38100" dist="38100" dir="2700000" algn="tl">
                    <a:srgbClr val="000000">
                      <a:alpha val="43137"/>
                    </a:srgbClr>
                  </a:outerShdw>
                </a:effectLst>
                <a:latin typeface="Arial" pitchFamily="34" charset="0"/>
              </a:rPr>
              <a:t>means sugar)</a:t>
            </a:r>
          </a:p>
        </p:txBody>
      </p:sp>
      <p:sp>
        <p:nvSpPr>
          <p:cNvPr id="56331" name="Text Box 11"/>
          <p:cNvSpPr txBox="1">
            <a:spLocks noChangeArrowheads="1"/>
          </p:cNvSpPr>
          <p:nvPr/>
        </p:nvSpPr>
        <p:spPr bwMode="auto">
          <a:xfrm>
            <a:off x="2028825" y="1217613"/>
            <a:ext cx="5572125" cy="549275"/>
          </a:xfrm>
          <a:prstGeom prst="rect">
            <a:avLst/>
          </a:prstGeom>
          <a:noFill/>
          <a:ln w="9525">
            <a:noFill/>
            <a:miter lim="800000"/>
            <a:headEnd/>
            <a:tailEnd/>
          </a:ln>
        </p:spPr>
        <p:txBody>
          <a:bodyPr>
            <a:spAutoFit/>
          </a:bodyPr>
          <a:lstStyle/>
          <a:p>
            <a:pPr algn="ctr" rtl="1">
              <a:defRPr/>
            </a:pPr>
            <a:r>
              <a:rPr lang="en" sz="3000" b="1">
                <a:solidFill>
                  <a:srgbClr val="00FF00"/>
                </a:solidFill>
                <a:effectLst>
                  <a:outerShdw blurRad="38100" dist="38100" dir="2700000" algn="tl">
                    <a:srgbClr val="000000">
                      <a:alpha val="43137"/>
                    </a:srgbClr>
                  </a:outerShdw>
                </a:effectLst>
                <a:latin typeface="Arial" pitchFamily="34" charset="0"/>
              </a:rPr>
              <a:t>polyhydroxyaldehydes</a:t>
            </a:r>
          </a:p>
        </p:txBody>
      </p:sp>
      <p:sp>
        <p:nvSpPr>
          <p:cNvPr id="56332" name="Text Box 12"/>
          <p:cNvSpPr txBox="1">
            <a:spLocks noChangeArrowheads="1"/>
          </p:cNvSpPr>
          <p:nvPr/>
        </p:nvSpPr>
        <p:spPr bwMode="auto">
          <a:xfrm>
            <a:off x="2028825" y="1712913"/>
            <a:ext cx="5013325" cy="549275"/>
          </a:xfrm>
          <a:prstGeom prst="rect">
            <a:avLst/>
          </a:prstGeom>
          <a:noFill/>
          <a:ln w="9525">
            <a:noFill/>
            <a:miter lim="800000"/>
            <a:headEnd/>
            <a:tailEnd/>
          </a:ln>
        </p:spPr>
        <p:txBody>
          <a:bodyPr>
            <a:spAutoFit/>
          </a:bodyPr>
          <a:lstStyle/>
          <a:p>
            <a:pPr algn="ctr" rtl="1">
              <a:defRPr/>
            </a:pPr>
            <a:r>
              <a:rPr lang="en" sz="3000" b="1">
                <a:solidFill>
                  <a:srgbClr val="00FF00"/>
                </a:solidFill>
                <a:effectLst>
                  <a:outerShdw blurRad="38100" dist="38100" dir="2700000" algn="tl">
                    <a:srgbClr val="000000">
                      <a:alpha val="43137"/>
                    </a:srgbClr>
                  </a:outerShdw>
                </a:effectLst>
                <a:latin typeface="Arial" pitchFamily="34" charset="0"/>
              </a:rPr>
              <a:t>polyhydroxyketones</a:t>
            </a:r>
          </a:p>
        </p:txBody>
      </p:sp>
      <p:sp>
        <p:nvSpPr>
          <p:cNvPr id="56333" name="Oval 13"/>
          <p:cNvSpPr>
            <a:spLocks noChangeArrowheads="1"/>
          </p:cNvSpPr>
          <p:nvPr/>
        </p:nvSpPr>
        <p:spPr bwMode="auto">
          <a:xfrm>
            <a:off x="209550" y="4089400"/>
            <a:ext cx="133350" cy="133350"/>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334" name="Text Box 14"/>
          <p:cNvSpPr txBox="1">
            <a:spLocks noChangeArrowheads="1"/>
          </p:cNvSpPr>
          <p:nvPr/>
        </p:nvSpPr>
        <p:spPr bwMode="auto">
          <a:xfrm>
            <a:off x="403225" y="4957763"/>
            <a:ext cx="2686050" cy="549275"/>
          </a:xfrm>
          <a:prstGeom prst="rect">
            <a:avLst/>
          </a:prstGeom>
          <a:noFill/>
          <a:ln w="9525">
            <a:noFill/>
            <a:miter lim="800000"/>
            <a:headEnd/>
            <a:tailEnd/>
          </a:ln>
        </p:spPr>
        <p:txBody>
          <a:bodyPr wrap="none">
            <a:spAutoFit/>
          </a:bodyPr>
          <a:lstStyle/>
          <a:p>
            <a:pPr algn="ctr" rtl="1">
              <a:defRPr/>
            </a:pPr>
            <a:r>
              <a:rPr lang="en" sz="3000" b="1">
                <a:effectLst>
                  <a:outerShdw blurRad="38100" dist="38100" dir="2700000" algn="tl">
                    <a:srgbClr val="000000">
                      <a:alpha val="43137"/>
                    </a:srgbClr>
                  </a:outerShdw>
                </a:effectLst>
                <a:latin typeface="Arial" pitchFamily="34" charset="0"/>
              </a:rPr>
              <a:t>We can distinguish:</a:t>
            </a:r>
          </a:p>
        </p:txBody>
      </p:sp>
      <p:sp>
        <p:nvSpPr>
          <p:cNvPr id="56335" name="Oval 15"/>
          <p:cNvSpPr>
            <a:spLocks noChangeArrowheads="1"/>
          </p:cNvSpPr>
          <p:nvPr/>
        </p:nvSpPr>
        <p:spPr bwMode="auto">
          <a:xfrm>
            <a:off x="209550" y="5175250"/>
            <a:ext cx="133350" cy="133350"/>
          </a:xfrm>
          <a:prstGeom prst="ellipse">
            <a:avLst/>
          </a:prstGeom>
          <a:solidFill>
            <a:srgbClr val="FF0000"/>
          </a:solidFill>
          <a:ln w="952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6336" name="Rectangle 16"/>
          <p:cNvSpPr>
            <a:spLocks noChangeArrowheads="1"/>
          </p:cNvSpPr>
          <p:nvPr/>
        </p:nvSpPr>
        <p:spPr bwMode="auto">
          <a:xfrm>
            <a:off x="3276600" y="4957763"/>
            <a:ext cx="4056063" cy="549275"/>
          </a:xfrm>
          <a:prstGeom prst="rect">
            <a:avLst/>
          </a:prstGeom>
          <a:noFill/>
          <a:ln w="9525">
            <a:noFill/>
            <a:miter lim="800000"/>
            <a:headEnd/>
            <a:tailEnd/>
          </a:ln>
        </p:spPr>
        <p:txBody>
          <a:bodyPr wrap="none">
            <a:spAutoFit/>
          </a:bodyPr>
          <a:lstStyle/>
          <a:p>
            <a:pPr algn="ctr" rtl="1">
              <a:defRPr/>
            </a:pPr>
            <a:r>
              <a:rPr lang="en" sz="3000" b="1">
                <a:solidFill>
                  <a:srgbClr val="FF9900"/>
                </a:solidFill>
                <a:effectLst>
                  <a:outerShdw blurRad="38100" dist="38100" dir="2700000" algn="tl">
                    <a:srgbClr val="000000">
                      <a:alpha val="43137"/>
                    </a:srgbClr>
                  </a:outerShdw>
                </a:effectLst>
                <a:latin typeface="Arial" pitchFamily="34" charset="0"/>
              </a:rPr>
              <a:t>monosaccharides</a:t>
            </a:r>
          </a:p>
        </p:txBody>
      </p:sp>
      <p:sp>
        <p:nvSpPr>
          <p:cNvPr id="56337" name="Rectangle 17"/>
          <p:cNvSpPr>
            <a:spLocks noChangeArrowheads="1"/>
          </p:cNvSpPr>
          <p:nvPr/>
        </p:nvSpPr>
        <p:spPr bwMode="auto">
          <a:xfrm>
            <a:off x="3276600" y="5438775"/>
            <a:ext cx="3930650" cy="549275"/>
          </a:xfrm>
          <a:prstGeom prst="rect">
            <a:avLst/>
          </a:prstGeom>
          <a:noFill/>
          <a:ln w="9525">
            <a:noFill/>
            <a:miter lim="800000"/>
            <a:headEnd/>
            <a:tailEnd/>
          </a:ln>
        </p:spPr>
        <p:txBody>
          <a:bodyPr wrap="none">
            <a:spAutoFit/>
          </a:bodyPr>
          <a:lstStyle/>
          <a:p>
            <a:pPr algn="ctr" rtl="1">
              <a:defRPr/>
            </a:pPr>
            <a:r>
              <a:rPr lang="en" sz="3000" b="1">
                <a:solidFill>
                  <a:srgbClr val="FF9900"/>
                </a:solidFill>
                <a:effectLst>
                  <a:outerShdw blurRad="38100" dist="38100" dir="2700000" algn="tl">
                    <a:srgbClr val="000000">
                      <a:alpha val="43137"/>
                    </a:srgbClr>
                  </a:outerShdw>
                </a:effectLst>
                <a:latin typeface="Arial" pitchFamily="34" charset="0"/>
              </a:rPr>
              <a:t>oligosaccharides</a:t>
            </a:r>
          </a:p>
        </p:txBody>
      </p:sp>
      <p:sp>
        <p:nvSpPr>
          <p:cNvPr id="56338" name="Rectangle 18"/>
          <p:cNvSpPr>
            <a:spLocks noChangeArrowheads="1"/>
          </p:cNvSpPr>
          <p:nvPr/>
        </p:nvSpPr>
        <p:spPr bwMode="auto">
          <a:xfrm>
            <a:off x="3276600" y="5919788"/>
            <a:ext cx="3802063" cy="549275"/>
          </a:xfrm>
          <a:prstGeom prst="rect">
            <a:avLst/>
          </a:prstGeom>
          <a:noFill/>
          <a:ln w="9525">
            <a:noFill/>
            <a:miter lim="800000"/>
            <a:headEnd/>
            <a:tailEnd/>
          </a:ln>
        </p:spPr>
        <p:txBody>
          <a:bodyPr wrap="none">
            <a:spAutoFit/>
          </a:bodyPr>
          <a:lstStyle/>
          <a:p>
            <a:pPr algn="ctr" rtl="1">
              <a:defRPr/>
            </a:pPr>
            <a:r>
              <a:rPr lang="en" sz="3000" b="1">
                <a:solidFill>
                  <a:srgbClr val="FF9900"/>
                </a:solidFill>
                <a:effectLst>
                  <a:outerShdw blurRad="38100" dist="38100" dir="2700000" algn="tl">
                    <a:srgbClr val="000000">
                      <a:alpha val="43137"/>
                    </a:srgbClr>
                  </a:outerShdw>
                </a:effectLst>
                <a:latin typeface="Arial" pitchFamily="34" charset="0"/>
              </a:rPr>
              <a:t>polysaccharides</a:t>
            </a:r>
          </a:p>
        </p:txBody>
      </p:sp>
      <p:sp>
        <p:nvSpPr>
          <p:cNvPr id="56340" name="Text Box 20"/>
          <p:cNvSpPr txBox="1">
            <a:spLocks noChangeArrowheads="1"/>
          </p:cNvSpPr>
          <p:nvPr/>
        </p:nvSpPr>
        <p:spPr bwMode="auto">
          <a:xfrm>
            <a:off x="2857500" y="214313"/>
            <a:ext cx="2305050" cy="584200"/>
          </a:xfrm>
          <a:prstGeom prst="rect">
            <a:avLst/>
          </a:prstGeom>
          <a:noFill/>
          <a:ln w="9525">
            <a:noFill/>
            <a:miter lim="800000"/>
            <a:headEnd/>
            <a:tailEnd/>
          </a:ln>
          <a:effectLst/>
        </p:spPr>
        <p:txBody>
          <a:bodyPr wrap="none">
            <a:spAutoFit/>
          </a:bodyPr>
          <a:lstStyle/>
          <a:p>
            <a:pPr algn="ctr" rtl="1">
              <a:defRPr/>
            </a:pPr>
            <a:r>
              <a:rPr lang="en" sz="3200" b="1" dirty="0">
                <a:solidFill>
                  <a:srgbClr val="FFFF00"/>
                </a:solidFill>
                <a:effectLst>
                  <a:outerShdw blurRad="38100" dist="38100" dir="2700000" algn="tl">
                    <a:srgbClr val="000000">
                      <a:alpha val="43137"/>
                    </a:srgbClr>
                  </a:outerShdw>
                </a:effectLst>
                <a:latin typeface="Arial" charset="0"/>
                <a:cs typeface="Arial" charset="0"/>
              </a:rPr>
              <a:t>CARBOHYDRATES</a:t>
            </a:r>
          </a:p>
        </p:txBody>
      </p:sp>
      <p:sp>
        <p:nvSpPr>
          <p:cNvPr id="56341" name="Text Box 21"/>
          <p:cNvSpPr txBox="1">
            <a:spLocks noChangeArrowheads="1"/>
          </p:cNvSpPr>
          <p:nvPr/>
        </p:nvSpPr>
        <p:spPr bwMode="auto">
          <a:xfrm>
            <a:off x="7735888" y="4862513"/>
            <a:ext cx="576262" cy="1643062"/>
          </a:xfrm>
          <a:prstGeom prst="rect">
            <a:avLst/>
          </a:prstGeom>
          <a:noFill/>
          <a:ln w="9525">
            <a:noFill/>
            <a:miter lim="800000"/>
            <a:headEnd/>
            <a:tailEnd/>
          </a:ln>
        </p:spPr>
        <p:txBody>
          <a:bodyPr wrap="none">
            <a:spAutoFit/>
          </a:bodyPr>
          <a:lstStyle/>
          <a:p>
            <a:pPr algn="ctr" rtl="1">
              <a:lnSpc>
                <a:spcPct val="140000"/>
              </a:lnSpc>
              <a:defRPr/>
            </a:pPr>
            <a:r>
              <a:rPr lang="en" b="1">
                <a:solidFill>
                  <a:srgbClr val="00FF00"/>
                </a:solidFill>
                <a:effectLst>
                  <a:outerShdw blurRad="38100" dist="38100" dir="2700000" algn="tl">
                    <a:srgbClr val="000000">
                      <a:alpha val="43137"/>
                    </a:srgbClr>
                  </a:outerShdw>
                </a:effectLst>
                <a:latin typeface="Arial" pitchFamily="34" charset="0"/>
              </a:rPr>
              <a:t>1</a:t>
            </a:r>
          </a:p>
          <a:p>
            <a:pPr algn="ctr" rtl="1">
              <a:lnSpc>
                <a:spcPct val="140000"/>
              </a:lnSpc>
              <a:defRPr/>
            </a:pPr>
            <a:endParaRPr lang="fr-FR" b="1">
              <a:solidFill>
                <a:srgbClr val="00FF00"/>
              </a:solidFill>
              <a:effectLst>
                <a:outerShdw blurRad="38100" dist="38100" dir="2700000" algn="tl">
                  <a:srgbClr val="000000">
                    <a:alpha val="43137"/>
                  </a:srgbClr>
                </a:outerShdw>
              </a:effectLst>
              <a:latin typeface="Arial" pitchFamily="34" charset="0"/>
            </a:endParaRPr>
          </a:p>
          <a:p>
            <a:pPr algn="ctr" rtl="1">
              <a:lnSpc>
                <a:spcPct val="140000"/>
              </a:lnSpc>
              <a:defRPr/>
            </a:pPr>
            <a:r>
              <a:rPr lang="en" b="1">
                <a:solidFill>
                  <a:srgbClr val="00FF00"/>
                </a:solidFill>
                <a:effectLst>
                  <a:outerShdw blurRad="38100" dist="38100" dir="2700000" algn="tl">
                    <a:srgbClr val="000000">
                      <a:alpha val="43137"/>
                    </a:srgbClr>
                  </a:outerShdw>
                </a:effectLst>
                <a:latin typeface="Arial" pitchFamily="34" charset="0"/>
              </a:rPr>
              <a:t>10</a:t>
            </a:r>
          </a:p>
          <a:p>
            <a:pPr algn="ctr" rtl="1">
              <a:lnSpc>
                <a:spcPct val="140000"/>
              </a:lnSpc>
              <a:defRPr/>
            </a:pPr>
            <a:r>
              <a:rPr lang="en" b="1">
                <a:solidFill>
                  <a:srgbClr val="00FF00"/>
                </a:solidFill>
                <a:effectLst>
                  <a:outerShdw blurRad="38100" dist="38100" dir="2700000" algn="tl">
                    <a:srgbClr val="000000">
                      <a:alpha val="43137"/>
                    </a:srgbClr>
                  </a:outerShdw>
                </a:effectLst>
                <a:latin typeface="Arial" pitchFamily="34" charset="0"/>
              </a:rPr>
              <a:t>&gt;10</a:t>
            </a:r>
          </a:p>
        </p:txBody>
      </p:sp>
      <p:sp>
        <p:nvSpPr>
          <p:cNvPr id="1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2414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 fill="hold"/>
                                        <p:tgtEl>
                                          <p:spTgt spid="56323"/>
                                        </p:tgtEl>
                                        <p:attrNameLst>
                                          <p:attrName>ppt_x</p:attrName>
                                        </p:attrNameLst>
                                      </p:cBhvr>
                                      <p:tavLst>
                                        <p:tav tm="0">
                                          <p:val>
                                            <p:strVal val="#ppt_x-#ppt_w/2"/>
                                          </p:val>
                                        </p:tav>
                                        <p:tav tm="100000">
                                          <p:val>
                                            <p:strVal val="#ppt_x"/>
                                          </p:val>
                                        </p:tav>
                                      </p:tavLst>
                                    </p:anim>
                                    <p:anim calcmode="lin" valueType="num">
                                      <p:cBhvr>
                                        <p:cTn id="8" dur="500" fill="hold"/>
                                        <p:tgtEl>
                                          <p:spTgt spid="56323"/>
                                        </p:tgtEl>
                                        <p:attrNameLst>
                                          <p:attrName>ppt_y</p:attrName>
                                        </p:attrNameLst>
                                      </p:cBhvr>
                                      <p:tavLst>
                                        <p:tav tm="0">
                                          <p:val>
                                            <p:strVal val="#ppt_y"/>
                                          </p:val>
                                        </p:tav>
                                        <p:tav tm="100000">
                                          <p:val>
                                            <p:strVal val="#ppt_y"/>
                                          </p:val>
                                        </p:tav>
                                      </p:tavLst>
                                    </p:anim>
                                    <p:anim calcmode="lin" valueType="num">
                                      <p:cBhvr>
                                        <p:cTn id="9" dur="500" fill="hold"/>
                                        <p:tgtEl>
                                          <p:spTgt spid="56323"/>
                                        </p:tgtEl>
                                        <p:attrNameLst>
                                          <p:attrName>ppt_w</p:attrName>
                                        </p:attrNameLst>
                                      </p:cBhvr>
                                      <p:tavLst>
                                        <p:tav tm="0">
                                          <p:val>
                                            <p:fltVal val="0"/>
                                          </p:val>
                                        </p:tav>
                                        <p:tav tm="100000">
                                          <p:val>
                                            <p:strVal val="#ppt_w"/>
                                          </p:val>
                                        </p:tav>
                                      </p:tavLst>
                                    </p:anim>
                                    <p:anim calcmode="lin" valueType="num">
                                      <p:cBhvr>
                                        <p:cTn id="10" dur="500" fill="hold"/>
                                        <p:tgtEl>
                                          <p:spTgt spid="56323"/>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6324"/>
                                        </p:tgtEl>
                                        <p:attrNameLst>
                                          <p:attrName>style.visibility</p:attrName>
                                        </p:attrNameLst>
                                      </p:cBhvr>
                                      <p:to>
                                        <p:strVal val="visible"/>
                                      </p:to>
                                    </p:set>
                                    <p:anim calcmode="lin" valueType="num">
                                      <p:cBhvr>
                                        <p:cTn id="15" dur="1000" fill="hold"/>
                                        <p:tgtEl>
                                          <p:spTgt spid="56324"/>
                                        </p:tgtEl>
                                        <p:attrNameLst>
                                          <p:attrName>ppt_x</p:attrName>
                                        </p:attrNameLst>
                                      </p:cBhvr>
                                      <p:tavLst>
                                        <p:tav tm="0">
                                          <p:val>
                                            <p:strVal val="#ppt_x-#ppt_w/2"/>
                                          </p:val>
                                        </p:tav>
                                        <p:tav tm="100000">
                                          <p:val>
                                            <p:strVal val="#ppt_x"/>
                                          </p:val>
                                        </p:tav>
                                      </p:tavLst>
                                    </p:anim>
                                    <p:anim calcmode="lin" valueType="num">
                                      <p:cBhvr>
                                        <p:cTn id="16" dur="1000" fill="hold"/>
                                        <p:tgtEl>
                                          <p:spTgt spid="56324"/>
                                        </p:tgtEl>
                                        <p:attrNameLst>
                                          <p:attrName>ppt_y</p:attrName>
                                        </p:attrNameLst>
                                      </p:cBhvr>
                                      <p:tavLst>
                                        <p:tav tm="0">
                                          <p:val>
                                            <p:strVal val="#ppt_y"/>
                                          </p:val>
                                        </p:tav>
                                        <p:tav tm="100000">
                                          <p:val>
                                            <p:strVal val="#ppt_y"/>
                                          </p:val>
                                        </p:tav>
                                      </p:tavLst>
                                    </p:anim>
                                    <p:anim calcmode="lin" valueType="num">
                                      <p:cBhvr>
                                        <p:cTn id="17" dur="1000" fill="hold"/>
                                        <p:tgtEl>
                                          <p:spTgt spid="56324"/>
                                        </p:tgtEl>
                                        <p:attrNameLst>
                                          <p:attrName>ppt_w</p:attrName>
                                        </p:attrNameLst>
                                      </p:cBhvr>
                                      <p:tavLst>
                                        <p:tav tm="0">
                                          <p:val>
                                            <p:fltVal val="0"/>
                                          </p:val>
                                        </p:tav>
                                        <p:tav tm="100000">
                                          <p:val>
                                            <p:strVal val="#ppt_w"/>
                                          </p:val>
                                        </p:tav>
                                      </p:tavLst>
                                    </p:anim>
                                    <p:anim calcmode="lin" valueType="num">
                                      <p:cBhvr>
                                        <p:cTn id="18" dur="1000" fill="hold"/>
                                        <p:tgtEl>
                                          <p:spTgt spid="56324"/>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6331"/>
                                        </p:tgtEl>
                                        <p:attrNameLst>
                                          <p:attrName>style.visibility</p:attrName>
                                        </p:attrNameLst>
                                      </p:cBhvr>
                                      <p:to>
                                        <p:strVal val="visible"/>
                                      </p:to>
                                    </p:set>
                                    <p:anim calcmode="lin" valueType="num">
                                      <p:cBhvr>
                                        <p:cTn id="23" dur="1000" fill="hold"/>
                                        <p:tgtEl>
                                          <p:spTgt spid="56331"/>
                                        </p:tgtEl>
                                        <p:attrNameLst>
                                          <p:attrName>ppt_x</p:attrName>
                                        </p:attrNameLst>
                                      </p:cBhvr>
                                      <p:tavLst>
                                        <p:tav tm="0">
                                          <p:val>
                                            <p:strVal val="#ppt_x-#ppt_w/2"/>
                                          </p:val>
                                        </p:tav>
                                        <p:tav tm="100000">
                                          <p:val>
                                            <p:strVal val="#ppt_x"/>
                                          </p:val>
                                        </p:tav>
                                      </p:tavLst>
                                    </p:anim>
                                    <p:anim calcmode="lin" valueType="num">
                                      <p:cBhvr>
                                        <p:cTn id="24" dur="1000" fill="hold"/>
                                        <p:tgtEl>
                                          <p:spTgt spid="56331"/>
                                        </p:tgtEl>
                                        <p:attrNameLst>
                                          <p:attrName>ppt_y</p:attrName>
                                        </p:attrNameLst>
                                      </p:cBhvr>
                                      <p:tavLst>
                                        <p:tav tm="0">
                                          <p:val>
                                            <p:strVal val="#ppt_y"/>
                                          </p:val>
                                        </p:tav>
                                        <p:tav tm="100000">
                                          <p:val>
                                            <p:strVal val="#ppt_y"/>
                                          </p:val>
                                        </p:tav>
                                      </p:tavLst>
                                    </p:anim>
                                    <p:anim calcmode="lin" valueType="num">
                                      <p:cBhvr>
                                        <p:cTn id="25" dur="1000" fill="hold"/>
                                        <p:tgtEl>
                                          <p:spTgt spid="56331"/>
                                        </p:tgtEl>
                                        <p:attrNameLst>
                                          <p:attrName>ppt_w</p:attrName>
                                        </p:attrNameLst>
                                      </p:cBhvr>
                                      <p:tavLst>
                                        <p:tav tm="0">
                                          <p:val>
                                            <p:fltVal val="0"/>
                                          </p:val>
                                        </p:tav>
                                        <p:tav tm="100000">
                                          <p:val>
                                            <p:strVal val="#ppt_w"/>
                                          </p:val>
                                        </p:tav>
                                      </p:tavLst>
                                    </p:anim>
                                    <p:anim calcmode="lin" valueType="num">
                                      <p:cBhvr>
                                        <p:cTn id="26" dur="1000" fill="hold"/>
                                        <p:tgtEl>
                                          <p:spTgt spid="56331"/>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56332"/>
                                        </p:tgtEl>
                                        <p:attrNameLst>
                                          <p:attrName>style.visibility</p:attrName>
                                        </p:attrNameLst>
                                      </p:cBhvr>
                                      <p:to>
                                        <p:strVal val="visible"/>
                                      </p:to>
                                    </p:set>
                                    <p:anim calcmode="lin" valueType="num">
                                      <p:cBhvr>
                                        <p:cTn id="31" dur="1000" fill="hold"/>
                                        <p:tgtEl>
                                          <p:spTgt spid="56332"/>
                                        </p:tgtEl>
                                        <p:attrNameLst>
                                          <p:attrName>ppt_x</p:attrName>
                                        </p:attrNameLst>
                                      </p:cBhvr>
                                      <p:tavLst>
                                        <p:tav tm="0">
                                          <p:val>
                                            <p:strVal val="#ppt_x-#ppt_w/2"/>
                                          </p:val>
                                        </p:tav>
                                        <p:tav tm="100000">
                                          <p:val>
                                            <p:strVal val="#ppt_x"/>
                                          </p:val>
                                        </p:tav>
                                      </p:tavLst>
                                    </p:anim>
                                    <p:anim calcmode="lin" valueType="num">
                                      <p:cBhvr>
                                        <p:cTn id="32" dur="1000" fill="hold"/>
                                        <p:tgtEl>
                                          <p:spTgt spid="56332"/>
                                        </p:tgtEl>
                                        <p:attrNameLst>
                                          <p:attrName>ppt_y</p:attrName>
                                        </p:attrNameLst>
                                      </p:cBhvr>
                                      <p:tavLst>
                                        <p:tav tm="0">
                                          <p:val>
                                            <p:strVal val="#ppt_y"/>
                                          </p:val>
                                        </p:tav>
                                        <p:tav tm="100000">
                                          <p:val>
                                            <p:strVal val="#ppt_y"/>
                                          </p:val>
                                        </p:tav>
                                      </p:tavLst>
                                    </p:anim>
                                    <p:anim calcmode="lin" valueType="num">
                                      <p:cBhvr>
                                        <p:cTn id="33" dur="1000" fill="hold"/>
                                        <p:tgtEl>
                                          <p:spTgt spid="56332"/>
                                        </p:tgtEl>
                                        <p:attrNameLst>
                                          <p:attrName>ppt_w</p:attrName>
                                        </p:attrNameLst>
                                      </p:cBhvr>
                                      <p:tavLst>
                                        <p:tav tm="0">
                                          <p:val>
                                            <p:fltVal val="0"/>
                                          </p:val>
                                        </p:tav>
                                        <p:tav tm="100000">
                                          <p:val>
                                            <p:strVal val="#ppt_w"/>
                                          </p:val>
                                        </p:tav>
                                      </p:tavLst>
                                    </p:anim>
                                    <p:anim calcmode="lin" valueType="num">
                                      <p:cBhvr>
                                        <p:cTn id="34" dur="1000" fill="hold"/>
                                        <p:tgtEl>
                                          <p:spTgt spid="56332"/>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56325"/>
                                        </p:tgtEl>
                                        <p:attrNameLst>
                                          <p:attrName>style.visibility</p:attrName>
                                        </p:attrNameLst>
                                      </p:cBhvr>
                                      <p:to>
                                        <p:strVal val="visible"/>
                                      </p:to>
                                    </p:set>
                                    <p:anim calcmode="lin" valueType="num">
                                      <p:cBhvr>
                                        <p:cTn id="39" dur="500" fill="hold"/>
                                        <p:tgtEl>
                                          <p:spTgt spid="56325"/>
                                        </p:tgtEl>
                                        <p:attrNameLst>
                                          <p:attrName>ppt_x</p:attrName>
                                        </p:attrNameLst>
                                      </p:cBhvr>
                                      <p:tavLst>
                                        <p:tav tm="0">
                                          <p:val>
                                            <p:strVal val="#ppt_x-#ppt_w/2"/>
                                          </p:val>
                                        </p:tav>
                                        <p:tav tm="100000">
                                          <p:val>
                                            <p:strVal val="#ppt_x"/>
                                          </p:val>
                                        </p:tav>
                                      </p:tavLst>
                                    </p:anim>
                                    <p:anim calcmode="lin" valueType="num">
                                      <p:cBhvr>
                                        <p:cTn id="40" dur="500" fill="hold"/>
                                        <p:tgtEl>
                                          <p:spTgt spid="56325"/>
                                        </p:tgtEl>
                                        <p:attrNameLst>
                                          <p:attrName>ppt_y</p:attrName>
                                        </p:attrNameLst>
                                      </p:cBhvr>
                                      <p:tavLst>
                                        <p:tav tm="0">
                                          <p:val>
                                            <p:strVal val="#ppt_y"/>
                                          </p:val>
                                        </p:tav>
                                        <p:tav tm="100000">
                                          <p:val>
                                            <p:strVal val="#ppt_y"/>
                                          </p:val>
                                        </p:tav>
                                      </p:tavLst>
                                    </p:anim>
                                    <p:anim calcmode="lin" valueType="num">
                                      <p:cBhvr>
                                        <p:cTn id="41" dur="500" fill="hold"/>
                                        <p:tgtEl>
                                          <p:spTgt spid="56325"/>
                                        </p:tgtEl>
                                        <p:attrNameLst>
                                          <p:attrName>ppt_w</p:attrName>
                                        </p:attrNameLst>
                                      </p:cBhvr>
                                      <p:tavLst>
                                        <p:tav tm="0">
                                          <p:val>
                                            <p:fltVal val="0"/>
                                          </p:val>
                                        </p:tav>
                                        <p:tav tm="100000">
                                          <p:val>
                                            <p:strVal val="#ppt_w"/>
                                          </p:val>
                                        </p:tav>
                                      </p:tavLst>
                                    </p:anim>
                                    <p:anim calcmode="lin" valueType="num">
                                      <p:cBhvr>
                                        <p:cTn id="42" dur="500" fill="hold"/>
                                        <p:tgtEl>
                                          <p:spTgt spid="5632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56326"/>
                                        </p:tgtEl>
                                        <p:attrNameLst>
                                          <p:attrName>style.visibility</p:attrName>
                                        </p:attrNameLst>
                                      </p:cBhvr>
                                      <p:to>
                                        <p:strVal val="visible"/>
                                      </p:to>
                                    </p:set>
                                    <p:anim calcmode="lin" valueType="num">
                                      <p:cBhvr>
                                        <p:cTn id="47" dur="1000" fill="hold"/>
                                        <p:tgtEl>
                                          <p:spTgt spid="56326"/>
                                        </p:tgtEl>
                                        <p:attrNameLst>
                                          <p:attrName>ppt_x</p:attrName>
                                        </p:attrNameLst>
                                      </p:cBhvr>
                                      <p:tavLst>
                                        <p:tav tm="0">
                                          <p:val>
                                            <p:strVal val="#ppt_x-#ppt_w/2"/>
                                          </p:val>
                                        </p:tav>
                                        <p:tav tm="100000">
                                          <p:val>
                                            <p:strVal val="#ppt_x"/>
                                          </p:val>
                                        </p:tav>
                                      </p:tavLst>
                                    </p:anim>
                                    <p:anim calcmode="lin" valueType="num">
                                      <p:cBhvr>
                                        <p:cTn id="48" dur="1000" fill="hold"/>
                                        <p:tgtEl>
                                          <p:spTgt spid="56326"/>
                                        </p:tgtEl>
                                        <p:attrNameLst>
                                          <p:attrName>ppt_y</p:attrName>
                                        </p:attrNameLst>
                                      </p:cBhvr>
                                      <p:tavLst>
                                        <p:tav tm="0">
                                          <p:val>
                                            <p:strVal val="#ppt_y"/>
                                          </p:val>
                                        </p:tav>
                                        <p:tav tm="100000">
                                          <p:val>
                                            <p:strVal val="#ppt_y"/>
                                          </p:val>
                                        </p:tav>
                                      </p:tavLst>
                                    </p:anim>
                                    <p:anim calcmode="lin" valueType="num">
                                      <p:cBhvr>
                                        <p:cTn id="49" dur="1000" fill="hold"/>
                                        <p:tgtEl>
                                          <p:spTgt spid="56326"/>
                                        </p:tgtEl>
                                        <p:attrNameLst>
                                          <p:attrName>ppt_w</p:attrName>
                                        </p:attrNameLst>
                                      </p:cBhvr>
                                      <p:tavLst>
                                        <p:tav tm="0">
                                          <p:val>
                                            <p:fltVal val="0"/>
                                          </p:val>
                                        </p:tav>
                                        <p:tav tm="100000">
                                          <p:val>
                                            <p:strVal val="#ppt_w"/>
                                          </p:val>
                                        </p:tav>
                                      </p:tavLst>
                                    </p:anim>
                                    <p:anim calcmode="lin" valueType="num">
                                      <p:cBhvr>
                                        <p:cTn id="50" dur="1000" fill="hold"/>
                                        <p:tgtEl>
                                          <p:spTgt spid="56326"/>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56333"/>
                                        </p:tgtEl>
                                        <p:attrNameLst>
                                          <p:attrName>style.visibility</p:attrName>
                                        </p:attrNameLst>
                                      </p:cBhvr>
                                      <p:to>
                                        <p:strVal val="visible"/>
                                      </p:to>
                                    </p:set>
                                    <p:anim calcmode="lin" valueType="num">
                                      <p:cBhvr>
                                        <p:cTn id="55" dur="500" fill="hold"/>
                                        <p:tgtEl>
                                          <p:spTgt spid="56333"/>
                                        </p:tgtEl>
                                        <p:attrNameLst>
                                          <p:attrName>ppt_x</p:attrName>
                                        </p:attrNameLst>
                                      </p:cBhvr>
                                      <p:tavLst>
                                        <p:tav tm="0">
                                          <p:val>
                                            <p:strVal val="#ppt_x-#ppt_w/2"/>
                                          </p:val>
                                        </p:tav>
                                        <p:tav tm="100000">
                                          <p:val>
                                            <p:strVal val="#ppt_x"/>
                                          </p:val>
                                        </p:tav>
                                      </p:tavLst>
                                    </p:anim>
                                    <p:anim calcmode="lin" valueType="num">
                                      <p:cBhvr>
                                        <p:cTn id="56" dur="500" fill="hold"/>
                                        <p:tgtEl>
                                          <p:spTgt spid="56333"/>
                                        </p:tgtEl>
                                        <p:attrNameLst>
                                          <p:attrName>ppt_y</p:attrName>
                                        </p:attrNameLst>
                                      </p:cBhvr>
                                      <p:tavLst>
                                        <p:tav tm="0">
                                          <p:val>
                                            <p:strVal val="#ppt_y"/>
                                          </p:val>
                                        </p:tav>
                                        <p:tav tm="100000">
                                          <p:val>
                                            <p:strVal val="#ppt_y"/>
                                          </p:val>
                                        </p:tav>
                                      </p:tavLst>
                                    </p:anim>
                                    <p:anim calcmode="lin" valueType="num">
                                      <p:cBhvr>
                                        <p:cTn id="57" dur="500" fill="hold"/>
                                        <p:tgtEl>
                                          <p:spTgt spid="56333"/>
                                        </p:tgtEl>
                                        <p:attrNameLst>
                                          <p:attrName>ppt_w</p:attrName>
                                        </p:attrNameLst>
                                      </p:cBhvr>
                                      <p:tavLst>
                                        <p:tav tm="0">
                                          <p:val>
                                            <p:fltVal val="0"/>
                                          </p:val>
                                        </p:tav>
                                        <p:tav tm="100000">
                                          <p:val>
                                            <p:strVal val="#ppt_w"/>
                                          </p:val>
                                        </p:tav>
                                      </p:tavLst>
                                    </p:anim>
                                    <p:anim calcmode="lin" valueType="num">
                                      <p:cBhvr>
                                        <p:cTn id="58" dur="500" fill="hold"/>
                                        <p:tgtEl>
                                          <p:spTgt spid="56333"/>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56327"/>
                                        </p:tgtEl>
                                        <p:attrNameLst>
                                          <p:attrName>style.visibility</p:attrName>
                                        </p:attrNameLst>
                                      </p:cBhvr>
                                      <p:to>
                                        <p:strVal val="visible"/>
                                      </p:to>
                                    </p:set>
                                    <p:anim calcmode="lin" valueType="num">
                                      <p:cBhvr>
                                        <p:cTn id="63" dur="1000" fill="hold"/>
                                        <p:tgtEl>
                                          <p:spTgt spid="56327"/>
                                        </p:tgtEl>
                                        <p:attrNameLst>
                                          <p:attrName>ppt_x</p:attrName>
                                        </p:attrNameLst>
                                      </p:cBhvr>
                                      <p:tavLst>
                                        <p:tav tm="0">
                                          <p:val>
                                            <p:strVal val="#ppt_x-#ppt_w/2"/>
                                          </p:val>
                                        </p:tav>
                                        <p:tav tm="100000">
                                          <p:val>
                                            <p:strVal val="#ppt_x"/>
                                          </p:val>
                                        </p:tav>
                                      </p:tavLst>
                                    </p:anim>
                                    <p:anim calcmode="lin" valueType="num">
                                      <p:cBhvr>
                                        <p:cTn id="64" dur="1000" fill="hold"/>
                                        <p:tgtEl>
                                          <p:spTgt spid="56327"/>
                                        </p:tgtEl>
                                        <p:attrNameLst>
                                          <p:attrName>ppt_y</p:attrName>
                                        </p:attrNameLst>
                                      </p:cBhvr>
                                      <p:tavLst>
                                        <p:tav tm="0">
                                          <p:val>
                                            <p:strVal val="#ppt_y"/>
                                          </p:val>
                                        </p:tav>
                                        <p:tav tm="100000">
                                          <p:val>
                                            <p:strVal val="#ppt_y"/>
                                          </p:val>
                                        </p:tav>
                                      </p:tavLst>
                                    </p:anim>
                                    <p:anim calcmode="lin" valueType="num">
                                      <p:cBhvr>
                                        <p:cTn id="65" dur="1000" fill="hold"/>
                                        <p:tgtEl>
                                          <p:spTgt spid="56327"/>
                                        </p:tgtEl>
                                        <p:attrNameLst>
                                          <p:attrName>ppt_w</p:attrName>
                                        </p:attrNameLst>
                                      </p:cBhvr>
                                      <p:tavLst>
                                        <p:tav tm="0">
                                          <p:val>
                                            <p:fltVal val="0"/>
                                          </p:val>
                                        </p:tav>
                                        <p:tav tm="100000">
                                          <p:val>
                                            <p:strVal val="#ppt_w"/>
                                          </p:val>
                                        </p:tav>
                                      </p:tavLst>
                                    </p:anim>
                                    <p:anim calcmode="lin" valueType="num">
                                      <p:cBhvr>
                                        <p:cTn id="66" dur="1000" fill="hold"/>
                                        <p:tgtEl>
                                          <p:spTgt spid="56327"/>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56335"/>
                                        </p:tgtEl>
                                        <p:attrNameLst>
                                          <p:attrName>style.visibility</p:attrName>
                                        </p:attrNameLst>
                                      </p:cBhvr>
                                      <p:to>
                                        <p:strVal val="visible"/>
                                      </p:to>
                                    </p:set>
                                    <p:anim calcmode="lin" valueType="num">
                                      <p:cBhvr>
                                        <p:cTn id="71" dur="500" fill="hold"/>
                                        <p:tgtEl>
                                          <p:spTgt spid="56335"/>
                                        </p:tgtEl>
                                        <p:attrNameLst>
                                          <p:attrName>ppt_x</p:attrName>
                                        </p:attrNameLst>
                                      </p:cBhvr>
                                      <p:tavLst>
                                        <p:tav tm="0">
                                          <p:val>
                                            <p:strVal val="#ppt_x-#ppt_w/2"/>
                                          </p:val>
                                        </p:tav>
                                        <p:tav tm="100000">
                                          <p:val>
                                            <p:strVal val="#ppt_x"/>
                                          </p:val>
                                        </p:tav>
                                      </p:tavLst>
                                    </p:anim>
                                    <p:anim calcmode="lin" valueType="num">
                                      <p:cBhvr>
                                        <p:cTn id="72" dur="500" fill="hold"/>
                                        <p:tgtEl>
                                          <p:spTgt spid="56335"/>
                                        </p:tgtEl>
                                        <p:attrNameLst>
                                          <p:attrName>ppt_y</p:attrName>
                                        </p:attrNameLst>
                                      </p:cBhvr>
                                      <p:tavLst>
                                        <p:tav tm="0">
                                          <p:val>
                                            <p:strVal val="#ppt_y"/>
                                          </p:val>
                                        </p:tav>
                                        <p:tav tm="100000">
                                          <p:val>
                                            <p:strVal val="#ppt_y"/>
                                          </p:val>
                                        </p:tav>
                                      </p:tavLst>
                                    </p:anim>
                                    <p:anim calcmode="lin" valueType="num">
                                      <p:cBhvr>
                                        <p:cTn id="73" dur="500" fill="hold"/>
                                        <p:tgtEl>
                                          <p:spTgt spid="56335"/>
                                        </p:tgtEl>
                                        <p:attrNameLst>
                                          <p:attrName>ppt_w</p:attrName>
                                        </p:attrNameLst>
                                      </p:cBhvr>
                                      <p:tavLst>
                                        <p:tav tm="0">
                                          <p:val>
                                            <p:fltVal val="0"/>
                                          </p:val>
                                        </p:tav>
                                        <p:tav tm="100000">
                                          <p:val>
                                            <p:strVal val="#ppt_w"/>
                                          </p:val>
                                        </p:tav>
                                      </p:tavLst>
                                    </p:anim>
                                    <p:anim calcmode="lin" valueType="num">
                                      <p:cBhvr>
                                        <p:cTn id="74" dur="500" fill="hold"/>
                                        <p:tgtEl>
                                          <p:spTgt spid="56335"/>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56334"/>
                                        </p:tgtEl>
                                        <p:attrNameLst>
                                          <p:attrName>style.visibility</p:attrName>
                                        </p:attrNameLst>
                                      </p:cBhvr>
                                      <p:to>
                                        <p:strVal val="visible"/>
                                      </p:to>
                                    </p:set>
                                    <p:anim calcmode="lin" valueType="num">
                                      <p:cBhvr>
                                        <p:cTn id="79" dur="1000" fill="hold"/>
                                        <p:tgtEl>
                                          <p:spTgt spid="56334"/>
                                        </p:tgtEl>
                                        <p:attrNameLst>
                                          <p:attrName>ppt_x</p:attrName>
                                        </p:attrNameLst>
                                      </p:cBhvr>
                                      <p:tavLst>
                                        <p:tav tm="0">
                                          <p:val>
                                            <p:strVal val="#ppt_x-#ppt_w/2"/>
                                          </p:val>
                                        </p:tav>
                                        <p:tav tm="100000">
                                          <p:val>
                                            <p:strVal val="#ppt_x"/>
                                          </p:val>
                                        </p:tav>
                                      </p:tavLst>
                                    </p:anim>
                                    <p:anim calcmode="lin" valueType="num">
                                      <p:cBhvr>
                                        <p:cTn id="80" dur="1000" fill="hold"/>
                                        <p:tgtEl>
                                          <p:spTgt spid="56334"/>
                                        </p:tgtEl>
                                        <p:attrNameLst>
                                          <p:attrName>ppt_y</p:attrName>
                                        </p:attrNameLst>
                                      </p:cBhvr>
                                      <p:tavLst>
                                        <p:tav tm="0">
                                          <p:val>
                                            <p:strVal val="#ppt_y"/>
                                          </p:val>
                                        </p:tav>
                                        <p:tav tm="100000">
                                          <p:val>
                                            <p:strVal val="#ppt_y"/>
                                          </p:val>
                                        </p:tav>
                                      </p:tavLst>
                                    </p:anim>
                                    <p:anim calcmode="lin" valueType="num">
                                      <p:cBhvr>
                                        <p:cTn id="81" dur="1000" fill="hold"/>
                                        <p:tgtEl>
                                          <p:spTgt spid="56334"/>
                                        </p:tgtEl>
                                        <p:attrNameLst>
                                          <p:attrName>ppt_w</p:attrName>
                                        </p:attrNameLst>
                                      </p:cBhvr>
                                      <p:tavLst>
                                        <p:tav tm="0">
                                          <p:val>
                                            <p:fltVal val="0"/>
                                          </p:val>
                                        </p:tav>
                                        <p:tav tm="100000">
                                          <p:val>
                                            <p:strVal val="#ppt_w"/>
                                          </p:val>
                                        </p:tav>
                                      </p:tavLst>
                                    </p:anim>
                                    <p:anim calcmode="lin" valueType="num">
                                      <p:cBhvr>
                                        <p:cTn id="82" dur="1000" fill="hold"/>
                                        <p:tgtEl>
                                          <p:spTgt spid="56334"/>
                                        </p:tgtEl>
                                        <p:attrNameLst>
                                          <p:attrName>ppt_h</p:attrName>
                                        </p:attrNameLst>
                                      </p:cBhvr>
                                      <p:tavLst>
                                        <p:tav tm="0">
                                          <p:val>
                                            <p:strVal val="#ppt_h"/>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56336"/>
                                        </p:tgtEl>
                                        <p:attrNameLst>
                                          <p:attrName>style.visibility</p:attrName>
                                        </p:attrNameLst>
                                      </p:cBhvr>
                                      <p:to>
                                        <p:strVal val="visible"/>
                                      </p:to>
                                    </p:set>
                                    <p:anim calcmode="lin" valueType="num">
                                      <p:cBhvr>
                                        <p:cTn id="87" dur="1000" fill="hold"/>
                                        <p:tgtEl>
                                          <p:spTgt spid="56336"/>
                                        </p:tgtEl>
                                        <p:attrNameLst>
                                          <p:attrName>ppt_x</p:attrName>
                                        </p:attrNameLst>
                                      </p:cBhvr>
                                      <p:tavLst>
                                        <p:tav tm="0">
                                          <p:val>
                                            <p:strVal val="#ppt_x-#ppt_w/2"/>
                                          </p:val>
                                        </p:tav>
                                        <p:tav tm="100000">
                                          <p:val>
                                            <p:strVal val="#ppt_x"/>
                                          </p:val>
                                        </p:tav>
                                      </p:tavLst>
                                    </p:anim>
                                    <p:anim calcmode="lin" valueType="num">
                                      <p:cBhvr>
                                        <p:cTn id="88" dur="1000" fill="hold"/>
                                        <p:tgtEl>
                                          <p:spTgt spid="56336"/>
                                        </p:tgtEl>
                                        <p:attrNameLst>
                                          <p:attrName>ppt_y</p:attrName>
                                        </p:attrNameLst>
                                      </p:cBhvr>
                                      <p:tavLst>
                                        <p:tav tm="0">
                                          <p:val>
                                            <p:strVal val="#ppt_y"/>
                                          </p:val>
                                        </p:tav>
                                        <p:tav tm="100000">
                                          <p:val>
                                            <p:strVal val="#ppt_y"/>
                                          </p:val>
                                        </p:tav>
                                      </p:tavLst>
                                    </p:anim>
                                    <p:anim calcmode="lin" valueType="num">
                                      <p:cBhvr>
                                        <p:cTn id="89" dur="1000" fill="hold"/>
                                        <p:tgtEl>
                                          <p:spTgt spid="56336"/>
                                        </p:tgtEl>
                                        <p:attrNameLst>
                                          <p:attrName>ppt_w</p:attrName>
                                        </p:attrNameLst>
                                      </p:cBhvr>
                                      <p:tavLst>
                                        <p:tav tm="0">
                                          <p:val>
                                            <p:fltVal val="0"/>
                                          </p:val>
                                        </p:tav>
                                        <p:tav tm="100000">
                                          <p:val>
                                            <p:strVal val="#ppt_w"/>
                                          </p:val>
                                        </p:tav>
                                      </p:tavLst>
                                    </p:anim>
                                    <p:anim calcmode="lin" valueType="num">
                                      <p:cBhvr>
                                        <p:cTn id="90" dur="1000" fill="hold"/>
                                        <p:tgtEl>
                                          <p:spTgt spid="56336"/>
                                        </p:tgtEl>
                                        <p:attrNameLst>
                                          <p:attrName>ppt_h</p:attrName>
                                        </p:attrNameLst>
                                      </p:cBhvr>
                                      <p:tavLst>
                                        <p:tav tm="0">
                                          <p:val>
                                            <p:strVal val="#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56337"/>
                                        </p:tgtEl>
                                        <p:attrNameLst>
                                          <p:attrName>style.visibility</p:attrName>
                                        </p:attrNameLst>
                                      </p:cBhvr>
                                      <p:to>
                                        <p:strVal val="visible"/>
                                      </p:to>
                                    </p:set>
                                    <p:anim calcmode="lin" valueType="num">
                                      <p:cBhvr>
                                        <p:cTn id="95" dur="1000" fill="hold"/>
                                        <p:tgtEl>
                                          <p:spTgt spid="56337"/>
                                        </p:tgtEl>
                                        <p:attrNameLst>
                                          <p:attrName>ppt_x</p:attrName>
                                        </p:attrNameLst>
                                      </p:cBhvr>
                                      <p:tavLst>
                                        <p:tav tm="0">
                                          <p:val>
                                            <p:strVal val="#ppt_x-#ppt_w/2"/>
                                          </p:val>
                                        </p:tav>
                                        <p:tav tm="100000">
                                          <p:val>
                                            <p:strVal val="#ppt_x"/>
                                          </p:val>
                                        </p:tav>
                                      </p:tavLst>
                                    </p:anim>
                                    <p:anim calcmode="lin" valueType="num">
                                      <p:cBhvr>
                                        <p:cTn id="96" dur="1000" fill="hold"/>
                                        <p:tgtEl>
                                          <p:spTgt spid="56337"/>
                                        </p:tgtEl>
                                        <p:attrNameLst>
                                          <p:attrName>ppt_y</p:attrName>
                                        </p:attrNameLst>
                                      </p:cBhvr>
                                      <p:tavLst>
                                        <p:tav tm="0">
                                          <p:val>
                                            <p:strVal val="#ppt_y"/>
                                          </p:val>
                                        </p:tav>
                                        <p:tav tm="100000">
                                          <p:val>
                                            <p:strVal val="#ppt_y"/>
                                          </p:val>
                                        </p:tav>
                                      </p:tavLst>
                                    </p:anim>
                                    <p:anim calcmode="lin" valueType="num">
                                      <p:cBhvr>
                                        <p:cTn id="97" dur="1000" fill="hold"/>
                                        <p:tgtEl>
                                          <p:spTgt spid="56337"/>
                                        </p:tgtEl>
                                        <p:attrNameLst>
                                          <p:attrName>ppt_w</p:attrName>
                                        </p:attrNameLst>
                                      </p:cBhvr>
                                      <p:tavLst>
                                        <p:tav tm="0">
                                          <p:val>
                                            <p:fltVal val="0"/>
                                          </p:val>
                                        </p:tav>
                                        <p:tav tm="100000">
                                          <p:val>
                                            <p:strVal val="#ppt_w"/>
                                          </p:val>
                                        </p:tav>
                                      </p:tavLst>
                                    </p:anim>
                                    <p:anim calcmode="lin" valueType="num">
                                      <p:cBhvr>
                                        <p:cTn id="98" dur="1000" fill="hold"/>
                                        <p:tgtEl>
                                          <p:spTgt spid="56337"/>
                                        </p:tgtEl>
                                        <p:attrNameLst>
                                          <p:attrName>ppt_h</p:attrName>
                                        </p:attrNameLst>
                                      </p:cBhvr>
                                      <p:tavLst>
                                        <p:tav tm="0">
                                          <p:val>
                                            <p:strVal val="#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7" presetClass="entr" presetSubtype="8" fill="hold" grpId="0" nodeType="clickEffect">
                                  <p:stCondLst>
                                    <p:cond delay="0"/>
                                  </p:stCondLst>
                                  <p:childTnLst>
                                    <p:set>
                                      <p:cBhvr>
                                        <p:cTn id="102" dur="1" fill="hold">
                                          <p:stCondLst>
                                            <p:cond delay="0"/>
                                          </p:stCondLst>
                                        </p:cTn>
                                        <p:tgtEl>
                                          <p:spTgt spid="56338"/>
                                        </p:tgtEl>
                                        <p:attrNameLst>
                                          <p:attrName>style.visibility</p:attrName>
                                        </p:attrNameLst>
                                      </p:cBhvr>
                                      <p:to>
                                        <p:strVal val="visible"/>
                                      </p:to>
                                    </p:set>
                                    <p:anim calcmode="lin" valueType="num">
                                      <p:cBhvr>
                                        <p:cTn id="103" dur="1000" fill="hold"/>
                                        <p:tgtEl>
                                          <p:spTgt spid="56338"/>
                                        </p:tgtEl>
                                        <p:attrNameLst>
                                          <p:attrName>ppt_x</p:attrName>
                                        </p:attrNameLst>
                                      </p:cBhvr>
                                      <p:tavLst>
                                        <p:tav tm="0">
                                          <p:val>
                                            <p:strVal val="#ppt_x-#ppt_w/2"/>
                                          </p:val>
                                        </p:tav>
                                        <p:tav tm="100000">
                                          <p:val>
                                            <p:strVal val="#ppt_x"/>
                                          </p:val>
                                        </p:tav>
                                      </p:tavLst>
                                    </p:anim>
                                    <p:anim calcmode="lin" valueType="num">
                                      <p:cBhvr>
                                        <p:cTn id="104" dur="1000" fill="hold"/>
                                        <p:tgtEl>
                                          <p:spTgt spid="56338"/>
                                        </p:tgtEl>
                                        <p:attrNameLst>
                                          <p:attrName>ppt_y</p:attrName>
                                        </p:attrNameLst>
                                      </p:cBhvr>
                                      <p:tavLst>
                                        <p:tav tm="0">
                                          <p:val>
                                            <p:strVal val="#ppt_y"/>
                                          </p:val>
                                        </p:tav>
                                        <p:tav tm="100000">
                                          <p:val>
                                            <p:strVal val="#ppt_y"/>
                                          </p:val>
                                        </p:tav>
                                      </p:tavLst>
                                    </p:anim>
                                    <p:anim calcmode="lin" valueType="num">
                                      <p:cBhvr>
                                        <p:cTn id="105" dur="1000" fill="hold"/>
                                        <p:tgtEl>
                                          <p:spTgt spid="56338"/>
                                        </p:tgtEl>
                                        <p:attrNameLst>
                                          <p:attrName>ppt_w</p:attrName>
                                        </p:attrNameLst>
                                      </p:cBhvr>
                                      <p:tavLst>
                                        <p:tav tm="0">
                                          <p:val>
                                            <p:fltVal val="0"/>
                                          </p:val>
                                        </p:tav>
                                        <p:tav tm="100000">
                                          <p:val>
                                            <p:strVal val="#ppt_w"/>
                                          </p:val>
                                        </p:tav>
                                      </p:tavLst>
                                    </p:anim>
                                    <p:anim calcmode="lin" valueType="num">
                                      <p:cBhvr>
                                        <p:cTn id="106" dur="1000" fill="hold"/>
                                        <p:tgtEl>
                                          <p:spTgt spid="56338"/>
                                        </p:tgtEl>
                                        <p:attrNameLst>
                                          <p:attrName>ppt_h</p:attrName>
                                        </p:attrNameLst>
                                      </p:cBhvr>
                                      <p:tavLst>
                                        <p:tav tm="0">
                                          <p:val>
                                            <p:strVal val="#ppt_h"/>
                                          </p:val>
                                        </p:tav>
                                        <p:tav tm="100000">
                                          <p:val>
                                            <p:strVal val="#ppt_h"/>
                                          </p:val>
                                        </p:tav>
                                      </p:tavLst>
                                    </p:anim>
                                  </p:childTnLst>
                                </p:cTn>
                              </p:par>
                            </p:childTnLst>
                          </p:cTn>
                        </p:par>
                        <p:par>
                          <p:cTn id="107" fill="hold" nodeType="afterGroup">
                            <p:stCondLst>
                              <p:cond delay="1000"/>
                            </p:stCondLst>
                            <p:childTnLst>
                              <p:par>
                                <p:cTn id="108" presetID="53" presetClass="entr" presetSubtype="0" fill="hold" grpId="0" nodeType="afterEffect">
                                  <p:stCondLst>
                                    <p:cond delay="500"/>
                                  </p:stCondLst>
                                  <p:childTnLst>
                                    <p:set>
                                      <p:cBhvr>
                                        <p:cTn id="109" dur="1" fill="hold">
                                          <p:stCondLst>
                                            <p:cond delay="0"/>
                                          </p:stCondLst>
                                        </p:cTn>
                                        <p:tgtEl>
                                          <p:spTgt spid="56341"/>
                                        </p:tgtEl>
                                        <p:attrNameLst>
                                          <p:attrName>style.visibility</p:attrName>
                                        </p:attrNameLst>
                                      </p:cBhvr>
                                      <p:to>
                                        <p:strVal val="visible"/>
                                      </p:to>
                                    </p:set>
                                    <p:anim calcmode="lin" valueType="num">
                                      <p:cBhvr>
                                        <p:cTn id="110" dur="500" fill="hold"/>
                                        <p:tgtEl>
                                          <p:spTgt spid="56341"/>
                                        </p:tgtEl>
                                        <p:attrNameLst>
                                          <p:attrName>ppt_w</p:attrName>
                                        </p:attrNameLst>
                                      </p:cBhvr>
                                      <p:tavLst>
                                        <p:tav tm="0">
                                          <p:val>
                                            <p:fltVal val="0"/>
                                          </p:val>
                                        </p:tav>
                                        <p:tav tm="100000">
                                          <p:val>
                                            <p:strVal val="#ppt_w"/>
                                          </p:val>
                                        </p:tav>
                                      </p:tavLst>
                                    </p:anim>
                                    <p:anim calcmode="lin" valueType="num">
                                      <p:cBhvr>
                                        <p:cTn id="111" dur="500" fill="hold"/>
                                        <p:tgtEl>
                                          <p:spTgt spid="56341"/>
                                        </p:tgtEl>
                                        <p:attrNameLst>
                                          <p:attrName>ppt_h</p:attrName>
                                        </p:attrNameLst>
                                      </p:cBhvr>
                                      <p:tavLst>
                                        <p:tav tm="0">
                                          <p:val>
                                            <p:fltVal val="0"/>
                                          </p:val>
                                        </p:tav>
                                        <p:tav tm="100000">
                                          <p:val>
                                            <p:strVal val="#ppt_h"/>
                                          </p:val>
                                        </p:tav>
                                      </p:tavLst>
                                    </p:anim>
                                    <p:animEffect transition="in" filter="fade">
                                      <p:cBhvr>
                                        <p:cTn id="112" dur="500"/>
                                        <p:tgtEl>
                                          <p:spTgt spid="56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autoUpdateAnimBg="0"/>
      <p:bldP spid="56325" grpId="0" animBg="1"/>
      <p:bldP spid="56326" grpId="0" autoUpdateAnimBg="0"/>
      <p:bldP spid="56327" grpId="0" autoUpdateAnimBg="0"/>
      <p:bldP spid="56331" grpId="0" autoUpdateAnimBg="0"/>
      <p:bldP spid="56332" grpId="0" autoUpdateAnimBg="0"/>
      <p:bldP spid="56333" grpId="0" animBg="1"/>
      <p:bldP spid="56334" grpId="0" autoUpdateAnimBg="0"/>
      <p:bldP spid="56335" grpId="0" animBg="1"/>
      <p:bldP spid="56336" grpId="0" autoUpdateAnimBg="0"/>
      <p:bldP spid="56337" grpId="0" autoUpdateAnimBg="0"/>
      <p:bldP spid="56338" grpId="0" autoUpdateAnimBg="0"/>
      <p:bldP spid="563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idx="1"/>
          </p:nvPr>
        </p:nvSpPr>
        <p:spPr>
          <a:xfrm>
            <a:off x="132556" y="-531440"/>
            <a:ext cx="8229600" cy="5472113"/>
          </a:xfrm>
        </p:spPr>
        <p:txBody>
          <a:bodyPr/>
          <a:lstStyle/>
          <a:p>
            <a:pPr eaLnBrk="1" hangingPunct="1">
              <a:defRPr/>
            </a:pPr>
            <a:r>
              <a:rPr lang="en" u="sng" dirty="0" smtClean="0">
                <a:solidFill>
                  <a:srgbClr val="99FF33"/>
                </a:solidFill>
              </a:rPr>
              <a:t>Linear structure of sugars</a:t>
            </a:r>
          </a:p>
          <a:p>
            <a:pPr eaLnBrk="1" hangingPunct="1">
              <a:buFont typeface="Wingdings" pitchFamily="2" charset="2"/>
              <a:buNone/>
              <a:defRPr/>
            </a:pPr>
            <a:endParaRPr lang="fr-FR" u="sng" dirty="0" smtClean="0">
              <a:solidFill>
                <a:srgbClr val="99FF33"/>
              </a:solidFill>
            </a:endParaRPr>
          </a:p>
        </p:txBody>
      </p:sp>
      <p:sp>
        <p:nvSpPr>
          <p:cNvPr id="329738" name="Rectangle 10"/>
          <p:cNvSpPr>
            <a:spLocks noGrp="1" noChangeArrowheads="1"/>
          </p:cNvSpPr>
          <p:nvPr>
            <p:ph type="title"/>
          </p:nvPr>
        </p:nvSpPr>
        <p:spPr>
          <a:xfrm>
            <a:off x="2339752" y="765175"/>
            <a:ext cx="2808313" cy="720725"/>
          </a:xfrm>
          <a:solidFill>
            <a:srgbClr val="FFFF00"/>
          </a:solidFill>
          <a:ln w="38100">
            <a:solidFill>
              <a:schemeClr val="bg2"/>
            </a:solidFill>
          </a:ln>
        </p:spPr>
        <p:txBody>
          <a:bodyPr/>
          <a:lstStyle/>
          <a:p>
            <a:pPr eaLnBrk="1" hangingPunct="1">
              <a:defRPr/>
            </a:pPr>
            <a:r>
              <a:rPr lang="en" sz="3200" b="1" dirty="0" smtClean="0">
                <a:solidFill>
                  <a:srgbClr val="FF0000"/>
                </a:solidFill>
              </a:rPr>
              <a:t>THE </a:t>
            </a:r>
            <a:r>
              <a:rPr lang="en" sz="3200" b="1" dirty="0" smtClean="0">
                <a:solidFill>
                  <a:srgbClr val="FF0000"/>
                </a:solidFill>
              </a:rPr>
              <a:t>OSES</a:t>
            </a:r>
            <a:endParaRPr lang="en" sz="3200" b="1" dirty="0" smtClean="0">
              <a:solidFill>
                <a:srgbClr val="FF0000"/>
              </a:solidFill>
            </a:endParaRPr>
          </a:p>
        </p:txBody>
      </p:sp>
      <p:pic>
        <p:nvPicPr>
          <p:cNvPr id="329732" name="Picture 4" descr="Image stlinos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492375"/>
            <a:ext cx="4824413" cy="4032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078084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9738"/>
                                        </p:tgtEl>
                                        <p:attrNameLst>
                                          <p:attrName>style.visibility</p:attrName>
                                        </p:attrNameLst>
                                      </p:cBhvr>
                                      <p:to>
                                        <p:strVal val="visible"/>
                                      </p:to>
                                    </p:set>
                                    <p:anim calcmode="lin" valueType="num">
                                      <p:cBhvr>
                                        <p:cTn id="7" dur="500" fill="hold"/>
                                        <p:tgtEl>
                                          <p:spTgt spid="329738"/>
                                        </p:tgtEl>
                                        <p:attrNameLst>
                                          <p:attrName>ppt_w</p:attrName>
                                        </p:attrNameLst>
                                      </p:cBhvr>
                                      <p:tavLst>
                                        <p:tav tm="0">
                                          <p:val>
                                            <p:fltVal val="0"/>
                                          </p:val>
                                        </p:tav>
                                        <p:tav tm="100000">
                                          <p:val>
                                            <p:strVal val="#ppt_w"/>
                                          </p:val>
                                        </p:tav>
                                      </p:tavLst>
                                    </p:anim>
                                    <p:anim calcmode="lin" valueType="num">
                                      <p:cBhvr>
                                        <p:cTn id="8" dur="500" fill="hold"/>
                                        <p:tgtEl>
                                          <p:spTgt spid="3297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29730">
                                            <p:txEl>
                                              <p:pRg st="0" end="0"/>
                                            </p:txEl>
                                          </p:spTgt>
                                        </p:tgtEl>
                                        <p:attrNameLst>
                                          <p:attrName>style.visibility</p:attrName>
                                        </p:attrNameLst>
                                      </p:cBhvr>
                                      <p:to>
                                        <p:strVal val="visible"/>
                                      </p:to>
                                    </p:set>
                                    <p:animEffect transition="in" filter="checkerboard(across)">
                                      <p:cBhvr>
                                        <p:cTn id="13" dur="500"/>
                                        <p:tgtEl>
                                          <p:spTgt spid="32973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29732"/>
                                        </p:tgtEl>
                                        <p:attrNameLst>
                                          <p:attrName>style.visibility</p:attrName>
                                        </p:attrNameLst>
                                      </p:cBhvr>
                                      <p:to>
                                        <p:strVal val="visible"/>
                                      </p:to>
                                    </p:set>
                                    <p:animEffect transition="in" filter="blinds(horizontal)">
                                      <p:cBhvr>
                                        <p:cTn id="18" dur="500"/>
                                        <p:tgtEl>
                                          <p:spTgt spid="329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build="p"/>
      <p:bldP spid="3297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5" name="Picture 3" descr="Image glycerald.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8311011" cy="5191472"/>
          </a:xfrm>
          <a:solidFill>
            <a:schemeClr val="tx1"/>
          </a:solidFill>
        </p:spPr>
      </p:pic>
      <p:sp>
        <p:nvSpPr>
          <p:cNvPr id="330754" name="Rectangle 2"/>
          <p:cNvSpPr>
            <a:spLocks noGrp="1" noChangeArrowheads="1"/>
          </p:cNvSpPr>
          <p:nvPr>
            <p:ph type="title"/>
          </p:nvPr>
        </p:nvSpPr>
        <p:spPr>
          <a:xfrm>
            <a:off x="323528" y="404664"/>
            <a:ext cx="8229600" cy="815975"/>
          </a:xfrm>
        </p:spPr>
        <p:txBody>
          <a:bodyPr/>
          <a:lstStyle/>
          <a:p>
            <a:pPr eaLnBrk="1" hangingPunct="1">
              <a:defRPr/>
            </a:pPr>
            <a:r>
              <a:rPr lang="en" sz="3600" dirty="0" smtClean="0"/>
              <a:t> </a:t>
            </a:r>
            <a:r>
              <a:rPr lang="en" sz="3600" u="sng" dirty="0" smtClean="0">
                <a:solidFill>
                  <a:srgbClr val="99FF33"/>
                </a:solidFill>
              </a:rPr>
              <a:t>Glyceraldehyde Structure</a:t>
            </a:r>
            <a:r>
              <a:rPr lang="en" sz="3600" dirty="0" smtClean="0"/>
              <a:t> </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069531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anim calcmode="lin" valueType="num">
                                      <p:cBhvr>
                                        <p:cTn id="7" dur="500" fill="hold"/>
                                        <p:tgtEl>
                                          <p:spTgt spid="330754"/>
                                        </p:tgtEl>
                                        <p:attrNameLst>
                                          <p:attrName>ppt_w</p:attrName>
                                        </p:attrNameLst>
                                      </p:cBhvr>
                                      <p:tavLst>
                                        <p:tav tm="0">
                                          <p:val>
                                            <p:fltVal val="0"/>
                                          </p:val>
                                        </p:tav>
                                        <p:tav tm="100000">
                                          <p:val>
                                            <p:strVal val="#ppt_w"/>
                                          </p:val>
                                        </p:tav>
                                      </p:tavLst>
                                    </p:anim>
                                    <p:anim calcmode="lin" valueType="num">
                                      <p:cBhvr>
                                        <p:cTn id="8" dur="500" fill="hold"/>
                                        <p:tgtEl>
                                          <p:spTgt spid="3307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30755"/>
                                        </p:tgtEl>
                                        <p:attrNameLst>
                                          <p:attrName>style.visibility</p:attrName>
                                        </p:attrNameLst>
                                      </p:cBhvr>
                                      <p:to>
                                        <p:strVal val="visible"/>
                                      </p:to>
                                    </p:set>
                                    <p:animEffect transition="in" filter="blinds(horizontal)">
                                      <p:cBhvr>
                                        <p:cTn id="13" dur="500"/>
                                        <p:tgtEl>
                                          <p:spTgt spid="3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1336675" y="666750"/>
            <a:ext cx="1947863" cy="3384550"/>
            <a:chOff x="842" y="420"/>
            <a:chExt cx="1227" cy="2132"/>
          </a:xfrm>
        </p:grpSpPr>
        <p:sp>
          <p:nvSpPr>
            <p:cNvPr id="23562" name="Text Box 4"/>
            <p:cNvSpPr txBox="1">
              <a:spLocks noChangeArrowheads="1"/>
            </p:cNvSpPr>
            <p:nvPr/>
          </p:nvSpPr>
          <p:spPr bwMode="auto">
            <a:xfrm>
              <a:off x="1226" y="797"/>
              <a:ext cx="324" cy="404"/>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C</a:t>
              </a:r>
            </a:p>
          </p:txBody>
        </p:sp>
        <p:sp>
          <p:nvSpPr>
            <p:cNvPr id="23563" name="Text Box 5"/>
            <p:cNvSpPr txBox="1">
              <a:spLocks noChangeArrowheads="1"/>
            </p:cNvSpPr>
            <p:nvPr/>
          </p:nvSpPr>
          <p:spPr bwMode="auto">
            <a:xfrm>
              <a:off x="902" y="1256"/>
              <a:ext cx="1156" cy="404"/>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HC-OH</a:t>
              </a:r>
            </a:p>
          </p:txBody>
        </p:sp>
        <p:sp>
          <p:nvSpPr>
            <p:cNvPr id="23564" name="Text Box 6"/>
            <p:cNvSpPr txBox="1">
              <a:spLocks noChangeArrowheads="1"/>
            </p:cNvSpPr>
            <p:nvPr/>
          </p:nvSpPr>
          <p:spPr bwMode="auto">
            <a:xfrm>
              <a:off x="913" y="1725"/>
              <a:ext cx="1156" cy="404"/>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HC-OH</a:t>
              </a:r>
            </a:p>
          </p:txBody>
        </p:sp>
        <p:sp>
          <p:nvSpPr>
            <p:cNvPr id="23565" name="Line 7"/>
            <p:cNvSpPr>
              <a:spLocks noChangeShapeType="1"/>
            </p:cNvSpPr>
            <p:nvPr/>
          </p:nvSpPr>
          <p:spPr bwMode="auto">
            <a:xfrm flipV="1">
              <a:off x="1382" y="1131"/>
              <a:ext cx="0" cy="205"/>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3566" name="Line 8"/>
            <p:cNvSpPr>
              <a:spLocks noChangeShapeType="1"/>
            </p:cNvSpPr>
            <p:nvPr/>
          </p:nvSpPr>
          <p:spPr bwMode="auto">
            <a:xfrm flipV="1">
              <a:off x="1382" y="1605"/>
              <a:ext cx="0" cy="205"/>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3567" name="Line 9"/>
            <p:cNvSpPr>
              <a:spLocks noChangeAspect="1" noChangeShapeType="1"/>
            </p:cNvSpPr>
            <p:nvPr/>
          </p:nvSpPr>
          <p:spPr bwMode="auto">
            <a:xfrm rot="2700000" flipV="1">
              <a:off x="1576" y="695"/>
              <a:ext cx="0" cy="205"/>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3568" name="Line 10"/>
            <p:cNvSpPr>
              <a:spLocks noChangeAspect="1" noChangeShapeType="1"/>
            </p:cNvSpPr>
            <p:nvPr/>
          </p:nvSpPr>
          <p:spPr bwMode="auto">
            <a:xfrm rot="2700000" flipV="1">
              <a:off x="1628" y="739"/>
              <a:ext cx="0" cy="205"/>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3569" name="Line 11"/>
            <p:cNvSpPr>
              <a:spLocks noChangeAspect="1" noChangeShapeType="1"/>
            </p:cNvSpPr>
            <p:nvPr/>
          </p:nvSpPr>
          <p:spPr bwMode="auto">
            <a:xfrm rot="18900000" flipV="1">
              <a:off x="1204" y="715"/>
              <a:ext cx="0" cy="205"/>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3570" name="Text Box 12"/>
            <p:cNvSpPr txBox="1">
              <a:spLocks noChangeArrowheads="1"/>
            </p:cNvSpPr>
            <p:nvPr/>
          </p:nvSpPr>
          <p:spPr bwMode="auto">
            <a:xfrm>
              <a:off x="1626" y="421"/>
              <a:ext cx="340" cy="404"/>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O</a:t>
              </a:r>
            </a:p>
          </p:txBody>
        </p:sp>
        <p:sp>
          <p:nvSpPr>
            <p:cNvPr id="23571" name="Text Box 13"/>
            <p:cNvSpPr txBox="1">
              <a:spLocks noChangeArrowheads="1"/>
            </p:cNvSpPr>
            <p:nvPr/>
          </p:nvSpPr>
          <p:spPr bwMode="auto">
            <a:xfrm>
              <a:off x="842" y="420"/>
              <a:ext cx="324" cy="404"/>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a:t>
              </a:r>
            </a:p>
          </p:txBody>
        </p:sp>
        <p:sp>
          <p:nvSpPr>
            <p:cNvPr id="23572" name="Line 14"/>
            <p:cNvSpPr>
              <a:spLocks noChangeShapeType="1"/>
            </p:cNvSpPr>
            <p:nvPr/>
          </p:nvSpPr>
          <p:spPr bwMode="auto">
            <a:xfrm flipV="1">
              <a:off x="1381" y="2049"/>
              <a:ext cx="0" cy="205"/>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3573" name="Text Box 15"/>
            <p:cNvSpPr txBox="1">
              <a:spLocks noChangeArrowheads="1"/>
            </p:cNvSpPr>
            <p:nvPr/>
          </p:nvSpPr>
          <p:spPr bwMode="auto">
            <a:xfrm>
              <a:off x="1206" y="2148"/>
              <a:ext cx="324" cy="404"/>
            </a:xfrm>
            <a:prstGeom prst="rect">
              <a:avLst/>
            </a:prstGeom>
            <a:noFill/>
            <a:ln w="9525">
              <a:noFill/>
              <a:miter lim="800000"/>
              <a:headEnd/>
              <a:tailEnd/>
            </a:ln>
          </p:spPr>
          <p:txBody>
            <a:bodyPr wrap="none">
              <a:spAutoFit/>
            </a:bodyPr>
            <a:lstStyle/>
            <a:p>
              <a:pPr algn="ctr" rtl="1">
                <a:defRPr/>
              </a:pPr>
              <a:r>
                <a:rPr lang="en" sz="3600" b="1">
                  <a:solidFill>
                    <a:srgbClr val="00FF00"/>
                  </a:solidFill>
                  <a:effectLst>
                    <a:outerShdw blurRad="38100" dist="38100" dir="2700000" algn="tl">
                      <a:srgbClr val="000000">
                        <a:alpha val="43137"/>
                      </a:srgbClr>
                    </a:outerShdw>
                  </a:effectLst>
                  <a:latin typeface="Arial" pitchFamily="34" charset="0"/>
                </a:rPr>
                <a:t>H</a:t>
              </a:r>
            </a:p>
          </p:txBody>
        </p:sp>
      </p:grpSp>
      <p:sp>
        <p:nvSpPr>
          <p:cNvPr id="121872" name="Text Box 16"/>
          <p:cNvSpPr txBox="1">
            <a:spLocks noChangeArrowheads="1"/>
          </p:cNvSpPr>
          <p:nvPr/>
        </p:nvSpPr>
        <p:spPr bwMode="auto">
          <a:xfrm>
            <a:off x="4362450" y="1566863"/>
            <a:ext cx="3511550" cy="1190625"/>
          </a:xfrm>
          <a:prstGeom prst="rect">
            <a:avLst/>
          </a:prstGeom>
          <a:noFill/>
          <a:ln w="9525">
            <a:noFill/>
            <a:miter lim="800000"/>
            <a:headEnd/>
            <a:tailEnd/>
          </a:ln>
        </p:spPr>
        <p:txBody>
          <a:bodyPr wrap="none">
            <a:spAutoFit/>
          </a:bodyPr>
          <a:lstStyle/>
          <a:p>
            <a:pPr algn="ctr" rtl="1">
              <a:defRPr/>
            </a:pPr>
            <a:r>
              <a:rPr lang="en" sz="3600" b="1">
                <a:solidFill>
                  <a:srgbClr val="FFFF00"/>
                </a:solidFill>
                <a:effectLst>
                  <a:outerShdw blurRad="38100" dist="38100" dir="2700000" algn="tl">
                    <a:srgbClr val="000000">
                      <a:alpha val="43137"/>
                    </a:srgbClr>
                  </a:outerShdw>
                </a:effectLst>
                <a:latin typeface="Arial" pitchFamily="34" charset="0"/>
              </a:rPr>
              <a:t>glyceraldehyde</a:t>
            </a:r>
          </a:p>
          <a:p>
            <a:pPr algn="ctr" rtl="1">
              <a:defRPr/>
            </a:pPr>
            <a:r>
              <a:rPr lang="en" sz="3600" b="1">
                <a:solidFill>
                  <a:srgbClr val="FF9900"/>
                </a:solidFill>
                <a:effectLst>
                  <a:outerShdw blurRad="38100" dist="38100" dir="2700000" algn="tl">
                    <a:srgbClr val="000000">
                      <a:alpha val="43137"/>
                    </a:srgbClr>
                  </a:outerShdw>
                </a:effectLst>
                <a:latin typeface="Arial" pitchFamily="34" charset="0"/>
              </a:rPr>
              <a:t>(aldose)</a:t>
            </a:r>
          </a:p>
        </p:txBody>
      </p:sp>
      <p:sp>
        <p:nvSpPr>
          <p:cNvPr id="121874" name="Oval 18"/>
          <p:cNvSpPr>
            <a:spLocks noChangeArrowheads="1"/>
          </p:cNvSpPr>
          <p:nvPr/>
        </p:nvSpPr>
        <p:spPr bwMode="auto">
          <a:xfrm>
            <a:off x="1917700" y="2057400"/>
            <a:ext cx="520700" cy="520700"/>
          </a:xfrm>
          <a:prstGeom prst="ellipse">
            <a:avLst/>
          </a:prstGeom>
          <a:noFill/>
          <a:ln w="5715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21875" name="Text Box 19"/>
          <p:cNvSpPr txBox="1">
            <a:spLocks noChangeArrowheads="1"/>
          </p:cNvSpPr>
          <p:nvPr/>
        </p:nvSpPr>
        <p:spPr bwMode="auto">
          <a:xfrm>
            <a:off x="473075" y="4303713"/>
            <a:ext cx="8289925" cy="1477962"/>
          </a:xfrm>
          <a:prstGeom prst="rect">
            <a:avLst/>
          </a:prstGeom>
          <a:noFill/>
          <a:ln w="9525">
            <a:noFill/>
            <a:miter lim="800000"/>
            <a:headEnd/>
            <a:tailEnd/>
          </a:ln>
        </p:spPr>
        <p:txBody>
          <a:bodyPr>
            <a:spAutoFit/>
          </a:bodyPr>
          <a:lstStyle/>
          <a:p>
            <a:pPr algn="just" rtl="1">
              <a:defRPr/>
            </a:pPr>
            <a:r>
              <a:rPr lang="en" sz="2400" b="1">
                <a:solidFill>
                  <a:srgbClr val="FFFF00"/>
                </a:solidFill>
                <a:effectLst>
                  <a:outerShdw blurRad="38100" dist="38100" dir="2700000" algn="tl">
                    <a:srgbClr val="000000">
                      <a:alpha val="43137"/>
                    </a:srgbClr>
                  </a:outerShdw>
                </a:effectLst>
                <a:latin typeface="Arial" pitchFamily="34" charset="0"/>
              </a:rPr>
              <a:t>C2 is a carbon atom that has 4 different substituents. This molecule therefore has 2 optical isomers, or enantiomers, or stereoisomers.</a:t>
            </a:r>
          </a:p>
          <a:p>
            <a:pPr algn="just" rtl="1">
              <a:defRPr/>
            </a:pPr>
            <a:endParaRPr lang="fr-FR" b="1">
              <a:solidFill>
                <a:schemeClr val="bg1"/>
              </a:solidFill>
              <a:effectLst>
                <a:outerShdw blurRad="38100" dist="38100" dir="2700000" algn="tl">
                  <a:srgbClr val="000000">
                    <a:alpha val="43137"/>
                  </a:srgbClr>
                </a:outerShdw>
              </a:effectLst>
              <a:latin typeface="Arial" pitchFamily="34" charset="0"/>
            </a:endParaRPr>
          </a:p>
        </p:txBody>
      </p:sp>
      <p:sp>
        <p:nvSpPr>
          <p:cNvPr id="121877" name="Text Box 21"/>
          <p:cNvSpPr txBox="1">
            <a:spLocks noChangeArrowheads="1"/>
          </p:cNvSpPr>
          <p:nvPr/>
        </p:nvSpPr>
        <p:spPr bwMode="auto">
          <a:xfrm>
            <a:off x="2054225" y="1001713"/>
            <a:ext cx="311150" cy="366712"/>
          </a:xfrm>
          <a:prstGeom prst="rect">
            <a:avLst/>
          </a:prstGeom>
          <a:noFill/>
          <a:ln w="9525">
            <a:noFill/>
            <a:miter lim="800000"/>
            <a:headEnd/>
            <a:tailEnd/>
          </a:ln>
        </p:spPr>
        <p:txBody>
          <a:bodyPr wrap="none">
            <a:spAutoFit/>
          </a:bodyPr>
          <a:lstStyle/>
          <a:p>
            <a:pPr algn="ctr" rtl="1">
              <a:defRPr/>
            </a:pPr>
            <a:r>
              <a:rPr lang="en" b="1">
                <a:solidFill>
                  <a:srgbClr val="FF00FF"/>
                </a:solidFill>
                <a:effectLst>
                  <a:outerShdw blurRad="38100" dist="38100" dir="2700000" algn="tl">
                    <a:srgbClr val="000000">
                      <a:alpha val="43137"/>
                    </a:srgbClr>
                  </a:outerShdw>
                </a:effectLst>
                <a:latin typeface="Arial" pitchFamily="34" charset="0"/>
              </a:rPr>
              <a:t>1</a:t>
            </a:r>
          </a:p>
        </p:txBody>
      </p:sp>
      <p:sp>
        <p:nvSpPr>
          <p:cNvPr id="121878" name="Text Box 22"/>
          <p:cNvSpPr txBox="1">
            <a:spLocks noChangeArrowheads="1"/>
          </p:cNvSpPr>
          <p:nvPr/>
        </p:nvSpPr>
        <p:spPr bwMode="auto">
          <a:xfrm>
            <a:off x="2295525" y="1814513"/>
            <a:ext cx="311150" cy="366712"/>
          </a:xfrm>
          <a:prstGeom prst="rect">
            <a:avLst/>
          </a:prstGeom>
          <a:noFill/>
          <a:ln w="9525">
            <a:noFill/>
            <a:miter lim="800000"/>
            <a:headEnd/>
            <a:tailEnd/>
          </a:ln>
        </p:spPr>
        <p:txBody>
          <a:bodyPr wrap="none">
            <a:spAutoFit/>
          </a:bodyPr>
          <a:lstStyle/>
          <a:p>
            <a:pPr algn="ctr" rtl="1">
              <a:defRPr/>
            </a:pPr>
            <a:r>
              <a:rPr lang="en" b="1">
                <a:solidFill>
                  <a:srgbClr val="FF00FF"/>
                </a:solidFill>
                <a:effectLst>
                  <a:outerShdw blurRad="38100" dist="38100" dir="2700000" algn="tl">
                    <a:srgbClr val="000000">
                      <a:alpha val="43137"/>
                    </a:srgbClr>
                  </a:outerShdw>
                </a:effectLst>
                <a:latin typeface="Arial" pitchFamily="34" charset="0"/>
              </a:rPr>
              <a:t>2</a:t>
            </a:r>
          </a:p>
        </p:txBody>
      </p:sp>
      <p:sp>
        <p:nvSpPr>
          <p:cNvPr id="121879" name="Text Box 23"/>
          <p:cNvSpPr txBox="1">
            <a:spLocks noChangeArrowheads="1"/>
          </p:cNvSpPr>
          <p:nvPr/>
        </p:nvSpPr>
        <p:spPr bwMode="auto">
          <a:xfrm>
            <a:off x="2206625" y="2640013"/>
            <a:ext cx="311150" cy="366712"/>
          </a:xfrm>
          <a:prstGeom prst="rect">
            <a:avLst/>
          </a:prstGeom>
          <a:noFill/>
          <a:ln w="9525">
            <a:noFill/>
            <a:miter lim="800000"/>
            <a:headEnd/>
            <a:tailEnd/>
          </a:ln>
        </p:spPr>
        <p:txBody>
          <a:bodyPr>
            <a:spAutoFit/>
          </a:bodyPr>
          <a:lstStyle/>
          <a:p>
            <a:pPr algn="ctr" rtl="1">
              <a:defRPr/>
            </a:pPr>
            <a:r>
              <a:rPr lang="en" b="1">
                <a:solidFill>
                  <a:srgbClr val="FF00FF"/>
                </a:solidFill>
                <a:effectLst>
                  <a:outerShdw blurRad="38100" dist="38100" dir="2700000" algn="tl">
                    <a:srgbClr val="000000">
                      <a:alpha val="43137"/>
                    </a:srgbClr>
                  </a:outerShdw>
                </a:effectLst>
                <a:latin typeface="Arial" pitchFamily="34" charset="0"/>
              </a:rPr>
              <a:t>3</a:t>
            </a:r>
          </a:p>
        </p:txBody>
      </p:sp>
      <p:sp>
        <p:nvSpPr>
          <p:cNvPr id="22"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15718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1872"/>
                                        </p:tgtEl>
                                        <p:attrNameLst>
                                          <p:attrName>style.visibility</p:attrName>
                                        </p:attrNameLst>
                                      </p:cBhvr>
                                      <p:to>
                                        <p:strVal val="visible"/>
                                      </p:to>
                                    </p:set>
                                    <p:anim calcmode="lin" valueType="num">
                                      <p:cBhvr additive="base">
                                        <p:cTn id="11" dur="1000" fill="hold"/>
                                        <p:tgtEl>
                                          <p:spTgt spid="121872"/>
                                        </p:tgtEl>
                                        <p:attrNameLst>
                                          <p:attrName>ppt_x</p:attrName>
                                        </p:attrNameLst>
                                      </p:cBhvr>
                                      <p:tavLst>
                                        <p:tav tm="0">
                                          <p:val>
                                            <p:strVal val="1+#ppt_w/2"/>
                                          </p:val>
                                        </p:tav>
                                        <p:tav tm="100000">
                                          <p:val>
                                            <p:strVal val="#ppt_x"/>
                                          </p:val>
                                        </p:tav>
                                      </p:tavLst>
                                    </p:anim>
                                    <p:anim calcmode="lin" valueType="num">
                                      <p:cBhvr additive="base">
                                        <p:cTn id="12" dur="1000" fill="hold"/>
                                        <p:tgtEl>
                                          <p:spTgt spid="12187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21877"/>
                                        </p:tgtEl>
                                        <p:attrNameLst>
                                          <p:attrName>style.visibility</p:attrName>
                                        </p:attrNameLst>
                                      </p:cBhvr>
                                      <p:to>
                                        <p:strVal val="visible"/>
                                      </p:to>
                                    </p:set>
                                    <p:anim calcmode="lin" valueType="num">
                                      <p:cBhvr>
                                        <p:cTn id="17" dur="500" fill="hold"/>
                                        <p:tgtEl>
                                          <p:spTgt spid="121877"/>
                                        </p:tgtEl>
                                        <p:attrNameLst>
                                          <p:attrName>ppt_w</p:attrName>
                                        </p:attrNameLst>
                                      </p:cBhvr>
                                      <p:tavLst>
                                        <p:tav tm="0">
                                          <p:val>
                                            <p:fltVal val="0"/>
                                          </p:val>
                                        </p:tav>
                                        <p:tav tm="100000">
                                          <p:val>
                                            <p:strVal val="#ppt_w"/>
                                          </p:val>
                                        </p:tav>
                                      </p:tavLst>
                                    </p:anim>
                                    <p:anim calcmode="lin" valueType="num">
                                      <p:cBhvr>
                                        <p:cTn id="18" dur="500" fill="hold"/>
                                        <p:tgtEl>
                                          <p:spTgt spid="121877"/>
                                        </p:tgtEl>
                                        <p:attrNameLst>
                                          <p:attrName>ppt_h</p:attrName>
                                        </p:attrNameLst>
                                      </p:cBhvr>
                                      <p:tavLst>
                                        <p:tav tm="0">
                                          <p:val>
                                            <p:fltVal val="0"/>
                                          </p:val>
                                        </p:tav>
                                        <p:tav tm="100000">
                                          <p:val>
                                            <p:strVal val="#ppt_h"/>
                                          </p:val>
                                        </p:tav>
                                      </p:tavLst>
                                    </p:anim>
                                    <p:animEffect transition="in" filter="fade">
                                      <p:cBhvr>
                                        <p:cTn id="19" dur="500"/>
                                        <p:tgtEl>
                                          <p:spTgt spid="12187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21878"/>
                                        </p:tgtEl>
                                        <p:attrNameLst>
                                          <p:attrName>style.visibility</p:attrName>
                                        </p:attrNameLst>
                                      </p:cBhvr>
                                      <p:to>
                                        <p:strVal val="visible"/>
                                      </p:to>
                                    </p:set>
                                    <p:anim calcmode="lin" valueType="num">
                                      <p:cBhvr>
                                        <p:cTn id="22" dur="500" fill="hold"/>
                                        <p:tgtEl>
                                          <p:spTgt spid="121878"/>
                                        </p:tgtEl>
                                        <p:attrNameLst>
                                          <p:attrName>ppt_w</p:attrName>
                                        </p:attrNameLst>
                                      </p:cBhvr>
                                      <p:tavLst>
                                        <p:tav tm="0">
                                          <p:val>
                                            <p:fltVal val="0"/>
                                          </p:val>
                                        </p:tav>
                                        <p:tav tm="100000">
                                          <p:val>
                                            <p:strVal val="#ppt_w"/>
                                          </p:val>
                                        </p:tav>
                                      </p:tavLst>
                                    </p:anim>
                                    <p:anim calcmode="lin" valueType="num">
                                      <p:cBhvr>
                                        <p:cTn id="23" dur="500" fill="hold"/>
                                        <p:tgtEl>
                                          <p:spTgt spid="121878"/>
                                        </p:tgtEl>
                                        <p:attrNameLst>
                                          <p:attrName>ppt_h</p:attrName>
                                        </p:attrNameLst>
                                      </p:cBhvr>
                                      <p:tavLst>
                                        <p:tav tm="0">
                                          <p:val>
                                            <p:fltVal val="0"/>
                                          </p:val>
                                        </p:tav>
                                        <p:tav tm="100000">
                                          <p:val>
                                            <p:strVal val="#ppt_h"/>
                                          </p:val>
                                        </p:tav>
                                      </p:tavLst>
                                    </p:anim>
                                    <p:animEffect transition="in" filter="fade">
                                      <p:cBhvr>
                                        <p:cTn id="24" dur="500"/>
                                        <p:tgtEl>
                                          <p:spTgt spid="12187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1879"/>
                                        </p:tgtEl>
                                        <p:attrNameLst>
                                          <p:attrName>style.visibility</p:attrName>
                                        </p:attrNameLst>
                                      </p:cBhvr>
                                      <p:to>
                                        <p:strVal val="visible"/>
                                      </p:to>
                                    </p:set>
                                    <p:anim calcmode="lin" valueType="num">
                                      <p:cBhvr>
                                        <p:cTn id="27" dur="500" fill="hold"/>
                                        <p:tgtEl>
                                          <p:spTgt spid="121879"/>
                                        </p:tgtEl>
                                        <p:attrNameLst>
                                          <p:attrName>ppt_w</p:attrName>
                                        </p:attrNameLst>
                                      </p:cBhvr>
                                      <p:tavLst>
                                        <p:tav tm="0">
                                          <p:val>
                                            <p:fltVal val="0"/>
                                          </p:val>
                                        </p:tav>
                                        <p:tav tm="100000">
                                          <p:val>
                                            <p:strVal val="#ppt_w"/>
                                          </p:val>
                                        </p:tav>
                                      </p:tavLst>
                                    </p:anim>
                                    <p:anim calcmode="lin" valueType="num">
                                      <p:cBhvr>
                                        <p:cTn id="28" dur="500" fill="hold"/>
                                        <p:tgtEl>
                                          <p:spTgt spid="121879"/>
                                        </p:tgtEl>
                                        <p:attrNameLst>
                                          <p:attrName>ppt_h</p:attrName>
                                        </p:attrNameLst>
                                      </p:cBhvr>
                                      <p:tavLst>
                                        <p:tav tm="0">
                                          <p:val>
                                            <p:fltVal val="0"/>
                                          </p:val>
                                        </p:tav>
                                        <p:tav tm="100000">
                                          <p:val>
                                            <p:strVal val="#ppt_h"/>
                                          </p:val>
                                        </p:tav>
                                      </p:tavLst>
                                    </p:anim>
                                    <p:animEffect transition="in" filter="fade">
                                      <p:cBhvr>
                                        <p:cTn id="29" dur="500"/>
                                        <p:tgtEl>
                                          <p:spTgt spid="12187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21874"/>
                                        </p:tgtEl>
                                        <p:attrNameLst>
                                          <p:attrName>style.visibility</p:attrName>
                                        </p:attrNameLst>
                                      </p:cBhvr>
                                      <p:to>
                                        <p:strVal val="visible"/>
                                      </p:to>
                                    </p:set>
                                    <p:anim calcmode="lin" valueType="num">
                                      <p:cBhvr>
                                        <p:cTn id="34" dur="1000" fill="hold"/>
                                        <p:tgtEl>
                                          <p:spTgt spid="121874"/>
                                        </p:tgtEl>
                                        <p:attrNameLst>
                                          <p:attrName>ppt_w</p:attrName>
                                        </p:attrNameLst>
                                      </p:cBhvr>
                                      <p:tavLst>
                                        <p:tav tm="0">
                                          <p:val>
                                            <p:fltVal val="0"/>
                                          </p:val>
                                        </p:tav>
                                        <p:tav tm="100000">
                                          <p:val>
                                            <p:strVal val="#ppt_w"/>
                                          </p:val>
                                        </p:tav>
                                      </p:tavLst>
                                    </p:anim>
                                    <p:anim calcmode="lin" valueType="num">
                                      <p:cBhvr>
                                        <p:cTn id="35" dur="1000" fill="hold"/>
                                        <p:tgtEl>
                                          <p:spTgt spid="121874"/>
                                        </p:tgtEl>
                                        <p:attrNameLst>
                                          <p:attrName>ppt_h</p:attrName>
                                        </p:attrNameLst>
                                      </p:cBhvr>
                                      <p:tavLst>
                                        <p:tav tm="0">
                                          <p:val>
                                            <p:fltVal val="0"/>
                                          </p:val>
                                        </p:tav>
                                        <p:tav tm="100000">
                                          <p:val>
                                            <p:strVal val="#ppt_h"/>
                                          </p:val>
                                        </p:tav>
                                      </p:tavLst>
                                    </p:anim>
                                    <p:animEffect transition="in" filter="fade">
                                      <p:cBhvr>
                                        <p:cTn id="36" dur="1000"/>
                                        <p:tgtEl>
                                          <p:spTgt spid="121874"/>
                                        </p:tgtEl>
                                      </p:cBhvr>
                                    </p:animEffect>
                                  </p:childTnLst>
                                </p:cTn>
                              </p:par>
                            </p:childTnLst>
                          </p:cTn>
                        </p:par>
                        <p:par>
                          <p:cTn id="37" fill="hold" nodeType="afterGroup">
                            <p:stCondLst>
                              <p:cond delay="1000"/>
                            </p:stCondLst>
                            <p:childTnLst>
                              <p:par>
                                <p:cTn id="38" presetID="17" presetClass="entr" presetSubtype="8" fill="hold" grpId="0" nodeType="afterEffect">
                                  <p:stCondLst>
                                    <p:cond delay="2000"/>
                                  </p:stCondLst>
                                  <p:childTnLst>
                                    <p:set>
                                      <p:cBhvr>
                                        <p:cTn id="39" dur="1" fill="hold">
                                          <p:stCondLst>
                                            <p:cond delay="0"/>
                                          </p:stCondLst>
                                        </p:cTn>
                                        <p:tgtEl>
                                          <p:spTgt spid="121875"/>
                                        </p:tgtEl>
                                        <p:attrNameLst>
                                          <p:attrName>style.visibility</p:attrName>
                                        </p:attrNameLst>
                                      </p:cBhvr>
                                      <p:to>
                                        <p:strVal val="visible"/>
                                      </p:to>
                                    </p:set>
                                    <p:anim calcmode="lin" valueType="num">
                                      <p:cBhvr>
                                        <p:cTn id="40" dur="1000" fill="hold"/>
                                        <p:tgtEl>
                                          <p:spTgt spid="121875"/>
                                        </p:tgtEl>
                                        <p:attrNameLst>
                                          <p:attrName>ppt_x</p:attrName>
                                        </p:attrNameLst>
                                      </p:cBhvr>
                                      <p:tavLst>
                                        <p:tav tm="0">
                                          <p:val>
                                            <p:strVal val="#ppt_x-#ppt_w/2"/>
                                          </p:val>
                                        </p:tav>
                                        <p:tav tm="100000">
                                          <p:val>
                                            <p:strVal val="#ppt_x"/>
                                          </p:val>
                                        </p:tav>
                                      </p:tavLst>
                                    </p:anim>
                                    <p:anim calcmode="lin" valueType="num">
                                      <p:cBhvr>
                                        <p:cTn id="41" dur="1000" fill="hold"/>
                                        <p:tgtEl>
                                          <p:spTgt spid="121875"/>
                                        </p:tgtEl>
                                        <p:attrNameLst>
                                          <p:attrName>ppt_y</p:attrName>
                                        </p:attrNameLst>
                                      </p:cBhvr>
                                      <p:tavLst>
                                        <p:tav tm="0">
                                          <p:val>
                                            <p:strVal val="#ppt_y"/>
                                          </p:val>
                                        </p:tav>
                                        <p:tav tm="100000">
                                          <p:val>
                                            <p:strVal val="#ppt_y"/>
                                          </p:val>
                                        </p:tav>
                                      </p:tavLst>
                                    </p:anim>
                                    <p:anim calcmode="lin" valueType="num">
                                      <p:cBhvr>
                                        <p:cTn id="42" dur="1000" fill="hold"/>
                                        <p:tgtEl>
                                          <p:spTgt spid="121875"/>
                                        </p:tgtEl>
                                        <p:attrNameLst>
                                          <p:attrName>ppt_w</p:attrName>
                                        </p:attrNameLst>
                                      </p:cBhvr>
                                      <p:tavLst>
                                        <p:tav tm="0">
                                          <p:val>
                                            <p:fltVal val="0"/>
                                          </p:val>
                                        </p:tav>
                                        <p:tav tm="100000">
                                          <p:val>
                                            <p:strVal val="#ppt_w"/>
                                          </p:val>
                                        </p:tav>
                                      </p:tavLst>
                                    </p:anim>
                                    <p:anim calcmode="lin" valueType="num">
                                      <p:cBhvr>
                                        <p:cTn id="43" dur="1000" fill="hold"/>
                                        <p:tgtEl>
                                          <p:spTgt spid="1218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2" grpId="0"/>
      <p:bldP spid="121874" grpId="0" animBg="1"/>
      <p:bldP spid="121875" grpId="0" autoUpdateAnimBg="0"/>
      <p:bldP spid="121877" grpId="0"/>
      <p:bldP spid="121878" grpId="0"/>
      <p:bldP spid="1218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http://www.adn.wikibis.com/illustrations/350px-neuraminidase_ribbon_diagram.jpg">
            <a:hlinkClick r:id="rId2" tooltip="&quot;Représentation tridimensionnelle de la neuraminidase. Les coordonnées des atomes ont été obtenues par Diffractométrie de rayons X sur un cristal de la protéine.&quo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52250" y="2636911"/>
            <a:ext cx="4684246" cy="38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39" name="Rectangle 3"/>
          <p:cNvSpPr>
            <a:spLocks noGrp="1" noChangeArrowheads="1"/>
          </p:cNvSpPr>
          <p:nvPr>
            <p:ph idx="1"/>
          </p:nvPr>
        </p:nvSpPr>
        <p:spPr>
          <a:xfrm>
            <a:off x="79190" y="2575301"/>
            <a:ext cx="4138849" cy="3734058"/>
          </a:xfrm>
        </p:spPr>
        <p:txBody>
          <a:bodyPr>
            <a:normAutofit/>
          </a:bodyPr>
          <a:lstStyle/>
          <a:p>
            <a:pPr marL="18288" indent="0" eaLnBrk="1" hangingPunct="1">
              <a:buNone/>
              <a:defRPr/>
            </a:pPr>
            <a:r>
              <a:rPr lang="en" sz="2800" dirty="0" smtClean="0"/>
              <a:t>Their structural aspects, their interactions, their physicochemical properties, and the ways in which these molecules are transformed within the organism</a:t>
            </a:r>
          </a:p>
        </p:txBody>
      </p:sp>
      <p:sp>
        <p:nvSpPr>
          <p:cNvPr id="321538" name="Rectangle 2"/>
          <p:cNvSpPr>
            <a:spLocks noGrp="1" noChangeArrowheads="1"/>
          </p:cNvSpPr>
          <p:nvPr>
            <p:ph type="title"/>
          </p:nvPr>
        </p:nvSpPr>
        <p:spPr>
          <a:xfrm>
            <a:off x="0" y="210700"/>
            <a:ext cx="8229600" cy="1139825"/>
          </a:xfrm>
        </p:spPr>
        <p:txBody>
          <a:bodyPr/>
          <a:lstStyle/>
          <a:p>
            <a:pPr eaLnBrk="1" hangingPunct="1">
              <a:defRPr/>
            </a:pPr>
            <a:r>
              <a:rPr lang="en" dirty="0" smtClean="0">
                <a:solidFill>
                  <a:srgbClr val="FFFF00"/>
                </a:solidFill>
              </a:rPr>
              <a:t>What is biochemistry?</a:t>
            </a:r>
          </a:p>
        </p:txBody>
      </p:sp>
      <p:sp>
        <p:nvSpPr>
          <p:cNvPr id="20485" name="Rectangle 7"/>
          <p:cNvSpPr>
            <a:spLocks noChangeArrowheads="1"/>
          </p:cNvSpPr>
          <p:nvPr/>
        </p:nvSpPr>
        <p:spPr bwMode="auto">
          <a:xfrm>
            <a:off x="8959850" y="2293938"/>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fr-FR" altLang="fr-FR" sz="800">
                <a:solidFill>
                  <a:srgbClr val="004060"/>
                </a:solidFill>
                <a:latin typeface="Arial" pitchFamily="34" charset="0"/>
                <a:cs typeface="Times New Roman" pitchFamily="18" charset="0"/>
              </a:rPr>
              <a:t/>
            </a:r>
            <a:br>
              <a:rPr lang="fr-FR" altLang="fr-FR" sz="800">
                <a:solidFill>
                  <a:srgbClr val="004060"/>
                </a:solidFill>
                <a:latin typeface="Arial" pitchFamily="34" charset="0"/>
                <a:cs typeface="Times New Roman" pitchFamily="18" charset="0"/>
              </a:rPr>
            </a:br>
            <a:endParaRPr lang="fr-FR" altLang="fr-FR" sz="1800">
              <a:latin typeface="Arial" pitchFamily="34" charset="0"/>
            </a:endParaRPr>
          </a:p>
        </p:txBody>
      </p:sp>
      <p:sp>
        <p:nvSpPr>
          <p:cNvPr id="20486" name="Rectangle 8"/>
          <p:cNvSpPr>
            <a:spLocks noChangeArrowheads="1"/>
          </p:cNvSpPr>
          <p:nvPr/>
        </p:nvSpPr>
        <p:spPr bwMode="auto">
          <a:xfrm>
            <a:off x="8959850" y="3925888"/>
            <a:ext cx="1841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fr-FR" altLang="fr-FR" sz="900">
                <a:latin typeface="Arial" pitchFamily="34" charset="0"/>
                <a:cs typeface="Times New Roman" pitchFamily="18" charset="0"/>
              </a:rPr>
              <a:t/>
            </a:r>
            <a:br>
              <a:rPr lang="fr-FR" altLang="fr-FR" sz="900">
                <a:latin typeface="Arial" pitchFamily="34" charset="0"/>
                <a:cs typeface="Times New Roman" pitchFamily="18" charset="0"/>
              </a:rPr>
            </a:br>
            <a:r>
              <a:rPr lang="fr-FR" altLang="fr-FR" sz="900">
                <a:latin typeface="Arial" pitchFamily="34" charset="0"/>
                <a:cs typeface="Times New Roman" pitchFamily="18" charset="0"/>
              </a:rPr>
              <a:t/>
            </a:r>
            <a:br>
              <a:rPr lang="fr-FR" altLang="fr-FR" sz="900">
                <a:latin typeface="Arial" pitchFamily="34" charset="0"/>
                <a:cs typeface="Times New Roman" pitchFamily="18" charset="0"/>
              </a:rPr>
            </a:br>
            <a:endParaRPr lang="fr-FR" altLang="fr-FR" sz="1800">
              <a:latin typeface="Arial" pitchFamily="34" charset="0"/>
            </a:endParaRPr>
          </a:p>
        </p:txBody>
      </p:sp>
      <p:pic>
        <p:nvPicPr>
          <p:cNvPr id="20487" name="Picture 10" descr="http://www.adn.wikibis.com/illustrations/magnify-clip.png">
            <a:hlinkClick r:id="rId2" tooltip="Agrandir"/>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0" y="5481638"/>
            <a:ext cx="142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8" name="Rectangle 12"/>
          <p:cNvSpPr>
            <a:spLocks noChangeArrowheads="1"/>
          </p:cNvSpPr>
          <p:nvPr/>
        </p:nvSpPr>
        <p:spPr bwMode="auto">
          <a:xfrm>
            <a:off x="0" y="127158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321549" name="Rectangle 13"/>
          <p:cNvSpPr>
            <a:spLocks noChangeArrowheads="1"/>
          </p:cNvSpPr>
          <p:nvPr/>
        </p:nvSpPr>
        <p:spPr bwMode="auto">
          <a:xfrm>
            <a:off x="0" y="54816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sp>
        <p:nvSpPr>
          <p:cNvPr id="1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
        <p:nvSpPr>
          <p:cNvPr id="3" name="ZoneTexte 2"/>
          <p:cNvSpPr txBox="1"/>
          <p:nvPr/>
        </p:nvSpPr>
        <p:spPr>
          <a:xfrm>
            <a:off x="161909" y="1318407"/>
            <a:ext cx="8797941" cy="1569660"/>
          </a:xfrm>
          <a:prstGeom prst="rect">
            <a:avLst/>
          </a:prstGeom>
          <a:noFill/>
        </p:spPr>
        <p:txBody>
          <a:bodyPr wrap="square" rtlCol="0">
            <a:spAutoFit/>
          </a:bodyPr>
          <a:lstStyle/>
          <a:p>
            <a:pPr marL="18288">
              <a:defRPr/>
            </a:pPr>
            <a:r>
              <a:rPr lang="en" sz="2400" dirty="0"/>
              <a:t>This is the </a:t>
            </a:r>
            <a:r>
              <a:rPr lang="en" sz="2400" b="1" u="sng" dirty="0">
                <a:solidFill>
                  <a:srgbClr val="FFC000"/>
                </a:solidFill>
                <a:effectLst>
                  <a:outerShdw blurRad="38100" dist="38100" dir="2700000" algn="tl">
                    <a:srgbClr val="000000">
                      <a:alpha val="43137"/>
                    </a:srgbClr>
                  </a:outerShdw>
                </a:effectLst>
              </a:rPr>
              <a:t>chemistry of life. </a:t>
            </a:r>
            <a:r>
              <a:rPr lang="en" sz="2400" dirty="0"/>
              <a:t>A very ancient science </a:t>
            </a:r>
            <a:r>
              <a:rPr lang="en" sz="2400" dirty="0" smtClean="0"/>
              <a:t>. It studies </a:t>
            </a:r>
            <a:r>
              <a:rPr lang="en" sz="2400" dirty="0"/>
              <a:t>the main organic molecules ( </a:t>
            </a:r>
            <a:r>
              <a:rPr lang="en" sz="2000" dirty="0"/>
              <a:t>the major groups: carbohydrates, lipids, proteins, enzymes, vitamins, and minerals </a:t>
            </a:r>
            <a:r>
              <a:rPr lang="en" sz="2400" dirty="0"/>
              <a:t>).</a:t>
            </a:r>
          </a:p>
          <a:p>
            <a:pPr marL="18288">
              <a:defRPr/>
            </a:pPr>
            <a:endParaRPr lang="fr-FR" sz="2400" dirty="0"/>
          </a:p>
        </p:txBody>
      </p:sp>
    </p:spTree>
    <p:extLst>
      <p:ext uri="{BB962C8B-B14F-4D97-AF65-F5344CB8AC3E}">
        <p14:creationId xmlns:p14="http://schemas.microsoft.com/office/powerpoint/2010/main" val="2726685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1538"/>
                                        </p:tgtEl>
                                        <p:attrNameLst>
                                          <p:attrName>style.visibility</p:attrName>
                                        </p:attrNameLst>
                                      </p:cBhvr>
                                      <p:to>
                                        <p:strVal val="visible"/>
                                      </p:to>
                                    </p:set>
                                    <p:anim calcmode="lin" valueType="num">
                                      <p:cBhvr>
                                        <p:cTn id="7" dur="500" fill="hold"/>
                                        <p:tgtEl>
                                          <p:spTgt spid="321538"/>
                                        </p:tgtEl>
                                        <p:attrNameLst>
                                          <p:attrName>ppt_w</p:attrName>
                                        </p:attrNameLst>
                                      </p:cBhvr>
                                      <p:tavLst>
                                        <p:tav tm="0">
                                          <p:val>
                                            <p:fltVal val="0"/>
                                          </p:val>
                                        </p:tav>
                                        <p:tav tm="100000">
                                          <p:val>
                                            <p:strVal val="#ppt_w"/>
                                          </p:val>
                                        </p:tav>
                                      </p:tavLst>
                                    </p:anim>
                                    <p:anim calcmode="lin" valueType="num">
                                      <p:cBhvr>
                                        <p:cTn id="8" dur="500" fill="hold"/>
                                        <p:tgtEl>
                                          <p:spTgt spid="3215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1539">
                                            <p:txEl>
                                              <p:pRg st="0" end="0"/>
                                            </p:txEl>
                                          </p:spTgt>
                                        </p:tgtEl>
                                        <p:attrNameLst>
                                          <p:attrName>style.visibility</p:attrName>
                                        </p:attrNameLst>
                                      </p:cBhvr>
                                      <p:to>
                                        <p:strVal val="visible"/>
                                      </p:to>
                                    </p:set>
                                    <p:anim calcmode="lin" valueType="num">
                                      <p:cBhvr additive="base">
                                        <p:cTn id="19" dur="500" fill="hold"/>
                                        <p:tgtEl>
                                          <p:spTgt spid="32153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p:bldP spid="32153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0" y="857250"/>
            <a:ext cx="9144000" cy="6000750"/>
          </a:xfrm>
        </p:spPr>
        <p:txBody>
          <a:bodyPr/>
          <a:lstStyle/>
          <a:p>
            <a:pPr marL="381000" indent="-381000" eaLnBrk="1" hangingPunct="1">
              <a:lnSpc>
                <a:spcPct val="80000"/>
              </a:lnSpc>
              <a:defRPr/>
            </a:pPr>
            <a:endParaRPr lang="fr-FR" sz="2000" b="1" dirty="0" smtClean="0"/>
          </a:p>
          <a:p>
            <a:pPr marL="381000" indent="-381000" eaLnBrk="1" hangingPunct="1">
              <a:lnSpc>
                <a:spcPct val="80000"/>
              </a:lnSpc>
              <a:defRPr/>
            </a:pPr>
            <a:r>
              <a:rPr lang="en" sz="2400" dirty="0" smtClean="0"/>
              <a:t>It carries </a:t>
            </a:r>
            <a:r>
              <a:rPr lang="en" sz="2400" b="1" dirty="0" smtClean="0">
                <a:solidFill>
                  <a:srgbClr val="FF0000"/>
                </a:solidFill>
              </a:rPr>
              <a:t>4 different radicals </a:t>
            </a:r>
            <a:r>
              <a:rPr lang="en" sz="2400" dirty="0" smtClean="0"/>
              <a:t>(example: C2 of glyceraldehyde)</a:t>
            </a:r>
          </a:p>
          <a:p>
            <a:pPr marL="381000" indent="-381000" eaLnBrk="1" hangingPunct="1">
              <a:lnSpc>
                <a:spcPct val="80000"/>
              </a:lnSpc>
              <a:defRPr/>
            </a:pPr>
            <a:r>
              <a:rPr lang="en" sz="2400" dirty="0" smtClean="0"/>
              <a:t>Therefore, for each </a:t>
            </a:r>
            <a:r>
              <a:rPr lang="en" sz="2400" dirty="0" err="1" smtClean="0"/>
              <a:t>asymmetric carbon </a:t>
            </a:r>
            <a:r>
              <a:rPr lang="en" sz="2400" dirty="0" smtClean="0"/>
              <a:t>, there is an uncertainty on the orientation of the OH group (either on the right or on the left = 2 possibilities).</a:t>
            </a:r>
          </a:p>
          <a:p>
            <a:pPr marL="381000" indent="-381000" eaLnBrk="1" hangingPunct="1">
              <a:lnSpc>
                <a:spcPct val="80000"/>
              </a:lnSpc>
              <a:defRPr/>
            </a:pPr>
            <a:r>
              <a:rPr lang="en" sz="2400" dirty="0" smtClean="0">
                <a:solidFill>
                  <a:srgbClr val="FFFF00"/>
                </a:solidFill>
              </a:rPr>
              <a:t>To calculate the number of isomers: 2*</a:t>
            </a:r>
          </a:p>
          <a:p>
            <a:pPr marL="381000" indent="-381000" eaLnBrk="1" hangingPunct="1">
              <a:lnSpc>
                <a:spcPct val="80000"/>
              </a:lnSpc>
              <a:buFont typeface="Wingdings" pitchFamily="2" charset="2"/>
              <a:buNone/>
              <a:defRPr/>
            </a:pPr>
            <a:r>
              <a:rPr lang="en" sz="2400" dirty="0" smtClean="0">
                <a:solidFill>
                  <a:srgbClr val="FFFF00"/>
                </a:solidFill>
              </a:rPr>
              <a:t>( </a:t>
            </a:r>
            <a:r>
              <a:rPr lang="en" sz="1600" dirty="0" smtClean="0">
                <a:solidFill>
                  <a:srgbClr val="FFFF00"/>
                </a:solidFill>
              </a:rPr>
              <a:t>2: positions of the OH groups on the asymmetric carbon; *: number of asymmetric carbons in the sugar)</a:t>
            </a:r>
          </a:p>
          <a:p>
            <a:pPr marL="381000" indent="-381000" eaLnBrk="1" hangingPunct="1">
              <a:lnSpc>
                <a:spcPct val="80000"/>
              </a:lnSpc>
              <a:defRPr/>
            </a:pPr>
            <a:endParaRPr lang="fr-FR" sz="2400" dirty="0" smtClean="0"/>
          </a:p>
          <a:p>
            <a:pPr marL="381000" indent="-381000" eaLnBrk="1" hangingPunct="1">
              <a:lnSpc>
                <a:spcPct val="80000"/>
              </a:lnSpc>
              <a:defRPr/>
            </a:pPr>
            <a:r>
              <a:rPr lang="en" sz="2000" dirty="0" smtClean="0"/>
              <a:t>Examples for glyceraldehyde = 2 </a:t>
            </a:r>
            <a:r>
              <a:rPr lang="en" sz="2000" baseline="30000" dirty="0" smtClean="0"/>
              <a:t>1 </a:t>
            </a:r>
            <a:r>
              <a:rPr lang="en" sz="2000" dirty="0" smtClean="0"/>
              <a:t>isomers</a:t>
            </a:r>
          </a:p>
          <a:p>
            <a:pPr marL="381000" indent="-381000" eaLnBrk="1" hangingPunct="1">
              <a:lnSpc>
                <a:spcPct val="80000"/>
              </a:lnSpc>
              <a:defRPr/>
            </a:pPr>
            <a:r>
              <a:rPr lang="en" sz="2000" dirty="0" smtClean="0"/>
              <a:t>For 1 aldopentose =</a:t>
            </a:r>
          </a:p>
          <a:p>
            <a:pPr marL="381000" indent="-381000" eaLnBrk="1" hangingPunct="1">
              <a:lnSpc>
                <a:spcPct val="80000"/>
              </a:lnSpc>
              <a:defRPr/>
            </a:pPr>
            <a:r>
              <a:rPr lang="en" sz="2000" dirty="0" smtClean="0"/>
              <a:t>For an </a:t>
            </a:r>
            <a:r>
              <a:rPr lang="en" sz="2000" dirty="0" err="1" smtClean="0"/>
              <a:t>aldohexose </a:t>
            </a:r>
            <a:r>
              <a:rPr lang="en" sz="2000" dirty="0" smtClean="0"/>
              <a:t>=</a:t>
            </a:r>
          </a:p>
          <a:p>
            <a:pPr marL="381000" indent="-381000" eaLnBrk="1" hangingPunct="1">
              <a:lnSpc>
                <a:spcPct val="80000"/>
              </a:lnSpc>
              <a:defRPr/>
            </a:pPr>
            <a:r>
              <a:rPr lang="en" sz="2000" dirty="0" smtClean="0"/>
              <a:t>For </a:t>
            </a:r>
            <a:r>
              <a:rPr lang="en" sz="2000" dirty="0" err="1" smtClean="0"/>
              <a:t>ketoheptosis </a:t>
            </a:r>
            <a:r>
              <a:rPr lang="en" sz="2000" dirty="0" smtClean="0"/>
              <a:t>=</a:t>
            </a:r>
          </a:p>
          <a:p>
            <a:pPr marL="381000" indent="-381000" eaLnBrk="1" hangingPunct="1">
              <a:lnSpc>
                <a:spcPct val="80000"/>
              </a:lnSpc>
              <a:defRPr/>
            </a:pPr>
            <a:r>
              <a:rPr lang="en" sz="2000" dirty="0" smtClean="0"/>
              <a:t>For </a:t>
            </a:r>
            <a:r>
              <a:rPr lang="en" sz="2000" dirty="0" err="1" smtClean="0"/>
              <a:t>ketotetrosis </a:t>
            </a:r>
            <a:r>
              <a:rPr lang="en" sz="2000" dirty="0" smtClean="0"/>
              <a:t>=</a:t>
            </a:r>
          </a:p>
          <a:p>
            <a:pPr marL="381000" indent="-381000" eaLnBrk="1" hangingPunct="1">
              <a:lnSpc>
                <a:spcPct val="80000"/>
              </a:lnSpc>
              <a:defRPr/>
            </a:pPr>
            <a:r>
              <a:rPr lang="en" sz="2000" dirty="0" smtClean="0">
                <a:solidFill>
                  <a:srgbClr val="FFFF00"/>
                </a:solidFill>
              </a:rPr>
              <a:t>In the case of ketoses, the possibility of lineage is the same but the number of isomers is lower than for aldoses with the same number of C. This is related to the fact that in ketoses, there is one </a:t>
            </a:r>
            <a:r>
              <a:rPr lang="en" sz="2000" dirty="0" smtClean="0">
                <a:solidFill>
                  <a:srgbClr val="FF0000"/>
                </a:solidFill>
              </a:rPr>
              <a:t>less asymmetric C </a:t>
            </a:r>
            <a:r>
              <a:rPr lang="en" sz="2000" dirty="0" smtClean="0">
                <a:solidFill>
                  <a:srgbClr val="FFFF00"/>
                </a:solidFill>
              </a:rPr>
              <a:t>than in aldoses (C which carries the ketone function).</a:t>
            </a:r>
          </a:p>
          <a:p>
            <a:pPr marL="381000" indent="-381000" eaLnBrk="1" hangingPunct="1">
              <a:lnSpc>
                <a:spcPct val="80000"/>
              </a:lnSpc>
              <a:defRPr/>
            </a:pPr>
            <a:r>
              <a:rPr lang="en" sz="2000" dirty="0" smtClean="0">
                <a:solidFill>
                  <a:srgbClr val="FFFF00"/>
                </a:solidFill>
              </a:rPr>
              <a:t>Example: xylose and </a:t>
            </a:r>
            <a:r>
              <a:rPr lang="en" sz="2000" dirty="0" err="1" smtClean="0">
                <a:solidFill>
                  <a:srgbClr val="FFFF00"/>
                </a:solidFill>
              </a:rPr>
              <a:t>ribulose</a:t>
            </a:r>
            <a:endParaRPr lang="fr-FR" sz="2000" dirty="0" smtClean="0">
              <a:solidFill>
                <a:srgbClr val="FFFF00"/>
              </a:solidFill>
            </a:endParaRPr>
          </a:p>
        </p:txBody>
      </p:sp>
      <p:sp>
        <p:nvSpPr>
          <p:cNvPr id="43010" name="Rectangle 2"/>
          <p:cNvSpPr>
            <a:spLocks noGrp="1" noChangeArrowheads="1"/>
          </p:cNvSpPr>
          <p:nvPr>
            <p:ph type="title"/>
          </p:nvPr>
        </p:nvSpPr>
        <p:spPr>
          <a:xfrm>
            <a:off x="500063" y="285750"/>
            <a:ext cx="8229600" cy="647700"/>
          </a:xfrm>
        </p:spPr>
        <p:txBody>
          <a:bodyPr/>
          <a:lstStyle/>
          <a:p>
            <a:pPr eaLnBrk="1" hangingPunct="1">
              <a:defRPr/>
            </a:pPr>
            <a:r>
              <a:rPr lang="en" sz="2800" u="sng" dirty="0" err="1" smtClean="0">
                <a:solidFill>
                  <a:srgbClr val="FFFF66"/>
                </a:solidFill>
              </a:rPr>
              <a:t>Asymmetric </a:t>
            </a:r>
            <a:endParaRPr lang="fr-FR" sz="2800" u="sng" dirty="0" smtClean="0">
              <a:solidFill>
                <a:srgbClr val="FFFF66"/>
              </a:solidFill>
            </a:endParaRP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838858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 calcmode="lin" valueType="num">
                                      <p:cBhvr additive="base">
                                        <p:cTn id="37"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3011">
                                            <p:txEl>
                                              <p:pRg st="7" end="7"/>
                                            </p:txEl>
                                          </p:spTgt>
                                        </p:tgtEl>
                                        <p:attrNameLst>
                                          <p:attrName>style.visibility</p:attrName>
                                        </p:attrNameLst>
                                      </p:cBhvr>
                                      <p:to>
                                        <p:strVal val="visible"/>
                                      </p:to>
                                    </p:set>
                                    <p:anim calcmode="lin" valueType="num">
                                      <p:cBhvr additive="base">
                                        <p:cTn id="43" dur="5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0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3011">
                                            <p:txEl>
                                              <p:pRg st="8" end="8"/>
                                            </p:txEl>
                                          </p:spTgt>
                                        </p:tgtEl>
                                        <p:attrNameLst>
                                          <p:attrName>style.visibility</p:attrName>
                                        </p:attrNameLst>
                                      </p:cBhvr>
                                      <p:to>
                                        <p:strVal val="visible"/>
                                      </p:to>
                                    </p:set>
                                    <p:anim calcmode="lin" valueType="num">
                                      <p:cBhvr additive="base">
                                        <p:cTn id="49" dur="500" fill="hold"/>
                                        <p:tgtEl>
                                          <p:spTgt spid="4301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30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011">
                                            <p:txEl>
                                              <p:pRg st="9" end="9"/>
                                            </p:txEl>
                                          </p:spTgt>
                                        </p:tgtEl>
                                        <p:attrNameLst>
                                          <p:attrName>style.visibility</p:attrName>
                                        </p:attrNameLst>
                                      </p:cBhvr>
                                      <p:to>
                                        <p:strVal val="visible"/>
                                      </p:to>
                                    </p:set>
                                    <p:anim calcmode="lin" valueType="num">
                                      <p:cBhvr additive="base">
                                        <p:cTn id="55" dur="500" fill="hold"/>
                                        <p:tgtEl>
                                          <p:spTgt spid="43011">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30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3011">
                                            <p:txEl>
                                              <p:pRg st="10" end="10"/>
                                            </p:txEl>
                                          </p:spTgt>
                                        </p:tgtEl>
                                        <p:attrNameLst>
                                          <p:attrName>style.visibility</p:attrName>
                                        </p:attrNameLst>
                                      </p:cBhvr>
                                      <p:to>
                                        <p:strVal val="visible"/>
                                      </p:to>
                                    </p:set>
                                    <p:anim calcmode="lin" valueType="num">
                                      <p:cBhvr additive="base">
                                        <p:cTn id="61" dur="500" fill="hold"/>
                                        <p:tgtEl>
                                          <p:spTgt spid="4301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30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011">
                                            <p:txEl>
                                              <p:pRg st="11" end="11"/>
                                            </p:txEl>
                                          </p:spTgt>
                                        </p:tgtEl>
                                        <p:attrNameLst>
                                          <p:attrName>style.visibility</p:attrName>
                                        </p:attrNameLst>
                                      </p:cBhvr>
                                      <p:to>
                                        <p:strVal val="visible"/>
                                      </p:to>
                                    </p:set>
                                    <p:anim calcmode="lin" valueType="num">
                                      <p:cBhvr additive="base">
                                        <p:cTn id="67" dur="500" fill="hold"/>
                                        <p:tgtEl>
                                          <p:spTgt spid="43011">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30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3011">
                                            <p:txEl>
                                              <p:pRg st="12" end="12"/>
                                            </p:txEl>
                                          </p:spTgt>
                                        </p:tgtEl>
                                        <p:attrNameLst>
                                          <p:attrName>style.visibility</p:attrName>
                                        </p:attrNameLst>
                                      </p:cBhvr>
                                      <p:to>
                                        <p:strVal val="visible"/>
                                      </p:to>
                                    </p:set>
                                    <p:anim calcmode="lin" valueType="num">
                                      <p:cBhvr additive="base">
                                        <p:cTn id="73" dur="500" fill="hold"/>
                                        <p:tgtEl>
                                          <p:spTgt spid="43011">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30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idx="1"/>
          </p:nvPr>
        </p:nvSpPr>
        <p:spPr>
          <a:xfrm>
            <a:off x="251520" y="980728"/>
            <a:ext cx="8229600" cy="5616575"/>
          </a:xfrm>
        </p:spPr>
        <p:txBody>
          <a:bodyPr>
            <a:noAutofit/>
          </a:bodyPr>
          <a:lstStyle/>
          <a:p>
            <a:pPr marL="381000" indent="-381000" eaLnBrk="1" hangingPunct="1">
              <a:lnSpc>
                <a:spcPct val="80000"/>
              </a:lnSpc>
              <a:defRPr/>
            </a:pPr>
            <a:endParaRPr lang="fr-FR" sz="2400" b="1" dirty="0" smtClean="0"/>
          </a:p>
          <a:p>
            <a:pPr marL="381000" indent="-381000" eaLnBrk="1" hangingPunct="1">
              <a:lnSpc>
                <a:spcPct val="80000"/>
              </a:lnSpc>
              <a:buFont typeface="Wingdings" pitchFamily="2" charset="2"/>
              <a:buNone/>
              <a:defRPr/>
            </a:pPr>
            <a:endParaRPr lang="fr-FR" sz="2400" dirty="0" smtClean="0"/>
          </a:p>
          <a:p>
            <a:pPr marL="381000" indent="-381000" eaLnBrk="1" hangingPunct="1">
              <a:lnSpc>
                <a:spcPct val="80000"/>
              </a:lnSpc>
              <a:defRPr/>
            </a:pPr>
            <a:r>
              <a:rPr lang="en" sz="2400" dirty="0" smtClean="0">
                <a:solidFill>
                  <a:srgbClr val="99FF33"/>
                </a:solidFill>
              </a:rPr>
              <a:t>Optical isomers or enantiomers</a:t>
            </a:r>
            <a:r>
              <a:rPr lang="en" sz="2400" dirty="0" smtClean="0"/>
              <a:t> </a:t>
            </a:r>
          </a:p>
          <a:p>
            <a:pPr marL="800100" lvl="1" indent="-342900" eaLnBrk="1" hangingPunct="1">
              <a:lnSpc>
                <a:spcPct val="80000"/>
              </a:lnSpc>
              <a:defRPr/>
            </a:pPr>
            <a:r>
              <a:rPr lang="en" sz="2400" dirty="0" smtClean="0"/>
              <a:t>Dextrorotatory isomer (+)</a:t>
            </a:r>
          </a:p>
          <a:p>
            <a:pPr marL="800100" lvl="1" indent="-342900" eaLnBrk="1" hangingPunct="1">
              <a:lnSpc>
                <a:spcPct val="80000"/>
              </a:lnSpc>
              <a:defRPr/>
            </a:pPr>
            <a:r>
              <a:rPr lang="en" sz="2400" dirty="0" smtClean="0"/>
              <a:t>Levorotatory isomer (-)</a:t>
            </a:r>
          </a:p>
          <a:p>
            <a:pPr marL="800100" lvl="1" indent="-342900" eaLnBrk="1" hangingPunct="1">
              <a:lnSpc>
                <a:spcPct val="80000"/>
              </a:lnSpc>
              <a:defRPr/>
            </a:pPr>
            <a:r>
              <a:rPr lang="en" sz="2400" dirty="0" smtClean="0"/>
              <a:t>Equimolecular mixture of the 2 isomers: Racemic (DL) inactive on polarized light.</a:t>
            </a:r>
          </a:p>
          <a:p>
            <a:pPr marL="800100" lvl="1" indent="-342900" eaLnBrk="1" hangingPunct="1">
              <a:lnSpc>
                <a:spcPct val="80000"/>
              </a:lnSpc>
              <a:buFont typeface="Wingdings" pitchFamily="2" charset="2"/>
              <a:buNone/>
              <a:defRPr/>
            </a:pPr>
            <a:endParaRPr lang="fr-FR" sz="2400" dirty="0" smtClean="0"/>
          </a:p>
          <a:p>
            <a:pPr marL="381000" indent="-381000" eaLnBrk="1" hangingPunct="1">
              <a:lnSpc>
                <a:spcPct val="80000"/>
              </a:lnSpc>
              <a:defRPr/>
            </a:pPr>
            <a:r>
              <a:rPr lang="en" sz="2400" dirty="0" smtClean="0">
                <a:solidFill>
                  <a:srgbClr val="99FF33"/>
                </a:solidFill>
              </a:rPr>
              <a:t>A chiral molecule is an optically active molecule:</a:t>
            </a:r>
            <a:r>
              <a:rPr lang="en" sz="2400" dirty="0" smtClean="0"/>
              <a:t> </a:t>
            </a:r>
          </a:p>
          <a:p>
            <a:pPr marL="800100" lvl="1" indent="-342900" eaLnBrk="1" hangingPunct="1">
              <a:lnSpc>
                <a:spcPct val="80000"/>
              </a:lnSpc>
              <a:defRPr/>
            </a:pPr>
            <a:r>
              <a:rPr lang="en" sz="2400" dirty="0" smtClean="0"/>
              <a:t>It contains at least 1 asymmetric carbon</a:t>
            </a:r>
          </a:p>
          <a:p>
            <a:pPr marL="800100" lvl="1" indent="-342900" eaLnBrk="1" hangingPunct="1">
              <a:lnSpc>
                <a:spcPct val="80000"/>
              </a:lnSpc>
              <a:defRPr/>
            </a:pPr>
            <a:r>
              <a:rPr lang="en" sz="2400" dirty="0" smtClean="0"/>
              <a:t>It has no plane of symmetry.</a:t>
            </a:r>
          </a:p>
          <a:p>
            <a:pPr marL="800100" lvl="1" indent="-342900" eaLnBrk="1" hangingPunct="1">
              <a:lnSpc>
                <a:spcPct val="80000"/>
              </a:lnSpc>
              <a:buFont typeface="Wingdings" pitchFamily="2" charset="2"/>
              <a:buNone/>
              <a:defRPr/>
            </a:pPr>
            <a:endParaRPr lang="fr-FR" sz="2400" dirty="0" smtClean="0"/>
          </a:p>
          <a:p>
            <a:pPr marL="381000" indent="-381000" eaLnBrk="1" hangingPunct="1">
              <a:lnSpc>
                <a:spcPct val="80000"/>
              </a:lnSpc>
              <a:defRPr/>
            </a:pPr>
            <a:r>
              <a:rPr lang="en" sz="2400" dirty="0" smtClean="0">
                <a:solidFill>
                  <a:srgbClr val="99FF33"/>
                </a:solidFill>
              </a:rPr>
              <a:t>Stereochemical configuration and optical rotation of a sugar</a:t>
            </a:r>
            <a:r>
              <a:rPr lang="en" sz="2400" dirty="0" smtClean="0"/>
              <a:t> </a:t>
            </a:r>
            <a:r>
              <a:rPr lang="fr-FR" sz="2400" dirty="0" smtClean="0"/>
              <a:t/>
            </a:r>
            <a:br>
              <a:rPr lang="fr-FR" sz="2400" dirty="0" smtClean="0"/>
            </a:br>
            <a:r>
              <a:rPr lang="en" sz="2400" i="1" dirty="0" smtClean="0"/>
              <a:t>Apart from glyceraldehyde, there is no relationship between the stereochemical configuration of the sugar and its optical rotation.</a:t>
            </a:r>
            <a:endParaRPr lang="fr-FR" sz="2400" dirty="0" smtClean="0"/>
          </a:p>
          <a:p>
            <a:pPr marL="381000" indent="-381000" eaLnBrk="1" hangingPunct="1">
              <a:lnSpc>
                <a:spcPct val="80000"/>
              </a:lnSpc>
              <a:defRPr/>
            </a:pPr>
            <a:endParaRPr lang="fr-FR" sz="2400" dirty="0" smtClean="0"/>
          </a:p>
        </p:txBody>
      </p:sp>
      <p:sp>
        <p:nvSpPr>
          <p:cNvPr id="331778" name="Rectangle 2"/>
          <p:cNvSpPr>
            <a:spLocks noGrp="1" noChangeArrowheads="1"/>
          </p:cNvSpPr>
          <p:nvPr>
            <p:ph type="title"/>
          </p:nvPr>
        </p:nvSpPr>
        <p:spPr>
          <a:xfrm>
            <a:off x="468313" y="549275"/>
            <a:ext cx="8229600" cy="647700"/>
          </a:xfrm>
        </p:spPr>
        <p:txBody>
          <a:bodyPr/>
          <a:lstStyle/>
          <a:p>
            <a:pPr eaLnBrk="1" hangingPunct="1">
              <a:defRPr/>
            </a:pPr>
            <a:r>
              <a:rPr lang="en" sz="2800" b="1" u="sng" smtClean="0">
                <a:solidFill>
                  <a:srgbClr val="FFFF66"/>
                </a:solidFill>
              </a:rPr>
              <a:t>A reminder about asymmetric carbon</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476102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1778"/>
                                        </p:tgtEl>
                                        <p:attrNameLst>
                                          <p:attrName>style.visibility</p:attrName>
                                        </p:attrNameLst>
                                      </p:cBhvr>
                                      <p:to>
                                        <p:strVal val="visible"/>
                                      </p:to>
                                    </p:set>
                                    <p:anim calcmode="lin" valueType="num">
                                      <p:cBhvr>
                                        <p:cTn id="7" dur="500" fill="hold"/>
                                        <p:tgtEl>
                                          <p:spTgt spid="331778"/>
                                        </p:tgtEl>
                                        <p:attrNameLst>
                                          <p:attrName>ppt_w</p:attrName>
                                        </p:attrNameLst>
                                      </p:cBhvr>
                                      <p:tavLst>
                                        <p:tav tm="0">
                                          <p:val>
                                            <p:fltVal val="0"/>
                                          </p:val>
                                        </p:tav>
                                        <p:tav tm="100000">
                                          <p:val>
                                            <p:strVal val="#ppt_w"/>
                                          </p:val>
                                        </p:tav>
                                      </p:tavLst>
                                    </p:anim>
                                    <p:anim calcmode="lin" valueType="num">
                                      <p:cBhvr>
                                        <p:cTn id="8" dur="500" fill="hold"/>
                                        <p:tgtEl>
                                          <p:spTgt spid="3317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1779">
                                            <p:txEl>
                                              <p:pRg st="2" end="2"/>
                                            </p:txEl>
                                          </p:spTgt>
                                        </p:tgtEl>
                                        <p:attrNameLst>
                                          <p:attrName>style.visibility</p:attrName>
                                        </p:attrNameLst>
                                      </p:cBhvr>
                                      <p:to>
                                        <p:strVal val="visible"/>
                                      </p:to>
                                    </p:set>
                                    <p:anim calcmode="lin" valueType="num">
                                      <p:cBhvr additive="base">
                                        <p:cTn id="13" dur="500" fill="hold"/>
                                        <p:tgtEl>
                                          <p:spTgt spid="3317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177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1779">
                                            <p:txEl>
                                              <p:pRg st="3" end="3"/>
                                            </p:txEl>
                                          </p:spTgt>
                                        </p:tgtEl>
                                        <p:attrNameLst>
                                          <p:attrName>style.visibility</p:attrName>
                                        </p:attrNameLst>
                                      </p:cBhvr>
                                      <p:to>
                                        <p:strVal val="visible"/>
                                      </p:to>
                                    </p:set>
                                    <p:anim calcmode="lin" valueType="num">
                                      <p:cBhvr additive="base">
                                        <p:cTn id="17" dur="500" fill="hold"/>
                                        <p:tgtEl>
                                          <p:spTgt spid="33177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177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1779">
                                            <p:txEl>
                                              <p:pRg st="4" end="4"/>
                                            </p:txEl>
                                          </p:spTgt>
                                        </p:tgtEl>
                                        <p:attrNameLst>
                                          <p:attrName>style.visibility</p:attrName>
                                        </p:attrNameLst>
                                      </p:cBhvr>
                                      <p:to>
                                        <p:strVal val="visible"/>
                                      </p:to>
                                    </p:set>
                                    <p:anim calcmode="lin" valueType="num">
                                      <p:cBhvr additive="base">
                                        <p:cTn id="21" dur="500" fill="hold"/>
                                        <p:tgtEl>
                                          <p:spTgt spid="33177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177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1779">
                                            <p:txEl>
                                              <p:pRg st="5" end="5"/>
                                            </p:txEl>
                                          </p:spTgt>
                                        </p:tgtEl>
                                        <p:attrNameLst>
                                          <p:attrName>style.visibility</p:attrName>
                                        </p:attrNameLst>
                                      </p:cBhvr>
                                      <p:to>
                                        <p:strVal val="visible"/>
                                      </p:to>
                                    </p:set>
                                    <p:anim calcmode="lin" valueType="num">
                                      <p:cBhvr additive="base">
                                        <p:cTn id="25" dur="500" fill="hold"/>
                                        <p:tgtEl>
                                          <p:spTgt spid="3317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17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1779">
                                            <p:txEl>
                                              <p:pRg st="7" end="7"/>
                                            </p:txEl>
                                          </p:spTgt>
                                        </p:tgtEl>
                                        <p:attrNameLst>
                                          <p:attrName>style.visibility</p:attrName>
                                        </p:attrNameLst>
                                      </p:cBhvr>
                                      <p:to>
                                        <p:strVal val="visible"/>
                                      </p:to>
                                    </p:set>
                                    <p:anim calcmode="lin" valueType="num">
                                      <p:cBhvr additive="base">
                                        <p:cTn id="31" dur="500" fill="hold"/>
                                        <p:tgtEl>
                                          <p:spTgt spid="33177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177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1779">
                                            <p:txEl>
                                              <p:pRg st="8" end="8"/>
                                            </p:txEl>
                                          </p:spTgt>
                                        </p:tgtEl>
                                        <p:attrNameLst>
                                          <p:attrName>style.visibility</p:attrName>
                                        </p:attrNameLst>
                                      </p:cBhvr>
                                      <p:to>
                                        <p:strVal val="visible"/>
                                      </p:to>
                                    </p:set>
                                    <p:anim calcmode="lin" valueType="num">
                                      <p:cBhvr additive="base">
                                        <p:cTn id="35" dur="500" fill="hold"/>
                                        <p:tgtEl>
                                          <p:spTgt spid="33177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177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1779">
                                            <p:txEl>
                                              <p:pRg st="9" end="9"/>
                                            </p:txEl>
                                          </p:spTgt>
                                        </p:tgtEl>
                                        <p:attrNameLst>
                                          <p:attrName>style.visibility</p:attrName>
                                        </p:attrNameLst>
                                      </p:cBhvr>
                                      <p:to>
                                        <p:strVal val="visible"/>
                                      </p:to>
                                    </p:set>
                                    <p:anim calcmode="lin" valueType="num">
                                      <p:cBhvr additive="base">
                                        <p:cTn id="39" dur="500" fill="hold"/>
                                        <p:tgtEl>
                                          <p:spTgt spid="331779">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317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31779">
                                            <p:txEl>
                                              <p:pRg st="11" end="11"/>
                                            </p:txEl>
                                          </p:spTgt>
                                        </p:tgtEl>
                                        <p:attrNameLst>
                                          <p:attrName>style.visibility</p:attrName>
                                        </p:attrNameLst>
                                      </p:cBhvr>
                                      <p:to>
                                        <p:strVal val="visible"/>
                                      </p:to>
                                    </p:set>
                                    <p:anim calcmode="lin" valueType="num">
                                      <p:cBhvr additive="base">
                                        <p:cTn id="45" dur="500" fill="hold"/>
                                        <p:tgtEl>
                                          <p:spTgt spid="331779">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317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P spid="3317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idx="1"/>
          </p:nvPr>
        </p:nvSpPr>
        <p:spPr>
          <a:xfrm>
            <a:off x="125412" y="138112"/>
            <a:ext cx="8893175" cy="5259387"/>
          </a:xfrm>
        </p:spPr>
        <p:txBody>
          <a:bodyPr/>
          <a:lstStyle/>
          <a:p>
            <a:pPr marL="609600" indent="-609600" eaLnBrk="1" hangingPunct="1">
              <a:buFont typeface="Wingdings" pitchFamily="2" charset="2"/>
              <a:buNone/>
              <a:defRPr/>
            </a:pPr>
            <a:endParaRPr lang="fr-FR" sz="2400" dirty="0" smtClean="0">
              <a:solidFill>
                <a:srgbClr val="99FF33"/>
              </a:solidFill>
            </a:endParaRPr>
          </a:p>
          <a:p>
            <a:pPr marL="609600" indent="-609600" eaLnBrk="1" hangingPunct="1">
              <a:buFont typeface="Wingdings" pitchFamily="2" charset="2"/>
              <a:buNone/>
              <a:defRPr/>
            </a:pPr>
            <a:r>
              <a:rPr lang="en" sz="2400" dirty="0" smtClean="0">
                <a:solidFill>
                  <a:srgbClr val="99FF33"/>
                </a:solidFill>
              </a:rPr>
              <a:t>1. Formation from D-Glyceraldehyde</a:t>
            </a:r>
            <a:r>
              <a:rPr lang="en" dirty="0" smtClean="0"/>
              <a:t> </a:t>
            </a:r>
            <a:r>
              <a:rPr lang="en" sz="1600" dirty="0" smtClean="0"/>
              <a:t>(by adding successive Cs)</a:t>
            </a:r>
          </a:p>
          <a:p>
            <a:pPr marL="0" indent="0" eaLnBrk="1" hangingPunct="1">
              <a:buNone/>
              <a:defRPr/>
            </a:pPr>
            <a:endParaRPr lang="fr-FR" sz="1800" dirty="0" smtClean="0"/>
          </a:p>
          <a:p>
            <a:pPr marL="609600" indent="-609600" eaLnBrk="1" hangingPunct="1">
              <a:buFont typeface="Wingdings" pitchFamily="2" charset="2"/>
              <a:buNone/>
              <a:defRPr/>
            </a:pPr>
            <a:r>
              <a:rPr lang="en" sz="2400" dirty="0" smtClean="0">
                <a:solidFill>
                  <a:srgbClr val="99FF33"/>
                </a:solidFill>
              </a:rPr>
              <a:t>2. One </a:t>
            </a:r>
            <a:r>
              <a:rPr lang="en" sz="2400" dirty="0" smtClean="0">
                <a:solidFill>
                  <a:srgbClr val="99FF33"/>
                </a:solidFill>
              </a:rPr>
              <a:t>Triose                         </a:t>
            </a:r>
            <a:r>
              <a:rPr lang="en" sz="2400" dirty="0" smtClean="0">
                <a:solidFill>
                  <a:srgbClr val="99FF33"/>
                </a:solidFill>
              </a:rPr>
              <a:t>Two Tetroses</a:t>
            </a:r>
            <a:endParaRPr lang="fr-FR" sz="2400" dirty="0" smtClean="0">
              <a:solidFill>
                <a:srgbClr val="99FF33"/>
              </a:solidFill>
            </a:endParaRPr>
          </a:p>
          <a:p>
            <a:pPr marL="609600" indent="-609600" eaLnBrk="1" hangingPunct="1">
              <a:defRPr/>
            </a:pPr>
            <a:endParaRPr lang="fr-FR" sz="1800" dirty="0" smtClean="0"/>
          </a:p>
        </p:txBody>
      </p:sp>
      <p:sp>
        <p:nvSpPr>
          <p:cNvPr id="332802" name="Rectangle 2"/>
          <p:cNvSpPr>
            <a:spLocks noGrp="1" noChangeArrowheads="1"/>
          </p:cNvSpPr>
          <p:nvPr>
            <p:ph type="title"/>
          </p:nvPr>
        </p:nvSpPr>
        <p:spPr>
          <a:xfrm>
            <a:off x="94593" y="476250"/>
            <a:ext cx="8603320" cy="576263"/>
          </a:xfrm>
          <a:ln>
            <a:solidFill>
              <a:schemeClr val="tx1"/>
            </a:solidFill>
          </a:ln>
        </p:spPr>
        <p:txBody>
          <a:bodyPr/>
          <a:lstStyle/>
          <a:p>
            <a:pPr eaLnBrk="1" hangingPunct="1">
              <a:defRPr/>
            </a:pPr>
            <a:r>
              <a:rPr lang="en" sz="2800" b="1" u="sng" dirty="0" smtClean="0">
                <a:solidFill>
                  <a:srgbClr val="FFFF66"/>
                </a:solidFill>
              </a:rPr>
              <a:t>Chemical parentage of sugars according to Fischer</a:t>
            </a:r>
          </a:p>
        </p:txBody>
      </p:sp>
      <p:sp>
        <p:nvSpPr>
          <p:cNvPr id="33280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332805" name="Group 5"/>
          <p:cNvGraphicFramePr>
            <a:graphicFrameLocks noGrp="1"/>
          </p:cNvGraphicFramePr>
          <p:nvPr/>
        </p:nvGraphicFramePr>
        <p:xfrm>
          <a:off x="4479925" y="0"/>
          <a:ext cx="207964" cy="517530"/>
        </p:xfrm>
        <a:graphic>
          <a:graphicData uri="http://schemas.openxmlformats.org/drawingml/2006/table">
            <a:tbl>
              <a:tblPr/>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332811" name="Rectangle 11"/>
          <p:cNvSpPr>
            <a:spLocks noChangeArrowheads="1"/>
          </p:cNvSpPr>
          <p:nvPr/>
        </p:nvSpPr>
        <p:spPr bwMode="auto">
          <a:xfrm>
            <a:off x="0" y="3170238"/>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332812" name="Picture 12" descr="Image graphique31.trsp.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16238" y="1341140"/>
            <a:ext cx="3311525" cy="647700"/>
          </a:xfrm>
          <a:prstGeom prst="rect">
            <a:avLst/>
          </a:prstGeom>
          <a:solidFill>
            <a:schemeClr val="tx2"/>
          </a:solidFill>
          <a:ln w="9525">
            <a:solidFill>
              <a:schemeClr val="tx1"/>
            </a:solidFill>
            <a:miter lim="800000"/>
            <a:headEnd/>
            <a:tailEnd/>
          </a:ln>
        </p:spPr>
      </p:pic>
      <p:graphicFrame>
        <p:nvGraphicFramePr>
          <p:cNvPr id="332813" name="Group 13"/>
          <p:cNvGraphicFramePr>
            <a:graphicFrameLocks noGrp="1"/>
          </p:cNvGraphicFramePr>
          <p:nvPr/>
        </p:nvGraphicFramePr>
        <p:xfrm>
          <a:off x="4479925" y="3170238"/>
          <a:ext cx="207964" cy="517530"/>
        </p:xfrm>
        <a:graphic>
          <a:graphicData uri="http://schemas.openxmlformats.org/drawingml/2006/table">
            <a:tbl>
              <a:tblPr/>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332819" name="Line 19"/>
          <p:cNvSpPr>
            <a:spLocks noChangeShapeType="1"/>
          </p:cNvSpPr>
          <p:nvPr/>
        </p:nvSpPr>
        <p:spPr bwMode="auto">
          <a:xfrm>
            <a:off x="2143125" y="3286125"/>
            <a:ext cx="1584325" cy="0"/>
          </a:xfrm>
          <a:prstGeom prst="line">
            <a:avLst/>
          </a:prstGeom>
          <a:noFill/>
          <a:ln w="57150">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pic>
        <p:nvPicPr>
          <p:cNvPr id="332820" name="Picture 20" descr="Image osesfish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501008"/>
            <a:ext cx="5232400" cy="31670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122908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2802"/>
                                        </p:tgtEl>
                                        <p:attrNameLst>
                                          <p:attrName>style.visibility</p:attrName>
                                        </p:attrNameLst>
                                      </p:cBhvr>
                                      <p:to>
                                        <p:strVal val="visible"/>
                                      </p:to>
                                    </p:set>
                                    <p:anim calcmode="lin" valueType="num">
                                      <p:cBhvr>
                                        <p:cTn id="7" dur="500" fill="hold"/>
                                        <p:tgtEl>
                                          <p:spTgt spid="332802"/>
                                        </p:tgtEl>
                                        <p:attrNameLst>
                                          <p:attrName>ppt_w</p:attrName>
                                        </p:attrNameLst>
                                      </p:cBhvr>
                                      <p:tavLst>
                                        <p:tav tm="0">
                                          <p:val>
                                            <p:fltVal val="0"/>
                                          </p:val>
                                        </p:tav>
                                        <p:tav tm="100000">
                                          <p:val>
                                            <p:strVal val="#ppt_w"/>
                                          </p:val>
                                        </p:tav>
                                      </p:tavLst>
                                    </p:anim>
                                    <p:anim calcmode="lin" valueType="num">
                                      <p:cBhvr>
                                        <p:cTn id="8" dur="500" fill="hold"/>
                                        <p:tgtEl>
                                          <p:spTgt spid="3328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32812"/>
                                        </p:tgtEl>
                                        <p:attrNameLst>
                                          <p:attrName>style.visibility</p:attrName>
                                        </p:attrNameLst>
                                      </p:cBhvr>
                                      <p:to>
                                        <p:strVal val="visible"/>
                                      </p:to>
                                    </p:set>
                                    <p:anim calcmode="lin" valueType="num">
                                      <p:cBhvr>
                                        <p:cTn id="13" dur="500" fill="hold"/>
                                        <p:tgtEl>
                                          <p:spTgt spid="332812"/>
                                        </p:tgtEl>
                                        <p:attrNameLst>
                                          <p:attrName>ppt_w</p:attrName>
                                        </p:attrNameLst>
                                      </p:cBhvr>
                                      <p:tavLst>
                                        <p:tav tm="0">
                                          <p:val>
                                            <p:fltVal val="0"/>
                                          </p:val>
                                        </p:tav>
                                        <p:tav tm="100000">
                                          <p:val>
                                            <p:strVal val="#ppt_w"/>
                                          </p:val>
                                        </p:tav>
                                      </p:tavLst>
                                    </p:anim>
                                    <p:anim calcmode="lin" valueType="num">
                                      <p:cBhvr>
                                        <p:cTn id="14" dur="500" fill="hold"/>
                                        <p:tgtEl>
                                          <p:spTgt spid="33281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2803">
                                            <p:txEl>
                                              <p:pRg st="1" end="1"/>
                                            </p:txEl>
                                          </p:spTgt>
                                        </p:tgtEl>
                                        <p:attrNameLst>
                                          <p:attrName>style.visibility</p:attrName>
                                        </p:attrNameLst>
                                      </p:cBhvr>
                                      <p:to>
                                        <p:strVal val="visible"/>
                                      </p:to>
                                    </p:set>
                                    <p:anim calcmode="lin" valueType="num">
                                      <p:cBhvr additive="base">
                                        <p:cTn id="19" dur="500" fill="hold"/>
                                        <p:tgtEl>
                                          <p:spTgt spid="33280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2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2803">
                                            <p:txEl>
                                              <p:pRg st="3" end="3"/>
                                            </p:txEl>
                                          </p:spTgt>
                                        </p:tgtEl>
                                        <p:attrNameLst>
                                          <p:attrName>style.visibility</p:attrName>
                                        </p:attrNameLst>
                                      </p:cBhvr>
                                      <p:to>
                                        <p:strVal val="visible"/>
                                      </p:to>
                                    </p:set>
                                    <p:anim calcmode="lin" valueType="num">
                                      <p:cBhvr additive="base">
                                        <p:cTn id="25" dur="500" fill="hold"/>
                                        <p:tgtEl>
                                          <p:spTgt spid="3328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2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2819"/>
                                        </p:tgtEl>
                                        <p:attrNameLst>
                                          <p:attrName>style.visibility</p:attrName>
                                        </p:attrNameLst>
                                      </p:cBhvr>
                                      <p:to>
                                        <p:strVal val="visible"/>
                                      </p:to>
                                    </p:set>
                                    <p:anim calcmode="lin" valueType="num">
                                      <p:cBhvr additive="base">
                                        <p:cTn id="31" dur="500" fill="hold"/>
                                        <p:tgtEl>
                                          <p:spTgt spid="332819"/>
                                        </p:tgtEl>
                                        <p:attrNameLst>
                                          <p:attrName>ppt_x</p:attrName>
                                        </p:attrNameLst>
                                      </p:cBhvr>
                                      <p:tavLst>
                                        <p:tav tm="0">
                                          <p:val>
                                            <p:strVal val="#ppt_x"/>
                                          </p:val>
                                        </p:tav>
                                        <p:tav tm="100000">
                                          <p:val>
                                            <p:strVal val="#ppt_x"/>
                                          </p:val>
                                        </p:tav>
                                      </p:tavLst>
                                    </p:anim>
                                    <p:anim calcmode="lin" valueType="num">
                                      <p:cBhvr additive="base">
                                        <p:cTn id="32" dur="500" fill="hold"/>
                                        <p:tgtEl>
                                          <p:spTgt spid="33281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32820"/>
                                        </p:tgtEl>
                                        <p:attrNameLst>
                                          <p:attrName>style.visibility</p:attrName>
                                        </p:attrNameLst>
                                      </p:cBhvr>
                                      <p:to>
                                        <p:strVal val="visible"/>
                                      </p:to>
                                    </p:set>
                                    <p:anim calcmode="lin" valueType="num">
                                      <p:cBhvr>
                                        <p:cTn id="37" dur="500" fill="hold"/>
                                        <p:tgtEl>
                                          <p:spTgt spid="332820"/>
                                        </p:tgtEl>
                                        <p:attrNameLst>
                                          <p:attrName>ppt_w</p:attrName>
                                        </p:attrNameLst>
                                      </p:cBhvr>
                                      <p:tavLst>
                                        <p:tav tm="0">
                                          <p:val>
                                            <p:fltVal val="0"/>
                                          </p:val>
                                        </p:tav>
                                        <p:tav tm="100000">
                                          <p:val>
                                            <p:strVal val="#ppt_w"/>
                                          </p:val>
                                        </p:tav>
                                      </p:tavLst>
                                    </p:anim>
                                    <p:anim calcmode="lin" valueType="num">
                                      <p:cBhvr>
                                        <p:cTn id="38" dur="500" fill="hold"/>
                                        <p:tgtEl>
                                          <p:spTgt spid="3328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P spid="33280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352800" y="518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400">
              <a:latin typeface="Times New Roman" pitchFamily="18" charset="0"/>
            </a:endParaRPr>
          </a:p>
        </p:txBody>
      </p:sp>
      <p:sp>
        <p:nvSpPr>
          <p:cNvPr id="453637" name="Rectangle 5"/>
          <p:cNvSpPr>
            <a:spLocks noGrp="1" noChangeArrowheads="1"/>
          </p:cNvSpPr>
          <p:nvPr>
            <p:ph type="title"/>
          </p:nvPr>
        </p:nvSpPr>
        <p:spPr>
          <a:xfrm>
            <a:off x="468313" y="476250"/>
            <a:ext cx="8229600" cy="576263"/>
          </a:xfrm>
          <a:ln>
            <a:solidFill>
              <a:schemeClr val="tx1"/>
            </a:solidFill>
          </a:ln>
        </p:spPr>
        <p:txBody>
          <a:bodyPr/>
          <a:lstStyle/>
          <a:p>
            <a:pPr eaLnBrk="1" hangingPunct="1">
              <a:defRPr/>
            </a:pPr>
            <a:r>
              <a:rPr lang="en" sz="3200" b="1" u="sng" smtClean="0">
                <a:solidFill>
                  <a:srgbClr val="FFFF66"/>
                </a:solidFill>
              </a:rPr>
              <a:t>Consequences of the lineage of the oses</a:t>
            </a:r>
          </a:p>
        </p:txBody>
      </p:sp>
      <p:sp>
        <p:nvSpPr>
          <p:cNvPr id="453638" name="Text Box 6"/>
          <p:cNvSpPr txBox="1">
            <a:spLocks noChangeArrowheads="1"/>
          </p:cNvSpPr>
          <p:nvPr/>
        </p:nvSpPr>
        <p:spPr bwMode="auto">
          <a:xfrm>
            <a:off x="250825" y="1341438"/>
            <a:ext cx="8949886" cy="5262979"/>
          </a:xfrm>
          <a:prstGeom prst="rect">
            <a:avLst/>
          </a:prstGeom>
          <a:noFill/>
          <a:ln w="9525">
            <a:noFill/>
            <a:miter lim="800000"/>
            <a:headEnd/>
            <a:tailEnd/>
          </a:ln>
          <a:effectLst/>
        </p:spPr>
        <p:txBody>
          <a:bodyPr wrap="none">
            <a:spAutoFit/>
          </a:bodyPr>
          <a:lstStyle/>
          <a:p>
            <a:pPr rtl="1">
              <a:defRPr/>
            </a:pPr>
            <a:r>
              <a:rPr lang="en" sz="2400" dirty="0">
                <a:latin typeface="Arial"/>
              </a:rPr>
              <a:t>Since </a:t>
            </a:r>
            <a:r>
              <a:rPr lang="en" sz="2400" dirty="0"/>
              <a:t>each sugar (specifically </a:t>
            </a:r>
            <a:r>
              <a:rPr lang="en" sz="2400" dirty="0">
                <a:latin typeface="Arial"/>
              </a:rPr>
              <a:t>the </a:t>
            </a:r>
            <a:r>
              <a:rPr lang="en" sz="2400" dirty="0"/>
              <a:t>aldoses ) is </a:t>
            </a:r>
            <a:r>
              <a:rPr lang="en" sz="2400" dirty="0">
                <a:latin typeface="Arial"/>
              </a:rPr>
              <a:t>attached</a:t>
            </a:r>
            <a:r>
              <a:rPr lang="en" sz="2400" dirty="0"/>
              <a:t> </a:t>
            </a:r>
            <a:endParaRPr lang="fr-FR" sz="2400" dirty="0" smtClean="0"/>
          </a:p>
          <a:p>
            <a:pPr rtl="1">
              <a:defRPr/>
            </a:pPr>
            <a:r>
              <a:rPr lang="en" sz="2400" dirty="0" smtClean="0">
                <a:latin typeface="Arial"/>
              </a:rPr>
              <a:t>has</a:t>
            </a:r>
            <a:r>
              <a:rPr lang="en" sz="2400" dirty="0" smtClean="0"/>
              <a:t> </a:t>
            </a:r>
            <a:r>
              <a:rPr lang="en" sz="2400" dirty="0"/>
              <a:t>an initial glyceraldehyde </a:t>
            </a:r>
            <a:r>
              <a:rPr lang="en" sz="2400" dirty="0">
                <a:latin typeface="Arial"/>
              </a:rPr>
              <a:t>molecule ;</a:t>
            </a:r>
            <a:r>
              <a:rPr lang="en" sz="2400" dirty="0" smtClean="0"/>
              <a:t>​</a:t>
            </a:r>
            <a:r>
              <a:rPr lang="en" sz="2400" dirty="0"/>
              <a:t>​</a:t>
            </a:r>
            <a:r>
              <a:rPr lang="en" sz="2400" dirty="0">
                <a:latin typeface="Arial"/>
              </a:rPr>
              <a:t>​</a:t>
            </a:r>
            <a:r>
              <a:rPr lang="en" sz="2400" dirty="0"/>
              <a:t>​ the </a:t>
            </a:r>
            <a:r>
              <a:rPr lang="en" sz="2400" dirty="0">
                <a:latin typeface="Arial"/>
              </a:rPr>
              <a:t>molecules </a:t>
            </a:r>
            <a:r>
              <a:rPr lang="en" sz="2400" dirty="0"/>
              <a:t>in</a:t>
            </a:r>
            <a:endParaRPr lang="fr-FR" sz="2400" dirty="0" smtClean="0"/>
          </a:p>
          <a:p>
            <a:pPr rtl="1">
              <a:defRPr/>
            </a:pPr>
            <a:r>
              <a:rPr lang="en" sz="2400" dirty="0" smtClean="0">
                <a:latin typeface="Arial"/>
              </a:rPr>
              <a:t>The </a:t>
            </a:r>
            <a:r>
              <a:rPr lang="en" sz="2400" dirty="0" smtClean="0"/>
              <a:t>flowing ones </a:t>
            </a:r>
            <a:r>
              <a:rPr lang="en" sz="2400" dirty="0"/>
              <a:t>will all be from the D or </a:t>
            </a:r>
            <a:r>
              <a:rPr lang="en" sz="2400" dirty="0" smtClean="0"/>
              <a:t>L series depending </a:t>
            </a:r>
            <a:endParaRPr lang="en" sz="2400" dirty="0" smtClean="0"/>
          </a:p>
          <a:p>
            <a:pPr rtl="1">
              <a:defRPr/>
            </a:pPr>
            <a:r>
              <a:rPr lang="en" sz="2400" dirty="0" smtClean="0">
                <a:latin typeface="Arial"/>
              </a:rPr>
              <a:t>on </a:t>
            </a:r>
            <a:r>
              <a:rPr lang="en" sz="2400" dirty="0"/>
              <a:t>whether the OH is </a:t>
            </a:r>
            <a:r>
              <a:rPr lang="en" sz="2400" dirty="0">
                <a:latin typeface="Arial"/>
              </a:rPr>
              <a:t>carried</a:t>
            </a:r>
            <a:r>
              <a:rPr lang="en" sz="2400" dirty="0"/>
              <a:t> </a:t>
            </a:r>
            <a:endParaRPr lang="fr-FR" sz="2400" dirty="0" smtClean="0"/>
          </a:p>
          <a:p>
            <a:pPr rtl="1">
              <a:defRPr/>
            </a:pPr>
            <a:r>
              <a:rPr lang="en" sz="2400" dirty="0" smtClean="0"/>
              <a:t>by </a:t>
            </a:r>
            <a:r>
              <a:rPr lang="en" sz="2400" dirty="0"/>
              <a:t>the C </a:t>
            </a:r>
            <a:r>
              <a:rPr lang="en" sz="2400" baseline="-25000" dirty="0"/>
              <a:t>n-1 </a:t>
            </a:r>
            <a:r>
              <a:rPr lang="en" sz="2400" dirty="0"/>
              <a:t>, is </a:t>
            </a:r>
            <a:r>
              <a:rPr lang="en" sz="2400" dirty="0">
                <a:latin typeface="Arial"/>
              </a:rPr>
              <a:t>carried</a:t>
            </a:r>
            <a:r>
              <a:rPr lang="en" sz="2400" dirty="0"/>
              <a:t> </a:t>
            </a:r>
            <a:r>
              <a:rPr lang="en" sz="2400" dirty="0">
                <a:latin typeface="Arial"/>
              </a:rPr>
              <a:t>Right </a:t>
            </a:r>
            <a:r>
              <a:rPr lang="en" sz="2400" dirty="0"/>
              <a:t>or </a:t>
            </a:r>
            <a:r>
              <a:rPr lang="en" sz="2400" dirty="0">
                <a:latin typeface="Arial"/>
              </a:rPr>
              <a:t>left </a:t>
            </a:r>
            <a:r>
              <a:rPr lang="en" sz="2400" dirty="0"/>
              <a:t>. All carbons</a:t>
            </a:r>
          </a:p>
          <a:p>
            <a:pPr rtl="1">
              <a:defRPr/>
            </a:pPr>
            <a:r>
              <a:rPr lang="en" sz="2400" dirty="0"/>
              <a:t>appearing during the </a:t>
            </a:r>
            <a:r>
              <a:rPr lang="en" sz="2400" dirty="0">
                <a:latin typeface="Arial"/>
              </a:rPr>
              <a:t>elongation </a:t>
            </a:r>
            <a:r>
              <a:rPr lang="en" sz="2400" dirty="0"/>
              <a:t>of the carbon chain </a:t>
            </a:r>
            <a:r>
              <a:rPr lang="en" sz="2400" dirty="0">
                <a:latin typeface="Arial"/>
              </a:rPr>
              <a:t>will </a:t>
            </a:r>
            <a:r>
              <a:rPr lang="en" sz="2400" dirty="0"/>
              <a:t>be</a:t>
            </a:r>
            <a:endParaRPr lang="fr-FR" sz="2400" dirty="0" smtClean="0"/>
          </a:p>
          <a:p>
            <a:pPr rtl="1">
              <a:defRPr/>
            </a:pPr>
            <a:r>
              <a:rPr lang="en" sz="2400" dirty="0" smtClean="0"/>
              <a:t> </a:t>
            </a:r>
            <a:r>
              <a:rPr lang="en" sz="2400" dirty="0" err="1" smtClean="0"/>
              <a:t>asymmetric</a:t>
            </a:r>
            <a:r>
              <a:rPr lang="en" sz="2400" dirty="0" err="1" smtClean="0">
                <a:latin typeface="Arial"/>
              </a:rPr>
              <a:t>​</a:t>
            </a:r>
            <a:r>
              <a:rPr lang="en" sz="2400" dirty="0" err="1" smtClean="0"/>
              <a:t>​</a:t>
            </a:r>
            <a:r>
              <a:rPr lang="en" sz="2400" dirty="0" smtClean="0"/>
              <a:t> </a:t>
            </a:r>
            <a:r>
              <a:rPr lang="en" sz="2400" dirty="0"/>
              <a:t>and </a:t>
            </a:r>
            <a:r>
              <a:rPr lang="en" sz="2400" dirty="0" smtClean="0"/>
              <a:t>therefore </a:t>
            </a:r>
            <a:r>
              <a:rPr lang="en" sz="2400" dirty="0"/>
              <a:t>creates two </a:t>
            </a:r>
            <a:r>
              <a:rPr lang="en" sz="2400" dirty="0">
                <a:latin typeface="Arial"/>
              </a:rPr>
              <a:t>possibilities per </a:t>
            </a:r>
            <a:r>
              <a:rPr lang="en" sz="2400" dirty="0"/>
              <a:t>carbon</a:t>
            </a:r>
            <a:endParaRPr lang="fr-FR" sz="2400" dirty="0" smtClean="0"/>
          </a:p>
          <a:p>
            <a:pPr rtl="1">
              <a:defRPr/>
            </a:pPr>
            <a:r>
              <a:rPr lang="en" sz="2400" dirty="0" err="1" smtClean="0"/>
              <a:t>asymmetric</a:t>
            </a:r>
            <a:r>
              <a:rPr lang="en" sz="2400" dirty="0" err="1" smtClean="0">
                <a:latin typeface="Arial"/>
              </a:rPr>
              <a:t>​</a:t>
            </a:r>
            <a:r>
              <a:rPr lang="en" sz="2400" dirty="0" err="1" smtClean="0"/>
              <a:t>​</a:t>
            </a:r>
            <a:r>
              <a:rPr lang="en" sz="2400" dirty="0" smtClean="0"/>
              <a:t> </a:t>
            </a:r>
            <a:r>
              <a:rPr lang="en" sz="2400" dirty="0"/>
              <a:t>added :</a:t>
            </a:r>
            <a:r>
              <a:rPr lang="en" sz="2400" dirty="0">
                <a:latin typeface="Arial"/>
              </a:rPr>
              <a:t>​</a:t>
            </a:r>
          </a:p>
          <a:p>
            <a:pPr rtl="1">
              <a:defRPr/>
            </a:pPr>
            <a:endParaRPr lang="fr-FR" sz="2400" dirty="0"/>
          </a:p>
          <a:p>
            <a:pPr rtl="1">
              <a:defRPr/>
            </a:pPr>
            <a:r>
              <a:rPr lang="en" sz="2400" dirty="0" smtClean="0"/>
              <a:t>Number </a:t>
            </a:r>
            <a:r>
              <a:rPr lang="en" sz="2400" dirty="0">
                <a:latin typeface="Arial"/>
              </a:rPr>
              <a:t>of </a:t>
            </a:r>
            <a:r>
              <a:rPr lang="en" sz="2400" dirty="0"/>
              <a:t>possible isomers </a:t>
            </a:r>
            <a:r>
              <a:rPr lang="en" sz="2400" b="1" baseline="30000" dirty="0">
                <a:effectLst>
                  <a:outerShdw blurRad="38100" dist="38100" dir="2700000" algn="tl">
                    <a:srgbClr val="000000"/>
                  </a:outerShdw>
                </a:effectLst>
              </a:rPr>
              <a:t>: </a:t>
            </a:r>
            <a:r>
              <a:rPr lang="en" sz="2400" b="1" dirty="0">
                <a:effectLst>
                  <a:outerShdw blurRad="38100" dist="38100" dir="2700000" algn="tl">
                    <a:srgbClr val="000000"/>
                  </a:outerShdw>
                </a:effectLst>
              </a:rPr>
              <a:t>2n</a:t>
            </a:r>
            <a:r>
              <a:rPr lang="en" sz="2400" dirty="0">
                <a:latin typeface="Arial"/>
              </a:rPr>
              <a:t>​</a:t>
            </a:r>
            <a:r>
              <a:rPr lang="en" sz="2400" b="1" dirty="0">
                <a:effectLst>
                  <a:outerShdw blurRad="38100" dist="38100" dir="2700000" algn="tl">
                    <a:srgbClr val="000000"/>
                  </a:outerShdw>
                </a:effectLst>
              </a:rPr>
              <a:t> </a:t>
            </a:r>
          </a:p>
          <a:p>
            <a:pPr rtl="1">
              <a:defRPr/>
            </a:pPr>
            <a:r>
              <a:rPr lang="en" sz="2400" b="1" dirty="0"/>
              <a:t>2: represents </a:t>
            </a:r>
            <a:r>
              <a:rPr lang="en" sz="2400" b="1" dirty="0">
                <a:latin typeface="Arial"/>
              </a:rPr>
              <a:t>the </a:t>
            </a:r>
            <a:r>
              <a:rPr lang="en" sz="2400" b="1" dirty="0"/>
              <a:t>two possible positions of the OH</a:t>
            </a:r>
          </a:p>
          <a:p>
            <a:pPr rtl="1">
              <a:defRPr/>
            </a:pPr>
            <a:r>
              <a:rPr lang="en" sz="2400" b="1" dirty="0" err="1">
                <a:latin typeface="Arial"/>
              </a:rPr>
              <a:t>n </a:t>
            </a:r>
            <a:r>
              <a:rPr lang="en" sz="2400" b="1" dirty="0"/>
              <a:t>: </a:t>
            </a:r>
            <a:r>
              <a:rPr lang="en" sz="2400" b="1" dirty="0">
                <a:latin typeface="Arial"/>
              </a:rPr>
              <a:t>represents </a:t>
            </a:r>
            <a:r>
              <a:rPr lang="en" sz="2400" b="1" dirty="0" err="1"/>
              <a:t>the number of </a:t>
            </a:r>
            <a:endParaRPr lang="fr-FR" sz="2400" b="1" dirty="0"/>
          </a:p>
          <a:p>
            <a:pPr rtl="1">
              <a:defRPr/>
            </a:pPr>
            <a:endParaRPr lang="fr-FR" sz="2400" b="1" dirty="0"/>
          </a:p>
          <a:p>
            <a:pPr rtl="1">
              <a:defRPr/>
            </a:pPr>
            <a:r>
              <a:rPr lang="en" sz="2400" b="1" dirty="0">
                <a:solidFill>
                  <a:srgbClr val="FFFF66"/>
                </a:solidFill>
              </a:rPr>
              <a:t>Example </a:t>
            </a:r>
            <a:r>
              <a:rPr lang="en" sz="2400" b="1" dirty="0" err="1">
                <a:solidFill>
                  <a:srgbClr val="FFFF66"/>
                </a:solidFill>
                <a:latin typeface="Arial"/>
              </a:rPr>
              <a:t>: </a:t>
            </a:r>
            <a:r>
              <a:rPr lang="en" sz="2400" b="1" dirty="0" err="1">
                <a:solidFill>
                  <a:srgbClr val="FFFF66"/>
                </a:solidFill>
              </a:rPr>
              <a:t>Ketohexose </a:t>
            </a:r>
            <a:r>
              <a:rPr lang="en" sz="2400" b="1" dirty="0">
                <a:solidFill>
                  <a:srgbClr val="FFFF66"/>
                </a:solidFill>
              </a:rPr>
              <a:t>, </a:t>
            </a:r>
            <a:r>
              <a:rPr lang="en" sz="2400" b="1" dirty="0" err="1">
                <a:solidFill>
                  <a:srgbClr val="FFFF66"/>
                </a:solidFill>
              </a:rPr>
              <a:t>aldoheptose </a:t>
            </a:r>
            <a:r>
              <a:rPr lang="en" sz="2400" b="1" dirty="0">
                <a:solidFill>
                  <a:srgbClr val="FFFF66"/>
                </a:solidFill>
              </a:rPr>
              <a:t>, </a:t>
            </a:r>
            <a:r>
              <a:rPr lang="en" sz="2400" b="1" dirty="0" err="1">
                <a:solidFill>
                  <a:srgbClr val="FFFF66"/>
                </a:solidFill>
              </a:rPr>
              <a:t>ketotetrose , </a:t>
            </a:r>
            <a:r>
              <a:rPr lang="en" sz="2400" b="1" dirty="0">
                <a:solidFill>
                  <a:srgbClr val="FFFF66"/>
                </a:solidFill>
              </a:rPr>
              <a:t>aldopentose</a:t>
            </a:r>
            <a:endParaRPr lang="fr-FR" sz="2400" b="1" baseline="30000" dirty="0">
              <a:solidFill>
                <a:srgbClr val="FFFF66"/>
              </a:solidFill>
            </a:endParaRP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818360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3637"/>
                                        </p:tgtEl>
                                        <p:attrNameLst>
                                          <p:attrName>style.visibility</p:attrName>
                                        </p:attrNameLst>
                                      </p:cBhvr>
                                      <p:to>
                                        <p:strVal val="visible"/>
                                      </p:to>
                                    </p:set>
                                    <p:anim calcmode="lin" valueType="num">
                                      <p:cBhvr>
                                        <p:cTn id="7" dur="500" fill="hold"/>
                                        <p:tgtEl>
                                          <p:spTgt spid="453637"/>
                                        </p:tgtEl>
                                        <p:attrNameLst>
                                          <p:attrName>ppt_w</p:attrName>
                                        </p:attrNameLst>
                                      </p:cBhvr>
                                      <p:tavLst>
                                        <p:tav tm="0">
                                          <p:val>
                                            <p:fltVal val="0"/>
                                          </p:val>
                                        </p:tav>
                                        <p:tav tm="100000">
                                          <p:val>
                                            <p:strVal val="#ppt_w"/>
                                          </p:val>
                                        </p:tav>
                                      </p:tavLst>
                                    </p:anim>
                                    <p:anim calcmode="lin" valueType="num">
                                      <p:cBhvr>
                                        <p:cTn id="8" dur="500" fill="hold"/>
                                        <p:tgtEl>
                                          <p:spTgt spid="45363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53638"/>
                                        </p:tgtEl>
                                        <p:attrNameLst>
                                          <p:attrName>style.visibility</p:attrName>
                                        </p:attrNameLst>
                                      </p:cBhvr>
                                      <p:to>
                                        <p:strVal val="visible"/>
                                      </p:to>
                                    </p:set>
                                    <p:animEffect transition="in" filter="checkerboard(across)">
                                      <p:cBhvr>
                                        <p:cTn id="13" dur="500"/>
                                        <p:tgtEl>
                                          <p:spTgt spid="453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7" grpId="0" animBg="1"/>
      <p:bldP spid="4536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Rectangle 3"/>
          <p:cNvSpPr>
            <a:spLocks noGrp="1" noChangeArrowheads="1"/>
          </p:cNvSpPr>
          <p:nvPr>
            <p:ph idx="1"/>
          </p:nvPr>
        </p:nvSpPr>
        <p:spPr>
          <a:xfrm>
            <a:off x="15766" y="1323364"/>
            <a:ext cx="9144000" cy="5516562"/>
          </a:xfrm>
        </p:spPr>
        <p:txBody>
          <a:bodyPr>
            <a:noAutofit/>
          </a:bodyPr>
          <a:lstStyle/>
          <a:p>
            <a:pPr marL="609600" indent="-609600" eaLnBrk="1" hangingPunct="1">
              <a:defRPr/>
            </a:pPr>
            <a:r>
              <a:rPr lang="en" sz="2400" b="1" u="sng" dirty="0" smtClean="0">
                <a:solidFill>
                  <a:srgbClr val="FF66FF"/>
                </a:solidFill>
              </a:rPr>
              <a:t>Dares from the D series</a:t>
            </a:r>
            <a:r>
              <a:rPr lang="en" sz="2400" u="sng" dirty="0" smtClean="0">
                <a:solidFill>
                  <a:srgbClr val="FF66FF"/>
                </a:solidFill>
              </a:rPr>
              <a:t> </a:t>
            </a:r>
          </a:p>
          <a:p>
            <a:pPr marL="457200" lvl="1" indent="0" eaLnBrk="1" hangingPunct="1">
              <a:buNone/>
              <a:defRPr/>
            </a:pPr>
            <a:r>
              <a:rPr lang="en" sz="2400" dirty="0" smtClean="0"/>
              <a:t>They are related to D-Glyceraldehyde: the spatial configuration of the hydroxyl group carried by the </a:t>
            </a:r>
            <a:r>
              <a:rPr lang="en" sz="2400" dirty="0" err="1" smtClean="0"/>
              <a:t>subterminal C </a:t>
            </a:r>
            <a:r>
              <a:rPr lang="en" sz="2400" dirty="0" smtClean="0"/>
              <a:t>of the sugar (or Carbon n-1) is identical to that of D-Glyceraldehyde.</a:t>
            </a:r>
          </a:p>
          <a:p>
            <a:pPr marL="457200" lvl="1" indent="0" eaLnBrk="1" hangingPunct="1">
              <a:buNone/>
              <a:defRPr/>
            </a:pPr>
            <a:r>
              <a:rPr lang="en" sz="2400" dirty="0" smtClean="0"/>
              <a:t>The vast majority of natural sugars are of the D series.</a:t>
            </a:r>
          </a:p>
          <a:p>
            <a:pPr marL="990600" lvl="1" indent="-533400" eaLnBrk="1" hangingPunct="1">
              <a:buFont typeface="Wingdings" pitchFamily="2" charset="2"/>
              <a:buNone/>
              <a:defRPr/>
            </a:pPr>
            <a:endParaRPr lang="fr-FR" sz="2400" dirty="0" smtClean="0"/>
          </a:p>
          <a:p>
            <a:pPr marL="609600" indent="-609600" eaLnBrk="1" hangingPunct="1">
              <a:defRPr/>
            </a:pPr>
            <a:r>
              <a:rPr lang="en" sz="2400" b="1" u="sng" dirty="0" smtClean="0">
                <a:solidFill>
                  <a:srgbClr val="FF66FF"/>
                </a:solidFill>
              </a:rPr>
              <a:t>Dares from the L series</a:t>
            </a:r>
            <a:r>
              <a:rPr lang="en" sz="2400" u="sng" dirty="0" smtClean="0">
                <a:solidFill>
                  <a:srgbClr val="FF66FF"/>
                </a:solidFill>
              </a:rPr>
              <a:t> </a:t>
            </a:r>
          </a:p>
          <a:p>
            <a:pPr marL="457200" lvl="1" indent="0" eaLnBrk="1" hangingPunct="1">
              <a:buNone/>
              <a:defRPr/>
            </a:pPr>
            <a:r>
              <a:rPr lang="en" sz="2400" dirty="0" smtClean="0"/>
              <a:t>They are chemically derived from L-Glyceraldehyde.</a:t>
            </a:r>
          </a:p>
          <a:p>
            <a:pPr marL="990600" lvl="1" indent="-533400" eaLnBrk="1" hangingPunct="1">
              <a:defRPr/>
            </a:pPr>
            <a:endParaRPr lang="fr-FR" sz="2400" dirty="0" smtClean="0"/>
          </a:p>
          <a:p>
            <a:pPr marL="457200" lvl="1" indent="0" eaLnBrk="1" hangingPunct="1">
              <a:buNone/>
              <a:defRPr/>
            </a:pPr>
            <a:r>
              <a:rPr lang="en" sz="2400" dirty="0" smtClean="0"/>
              <a:t>By successive addition of a carbon, at each step the formation of 2 isomers is obtained (1 </a:t>
            </a:r>
            <a:r>
              <a:rPr lang="en" sz="2400" dirty="0" err="1" smtClean="0"/>
              <a:t>triose </a:t>
            </a:r>
            <a:r>
              <a:rPr lang="en" sz="2400" dirty="0" smtClean="0"/>
              <a:t>2 </a:t>
            </a:r>
            <a:r>
              <a:rPr lang="en" sz="2400" dirty="0" err="1" smtClean="0"/>
              <a:t>tetroses </a:t>
            </a:r>
            <a:r>
              <a:rPr lang="en" sz="2400" dirty="0" smtClean="0"/>
              <a:t>4 pentoses 8 hexoses).</a:t>
            </a:r>
          </a:p>
          <a:p>
            <a:pPr marL="990600" lvl="1" indent="-533400" eaLnBrk="1" hangingPunct="1">
              <a:buFont typeface="Wingdings" pitchFamily="2" charset="2"/>
              <a:buNone/>
              <a:defRPr/>
            </a:pPr>
            <a:endParaRPr lang="fr-FR" sz="2400" dirty="0" smtClean="0"/>
          </a:p>
        </p:txBody>
      </p:sp>
      <p:sp>
        <p:nvSpPr>
          <p:cNvPr id="333826" name="Rectangle 2"/>
          <p:cNvSpPr>
            <a:spLocks noGrp="1" noChangeArrowheads="1"/>
          </p:cNvSpPr>
          <p:nvPr>
            <p:ph type="title"/>
          </p:nvPr>
        </p:nvSpPr>
        <p:spPr>
          <a:xfrm>
            <a:off x="467544" y="247960"/>
            <a:ext cx="6586512" cy="619125"/>
          </a:xfrm>
          <a:ln>
            <a:solidFill>
              <a:schemeClr val="tx1"/>
            </a:solidFill>
          </a:ln>
        </p:spPr>
        <p:txBody>
          <a:bodyPr/>
          <a:lstStyle/>
          <a:p>
            <a:pPr eaLnBrk="1" hangingPunct="1">
              <a:defRPr/>
            </a:pPr>
            <a:r>
              <a:rPr lang="en" sz="3200" b="1" dirty="0" smtClean="0">
                <a:solidFill>
                  <a:srgbClr val="FFFF66"/>
                </a:solidFill>
              </a:rPr>
              <a:t>Series D and L of the oses</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1560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ppt_w</p:attrName>
                                        </p:attrNameLst>
                                      </p:cBhvr>
                                      <p:tavLst>
                                        <p:tav tm="0">
                                          <p:val>
                                            <p:fltVal val="0"/>
                                          </p:val>
                                        </p:tav>
                                        <p:tav tm="100000">
                                          <p:val>
                                            <p:strVal val="#ppt_w"/>
                                          </p:val>
                                        </p:tav>
                                      </p:tavLst>
                                    </p:anim>
                                    <p:anim calcmode="lin" valueType="num">
                                      <p:cBhvr>
                                        <p:cTn id="8" dur="500" fill="hold"/>
                                        <p:tgtEl>
                                          <p:spTgt spid="3338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3827">
                                            <p:txEl>
                                              <p:pRg st="0" end="0"/>
                                            </p:txEl>
                                          </p:spTgt>
                                        </p:tgtEl>
                                        <p:attrNameLst>
                                          <p:attrName>style.visibility</p:attrName>
                                        </p:attrNameLst>
                                      </p:cBhvr>
                                      <p:to>
                                        <p:strVal val="visible"/>
                                      </p:to>
                                    </p:set>
                                    <p:anim calcmode="lin" valueType="num">
                                      <p:cBhvr additive="base">
                                        <p:cTn id="13" dur="500" fill="hold"/>
                                        <p:tgtEl>
                                          <p:spTgt spid="3338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382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3827">
                                            <p:txEl>
                                              <p:pRg st="1" end="1"/>
                                            </p:txEl>
                                          </p:spTgt>
                                        </p:tgtEl>
                                        <p:attrNameLst>
                                          <p:attrName>style.visibility</p:attrName>
                                        </p:attrNameLst>
                                      </p:cBhvr>
                                      <p:to>
                                        <p:strVal val="visible"/>
                                      </p:to>
                                    </p:set>
                                    <p:anim calcmode="lin" valueType="num">
                                      <p:cBhvr additive="base">
                                        <p:cTn id="17" dur="500" fill="hold"/>
                                        <p:tgtEl>
                                          <p:spTgt spid="33382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382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3827">
                                            <p:txEl>
                                              <p:pRg st="2" end="2"/>
                                            </p:txEl>
                                          </p:spTgt>
                                        </p:tgtEl>
                                        <p:attrNameLst>
                                          <p:attrName>style.visibility</p:attrName>
                                        </p:attrNameLst>
                                      </p:cBhvr>
                                      <p:to>
                                        <p:strVal val="visible"/>
                                      </p:to>
                                    </p:set>
                                    <p:anim calcmode="lin" valueType="num">
                                      <p:cBhvr additive="base">
                                        <p:cTn id="21" dur="500" fill="hold"/>
                                        <p:tgtEl>
                                          <p:spTgt spid="33382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3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33827">
                                            <p:txEl>
                                              <p:pRg st="4" end="4"/>
                                            </p:txEl>
                                          </p:spTgt>
                                        </p:tgtEl>
                                        <p:attrNameLst>
                                          <p:attrName>style.visibility</p:attrName>
                                        </p:attrNameLst>
                                      </p:cBhvr>
                                      <p:to>
                                        <p:strVal val="visible"/>
                                      </p:to>
                                    </p:set>
                                    <p:anim calcmode="lin" valueType="num">
                                      <p:cBhvr additive="base">
                                        <p:cTn id="27" dur="500" fill="hold"/>
                                        <p:tgtEl>
                                          <p:spTgt spid="3338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382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3827">
                                            <p:txEl>
                                              <p:pRg st="5" end="5"/>
                                            </p:txEl>
                                          </p:spTgt>
                                        </p:tgtEl>
                                        <p:attrNameLst>
                                          <p:attrName>style.visibility</p:attrName>
                                        </p:attrNameLst>
                                      </p:cBhvr>
                                      <p:to>
                                        <p:strVal val="visible"/>
                                      </p:to>
                                    </p:set>
                                    <p:anim calcmode="lin" valueType="num">
                                      <p:cBhvr additive="base">
                                        <p:cTn id="31" dur="500" fill="hold"/>
                                        <p:tgtEl>
                                          <p:spTgt spid="33382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382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3827">
                                            <p:txEl>
                                              <p:pRg st="7" end="7"/>
                                            </p:txEl>
                                          </p:spTgt>
                                        </p:tgtEl>
                                        <p:attrNameLst>
                                          <p:attrName>style.visibility</p:attrName>
                                        </p:attrNameLst>
                                      </p:cBhvr>
                                      <p:to>
                                        <p:strVal val="visible"/>
                                      </p:to>
                                    </p:set>
                                    <p:anim calcmode="lin" valueType="num">
                                      <p:cBhvr additive="base">
                                        <p:cTn id="35" dur="500" fill="hold"/>
                                        <p:tgtEl>
                                          <p:spTgt spid="33382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38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P spid="3338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8" name="Freeform 124"/>
          <p:cNvSpPr>
            <a:spLocks/>
          </p:cNvSpPr>
          <p:nvPr/>
        </p:nvSpPr>
        <p:spPr bwMode="auto">
          <a:xfrm>
            <a:off x="6267450" y="3886200"/>
            <a:ext cx="2819400" cy="2895600"/>
          </a:xfrm>
          <a:custGeom>
            <a:avLst/>
            <a:gdLst>
              <a:gd name="T0" fmla="*/ 0 w 1776"/>
              <a:gd name="T1" fmla="*/ 2147483647 h 1824"/>
              <a:gd name="T2" fmla="*/ 0 w 1776"/>
              <a:gd name="T3" fmla="*/ 2147483647 h 1824"/>
              <a:gd name="T4" fmla="*/ 2147483647 w 1776"/>
              <a:gd name="T5" fmla="*/ 0 h 1824"/>
              <a:gd name="T6" fmla="*/ 2147483647 w 1776"/>
              <a:gd name="T7" fmla="*/ 2147483647 h 1824"/>
              <a:gd name="T8" fmla="*/ 0 w 1776"/>
              <a:gd name="T9" fmla="*/ 2147483647 h 1824"/>
              <a:gd name="T10" fmla="*/ 0 60000 65536"/>
              <a:gd name="T11" fmla="*/ 0 60000 65536"/>
              <a:gd name="T12" fmla="*/ 0 60000 65536"/>
              <a:gd name="T13" fmla="*/ 0 60000 65536"/>
              <a:gd name="T14" fmla="*/ 0 60000 65536"/>
              <a:gd name="T15" fmla="*/ 0 w 1776"/>
              <a:gd name="T16" fmla="*/ 0 h 1824"/>
              <a:gd name="T17" fmla="*/ 1776 w 1776"/>
              <a:gd name="T18" fmla="*/ 1824 h 1824"/>
            </a:gdLst>
            <a:ahLst/>
            <a:cxnLst>
              <a:cxn ang="T10">
                <a:pos x="T0" y="T1"/>
              </a:cxn>
              <a:cxn ang="T11">
                <a:pos x="T2" y="T3"/>
              </a:cxn>
              <a:cxn ang="T12">
                <a:pos x="T4" y="T5"/>
              </a:cxn>
              <a:cxn ang="T13">
                <a:pos x="T6" y="T7"/>
              </a:cxn>
              <a:cxn ang="T14">
                <a:pos x="T8" y="T9"/>
              </a:cxn>
            </a:cxnLst>
            <a:rect l="T15" t="T16" r="T17" b="T18"/>
            <a:pathLst>
              <a:path w="1776" h="1824">
                <a:moveTo>
                  <a:pt x="0" y="1512"/>
                </a:moveTo>
                <a:lnTo>
                  <a:pt x="0" y="198"/>
                </a:lnTo>
                <a:lnTo>
                  <a:pt x="1776" y="0"/>
                </a:lnTo>
                <a:lnTo>
                  <a:pt x="1776" y="1824"/>
                </a:lnTo>
                <a:lnTo>
                  <a:pt x="0" y="1512"/>
                </a:lnTo>
                <a:close/>
              </a:path>
            </a:pathLst>
          </a:custGeom>
          <a:gradFill rotWithShape="0">
            <a:gsLst>
              <a:gs pos="0">
                <a:srgbClr val="00FFFF"/>
              </a:gs>
              <a:gs pos="100000">
                <a:srgbClr val="8FFFFF"/>
              </a:gs>
            </a:gsLst>
            <a:lin ang="5400000" scaled="1"/>
          </a:gra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nvGrpSpPr>
          <p:cNvPr id="2" name="Group 149"/>
          <p:cNvGrpSpPr>
            <a:grpSpLocks/>
          </p:cNvGrpSpPr>
          <p:nvPr/>
        </p:nvGrpSpPr>
        <p:grpSpPr bwMode="auto">
          <a:xfrm>
            <a:off x="136525" y="3662363"/>
            <a:ext cx="5568950" cy="2216150"/>
            <a:chOff x="86" y="2307"/>
            <a:chExt cx="3508" cy="1396"/>
          </a:xfrm>
        </p:grpSpPr>
        <p:sp>
          <p:nvSpPr>
            <p:cNvPr id="27728" name="Text Box 47"/>
            <p:cNvSpPr txBox="1">
              <a:spLocks noChangeArrowheads="1"/>
            </p:cNvSpPr>
            <p:nvPr/>
          </p:nvSpPr>
          <p:spPr bwMode="auto">
            <a:xfrm>
              <a:off x="242" y="3511"/>
              <a:ext cx="1046"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D-glyceraldehyde</a:t>
              </a:r>
            </a:p>
          </p:txBody>
        </p:sp>
        <p:sp>
          <p:nvSpPr>
            <p:cNvPr id="27729" name="Text Box 48"/>
            <p:cNvSpPr txBox="1">
              <a:spLocks noChangeAspect="1" noChangeArrowheads="1"/>
            </p:cNvSpPr>
            <p:nvPr/>
          </p:nvSpPr>
          <p:spPr bwMode="auto">
            <a:xfrm>
              <a:off x="544" y="2705"/>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27730" name="Text Box 49"/>
            <p:cNvSpPr txBox="1">
              <a:spLocks noChangeAspect="1" noChangeArrowheads="1"/>
            </p:cNvSpPr>
            <p:nvPr/>
          </p:nvSpPr>
          <p:spPr bwMode="auto">
            <a:xfrm>
              <a:off x="262" y="3010"/>
              <a:ext cx="940"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 OH</a:t>
              </a:r>
            </a:p>
          </p:txBody>
        </p:sp>
        <p:sp>
          <p:nvSpPr>
            <p:cNvPr id="27731" name="Text Box 50"/>
            <p:cNvSpPr txBox="1">
              <a:spLocks noChangeAspect="1" noChangeArrowheads="1"/>
            </p:cNvSpPr>
            <p:nvPr/>
          </p:nvSpPr>
          <p:spPr bwMode="auto">
            <a:xfrm>
              <a:off x="542" y="3324"/>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27732" name="Text Box 53"/>
            <p:cNvSpPr txBox="1">
              <a:spLocks noChangeArrowheads="1"/>
            </p:cNvSpPr>
            <p:nvPr/>
          </p:nvSpPr>
          <p:spPr bwMode="auto">
            <a:xfrm>
              <a:off x="478" y="2914"/>
              <a:ext cx="191"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a:t>
              </a:r>
            </a:p>
          </p:txBody>
        </p:sp>
        <p:sp>
          <p:nvSpPr>
            <p:cNvPr id="27733" name="Text Box 54"/>
            <p:cNvSpPr txBox="1">
              <a:spLocks noChangeArrowheads="1"/>
            </p:cNvSpPr>
            <p:nvPr/>
          </p:nvSpPr>
          <p:spPr bwMode="auto">
            <a:xfrm>
              <a:off x="1473" y="3511"/>
              <a:ext cx="1033"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L-glyceraldehyde</a:t>
              </a:r>
            </a:p>
          </p:txBody>
        </p:sp>
        <p:sp>
          <p:nvSpPr>
            <p:cNvPr id="27734" name="Text Box 55"/>
            <p:cNvSpPr txBox="1">
              <a:spLocks noChangeAspect="1" noChangeArrowheads="1"/>
            </p:cNvSpPr>
            <p:nvPr/>
          </p:nvSpPr>
          <p:spPr bwMode="auto">
            <a:xfrm>
              <a:off x="1771" y="2702"/>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27735" name="Text Box 56"/>
            <p:cNvSpPr txBox="1">
              <a:spLocks noChangeAspect="1" noChangeArrowheads="1"/>
            </p:cNvSpPr>
            <p:nvPr/>
          </p:nvSpPr>
          <p:spPr bwMode="auto">
            <a:xfrm>
              <a:off x="1366" y="3010"/>
              <a:ext cx="980"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 CH</a:t>
              </a:r>
            </a:p>
          </p:txBody>
        </p:sp>
        <p:sp>
          <p:nvSpPr>
            <p:cNvPr id="27736" name="Text Box 57"/>
            <p:cNvSpPr txBox="1">
              <a:spLocks noChangeAspect="1" noChangeArrowheads="1"/>
            </p:cNvSpPr>
            <p:nvPr/>
          </p:nvSpPr>
          <p:spPr bwMode="auto">
            <a:xfrm>
              <a:off x="1771" y="331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27737" name="Text Box 60"/>
            <p:cNvSpPr txBox="1">
              <a:spLocks noChangeArrowheads="1"/>
            </p:cNvSpPr>
            <p:nvPr/>
          </p:nvSpPr>
          <p:spPr bwMode="auto">
            <a:xfrm>
              <a:off x="1708" y="2911"/>
              <a:ext cx="191"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a:t>
              </a:r>
            </a:p>
          </p:txBody>
        </p:sp>
        <p:sp>
          <p:nvSpPr>
            <p:cNvPr id="27738" name="Text Box 61"/>
            <p:cNvSpPr txBox="1">
              <a:spLocks noChangeArrowheads="1"/>
            </p:cNvSpPr>
            <p:nvPr/>
          </p:nvSpPr>
          <p:spPr bwMode="auto">
            <a:xfrm>
              <a:off x="86" y="2307"/>
              <a:ext cx="3508" cy="404"/>
            </a:xfrm>
            <a:prstGeom prst="rect">
              <a:avLst/>
            </a:prstGeom>
            <a:noFill/>
            <a:ln w="9525">
              <a:noFill/>
              <a:miter lim="800000"/>
              <a:headEnd/>
              <a:tailEnd/>
            </a:ln>
          </p:spPr>
          <p:txBody>
            <a:bodyPr wrap="none">
              <a:spAutoFit/>
            </a:bodyPr>
            <a:lstStyle/>
            <a:p>
              <a:pPr algn="ctr" rtl="1">
                <a:defRPr/>
              </a:pPr>
              <a:r>
                <a:rPr lang="en" sz="3600" b="1">
                  <a:solidFill>
                    <a:srgbClr val="00FFFF"/>
                  </a:solidFill>
                  <a:effectLst>
                    <a:outerShdw blurRad="38100" dist="38100" dir="2700000" algn="tl">
                      <a:srgbClr val="000000">
                        <a:alpha val="43137"/>
                      </a:srgbClr>
                    </a:outerShdw>
                  </a:effectLst>
                  <a:latin typeface="Arial" pitchFamily="34" charset="0"/>
                </a:rPr>
                <a:t>Formulas in perspective</a:t>
              </a:r>
            </a:p>
          </p:txBody>
        </p:sp>
        <p:sp>
          <p:nvSpPr>
            <p:cNvPr id="27739" name="AutoShape 62"/>
            <p:cNvSpPr>
              <a:spLocks noChangeAspect="1" noChangeArrowheads="1"/>
            </p:cNvSpPr>
            <p:nvPr/>
          </p:nvSpPr>
          <p:spPr bwMode="auto">
            <a:xfrm rot="5400000">
              <a:off x="490" y="3054"/>
              <a:ext cx="39" cy="168"/>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40" name="AutoShape 63"/>
            <p:cNvSpPr>
              <a:spLocks noChangeAspect="1" noChangeArrowheads="1"/>
            </p:cNvSpPr>
            <p:nvPr/>
          </p:nvSpPr>
          <p:spPr bwMode="auto">
            <a:xfrm rot="-5400000">
              <a:off x="786" y="3054"/>
              <a:ext cx="39" cy="168"/>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41" name="AutoShape 64"/>
            <p:cNvSpPr>
              <a:spLocks noChangeAspect="1" noChangeArrowheads="1"/>
            </p:cNvSpPr>
            <p:nvPr/>
          </p:nvSpPr>
          <p:spPr bwMode="auto">
            <a:xfrm rot="5400000">
              <a:off x="1721" y="3050"/>
              <a:ext cx="39" cy="168"/>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42" name="AutoShape 65"/>
            <p:cNvSpPr>
              <a:spLocks noChangeAspect="1" noChangeArrowheads="1"/>
            </p:cNvSpPr>
            <p:nvPr/>
          </p:nvSpPr>
          <p:spPr bwMode="auto">
            <a:xfrm rot="-5400000">
              <a:off x="2017" y="3050"/>
              <a:ext cx="39" cy="168"/>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nvGrpSpPr>
            <p:cNvPr id="46175" name="Group 74"/>
            <p:cNvGrpSpPr>
              <a:grpSpLocks/>
            </p:cNvGrpSpPr>
            <p:nvPr/>
          </p:nvGrpSpPr>
          <p:grpSpPr bwMode="auto">
            <a:xfrm>
              <a:off x="645" y="3206"/>
              <a:ext cx="41" cy="169"/>
              <a:chOff x="1293" y="2740"/>
              <a:chExt cx="41" cy="169"/>
            </a:xfrm>
          </p:grpSpPr>
          <p:sp>
            <p:nvSpPr>
              <p:cNvPr id="27768" name="AutoShape 67"/>
              <p:cNvSpPr>
                <a:spLocks noChangeAspect="1" noChangeArrowheads="1"/>
              </p:cNvSpPr>
              <p:nvPr/>
            </p:nvSpPr>
            <p:spPr bwMode="auto">
              <a:xfrm>
                <a:off x="1295" y="2740"/>
                <a:ext cx="39" cy="168"/>
              </a:xfrm>
              <a:prstGeom prst="triangle">
                <a:avLst>
                  <a:gd name="adj" fmla="val 5000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69" name="Line 68"/>
              <p:cNvSpPr>
                <a:spLocks noChangeShapeType="1"/>
              </p:cNvSpPr>
              <p:nvPr/>
            </p:nvSpPr>
            <p:spPr bwMode="auto">
              <a:xfrm>
                <a:off x="1293" y="2909"/>
                <a:ext cx="41" cy="0"/>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70" name="Line 69"/>
              <p:cNvSpPr>
                <a:spLocks noChangeAspect="1" noChangeShapeType="1"/>
              </p:cNvSpPr>
              <p:nvPr/>
            </p:nvSpPr>
            <p:spPr bwMode="auto">
              <a:xfrm>
                <a:off x="1298" y="2871"/>
                <a:ext cx="33"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71" name="Line 70"/>
              <p:cNvSpPr>
                <a:spLocks noChangeAspect="1" noChangeShapeType="1"/>
              </p:cNvSpPr>
              <p:nvPr/>
            </p:nvSpPr>
            <p:spPr bwMode="auto">
              <a:xfrm>
                <a:off x="1296" y="2891"/>
                <a:ext cx="34"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72" name="Line 71"/>
              <p:cNvSpPr>
                <a:spLocks noChangeAspect="1" noChangeShapeType="1"/>
              </p:cNvSpPr>
              <p:nvPr/>
            </p:nvSpPr>
            <p:spPr bwMode="auto">
              <a:xfrm>
                <a:off x="1302" y="2850"/>
                <a:ext cx="25"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73" name="Line 72"/>
              <p:cNvSpPr>
                <a:spLocks noChangeAspect="1" noChangeShapeType="1"/>
              </p:cNvSpPr>
              <p:nvPr/>
            </p:nvSpPr>
            <p:spPr bwMode="auto">
              <a:xfrm>
                <a:off x="1303" y="2828"/>
                <a:ext cx="20"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74" name="Line 73"/>
              <p:cNvSpPr>
                <a:spLocks noChangeAspect="1" noChangeShapeType="1"/>
              </p:cNvSpPr>
              <p:nvPr/>
            </p:nvSpPr>
            <p:spPr bwMode="auto">
              <a:xfrm>
                <a:off x="1305" y="2803"/>
                <a:ext cx="16"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6176" name="Group 75"/>
            <p:cNvGrpSpPr>
              <a:grpSpLocks/>
            </p:cNvGrpSpPr>
            <p:nvPr/>
          </p:nvGrpSpPr>
          <p:grpSpPr bwMode="auto">
            <a:xfrm rot="10800000">
              <a:off x="648" y="2893"/>
              <a:ext cx="41" cy="169"/>
              <a:chOff x="1293" y="2740"/>
              <a:chExt cx="41" cy="169"/>
            </a:xfrm>
          </p:grpSpPr>
          <p:sp>
            <p:nvSpPr>
              <p:cNvPr id="27761" name="AutoShape 76"/>
              <p:cNvSpPr>
                <a:spLocks noChangeAspect="1" noChangeArrowheads="1"/>
              </p:cNvSpPr>
              <p:nvPr/>
            </p:nvSpPr>
            <p:spPr bwMode="auto">
              <a:xfrm>
                <a:off x="1295" y="2660"/>
                <a:ext cx="39" cy="168"/>
              </a:xfrm>
              <a:prstGeom prst="triangle">
                <a:avLst>
                  <a:gd name="adj" fmla="val 5000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62" name="Line 77"/>
              <p:cNvSpPr>
                <a:spLocks noChangeShapeType="1"/>
              </p:cNvSpPr>
              <p:nvPr/>
            </p:nvSpPr>
            <p:spPr bwMode="auto">
              <a:xfrm>
                <a:off x="1293" y="2829"/>
                <a:ext cx="41" cy="0"/>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63" name="Line 78"/>
              <p:cNvSpPr>
                <a:spLocks noChangeAspect="1" noChangeShapeType="1"/>
              </p:cNvSpPr>
              <p:nvPr/>
            </p:nvSpPr>
            <p:spPr bwMode="auto">
              <a:xfrm>
                <a:off x="1298" y="2871"/>
                <a:ext cx="33"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64" name="Line 79"/>
              <p:cNvSpPr>
                <a:spLocks noChangeAspect="1" noChangeShapeType="1"/>
              </p:cNvSpPr>
              <p:nvPr/>
            </p:nvSpPr>
            <p:spPr bwMode="auto">
              <a:xfrm>
                <a:off x="1216" y="2891"/>
                <a:ext cx="34"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65" name="Line 80"/>
              <p:cNvSpPr>
                <a:spLocks noChangeAspect="1" noChangeShapeType="1"/>
              </p:cNvSpPr>
              <p:nvPr/>
            </p:nvSpPr>
            <p:spPr bwMode="auto">
              <a:xfrm>
                <a:off x="1302" y="2850"/>
                <a:ext cx="25"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66" name="Line 81"/>
              <p:cNvSpPr>
                <a:spLocks noChangeAspect="1" noChangeShapeType="1"/>
              </p:cNvSpPr>
              <p:nvPr/>
            </p:nvSpPr>
            <p:spPr bwMode="auto">
              <a:xfrm>
                <a:off x="1223" y="2828"/>
                <a:ext cx="20"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67" name="Line 82"/>
              <p:cNvSpPr>
                <a:spLocks noChangeAspect="1" noChangeShapeType="1"/>
              </p:cNvSpPr>
              <p:nvPr/>
            </p:nvSpPr>
            <p:spPr bwMode="auto">
              <a:xfrm>
                <a:off x="1225" y="2803"/>
                <a:ext cx="16"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6177" name="Group 83"/>
            <p:cNvGrpSpPr>
              <a:grpSpLocks/>
            </p:cNvGrpSpPr>
            <p:nvPr/>
          </p:nvGrpSpPr>
          <p:grpSpPr bwMode="auto">
            <a:xfrm>
              <a:off x="1869" y="3203"/>
              <a:ext cx="41" cy="169"/>
              <a:chOff x="1293" y="2740"/>
              <a:chExt cx="41" cy="169"/>
            </a:xfrm>
          </p:grpSpPr>
          <p:sp>
            <p:nvSpPr>
              <p:cNvPr id="27754" name="AutoShape 84"/>
              <p:cNvSpPr>
                <a:spLocks noChangeAspect="1" noChangeArrowheads="1"/>
              </p:cNvSpPr>
              <p:nvPr/>
            </p:nvSpPr>
            <p:spPr bwMode="auto">
              <a:xfrm>
                <a:off x="1295" y="2740"/>
                <a:ext cx="39" cy="168"/>
              </a:xfrm>
              <a:prstGeom prst="triangle">
                <a:avLst>
                  <a:gd name="adj" fmla="val 5000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55" name="Line 85"/>
              <p:cNvSpPr>
                <a:spLocks noChangeShapeType="1"/>
              </p:cNvSpPr>
              <p:nvPr/>
            </p:nvSpPr>
            <p:spPr bwMode="auto">
              <a:xfrm>
                <a:off x="1293" y="2909"/>
                <a:ext cx="41" cy="0"/>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56" name="Line 86"/>
              <p:cNvSpPr>
                <a:spLocks noChangeAspect="1" noChangeShapeType="1"/>
              </p:cNvSpPr>
              <p:nvPr/>
            </p:nvSpPr>
            <p:spPr bwMode="auto">
              <a:xfrm>
                <a:off x="1298" y="2871"/>
                <a:ext cx="33"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57" name="Line 87"/>
              <p:cNvSpPr>
                <a:spLocks noChangeAspect="1" noChangeShapeType="1"/>
              </p:cNvSpPr>
              <p:nvPr/>
            </p:nvSpPr>
            <p:spPr bwMode="auto">
              <a:xfrm>
                <a:off x="1296" y="2891"/>
                <a:ext cx="34"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58" name="Line 88"/>
              <p:cNvSpPr>
                <a:spLocks noChangeAspect="1" noChangeShapeType="1"/>
              </p:cNvSpPr>
              <p:nvPr/>
            </p:nvSpPr>
            <p:spPr bwMode="auto">
              <a:xfrm>
                <a:off x="1302" y="2850"/>
                <a:ext cx="25"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59" name="Line 89"/>
              <p:cNvSpPr>
                <a:spLocks noChangeAspect="1" noChangeShapeType="1"/>
              </p:cNvSpPr>
              <p:nvPr/>
            </p:nvSpPr>
            <p:spPr bwMode="auto">
              <a:xfrm>
                <a:off x="1303" y="2828"/>
                <a:ext cx="20"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60" name="Line 90"/>
              <p:cNvSpPr>
                <a:spLocks noChangeAspect="1" noChangeShapeType="1"/>
              </p:cNvSpPr>
              <p:nvPr/>
            </p:nvSpPr>
            <p:spPr bwMode="auto">
              <a:xfrm>
                <a:off x="1305" y="2803"/>
                <a:ext cx="16"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6178" name="Group 91"/>
            <p:cNvGrpSpPr>
              <a:grpSpLocks/>
            </p:cNvGrpSpPr>
            <p:nvPr/>
          </p:nvGrpSpPr>
          <p:grpSpPr bwMode="auto">
            <a:xfrm rot="10800000">
              <a:off x="1872" y="2890"/>
              <a:ext cx="41" cy="169"/>
              <a:chOff x="1293" y="2740"/>
              <a:chExt cx="41" cy="169"/>
            </a:xfrm>
          </p:grpSpPr>
          <p:sp>
            <p:nvSpPr>
              <p:cNvPr id="27747" name="AutoShape 92"/>
              <p:cNvSpPr>
                <a:spLocks noChangeAspect="1" noChangeArrowheads="1"/>
              </p:cNvSpPr>
              <p:nvPr/>
            </p:nvSpPr>
            <p:spPr bwMode="auto">
              <a:xfrm>
                <a:off x="1295" y="2660"/>
                <a:ext cx="39" cy="168"/>
              </a:xfrm>
              <a:prstGeom prst="triangle">
                <a:avLst>
                  <a:gd name="adj" fmla="val 50000"/>
                </a:avLst>
              </a:prstGeom>
              <a:no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48" name="Line 93"/>
              <p:cNvSpPr>
                <a:spLocks noChangeShapeType="1"/>
              </p:cNvSpPr>
              <p:nvPr/>
            </p:nvSpPr>
            <p:spPr bwMode="auto">
              <a:xfrm>
                <a:off x="1293" y="2829"/>
                <a:ext cx="41" cy="0"/>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49" name="Line 94"/>
              <p:cNvSpPr>
                <a:spLocks noChangeAspect="1" noChangeShapeType="1"/>
              </p:cNvSpPr>
              <p:nvPr/>
            </p:nvSpPr>
            <p:spPr bwMode="auto">
              <a:xfrm>
                <a:off x="1298" y="2871"/>
                <a:ext cx="33"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50" name="Line 95"/>
              <p:cNvSpPr>
                <a:spLocks noChangeAspect="1" noChangeShapeType="1"/>
              </p:cNvSpPr>
              <p:nvPr/>
            </p:nvSpPr>
            <p:spPr bwMode="auto">
              <a:xfrm>
                <a:off x="1216" y="2891"/>
                <a:ext cx="34"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51" name="Line 96"/>
              <p:cNvSpPr>
                <a:spLocks noChangeAspect="1" noChangeShapeType="1"/>
              </p:cNvSpPr>
              <p:nvPr/>
            </p:nvSpPr>
            <p:spPr bwMode="auto">
              <a:xfrm>
                <a:off x="1302" y="2850"/>
                <a:ext cx="25"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52" name="Line 97"/>
              <p:cNvSpPr>
                <a:spLocks noChangeAspect="1" noChangeShapeType="1"/>
              </p:cNvSpPr>
              <p:nvPr/>
            </p:nvSpPr>
            <p:spPr bwMode="auto">
              <a:xfrm>
                <a:off x="1223" y="2828"/>
                <a:ext cx="20"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53" name="Line 98"/>
              <p:cNvSpPr>
                <a:spLocks noChangeAspect="1" noChangeShapeType="1"/>
              </p:cNvSpPr>
              <p:nvPr/>
            </p:nvSpPr>
            <p:spPr bwMode="auto">
              <a:xfrm>
                <a:off x="1225" y="2803"/>
                <a:ext cx="16" cy="1"/>
              </a:xfrm>
              <a:prstGeom prst="line">
                <a:avLst/>
              </a:prstGeom>
              <a:no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grpSp>
        <p:nvGrpSpPr>
          <p:cNvPr id="7" name="Group 150"/>
          <p:cNvGrpSpPr>
            <a:grpSpLocks/>
          </p:cNvGrpSpPr>
          <p:nvPr/>
        </p:nvGrpSpPr>
        <p:grpSpPr bwMode="auto">
          <a:xfrm>
            <a:off x="5032377" y="4278313"/>
            <a:ext cx="1987551" cy="2233612"/>
            <a:chOff x="3170" y="2695"/>
            <a:chExt cx="1252" cy="1407"/>
          </a:xfrm>
        </p:grpSpPr>
        <p:sp>
          <p:nvSpPr>
            <p:cNvPr id="27705" name="Oval 99"/>
            <p:cNvSpPr>
              <a:spLocks noChangeArrowheads="1"/>
            </p:cNvSpPr>
            <p:nvPr/>
          </p:nvSpPr>
          <p:spPr bwMode="auto">
            <a:xfrm>
              <a:off x="3564" y="2892"/>
              <a:ext cx="240" cy="240"/>
            </a:xfrm>
            <a:prstGeom prst="ellipse">
              <a:avLst/>
            </a:prstGeom>
            <a:gradFill rotWithShape="0">
              <a:gsLst>
                <a:gs pos="0">
                  <a:srgbClr val="FF00FF"/>
                </a:gs>
                <a:gs pos="100000">
                  <a:srgbClr val="FF0000"/>
                </a:gs>
              </a:gsLst>
              <a:path path="shape">
                <a:fillToRect l="50000" t="50000" r="50000" b="50000"/>
              </a:path>
            </a:gra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06" name="Oval 100"/>
            <p:cNvSpPr>
              <a:spLocks noChangeArrowheads="1"/>
            </p:cNvSpPr>
            <p:nvPr/>
          </p:nvSpPr>
          <p:spPr bwMode="auto">
            <a:xfrm>
              <a:off x="3520" y="3780"/>
              <a:ext cx="240" cy="240"/>
            </a:xfrm>
            <a:prstGeom prst="ellipse">
              <a:avLst/>
            </a:prstGeom>
            <a:gradFill rotWithShape="0">
              <a:gsLst>
                <a:gs pos="0">
                  <a:srgbClr val="00FF00"/>
                </a:gs>
                <a:gs pos="100000">
                  <a:schemeClr val="accent1"/>
                </a:gs>
              </a:gsLst>
              <a:path path="shape">
                <a:fillToRect l="50000" t="50000" r="50000" b="50000"/>
              </a:path>
            </a:gra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07" name="Text Box 104"/>
            <p:cNvSpPr txBox="1">
              <a:spLocks noChangeArrowheads="1"/>
            </p:cNvSpPr>
            <p:nvPr/>
          </p:nvSpPr>
          <p:spPr bwMode="auto">
            <a:xfrm>
              <a:off x="3446" y="2695"/>
              <a:ext cx="472" cy="250"/>
            </a:xfrm>
            <a:prstGeom prst="rect">
              <a:avLst/>
            </a:prstGeom>
            <a:noFill/>
            <a:ln w="9525">
              <a:noFill/>
              <a:miter lim="800000"/>
              <a:headEnd/>
              <a:tailEnd/>
            </a:ln>
          </p:spPr>
          <p:txBody>
            <a:bodyPr wrap="none">
              <a:spAutoFit/>
            </a:bodyPr>
            <a:lstStyle/>
            <a:p>
              <a:pPr algn="ctr" rtl="1">
                <a:defRPr/>
              </a:pPr>
              <a:r>
                <a:rPr lang="en" sz="2000" b="1">
                  <a:solidFill>
                    <a:srgbClr val="00FF00"/>
                  </a:solidFill>
                  <a:effectLst>
                    <a:outerShdw blurRad="38100" dist="38100" dir="2700000" algn="tl">
                      <a:srgbClr val="000000">
                        <a:alpha val="43137"/>
                      </a:srgbClr>
                    </a:outerShdw>
                  </a:effectLst>
                  <a:latin typeface="Arial" pitchFamily="34" charset="0"/>
                </a:rPr>
                <a:t>CHO</a:t>
              </a:r>
            </a:p>
          </p:txBody>
        </p:sp>
        <p:grpSp>
          <p:nvGrpSpPr>
            <p:cNvPr id="46140" name="Group 118"/>
            <p:cNvGrpSpPr>
              <a:grpSpLocks/>
            </p:cNvGrpSpPr>
            <p:nvPr/>
          </p:nvGrpSpPr>
          <p:grpSpPr bwMode="auto">
            <a:xfrm rot="-4395056">
              <a:off x="3416" y="3086"/>
              <a:ext cx="463" cy="159"/>
              <a:chOff x="3261" y="3208"/>
              <a:chExt cx="463" cy="159"/>
            </a:xfrm>
          </p:grpSpPr>
          <p:sp>
            <p:nvSpPr>
              <p:cNvPr id="27726" name="Rectangle 119"/>
              <p:cNvSpPr>
                <a:spLocks noChangeArrowheads="1"/>
              </p:cNvSpPr>
              <p:nvPr/>
            </p:nvSpPr>
            <p:spPr bwMode="auto">
              <a:xfrm rot="20262118">
                <a:off x="3261" y="3338"/>
                <a:ext cx="348" cy="29"/>
              </a:xfrm>
              <a:prstGeom prst="rect">
                <a:avLst/>
              </a:prstGeom>
              <a:solidFill>
                <a:srgbClr val="FF9900"/>
              </a:solidFill>
              <a:ln w="9525">
                <a:solidFill>
                  <a:srgbClr val="FF9933"/>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27" name="Oval 120"/>
              <p:cNvSpPr>
                <a:spLocks noChangeArrowheads="1"/>
              </p:cNvSpPr>
              <p:nvPr/>
            </p:nvSpPr>
            <p:spPr bwMode="auto">
              <a:xfrm>
                <a:off x="3677" y="3208"/>
                <a:ext cx="47" cy="54"/>
              </a:xfrm>
              <a:prstGeom prst="ellipse">
                <a:avLst/>
              </a:prstGeom>
              <a:solidFill>
                <a:srgbClr val="FF9900"/>
              </a:solidFill>
              <a:ln w="9525">
                <a:solidFill>
                  <a:srgbClr val="FF9933"/>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6141" name="Group 121"/>
            <p:cNvGrpSpPr>
              <a:grpSpLocks/>
            </p:cNvGrpSpPr>
            <p:nvPr/>
          </p:nvGrpSpPr>
          <p:grpSpPr bwMode="auto">
            <a:xfrm rot="7444804">
              <a:off x="3570" y="3603"/>
              <a:ext cx="269" cy="54"/>
              <a:chOff x="3355" y="3276"/>
              <a:chExt cx="269" cy="54"/>
            </a:xfrm>
          </p:grpSpPr>
          <p:sp>
            <p:nvSpPr>
              <p:cNvPr id="27724" name="Rectangle 122"/>
              <p:cNvSpPr>
                <a:spLocks noChangeArrowheads="1"/>
              </p:cNvSpPr>
              <p:nvPr/>
            </p:nvSpPr>
            <p:spPr bwMode="auto">
              <a:xfrm rot="20262118" flipV="1">
                <a:off x="3355" y="3287"/>
                <a:ext cx="252" cy="39"/>
              </a:xfrm>
              <a:prstGeom prst="rect">
                <a:avLst/>
              </a:prstGeom>
              <a:solidFill>
                <a:srgbClr val="FF9900"/>
              </a:solidFill>
              <a:ln w="9525">
                <a:solidFill>
                  <a:srgbClr val="FF9933"/>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25" name="Oval 123"/>
              <p:cNvSpPr>
                <a:spLocks noChangeArrowheads="1"/>
              </p:cNvSpPr>
              <p:nvPr/>
            </p:nvSpPr>
            <p:spPr bwMode="auto">
              <a:xfrm>
                <a:off x="3577" y="3276"/>
                <a:ext cx="47" cy="54"/>
              </a:xfrm>
              <a:prstGeom prst="ellipse">
                <a:avLst/>
              </a:prstGeom>
              <a:solidFill>
                <a:srgbClr val="FF9900"/>
              </a:solidFill>
              <a:ln w="9525">
                <a:solidFill>
                  <a:srgbClr val="FF9933"/>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27710" name="Oval 105"/>
            <p:cNvSpPr>
              <a:spLocks noChangeAspect="1" noChangeArrowheads="1"/>
            </p:cNvSpPr>
            <p:nvPr/>
          </p:nvSpPr>
          <p:spPr bwMode="auto">
            <a:xfrm>
              <a:off x="3588" y="3242"/>
              <a:ext cx="258" cy="258"/>
            </a:xfrm>
            <a:prstGeom prst="ellipse">
              <a:avLst/>
            </a:prstGeom>
            <a:solidFill>
              <a:schemeClr val="bg1"/>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11" name="Text Box 107"/>
            <p:cNvSpPr txBox="1">
              <a:spLocks noChangeArrowheads="1"/>
            </p:cNvSpPr>
            <p:nvPr/>
          </p:nvSpPr>
          <p:spPr bwMode="auto">
            <a:xfrm>
              <a:off x="3320" y="3852"/>
              <a:ext cx="646" cy="250"/>
            </a:xfrm>
            <a:prstGeom prst="rect">
              <a:avLst/>
            </a:prstGeom>
            <a:noFill/>
            <a:ln w="9525">
              <a:noFill/>
              <a:miter lim="800000"/>
              <a:headEnd/>
              <a:tailEnd/>
            </a:ln>
          </p:spPr>
          <p:txBody>
            <a:bodyPr wrap="none">
              <a:spAutoFit/>
            </a:bodyPr>
            <a:lstStyle/>
            <a:p>
              <a:pPr algn="ctr" rtl="1">
                <a:defRPr/>
              </a:pPr>
              <a:r>
                <a:rPr lang="en" sz="2000" b="1">
                  <a:solidFill>
                    <a:srgbClr val="00FF00"/>
                  </a:solidFill>
                  <a:effectLst>
                    <a:outerShdw blurRad="38100" dist="38100" dir="2700000" algn="tl">
                      <a:srgbClr val="000000">
                        <a:alpha val="43137"/>
                      </a:srgbClr>
                    </a:outerShdw>
                  </a:effectLst>
                  <a:latin typeface="Arial" pitchFamily="34" charset="0"/>
                </a:rPr>
                <a:t>CH2OH</a:t>
              </a:r>
              <a:r>
                <a:rPr lang="en" sz="2000" b="1" baseline="-25000">
                  <a:solidFill>
                    <a:srgbClr val="00FF00"/>
                  </a:solidFill>
                  <a:effectLst>
                    <a:outerShdw blurRad="38100" dist="38100" dir="2700000" algn="tl">
                      <a:srgbClr val="000000">
                        <a:alpha val="43137"/>
                      </a:srgbClr>
                    </a:outerShdw>
                  </a:effectLst>
                  <a:latin typeface="Arial" pitchFamily="34" charset="0"/>
                </a:rPr>
                <a:t>​</a:t>
              </a:r>
              <a:r>
                <a:rPr lang="en" sz="2000" b="1">
                  <a:solidFill>
                    <a:srgbClr val="00FF00"/>
                  </a:solidFill>
                  <a:effectLst>
                    <a:outerShdw blurRad="38100" dist="38100" dir="2700000" algn="tl">
                      <a:srgbClr val="000000">
                        <a:alpha val="43137"/>
                      </a:srgbClr>
                    </a:outerShdw>
                  </a:effectLst>
                  <a:latin typeface="Arial" pitchFamily="34" charset="0"/>
                </a:rPr>
                <a:t>​</a:t>
              </a:r>
            </a:p>
          </p:txBody>
        </p:sp>
        <p:sp>
          <p:nvSpPr>
            <p:cNvPr id="27712" name="Text Box 108"/>
            <p:cNvSpPr txBox="1">
              <a:spLocks noChangeArrowheads="1"/>
            </p:cNvSpPr>
            <p:nvPr/>
          </p:nvSpPr>
          <p:spPr bwMode="auto">
            <a:xfrm>
              <a:off x="3597" y="3243"/>
              <a:ext cx="232" cy="250"/>
            </a:xfrm>
            <a:prstGeom prst="rect">
              <a:avLst/>
            </a:prstGeom>
            <a:noFill/>
            <a:ln w="9525">
              <a:noFill/>
              <a:miter lim="800000"/>
              <a:headEnd/>
              <a:tailEnd/>
            </a:ln>
          </p:spPr>
          <p:txBody>
            <a:bodyPr wrap="none">
              <a:spAutoFit/>
            </a:bodyPr>
            <a:lstStyle/>
            <a:p>
              <a:pPr algn="ctr" rtl="1">
                <a:defRPr/>
              </a:pPr>
              <a:r>
                <a:rPr lang="en" sz="2000" b="1">
                  <a:effectLst>
                    <a:outerShdw blurRad="38100" dist="38100" dir="2700000" algn="tl">
                      <a:srgbClr val="000000">
                        <a:alpha val="43137"/>
                      </a:srgbClr>
                    </a:outerShdw>
                  </a:effectLst>
                  <a:latin typeface="Arial" pitchFamily="34" charset="0"/>
                </a:rPr>
                <a:t>C</a:t>
              </a:r>
            </a:p>
          </p:txBody>
        </p:sp>
        <p:grpSp>
          <p:nvGrpSpPr>
            <p:cNvPr id="46145" name="Group 113"/>
            <p:cNvGrpSpPr>
              <a:grpSpLocks/>
            </p:cNvGrpSpPr>
            <p:nvPr/>
          </p:nvGrpSpPr>
          <p:grpSpPr bwMode="auto">
            <a:xfrm>
              <a:off x="3288" y="3368"/>
              <a:ext cx="360" cy="120"/>
              <a:chOff x="3264" y="3272"/>
              <a:chExt cx="360" cy="120"/>
            </a:xfrm>
          </p:grpSpPr>
          <p:sp>
            <p:nvSpPr>
              <p:cNvPr id="27722" name="Rectangle 111"/>
              <p:cNvSpPr>
                <a:spLocks noChangeArrowheads="1"/>
              </p:cNvSpPr>
              <p:nvPr/>
            </p:nvSpPr>
            <p:spPr bwMode="auto">
              <a:xfrm rot="-1337882">
                <a:off x="3264" y="3341"/>
                <a:ext cx="348" cy="51"/>
              </a:xfrm>
              <a:prstGeom prst="rect">
                <a:avLst/>
              </a:prstGeom>
              <a:solidFill>
                <a:srgbClr val="FF9900"/>
              </a:solidFill>
              <a:ln w="9525">
                <a:solidFill>
                  <a:srgbClr val="FF9933"/>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23" name="Oval 112"/>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27714" name="Oval 101"/>
            <p:cNvSpPr>
              <a:spLocks noChangeArrowheads="1"/>
            </p:cNvSpPr>
            <p:nvPr/>
          </p:nvSpPr>
          <p:spPr bwMode="auto">
            <a:xfrm>
              <a:off x="3180" y="3402"/>
              <a:ext cx="240" cy="240"/>
            </a:xfrm>
            <a:prstGeom prst="ellipse">
              <a:avLst/>
            </a:prstGeom>
            <a:gradFill rotWithShape="0">
              <a:gsLst>
                <a:gs pos="0">
                  <a:srgbClr val="00FFFF"/>
                </a:gs>
                <a:gs pos="100000">
                  <a:srgbClr val="0000FF"/>
                </a:gs>
              </a:gsLst>
              <a:path path="shape">
                <a:fillToRect l="50000" t="50000" r="50000" b="50000"/>
              </a:path>
            </a:gradFill>
            <a:ln w="9525">
              <a:solidFill>
                <a:srgbClr val="0000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15" name="Text Box 103"/>
            <p:cNvSpPr txBox="1">
              <a:spLocks noChangeArrowheads="1"/>
            </p:cNvSpPr>
            <p:nvPr/>
          </p:nvSpPr>
          <p:spPr bwMode="auto">
            <a:xfrm>
              <a:off x="3170" y="3375"/>
              <a:ext cx="255" cy="288"/>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H</a:t>
              </a:r>
            </a:p>
          </p:txBody>
        </p:sp>
        <p:grpSp>
          <p:nvGrpSpPr>
            <p:cNvPr id="46148" name="Group 114"/>
            <p:cNvGrpSpPr>
              <a:grpSpLocks/>
            </p:cNvGrpSpPr>
            <p:nvPr/>
          </p:nvGrpSpPr>
          <p:grpSpPr bwMode="auto">
            <a:xfrm rot="-9181213">
              <a:off x="3666" y="3252"/>
              <a:ext cx="445" cy="173"/>
              <a:chOff x="3312" y="3262"/>
              <a:chExt cx="445" cy="173"/>
            </a:xfrm>
          </p:grpSpPr>
          <p:sp>
            <p:nvSpPr>
              <p:cNvPr id="27720" name="Rectangle 115"/>
              <p:cNvSpPr>
                <a:spLocks noChangeArrowheads="1"/>
              </p:cNvSpPr>
              <p:nvPr/>
            </p:nvSpPr>
            <p:spPr bwMode="auto">
              <a:xfrm rot="19302993">
                <a:off x="3312" y="3401"/>
                <a:ext cx="294" cy="34"/>
              </a:xfrm>
              <a:prstGeom prst="rect">
                <a:avLst/>
              </a:prstGeom>
              <a:solidFill>
                <a:srgbClr val="FF9900"/>
              </a:solidFill>
              <a:ln w="9525">
                <a:solidFill>
                  <a:srgbClr val="FF9933"/>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21" name="Oval 116"/>
              <p:cNvSpPr>
                <a:spLocks noChangeArrowheads="1"/>
              </p:cNvSpPr>
              <p:nvPr/>
            </p:nvSpPr>
            <p:spPr bwMode="auto">
              <a:xfrm>
                <a:off x="3710" y="3262"/>
                <a:ext cx="47" cy="54"/>
              </a:xfrm>
              <a:prstGeom prst="ellipse">
                <a:avLst/>
              </a:prstGeom>
              <a:solidFill>
                <a:srgbClr val="FF9900"/>
              </a:solidFill>
              <a:ln w="9525">
                <a:solidFill>
                  <a:srgbClr val="FF9933"/>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6149" name="Group 117"/>
            <p:cNvGrpSpPr>
              <a:grpSpLocks/>
            </p:cNvGrpSpPr>
            <p:nvPr/>
          </p:nvGrpSpPr>
          <p:grpSpPr bwMode="auto">
            <a:xfrm>
              <a:off x="4090" y="3113"/>
              <a:ext cx="332" cy="240"/>
              <a:chOff x="4066" y="3017"/>
              <a:chExt cx="332" cy="240"/>
            </a:xfrm>
          </p:grpSpPr>
          <p:sp>
            <p:nvSpPr>
              <p:cNvPr id="27718" name="Oval 102"/>
              <p:cNvSpPr>
                <a:spLocks noChangeArrowheads="1"/>
              </p:cNvSpPr>
              <p:nvPr/>
            </p:nvSpPr>
            <p:spPr bwMode="auto">
              <a:xfrm>
                <a:off x="4113" y="3017"/>
                <a:ext cx="240" cy="240"/>
              </a:xfrm>
              <a:prstGeom prst="ellipse">
                <a:avLst/>
              </a:prstGeom>
              <a:gradFill rotWithShape="0">
                <a:gsLst>
                  <a:gs pos="0">
                    <a:schemeClr val="bg1"/>
                  </a:gs>
                  <a:gs pos="100000">
                    <a:srgbClr val="FFFF00"/>
                  </a:gs>
                </a:gsLst>
                <a:path path="shape">
                  <a:fillToRect l="50000" t="50000" r="50000" b="50000"/>
                </a:path>
              </a:gra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19" name="Text Box 106"/>
              <p:cNvSpPr txBox="1">
                <a:spLocks noChangeArrowheads="1"/>
              </p:cNvSpPr>
              <p:nvPr/>
            </p:nvSpPr>
            <p:spPr bwMode="auto">
              <a:xfrm>
                <a:off x="4066" y="3017"/>
                <a:ext cx="332" cy="231"/>
              </a:xfrm>
              <a:prstGeom prst="rect">
                <a:avLst/>
              </a:prstGeom>
              <a:noFill/>
              <a:ln w="9525">
                <a:noFill/>
                <a:miter lim="800000"/>
                <a:headEnd/>
                <a:tailEnd/>
              </a:ln>
            </p:spPr>
            <p:txBody>
              <a:bodyPr wrap="none">
                <a:spAutoFit/>
              </a:bodyPr>
              <a:lstStyle/>
              <a:p>
                <a:pPr algn="ctr" rtl="1">
                  <a:defRPr/>
                </a:pPr>
                <a:r>
                  <a:rPr lang="en" b="1" dirty="0">
                    <a:effectLst>
                      <a:outerShdw blurRad="38100" dist="38100" dir="2700000" algn="tl">
                        <a:srgbClr val="000000">
                          <a:alpha val="43137"/>
                        </a:srgbClr>
                      </a:outerShdw>
                    </a:effectLst>
                    <a:latin typeface="Arial" pitchFamily="34" charset="0"/>
                  </a:rPr>
                  <a:t>OH</a:t>
                </a:r>
              </a:p>
            </p:txBody>
          </p:sp>
        </p:grpSp>
      </p:grpSp>
      <p:grpSp>
        <p:nvGrpSpPr>
          <p:cNvPr id="13" name="Group 151"/>
          <p:cNvGrpSpPr>
            <a:grpSpLocks/>
          </p:cNvGrpSpPr>
          <p:nvPr/>
        </p:nvGrpSpPr>
        <p:grpSpPr bwMode="auto">
          <a:xfrm>
            <a:off x="6940554" y="4049713"/>
            <a:ext cx="2024064" cy="2233612"/>
            <a:chOff x="4372" y="2551"/>
            <a:chExt cx="1275" cy="1407"/>
          </a:xfrm>
        </p:grpSpPr>
        <p:sp>
          <p:nvSpPr>
            <p:cNvPr id="27682" name="Oval 125"/>
            <p:cNvSpPr>
              <a:spLocks noChangeArrowheads="1"/>
            </p:cNvSpPr>
            <p:nvPr/>
          </p:nvSpPr>
          <p:spPr bwMode="auto">
            <a:xfrm>
              <a:off x="4740" y="2704"/>
              <a:ext cx="240" cy="240"/>
            </a:xfrm>
            <a:prstGeom prst="ellipse">
              <a:avLst/>
            </a:prstGeom>
            <a:gradFill rotWithShape="0">
              <a:gsLst>
                <a:gs pos="0">
                  <a:srgbClr val="FF00FF"/>
                </a:gs>
                <a:gs pos="100000">
                  <a:srgbClr val="FF0000"/>
                </a:gs>
              </a:gsLst>
              <a:path path="shape">
                <a:fillToRect l="50000" t="50000" r="50000" b="50000"/>
              </a:path>
            </a:gra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83" name="Oval 126"/>
            <p:cNvSpPr>
              <a:spLocks noChangeArrowheads="1"/>
            </p:cNvSpPr>
            <p:nvPr/>
          </p:nvSpPr>
          <p:spPr bwMode="auto">
            <a:xfrm>
              <a:off x="4900" y="3511"/>
              <a:ext cx="240" cy="240"/>
            </a:xfrm>
            <a:prstGeom prst="ellipse">
              <a:avLst/>
            </a:prstGeom>
            <a:gradFill rotWithShape="0">
              <a:gsLst>
                <a:gs pos="0">
                  <a:srgbClr val="00FF00"/>
                </a:gs>
                <a:gs pos="100000">
                  <a:schemeClr val="accent1"/>
                </a:gs>
              </a:gsLst>
              <a:path path="shape">
                <a:fillToRect l="50000" t="50000" r="50000" b="50000"/>
              </a:path>
            </a:gra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84" name="Text Box 127"/>
            <p:cNvSpPr txBox="1">
              <a:spLocks noChangeArrowheads="1"/>
            </p:cNvSpPr>
            <p:nvPr/>
          </p:nvSpPr>
          <p:spPr bwMode="auto">
            <a:xfrm>
              <a:off x="4766" y="2551"/>
              <a:ext cx="472" cy="250"/>
            </a:xfrm>
            <a:prstGeom prst="rect">
              <a:avLst/>
            </a:prstGeom>
            <a:noFill/>
            <a:ln w="9525">
              <a:noFill/>
              <a:miter lim="800000"/>
              <a:headEnd/>
              <a:tailEnd/>
            </a:ln>
          </p:spPr>
          <p:txBody>
            <a:bodyPr wrap="none">
              <a:spAutoFit/>
            </a:bodyPr>
            <a:lstStyle/>
            <a:p>
              <a:pPr algn="ctr" rtl="1">
                <a:defRPr/>
              </a:pPr>
              <a:r>
                <a:rPr lang="en" sz="2000" b="1">
                  <a:solidFill>
                    <a:srgbClr val="0000FF"/>
                  </a:solidFill>
                  <a:effectLst>
                    <a:outerShdw blurRad="38100" dist="38100" dir="2700000" algn="tl">
                      <a:srgbClr val="000000">
                        <a:alpha val="43137"/>
                      </a:srgbClr>
                    </a:outerShdw>
                  </a:effectLst>
                  <a:latin typeface="Arial" pitchFamily="34" charset="0"/>
                </a:rPr>
                <a:t>CHO</a:t>
              </a:r>
            </a:p>
          </p:txBody>
        </p:sp>
        <p:grpSp>
          <p:nvGrpSpPr>
            <p:cNvPr id="46117" name="Group 128"/>
            <p:cNvGrpSpPr>
              <a:grpSpLocks/>
            </p:cNvGrpSpPr>
            <p:nvPr/>
          </p:nvGrpSpPr>
          <p:grpSpPr bwMode="auto">
            <a:xfrm rot="4395056" flipH="1">
              <a:off x="4847" y="2944"/>
              <a:ext cx="266" cy="133"/>
              <a:chOff x="3387" y="3272"/>
              <a:chExt cx="266" cy="133"/>
            </a:xfrm>
          </p:grpSpPr>
          <p:sp>
            <p:nvSpPr>
              <p:cNvPr id="27703" name="Rectangle 129"/>
              <p:cNvSpPr>
                <a:spLocks noChangeArrowheads="1"/>
              </p:cNvSpPr>
              <p:nvPr/>
            </p:nvSpPr>
            <p:spPr bwMode="auto">
              <a:xfrm rot="55284">
                <a:off x="3387" y="3376"/>
                <a:ext cx="266" cy="29"/>
              </a:xfrm>
              <a:prstGeom prst="rect">
                <a:avLst/>
              </a:prstGeom>
              <a:solidFill>
                <a:srgbClr val="FF9900"/>
              </a:solidFill>
              <a:ln w="9525">
                <a:solidFill>
                  <a:srgbClr val="FF9933"/>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04" name="Oval 130"/>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6118" name="Group 131"/>
            <p:cNvGrpSpPr>
              <a:grpSpLocks/>
            </p:cNvGrpSpPr>
            <p:nvPr/>
          </p:nvGrpSpPr>
          <p:grpSpPr bwMode="auto">
            <a:xfrm rot="14155196" flipH="1">
              <a:off x="4786" y="3372"/>
              <a:ext cx="360" cy="120"/>
              <a:chOff x="3264" y="3272"/>
              <a:chExt cx="360" cy="120"/>
            </a:xfrm>
          </p:grpSpPr>
          <p:sp>
            <p:nvSpPr>
              <p:cNvPr id="27701" name="Rectangle 132"/>
              <p:cNvSpPr>
                <a:spLocks noChangeArrowheads="1"/>
              </p:cNvSpPr>
              <p:nvPr/>
            </p:nvSpPr>
            <p:spPr bwMode="auto">
              <a:xfrm rot="-1337882">
                <a:off x="3254" y="3341"/>
                <a:ext cx="348" cy="51"/>
              </a:xfrm>
              <a:prstGeom prst="rect">
                <a:avLst/>
              </a:prstGeom>
              <a:solidFill>
                <a:srgbClr val="FF9900"/>
              </a:solidFill>
              <a:ln w="9525">
                <a:solidFill>
                  <a:srgbClr val="FF9933"/>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02" name="Oval 133"/>
              <p:cNvSpPr>
                <a:spLocks noChangeArrowheads="1"/>
              </p:cNvSpPr>
              <p:nvPr/>
            </p:nvSpPr>
            <p:spPr bwMode="auto">
              <a:xfrm>
                <a:off x="3445" y="3275"/>
                <a:ext cx="47" cy="54"/>
              </a:xfrm>
              <a:prstGeom prst="ellipse">
                <a:avLst/>
              </a:prstGeom>
              <a:solidFill>
                <a:srgbClr val="FF9900"/>
              </a:solidFill>
              <a:ln w="9525">
                <a:solidFill>
                  <a:srgbClr val="FF9933"/>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27687" name="Oval 134"/>
            <p:cNvSpPr>
              <a:spLocks noChangeAspect="1" noChangeArrowheads="1"/>
            </p:cNvSpPr>
            <p:nvPr/>
          </p:nvSpPr>
          <p:spPr bwMode="auto">
            <a:xfrm>
              <a:off x="4848" y="3098"/>
              <a:ext cx="258" cy="258"/>
            </a:xfrm>
            <a:prstGeom prst="ellipse">
              <a:avLst/>
            </a:prstGeom>
            <a:solidFill>
              <a:schemeClr val="bg1"/>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88" name="Text Box 135"/>
            <p:cNvSpPr txBox="1">
              <a:spLocks noChangeArrowheads="1"/>
            </p:cNvSpPr>
            <p:nvPr/>
          </p:nvSpPr>
          <p:spPr bwMode="auto">
            <a:xfrm>
              <a:off x="4700" y="3708"/>
              <a:ext cx="646" cy="250"/>
            </a:xfrm>
            <a:prstGeom prst="rect">
              <a:avLst/>
            </a:prstGeom>
            <a:noFill/>
            <a:ln w="9525">
              <a:noFill/>
              <a:miter lim="800000"/>
              <a:headEnd/>
              <a:tailEnd/>
            </a:ln>
          </p:spPr>
          <p:txBody>
            <a:bodyPr wrap="none">
              <a:spAutoFit/>
            </a:bodyPr>
            <a:lstStyle/>
            <a:p>
              <a:pPr algn="ctr" rtl="1">
                <a:defRPr/>
              </a:pPr>
              <a:r>
                <a:rPr lang="en" sz="2000" b="1">
                  <a:solidFill>
                    <a:srgbClr val="0000FF"/>
                  </a:solidFill>
                  <a:effectLst>
                    <a:outerShdw blurRad="38100" dist="38100" dir="2700000" algn="tl">
                      <a:srgbClr val="000000">
                        <a:alpha val="43137"/>
                      </a:srgbClr>
                    </a:outerShdw>
                  </a:effectLst>
                  <a:latin typeface="Arial" pitchFamily="34" charset="0"/>
                </a:rPr>
                <a:t>CH2OH</a:t>
              </a:r>
              <a:r>
                <a:rPr lang="en" sz="2000" b="1" baseline="-25000">
                  <a:solidFill>
                    <a:srgbClr val="0000FF"/>
                  </a:solidFill>
                  <a:effectLst>
                    <a:outerShdw blurRad="38100" dist="38100" dir="2700000" algn="tl">
                      <a:srgbClr val="000000">
                        <a:alpha val="43137"/>
                      </a:srgbClr>
                    </a:outerShdw>
                  </a:effectLst>
                  <a:latin typeface="Arial" pitchFamily="34" charset="0"/>
                </a:rPr>
                <a:t>​</a:t>
              </a:r>
              <a:r>
                <a:rPr lang="en" sz="2000" b="1">
                  <a:solidFill>
                    <a:srgbClr val="0000FF"/>
                  </a:solidFill>
                  <a:effectLst>
                    <a:outerShdw blurRad="38100" dist="38100" dir="2700000" algn="tl">
                      <a:srgbClr val="000000">
                        <a:alpha val="43137"/>
                      </a:srgbClr>
                    </a:outerShdw>
                  </a:effectLst>
                  <a:latin typeface="Arial" pitchFamily="34" charset="0"/>
                </a:rPr>
                <a:t>​</a:t>
              </a:r>
            </a:p>
          </p:txBody>
        </p:sp>
        <p:sp>
          <p:nvSpPr>
            <p:cNvPr id="27689" name="Text Box 136"/>
            <p:cNvSpPr txBox="1">
              <a:spLocks noChangeArrowheads="1"/>
            </p:cNvSpPr>
            <p:nvPr/>
          </p:nvSpPr>
          <p:spPr bwMode="auto">
            <a:xfrm>
              <a:off x="4857" y="3099"/>
              <a:ext cx="232" cy="250"/>
            </a:xfrm>
            <a:prstGeom prst="rect">
              <a:avLst/>
            </a:prstGeom>
            <a:noFill/>
            <a:ln w="9525">
              <a:noFill/>
              <a:miter lim="800000"/>
              <a:headEnd/>
              <a:tailEnd/>
            </a:ln>
          </p:spPr>
          <p:txBody>
            <a:bodyPr wrap="none">
              <a:spAutoFit/>
            </a:bodyPr>
            <a:lstStyle/>
            <a:p>
              <a:pPr algn="ctr" rtl="1">
                <a:defRPr/>
              </a:pPr>
              <a:r>
                <a:rPr lang="en" sz="2000" b="1">
                  <a:effectLst>
                    <a:outerShdw blurRad="38100" dist="38100" dir="2700000" algn="tl">
                      <a:srgbClr val="000000">
                        <a:alpha val="43137"/>
                      </a:srgbClr>
                    </a:outerShdw>
                  </a:effectLst>
                  <a:latin typeface="Arial" pitchFamily="34" charset="0"/>
                </a:rPr>
                <a:t>C</a:t>
              </a:r>
            </a:p>
          </p:txBody>
        </p:sp>
        <p:grpSp>
          <p:nvGrpSpPr>
            <p:cNvPr id="46122" name="Group 137"/>
            <p:cNvGrpSpPr>
              <a:grpSpLocks/>
            </p:cNvGrpSpPr>
            <p:nvPr/>
          </p:nvGrpSpPr>
          <p:grpSpPr bwMode="auto">
            <a:xfrm>
              <a:off x="4660" y="3206"/>
              <a:ext cx="248" cy="72"/>
              <a:chOff x="3376" y="3254"/>
              <a:chExt cx="248" cy="72"/>
            </a:xfrm>
          </p:grpSpPr>
          <p:sp>
            <p:nvSpPr>
              <p:cNvPr id="27699" name="Rectangle 138"/>
              <p:cNvSpPr>
                <a:spLocks noChangeArrowheads="1"/>
              </p:cNvSpPr>
              <p:nvPr/>
            </p:nvSpPr>
            <p:spPr bwMode="auto">
              <a:xfrm>
                <a:off x="3376" y="3254"/>
                <a:ext cx="236" cy="43"/>
              </a:xfrm>
              <a:prstGeom prst="rect">
                <a:avLst/>
              </a:prstGeom>
              <a:solidFill>
                <a:srgbClr val="FF9900"/>
              </a:solidFill>
              <a:ln w="9525">
                <a:solidFill>
                  <a:srgbClr val="FF9933"/>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700" name="Oval 139"/>
              <p:cNvSpPr>
                <a:spLocks noChangeArrowheads="1"/>
              </p:cNvSpPr>
              <p:nvPr/>
            </p:nvSpPr>
            <p:spPr bwMode="auto">
              <a:xfrm>
                <a:off x="3577" y="3272"/>
                <a:ext cx="47" cy="54"/>
              </a:xfrm>
              <a:prstGeom prst="ellipse">
                <a:avLst/>
              </a:prstGeom>
              <a:solidFill>
                <a:srgbClr val="FF9900"/>
              </a:solidFill>
              <a:ln w="9525">
                <a:solidFill>
                  <a:srgbClr val="FF9933"/>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6123" name="Group 142"/>
            <p:cNvGrpSpPr>
              <a:grpSpLocks/>
            </p:cNvGrpSpPr>
            <p:nvPr/>
          </p:nvGrpSpPr>
          <p:grpSpPr bwMode="auto">
            <a:xfrm rot="-9181213">
              <a:off x="4925" y="3115"/>
              <a:ext cx="452" cy="168"/>
              <a:chOff x="3305" y="3262"/>
              <a:chExt cx="452" cy="168"/>
            </a:xfrm>
          </p:grpSpPr>
          <p:sp>
            <p:nvSpPr>
              <p:cNvPr id="27697" name="Rectangle 143"/>
              <p:cNvSpPr>
                <a:spLocks noChangeArrowheads="1"/>
              </p:cNvSpPr>
              <p:nvPr/>
            </p:nvSpPr>
            <p:spPr bwMode="auto">
              <a:xfrm rot="19830178">
                <a:off x="3305" y="3379"/>
                <a:ext cx="348" cy="51"/>
              </a:xfrm>
              <a:prstGeom prst="rect">
                <a:avLst/>
              </a:prstGeom>
              <a:solidFill>
                <a:srgbClr val="FF9900"/>
              </a:solidFill>
              <a:ln w="9525">
                <a:solidFill>
                  <a:srgbClr val="FF9933"/>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98" name="Oval 144"/>
              <p:cNvSpPr>
                <a:spLocks noChangeArrowheads="1"/>
              </p:cNvSpPr>
              <p:nvPr/>
            </p:nvSpPr>
            <p:spPr bwMode="auto">
              <a:xfrm>
                <a:off x="3710" y="3262"/>
                <a:ext cx="47" cy="54"/>
              </a:xfrm>
              <a:prstGeom prst="ellipse">
                <a:avLst/>
              </a:prstGeom>
              <a:solidFill>
                <a:srgbClr val="FF9900"/>
              </a:solidFill>
              <a:ln w="9525">
                <a:solidFill>
                  <a:srgbClr val="FF9933"/>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6124" name="Group 145"/>
            <p:cNvGrpSpPr>
              <a:grpSpLocks/>
            </p:cNvGrpSpPr>
            <p:nvPr/>
          </p:nvGrpSpPr>
          <p:grpSpPr bwMode="auto">
            <a:xfrm>
              <a:off x="4372" y="3108"/>
              <a:ext cx="332" cy="245"/>
              <a:chOff x="3970" y="3006"/>
              <a:chExt cx="332" cy="245"/>
            </a:xfrm>
          </p:grpSpPr>
          <p:sp>
            <p:nvSpPr>
              <p:cNvPr id="27695" name="Oval 146"/>
              <p:cNvSpPr>
                <a:spLocks noChangeArrowheads="1"/>
              </p:cNvSpPr>
              <p:nvPr/>
            </p:nvSpPr>
            <p:spPr bwMode="auto">
              <a:xfrm>
                <a:off x="4018" y="3011"/>
                <a:ext cx="240" cy="240"/>
              </a:xfrm>
              <a:prstGeom prst="ellipse">
                <a:avLst/>
              </a:prstGeom>
              <a:gradFill rotWithShape="0">
                <a:gsLst>
                  <a:gs pos="0">
                    <a:schemeClr val="bg1"/>
                  </a:gs>
                  <a:gs pos="100000">
                    <a:srgbClr val="FFFF00"/>
                  </a:gs>
                </a:gsLst>
                <a:path path="shape">
                  <a:fillToRect l="50000" t="50000" r="50000" b="50000"/>
                </a:path>
              </a:gradFill>
              <a:ln w="9525">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96" name="Text Box 147"/>
              <p:cNvSpPr txBox="1">
                <a:spLocks noChangeArrowheads="1"/>
              </p:cNvSpPr>
              <p:nvPr/>
            </p:nvSpPr>
            <p:spPr bwMode="auto">
              <a:xfrm>
                <a:off x="3970" y="3006"/>
                <a:ext cx="332" cy="231"/>
              </a:xfrm>
              <a:prstGeom prst="rect">
                <a:avLst/>
              </a:prstGeom>
              <a:noFill/>
              <a:ln w="9525">
                <a:noFill/>
                <a:miter lim="800000"/>
                <a:headEnd/>
                <a:tailEnd/>
              </a:ln>
            </p:spPr>
            <p:txBody>
              <a:bodyPr wrap="none">
                <a:spAutoFit/>
              </a:bodyPr>
              <a:lstStyle/>
              <a:p>
                <a:pPr algn="ctr" rtl="1">
                  <a:defRPr/>
                </a:pPr>
                <a:r>
                  <a:rPr lang="en" b="1" dirty="0">
                    <a:effectLst>
                      <a:outerShdw blurRad="38100" dist="38100" dir="2700000" algn="tl">
                        <a:srgbClr val="000000">
                          <a:alpha val="43137"/>
                        </a:srgbClr>
                      </a:outerShdw>
                    </a:effectLst>
                    <a:latin typeface="Arial" pitchFamily="34" charset="0"/>
                  </a:rPr>
                  <a:t>OH</a:t>
                </a:r>
              </a:p>
            </p:txBody>
          </p:sp>
        </p:grpSp>
        <p:sp>
          <p:nvSpPr>
            <p:cNvPr id="27693" name="Oval 140"/>
            <p:cNvSpPr>
              <a:spLocks noChangeArrowheads="1"/>
            </p:cNvSpPr>
            <p:nvPr/>
          </p:nvSpPr>
          <p:spPr bwMode="auto">
            <a:xfrm>
              <a:off x="5407" y="3022"/>
              <a:ext cx="240" cy="240"/>
            </a:xfrm>
            <a:prstGeom prst="ellipse">
              <a:avLst/>
            </a:prstGeom>
            <a:gradFill rotWithShape="0">
              <a:gsLst>
                <a:gs pos="0">
                  <a:srgbClr val="00FFFF"/>
                </a:gs>
                <a:gs pos="100000">
                  <a:srgbClr val="0000FF"/>
                </a:gs>
              </a:gsLst>
              <a:path path="shape">
                <a:fillToRect l="50000" t="50000" r="50000" b="50000"/>
              </a:path>
            </a:gradFill>
            <a:ln w="9525">
              <a:solidFill>
                <a:srgbClr val="0000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94" name="Text Box 141"/>
            <p:cNvSpPr txBox="1">
              <a:spLocks noChangeArrowheads="1"/>
            </p:cNvSpPr>
            <p:nvPr/>
          </p:nvSpPr>
          <p:spPr bwMode="auto">
            <a:xfrm>
              <a:off x="5375" y="3022"/>
              <a:ext cx="255" cy="288"/>
            </a:xfrm>
            <a:prstGeom prst="rect">
              <a:avLst/>
            </a:prstGeom>
            <a:noFill/>
            <a:ln w="9525">
              <a:noFill/>
              <a:miter lim="800000"/>
              <a:headEnd/>
              <a:tailEnd/>
            </a:ln>
          </p:spPr>
          <p:txBody>
            <a:bodyPr wrap="none">
              <a:spAutoFit/>
            </a:bodyPr>
            <a:lstStyle/>
            <a:p>
              <a:pPr algn="ctr" rtl="1">
                <a:defRPr/>
              </a:pPr>
              <a:r>
                <a:rPr lang="en" b="1" dirty="0">
                  <a:solidFill>
                    <a:schemeClr val="bg1"/>
                  </a:solidFill>
                  <a:effectLst>
                    <a:outerShdw blurRad="38100" dist="38100" dir="2700000" algn="tl">
                      <a:srgbClr val="000000">
                        <a:alpha val="43137"/>
                      </a:srgbClr>
                    </a:outerShdw>
                  </a:effectLst>
                  <a:latin typeface="Arial" pitchFamily="34" charset="0"/>
                </a:rPr>
                <a:t>H</a:t>
              </a:r>
            </a:p>
          </p:txBody>
        </p:sp>
      </p:grpSp>
      <p:sp>
        <p:nvSpPr>
          <p:cNvPr id="27654" name="Text Box 159"/>
          <p:cNvSpPr txBox="1">
            <a:spLocks noChangeArrowheads="1"/>
          </p:cNvSpPr>
          <p:nvPr/>
        </p:nvSpPr>
        <p:spPr bwMode="auto">
          <a:xfrm>
            <a:off x="2286000" y="285750"/>
            <a:ext cx="2305050" cy="584200"/>
          </a:xfrm>
          <a:prstGeom prst="rect">
            <a:avLst/>
          </a:prstGeom>
          <a:noFill/>
          <a:ln w="9525">
            <a:noFill/>
            <a:miter lim="800000"/>
            <a:headEnd/>
            <a:tailEnd/>
          </a:ln>
        </p:spPr>
        <p:txBody>
          <a:bodyPr wrap="none">
            <a:spAutoFit/>
          </a:bodyPr>
          <a:lstStyle/>
          <a:p>
            <a:pPr algn="ctr" rtl="1">
              <a:defRPr/>
            </a:pPr>
            <a:r>
              <a:rPr lang="en" sz="3200" b="1">
                <a:solidFill>
                  <a:srgbClr val="FFFF00"/>
                </a:solidFill>
                <a:effectLst>
                  <a:outerShdw blurRad="38100" dist="38100" dir="2700000" algn="tl">
                    <a:srgbClr val="000000">
                      <a:alpha val="43137"/>
                    </a:srgbClr>
                  </a:outerShdw>
                </a:effectLst>
                <a:latin typeface="Arial" pitchFamily="34" charset="0"/>
              </a:rPr>
              <a:t>CARBOHYDRATES</a:t>
            </a:r>
          </a:p>
        </p:txBody>
      </p:sp>
      <p:grpSp>
        <p:nvGrpSpPr>
          <p:cNvPr id="19" name="Group 163"/>
          <p:cNvGrpSpPr>
            <a:grpSpLocks/>
          </p:cNvGrpSpPr>
          <p:nvPr/>
        </p:nvGrpSpPr>
        <p:grpSpPr bwMode="auto">
          <a:xfrm>
            <a:off x="136525" y="839788"/>
            <a:ext cx="9007475" cy="2316163"/>
            <a:chOff x="86" y="529"/>
            <a:chExt cx="5674" cy="1459"/>
          </a:xfrm>
        </p:grpSpPr>
        <p:sp>
          <p:nvSpPr>
            <p:cNvPr id="27662" name="Text Box 24"/>
            <p:cNvSpPr txBox="1">
              <a:spLocks noChangeArrowheads="1"/>
            </p:cNvSpPr>
            <p:nvPr/>
          </p:nvSpPr>
          <p:spPr bwMode="auto">
            <a:xfrm>
              <a:off x="242" y="1733"/>
              <a:ext cx="1046"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D-glyceraldehyde</a:t>
              </a:r>
            </a:p>
          </p:txBody>
        </p:sp>
        <p:sp>
          <p:nvSpPr>
            <p:cNvPr id="27663" name="Text Box 3"/>
            <p:cNvSpPr txBox="1">
              <a:spLocks noChangeAspect="1" noChangeArrowheads="1"/>
            </p:cNvSpPr>
            <p:nvPr/>
          </p:nvSpPr>
          <p:spPr bwMode="auto">
            <a:xfrm>
              <a:off x="544" y="1002"/>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27664" name="Text Box 5"/>
            <p:cNvSpPr txBox="1">
              <a:spLocks noChangeAspect="1" noChangeArrowheads="1"/>
            </p:cNvSpPr>
            <p:nvPr/>
          </p:nvSpPr>
          <p:spPr bwMode="auto">
            <a:xfrm>
              <a:off x="385" y="1232"/>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27665" name="Text Box 6"/>
            <p:cNvSpPr txBox="1">
              <a:spLocks noChangeAspect="1" noChangeArrowheads="1"/>
            </p:cNvSpPr>
            <p:nvPr/>
          </p:nvSpPr>
          <p:spPr bwMode="auto">
            <a:xfrm>
              <a:off x="541" y="1462"/>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27666" name="Line 9"/>
            <p:cNvSpPr>
              <a:spLocks noChangeAspect="1" noChangeShapeType="1"/>
            </p:cNvSpPr>
            <p:nvPr/>
          </p:nvSpPr>
          <p:spPr bwMode="auto">
            <a:xfrm flipV="1">
              <a:off x="642" y="118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67" name="Line 10"/>
            <p:cNvSpPr>
              <a:spLocks noChangeAspect="1" noChangeShapeType="1"/>
            </p:cNvSpPr>
            <p:nvPr/>
          </p:nvSpPr>
          <p:spPr bwMode="auto">
            <a:xfrm flipV="1">
              <a:off x="642" y="141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68" name="Text Box 30"/>
            <p:cNvSpPr txBox="1">
              <a:spLocks noChangeArrowheads="1"/>
            </p:cNvSpPr>
            <p:nvPr/>
          </p:nvSpPr>
          <p:spPr bwMode="auto">
            <a:xfrm>
              <a:off x="478" y="1136"/>
              <a:ext cx="191"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a:t>
              </a:r>
            </a:p>
          </p:txBody>
        </p:sp>
        <p:sp>
          <p:nvSpPr>
            <p:cNvPr id="27669" name="Text Box 32"/>
            <p:cNvSpPr txBox="1">
              <a:spLocks noChangeArrowheads="1"/>
            </p:cNvSpPr>
            <p:nvPr/>
          </p:nvSpPr>
          <p:spPr bwMode="auto">
            <a:xfrm>
              <a:off x="1473" y="1733"/>
              <a:ext cx="1033"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L-glyceraldehyde</a:t>
              </a:r>
            </a:p>
          </p:txBody>
        </p:sp>
        <p:sp>
          <p:nvSpPr>
            <p:cNvPr id="27670" name="Text Box 34"/>
            <p:cNvSpPr txBox="1">
              <a:spLocks noChangeAspect="1" noChangeArrowheads="1"/>
            </p:cNvSpPr>
            <p:nvPr/>
          </p:nvSpPr>
          <p:spPr bwMode="auto">
            <a:xfrm>
              <a:off x="1768" y="1002"/>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27671" name="Text Box 35"/>
            <p:cNvSpPr txBox="1">
              <a:spLocks noChangeAspect="1" noChangeArrowheads="1"/>
            </p:cNvSpPr>
            <p:nvPr/>
          </p:nvSpPr>
          <p:spPr bwMode="auto">
            <a:xfrm>
              <a:off x="1486" y="1232"/>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27672" name="Text Box 36"/>
            <p:cNvSpPr txBox="1">
              <a:spLocks noChangeAspect="1" noChangeArrowheads="1"/>
            </p:cNvSpPr>
            <p:nvPr/>
          </p:nvSpPr>
          <p:spPr bwMode="auto">
            <a:xfrm>
              <a:off x="1765" y="1462"/>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27673" name="Line 37"/>
            <p:cNvSpPr>
              <a:spLocks noChangeAspect="1" noChangeShapeType="1"/>
            </p:cNvSpPr>
            <p:nvPr/>
          </p:nvSpPr>
          <p:spPr bwMode="auto">
            <a:xfrm flipV="1">
              <a:off x="1866" y="118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74" name="Line 38"/>
            <p:cNvSpPr>
              <a:spLocks noChangeAspect="1" noChangeShapeType="1"/>
            </p:cNvSpPr>
            <p:nvPr/>
          </p:nvSpPr>
          <p:spPr bwMode="auto">
            <a:xfrm flipV="1">
              <a:off x="1866" y="141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75" name="Text Box 39"/>
            <p:cNvSpPr txBox="1">
              <a:spLocks noChangeArrowheads="1"/>
            </p:cNvSpPr>
            <p:nvPr/>
          </p:nvSpPr>
          <p:spPr bwMode="auto">
            <a:xfrm>
              <a:off x="1708" y="1133"/>
              <a:ext cx="191"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a:t>
              </a:r>
            </a:p>
          </p:txBody>
        </p:sp>
        <p:sp>
          <p:nvSpPr>
            <p:cNvPr id="27676" name="Text Box 40"/>
            <p:cNvSpPr txBox="1">
              <a:spLocks noChangeArrowheads="1"/>
            </p:cNvSpPr>
            <p:nvPr/>
          </p:nvSpPr>
          <p:spPr bwMode="auto">
            <a:xfrm>
              <a:off x="86" y="529"/>
              <a:ext cx="3044" cy="404"/>
            </a:xfrm>
            <a:prstGeom prst="rect">
              <a:avLst/>
            </a:prstGeom>
            <a:noFill/>
            <a:ln w="9525">
              <a:noFill/>
              <a:miter lim="800000"/>
              <a:headEnd/>
              <a:tailEnd/>
            </a:ln>
          </p:spPr>
          <p:txBody>
            <a:bodyPr wrap="none">
              <a:spAutoFit/>
            </a:bodyPr>
            <a:lstStyle/>
            <a:p>
              <a:pPr algn="ctr" rtl="1">
                <a:defRPr/>
              </a:pPr>
              <a:r>
                <a:rPr lang="en" sz="3600" b="1">
                  <a:solidFill>
                    <a:srgbClr val="00FFFF"/>
                  </a:solidFill>
                  <a:effectLst>
                    <a:outerShdw blurRad="38100" dist="38100" dir="2700000" algn="tl">
                      <a:srgbClr val="000000">
                        <a:alpha val="43137"/>
                      </a:srgbClr>
                    </a:outerShdw>
                  </a:effectLst>
                  <a:latin typeface="Arial" pitchFamily="34" charset="0"/>
                </a:rPr>
                <a:t>Fisher's projections</a:t>
              </a:r>
            </a:p>
          </p:txBody>
        </p:sp>
        <p:sp>
          <p:nvSpPr>
            <p:cNvPr id="27677" name="Text Box 41"/>
            <p:cNvSpPr txBox="1">
              <a:spLocks noChangeArrowheads="1"/>
            </p:cNvSpPr>
            <p:nvPr/>
          </p:nvSpPr>
          <p:spPr bwMode="auto">
            <a:xfrm>
              <a:off x="2642" y="1046"/>
              <a:ext cx="3118" cy="407"/>
            </a:xfrm>
            <a:prstGeom prst="rect">
              <a:avLst/>
            </a:prstGeom>
            <a:noFill/>
            <a:ln w="9525">
              <a:noFill/>
              <a:miter lim="800000"/>
              <a:headEnd/>
              <a:tailEnd/>
            </a:ln>
          </p:spPr>
          <p:txBody>
            <a:bodyPr>
              <a:spAutoFit/>
            </a:bodyPr>
            <a:lstStyle/>
            <a:p>
              <a:pPr algn="ctr" rtl="1">
                <a:defRPr/>
              </a:pPr>
              <a:r>
                <a:rPr lang="en" b="1" dirty="0">
                  <a:solidFill>
                    <a:srgbClr val="00FF00"/>
                  </a:solidFill>
                  <a:effectLst>
                    <a:outerShdw blurRad="38100" dist="38100" dir="2700000" algn="tl">
                      <a:srgbClr val="000000">
                        <a:alpha val="43137"/>
                      </a:srgbClr>
                    </a:outerShdw>
                  </a:effectLst>
                  <a:latin typeface="Arial" pitchFamily="34" charset="0"/>
                </a:rPr>
                <a:t>horizontal connection </a:t>
              </a:r>
              <a:r>
                <a:rPr lang="en" b="1" dirty="0" smtClean="0">
                  <a:solidFill>
                    <a:srgbClr val="00FF00"/>
                  </a:solidFill>
                  <a:effectLst>
                    <a:outerShdw blurRad="38100" dist="38100" dir="2700000" algn="tl">
                      <a:srgbClr val="000000">
                        <a:alpha val="43137"/>
                      </a:srgbClr>
                    </a:outerShdw>
                  </a:effectLst>
                  <a:latin typeface="Arial" pitchFamily="34" charset="0"/>
                </a:rPr>
                <a:t>above </a:t>
              </a:r>
              <a:r>
                <a:rPr lang="en" b="1" dirty="0">
                  <a:solidFill>
                    <a:srgbClr val="00FF00"/>
                  </a:solidFill>
                  <a:effectLst>
                    <a:outerShdw blurRad="38100" dist="38100" dir="2700000" algn="tl">
                      <a:srgbClr val="000000">
                        <a:alpha val="43137"/>
                      </a:srgbClr>
                    </a:outerShdw>
                  </a:effectLst>
                  <a:latin typeface="Arial" pitchFamily="34" charset="0"/>
                </a:rPr>
                <a:t>the </a:t>
              </a:r>
              <a:r>
                <a:rPr lang="en" b="1" dirty="0" smtClean="0">
                  <a:solidFill>
                    <a:srgbClr val="00FF00"/>
                  </a:solidFill>
                  <a:effectLst>
                    <a:outerShdw blurRad="38100" dist="38100" dir="2700000" algn="tl">
                      <a:srgbClr val="000000">
                        <a:alpha val="43137"/>
                      </a:srgbClr>
                    </a:outerShdw>
                  </a:effectLst>
                  <a:latin typeface="Arial" pitchFamily="34" charset="0"/>
                </a:rPr>
                <a:t>plane</a:t>
              </a:r>
              <a:endParaRPr lang="fr-FR" b="1" dirty="0">
                <a:solidFill>
                  <a:srgbClr val="00FF00"/>
                </a:solidFill>
                <a:effectLst>
                  <a:outerShdw blurRad="38100" dist="38100" dir="2700000" algn="tl">
                    <a:srgbClr val="000000">
                      <a:alpha val="43137"/>
                    </a:srgbClr>
                  </a:outerShdw>
                </a:effectLst>
                <a:latin typeface="Arial" pitchFamily="34" charset="0"/>
              </a:endParaRPr>
            </a:p>
            <a:p>
              <a:pPr algn="ctr" rtl="1">
                <a:defRPr/>
              </a:pPr>
              <a:r>
                <a:rPr lang="en" b="1" dirty="0">
                  <a:solidFill>
                    <a:srgbClr val="00FF00"/>
                  </a:solidFill>
                  <a:effectLst>
                    <a:outerShdw blurRad="38100" dist="38100" dir="2700000" algn="tl">
                      <a:srgbClr val="000000">
                        <a:alpha val="43137"/>
                      </a:srgbClr>
                    </a:outerShdw>
                  </a:effectLst>
                  <a:latin typeface="Arial" pitchFamily="34" charset="0"/>
                </a:rPr>
                <a:t>of the sheet</a:t>
              </a:r>
            </a:p>
          </p:txBody>
        </p:sp>
        <p:sp>
          <p:nvSpPr>
            <p:cNvPr id="27678" name="Text Box 42"/>
            <p:cNvSpPr txBox="1">
              <a:spLocks noChangeArrowheads="1"/>
            </p:cNvSpPr>
            <p:nvPr/>
          </p:nvSpPr>
          <p:spPr bwMode="auto">
            <a:xfrm>
              <a:off x="2642" y="1406"/>
              <a:ext cx="3118" cy="582"/>
            </a:xfrm>
            <a:prstGeom prst="rect">
              <a:avLst/>
            </a:prstGeom>
            <a:noFill/>
            <a:ln w="9525">
              <a:noFill/>
              <a:miter lim="800000"/>
              <a:headEnd/>
              <a:tailEnd/>
            </a:ln>
          </p:spPr>
          <p:txBody>
            <a:bodyPr>
              <a:spAutoFit/>
            </a:bodyPr>
            <a:lstStyle/>
            <a:p>
              <a:pPr rtl="1">
                <a:defRPr/>
              </a:pPr>
              <a:r>
                <a:rPr lang="en" b="1" dirty="0" smtClean="0">
                  <a:solidFill>
                    <a:srgbClr val="00FF00"/>
                  </a:solidFill>
                  <a:effectLst>
                    <a:outerShdw blurRad="38100" dist="38100" dir="2700000" algn="tl">
                      <a:srgbClr val="000000">
                        <a:alpha val="43137"/>
                      </a:srgbClr>
                    </a:outerShdw>
                  </a:effectLst>
                  <a:latin typeface="Arial" pitchFamily="34" charset="0"/>
                </a:rPr>
                <a:t>vertical </a:t>
              </a:r>
              <a:r>
                <a:rPr lang="en" b="1" dirty="0">
                  <a:solidFill>
                    <a:srgbClr val="00FF00"/>
                  </a:solidFill>
                  <a:effectLst>
                    <a:outerShdw blurRad="38100" dist="38100" dir="2700000" algn="tl">
                      <a:srgbClr val="000000">
                        <a:alpha val="43137"/>
                      </a:srgbClr>
                    </a:outerShdw>
                  </a:effectLst>
                  <a:latin typeface="Arial" pitchFamily="34" charset="0"/>
                </a:rPr>
                <a:t>connection below </a:t>
              </a:r>
              <a:r>
                <a:rPr lang="en" b="1" dirty="0" smtClean="0">
                  <a:solidFill>
                    <a:srgbClr val="00FF00"/>
                  </a:solidFill>
                  <a:effectLst>
                    <a:outerShdw blurRad="38100" dist="38100" dir="2700000" algn="tl">
                      <a:srgbClr val="000000">
                        <a:alpha val="43137"/>
                      </a:srgbClr>
                    </a:outerShdw>
                  </a:effectLst>
                  <a:latin typeface="Arial" pitchFamily="34" charset="0"/>
                </a:rPr>
                <a:t>the</a:t>
              </a:r>
            </a:p>
            <a:p>
              <a:pPr rtl="1">
                <a:defRPr/>
              </a:pPr>
              <a:r>
                <a:rPr lang="en" b="1" dirty="0" smtClean="0">
                  <a:solidFill>
                    <a:srgbClr val="00FF00"/>
                  </a:solidFill>
                  <a:effectLst>
                    <a:outerShdw blurRad="38100" dist="38100" dir="2700000" algn="tl">
                      <a:srgbClr val="000000">
                        <a:alpha val="43137"/>
                      </a:srgbClr>
                    </a:outerShdw>
                  </a:effectLst>
                  <a:latin typeface="Arial" pitchFamily="34" charset="0"/>
                </a:rPr>
                <a:t>sheet plan</a:t>
              </a:r>
            </a:p>
            <a:p>
              <a:pPr algn="ctr" rtl="1">
                <a:defRPr/>
              </a:pPr>
              <a:r>
                <a:rPr lang="en" b="1" dirty="0" smtClean="0">
                  <a:solidFill>
                    <a:srgbClr val="00FF00"/>
                  </a:solidFill>
                  <a:effectLst>
                    <a:outerShdw blurRad="38100" dist="38100" dir="2700000" algn="tl">
                      <a:srgbClr val="000000">
                        <a:alpha val="43137"/>
                      </a:srgbClr>
                    </a:outerShdw>
                  </a:effectLst>
                  <a:latin typeface="Arial" pitchFamily="34" charset="0"/>
                </a:rPr>
                <a:t>   </a:t>
              </a:r>
              <a:endParaRPr lang="fr-FR" b="1" dirty="0">
                <a:solidFill>
                  <a:srgbClr val="00FF00"/>
                </a:solidFill>
                <a:effectLst>
                  <a:outerShdw blurRad="38100" dist="38100" dir="2700000" algn="tl">
                    <a:srgbClr val="000000">
                      <a:alpha val="43137"/>
                    </a:srgbClr>
                  </a:outerShdw>
                </a:effectLst>
                <a:latin typeface="Arial" pitchFamily="34" charset="0"/>
              </a:endParaRPr>
            </a:p>
          </p:txBody>
        </p:sp>
        <p:sp>
          <p:nvSpPr>
            <p:cNvPr id="27679" name="Rectangle 43"/>
            <p:cNvSpPr>
              <a:spLocks noChangeArrowheads="1"/>
            </p:cNvSpPr>
            <p:nvPr/>
          </p:nvSpPr>
          <p:spPr bwMode="auto">
            <a:xfrm>
              <a:off x="2632" y="994"/>
              <a:ext cx="3072" cy="816"/>
            </a:xfrm>
            <a:prstGeom prst="rect">
              <a:avLst/>
            </a:prstGeom>
            <a:noFill/>
            <a:ln w="38100">
              <a:solidFill>
                <a:srgbClr val="FF0000"/>
              </a:solidFill>
              <a:miter lim="800000"/>
              <a:headEnd/>
              <a:tailEnd/>
            </a:ln>
          </p:spPr>
          <p:txBody>
            <a:bodyPr wrap="none" anchor="ctr"/>
            <a:lstStyle/>
            <a:p>
              <a:pPr algn="ctr" rtl="1">
                <a:defRPr/>
              </a:pPr>
              <a:endParaRPr lang="fr-FR" dirty="0">
                <a:effectLst>
                  <a:outerShdw blurRad="38100" dist="38100" dir="2700000" algn="tl">
                    <a:srgbClr val="000000">
                      <a:alpha val="43137"/>
                    </a:srgbClr>
                  </a:outerShdw>
                </a:effectLst>
              </a:endParaRPr>
            </a:p>
          </p:txBody>
        </p:sp>
        <p:sp>
          <p:nvSpPr>
            <p:cNvPr id="27680" name="Line 44"/>
            <p:cNvSpPr>
              <a:spLocks noChangeShapeType="1"/>
            </p:cNvSpPr>
            <p:nvPr/>
          </p:nvSpPr>
          <p:spPr bwMode="auto">
            <a:xfrm>
              <a:off x="3944" y="1190"/>
              <a:ext cx="420" cy="0"/>
            </a:xfrm>
            <a:prstGeom prst="line">
              <a:avLst/>
            </a:prstGeom>
            <a:noFill/>
            <a:ln w="28575">
              <a:solidFill>
                <a:srgbClr val="FF0000"/>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27681" name="Line 45"/>
            <p:cNvSpPr>
              <a:spLocks noChangeShapeType="1"/>
            </p:cNvSpPr>
            <p:nvPr/>
          </p:nvSpPr>
          <p:spPr bwMode="auto">
            <a:xfrm>
              <a:off x="3944" y="1526"/>
              <a:ext cx="420" cy="0"/>
            </a:xfrm>
            <a:prstGeom prst="line">
              <a:avLst/>
            </a:prstGeom>
            <a:noFill/>
            <a:ln w="28575">
              <a:solidFill>
                <a:srgbClr val="FF0000"/>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6305" name="Rectangle 161"/>
          <p:cNvSpPr>
            <a:spLocks noChangeArrowheads="1"/>
          </p:cNvSpPr>
          <p:nvPr/>
        </p:nvSpPr>
        <p:spPr bwMode="auto">
          <a:xfrm>
            <a:off x="584200" y="1943100"/>
            <a:ext cx="2908300" cy="368300"/>
          </a:xfrm>
          <a:prstGeom prst="rect">
            <a:avLst/>
          </a:prstGeom>
          <a:noFill/>
          <a:ln w="28575">
            <a:solidFill>
              <a:srgbClr val="FF00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09" name="Rectangle 165"/>
          <p:cNvSpPr>
            <a:spLocks noChangeArrowheads="1"/>
          </p:cNvSpPr>
          <p:nvPr/>
        </p:nvSpPr>
        <p:spPr bwMode="auto">
          <a:xfrm>
            <a:off x="384175" y="2751138"/>
            <a:ext cx="312738" cy="304800"/>
          </a:xfrm>
          <a:prstGeom prst="rect">
            <a:avLst/>
          </a:prstGeom>
          <a:noFill/>
          <a:ln w="9525">
            <a:noFill/>
            <a:miter lim="800000"/>
            <a:headEnd/>
            <a:tailEnd/>
          </a:ln>
        </p:spPr>
        <p:txBody>
          <a:bodyPr wrap="none">
            <a:spAutoFit/>
          </a:bodyPr>
          <a:lstStyle/>
          <a:p>
            <a:pPr algn="ctr" rtl="1">
              <a:defRPr/>
            </a:pPr>
            <a:r>
              <a:rPr lang="en" sz="1400" b="1">
                <a:solidFill>
                  <a:srgbClr val="FF0000"/>
                </a:solidFill>
                <a:effectLst>
                  <a:outerShdw blurRad="38100" dist="38100" dir="2700000" algn="tl">
                    <a:srgbClr val="000000">
                      <a:alpha val="43137"/>
                    </a:srgbClr>
                  </a:outerShdw>
                </a:effectLst>
                <a:latin typeface="Arial" pitchFamily="34" charset="0"/>
              </a:rPr>
              <a:t>D</a:t>
            </a:r>
          </a:p>
        </p:txBody>
      </p:sp>
      <p:sp>
        <p:nvSpPr>
          <p:cNvPr id="6310" name="Rectangle 166"/>
          <p:cNvSpPr>
            <a:spLocks noChangeArrowheads="1"/>
          </p:cNvSpPr>
          <p:nvPr/>
        </p:nvSpPr>
        <p:spPr bwMode="auto">
          <a:xfrm>
            <a:off x="2339975" y="2751138"/>
            <a:ext cx="292100" cy="304800"/>
          </a:xfrm>
          <a:prstGeom prst="rect">
            <a:avLst/>
          </a:prstGeom>
          <a:noFill/>
          <a:ln w="9525">
            <a:noFill/>
            <a:miter lim="800000"/>
            <a:headEnd/>
            <a:tailEnd/>
          </a:ln>
        </p:spPr>
        <p:txBody>
          <a:bodyPr wrap="none">
            <a:spAutoFit/>
          </a:bodyPr>
          <a:lstStyle/>
          <a:p>
            <a:pPr algn="ctr" rtl="1">
              <a:defRPr/>
            </a:pPr>
            <a:r>
              <a:rPr lang="en" sz="1400" b="1">
                <a:solidFill>
                  <a:srgbClr val="FF0000"/>
                </a:solidFill>
                <a:effectLst>
                  <a:outerShdw blurRad="38100" dist="38100" dir="2700000" algn="tl">
                    <a:srgbClr val="000000">
                      <a:alpha val="43137"/>
                    </a:srgbClr>
                  </a:outerShdw>
                </a:effectLst>
                <a:latin typeface="Arial" pitchFamily="34" charset="0"/>
              </a:rPr>
              <a:t>L</a:t>
            </a:r>
          </a:p>
        </p:txBody>
      </p:sp>
      <p:sp>
        <p:nvSpPr>
          <p:cNvPr id="6311" name="Text Box 167"/>
          <p:cNvSpPr txBox="1">
            <a:spLocks noChangeArrowheads="1"/>
          </p:cNvSpPr>
          <p:nvPr/>
        </p:nvSpPr>
        <p:spPr bwMode="auto">
          <a:xfrm>
            <a:off x="4949825" y="4221163"/>
            <a:ext cx="514350" cy="641350"/>
          </a:xfrm>
          <a:prstGeom prst="rect">
            <a:avLst/>
          </a:prstGeom>
          <a:noFill/>
          <a:ln w="9525">
            <a:noFill/>
            <a:miter lim="800000"/>
            <a:headEnd/>
            <a:tailEnd/>
          </a:ln>
        </p:spPr>
        <p:txBody>
          <a:bodyPr wrap="none">
            <a:spAutoFit/>
          </a:bodyPr>
          <a:lstStyle/>
          <a:p>
            <a:pPr algn="ctr" rtl="1">
              <a:defRPr/>
            </a:pPr>
            <a:r>
              <a:rPr lang="en" sz="3600" b="1">
                <a:solidFill>
                  <a:srgbClr val="FFFF00"/>
                </a:solidFill>
                <a:effectLst>
                  <a:outerShdw blurRad="38100" dist="38100" dir="2700000" algn="tl">
                    <a:srgbClr val="000000">
                      <a:alpha val="43137"/>
                    </a:srgbClr>
                  </a:outerShdw>
                </a:effectLst>
                <a:latin typeface="Arial" pitchFamily="34" charset="0"/>
              </a:rPr>
              <a:t>R</a:t>
            </a:r>
          </a:p>
        </p:txBody>
      </p:sp>
      <p:sp>
        <p:nvSpPr>
          <p:cNvPr id="6312" name="Text Box 168"/>
          <p:cNvSpPr txBox="1">
            <a:spLocks noChangeArrowheads="1"/>
          </p:cNvSpPr>
          <p:nvPr/>
        </p:nvSpPr>
        <p:spPr bwMode="auto">
          <a:xfrm>
            <a:off x="8366125" y="4221163"/>
            <a:ext cx="488950" cy="641350"/>
          </a:xfrm>
          <a:prstGeom prst="rect">
            <a:avLst/>
          </a:prstGeom>
          <a:noFill/>
          <a:ln w="9525">
            <a:noFill/>
            <a:miter lim="800000"/>
            <a:headEnd/>
            <a:tailEnd/>
          </a:ln>
        </p:spPr>
        <p:txBody>
          <a:bodyPr wrap="none">
            <a:spAutoFit/>
          </a:bodyPr>
          <a:lstStyle/>
          <a:p>
            <a:pPr algn="ctr" rtl="1">
              <a:defRPr/>
            </a:pPr>
            <a:r>
              <a:rPr lang="en" sz="3600" b="1">
                <a:solidFill>
                  <a:srgbClr val="FF9933"/>
                </a:solidFill>
                <a:effectLst>
                  <a:outerShdw blurRad="38100" dist="38100" dir="2700000" algn="tl">
                    <a:srgbClr val="000000">
                      <a:alpha val="43137"/>
                    </a:srgbClr>
                  </a:outerShdw>
                </a:effectLst>
                <a:latin typeface="Arial" pitchFamily="34" charset="0"/>
              </a:rPr>
              <a:t>S</a:t>
            </a:r>
          </a:p>
        </p:txBody>
      </p:sp>
      <p:sp>
        <p:nvSpPr>
          <p:cNvPr id="12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49921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310"/>
                                        </p:tgtEl>
                                        <p:attrNameLst>
                                          <p:attrName>style.visibility</p:attrName>
                                        </p:attrNameLst>
                                      </p:cBhvr>
                                      <p:to>
                                        <p:strVal val="visible"/>
                                      </p:to>
                                    </p:set>
                                    <p:anim calcmode="lin" valueType="num">
                                      <p:cBhvr>
                                        <p:cTn id="14" dur="500" fill="hold"/>
                                        <p:tgtEl>
                                          <p:spTgt spid="6310"/>
                                        </p:tgtEl>
                                        <p:attrNameLst>
                                          <p:attrName>ppt_w</p:attrName>
                                        </p:attrNameLst>
                                      </p:cBhvr>
                                      <p:tavLst>
                                        <p:tav tm="0">
                                          <p:val>
                                            <p:fltVal val="0"/>
                                          </p:val>
                                        </p:tav>
                                        <p:tav tm="100000">
                                          <p:val>
                                            <p:strVal val="#ppt_w"/>
                                          </p:val>
                                        </p:tav>
                                      </p:tavLst>
                                    </p:anim>
                                    <p:anim calcmode="lin" valueType="num">
                                      <p:cBhvr>
                                        <p:cTn id="15" dur="500" fill="hold"/>
                                        <p:tgtEl>
                                          <p:spTgt spid="6310"/>
                                        </p:tgtEl>
                                        <p:attrNameLst>
                                          <p:attrName>ppt_h</p:attrName>
                                        </p:attrNameLst>
                                      </p:cBhvr>
                                      <p:tavLst>
                                        <p:tav tm="0">
                                          <p:val>
                                            <p:fltVal val="0"/>
                                          </p:val>
                                        </p:tav>
                                        <p:tav tm="100000">
                                          <p:val>
                                            <p:strVal val="#ppt_h"/>
                                          </p:val>
                                        </p:tav>
                                      </p:tavLst>
                                    </p:anim>
                                    <p:animEffect transition="in" filter="fade">
                                      <p:cBhvr>
                                        <p:cTn id="16" dur="500"/>
                                        <p:tgtEl>
                                          <p:spTgt spid="6310"/>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309"/>
                                        </p:tgtEl>
                                        <p:attrNameLst>
                                          <p:attrName>style.visibility</p:attrName>
                                        </p:attrNameLst>
                                      </p:cBhvr>
                                      <p:to>
                                        <p:strVal val="visible"/>
                                      </p:to>
                                    </p:set>
                                    <p:anim calcmode="lin" valueType="num">
                                      <p:cBhvr>
                                        <p:cTn id="19" dur="500" fill="hold"/>
                                        <p:tgtEl>
                                          <p:spTgt spid="6309"/>
                                        </p:tgtEl>
                                        <p:attrNameLst>
                                          <p:attrName>ppt_w</p:attrName>
                                        </p:attrNameLst>
                                      </p:cBhvr>
                                      <p:tavLst>
                                        <p:tav tm="0">
                                          <p:val>
                                            <p:fltVal val="0"/>
                                          </p:val>
                                        </p:tav>
                                        <p:tav tm="100000">
                                          <p:val>
                                            <p:strVal val="#ppt_w"/>
                                          </p:val>
                                        </p:tav>
                                      </p:tavLst>
                                    </p:anim>
                                    <p:anim calcmode="lin" valueType="num">
                                      <p:cBhvr>
                                        <p:cTn id="20" dur="500" fill="hold"/>
                                        <p:tgtEl>
                                          <p:spTgt spid="6309"/>
                                        </p:tgtEl>
                                        <p:attrNameLst>
                                          <p:attrName>ppt_h</p:attrName>
                                        </p:attrNameLst>
                                      </p:cBhvr>
                                      <p:tavLst>
                                        <p:tav tm="0">
                                          <p:val>
                                            <p:fltVal val="0"/>
                                          </p:val>
                                        </p:tav>
                                        <p:tav tm="100000">
                                          <p:val>
                                            <p:strVal val="#ppt_h"/>
                                          </p:val>
                                        </p:tav>
                                      </p:tavLst>
                                    </p:anim>
                                    <p:animEffect transition="in" filter="fade">
                                      <p:cBhvr>
                                        <p:cTn id="21" dur="500"/>
                                        <p:tgtEl>
                                          <p:spTgt spid="6309"/>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305"/>
                                        </p:tgtEl>
                                        <p:attrNameLst>
                                          <p:attrName>style.visibility</p:attrName>
                                        </p:attrNameLst>
                                      </p:cBhvr>
                                      <p:to>
                                        <p:strVal val="visible"/>
                                      </p:to>
                                    </p:set>
                                    <p:anim calcmode="lin" valueType="num">
                                      <p:cBhvr>
                                        <p:cTn id="24" dur="500" fill="hold"/>
                                        <p:tgtEl>
                                          <p:spTgt spid="6305"/>
                                        </p:tgtEl>
                                        <p:attrNameLst>
                                          <p:attrName>ppt_w</p:attrName>
                                        </p:attrNameLst>
                                      </p:cBhvr>
                                      <p:tavLst>
                                        <p:tav tm="0">
                                          <p:val>
                                            <p:fltVal val="0"/>
                                          </p:val>
                                        </p:tav>
                                        <p:tav tm="100000">
                                          <p:val>
                                            <p:strVal val="#ppt_w"/>
                                          </p:val>
                                        </p:tav>
                                      </p:tavLst>
                                    </p:anim>
                                    <p:anim calcmode="lin" valueType="num">
                                      <p:cBhvr>
                                        <p:cTn id="25" dur="500" fill="hold"/>
                                        <p:tgtEl>
                                          <p:spTgt spid="6305"/>
                                        </p:tgtEl>
                                        <p:attrNameLst>
                                          <p:attrName>ppt_h</p:attrName>
                                        </p:attrNameLst>
                                      </p:cBhvr>
                                      <p:tavLst>
                                        <p:tav tm="0">
                                          <p:val>
                                            <p:fltVal val="0"/>
                                          </p:val>
                                        </p:tav>
                                        <p:tav tm="100000">
                                          <p:val>
                                            <p:strVal val="#ppt_h"/>
                                          </p:val>
                                        </p:tav>
                                      </p:tavLst>
                                    </p:anim>
                                    <p:animEffect transition="in" filter="fade">
                                      <p:cBhvr>
                                        <p:cTn id="26" dur="500"/>
                                        <p:tgtEl>
                                          <p:spTgt spid="63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6268"/>
                                        </p:tgtEl>
                                        <p:attrNameLst>
                                          <p:attrName>style.visibility</p:attrName>
                                        </p:attrNameLst>
                                      </p:cBhvr>
                                      <p:to>
                                        <p:strVal val="visible"/>
                                      </p:to>
                                    </p:set>
                                    <p:anim calcmode="lin" valueType="num">
                                      <p:cBhvr>
                                        <p:cTn id="43" dur="500" fill="hold"/>
                                        <p:tgtEl>
                                          <p:spTgt spid="6268"/>
                                        </p:tgtEl>
                                        <p:attrNameLst>
                                          <p:attrName>ppt_w</p:attrName>
                                        </p:attrNameLst>
                                      </p:cBhvr>
                                      <p:tavLst>
                                        <p:tav tm="0">
                                          <p:val>
                                            <p:fltVal val="0"/>
                                          </p:val>
                                        </p:tav>
                                        <p:tav tm="100000">
                                          <p:val>
                                            <p:strVal val="#ppt_w"/>
                                          </p:val>
                                        </p:tav>
                                      </p:tavLst>
                                    </p:anim>
                                    <p:anim calcmode="lin" valueType="num">
                                      <p:cBhvr>
                                        <p:cTn id="44" dur="500" fill="hold"/>
                                        <p:tgtEl>
                                          <p:spTgt spid="6268"/>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6311"/>
                                        </p:tgtEl>
                                        <p:attrNameLst>
                                          <p:attrName>style.visibility</p:attrName>
                                        </p:attrNameLst>
                                      </p:cBhvr>
                                      <p:to>
                                        <p:strVal val="visible"/>
                                      </p:to>
                                    </p:set>
                                    <p:animEffect transition="in" filter="slide(fromLeft)">
                                      <p:cBhvr>
                                        <p:cTn id="55" dur="500"/>
                                        <p:tgtEl>
                                          <p:spTgt spid="63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2" fill="hold" grpId="0" nodeType="clickEffect">
                                  <p:stCondLst>
                                    <p:cond delay="0"/>
                                  </p:stCondLst>
                                  <p:childTnLst>
                                    <p:set>
                                      <p:cBhvr>
                                        <p:cTn id="59" dur="1" fill="hold">
                                          <p:stCondLst>
                                            <p:cond delay="0"/>
                                          </p:stCondLst>
                                        </p:cTn>
                                        <p:tgtEl>
                                          <p:spTgt spid="6312"/>
                                        </p:tgtEl>
                                        <p:attrNameLst>
                                          <p:attrName>style.visibility</p:attrName>
                                        </p:attrNameLst>
                                      </p:cBhvr>
                                      <p:to>
                                        <p:strVal val="visible"/>
                                      </p:to>
                                    </p:set>
                                    <p:animEffect transition="in" filter="slide(fromRight)">
                                      <p:cBhvr>
                                        <p:cTn id="60" dur="500"/>
                                        <p:tgtEl>
                                          <p:spTgt spid="6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5" grpId="0" animBg="1"/>
      <p:bldP spid="6309" grpId="0"/>
      <p:bldP spid="6310" grpId="0"/>
      <p:bldP spid="6311" grpId="0"/>
      <p:bldP spid="63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62" y="404664"/>
            <a:ext cx="8643938" cy="3848248"/>
          </a:xfrm>
          <a:solidFill>
            <a:schemeClr val="bg2"/>
          </a:solidFill>
          <a:ln>
            <a:solidFill>
              <a:srgbClr val="92D050"/>
            </a:solidFill>
          </a:ln>
        </p:spPr>
        <p:txBody>
          <a:bodyPr/>
          <a:lstStyle/>
          <a:p>
            <a:pPr>
              <a:defRPr/>
            </a:pPr>
            <a:r>
              <a:rPr lang="en" sz="2400" dirty="0" smtClean="0"/>
              <a:t>Chain elongation by the addition of successive carbons (action of hydrogen cyanide HC=N), </a:t>
            </a:r>
            <a:r>
              <a:rPr lang="en" sz="2400" dirty="0" smtClean="0">
                <a:solidFill>
                  <a:srgbClr val="FFFF00"/>
                </a:solidFill>
              </a:rPr>
              <a:t>on the side of the carbonyl group</a:t>
            </a:r>
          </a:p>
          <a:p>
            <a:pPr>
              <a:defRPr/>
            </a:pPr>
            <a:r>
              <a:rPr lang="en" sz="2400" i="1" u="sng" dirty="0" smtClean="0">
                <a:solidFill>
                  <a:srgbClr val="92D050"/>
                </a:solidFill>
              </a:rPr>
              <a:t>Summary by KILIANI-FISCHER</a:t>
            </a:r>
          </a:p>
          <a:p>
            <a:pPr>
              <a:defRPr/>
            </a:pPr>
            <a:r>
              <a:rPr lang="en" sz="2400" dirty="0" smtClean="0"/>
              <a:t>CHO + HCN CHOH—C=N</a:t>
            </a:r>
            <a:endParaRPr lang="fr-FR" sz="2400" dirty="0"/>
          </a:p>
        </p:txBody>
      </p:sp>
      <p:sp>
        <p:nvSpPr>
          <p:cNvPr id="2" name="Titre 1"/>
          <p:cNvSpPr>
            <a:spLocks noGrp="1"/>
          </p:cNvSpPr>
          <p:nvPr>
            <p:ph type="title"/>
          </p:nvPr>
        </p:nvSpPr>
        <p:spPr>
          <a:xfrm>
            <a:off x="285750" y="428625"/>
            <a:ext cx="8174682" cy="642938"/>
          </a:xfrm>
          <a:ln>
            <a:solidFill>
              <a:srgbClr val="FFFF00"/>
            </a:solidFill>
          </a:ln>
        </p:spPr>
        <p:txBody>
          <a:bodyPr/>
          <a:lstStyle/>
          <a:p>
            <a:pPr>
              <a:defRPr/>
            </a:pPr>
            <a:r>
              <a:rPr lang="en" sz="2800" u="sng" dirty="0" smtClean="0">
                <a:solidFill>
                  <a:srgbClr val="FFFF66"/>
                </a:solidFill>
              </a:rPr>
              <a:t>Chemical parentage of sugars according to Fischer</a:t>
            </a:r>
            <a:endParaRPr lang="fr-FR" sz="2800" dirty="0"/>
          </a:p>
        </p:txBody>
      </p:sp>
      <p:cxnSp>
        <p:nvCxnSpPr>
          <p:cNvPr id="9" name="Connecteur droit avec flèche 8"/>
          <p:cNvCxnSpPr/>
          <p:nvPr/>
        </p:nvCxnSpPr>
        <p:spPr>
          <a:xfrm>
            <a:off x="2143125" y="3071813"/>
            <a:ext cx="1857375" cy="15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430082" name="Picture 2" descr="img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3357563"/>
            <a:ext cx="69294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25147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082"/>
                                        </p:tgtEl>
                                        <p:attrNameLst>
                                          <p:attrName>style.visibility</p:attrName>
                                        </p:attrNameLst>
                                      </p:cBhvr>
                                      <p:to>
                                        <p:strVal val="visible"/>
                                      </p:to>
                                    </p:set>
                                    <p:animEffect transition="in" filter="checkerboard(across)">
                                      <p:cBhvr>
                                        <p:cTn id="7" dur="500"/>
                                        <p:tgtEl>
                                          <p:spTgt spid="430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6"/>
          <p:cNvGrpSpPr>
            <a:grpSpLocks/>
          </p:cNvGrpSpPr>
          <p:nvPr/>
        </p:nvGrpSpPr>
        <p:grpSpPr bwMode="auto">
          <a:xfrm>
            <a:off x="495300" y="2270125"/>
            <a:ext cx="8470900" cy="3817938"/>
            <a:chOff x="312" y="1430"/>
            <a:chExt cx="5336" cy="2405"/>
          </a:xfrm>
        </p:grpSpPr>
        <p:grpSp>
          <p:nvGrpSpPr>
            <p:cNvPr id="48357" name="Group 285"/>
            <p:cNvGrpSpPr>
              <a:grpSpLocks/>
            </p:cNvGrpSpPr>
            <p:nvPr/>
          </p:nvGrpSpPr>
          <p:grpSpPr bwMode="auto">
            <a:xfrm>
              <a:off x="424" y="1430"/>
              <a:ext cx="5224" cy="141"/>
              <a:chOff x="424" y="1430"/>
              <a:chExt cx="5224" cy="141"/>
            </a:xfrm>
          </p:grpSpPr>
          <p:sp>
            <p:nvSpPr>
              <p:cNvPr id="30959" name="Rectangle 278"/>
              <p:cNvSpPr>
                <a:spLocks noChangeArrowheads="1"/>
              </p:cNvSpPr>
              <p:nvPr/>
            </p:nvSpPr>
            <p:spPr bwMode="auto">
              <a:xfrm>
                <a:off x="424"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60" name="Rectangle 279"/>
              <p:cNvSpPr>
                <a:spLocks noChangeArrowheads="1"/>
              </p:cNvSpPr>
              <p:nvPr/>
            </p:nvSpPr>
            <p:spPr bwMode="auto">
              <a:xfrm>
                <a:off x="1420"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61" name="Rectangle 280"/>
              <p:cNvSpPr>
                <a:spLocks noChangeArrowheads="1"/>
              </p:cNvSpPr>
              <p:nvPr/>
            </p:nvSpPr>
            <p:spPr bwMode="auto">
              <a:xfrm>
                <a:off x="2282"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62" name="Rectangle 281"/>
              <p:cNvSpPr>
                <a:spLocks noChangeArrowheads="1"/>
              </p:cNvSpPr>
              <p:nvPr/>
            </p:nvSpPr>
            <p:spPr bwMode="auto">
              <a:xfrm>
                <a:off x="3086"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63" name="Rectangle 282"/>
              <p:cNvSpPr>
                <a:spLocks noChangeArrowheads="1"/>
              </p:cNvSpPr>
              <p:nvPr/>
            </p:nvSpPr>
            <p:spPr bwMode="auto">
              <a:xfrm>
                <a:off x="3880"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64" name="Rectangle 283"/>
              <p:cNvSpPr>
                <a:spLocks noChangeArrowheads="1"/>
              </p:cNvSpPr>
              <p:nvPr/>
            </p:nvSpPr>
            <p:spPr bwMode="auto">
              <a:xfrm>
                <a:off x="4672"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65" name="Rectangle 284"/>
              <p:cNvSpPr>
                <a:spLocks noChangeArrowheads="1"/>
              </p:cNvSpPr>
              <p:nvPr/>
            </p:nvSpPr>
            <p:spPr bwMode="auto">
              <a:xfrm>
                <a:off x="5366"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8358" name="Group 275"/>
            <p:cNvGrpSpPr>
              <a:grpSpLocks/>
            </p:cNvGrpSpPr>
            <p:nvPr/>
          </p:nvGrpSpPr>
          <p:grpSpPr bwMode="auto">
            <a:xfrm>
              <a:off x="312" y="3694"/>
              <a:ext cx="5328" cy="141"/>
              <a:chOff x="312" y="3694"/>
              <a:chExt cx="5328" cy="141"/>
            </a:xfrm>
          </p:grpSpPr>
          <p:sp>
            <p:nvSpPr>
              <p:cNvPr id="30951" name="Rectangle 270"/>
              <p:cNvSpPr>
                <a:spLocks noChangeArrowheads="1"/>
              </p:cNvSpPr>
              <p:nvPr/>
            </p:nvSpPr>
            <p:spPr bwMode="auto">
              <a:xfrm>
                <a:off x="2418" y="3694"/>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52" name="Rectangle 267"/>
              <p:cNvSpPr>
                <a:spLocks noChangeArrowheads="1"/>
              </p:cNvSpPr>
              <p:nvPr/>
            </p:nvSpPr>
            <p:spPr bwMode="auto">
              <a:xfrm>
                <a:off x="312" y="3694"/>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53" name="Rectangle 268"/>
              <p:cNvSpPr>
                <a:spLocks noChangeArrowheads="1"/>
              </p:cNvSpPr>
              <p:nvPr/>
            </p:nvSpPr>
            <p:spPr bwMode="auto">
              <a:xfrm>
                <a:off x="936" y="3694"/>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54" name="Rectangle 269"/>
              <p:cNvSpPr>
                <a:spLocks noChangeArrowheads="1"/>
              </p:cNvSpPr>
              <p:nvPr/>
            </p:nvSpPr>
            <p:spPr bwMode="auto">
              <a:xfrm>
                <a:off x="1674" y="3694"/>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55" name="Rectangle 271"/>
              <p:cNvSpPr>
                <a:spLocks noChangeArrowheads="1"/>
              </p:cNvSpPr>
              <p:nvPr/>
            </p:nvSpPr>
            <p:spPr bwMode="auto">
              <a:xfrm>
                <a:off x="3150" y="3694"/>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56" name="Rectangle 272"/>
              <p:cNvSpPr>
                <a:spLocks noChangeArrowheads="1"/>
              </p:cNvSpPr>
              <p:nvPr/>
            </p:nvSpPr>
            <p:spPr bwMode="auto">
              <a:xfrm>
                <a:off x="3876" y="3694"/>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57" name="Rectangle 273"/>
              <p:cNvSpPr>
                <a:spLocks noChangeArrowheads="1"/>
              </p:cNvSpPr>
              <p:nvPr/>
            </p:nvSpPr>
            <p:spPr bwMode="auto">
              <a:xfrm>
                <a:off x="4620" y="3694"/>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58" name="Rectangle 274"/>
              <p:cNvSpPr>
                <a:spLocks noChangeArrowheads="1"/>
              </p:cNvSpPr>
              <p:nvPr/>
            </p:nvSpPr>
            <p:spPr bwMode="auto">
              <a:xfrm>
                <a:off x="5358" y="3694"/>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grpSp>
        <p:nvGrpSpPr>
          <p:cNvPr id="5" name="Group 266"/>
          <p:cNvGrpSpPr>
            <a:grpSpLocks/>
          </p:cNvGrpSpPr>
          <p:nvPr/>
        </p:nvGrpSpPr>
        <p:grpSpPr bwMode="auto">
          <a:xfrm>
            <a:off x="82550" y="3071813"/>
            <a:ext cx="7927975" cy="3756025"/>
            <a:chOff x="52" y="1935"/>
            <a:chExt cx="4994" cy="2366"/>
          </a:xfrm>
        </p:grpSpPr>
        <p:sp>
          <p:nvSpPr>
            <p:cNvPr id="30941" name="Rectangle 264"/>
            <p:cNvSpPr>
              <a:spLocks noChangeArrowheads="1"/>
            </p:cNvSpPr>
            <p:nvPr/>
          </p:nvSpPr>
          <p:spPr bwMode="auto">
            <a:xfrm>
              <a:off x="4503" y="1943"/>
              <a:ext cx="513"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42" name="Rectangle 263"/>
            <p:cNvSpPr>
              <a:spLocks noChangeArrowheads="1"/>
            </p:cNvSpPr>
            <p:nvPr/>
          </p:nvSpPr>
          <p:spPr bwMode="auto">
            <a:xfrm>
              <a:off x="3587" y="1939"/>
              <a:ext cx="685"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43" name="Rectangle 260"/>
            <p:cNvSpPr>
              <a:spLocks noChangeArrowheads="1"/>
            </p:cNvSpPr>
            <p:nvPr/>
          </p:nvSpPr>
          <p:spPr bwMode="auto">
            <a:xfrm>
              <a:off x="2903" y="1935"/>
              <a:ext cx="497"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44" name="Rectangle 261"/>
            <p:cNvSpPr>
              <a:spLocks noChangeArrowheads="1"/>
            </p:cNvSpPr>
            <p:nvPr/>
          </p:nvSpPr>
          <p:spPr bwMode="auto">
            <a:xfrm>
              <a:off x="1166" y="1940"/>
              <a:ext cx="673"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45" name="Rectangle 262"/>
            <p:cNvSpPr>
              <a:spLocks noChangeArrowheads="1"/>
            </p:cNvSpPr>
            <p:nvPr/>
          </p:nvSpPr>
          <p:spPr bwMode="auto">
            <a:xfrm>
              <a:off x="52" y="1941"/>
              <a:ext cx="928"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46" name="Rectangle 259"/>
            <p:cNvSpPr>
              <a:spLocks noChangeArrowheads="1"/>
            </p:cNvSpPr>
            <p:nvPr/>
          </p:nvSpPr>
          <p:spPr bwMode="auto">
            <a:xfrm>
              <a:off x="4373" y="4160"/>
              <a:ext cx="673"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47" name="Rectangle 258"/>
            <p:cNvSpPr>
              <a:spLocks noChangeArrowheads="1"/>
            </p:cNvSpPr>
            <p:nvPr/>
          </p:nvSpPr>
          <p:spPr bwMode="auto">
            <a:xfrm>
              <a:off x="2060" y="4165"/>
              <a:ext cx="673"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48" name="Rectangle 257"/>
            <p:cNvSpPr>
              <a:spLocks noChangeArrowheads="1"/>
            </p:cNvSpPr>
            <p:nvPr/>
          </p:nvSpPr>
          <p:spPr bwMode="auto">
            <a:xfrm>
              <a:off x="1422" y="4166"/>
              <a:ext cx="564"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6" name="Group 322"/>
          <p:cNvGrpSpPr>
            <a:grpSpLocks/>
          </p:cNvGrpSpPr>
          <p:nvPr/>
        </p:nvGrpSpPr>
        <p:grpSpPr bwMode="auto">
          <a:xfrm>
            <a:off x="-25400" y="804863"/>
            <a:ext cx="1660525" cy="2517775"/>
            <a:chOff x="-16" y="507"/>
            <a:chExt cx="1046" cy="1586"/>
          </a:xfrm>
        </p:grpSpPr>
        <p:sp>
          <p:nvSpPr>
            <p:cNvPr id="30932" name="Text Box 3"/>
            <p:cNvSpPr txBox="1">
              <a:spLocks noChangeArrowheads="1"/>
            </p:cNvSpPr>
            <p:nvPr/>
          </p:nvSpPr>
          <p:spPr bwMode="auto">
            <a:xfrm>
              <a:off x="-16" y="1901"/>
              <a:ext cx="1046"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D-glyceraldehyde</a:t>
              </a:r>
            </a:p>
          </p:txBody>
        </p:sp>
        <p:grpSp>
          <p:nvGrpSpPr>
            <p:cNvPr id="48341" name="Group 145"/>
            <p:cNvGrpSpPr>
              <a:grpSpLocks/>
            </p:cNvGrpSpPr>
            <p:nvPr/>
          </p:nvGrpSpPr>
          <p:grpSpPr bwMode="auto">
            <a:xfrm>
              <a:off x="109" y="1148"/>
              <a:ext cx="749" cy="691"/>
              <a:chOff x="109" y="1148"/>
              <a:chExt cx="749" cy="691"/>
            </a:xfrm>
          </p:grpSpPr>
          <p:sp>
            <p:nvSpPr>
              <p:cNvPr id="30936" name="Text Box 4"/>
              <p:cNvSpPr txBox="1">
                <a:spLocks noChangeAspect="1" noChangeArrowheads="1"/>
              </p:cNvSpPr>
              <p:nvPr/>
            </p:nvSpPr>
            <p:spPr bwMode="auto">
              <a:xfrm>
                <a:off x="268" y="1148"/>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937" name="Text Box 5"/>
              <p:cNvSpPr txBox="1">
                <a:spLocks noChangeAspect="1" noChangeArrowheads="1"/>
              </p:cNvSpPr>
              <p:nvPr/>
            </p:nvSpPr>
            <p:spPr bwMode="auto">
              <a:xfrm>
                <a:off x="109" y="1378"/>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938" name="Text Box 6"/>
              <p:cNvSpPr txBox="1">
                <a:spLocks noChangeAspect="1" noChangeArrowheads="1"/>
              </p:cNvSpPr>
              <p:nvPr/>
            </p:nvSpPr>
            <p:spPr bwMode="auto">
              <a:xfrm>
                <a:off x="265"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939" name="Line 7"/>
              <p:cNvSpPr>
                <a:spLocks noChangeAspect="1" noChangeShapeType="1"/>
              </p:cNvSpPr>
              <p:nvPr/>
            </p:nvSpPr>
            <p:spPr bwMode="auto">
              <a:xfrm flipV="1">
                <a:off x="382"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40" name="Line 8"/>
              <p:cNvSpPr>
                <a:spLocks noChangeAspect="1" noChangeShapeType="1"/>
              </p:cNvSpPr>
              <p:nvPr/>
            </p:nvSpPr>
            <p:spPr bwMode="auto">
              <a:xfrm flipV="1">
                <a:off x="382"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30934" name="Text Box 10"/>
            <p:cNvSpPr txBox="1">
              <a:spLocks noChangeArrowheads="1"/>
            </p:cNvSpPr>
            <p:nvPr/>
          </p:nvSpPr>
          <p:spPr bwMode="auto">
            <a:xfrm>
              <a:off x="134" y="507"/>
              <a:ext cx="876" cy="231"/>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3 carbons</a:t>
              </a:r>
            </a:p>
          </p:txBody>
        </p:sp>
        <p:sp>
          <p:nvSpPr>
            <p:cNvPr id="30935" name="Rectangle 11"/>
            <p:cNvSpPr>
              <a:spLocks noChangeArrowheads="1"/>
            </p:cNvSpPr>
            <p:nvPr/>
          </p:nvSpPr>
          <p:spPr bwMode="auto">
            <a:xfrm>
              <a:off x="36" y="552"/>
              <a:ext cx="984" cy="1524"/>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8" name="Group 151"/>
          <p:cNvGrpSpPr>
            <a:grpSpLocks/>
          </p:cNvGrpSpPr>
          <p:nvPr/>
        </p:nvGrpSpPr>
        <p:grpSpPr bwMode="auto">
          <a:xfrm>
            <a:off x="1754188" y="1441450"/>
            <a:ext cx="2573337" cy="1477963"/>
            <a:chOff x="1105" y="908"/>
            <a:chExt cx="1621" cy="931"/>
          </a:xfrm>
        </p:grpSpPr>
        <p:sp>
          <p:nvSpPr>
            <p:cNvPr id="30917" name="Text Box 22"/>
            <p:cNvSpPr txBox="1">
              <a:spLocks noChangeAspect="1" noChangeArrowheads="1"/>
            </p:cNvSpPr>
            <p:nvPr/>
          </p:nvSpPr>
          <p:spPr bwMode="auto">
            <a:xfrm>
              <a:off x="2133"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grpSp>
          <p:nvGrpSpPr>
            <p:cNvPr id="48326" name="Group 34"/>
            <p:cNvGrpSpPr>
              <a:grpSpLocks/>
            </p:cNvGrpSpPr>
            <p:nvPr/>
          </p:nvGrpSpPr>
          <p:grpSpPr bwMode="auto">
            <a:xfrm>
              <a:off x="1105" y="908"/>
              <a:ext cx="1508" cy="931"/>
              <a:chOff x="1381" y="908"/>
              <a:chExt cx="1508" cy="931"/>
            </a:xfrm>
          </p:grpSpPr>
          <p:sp>
            <p:nvSpPr>
              <p:cNvPr id="30919" name="Text Box 15"/>
              <p:cNvSpPr txBox="1">
                <a:spLocks noChangeAspect="1" noChangeArrowheads="1"/>
              </p:cNvSpPr>
              <p:nvPr/>
            </p:nvSpPr>
            <p:spPr bwMode="auto">
              <a:xfrm>
                <a:off x="1385" y="1378"/>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920" name="Text Box 16"/>
              <p:cNvSpPr txBox="1">
                <a:spLocks noChangeAspect="1" noChangeArrowheads="1"/>
              </p:cNvSpPr>
              <p:nvPr/>
            </p:nvSpPr>
            <p:spPr bwMode="auto">
              <a:xfrm>
                <a:off x="1541"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921" name="Line 17"/>
              <p:cNvSpPr>
                <a:spLocks noChangeAspect="1" noChangeShapeType="1"/>
              </p:cNvSpPr>
              <p:nvPr/>
            </p:nvSpPr>
            <p:spPr bwMode="auto">
              <a:xfrm flipV="1">
                <a:off x="1658"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22" name="Line 18"/>
              <p:cNvSpPr>
                <a:spLocks noChangeAspect="1" noChangeShapeType="1"/>
              </p:cNvSpPr>
              <p:nvPr/>
            </p:nvSpPr>
            <p:spPr bwMode="auto">
              <a:xfrm flipV="1">
                <a:off x="1658"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23" name="Text Box 19"/>
              <p:cNvSpPr txBox="1">
                <a:spLocks noChangeAspect="1" noChangeArrowheads="1"/>
              </p:cNvSpPr>
              <p:nvPr/>
            </p:nvSpPr>
            <p:spPr bwMode="auto">
              <a:xfrm>
                <a:off x="1544" y="908"/>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924" name="Line 20"/>
              <p:cNvSpPr>
                <a:spLocks noChangeAspect="1" noChangeShapeType="1"/>
              </p:cNvSpPr>
              <p:nvPr/>
            </p:nvSpPr>
            <p:spPr bwMode="auto">
              <a:xfrm flipV="1">
                <a:off x="1658" y="109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25" name="Text Box 21"/>
              <p:cNvSpPr txBox="1">
                <a:spLocks noChangeAspect="1" noChangeArrowheads="1"/>
              </p:cNvSpPr>
              <p:nvPr/>
            </p:nvSpPr>
            <p:spPr bwMode="auto">
              <a:xfrm>
                <a:off x="2253" y="1378"/>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926" name="Line 23"/>
              <p:cNvSpPr>
                <a:spLocks noChangeAspect="1" noChangeShapeType="1"/>
              </p:cNvSpPr>
              <p:nvPr/>
            </p:nvSpPr>
            <p:spPr bwMode="auto">
              <a:xfrm flipV="1">
                <a:off x="2526"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27" name="Line 24"/>
              <p:cNvSpPr>
                <a:spLocks noChangeAspect="1" noChangeShapeType="1"/>
              </p:cNvSpPr>
              <p:nvPr/>
            </p:nvSpPr>
            <p:spPr bwMode="auto">
              <a:xfrm flipV="1">
                <a:off x="2526"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28" name="Text Box 25"/>
              <p:cNvSpPr txBox="1">
                <a:spLocks noChangeAspect="1" noChangeArrowheads="1"/>
              </p:cNvSpPr>
              <p:nvPr/>
            </p:nvSpPr>
            <p:spPr bwMode="auto">
              <a:xfrm>
                <a:off x="2412" y="908"/>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929" name="Line 26"/>
              <p:cNvSpPr>
                <a:spLocks noChangeAspect="1" noChangeShapeType="1"/>
              </p:cNvSpPr>
              <p:nvPr/>
            </p:nvSpPr>
            <p:spPr bwMode="auto">
              <a:xfrm flipV="1">
                <a:off x="2526" y="109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30" name="Text Box 27"/>
              <p:cNvSpPr txBox="1">
                <a:spLocks noChangeAspect="1" noChangeArrowheads="1"/>
              </p:cNvSpPr>
              <p:nvPr/>
            </p:nvSpPr>
            <p:spPr bwMode="auto">
              <a:xfrm>
                <a:off x="1381" y="1146"/>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0931" name="Text Box 28"/>
              <p:cNvSpPr txBox="1">
                <a:spLocks noChangeAspect="1" noChangeArrowheads="1"/>
              </p:cNvSpPr>
              <p:nvPr/>
            </p:nvSpPr>
            <p:spPr bwMode="auto">
              <a:xfrm>
                <a:off x="2134" y="1146"/>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endParaRPr lang="fr-FR" b="1">
                  <a:solidFill>
                    <a:srgbClr val="FFFF00"/>
                  </a:solidFill>
                  <a:effectLst>
                    <a:outerShdw blurRad="38100" dist="38100" dir="2700000" algn="tl">
                      <a:srgbClr val="000000">
                        <a:alpha val="43137"/>
                      </a:srgbClr>
                    </a:outerShdw>
                  </a:effectLst>
                  <a:latin typeface="Arial" pitchFamily="34" charset="0"/>
                </a:endParaRPr>
              </a:p>
            </p:txBody>
          </p:sp>
        </p:grpSp>
      </p:grpSp>
      <p:grpSp>
        <p:nvGrpSpPr>
          <p:cNvPr id="10" name="Group 31"/>
          <p:cNvGrpSpPr>
            <a:grpSpLocks/>
          </p:cNvGrpSpPr>
          <p:nvPr/>
        </p:nvGrpSpPr>
        <p:grpSpPr bwMode="auto">
          <a:xfrm>
            <a:off x="1754188" y="1819275"/>
            <a:ext cx="2205037" cy="366713"/>
            <a:chOff x="1381" y="1146"/>
            <a:chExt cx="1389" cy="231"/>
          </a:xfrm>
        </p:grpSpPr>
        <p:sp>
          <p:nvSpPr>
            <p:cNvPr id="30915" name="Text Box 29"/>
            <p:cNvSpPr txBox="1">
              <a:spLocks noChangeAspect="1" noChangeArrowheads="1"/>
            </p:cNvSpPr>
            <p:nvPr/>
          </p:nvSpPr>
          <p:spPr bwMode="auto">
            <a:xfrm>
              <a:off x="1381" y="11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916" name="Text Box 30"/>
            <p:cNvSpPr txBox="1">
              <a:spLocks noChangeAspect="1" noChangeArrowheads="1"/>
            </p:cNvSpPr>
            <p:nvPr/>
          </p:nvSpPr>
          <p:spPr bwMode="auto">
            <a:xfrm>
              <a:off x="2134" y="11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grpSp>
      <p:grpSp>
        <p:nvGrpSpPr>
          <p:cNvPr id="11" name="Group 147"/>
          <p:cNvGrpSpPr>
            <a:grpSpLocks/>
          </p:cNvGrpSpPr>
          <p:nvPr/>
        </p:nvGrpSpPr>
        <p:grpSpPr bwMode="auto">
          <a:xfrm>
            <a:off x="1811338" y="3017838"/>
            <a:ext cx="2532062" cy="304800"/>
            <a:chOff x="1141" y="1901"/>
            <a:chExt cx="1595" cy="192"/>
          </a:xfrm>
        </p:grpSpPr>
        <p:sp>
          <p:nvSpPr>
            <p:cNvPr id="30913" name="Text Box 32"/>
            <p:cNvSpPr txBox="1">
              <a:spLocks noChangeArrowheads="1"/>
            </p:cNvSpPr>
            <p:nvPr/>
          </p:nvSpPr>
          <p:spPr bwMode="auto">
            <a:xfrm>
              <a:off x="1141" y="1901"/>
              <a:ext cx="743"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D-erythrosis</a:t>
              </a:r>
            </a:p>
          </p:txBody>
        </p:sp>
        <p:sp>
          <p:nvSpPr>
            <p:cNvPr id="30914" name="Text Box 33"/>
            <p:cNvSpPr txBox="1">
              <a:spLocks noChangeArrowheads="1"/>
            </p:cNvSpPr>
            <p:nvPr/>
          </p:nvSpPr>
          <p:spPr bwMode="auto">
            <a:xfrm>
              <a:off x="2093" y="1901"/>
              <a:ext cx="643"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D-threosis</a:t>
              </a:r>
            </a:p>
          </p:txBody>
        </p:sp>
      </p:grpSp>
      <p:grpSp>
        <p:nvGrpSpPr>
          <p:cNvPr id="12" name="Group 148"/>
          <p:cNvGrpSpPr>
            <a:grpSpLocks/>
          </p:cNvGrpSpPr>
          <p:nvPr/>
        </p:nvGrpSpPr>
        <p:grpSpPr bwMode="auto">
          <a:xfrm>
            <a:off x="1758950" y="804863"/>
            <a:ext cx="2590800" cy="2490787"/>
            <a:chOff x="1108" y="507"/>
            <a:chExt cx="1632" cy="1569"/>
          </a:xfrm>
        </p:grpSpPr>
        <p:sp>
          <p:nvSpPr>
            <p:cNvPr id="30911" name="Rectangle 35"/>
            <p:cNvSpPr>
              <a:spLocks noChangeArrowheads="1"/>
            </p:cNvSpPr>
            <p:nvPr/>
          </p:nvSpPr>
          <p:spPr bwMode="auto">
            <a:xfrm>
              <a:off x="1108" y="552"/>
              <a:ext cx="1632" cy="1524"/>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12" name="Text Box 36"/>
            <p:cNvSpPr txBox="1">
              <a:spLocks noChangeArrowheads="1"/>
            </p:cNvSpPr>
            <p:nvPr/>
          </p:nvSpPr>
          <p:spPr bwMode="auto">
            <a:xfrm>
              <a:off x="1466" y="507"/>
              <a:ext cx="876" cy="231"/>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4 carbons</a:t>
              </a:r>
            </a:p>
          </p:txBody>
        </p:sp>
      </p:grpSp>
      <p:grpSp>
        <p:nvGrpSpPr>
          <p:cNvPr id="13" name="Group 153"/>
          <p:cNvGrpSpPr>
            <a:grpSpLocks/>
          </p:cNvGrpSpPr>
          <p:nvPr/>
        </p:nvGrpSpPr>
        <p:grpSpPr bwMode="auto">
          <a:xfrm>
            <a:off x="4383088" y="1047750"/>
            <a:ext cx="2465387" cy="1871663"/>
            <a:chOff x="2761" y="660"/>
            <a:chExt cx="1553" cy="1179"/>
          </a:xfrm>
        </p:grpSpPr>
        <p:sp>
          <p:nvSpPr>
            <p:cNvPr id="30893" name="Text Box 82"/>
            <p:cNvSpPr txBox="1">
              <a:spLocks noChangeAspect="1" noChangeArrowheads="1"/>
            </p:cNvSpPr>
            <p:nvPr/>
          </p:nvSpPr>
          <p:spPr bwMode="auto">
            <a:xfrm>
              <a:off x="3452" y="896"/>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p>
          </p:txBody>
        </p:sp>
        <p:sp>
          <p:nvSpPr>
            <p:cNvPr id="30894" name="Text Box 41"/>
            <p:cNvSpPr txBox="1">
              <a:spLocks noChangeAspect="1" noChangeArrowheads="1"/>
            </p:cNvSpPr>
            <p:nvPr/>
          </p:nvSpPr>
          <p:spPr bwMode="auto">
            <a:xfrm>
              <a:off x="2765" y="1378"/>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95" name="Text Box 42"/>
            <p:cNvSpPr txBox="1">
              <a:spLocks noChangeAspect="1" noChangeArrowheads="1"/>
            </p:cNvSpPr>
            <p:nvPr/>
          </p:nvSpPr>
          <p:spPr bwMode="auto">
            <a:xfrm>
              <a:off x="2921"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896" name="Line 43"/>
            <p:cNvSpPr>
              <a:spLocks noChangeAspect="1" noChangeShapeType="1"/>
            </p:cNvSpPr>
            <p:nvPr/>
          </p:nvSpPr>
          <p:spPr bwMode="auto">
            <a:xfrm flipV="1">
              <a:off x="3038"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97" name="Line 44"/>
            <p:cNvSpPr>
              <a:spLocks noChangeAspect="1" noChangeShapeType="1"/>
            </p:cNvSpPr>
            <p:nvPr/>
          </p:nvSpPr>
          <p:spPr bwMode="auto">
            <a:xfrm flipV="1">
              <a:off x="3038"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98" name="Line 46"/>
            <p:cNvSpPr>
              <a:spLocks noChangeAspect="1" noChangeShapeType="1"/>
            </p:cNvSpPr>
            <p:nvPr/>
          </p:nvSpPr>
          <p:spPr bwMode="auto">
            <a:xfrm flipV="1">
              <a:off x="3038" y="109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99" name="Text Box 52"/>
            <p:cNvSpPr txBox="1">
              <a:spLocks noChangeAspect="1" noChangeArrowheads="1"/>
            </p:cNvSpPr>
            <p:nvPr/>
          </p:nvSpPr>
          <p:spPr bwMode="auto">
            <a:xfrm>
              <a:off x="2761" y="11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900" name="Text Box 59"/>
            <p:cNvSpPr txBox="1">
              <a:spLocks noChangeAspect="1" noChangeArrowheads="1"/>
            </p:cNvSpPr>
            <p:nvPr/>
          </p:nvSpPr>
          <p:spPr bwMode="auto">
            <a:xfrm>
              <a:off x="3565" y="1378"/>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901" name="Text Box 60"/>
            <p:cNvSpPr txBox="1">
              <a:spLocks noChangeAspect="1" noChangeArrowheads="1"/>
            </p:cNvSpPr>
            <p:nvPr/>
          </p:nvSpPr>
          <p:spPr bwMode="auto">
            <a:xfrm>
              <a:off x="3721"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902" name="Line 61"/>
            <p:cNvSpPr>
              <a:spLocks noChangeAspect="1" noChangeShapeType="1"/>
            </p:cNvSpPr>
            <p:nvPr/>
          </p:nvSpPr>
          <p:spPr bwMode="auto">
            <a:xfrm flipV="1">
              <a:off x="3838"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03" name="Line 62"/>
            <p:cNvSpPr>
              <a:spLocks noChangeAspect="1" noChangeShapeType="1"/>
            </p:cNvSpPr>
            <p:nvPr/>
          </p:nvSpPr>
          <p:spPr bwMode="auto">
            <a:xfrm flipV="1">
              <a:off x="3838"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04" name="Line 64"/>
            <p:cNvSpPr>
              <a:spLocks noChangeAspect="1" noChangeShapeType="1"/>
            </p:cNvSpPr>
            <p:nvPr/>
          </p:nvSpPr>
          <p:spPr bwMode="auto">
            <a:xfrm flipV="1">
              <a:off x="3838" y="109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05" name="Text Box 65"/>
            <p:cNvSpPr txBox="1">
              <a:spLocks noChangeAspect="1" noChangeArrowheads="1"/>
            </p:cNvSpPr>
            <p:nvPr/>
          </p:nvSpPr>
          <p:spPr bwMode="auto">
            <a:xfrm>
              <a:off x="3561" y="11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906" name="Text Box 73"/>
            <p:cNvSpPr txBox="1">
              <a:spLocks noChangeAspect="1" noChangeArrowheads="1"/>
            </p:cNvSpPr>
            <p:nvPr/>
          </p:nvSpPr>
          <p:spPr bwMode="auto">
            <a:xfrm>
              <a:off x="2924" y="660"/>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907" name="Line 74"/>
            <p:cNvSpPr>
              <a:spLocks noChangeAspect="1" noChangeShapeType="1"/>
            </p:cNvSpPr>
            <p:nvPr/>
          </p:nvSpPr>
          <p:spPr bwMode="auto">
            <a:xfrm flipV="1">
              <a:off x="3038" y="84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08" name="Text Box 77"/>
            <p:cNvSpPr txBox="1">
              <a:spLocks noChangeAspect="1" noChangeArrowheads="1"/>
            </p:cNvSpPr>
            <p:nvPr/>
          </p:nvSpPr>
          <p:spPr bwMode="auto">
            <a:xfrm>
              <a:off x="3724" y="660"/>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909" name="Line 78"/>
            <p:cNvSpPr>
              <a:spLocks noChangeAspect="1" noChangeShapeType="1"/>
            </p:cNvSpPr>
            <p:nvPr/>
          </p:nvSpPr>
          <p:spPr bwMode="auto">
            <a:xfrm flipV="1">
              <a:off x="3838" y="84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910" name="Text Box 83"/>
            <p:cNvSpPr txBox="1">
              <a:spLocks noChangeAspect="1" noChangeArrowheads="1"/>
            </p:cNvSpPr>
            <p:nvPr/>
          </p:nvSpPr>
          <p:spPr bwMode="auto">
            <a:xfrm>
              <a:off x="2761" y="896"/>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grpSp>
      <p:grpSp>
        <p:nvGrpSpPr>
          <p:cNvPr id="14" name="Group 154"/>
          <p:cNvGrpSpPr>
            <a:grpSpLocks/>
          </p:cNvGrpSpPr>
          <p:nvPr/>
        </p:nvGrpSpPr>
        <p:grpSpPr bwMode="auto">
          <a:xfrm>
            <a:off x="6721475" y="1047750"/>
            <a:ext cx="2482850" cy="1871663"/>
            <a:chOff x="4234" y="660"/>
            <a:chExt cx="1564" cy="1179"/>
          </a:xfrm>
        </p:grpSpPr>
        <p:sp>
          <p:nvSpPr>
            <p:cNvPr id="30875" name="Text Box 39"/>
            <p:cNvSpPr txBox="1">
              <a:spLocks noChangeAspect="1" noChangeArrowheads="1"/>
            </p:cNvSpPr>
            <p:nvPr/>
          </p:nvSpPr>
          <p:spPr bwMode="auto">
            <a:xfrm>
              <a:off x="4509"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876" name="Text Box 47"/>
            <p:cNvSpPr txBox="1">
              <a:spLocks noChangeAspect="1" noChangeArrowheads="1"/>
            </p:cNvSpPr>
            <p:nvPr/>
          </p:nvSpPr>
          <p:spPr bwMode="auto">
            <a:xfrm>
              <a:off x="4353" y="1378"/>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77" name="Line 48"/>
            <p:cNvSpPr>
              <a:spLocks noChangeAspect="1" noChangeShapeType="1"/>
            </p:cNvSpPr>
            <p:nvPr/>
          </p:nvSpPr>
          <p:spPr bwMode="auto">
            <a:xfrm flipV="1">
              <a:off x="4626"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78" name="Line 49"/>
            <p:cNvSpPr>
              <a:spLocks noChangeAspect="1" noChangeShapeType="1"/>
            </p:cNvSpPr>
            <p:nvPr/>
          </p:nvSpPr>
          <p:spPr bwMode="auto">
            <a:xfrm flipV="1">
              <a:off x="4626"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79" name="Line 51"/>
            <p:cNvSpPr>
              <a:spLocks noChangeAspect="1" noChangeShapeType="1"/>
            </p:cNvSpPr>
            <p:nvPr/>
          </p:nvSpPr>
          <p:spPr bwMode="auto">
            <a:xfrm flipV="1">
              <a:off x="4626" y="109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80" name="Text Box 53"/>
            <p:cNvSpPr txBox="1">
              <a:spLocks noChangeAspect="1" noChangeArrowheads="1"/>
            </p:cNvSpPr>
            <p:nvPr/>
          </p:nvSpPr>
          <p:spPr bwMode="auto">
            <a:xfrm>
              <a:off x="4234" y="11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881" name="Text Box 66"/>
            <p:cNvSpPr txBox="1">
              <a:spLocks noChangeAspect="1" noChangeArrowheads="1"/>
            </p:cNvSpPr>
            <p:nvPr/>
          </p:nvSpPr>
          <p:spPr bwMode="auto">
            <a:xfrm>
              <a:off x="5205"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882" name="Text Box 67"/>
            <p:cNvSpPr txBox="1">
              <a:spLocks noChangeAspect="1" noChangeArrowheads="1"/>
            </p:cNvSpPr>
            <p:nvPr/>
          </p:nvSpPr>
          <p:spPr bwMode="auto">
            <a:xfrm>
              <a:off x="5049" y="1378"/>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83" name="Line 68"/>
            <p:cNvSpPr>
              <a:spLocks noChangeAspect="1" noChangeShapeType="1"/>
            </p:cNvSpPr>
            <p:nvPr/>
          </p:nvSpPr>
          <p:spPr bwMode="auto">
            <a:xfrm flipV="1">
              <a:off x="5318"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84" name="Line 69"/>
            <p:cNvSpPr>
              <a:spLocks noChangeAspect="1" noChangeShapeType="1"/>
            </p:cNvSpPr>
            <p:nvPr/>
          </p:nvSpPr>
          <p:spPr bwMode="auto">
            <a:xfrm flipV="1">
              <a:off x="5318"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85" name="Line 71"/>
            <p:cNvSpPr>
              <a:spLocks noChangeAspect="1" noChangeShapeType="1"/>
            </p:cNvSpPr>
            <p:nvPr/>
          </p:nvSpPr>
          <p:spPr bwMode="auto">
            <a:xfrm flipV="1">
              <a:off x="5318" y="109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86" name="Text Box 72"/>
            <p:cNvSpPr txBox="1">
              <a:spLocks noChangeAspect="1" noChangeArrowheads="1"/>
            </p:cNvSpPr>
            <p:nvPr/>
          </p:nvSpPr>
          <p:spPr bwMode="auto">
            <a:xfrm>
              <a:off x="4930" y="11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887" name="Text Box 75"/>
            <p:cNvSpPr txBox="1">
              <a:spLocks noChangeAspect="1" noChangeArrowheads="1"/>
            </p:cNvSpPr>
            <p:nvPr/>
          </p:nvSpPr>
          <p:spPr bwMode="auto">
            <a:xfrm>
              <a:off x="4512" y="660"/>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888" name="Line 76"/>
            <p:cNvSpPr>
              <a:spLocks noChangeAspect="1" noChangeShapeType="1"/>
            </p:cNvSpPr>
            <p:nvPr/>
          </p:nvSpPr>
          <p:spPr bwMode="auto">
            <a:xfrm flipV="1">
              <a:off x="4626" y="84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89" name="Text Box 79"/>
            <p:cNvSpPr txBox="1">
              <a:spLocks noChangeAspect="1" noChangeArrowheads="1"/>
            </p:cNvSpPr>
            <p:nvPr/>
          </p:nvSpPr>
          <p:spPr bwMode="auto">
            <a:xfrm>
              <a:off x="5208" y="660"/>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890" name="Line 80"/>
            <p:cNvSpPr>
              <a:spLocks noChangeAspect="1" noChangeShapeType="1"/>
            </p:cNvSpPr>
            <p:nvPr/>
          </p:nvSpPr>
          <p:spPr bwMode="auto">
            <a:xfrm flipV="1">
              <a:off x="5318" y="84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91" name="Text Box 81"/>
            <p:cNvSpPr txBox="1">
              <a:spLocks noChangeAspect="1" noChangeArrowheads="1"/>
            </p:cNvSpPr>
            <p:nvPr/>
          </p:nvSpPr>
          <p:spPr bwMode="auto">
            <a:xfrm>
              <a:off x="4356" y="896"/>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0892" name="Text Box 84"/>
            <p:cNvSpPr txBox="1">
              <a:spLocks noChangeAspect="1" noChangeArrowheads="1"/>
            </p:cNvSpPr>
            <p:nvPr/>
          </p:nvSpPr>
          <p:spPr bwMode="auto">
            <a:xfrm>
              <a:off x="4936" y="896"/>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p>
          </p:txBody>
        </p:sp>
      </p:grpSp>
      <p:grpSp>
        <p:nvGrpSpPr>
          <p:cNvPr id="15" name="Group 89"/>
          <p:cNvGrpSpPr>
            <a:grpSpLocks/>
          </p:cNvGrpSpPr>
          <p:nvPr/>
        </p:nvGrpSpPr>
        <p:grpSpPr bwMode="auto">
          <a:xfrm>
            <a:off x="4383088" y="1422400"/>
            <a:ext cx="4462462" cy="366713"/>
            <a:chOff x="2893" y="992"/>
            <a:chExt cx="2811" cy="231"/>
          </a:xfrm>
        </p:grpSpPr>
        <p:sp>
          <p:nvSpPr>
            <p:cNvPr id="30871" name="Text Box 85"/>
            <p:cNvSpPr txBox="1">
              <a:spLocks noChangeAspect="1" noChangeArrowheads="1"/>
            </p:cNvSpPr>
            <p:nvPr/>
          </p:nvSpPr>
          <p:spPr bwMode="auto">
            <a:xfrm>
              <a:off x="4488" y="992"/>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72" name="Text Box 86"/>
            <p:cNvSpPr txBox="1">
              <a:spLocks noChangeAspect="1" noChangeArrowheads="1"/>
            </p:cNvSpPr>
            <p:nvPr/>
          </p:nvSpPr>
          <p:spPr bwMode="auto">
            <a:xfrm>
              <a:off x="3584" y="992"/>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873" name="Text Box 87"/>
            <p:cNvSpPr txBox="1">
              <a:spLocks noChangeAspect="1" noChangeArrowheads="1"/>
            </p:cNvSpPr>
            <p:nvPr/>
          </p:nvSpPr>
          <p:spPr bwMode="auto">
            <a:xfrm>
              <a:off x="2893" y="992"/>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74" name="Text Box 88"/>
            <p:cNvSpPr txBox="1">
              <a:spLocks noChangeAspect="1" noChangeArrowheads="1"/>
            </p:cNvSpPr>
            <p:nvPr/>
          </p:nvSpPr>
          <p:spPr bwMode="auto">
            <a:xfrm>
              <a:off x="5068" y="992"/>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grpSp>
      <p:grpSp>
        <p:nvGrpSpPr>
          <p:cNvPr id="16" name="Group 150"/>
          <p:cNvGrpSpPr>
            <a:grpSpLocks/>
          </p:cNvGrpSpPr>
          <p:nvPr/>
        </p:nvGrpSpPr>
        <p:grpSpPr bwMode="auto">
          <a:xfrm>
            <a:off x="4367213" y="3017838"/>
            <a:ext cx="4776787" cy="304800"/>
            <a:chOff x="2751" y="1901"/>
            <a:chExt cx="3009" cy="192"/>
          </a:xfrm>
        </p:grpSpPr>
        <p:sp>
          <p:nvSpPr>
            <p:cNvPr id="30867" name="Text Box 57"/>
            <p:cNvSpPr txBox="1">
              <a:spLocks noChangeArrowheads="1"/>
            </p:cNvSpPr>
            <p:nvPr/>
          </p:nvSpPr>
          <p:spPr bwMode="auto">
            <a:xfrm>
              <a:off x="2751" y="1901"/>
              <a:ext cx="810"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D-ribose</a:t>
              </a:r>
            </a:p>
          </p:txBody>
        </p:sp>
        <p:sp>
          <p:nvSpPr>
            <p:cNvPr id="30868" name="Text Box 58"/>
            <p:cNvSpPr txBox="1">
              <a:spLocks noChangeArrowheads="1"/>
            </p:cNvSpPr>
            <p:nvPr/>
          </p:nvSpPr>
          <p:spPr bwMode="auto">
            <a:xfrm>
              <a:off x="4445" y="1901"/>
              <a:ext cx="643"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D-xylose</a:t>
              </a:r>
            </a:p>
          </p:txBody>
        </p:sp>
        <p:sp>
          <p:nvSpPr>
            <p:cNvPr id="30869" name="Text Box 97"/>
            <p:cNvSpPr txBox="1">
              <a:spLocks noChangeArrowheads="1"/>
            </p:cNvSpPr>
            <p:nvPr/>
          </p:nvSpPr>
          <p:spPr bwMode="auto">
            <a:xfrm>
              <a:off x="3531" y="1901"/>
              <a:ext cx="810"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D-arabinose</a:t>
              </a:r>
            </a:p>
          </p:txBody>
        </p:sp>
        <p:sp>
          <p:nvSpPr>
            <p:cNvPr id="30870" name="Text Box 98"/>
            <p:cNvSpPr txBox="1">
              <a:spLocks noChangeArrowheads="1"/>
            </p:cNvSpPr>
            <p:nvPr/>
          </p:nvSpPr>
          <p:spPr bwMode="auto">
            <a:xfrm>
              <a:off x="5117" y="1901"/>
              <a:ext cx="643"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D-lyxose</a:t>
              </a:r>
            </a:p>
          </p:txBody>
        </p:sp>
      </p:grpSp>
      <p:grpSp>
        <p:nvGrpSpPr>
          <p:cNvPr id="17" name="Group 149"/>
          <p:cNvGrpSpPr>
            <a:grpSpLocks/>
          </p:cNvGrpSpPr>
          <p:nvPr/>
        </p:nvGrpSpPr>
        <p:grpSpPr bwMode="auto">
          <a:xfrm>
            <a:off x="4406900" y="804863"/>
            <a:ext cx="4737100" cy="2490787"/>
            <a:chOff x="2776" y="507"/>
            <a:chExt cx="2984" cy="1569"/>
          </a:xfrm>
        </p:grpSpPr>
        <p:sp>
          <p:nvSpPr>
            <p:cNvPr id="30865" name="Rectangle 96"/>
            <p:cNvSpPr>
              <a:spLocks noChangeArrowheads="1"/>
            </p:cNvSpPr>
            <p:nvPr/>
          </p:nvSpPr>
          <p:spPr bwMode="auto">
            <a:xfrm>
              <a:off x="2776" y="552"/>
              <a:ext cx="2984" cy="1524"/>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66" name="Text Box 144"/>
            <p:cNvSpPr txBox="1">
              <a:spLocks noChangeArrowheads="1"/>
            </p:cNvSpPr>
            <p:nvPr/>
          </p:nvSpPr>
          <p:spPr bwMode="auto">
            <a:xfrm>
              <a:off x="3950" y="507"/>
              <a:ext cx="876" cy="231"/>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5 carbons</a:t>
              </a:r>
            </a:p>
          </p:txBody>
        </p:sp>
      </p:grpSp>
      <p:grpSp>
        <p:nvGrpSpPr>
          <p:cNvPr id="18" name="Group 301"/>
          <p:cNvGrpSpPr>
            <a:grpSpLocks/>
          </p:cNvGrpSpPr>
          <p:nvPr/>
        </p:nvGrpSpPr>
        <p:grpSpPr bwMode="auto">
          <a:xfrm>
            <a:off x="-58738" y="4262438"/>
            <a:ext cx="2265363" cy="2257425"/>
            <a:chOff x="-37" y="2685"/>
            <a:chExt cx="1427" cy="1422"/>
          </a:xfrm>
        </p:grpSpPr>
        <p:sp>
          <p:nvSpPr>
            <p:cNvPr id="30843" name="Text Box 103"/>
            <p:cNvSpPr txBox="1">
              <a:spLocks noChangeAspect="1" noChangeArrowheads="1"/>
            </p:cNvSpPr>
            <p:nvPr/>
          </p:nvSpPr>
          <p:spPr bwMode="auto">
            <a:xfrm>
              <a:off x="641" y="36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44" name="Text Box 104"/>
            <p:cNvSpPr txBox="1">
              <a:spLocks noChangeAspect="1" noChangeArrowheads="1"/>
            </p:cNvSpPr>
            <p:nvPr/>
          </p:nvSpPr>
          <p:spPr bwMode="auto">
            <a:xfrm>
              <a:off x="797" y="3876"/>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845" name="Line 105"/>
            <p:cNvSpPr>
              <a:spLocks noChangeAspect="1" noChangeShapeType="1"/>
            </p:cNvSpPr>
            <p:nvPr/>
          </p:nvSpPr>
          <p:spPr bwMode="auto">
            <a:xfrm flipV="1">
              <a:off x="914" y="360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46" name="Line 106"/>
            <p:cNvSpPr>
              <a:spLocks noChangeAspect="1" noChangeShapeType="1"/>
            </p:cNvSpPr>
            <p:nvPr/>
          </p:nvSpPr>
          <p:spPr bwMode="auto">
            <a:xfrm flipV="1">
              <a:off x="914" y="382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47" name="Line 107"/>
            <p:cNvSpPr>
              <a:spLocks noChangeAspect="1" noChangeShapeType="1"/>
            </p:cNvSpPr>
            <p:nvPr/>
          </p:nvSpPr>
          <p:spPr bwMode="auto">
            <a:xfrm flipV="1">
              <a:off x="914" y="33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48" name="Text Box 112"/>
            <p:cNvSpPr txBox="1">
              <a:spLocks noChangeAspect="1" noChangeArrowheads="1"/>
            </p:cNvSpPr>
            <p:nvPr/>
          </p:nvSpPr>
          <p:spPr bwMode="auto">
            <a:xfrm>
              <a:off x="637" y="341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49" name="Line 127"/>
            <p:cNvSpPr>
              <a:spLocks noChangeAspect="1" noChangeShapeType="1"/>
            </p:cNvSpPr>
            <p:nvPr/>
          </p:nvSpPr>
          <p:spPr bwMode="auto">
            <a:xfrm flipV="1">
              <a:off x="914" y="311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50" name="Text Box 135"/>
            <p:cNvSpPr txBox="1">
              <a:spLocks noChangeAspect="1" noChangeArrowheads="1"/>
            </p:cNvSpPr>
            <p:nvPr/>
          </p:nvSpPr>
          <p:spPr bwMode="auto">
            <a:xfrm>
              <a:off x="637" y="316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51" name="Text Box 191"/>
            <p:cNvSpPr txBox="1">
              <a:spLocks noChangeAspect="1" noChangeArrowheads="1"/>
            </p:cNvSpPr>
            <p:nvPr/>
          </p:nvSpPr>
          <p:spPr bwMode="auto">
            <a:xfrm>
              <a:off x="800" y="2685"/>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852" name="Line 192"/>
            <p:cNvSpPr>
              <a:spLocks noChangeAspect="1" noChangeShapeType="1"/>
            </p:cNvSpPr>
            <p:nvPr/>
          </p:nvSpPr>
          <p:spPr bwMode="auto">
            <a:xfrm flipV="1">
              <a:off x="914" y="287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53" name="Text Box 12"/>
            <p:cNvSpPr txBox="1">
              <a:spLocks noChangeAspect="1" noChangeArrowheads="1"/>
            </p:cNvSpPr>
            <p:nvPr/>
          </p:nvSpPr>
          <p:spPr bwMode="auto">
            <a:xfrm>
              <a:off x="-37" y="2923"/>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0854" name="Text Box 155"/>
            <p:cNvSpPr txBox="1">
              <a:spLocks noChangeAspect="1" noChangeArrowheads="1"/>
            </p:cNvSpPr>
            <p:nvPr/>
          </p:nvSpPr>
          <p:spPr bwMode="auto">
            <a:xfrm>
              <a:off x="-33" y="36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55" name="Text Box 156"/>
            <p:cNvSpPr txBox="1">
              <a:spLocks noChangeAspect="1" noChangeArrowheads="1"/>
            </p:cNvSpPr>
            <p:nvPr/>
          </p:nvSpPr>
          <p:spPr bwMode="auto">
            <a:xfrm>
              <a:off x="123" y="3876"/>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856" name="Line 157"/>
            <p:cNvSpPr>
              <a:spLocks noChangeAspect="1" noChangeShapeType="1"/>
            </p:cNvSpPr>
            <p:nvPr/>
          </p:nvSpPr>
          <p:spPr bwMode="auto">
            <a:xfrm flipV="1">
              <a:off x="240" y="360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57" name="Line 158"/>
            <p:cNvSpPr>
              <a:spLocks noChangeAspect="1" noChangeShapeType="1"/>
            </p:cNvSpPr>
            <p:nvPr/>
          </p:nvSpPr>
          <p:spPr bwMode="auto">
            <a:xfrm flipV="1">
              <a:off x="240" y="382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58" name="Line 159"/>
            <p:cNvSpPr>
              <a:spLocks noChangeAspect="1" noChangeShapeType="1"/>
            </p:cNvSpPr>
            <p:nvPr/>
          </p:nvSpPr>
          <p:spPr bwMode="auto">
            <a:xfrm flipV="1">
              <a:off x="240" y="33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59" name="Text Box 160"/>
            <p:cNvSpPr txBox="1">
              <a:spLocks noChangeAspect="1" noChangeArrowheads="1"/>
            </p:cNvSpPr>
            <p:nvPr/>
          </p:nvSpPr>
          <p:spPr bwMode="auto">
            <a:xfrm>
              <a:off x="-37" y="341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60" name="Line 162"/>
            <p:cNvSpPr>
              <a:spLocks noChangeAspect="1" noChangeShapeType="1"/>
            </p:cNvSpPr>
            <p:nvPr/>
          </p:nvSpPr>
          <p:spPr bwMode="auto">
            <a:xfrm flipV="1">
              <a:off x="240" y="311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61" name="Text Box 163"/>
            <p:cNvSpPr txBox="1">
              <a:spLocks noChangeAspect="1" noChangeArrowheads="1"/>
            </p:cNvSpPr>
            <p:nvPr/>
          </p:nvSpPr>
          <p:spPr bwMode="auto">
            <a:xfrm>
              <a:off x="-37" y="316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62" name="Text Box 199"/>
            <p:cNvSpPr txBox="1">
              <a:spLocks noChangeAspect="1" noChangeArrowheads="1"/>
            </p:cNvSpPr>
            <p:nvPr/>
          </p:nvSpPr>
          <p:spPr bwMode="auto">
            <a:xfrm>
              <a:off x="126" y="2685"/>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863" name="Line 200"/>
            <p:cNvSpPr>
              <a:spLocks noChangeAspect="1" noChangeShapeType="1"/>
            </p:cNvSpPr>
            <p:nvPr/>
          </p:nvSpPr>
          <p:spPr bwMode="auto">
            <a:xfrm flipV="1">
              <a:off x="240" y="287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64" name="Text Box 13"/>
            <p:cNvSpPr txBox="1">
              <a:spLocks noChangeAspect="1" noChangeArrowheads="1"/>
            </p:cNvSpPr>
            <p:nvPr/>
          </p:nvSpPr>
          <p:spPr bwMode="auto">
            <a:xfrm>
              <a:off x="535" y="2923"/>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p>
          </p:txBody>
        </p:sp>
      </p:grpSp>
      <p:grpSp>
        <p:nvGrpSpPr>
          <p:cNvPr id="19" name="Group 307"/>
          <p:cNvGrpSpPr>
            <a:grpSpLocks/>
          </p:cNvGrpSpPr>
          <p:nvPr/>
        </p:nvGrpSpPr>
        <p:grpSpPr bwMode="auto">
          <a:xfrm>
            <a:off x="1970088" y="4262438"/>
            <a:ext cx="2535237" cy="2257425"/>
            <a:chOff x="1241" y="2685"/>
            <a:chExt cx="1597" cy="1422"/>
          </a:xfrm>
        </p:grpSpPr>
        <p:sp>
          <p:nvSpPr>
            <p:cNvPr id="30820" name="Text Box 100"/>
            <p:cNvSpPr txBox="1">
              <a:spLocks noChangeAspect="1" noChangeArrowheads="1"/>
            </p:cNvSpPr>
            <p:nvPr/>
          </p:nvSpPr>
          <p:spPr bwMode="auto">
            <a:xfrm>
              <a:off x="1241" y="316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grpSp>
          <p:nvGrpSpPr>
            <p:cNvPr id="48229" name="Group 302"/>
            <p:cNvGrpSpPr>
              <a:grpSpLocks/>
            </p:cNvGrpSpPr>
            <p:nvPr/>
          </p:nvGrpSpPr>
          <p:grpSpPr bwMode="auto">
            <a:xfrm>
              <a:off x="1350" y="2685"/>
              <a:ext cx="1488" cy="1422"/>
              <a:chOff x="1350" y="2685"/>
              <a:chExt cx="1488" cy="1422"/>
            </a:xfrm>
          </p:grpSpPr>
          <p:sp>
            <p:nvSpPr>
              <p:cNvPr id="30822" name="Text Box 37"/>
              <p:cNvSpPr txBox="1">
                <a:spLocks noChangeAspect="1" noChangeArrowheads="1"/>
              </p:cNvSpPr>
              <p:nvPr/>
            </p:nvSpPr>
            <p:spPr bwMode="auto">
              <a:xfrm>
                <a:off x="1352" y="2923"/>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0823" name="Text Box 115"/>
              <p:cNvSpPr txBox="1">
                <a:spLocks noChangeAspect="1" noChangeArrowheads="1"/>
              </p:cNvSpPr>
              <p:nvPr/>
            </p:nvSpPr>
            <p:spPr bwMode="auto">
              <a:xfrm>
                <a:off x="1510" y="3876"/>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824" name="Text Box 114"/>
              <p:cNvSpPr txBox="1">
                <a:spLocks noChangeAspect="1" noChangeArrowheads="1"/>
              </p:cNvSpPr>
              <p:nvPr/>
            </p:nvSpPr>
            <p:spPr bwMode="auto">
              <a:xfrm>
                <a:off x="1354" y="36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25" name="Line 116"/>
              <p:cNvSpPr>
                <a:spLocks noChangeAspect="1" noChangeShapeType="1"/>
              </p:cNvSpPr>
              <p:nvPr/>
            </p:nvSpPr>
            <p:spPr bwMode="auto">
              <a:xfrm flipV="1">
                <a:off x="1627" y="360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26" name="Line 117"/>
              <p:cNvSpPr>
                <a:spLocks noChangeAspect="1" noChangeShapeType="1"/>
              </p:cNvSpPr>
              <p:nvPr/>
            </p:nvSpPr>
            <p:spPr bwMode="auto">
              <a:xfrm flipV="1">
                <a:off x="1627" y="382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27" name="Line 118"/>
              <p:cNvSpPr>
                <a:spLocks noChangeAspect="1" noChangeShapeType="1"/>
              </p:cNvSpPr>
              <p:nvPr/>
            </p:nvSpPr>
            <p:spPr bwMode="auto">
              <a:xfrm flipV="1">
                <a:off x="1627" y="33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28" name="Text Box 119"/>
              <p:cNvSpPr txBox="1">
                <a:spLocks noChangeAspect="1" noChangeArrowheads="1"/>
              </p:cNvSpPr>
              <p:nvPr/>
            </p:nvSpPr>
            <p:spPr bwMode="auto">
              <a:xfrm>
                <a:off x="1350" y="341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29" name="Line 131"/>
              <p:cNvSpPr>
                <a:spLocks noChangeAspect="1" noChangeShapeType="1"/>
              </p:cNvSpPr>
              <p:nvPr/>
            </p:nvSpPr>
            <p:spPr bwMode="auto">
              <a:xfrm flipV="1">
                <a:off x="1627" y="311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30" name="Text Box 195"/>
              <p:cNvSpPr txBox="1">
                <a:spLocks noChangeAspect="1" noChangeArrowheads="1"/>
              </p:cNvSpPr>
              <p:nvPr/>
            </p:nvSpPr>
            <p:spPr bwMode="auto">
              <a:xfrm>
                <a:off x="1513" y="2685"/>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831" name="Line 196"/>
              <p:cNvSpPr>
                <a:spLocks noChangeAspect="1" noChangeShapeType="1"/>
              </p:cNvSpPr>
              <p:nvPr/>
            </p:nvSpPr>
            <p:spPr bwMode="auto">
              <a:xfrm flipV="1">
                <a:off x="1627" y="287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32" name="Text Box 38"/>
              <p:cNvSpPr txBox="1">
                <a:spLocks noChangeAspect="1" noChangeArrowheads="1"/>
              </p:cNvSpPr>
              <p:nvPr/>
            </p:nvSpPr>
            <p:spPr bwMode="auto">
              <a:xfrm>
                <a:off x="1974" y="2923"/>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p>
            </p:txBody>
          </p:sp>
          <p:sp>
            <p:nvSpPr>
              <p:cNvPr id="30833" name="Text Box 164"/>
              <p:cNvSpPr txBox="1">
                <a:spLocks noChangeAspect="1" noChangeArrowheads="1"/>
              </p:cNvSpPr>
              <p:nvPr/>
            </p:nvSpPr>
            <p:spPr bwMode="auto">
              <a:xfrm>
                <a:off x="1976" y="316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834" name="Text Box 165"/>
              <p:cNvSpPr txBox="1">
                <a:spLocks noChangeAspect="1" noChangeArrowheads="1"/>
              </p:cNvSpPr>
              <p:nvPr/>
            </p:nvSpPr>
            <p:spPr bwMode="auto">
              <a:xfrm>
                <a:off x="2089" y="36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35" name="Text Box 166"/>
              <p:cNvSpPr txBox="1">
                <a:spLocks noChangeAspect="1" noChangeArrowheads="1"/>
              </p:cNvSpPr>
              <p:nvPr/>
            </p:nvSpPr>
            <p:spPr bwMode="auto">
              <a:xfrm>
                <a:off x="2245" y="3876"/>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836" name="Line 167"/>
              <p:cNvSpPr>
                <a:spLocks noChangeAspect="1" noChangeShapeType="1"/>
              </p:cNvSpPr>
              <p:nvPr/>
            </p:nvSpPr>
            <p:spPr bwMode="auto">
              <a:xfrm flipV="1">
                <a:off x="2362" y="360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37" name="Line 168"/>
              <p:cNvSpPr>
                <a:spLocks noChangeAspect="1" noChangeShapeType="1"/>
              </p:cNvSpPr>
              <p:nvPr/>
            </p:nvSpPr>
            <p:spPr bwMode="auto">
              <a:xfrm flipV="1">
                <a:off x="2362" y="382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38" name="Line 169"/>
              <p:cNvSpPr>
                <a:spLocks noChangeAspect="1" noChangeShapeType="1"/>
              </p:cNvSpPr>
              <p:nvPr/>
            </p:nvSpPr>
            <p:spPr bwMode="auto">
              <a:xfrm flipV="1">
                <a:off x="2362" y="33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39" name="Text Box 170"/>
              <p:cNvSpPr txBox="1">
                <a:spLocks noChangeAspect="1" noChangeArrowheads="1"/>
              </p:cNvSpPr>
              <p:nvPr/>
            </p:nvSpPr>
            <p:spPr bwMode="auto">
              <a:xfrm>
                <a:off x="2085" y="341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40" name="Line 172"/>
              <p:cNvSpPr>
                <a:spLocks noChangeAspect="1" noChangeShapeType="1"/>
              </p:cNvSpPr>
              <p:nvPr/>
            </p:nvSpPr>
            <p:spPr bwMode="auto">
              <a:xfrm flipV="1">
                <a:off x="2362" y="311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41" name="Text Box 201"/>
              <p:cNvSpPr txBox="1">
                <a:spLocks noChangeAspect="1" noChangeArrowheads="1"/>
              </p:cNvSpPr>
              <p:nvPr/>
            </p:nvSpPr>
            <p:spPr bwMode="auto">
              <a:xfrm>
                <a:off x="2248" y="2685"/>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842" name="Line 202"/>
              <p:cNvSpPr>
                <a:spLocks noChangeAspect="1" noChangeShapeType="1"/>
              </p:cNvSpPr>
              <p:nvPr/>
            </p:nvSpPr>
            <p:spPr bwMode="auto">
              <a:xfrm flipV="1">
                <a:off x="2362" y="287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grpSp>
        <p:nvGrpSpPr>
          <p:cNvPr id="21" name="Group 306"/>
          <p:cNvGrpSpPr>
            <a:grpSpLocks/>
          </p:cNvGrpSpPr>
          <p:nvPr/>
        </p:nvGrpSpPr>
        <p:grpSpPr bwMode="auto">
          <a:xfrm>
            <a:off x="4298950" y="4262438"/>
            <a:ext cx="2551113" cy="2257425"/>
            <a:chOff x="2708" y="2685"/>
            <a:chExt cx="1607" cy="1422"/>
          </a:xfrm>
        </p:grpSpPr>
        <p:sp>
          <p:nvSpPr>
            <p:cNvPr id="30797" name="Text Box 113"/>
            <p:cNvSpPr txBox="1">
              <a:spLocks noChangeAspect="1" noChangeArrowheads="1"/>
            </p:cNvSpPr>
            <p:nvPr/>
          </p:nvSpPr>
          <p:spPr bwMode="auto">
            <a:xfrm>
              <a:off x="2708" y="341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grpSp>
          <p:nvGrpSpPr>
            <p:cNvPr id="48206" name="Group 303"/>
            <p:cNvGrpSpPr>
              <a:grpSpLocks/>
            </p:cNvGrpSpPr>
            <p:nvPr/>
          </p:nvGrpSpPr>
          <p:grpSpPr bwMode="auto">
            <a:xfrm>
              <a:off x="2827" y="2685"/>
              <a:ext cx="1488" cy="1422"/>
              <a:chOff x="2827" y="2685"/>
              <a:chExt cx="1488" cy="1422"/>
            </a:xfrm>
          </p:grpSpPr>
          <p:sp>
            <p:nvSpPr>
              <p:cNvPr id="30799" name="Text Box 92"/>
              <p:cNvSpPr txBox="1">
                <a:spLocks noChangeAspect="1" noChangeArrowheads="1"/>
              </p:cNvSpPr>
              <p:nvPr/>
            </p:nvSpPr>
            <p:spPr bwMode="auto">
              <a:xfrm>
                <a:off x="2827" y="2923"/>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0800" name="Text Box 102"/>
              <p:cNvSpPr txBox="1">
                <a:spLocks noChangeAspect="1" noChangeArrowheads="1"/>
              </p:cNvSpPr>
              <p:nvPr/>
            </p:nvSpPr>
            <p:spPr bwMode="auto">
              <a:xfrm>
                <a:off x="2983" y="3876"/>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801" name="Text Box 108"/>
              <p:cNvSpPr txBox="1">
                <a:spLocks noChangeAspect="1" noChangeArrowheads="1"/>
              </p:cNvSpPr>
              <p:nvPr/>
            </p:nvSpPr>
            <p:spPr bwMode="auto">
              <a:xfrm>
                <a:off x="2827" y="36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02" name="Line 109"/>
              <p:cNvSpPr>
                <a:spLocks noChangeAspect="1" noChangeShapeType="1"/>
              </p:cNvSpPr>
              <p:nvPr/>
            </p:nvSpPr>
            <p:spPr bwMode="auto">
              <a:xfrm flipV="1">
                <a:off x="3100" y="360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03" name="Line 110"/>
              <p:cNvSpPr>
                <a:spLocks noChangeAspect="1" noChangeShapeType="1"/>
              </p:cNvSpPr>
              <p:nvPr/>
            </p:nvSpPr>
            <p:spPr bwMode="auto">
              <a:xfrm flipV="1">
                <a:off x="3100" y="382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04" name="Line 111"/>
              <p:cNvSpPr>
                <a:spLocks noChangeAspect="1" noChangeShapeType="1"/>
              </p:cNvSpPr>
              <p:nvPr/>
            </p:nvSpPr>
            <p:spPr bwMode="auto">
              <a:xfrm flipV="1">
                <a:off x="3100" y="33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05" name="Line 129"/>
              <p:cNvSpPr>
                <a:spLocks noChangeAspect="1" noChangeShapeType="1"/>
              </p:cNvSpPr>
              <p:nvPr/>
            </p:nvSpPr>
            <p:spPr bwMode="auto">
              <a:xfrm flipV="1">
                <a:off x="3100" y="311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06" name="Text Box 134"/>
              <p:cNvSpPr txBox="1">
                <a:spLocks noChangeAspect="1" noChangeArrowheads="1"/>
              </p:cNvSpPr>
              <p:nvPr/>
            </p:nvSpPr>
            <p:spPr bwMode="auto">
              <a:xfrm>
                <a:off x="2830" y="316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07" name="Text Box 193"/>
              <p:cNvSpPr txBox="1">
                <a:spLocks noChangeAspect="1" noChangeArrowheads="1"/>
              </p:cNvSpPr>
              <p:nvPr/>
            </p:nvSpPr>
            <p:spPr bwMode="auto">
              <a:xfrm>
                <a:off x="2986" y="2685"/>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808" name="Line 194"/>
              <p:cNvSpPr>
                <a:spLocks noChangeAspect="1" noChangeShapeType="1"/>
              </p:cNvSpPr>
              <p:nvPr/>
            </p:nvSpPr>
            <p:spPr bwMode="auto">
              <a:xfrm flipV="1">
                <a:off x="3100" y="287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09" name="Text Box 173"/>
              <p:cNvSpPr txBox="1">
                <a:spLocks noChangeAspect="1" noChangeArrowheads="1"/>
              </p:cNvSpPr>
              <p:nvPr/>
            </p:nvSpPr>
            <p:spPr bwMode="auto">
              <a:xfrm>
                <a:off x="3722" y="3876"/>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810" name="Text Box 174"/>
              <p:cNvSpPr txBox="1">
                <a:spLocks noChangeAspect="1" noChangeArrowheads="1"/>
              </p:cNvSpPr>
              <p:nvPr/>
            </p:nvSpPr>
            <p:spPr bwMode="auto">
              <a:xfrm>
                <a:off x="3566" y="36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11" name="Line 175"/>
              <p:cNvSpPr>
                <a:spLocks noChangeAspect="1" noChangeShapeType="1"/>
              </p:cNvSpPr>
              <p:nvPr/>
            </p:nvSpPr>
            <p:spPr bwMode="auto">
              <a:xfrm flipV="1">
                <a:off x="3839" y="360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12" name="Line 176"/>
              <p:cNvSpPr>
                <a:spLocks noChangeAspect="1" noChangeShapeType="1"/>
              </p:cNvSpPr>
              <p:nvPr/>
            </p:nvSpPr>
            <p:spPr bwMode="auto">
              <a:xfrm flipV="1">
                <a:off x="3839" y="382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13" name="Line 177"/>
              <p:cNvSpPr>
                <a:spLocks noChangeAspect="1" noChangeShapeType="1"/>
              </p:cNvSpPr>
              <p:nvPr/>
            </p:nvSpPr>
            <p:spPr bwMode="auto">
              <a:xfrm flipV="1">
                <a:off x="3839" y="33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14" name="Text Box 178"/>
              <p:cNvSpPr txBox="1">
                <a:spLocks noChangeAspect="1" noChangeArrowheads="1"/>
              </p:cNvSpPr>
              <p:nvPr/>
            </p:nvSpPr>
            <p:spPr bwMode="auto">
              <a:xfrm>
                <a:off x="3447" y="341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815" name="Line 180"/>
              <p:cNvSpPr>
                <a:spLocks noChangeAspect="1" noChangeShapeType="1"/>
              </p:cNvSpPr>
              <p:nvPr/>
            </p:nvSpPr>
            <p:spPr bwMode="auto">
              <a:xfrm flipV="1">
                <a:off x="3839" y="311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16" name="Text Box 181"/>
              <p:cNvSpPr txBox="1">
                <a:spLocks noChangeAspect="1" noChangeArrowheads="1"/>
              </p:cNvSpPr>
              <p:nvPr/>
            </p:nvSpPr>
            <p:spPr bwMode="auto">
              <a:xfrm>
                <a:off x="3569" y="316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817" name="Text Box 203"/>
              <p:cNvSpPr txBox="1">
                <a:spLocks noChangeAspect="1" noChangeArrowheads="1"/>
              </p:cNvSpPr>
              <p:nvPr/>
            </p:nvSpPr>
            <p:spPr bwMode="auto">
              <a:xfrm>
                <a:off x="3725" y="2685"/>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818" name="Line 204"/>
              <p:cNvSpPr>
                <a:spLocks noChangeAspect="1" noChangeShapeType="1"/>
              </p:cNvSpPr>
              <p:nvPr/>
            </p:nvSpPr>
            <p:spPr bwMode="auto">
              <a:xfrm flipV="1">
                <a:off x="3839" y="287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819" name="Text Box 93"/>
              <p:cNvSpPr txBox="1">
                <a:spLocks noChangeAspect="1" noChangeArrowheads="1"/>
              </p:cNvSpPr>
              <p:nvPr/>
            </p:nvSpPr>
            <p:spPr bwMode="auto">
              <a:xfrm>
                <a:off x="3450" y="2923"/>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p>
            </p:txBody>
          </p:sp>
        </p:grpSp>
      </p:grpSp>
      <p:grpSp>
        <p:nvGrpSpPr>
          <p:cNvPr id="23" name="Group 308"/>
          <p:cNvGrpSpPr>
            <a:grpSpLocks/>
          </p:cNvGrpSpPr>
          <p:nvPr/>
        </p:nvGrpSpPr>
        <p:grpSpPr bwMode="auto">
          <a:xfrm>
            <a:off x="6646863" y="4262438"/>
            <a:ext cx="2555875" cy="2257425"/>
            <a:chOff x="4187" y="2685"/>
            <a:chExt cx="1610" cy="1422"/>
          </a:xfrm>
        </p:grpSpPr>
        <p:sp>
          <p:nvSpPr>
            <p:cNvPr id="30773" name="Text Box 136"/>
            <p:cNvSpPr txBox="1">
              <a:spLocks noChangeAspect="1" noChangeArrowheads="1"/>
            </p:cNvSpPr>
            <p:nvPr/>
          </p:nvSpPr>
          <p:spPr bwMode="auto">
            <a:xfrm>
              <a:off x="4193" y="316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grpSp>
          <p:nvGrpSpPr>
            <p:cNvPr id="48182" name="Group 305"/>
            <p:cNvGrpSpPr>
              <a:grpSpLocks/>
            </p:cNvGrpSpPr>
            <p:nvPr/>
          </p:nvGrpSpPr>
          <p:grpSpPr bwMode="auto">
            <a:xfrm>
              <a:off x="4187" y="2685"/>
              <a:ext cx="1610" cy="1422"/>
              <a:chOff x="4187" y="2685"/>
              <a:chExt cx="1610" cy="1422"/>
            </a:xfrm>
          </p:grpSpPr>
          <p:sp>
            <p:nvSpPr>
              <p:cNvPr id="30775" name="Text Box 125"/>
              <p:cNvSpPr txBox="1">
                <a:spLocks noChangeAspect="1" noChangeArrowheads="1"/>
              </p:cNvSpPr>
              <p:nvPr/>
            </p:nvSpPr>
            <p:spPr bwMode="auto">
              <a:xfrm>
                <a:off x="4187" y="341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grpSp>
            <p:nvGrpSpPr>
              <p:cNvPr id="48184" name="Group 304"/>
              <p:cNvGrpSpPr>
                <a:grpSpLocks/>
              </p:cNvGrpSpPr>
              <p:nvPr/>
            </p:nvGrpSpPr>
            <p:grpSpPr bwMode="auto">
              <a:xfrm>
                <a:off x="4304" y="2685"/>
                <a:ext cx="1493" cy="1422"/>
                <a:chOff x="4304" y="2685"/>
                <a:chExt cx="1493" cy="1422"/>
              </a:xfrm>
            </p:grpSpPr>
            <p:sp>
              <p:nvSpPr>
                <p:cNvPr id="30777" name="Text Box 94"/>
                <p:cNvSpPr txBox="1">
                  <a:spLocks noChangeAspect="1" noChangeArrowheads="1"/>
                </p:cNvSpPr>
                <p:nvPr/>
              </p:nvSpPr>
              <p:spPr bwMode="auto">
                <a:xfrm>
                  <a:off x="4304" y="2923"/>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0778" name="Text Box 120"/>
                <p:cNvSpPr txBox="1">
                  <a:spLocks noChangeAspect="1" noChangeArrowheads="1"/>
                </p:cNvSpPr>
                <p:nvPr/>
              </p:nvSpPr>
              <p:spPr bwMode="auto">
                <a:xfrm>
                  <a:off x="4462" y="3876"/>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779" name="Text Box 121"/>
                <p:cNvSpPr txBox="1">
                  <a:spLocks noChangeAspect="1" noChangeArrowheads="1"/>
                </p:cNvSpPr>
                <p:nvPr/>
              </p:nvSpPr>
              <p:spPr bwMode="auto">
                <a:xfrm>
                  <a:off x="4306" y="36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780" name="Line 122"/>
                <p:cNvSpPr>
                  <a:spLocks noChangeAspect="1" noChangeShapeType="1"/>
                </p:cNvSpPr>
                <p:nvPr/>
              </p:nvSpPr>
              <p:spPr bwMode="auto">
                <a:xfrm flipV="1">
                  <a:off x="4575" y="360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81" name="Line 123"/>
                <p:cNvSpPr>
                  <a:spLocks noChangeAspect="1" noChangeShapeType="1"/>
                </p:cNvSpPr>
                <p:nvPr/>
              </p:nvSpPr>
              <p:spPr bwMode="auto">
                <a:xfrm flipV="1">
                  <a:off x="4575" y="382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82" name="Line 124"/>
                <p:cNvSpPr>
                  <a:spLocks noChangeAspect="1" noChangeShapeType="1"/>
                </p:cNvSpPr>
                <p:nvPr/>
              </p:nvSpPr>
              <p:spPr bwMode="auto">
                <a:xfrm flipV="1">
                  <a:off x="4575" y="33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83" name="Line 133"/>
                <p:cNvSpPr>
                  <a:spLocks noChangeAspect="1" noChangeShapeType="1"/>
                </p:cNvSpPr>
                <p:nvPr/>
              </p:nvSpPr>
              <p:spPr bwMode="auto">
                <a:xfrm flipV="1">
                  <a:off x="4575" y="311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84" name="Text Box 197"/>
                <p:cNvSpPr txBox="1">
                  <a:spLocks noChangeAspect="1" noChangeArrowheads="1"/>
                </p:cNvSpPr>
                <p:nvPr/>
              </p:nvSpPr>
              <p:spPr bwMode="auto">
                <a:xfrm>
                  <a:off x="4465" y="2685"/>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785" name="Line 198"/>
                <p:cNvSpPr>
                  <a:spLocks noChangeAspect="1" noChangeShapeType="1"/>
                </p:cNvSpPr>
                <p:nvPr/>
              </p:nvSpPr>
              <p:spPr bwMode="auto">
                <a:xfrm flipV="1">
                  <a:off x="4575" y="287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86" name="Text Box 95"/>
                <p:cNvSpPr txBox="1">
                  <a:spLocks noChangeAspect="1" noChangeArrowheads="1"/>
                </p:cNvSpPr>
                <p:nvPr/>
              </p:nvSpPr>
              <p:spPr bwMode="auto">
                <a:xfrm>
                  <a:off x="4925" y="2923"/>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p>
              </p:txBody>
            </p:sp>
            <p:sp>
              <p:nvSpPr>
                <p:cNvPr id="30787" name="Text Box 182"/>
                <p:cNvSpPr txBox="1">
                  <a:spLocks noChangeAspect="1" noChangeArrowheads="1"/>
                </p:cNvSpPr>
                <p:nvPr/>
              </p:nvSpPr>
              <p:spPr bwMode="auto">
                <a:xfrm>
                  <a:off x="5204" y="3876"/>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0788" name="Text Box 183"/>
                <p:cNvSpPr txBox="1">
                  <a:spLocks noChangeAspect="1" noChangeArrowheads="1"/>
                </p:cNvSpPr>
                <p:nvPr/>
              </p:nvSpPr>
              <p:spPr bwMode="auto">
                <a:xfrm>
                  <a:off x="5048" y="3646"/>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789" name="Line 184"/>
                <p:cNvSpPr>
                  <a:spLocks noChangeAspect="1" noChangeShapeType="1"/>
                </p:cNvSpPr>
                <p:nvPr/>
              </p:nvSpPr>
              <p:spPr bwMode="auto">
                <a:xfrm flipV="1">
                  <a:off x="5317" y="360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90" name="Line 185"/>
                <p:cNvSpPr>
                  <a:spLocks noChangeAspect="1" noChangeShapeType="1"/>
                </p:cNvSpPr>
                <p:nvPr/>
              </p:nvSpPr>
              <p:spPr bwMode="auto">
                <a:xfrm flipV="1">
                  <a:off x="5317" y="382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91" name="Line 186"/>
                <p:cNvSpPr>
                  <a:spLocks noChangeAspect="1" noChangeShapeType="1"/>
                </p:cNvSpPr>
                <p:nvPr/>
              </p:nvSpPr>
              <p:spPr bwMode="auto">
                <a:xfrm flipV="1">
                  <a:off x="5317" y="33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92" name="Text Box 187"/>
                <p:cNvSpPr txBox="1">
                  <a:spLocks noChangeAspect="1" noChangeArrowheads="1"/>
                </p:cNvSpPr>
                <p:nvPr/>
              </p:nvSpPr>
              <p:spPr bwMode="auto">
                <a:xfrm>
                  <a:off x="4929" y="341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793" name="Line 189"/>
                <p:cNvSpPr>
                  <a:spLocks noChangeAspect="1" noChangeShapeType="1"/>
                </p:cNvSpPr>
                <p:nvPr/>
              </p:nvSpPr>
              <p:spPr bwMode="auto">
                <a:xfrm flipV="1">
                  <a:off x="5317" y="311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94" name="Text Box 190"/>
                <p:cNvSpPr txBox="1">
                  <a:spLocks noChangeAspect="1" noChangeArrowheads="1"/>
                </p:cNvSpPr>
                <p:nvPr/>
              </p:nvSpPr>
              <p:spPr bwMode="auto">
                <a:xfrm>
                  <a:off x="4935" y="3164"/>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795" name="Text Box 205"/>
                <p:cNvSpPr txBox="1">
                  <a:spLocks noChangeAspect="1" noChangeArrowheads="1"/>
                </p:cNvSpPr>
                <p:nvPr/>
              </p:nvSpPr>
              <p:spPr bwMode="auto">
                <a:xfrm>
                  <a:off x="5207" y="2685"/>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sp>
              <p:nvSpPr>
                <p:cNvPr id="30796" name="Line 206"/>
                <p:cNvSpPr>
                  <a:spLocks noChangeAspect="1" noChangeShapeType="1"/>
                </p:cNvSpPr>
                <p:nvPr/>
              </p:nvSpPr>
              <p:spPr bwMode="auto">
                <a:xfrm flipV="1">
                  <a:off x="5317" y="287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grpSp>
      <p:grpSp>
        <p:nvGrpSpPr>
          <p:cNvPr id="26" name="Group 256"/>
          <p:cNvGrpSpPr>
            <a:grpSpLocks/>
          </p:cNvGrpSpPr>
          <p:nvPr/>
        </p:nvGrpSpPr>
        <p:grpSpPr bwMode="auto">
          <a:xfrm>
            <a:off x="19050" y="3986213"/>
            <a:ext cx="9105900" cy="2833687"/>
            <a:chOff x="0" y="2511"/>
            <a:chExt cx="5781" cy="1785"/>
          </a:xfrm>
        </p:grpSpPr>
        <p:sp>
          <p:nvSpPr>
            <p:cNvPr id="30771" name="Rectangle 226"/>
            <p:cNvSpPr>
              <a:spLocks noChangeArrowheads="1"/>
            </p:cNvSpPr>
            <p:nvPr/>
          </p:nvSpPr>
          <p:spPr bwMode="auto">
            <a:xfrm>
              <a:off x="0" y="2556"/>
              <a:ext cx="5781" cy="1740"/>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72" name="Text Box 227"/>
            <p:cNvSpPr txBox="1">
              <a:spLocks noChangeArrowheads="1"/>
            </p:cNvSpPr>
            <p:nvPr/>
          </p:nvSpPr>
          <p:spPr bwMode="auto">
            <a:xfrm>
              <a:off x="2502" y="2511"/>
              <a:ext cx="883" cy="231"/>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6 carbons</a:t>
              </a:r>
            </a:p>
          </p:txBody>
        </p:sp>
      </p:grpSp>
      <p:grpSp>
        <p:nvGrpSpPr>
          <p:cNvPr id="27" name="Group 255"/>
          <p:cNvGrpSpPr>
            <a:grpSpLocks/>
          </p:cNvGrpSpPr>
          <p:nvPr/>
        </p:nvGrpSpPr>
        <p:grpSpPr bwMode="auto">
          <a:xfrm>
            <a:off x="330200" y="3295650"/>
            <a:ext cx="4565650" cy="739775"/>
            <a:chOff x="208" y="2076"/>
            <a:chExt cx="2876" cy="466"/>
          </a:xfrm>
        </p:grpSpPr>
        <p:sp>
          <p:nvSpPr>
            <p:cNvPr id="30769" name="AutoShape 234"/>
            <p:cNvSpPr>
              <a:spLocks/>
            </p:cNvSpPr>
            <p:nvPr/>
          </p:nvSpPr>
          <p:spPr bwMode="auto">
            <a:xfrm rot="16200000" flipV="1">
              <a:off x="624" y="1986"/>
              <a:ext cx="140" cy="972"/>
            </a:xfrm>
            <a:prstGeom prst="rightBrace">
              <a:avLst>
                <a:gd name="adj1" fmla="val 57857"/>
                <a:gd name="adj2" fmla="val 50000"/>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70" name="Line 238"/>
            <p:cNvSpPr>
              <a:spLocks noChangeShapeType="1"/>
            </p:cNvSpPr>
            <p:nvPr/>
          </p:nvSpPr>
          <p:spPr bwMode="auto">
            <a:xfrm flipH="1">
              <a:off x="708" y="2076"/>
              <a:ext cx="2376" cy="336"/>
            </a:xfrm>
            <a:prstGeom prst="line">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28" name="Group 254"/>
          <p:cNvGrpSpPr>
            <a:grpSpLocks/>
          </p:cNvGrpSpPr>
          <p:nvPr/>
        </p:nvGrpSpPr>
        <p:grpSpPr bwMode="auto">
          <a:xfrm>
            <a:off x="2425700" y="3295650"/>
            <a:ext cx="3803650" cy="739775"/>
            <a:chOff x="1528" y="2076"/>
            <a:chExt cx="2396" cy="466"/>
          </a:xfrm>
        </p:grpSpPr>
        <p:sp>
          <p:nvSpPr>
            <p:cNvPr id="30767" name="AutoShape 235"/>
            <p:cNvSpPr>
              <a:spLocks/>
            </p:cNvSpPr>
            <p:nvPr/>
          </p:nvSpPr>
          <p:spPr bwMode="auto">
            <a:xfrm rot="16200000" flipV="1">
              <a:off x="1944" y="1986"/>
              <a:ext cx="140" cy="972"/>
            </a:xfrm>
            <a:prstGeom prst="rightBrace">
              <a:avLst>
                <a:gd name="adj1" fmla="val 57857"/>
                <a:gd name="adj2" fmla="val 50000"/>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68" name="Line 239"/>
            <p:cNvSpPr>
              <a:spLocks noChangeShapeType="1"/>
            </p:cNvSpPr>
            <p:nvPr/>
          </p:nvSpPr>
          <p:spPr bwMode="auto">
            <a:xfrm flipV="1">
              <a:off x="2004" y="2076"/>
              <a:ext cx="1920" cy="336"/>
            </a:xfrm>
            <a:prstGeom prst="line">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29" name="Group 265"/>
          <p:cNvGrpSpPr>
            <a:grpSpLocks/>
          </p:cNvGrpSpPr>
          <p:nvPr/>
        </p:nvGrpSpPr>
        <p:grpSpPr bwMode="auto">
          <a:xfrm>
            <a:off x="4997450" y="3289300"/>
            <a:ext cx="2590800" cy="746125"/>
            <a:chOff x="3148" y="2072"/>
            <a:chExt cx="1632" cy="470"/>
          </a:xfrm>
        </p:grpSpPr>
        <p:sp>
          <p:nvSpPr>
            <p:cNvPr id="30765" name="AutoShape 236"/>
            <p:cNvSpPr>
              <a:spLocks/>
            </p:cNvSpPr>
            <p:nvPr/>
          </p:nvSpPr>
          <p:spPr bwMode="auto">
            <a:xfrm rot="16200000" flipV="1">
              <a:off x="3564" y="1986"/>
              <a:ext cx="140" cy="972"/>
            </a:xfrm>
            <a:prstGeom prst="rightBrace">
              <a:avLst>
                <a:gd name="adj1" fmla="val 57857"/>
                <a:gd name="adj2" fmla="val 50000"/>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66" name="Line 240"/>
            <p:cNvSpPr>
              <a:spLocks noChangeShapeType="1"/>
            </p:cNvSpPr>
            <p:nvPr/>
          </p:nvSpPr>
          <p:spPr bwMode="auto">
            <a:xfrm flipV="1">
              <a:off x="3624" y="2072"/>
              <a:ext cx="1156" cy="332"/>
            </a:xfrm>
            <a:prstGeom prst="line">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30" name="Group 252"/>
          <p:cNvGrpSpPr>
            <a:grpSpLocks/>
          </p:cNvGrpSpPr>
          <p:nvPr/>
        </p:nvGrpSpPr>
        <p:grpSpPr bwMode="auto">
          <a:xfrm>
            <a:off x="7283450" y="3295650"/>
            <a:ext cx="1543050" cy="739775"/>
            <a:chOff x="4588" y="2076"/>
            <a:chExt cx="972" cy="466"/>
          </a:xfrm>
        </p:grpSpPr>
        <p:sp>
          <p:nvSpPr>
            <p:cNvPr id="30763" name="AutoShape 237"/>
            <p:cNvSpPr>
              <a:spLocks/>
            </p:cNvSpPr>
            <p:nvPr/>
          </p:nvSpPr>
          <p:spPr bwMode="auto">
            <a:xfrm rot="16200000" flipV="1">
              <a:off x="5004" y="1986"/>
              <a:ext cx="140" cy="972"/>
            </a:xfrm>
            <a:prstGeom prst="rightBrace">
              <a:avLst>
                <a:gd name="adj1" fmla="val 57857"/>
                <a:gd name="adj2" fmla="val 50000"/>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0764" name="Line 241"/>
            <p:cNvSpPr>
              <a:spLocks noChangeShapeType="1"/>
            </p:cNvSpPr>
            <p:nvPr/>
          </p:nvSpPr>
          <p:spPr bwMode="auto">
            <a:xfrm flipV="1">
              <a:off x="5076" y="2076"/>
              <a:ext cx="336" cy="324"/>
            </a:xfrm>
            <a:prstGeom prst="line">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31" name="Group 300"/>
          <p:cNvGrpSpPr>
            <a:grpSpLocks/>
          </p:cNvGrpSpPr>
          <p:nvPr/>
        </p:nvGrpSpPr>
        <p:grpSpPr bwMode="auto">
          <a:xfrm>
            <a:off x="-58738" y="4640263"/>
            <a:ext cx="8886826" cy="366712"/>
            <a:chOff x="59" y="3019"/>
            <a:chExt cx="5598" cy="231"/>
          </a:xfrm>
        </p:grpSpPr>
        <p:sp>
          <p:nvSpPr>
            <p:cNvPr id="30755" name="Text Box 292"/>
            <p:cNvSpPr txBox="1">
              <a:spLocks noChangeAspect="1" noChangeArrowheads="1"/>
            </p:cNvSpPr>
            <p:nvPr/>
          </p:nvSpPr>
          <p:spPr bwMode="auto">
            <a:xfrm>
              <a:off x="1448" y="301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756" name="Text Box 293"/>
            <p:cNvSpPr txBox="1">
              <a:spLocks noChangeAspect="1" noChangeArrowheads="1"/>
            </p:cNvSpPr>
            <p:nvPr/>
          </p:nvSpPr>
          <p:spPr bwMode="auto">
            <a:xfrm>
              <a:off x="59" y="301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757" name="Text Box 294"/>
            <p:cNvSpPr txBox="1">
              <a:spLocks noChangeAspect="1" noChangeArrowheads="1"/>
            </p:cNvSpPr>
            <p:nvPr/>
          </p:nvSpPr>
          <p:spPr bwMode="auto">
            <a:xfrm>
              <a:off x="631" y="301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758" name="Text Box 295"/>
            <p:cNvSpPr txBox="1">
              <a:spLocks noChangeAspect="1" noChangeArrowheads="1"/>
            </p:cNvSpPr>
            <p:nvPr/>
          </p:nvSpPr>
          <p:spPr bwMode="auto">
            <a:xfrm>
              <a:off x="2070" y="301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759" name="Text Box 296"/>
            <p:cNvSpPr txBox="1">
              <a:spLocks noChangeAspect="1" noChangeArrowheads="1"/>
            </p:cNvSpPr>
            <p:nvPr/>
          </p:nvSpPr>
          <p:spPr bwMode="auto">
            <a:xfrm>
              <a:off x="2923" y="301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760" name="Text Box 297"/>
            <p:cNvSpPr txBox="1">
              <a:spLocks noChangeAspect="1" noChangeArrowheads="1"/>
            </p:cNvSpPr>
            <p:nvPr/>
          </p:nvSpPr>
          <p:spPr bwMode="auto">
            <a:xfrm>
              <a:off x="4400" y="301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0761" name="Text Box 298"/>
            <p:cNvSpPr txBox="1">
              <a:spLocks noChangeAspect="1" noChangeArrowheads="1"/>
            </p:cNvSpPr>
            <p:nvPr/>
          </p:nvSpPr>
          <p:spPr bwMode="auto">
            <a:xfrm>
              <a:off x="3546" y="301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0762" name="Text Box 299"/>
            <p:cNvSpPr txBox="1">
              <a:spLocks noChangeAspect="1" noChangeArrowheads="1"/>
            </p:cNvSpPr>
            <p:nvPr/>
          </p:nvSpPr>
          <p:spPr bwMode="auto">
            <a:xfrm>
              <a:off x="5021" y="301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grpSp>
      <p:sp>
        <p:nvSpPr>
          <p:cNvPr id="30744" name="Text Box 316"/>
          <p:cNvSpPr txBox="1">
            <a:spLocks noChangeArrowheads="1"/>
          </p:cNvSpPr>
          <p:nvPr/>
        </p:nvSpPr>
        <p:spPr bwMode="auto">
          <a:xfrm>
            <a:off x="2928938" y="357188"/>
            <a:ext cx="3333750" cy="523875"/>
          </a:xfrm>
          <a:prstGeom prst="rect">
            <a:avLst/>
          </a:prstGeom>
          <a:noFill/>
          <a:ln w="9525">
            <a:noFill/>
            <a:miter lim="800000"/>
            <a:headEnd/>
            <a:tailEnd/>
          </a:ln>
        </p:spPr>
        <p:txBody>
          <a:bodyPr>
            <a:spAutoFit/>
          </a:bodyPr>
          <a:lstStyle/>
          <a:p>
            <a:pPr algn="ctr" rtl="1">
              <a:defRPr/>
            </a:pPr>
            <a:r>
              <a:rPr lang="en" sz="2800" b="1">
                <a:solidFill>
                  <a:srgbClr val="FFFF00"/>
                </a:solidFill>
                <a:effectLst>
                  <a:outerShdw blurRad="38100" dist="38100" dir="2700000" algn="tl">
                    <a:srgbClr val="000000">
                      <a:alpha val="43137"/>
                    </a:srgbClr>
                  </a:outerShdw>
                </a:effectLst>
                <a:latin typeface="Arial" pitchFamily="34" charset="0"/>
              </a:rPr>
              <a:t>CARBOHYDRATES</a:t>
            </a:r>
          </a:p>
        </p:txBody>
      </p:sp>
      <p:grpSp>
        <p:nvGrpSpPr>
          <p:cNvPr id="30918" name="Group 251"/>
          <p:cNvGrpSpPr>
            <a:grpSpLocks/>
          </p:cNvGrpSpPr>
          <p:nvPr/>
        </p:nvGrpSpPr>
        <p:grpSpPr bwMode="auto">
          <a:xfrm>
            <a:off x="-52388" y="6553200"/>
            <a:ext cx="9215438" cy="304800"/>
            <a:chOff x="-33" y="4128"/>
            <a:chExt cx="5805" cy="192"/>
          </a:xfrm>
        </p:grpSpPr>
        <p:sp>
          <p:nvSpPr>
            <p:cNvPr id="30747" name="Text Box 243"/>
            <p:cNvSpPr txBox="1">
              <a:spLocks noChangeArrowheads="1"/>
            </p:cNvSpPr>
            <p:nvPr/>
          </p:nvSpPr>
          <p:spPr bwMode="auto">
            <a:xfrm>
              <a:off x="-33" y="4128"/>
              <a:ext cx="810"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D-allose</a:t>
              </a:r>
            </a:p>
          </p:txBody>
        </p:sp>
        <p:sp>
          <p:nvSpPr>
            <p:cNvPr id="30748" name="Text Box 244"/>
            <p:cNvSpPr txBox="1">
              <a:spLocks noChangeArrowheads="1"/>
            </p:cNvSpPr>
            <p:nvPr/>
          </p:nvSpPr>
          <p:spPr bwMode="auto">
            <a:xfrm>
              <a:off x="1397" y="4128"/>
              <a:ext cx="643" cy="183"/>
            </a:xfrm>
            <a:prstGeom prst="rect">
              <a:avLst/>
            </a:prstGeom>
            <a:noFill/>
            <a:ln w="9525">
              <a:noFill/>
              <a:miter lim="800000"/>
              <a:headEnd/>
              <a:tailEnd/>
            </a:ln>
          </p:spPr>
          <p:txBody>
            <a:bodyPr>
              <a:spAutoFit/>
            </a:bodyPr>
            <a:lstStyle/>
            <a:p>
              <a:pPr algn="ctr" rtl="1">
                <a:defRPr/>
              </a:pPr>
              <a:r>
                <a:rPr lang="en" sz="1300" b="1">
                  <a:solidFill>
                    <a:srgbClr val="FFFF00"/>
                  </a:solidFill>
                  <a:effectLst>
                    <a:outerShdw blurRad="38100" dist="38100" dir="2700000" algn="tl">
                      <a:srgbClr val="000000">
                        <a:alpha val="43137"/>
                      </a:srgbClr>
                    </a:outerShdw>
                  </a:effectLst>
                  <a:latin typeface="Arial" pitchFamily="34" charset="0"/>
                </a:rPr>
                <a:t>D-glucose</a:t>
              </a:r>
            </a:p>
          </p:txBody>
        </p:sp>
        <p:sp>
          <p:nvSpPr>
            <p:cNvPr id="30749" name="Text Box 245"/>
            <p:cNvSpPr txBox="1">
              <a:spLocks noChangeArrowheads="1"/>
            </p:cNvSpPr>
            <p:nvPr/>
          </p:nvSpPr>
          <p:spPr bwMode="auto">
            <a:xfrm>
              <a:off x="719" y="4128"/>
              <a:ext cx="628"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D-altrose</a:t>
              </a:r>
            </a:p>
          </p:txBody>
        </p:sp>
        <p:sp>
          <p:nvSpPr>
            <p:cNvPr id="30750" name="Text Box 246"/>
            <p:cNvSpPr txBox="1">
              <a:spLocks noChangeArrowheads="1"/>
            </p:cNvSpPr>
            <p:nvPr/>
          </p:nvSpPr>
          <p:spPr bwMode="auto">
            <a:xfrm>
              <a:off x="2050" y="4128"/>
              <a:ext cx="722" cy="183"/>
            </a:xfrm>
            <a:prstGeom prst="rect">
              <a:avLst/>
            </a:prstGeom>
            <a:noFill/>
            <a:ln w="9525">
              <a:noFill/>
              <a:miter lim="800000"/>
              <a:headEnd/>
              <a:tailEnd/>
            </a:ln>
          </p:spPr>
          <p:txBody>
            <a:bodyPr>
              <a:spAutoFit/>
            </a:bodyPr>
            <a:lstStyle/>
            <a:p>
              <a:pPr algn="ctr" rtl="1">
                <a:defRPr/>
              </a:pPr>
              <a:r>
                <a:rPr lang="en" sz="1300" b="1">
                  <a:solidFill>
                    <a:srgbClr val="FFFF00"/>
                  </a:solidFill>
                  <a:effectLst>
                    <a:outerShdw blurRad="38100" dist="38100" dir="2700000" algn="tl">
                      <a:srgbClr val="000000">
                        <a:alpha val="43137"/>
                      </a:srgbClr>
                    </a:outerShdw>
                  </a:effectLst>
                  <a:latin typeface="Arial" pitchFamily="34" charset="0"/>
                </a:rPr>
                <a:t>D-mannose</a:t>
              </a:r>
            </a:p>
          </p:txBody>
        </p:sp>
        <p:sp>
          <p:nvSpPr>
            <p:cNvPr id="30751" name="Text Box 247"/>
            <p:cNvSpPr txBox="1">
              <a:spLocks noChangeArrowheads="1"/>
            </p:cNvSpPr>
            <p:nvPr/>
          </p:nvSpPr>
          <p:spPr bwMode="auto">
            <a:xfrm>
              <a:off x="2763" y="4128"/>
              <a:ext cx="810"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D-gulose</a:t>
              </a:r>
            </a:p>
          </p:txBody>
        </p:sp>
        <p:sp>
          <p:nvSpPr>
            <p:cNvPr id="30752" name="Text Box 248"/>
            <p:cNvSpPr txBox="1">
              <a:spLocks noChangeArrowheads="1"/>
            </p:cNvSpPr>
            <p:nvPr/>
          </p:nvSpPr>
          <p:spPr bwMode="auto">
            <a:xfrm>
              <a:off x="4277" y="4128"/>
              <a:ext cx="871"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D-galactose</a:t>
              </a:r>
            </a:p>
          </p:txBody>
        </p:sp>
        <p:sp>
          <p:nvSpPr>
            <p:cNvPr id="30753" name="Text Box 249"/>
            <p:cNvSpPr txBox="1">
              <a:spLocks noChangeArrowheads="1"/>
            </p:cNvSpPr>
            <p:nvPr/>
          </p:nvSpPr>
          <p:spPr bwMode="auto">
            <a:xfrm>
              <a:off x="3611" y="4128"/>
              <a:ext cx="628"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D-idose</a:t>
              </a:r>
            </a:p>
          </p:txBody>
        </p:sp>
        <p:sp>
          <p:nvSpPr>
            <p:cNvPr id="30754" name="Text Box 250"/>
            <p:cNvSpPr txBox="1">
              <a:spLocks noChangeArrowheads="1"/>
            </p:cNvSpPr>
            <p:nvPr/>
          </p:nvSpPr>
          <p:spPr bwMode="auto">
            <a:xfrm>
              <a:off x="5050" y="4128"/>
              <a:ext cx="722"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D-talose</a:t>
              </a:r>
            </a:p>
          </p:txBody>
        </p:sp>
      </p:grpSp>
      <p:sp>
        <p:nvSpPr>
          <p:cNvPr id="24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735580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1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1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1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15"/>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26"/>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27"/>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499"/>
                                          </p:stCondLst>
                                        </p:cTn>
                                        <p:tgtEl>
                                          <p:spTgt spid="18"/>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499"/>
                                          </p:stCondLst>
                                        </p:cTn>
                                        <p:tgtEl>
                                          <p:spTgt spid="28"/>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499"/>
                                          </p:stCondLst>
                                        </p:cTn>
                                        <p:tgtEl>
                                          <p:spTgt spid="1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499"/>
                                          </p:stCondLst>
                                        </p:cTn>
                                        <p:tgtEl>
                                          <p:spTgt spid="29"/>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499"/>
                                          </p:stCondLst>
                                        </p:cTn>
                                        <p:tgtEl>
                                          <p:spTgt spid="21"/>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499"/>
                                          </p:stCondLst>
                                        </p:cTn>
                                        <p:tgtEl>
                                          <p:spTgt spid="30"/>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nodeType="clickEffect">
                                  <p:stCondLst>
                                    <p:cond delay="0"/>
                                  </p:stCondLst>
                                  <p:childTnLst>
                                    <p:set>
                                      <p:cBhvr>
                                        <p:cTn id="81" dur="1" fill="hold">
                                          <p:stCondLst>
                                            <p:cond delay="499"/>
                                          </p:stCondLst>
                                        </p:cTn>
                                        <p:tgtEl>
                                          <p:spTgt spid="2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499"/>
                                          </p:stCondLst>
                                        </p:cTn>
                                        <p:tgtEl>
                                          <p:spTgt spid="30918"/>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nodeType="clickEffect">
                                  <p:stCondLst>
                                    <p:cond delay="0"/>
                                  </p:stCondLst>
                                  <p:childTnLst>
                                    <p:set>
                                      <p:cBhvr>
                                        <p:cTn id="89" dur="1" fill="hold">
                                          <p:stCondLst>
                                            <p:cond delay="499"/>
                                          </p:stCondLst>
                                        </p:cTn>
                                        <p:tgtEl>
                                          <p:spTgt spid="31"/>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499"/>
                                          </p:stCondLst>
                                        </p:cTn>
                                        <p:tgtEl>
                                          <p:spTgt spid="5"/>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nodeType="clickEffect">
                                  <p:stCondLst>
                                    <p:cond delay="0"/>
                                  </p:stCondLst>
                                  <p:childTnLst>
                                    <p:set>
                                      <p:cBhvr>
                                        <p:cTn id="9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descr="http://www.ac-nancy-metz.fr/enseign/physique/chim/jumber/GLUCIDES/cadrglucides_fichiers/GLUCIDES_fichiers/Image28.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39975" y="1268413"/>
            <a:ext cx="3219450" cy="12969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55" name="Picture 7" descr="http://www.ac-nancy-metz.fr/enseign/physique/chim/jumber/GLUCIDES/cadrglucides_fichiers/GLUCIDES_fichiers/Image29.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113705" y="4920909"/>
            <a:ext cx="3850783" cy="16307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6713" name="Rectangle 9"/>
          <p:cNvSpPr>
            <a:spLocks noChangeArrowheads="1"/>
          </p:cNvSpPr>
          <p:nvPr/>
        </p:nvSpPr>
        <p:spPr bwMode="auto">
          <a:xfrm>
            <a:off x="179388" y="245537"/>
            <a:ext cx="9070112" cy="1323439"/>
          </a:xfrm>
          <a:prstGeom prst="rect">
            <a:avLst/>
          </a:prstGeom>
          <a:noFill/>
          <a:ln w="9525">
            <a:noFill/>
            <a:miter lim="800000"/>
            <a:headEnd/>
            <a:tailEnd/>
          </a:ln>
          <a:effectLst/>
        </p:spPr>
        <p:txBody>
          <a:bodyPr wrap="none" anchor="ctr">
            <a:spAutoFit/>
          </a:bodyPr>
          <a:lstStyle/>
          <a:p>
            <a:pPr rtl="1">
              <a:defRPr/>
            </a:pPr>
            <a:r>
              <a:rPr lang="en" sz="2000" b="1" i="1" u="sng" dirty="0">
                <a:solidFill>
                  <a:srgbClr val="FFFF00"/>
                </a:solidFill>
                <a:effectLst>
                  <a:outerShdw blurRad="38100" dist="38100" dir="2700000" algn="tl">
                    <a:srgbClr val="000000"/>
                  </a:outerShdw>
                </a:effectLst>
                <a:latin typeface="Comic Sans MS" pitchFamily="66" charset="0"/>
                <a:cs typeface="Times New Roman" pitchFamily="18" charset="0"/>
              </a:rPr>
              <a:t>Glyceraldehyde</a:t>
            </a:r>
            <a:r>
              <a:rPr lang="en" sz="2000" b="1" i="1" u="sng" dirty="0">
                <a:solidFill>
                  <a:srgbClr val="FFFF00"/>
                </a:solidFill>
                <a:effectLst>
                  <a:outerShdw blurRad="38100" dist="38100" dir="2700000" algn="tl">
                    <a:srgbClr val="000000"/>
                  </a:outerShdw>
                </a:effectLst>
                <a:latin typeface="Arial"/>
                <a:cs typeface="Times New Roman" pitchFamily="18" charset="0"/>
              </a:rPr>
              <a:t>​</a:t>
            </a:r>
            <a:r>
              <a:rPr lang="en" sz="2000" b="1" i="1" u="sng" dirty="0">
                <a:solidFill>
                  <a:srgbClr val="FFFF00"/>
                </a:solidFill>
                <a:effectLst>
                  <a:outerShdw blurRad="38100" dist="38100" dir="2700000" algn="tl">
                    <a:srgbClr val="000000"/>
                  </a:outerShdw>
                </a:effectLst>
                <a:latin typeface="Comic Sans MS" pitchFamily="66" charset="0"/>
                <a:cs typeface="Times New Roman" pitchFamily="18" charset="0"/>
              </a:rPr>
              <a:t>​</a:t>
            </a:r>
            <a:r>
              <a:rPr lang="en" sz="2000" b="1" i="1" u="sng" dirty="0">
                <a:solidFill>
                  <a:srgbClr val="FFFF00"/>
                </a:solidFill>
                <a:effectLst>
                  <a:outerShdw blurRad="38100" dist="38100" dir="2700000" algn="tl">
                    <a:srgbClr val="000000"/>
                  </a:outerShdw>
                </a:effectLst>
                <a:latin typeface="Arial"/>
                <a:cs typeface="Times New Roman" pitchFamily="18" charset="0"/>
              </a:rPr>
              <a:t>​</a:t>
            </a:r>
            <a:r>
              <a:rPr lang="en" sz="2000" b="1" i="1" u="sng" dirty="0">
                <a:solidFill>
                  <a:srgbClr val="FFFF00"/>
                </a:solidFill>
                <a:effectLst>
                  <a:outerShdw blurRad="38100" dist="38100" dir="2700000" algn="tl">
                    <a:srgbClr val="000000"/>
                  </a:outerShdw>
                </a:effectLst>
                <a:latin typeface="Comic Sans MS" pitchFamily="66" charset="0"/>
                <a:cs typeface="Times New Roman" pitchFamily="18" charset="0"/>
              </a:rPr>
              <a:t>​</a:t>
            </a:r>
            <a:endParaRPr lang="fr-FR" sz="2000" b="1" u="sng" dirty="0">
              <a:solidFill>
                <a:srgbClr val="FFFF00"/>
              </a:solidFill>
              <a:effectLst>
                <a:outerShdw blurRad="38100" dist="38100" dir="2700000" algn="tl">
                  <a:srgbClr val="000000"/>
                </a:outerShdw>
              </a:effectLst>
              <a:cs typeface="Times New Roman" pitchFamily="18" charset="0"/>
            </a:endParaRPr>
          </a:p>
          <a:p>
            <a:pPr eaLnBrk="0" hangingPunct="0">
              <a:defRPr/>
            </a:pPr>
            <a:r>
              <a:rPr lang="en" sz="2000" b="1" dirty="0">
                <a:latin typeface="Comic Sans MS" pitchFamily="66" charset="0"/>
                <a:cs typeface="Times New Roman" pitchFamily="18" charset="0"/>
              </a:rPr>
              <a:t>It </a:t>
            </a:r>
            <a:r>
              <a:rPr lang="en" sz="2000" b="1" dirty="0">
                <a:latin typeface="Arial"/>
                <a:cs typeface="Times New Roman" pitchFamily="18" charset="0"/>
              </a:rPr>
              <a:t>is </a:t>
            </a:r>
            <a:r>
              <a:rPr lang="en" sz="2000" b="1" dirty="0">
                <a:latin typeface="Comic Sans MS" pitchFamily="66" charset="0"/>
                <a:cs typeface="Times New Roman" pitchFamily="18" charset="0"/>
              </a:rPr>
              <a:t>the simplest of the sugars. A single </a:t>
            </a:r>
            <a:r>
              <a:rPr lang="en" sz="2000" b="1" dirty="0">
                <a:latin typeface="Arial"/>
                <a:cs typeface="Times New Roman" pitchFamily="18" charset="0"/>
              </a:rPr>
              <a:t>asymmetric carbon </a:t>
            </a:r>
            <a:r>
              <a:rPr lang="en" sz="2000" b="1" dirty="0">
                <a:latin typeface="Comic Sans MS" pitchFamily="66" charset="0"/>
                <a:cs typeface="Times New Roman" pitchFamily="18" charset="0"/>
              </a:rPr>
              <a:t>.</a:t>
            </a:r>
            <a:r>
              <a:rPr lang="en" sz="2000" b="1" dirty="0">
                <a:latin typeface="Arial"/>
                <a:cs typeface="Times New Roman" pitchFamily="18" charset="0"/>
              </a:rPr>
              <a:t> </a:t>
            </a:r>
            <a:r>
              <a:rPr lang="en" sz="2000" b="1" dirty="0">
                <a:latin typeface="Comic Sans MS" pitchFamily="66" charset="0"/>
                <a:cs typeface="Times New Roman" pitchFamily="18" charset="0"/>
              </a:rPr>
              <a:t>: two</a:t>
            </a:r>
            <a:endParaRPr lang="fr-FR" sz="2000" b="1" dirty="0" smtClean="0">
              <a:latin typeface="Comic Sans MS" pitchFamily="66" charset="0"/>
              <a:cs typeface="Times New Roman" pitchFamily="18" charset="0"/>
            </a:endParaRPr>
          </a:p>
          <a:p>
            <a:pPr eaLnBrk="0" hangingPunct="0">
              <a:defRPr/>
            </a:pPr>
            <a:r>
              <a:rPr lang="en" sz="2000" b="1" dirty="0" smtClean="0">
                <a:latin typeface="Arial"/>
                <a:cs typeface="Times New Roman" pitchFamily="18" charset="0"/>
              </a:rPr>
              <a:t>enantiomers </a:t>
            </a:r>
            <a:r>
              <a:rPr lang="en" sz="2000" b="1" dirty="0" smtClean="0">
                <a:latin typeface="Comic Sans MS" pitchFamily="66" charset="0"/>
                <a:cs typeface="Times New Roman" pitchFamily="18" charset="0"/>
              </a:rPr>
              <a:t>, R </a:t>
            </a:r>
            <a:r>
              <a:rPr lang="en" sz="2000" b="1" dirty="0">
                <a:latin typeface="Comic Sans MS" pitchFamily="66" charset="0"/>
                <a:cs typeface="Times New Roman" pitchFamily="18" charset="0"/>
              </a:rPr>
              <a:t>and S </a:t>
            </a:r>
            <a:r>
              <a:rPr lang="en" sz="2000" b="1" dirty="0" smtClean="0">
                <a:latin typeface="Comic Sans MS" pitchFamily="66" charset="0"/>
                <a:cs typeface="Times New Roman" pitchFamily="18" charset="0"/>
              </a:rPr>
              <a:t>, represented </a:t>
            </a:r>
            <a:r>
              <a:rPr lang="en" sz="2000" b="1" dirty="0" smtClean="0">
                <a:latin typeface="Arial"/>
                <a:cs typeface="Times New Roman" pitchFamily="18" charset="0"/>
              </a:rPr>
              <a:t>in Fischer </a:t>
            </a:r>
            <a:r>
              <a:rPr lang="en" sz="2000" b="1" dirty="0" smtClean="0">
                <a:latin typeface="Comic Sans MS" pitchFamily="66" charset="0"/>
                <a:cs typeface="Times New Roman" pitchFamily="18" charset="0"/>
              </a:rPr>
              <a:t>in </a:t>
            </a:r>
            <a:r>
              <a:rPr lang="en" sz="2000" b="1" dirty="0" smtClean="0">
                <a:latin typeface="Arial"/>
                <a:cs typeface="Times New Roman" pitchFamily="18" charset="0"/>
              </a:rPr>
              <a:t>the </a:t>
            </a:r>
            <a:r>
              <a:rPr lang="en" sz="2000" b="1" dirty="0">
                <a:latin typeface="Arial"/>
                <a:cs typeface="Times New Roman" pitchFamily="18" charset="0"/>
              </a:rPr>
              <a:t>following </a:t>
            </a:r>
            <a:r>
              <a:rPr lang="en" sz="2000" b="1" dirty="0">
                <a:latin typeface="Comic Sans MS" pitchFamily="66" charset="0"/>
                <a:cs typeface="Times New Roman" pitchFamily="18" charset="0"/>
              </a:rPr>
              <a:t>way</a:t>
            </a:r>
            <a:r>
              <a:rPr lang="en" sz="2000" b="1" dirty="0">
                <a:latin typeface="Arial"/>
                <a:cs typeface="Times New Roman" pitchFamily="18" charset="0"/>
              </a:rPr>
              <a:t> </a:t>
            </a:r>
            <a:r>
              <a:rPr lang="en" sz="2000" b="1" dirty="0">
                <a:latin typeface="Comic Sans MS" pitchFamily="66" charset="0"/>
                <a:cs typeface="Times New Roman" pitchFamily="18" charset="0"/>
              </a:rPr>
              <a:t>:</a:t>
            </a:r>
            <a:endParaRPr lang="fr-FR" sz="2000" b="1" dirty="0">
              <a:cs typeface="Times New Roman" pitchFamily="18" charset="0"/>
            </a:endParaRPr>
          </a:p>
          <a:p>
            <a:pPr eaLnBrk="0" hangingPunct="0">
              <a:defRPr/>
            </a:pPr>
            <a:endParaRPr lang="fr-FR" sz="2000" b="1" dirty="0">
              <a:latin typeface="Arial" pitchFamily="34" charset="0"/>
            </a:endParaRPr>
          </a:p>
        </p:txBody>
      </p:sp>
      <p:sp>
        <p:nvSpPr>
          <p:cNvPr id="456714" name="Rectangle 10"/>
          <p:cNvSpPr>
            <a:spLocks noChangeArrowheads="1"/>
          </p:cNvSpPr>
          <p:nvPr/>
        </p:nvSpPr>
        <p:spPr bwMode="auto">
          <a:xfrm>
            <a:off x="107504" y="2636912"/>
            <a:ext cx="9315371" cy="2246769"/>
          </a:xfrm>
          <a:prstGeom prst="rect">
            <a:avLst/>
          </a:prstGeom>
          <a:noFill/>
          <a:ln w="9525">
            <a:noFill/>
            <a:miter lim="800000"/>
            <a:headEnd/>
            <a:tailEnd/>
          </a:ln>
          <a:effectLst/>
        </p:spPr>
        <p:txBody>
          <a:bodyPr wrap="none" anchor="ctr">
            <a:spAutoFit/>
          </a:bodyPr>
          <a:lstStyle/>
          <a:p>
            <a:pPr rtl="1">
              <a:defRPr/>
            </a:pPr>
            <a:r>
              <a:rPr lang="en" sz="2000" b="1" dirty="0">
                <a:latin typeface="Arial"/>
                <a:cs typeface="Times New Roman" pitchFamily="18" charset="0"/>
              </a:rPr>
              <a:t>aldehyde </a:t>
            </a:r>
            <a:r>
              <a:rPr lang="en" sz="2000" b="1" dirty="0">
                <a:latin typeface="Comic Sans MS" pitchFamily="66" charset="0"/>
                <a:cs typeface="Times New Roman" pitchFamily="18" charset="0"/>
              </a:rPr>
              <a:t>function will always be placed </a:t>
            </a:r>
            <a:r>
              <a:rPr lang="en" sz="2000" b="1" dirty="0">
                <a:latin typeface="Arial"/>
                <a:cs typeface="Times New Roman" pitchFamily="18" charset="0"/>
              </a:rPr>
              <a:t>at </a:t>
            </a:r>
            <a:r>
              <a:rPr lang="en" sz="2000" b="1" dirty="0">
                <a:latin typeface="Comic Sans MS" pitchFamily="66" charset="0"/>
                <a:cs typeface="Times New Roman" pitchFamily="18" charset="0"/>
              </a:rPr>
              <a:t>the top of the vertical line,</a:t>
            </a:r>
            <a:endParaRPr lang="fr-FR" sz="2000" b="1" dirty="0" smtClean="0">
              <a:latin typeface="Comic Sans MS" pitchFamily="66" charset="0"/>
              <a:cs typeface="Times New Roman" pitchFamily="18" charset="0"/>
            </a:endParaRPr>
          </a:p>
          <a:p>
            <a:pPr rtl="1">
              <a:defRPr/>
            </a:pPr>
            <a:r>
              <a:rPr lang="en" sz="2000" b="1" dirty="0" smtClean="0">
                <a:latin typeface="Comic Sans MS" pitchFamily="66" charset="0"/>
                <a:cs typeface="Times New Roman" pitchFamily="18" charset="0"/>
              </a:rPr>
              <a:t>the </a:t>
            </a:r>
            <a:r>
              <a:rPr lang="en" sz="2000" b="1" baseline="-30000" dirty="0">
                <a:latin typeface="Comic Sans MS" pitchFamily="66" charset="0"/>
                <a:cs typeface="Times New Roman" pitchFamily="18" charset="0"/>
              </a:rPr>
              <a:t>terminal CH2OH </a:t>
            </a:r>
            <a:r>
              <a:rPr lang="en" sz="2000" b="1" dirty="0">
                <a:latin typeface="Comic Sans MS" pitchFamily="66" charset="0"/>
                <a:cs typeface="Times New Roman" pitchFamily="18" charset="0"/>
              </a:rPr>
              <a:t>, at the </a:t>
            </a:r>
            <a:r>
              <a:rPr lang="en" sz="2000" b="1" dirty="0" smtClean="0">
                <a:latin typeface="Comic Sans MS" pitchFamily="66" charset="0"/>
                <a:cs typeface="Times New Roman" pitchFamily="18" charset="0"/>
              </a:rPr>
              <a:t>bottom for all </a:t>
            </a:r>
            <a:r>
              <a:rPr lang="en" sz="2000" b="1" dirty="0">
                <a:cs typeface="Times New Roman" pitchFamily="18" charset="0"/>
              </a:rPr>
              <a:t>sugars </a:t>
            </a:r>
            <a:r>
              <a:rPr lang="en" sz="2000" b="1" dirty="0">
                <a:latin typeface="Comic Sans MS" pitchFamily="66" charset="0"/>
                <a:cs typeface="Times New Roman" pitchFamily="18" charset="0"/>
              </a:rPr>
              <a:t>, the position of the OH of the</a:t>
            </a:r>
            <a:endParaRPr lang="fr-FR" sz="2000" b="1" dirty="0" smtClean="0">
              <a:latin typeface="Comic Sans MS" pitchFamily="66" charset="0"/>
              <a:cs typeface="Times New Roman" pitchFamily="18" charset="0"/>
            </a:endParaRPr>
          </a:p>
          <a:p>
            <a:pPr rtl="1">
              <a:defRPr/>
            </a:pPr>
            <a:r>
              <a:rPr lang="en" sz="2000" b="1" dirty="0" smtClean="0">
                <a:latin typeface="Comic Sans MS" pitchFamily="66" charset="0"/>
                <a:cs typeface="Times New Roman" pitchFamily="18" charset="0"/>
              </a:rPr>
              <a:t>( </a:t>
            </a:r>
            <a:r>
              <a:rPr lang="en" sz="2000" b="1" dirty="0">
                <a:latin typeface="Comic Sans MS" pitchFamily="66" charset="0"/>
                <a:cs typeface="Times New Roman" pitchFamily="18" charset="0"/>
              </a:rPr>
              <a:t>n-1) </a:t>
            </a:r>
            <a:r>
              <a:rPr lang="en" sz="2000" b="1" baseline="30000" dirty="0" err="1">
                <a:latin typeface="Arial"/>
                <a:cs typeface="Times New Roman" pitchFamily="18" charset="0"/>
              </a:rPr>
              <a:t>th </a:t>
            </a:r>
            <a:r>
              <a:rPr lang="en" sz="2000" b="1" baseline="30000" dirty="0" err="1">
                <a:latin typeface="Comic Sans MS" pitchFamily="66" charset="0"/>
                <a:cs typeface="Times New Roman" pitchFamily="18" charset="0"/>
              </a:rPr>
              <a:t>carbon </a:t>
            </a:r>
            <a:r>
              <a:rPr lang="en" sz="2000" b="1" dirty="0">
                <a:latin typeface="Comic Sans MS" pitchFamily="66" charset="0"/>
                <a:cs typeface="Times New Roman" pitchFamily="18" charset="0"/>
              </a:rPr>
              <a:t>allows us to </a:t>
            </a:r>
            <a:r>
              <a:rPr lang="en" sz="2000" b="1" dirty="0">
                <a:latin typeface="Arial"/>
                <a:cs typeface="Times New Roman" pitchFamily="18" charset="0"/>
              </a:rPr>
              <a:t>define </a:t>
            </a:r>
            <a:r>
              <a:rPr lang="en" sz="2000" b="1" dirty="0">
                <a:latin typeface="Comic Sans MS" pitchFamily="66" charset="0"/>
                <a:cs typeface="Times New Roman" pitchFamily="18" charset="0"/>
              </a:rPr>
              <a:t>the nomenclature </a:t>
            </a:r>
            <a:r>
              <a:rPr lang="en" sz="2000" b="1" dirty="0" smtClean="0">
                <a:latin typeface="Comic Sans MS" pitchFamily="66" charset="0"/>
                <a:cs typeface="Times New Roman" pitchFamily="18" charset="0"/>
              </a:rPr>
              <a:t>according to Fischer</a:t>
            </a:r>
            <a:r>
              <a:rPr lang="en" sz="2000" b="1" dirty="0">
                <a:latin typeface="Arial"/>
                <a:cs typeface="Times New Roman" pitchFamily="18" charset="0"/>
              </a:rPr>
              <a:t> </a:t>
            </a:r>
            <a:r>
              <a:rPr lang="en" sz="2000" b="1" dirty="0">
                <a:latin typeface="Comic Sans MS" pitchFamily="66" charset="0"/>
                <a:cs typeface="Times New Roman" pitchFamily="18" charset="0"/>
              </a:rPr>
              <a:t>:D</a:t>
            </a:r>
            <a:endParaRPr lang="fr-FR" sz="2000" b="1" dirty="0" smtClean="0">
              <a:latin typeface="Comic Sans MS" pitchFamily="66" charset="0"/>
              <a:cs typeface="Times New Roman" pitchFamily="18" charset="0"/>
            </a:endParaRPr>
          </a:p>
          <a:p>
            <a:pPr rtl="1">
              <a:defRPr/>
            </a:pPr>
            <a:r>
              <a:rPr lang="en" sz="2000" b="1" dirty="0" smtClean="0">
                <a:latin typeface="Comic Sans MS" pitchFamily="66" charset="0"/>
                <a:cs typeface="Times New Roman" pitchFamily="18" charset="0"/>
              </a:rPr>
              <a:t>if </a:t>
            </a:r>
            <a:r>
              <a:rPr lang="en" sz="2000" b="1" dirty="0">
                <a:latin typeface="Comic Sans MS" pitchFamily="66" charset="0"/>
                <a:cs typeface="Times New Roman" pitchFamily="18" charset="0"/>
              </a:rPr>
              <a:t>this OH is </a:t>
            </a:r>
            <a:r>
              <a:rPr lang="en" sz="2000" b="1" dirty="0">
                <a:latin typeface="Arial"/>
                <a:cs typeface="Times New Roman" pitchFamily="18" charset="0"/>
              </a:rPr>
              <a:t>to the </a:t>
            </a:r>
            <a:r>
              <a:rPr lang="en" sz="2000" b="1" dirty="0">
                <a:latin typeface="Comic Sans MS" pitchFamily="66" charset="0"/>
                <a:cs typeface="Times New Roman" pitchFamily="18" charset="0"/>
              </a:rPr>
              <a:t>right of the vertical line, and L if </a:t>
            </a:r>
            <a:r>
              <a:rPr lang="en" sz="2000" b="1" dirty="0">
                <a:latin typeface="Arial"/>
                <a:cs typeface="Times New Roman" pitchFamily="18" charset="0"/>
              </a:rPr>
              <a:t>it </a:t>
            </a:r>
            <a:r>
              <a:rPr lang="en" sz="2000" b="1" dirty="0">
                <a:latin typeface="Comic Sans MS" pitchFamily="66" charset="0"/>
                <a:cs typeface="Times New Roman" pitchFamily="18" charset="0"/>
              </a:rPr>
              <a:t>is </a:t>
            </a:r>
            <a:r>
              <a:rPr lang="en" sz="2000" b="1" dirty="0">
                <a:latin typeface="Arial"/>
                <a:cs typeface="Times New Roman" pitchFamily="18" charset="0"/>
              </a:rPr>
              <a:t>to the </a:t>
            </a:r>
            <a:r>
              <a:rPr lang="en" sz="2000" b="1" dirty="0">
                <a:latin typeface="Comic Sans MS" pitchFamily="66" charset="0"/>
                <a:cs typeface="Times New Roman" pitchFamily="18" charset="0"/>
              </a:rPr>
              <a:t>left.</a:t>
            </a:r>
            <a:endParaRPr lang="fr-FR" sz="2000" b="1" dirty="0">
              <a:cs typeface="Times New Roman" pitchFamily="18" charset="0"/>
            </a:endParaRPr>
          </a:p>
          <a:p>
            <a:pPr eaLnBrk="0" hangingPunct="0">
              <a:defRPr/>
            </a:pPr>
            <a:r>
              <a:rPr lang="en" sz="2000" b="1" dirty="0">
                <a:latin typeface="Comic Sans MS" pitchFamily="66" charset="0"/>
                <a:cs typeface="Times New Roman" pitchFamily="18" charset="0"/>
              </a:rPr>
              <a:t>It will be noted that </a:t>
            </a:r>
            <a:r>
              <a:rPr lang="en" sz="2000" b="1" dirty="0">
                <a:latin typeface="Arial"/>
                <a:cs typeface="Times New Roman" pitchFamily="18" charset="0"/>
              </a:rPr>
              <a:t>in </a:t>
            </a:r>
            <a:r>
              <a:rPr lang="en" sz="2000" b="1" dirty="0">
                <a:latin typeface="Comic Sans MS" pitchFamily="66" charset="0"/>
                <a:cs typeface="Times New Roman" pitchFamily="18" charset="0"/>
              </a:rPr>
              <a:t>Fischer, and for all bones whatsoever </a:t>
            </a:r>
            <a:r>
              <a:rPr lang="en" sz="2000" b="1" dirty="0">
                <a:latin typeface="Arial"/>
                <a:cs typeface="Times New Roman" pitchFamily="18" charset="0"/>
              </a:rPr>
              <a:t>, </a:t>
            </a:r>
            <a:r>
              <a:rPr lang="en" sz="2000" b="1" dirty="0">
                <a:latin typeface="Comic Sans MS" pitchFamily="66" charset="0"/>
                <a:cs typeface="Times New Roman" pitchFamily="18" charset="0"/>
              </a:rPr>
              <a:t>the</a:t>
            </a:r>
            <a:endParaRPr lang="fr-FR" sz="2000" b="1" dirty="0" smtClean="0">
              <a:latin typeface="Comic Sans MS" pitchFamily="66" charset="0"/>
              <a:cs typeface="Times New Roman" pitchFamily="18" charset="0"/>
            </a:endParaRPr>
          </a:p>
          <a:p>
            <a:pPr eaLnBrk="0" hangingPunct="0">
              <a:defRPr/>
            </a:pPr>
            <a:r>
              <a:rPr lang="en" sz="2000" b="1" dirty="0" smtClean="0">
                <a:latin typeface="Comic Sans MS" pitchFamily="66" charset="0"/>
                <a:cs typeface="Times New Roman" pitchFamily="18" charset="0"/>
              </a:rPr>
              <a:t>Carbons </a:t>
            </a:r>
            <a:r>
              <a:rPr lang="en" sz="2000" b="1" dirty="0">
                <a:latin typeface="Comic Sans MS" pitchFamily="66" charset="0"/>
                <a:cs typeface="Times New Roman" pitchFamily="18" charset="0"/>
              </a:rPr>
              <a:t>are R if OH is </a:t>
            </a:r>
            <a:r>
              <a:rPr lang="en" sz="2000" b="1" dirty="0" err="1" smtClean="0">
                <a:latin typeface="Arial"/>
                <a:cs typeface="Times New Roman" pitchFamily="18" charset="0"/>
              </a:rPr>
              <a:t>to the </a:t>
            </a:r>
            <a:r>
              <a:rPr lang="en" sz="2000" b="1" dirty="0" err="1" smtClean="0">
                <a:latin typeface="Comic Sans MS" pitchFamily="66" charset="0"/>
                <a:cs typeface="Times New Roman" pitchFamily="18" charset="0"/>
              </a:rPr>
              <a:t>right </a:t>
            </a:r>
            <a:r>
              <a:rPr lang="en" sz="2000" b="1" dirty="0">
                <a:latin typeface="Comic Sans MS" pitchFamily="66" charset="0"/>
                <a:cs typeface="Times New Roman" pitchFamily="18" charset="0"/>
              </a:rPr>
              <a:t>, and S if OH is </a:t>
            </a:r>
            <a:r>
              <a:rPr lang="en" sz="2000" b="1" dirty="0">
                <a:latin typeface="Arial"/>
                <a:cs typeface="Times New Roman" pitchFamily="18" charset="0"/>
              </a:rPr>
              <a:t>to the </a:t>
            </a:r>
            <a:r>
              <a:rPr lang="en" sz="2000" b="1" dirty="0">
                <a:latin typeface="Comic Sans MS" pitchFamily="66" charset="0"/>
                <a:cs typeface="Times New Roman" pitchFamily="18" charset="0"/>
              </a:rPr>
              <a:t>left of this</a:t>
            </a:r>
            <a:endParaRPr lang="fr-FR" sz="2000" b="1" dirty="0" smtClean="0">
              <a:latin typeface="Comic Sans MS" pitchFamily="66" charset="0"/>
              <a:cs typeface="Times New Roman" pitchFamily="18" charset="0"/>
            </a:endParaRPr>
          </a:p>
          <a:p>
            <a:pPr eaLnBrk="0" hangingPunct="0">
              <a:defRPr/>
            </a:pPr>
            <a:r>
              <a:rPr lang="en" sz="2000" b="1" dirty="0">
                <a:latin typeface="Comic Sans MS" pitchFamily="66" charset="0"/>
                <a:cs typeface="Times New Roman" pitchFamily="18" charset="0"/>
              </a:rPr>
              <a:t>vertical </a:t>
            </a:r>
            <a:r>
              <a:rPr lang="en" sz="2000" b="1" dirty="0" smtClean="0">
                <a:latin typeface="Comic Sans MS" pitchFamily="66" charset="0"/>
                <a:cs typeface="Times New Roman" pitchFamily="18" charset="0"/>
              </a:rPr>
              <a:t>line .</a:t>
            </a:r>
            <a:endParaRPr lang="fr-FR" sz="2000" b="1" dirty="0">
              <a:cs typeface="Times New Roman" pitchFamily="18" charset="0"/>
            </a:endParaRPr>
          </a:p>
        </p:txBody>
      </p:sp>
      <p:sp>
        <p:nvSpPr>
          <p:cNvPr id="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
        <p:nvSpPr>
          <p:cNvPr id="2" name="ZoneTexte 1"/>
          <p:cNvSpPr txBox="1"/>
          <p:nvPr/>
        </p:nvSpPr>
        <p:spPr>
          <a:xfrm>
            <a:off x="0" y="4883681"/>
            <a:ext cx="4964113" cy="2031325"/>
          </a:xfrm>
          <a:prstGeom prst="rect">
            <a:avLst/>
          </a:prstGeom>
          <a:noFill/>
        </p:spPr>
        <p:txBody>
          <a:bodyPr wrap="square" rtlCol="0">
            <a:spAutoFit/>
          </a:bodyPr>
          <a:lstStyle/>
          <a:p>
            <a:pPr eaLnBrk="0" hangingPunct="0">
              <a:defRPr/>
            </a:pPr>
            <a:r>
              <a:rPr lang="en" b="1" i="1" u="sng" dirty="0">
                <a:solidFill>
                  <a:srgbClr val="FFFF00"/>
                </a:solidFill>
                <a:effectLst>
                  <a:outerShdw blurRad="38100" dist="38100" dir="2700000" algn="tl">
                    <a:srgbClr val="000000"/>
                  </a:outerShdw>
                </a:effectLst>
                <a:latin typeface="Comic Sans MS" pitchFamily="66" charset="0"/>
                <a:cs typeface="Times New Roman" pitchFamily="18" charset="0"/>
              </a:rPr>
              <a:t>The </a:t>
            </a:r>
            <a:r>
              <a:rPr lang="en" b="1" i="1" u="sng" dirty="0" err="1">
                <a:solidFill>
                  <a:srgbClr val="FFFF00"/>
                </a:solidFill>
                <a:effectLst>
                  <a:outerShdw blurRad="38100" dist="38100" dir="2700000" algn="tl">
                    <a:srgbClr val="000000"/>
                  </a:outerShdw>
                </a:effectLst>
                <a:latin typeface="Comic Sans MS" pitchFamily="66" charset="0"/>
                <a:cs typeface="Times New Roman" pitchFamily="18" charset="0"/>
              </a:rPr>
              <a:t>tetroses</a:t>
            </a:r>
            <a:r>
              <a:rPr lang="en" b="1" i="1" u="sng" dirty="0" err="1">
                <a:solidFill>
                  <a:srgbClr val="FFFF00"/>
                </a:solidFill>
                <a:effectLst>
                  <a:outerShdw blurRad="38100" dist="38100" dir="2700000" algn="tl">
                    <a:srgbClr val="000000"/>
                  </a:outerShdw>
                </a:effectLst>
                <a:latin typeface="Arial"/>
                <a:cs typeface="Times New Roman" pitchFamily="18" charset="0"/>
              </a:rPr>
              <a:t>​</a:t>
            </a:r>
            <a:r>
              <a:rPr lang="en" b="1" i="1" u="sng" dirty="0" err="1">
                <a:solidFill>
                  <a:srgbClr val="FFFF00"/>
                </a:solidFill>
                <a:effectLst>
                  <a:outerShdw blurRad="38100" dist="38100" dir="2700000" algn="tl">
                    <a:srgbClr val="000000"/>
                  </a:outerShdw>
                </a:effectLst>
                <a:latin typeface="Comic Sans MS" pitchFamily="66" charset="0"/>
                <a:cs typeface="Times New Roman" pitchFamily="18" charset="0"/>
              </a:rPr>
              <a:t>​</a:t>
            </a:r>
            <a:endParaRPr lang="fr-FR" b="1" u="sng" dirty="0">
              <a:solidFill>
                <a:srgbClr val="FFFF00"/>
              </a:solidFill>
              <a:effectLst>
                <a:outerShdw blurRad="38100" dist="38100" dir="2700000" algn="tl">
                  <a:srgbClr val="000000"/>
                </a:outerShdw>
              </a:effectLst>
              <a:cs typeface="Times New Roman" pitchFamily="18" charset="0"/>
            </a:endParaRPr>
          </a:p>
          <a:p>
            <a:pPr eaLnBrk="0" hangingPunct="0">
              <a:defRPr/>
            </a:pPr>
            <a:r>
              <a:rPr lang="en" b="1" dirty="0">
                <a:latin typeface="Comic Sans MS" pitchFamily="66" charset="0"/>
                <a:cs typeface="Times New Roman" pitchFamily="18" charset="0"/>
              </a:rPr>
              <a:t>There are </a:t>
            </a:r>
            <a:r>
              <a:rPr lang="en" b="1" dirty="0">
                <a:latin typeface="Arial"/>
                <a:cs typeface="Times New Roman" pitchFamily="18" charset="0"/>
              </a:rPr>
              <a:t>4 </a:t>
            </a:r>
            <a:r>
              <a:rPr lang="en" b="1" dirty="0" err="1">
                <a:latin typeface="Comic Sans MS" pitchFamily="66" charset="0"/>
                <a:cs typeface="Times New Roman" pitchFamily="18" charset="0"/>
              </a:rPr>
              <a:t>stereoisomers </a:t>
            </a:r>
            <a:r>
              <a:rPr lang="en" b="1" dirty="0">
                <a:latin typeface="Comic Sans MS" pitchFamily="66" charset="0"/>
                <a:cs typeface="Times New Roman" pitchFamily="18" charset="0"/>
              </a:rPr>
              <a:t>, </a:t>
            </a:r>
            <a:r>
              <a:rPr lang="en" b="1" dirty="0" err="1">
                <a:latin typeface="Arial"/>
                <a:cs typeface="Times New Roman" pitchFamily="18" charset="0"/>
              </a:rPr>
              <a:t>grouped </a:t>
            </a:r>
            <a:r>
              <a:rPr lang="en" b="1" dirty="0" err="1">
                <a:latin typeface="Comic Sans MS" pitchFamily="66" charset="0"/>
                <a:cs typeface="Times New Roman" pitchFamily="18" charset="0"/>
              </a:rPr>
              <a:t>together</a:t>
            </a:r>
            <a:r>
              <a:rPr lang="en" b="1" dirty="0" err="1">
                <a:latin typeface="Arial"/>
                <a:cs typeface="Times New Roman" pitchFamily="18" charset="0"/>
              </a:rPr>
              <a:t>​</a:t>
            </a:r>
            <a:r>
              <a:rPr lang="en" b="1" dirty="0" err="1">
                <a:latin typeface="Comic Sans MS" pitchFamily="66" charset="0"/>
                <a:cs typeface="Times New Roman" pitchFamily="18" charset="0"/>
              </a:rPr>
              <a:t>​</a:t>
            </a:r>
            <a:r>
              <a:rPr lang="en" b="1" dirty="0" err="1">
                <a:latin typeface="Arial"/>
                <a:cs typeface="Times New Roman" pitchFamily="18" charset="0"/>
              </a:rPr>
              <a:t>​</a:t>
            </a:r>
            <a:r>
              <a:rPr lang="en" b="1" dirty="0" err="1">
                <a:latin typeface="Comic Sans MS" pitchFamily="66" charset="0"/>
                <a:cs typeface="Times New Roman" pitchFamily="18" charset="0"/>
              </a:rPr>
              <a:t>​</a:t>
            </a:r>
          </a:p>
          <a:p>
            <a:pPr eaLnBrk="0" hangingPunct="0">
              <a:defRPr/>
            </a:pPr>
            <a:r>
              <a:rPr lang="en" b="1" dirty="0">
                <a:latin typeface="Comic Sans MS" pitchFamily="66" charset="0"/>
                <a:cs typeface="Times New Roman" pitchFamily="18" charset="0"/>
              </a:rPr>
              <a:t>in two </a:t>
            </a:r>
            <a:r>
              <a:rPr lang="en" b="1" dirty="0">
                <a:latin typeface="Arial"/>
                <a:cs typeface="Times New Roman" pitchFamily="18" charset="0"/>
              </a:rPr>
              <a:t>pairs </a:t>
            </a:r>
            <a:r>
              <a:rPr lang="en" b="1" dirty="0">
                <a:latin typeface="Comic Sans MS" pitchFamily="66" charset="0"/>
                <a:cs typeface="Times New Roman" pitchFamily="18" charset="0"/>
              </a:rPr>
              <a:t>of </a:t>
            </a:r>
            <a:r>
              <a:rPr lang="en" b="1" dirty="0">
                <a:latin typeface="Arial"/>
                <a:cs typeface="Times New Roman" pitchFamily="18" charset="0"/>
              </a:rPr>
              <a:t>enantiomers </a:t>
            </a:r>
            <a:r>
              <a:rPr lang="en" b="1" dirty="0">
                <a:latin typeface="Comic Sans MS" pitchFamily="66" charset="0"/>
                <a:cs typeface="Times New Roman" pitchFamily="18" charset="0"/>
              </a:rPr>
              <a:t>: the two </a:t>
            </a:r>
            <a:r>
              <a:rPr lang="en" b="1" dirty="0">
                <a:latin typeface="Arial"/>
                <a:cs typeface="Times New Roman" pitchFamily="18" charset="0"/>
              </a:rPr>
              <a:t>erythroses</a:t>
            </a:r>
          </a:p>
          <a:p>
            <a:pPr eaLnBrk="0" hangingPunct="0">
              <a:defRPr/>
            </a:pPr>
            <a:r>
              <a:rPr lang="en" b="1" dirty="0">
                <a:latin typeface="Comic Sans MS" pitchFamily="66" charset="0"/>
                <a:cs typeface="Times New Roman" pitchFamily="18" charset="0"/>
              </a:rPr>
              <a:t>(D</a:t>
            </a:r>
            <a:r>
              <a:rPr lang="en" b="1" dirty="0">
                <a:latin typeface="Arial"/>
                <a:cs typeface="Times New Roman" pitchFamily="18" charset="0"/>
              </a:rPr>
              <a:t> </a:t>
            </a:r>
            <a:r>
              <a:rPr lang="en" b="1" dirty="0">
                <a:latin typeface="Comic Sans MS" pitchFamily="66" charset="0"/>
                <a:cs typeface="Times New Roman" pitchFamily="18" charset="0"/>
              </a:rPr>
              <a:t>: 2R3R and L</a:t>
            </a:r>
            <a:r>
              <a:rPr lang="en" b="1" dirty="0">
                <a:latin typeface="Arial"/>
                <a:cs typeface="Times New Roman" pitchFamily="18" charset="0"/>
              </a:rPr>
              <a:t> </a:t>
            </a:r>
            <a:r>
              <a:rPr lang="en" b="1" dirty="0">
                <a:latin typeface="Comic Sans MS" pitchFamily="66" charset="0"/>
                <a:cs typeface="Times New Roman" pitchFamily="18" charset="0"/>
              </a:rPr>
              <a:t>: 2S3S) and the </a:t>
            </a:r>
            <a:r>
              <a:rPr lang="en" b="1" dirty="0" err="1">
                <a:latin typeface="Comic Sans MS" pitchFamily="66" charset="0"/>
                <a:cs typeface="Times New Roman" pitchFamily="18" charset="0"/>
              </a:rPr>
              <a:t>two </a:t>
            </a:r>
            <a:r>
              <a:rPr lang="en" b="1" dirty="0" err="1">
                <a:latin typeface="Arial"/>
                <a:cs typeface="Times New Roman" pitchFamily="18" charset="0"/>
              </a:rPr>
              <a:t>threoses </a:t>
            </a:r>
            <a:r>
              <a:rPr lang="en" b="1" dirty="0" err="1">
                <a:latin typeface="Comic Sans MS" pitchFamily="66" charset="0"/>
                <a:cs typeface="Times New Roman" pitchFamily="18" charset="0"/>
              </a:rPr>
              <a:t>( </a:t>
            </a:r>
            <a:r>
              <a:rPr lang="en" b="1" dirty="0">
                <a:latin typeface="Comic Sans MS" pitchFamily="66" charset="0"/>
                <a:cs typeface="Times New Roman" pitchFamily="18" charset="0"/>
              </a:rPr>
              <a:t>D</a:t>
            </a:r>
            <a:r>
              <a:rPr lang="en" b="1" dirty="0">
                <a:latin typeface="Arial"/>
                <a:cs typeface="Times New Roman" pitchFamily="18" charset="0"/>
              </a:rPr>
              <a:t> </a:t>
            </a:r>
            <a:r>
              <a:rPr lang="en" b="1" dirty="0">
                <a:latin typeface="Comic Sans MS" pitchFamily="66" charset="0"/>
                <a:cs typeface="Times New Roman" pitchFamily="18" charset="0"/>
              </a:rPr>
              <a:t>: 2S3R and L</a:t>
            </a:r>
            <a:r>
              <a:rPr lang="en" b="1" dirty="0">
                <a:latin typeface="Arial"/>
                <a:cs typeface="Times New Roman" pitchFamily="18" charset="0"/>
              </a:rPr>
              <a:t> </a:t>
            </a:r>
            <a:r>
              <a:rPr lang="en" b="1" dirty="0">
                <a:latin typeface="Comic Sans MS" pitchFamily="66" charset="0"/>
                <a:cs typeface="Times New Roman" pitchFamily="18" charset="0"/>
              </a:rPr>
              <a:t>(2R3S)</a:t>
            </a:r>
            <a:r>
              <a:rPr lang="en" b="1" dirty="0">
                <a:latin typeface="Arial"/>
                <a:cs typeface="Times New Roman" pitchFamily="18" charset="0"/>
              </a:rPr>
              <a:t> </a:t>
            </a:r>
            <a:r>
              <a:rPr lang="en" b="1" dirty="0">
                <a:latin typeface="Comic Sans MS" pitchFamily="66" charset="0"/>
                <a:cs typeface="Times New Roman" pitchFamily="18" charset="0"/>
              </a:rPr>
              <a:t>:</a:t>
            </a:r>
            <a:endParaRPr lang="fr-FR" b="1" dirty="0">
              <a:cs typeface="Times New Roman" pitchFamily="18" charset="0"/>
            </a:endParaRPr>
          </a:p>
          <a:p>
            <a:pPr eaLnBrk="0" hangingPunct="0">
              <a:defRPr/>
            </a:pPr>
            <a:endParaRPr lang="fr-FR" b="1" dirty="0">
              <a:latin typeface="Arial" pitchFamily="34" charset="0"/>
            </a:endParaRPr>
          </a:p>
        </p:txBody>
      </p:sp>
    </p:spTree>
    <p:extLst>
      <p:ext uri="{BB962C8B-B14F-4D97-AF65-F5344CB8AC3E}">
        <p14:creationId xmlns:p14="http://schemas.microsoft.com/office/powerpoint/2010/main" val="2158059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Picture 2" descr="Image oses-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8280400" cy="6249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078166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4850"/>
                                        </p:tgtEl>
                                        <p:attrNameLst>
                                          <p:attrName>style.visibility</p:attrName>
                                        </p:attrNameLst>
                                      </p:cBhvr>
                                      <p:to>
                                        <p:strVal val="visible"/>
                                      </p:to>
                                    </p:set>
                                    <p:animEffect transition="in" filter="checkerboard(across)">
                                      <p:cBhvr>
                                        <p:cTn id="7" dur="500"/>
                                        <p:tgtEl>
                                          <p:spTgt spid="334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3" name="Text Box 3"/>
          <p:cNvSpPr txBox="1">
            <a:spLocks noChangeArrowheads="1"/>
          </p:cNvSpPr>
          <p:nvPr/>
        </p:nvSpPr>
        <p:spPr bwMode="auto">
          <a:xfrm>
            <a:off x="3635375" y="549275"/>
            <a:ext cx="2197100" cy="457200"/>
          </a:xfrm>
          <a:prstGeom prst="rect">
            <a:avLst/>
          </a:prstGeom>
          <a:noFill/>
          <a:ln w="9525">
            <a:noFill/>
            <a:miter lim="800000"/>
            <a:headEnd/>
            <a:tailEnd/>
          </a:ln>
          <a:effectLst/>
        </p:spPr>
        <p:txBody>
          <a:bodyPr wrap="none">
            <a:spAutoFit/>
          </a:bodyPr>
          <a:lstStyle/>
          <a:p>
            <a:pPr rtl="1">
              <a:defRPr/>
            </a:pPr>
            <a:r>
              <a:rPr lang="en" sz="2400" b="1" u="sng" dirty="0">
                <a:solidFill>
                  <a:srgbClr val="FFFF00"/>
                </a:solidFill>
                <a:effectLst>
                  <a:outerShdw blurRad="38100" dist="38100" dir="2700000" algn="tl">
                    <a:srgbClr val="000000"/>
                  </a:outerShdw>
                </a:effectLst>
              </a:rPr>
              <a:t>HISTORICAL</a:t>
            </a:r>
          </a:p>
        </p:txBody>
      </p:sp>
      <p:sp>
        <p:nvSpPr>
          <p:cNvPr id="21507" name="Rectangle 4"/>
          <p:cNvSpPr>
            <a:spLocks noChangeArrowheads="1"/>
          </p:cNvSpPr>
          <p:nvPr/>
        </p:nvSpPr>
        <p:spPr bwMode="auto">
          <a:xfrm>
            <a:off x="2381" y="1006475"/>
            <a:ext cx="18283238"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b="1" dirty="0">
                <a:latin typeface="Century Gothic" pitchFamily="34" charset="0"/>
              </a:rPr>
              <a:t>The term was coined in </a:t>
            </a:r>
            <a:r>
              <a:rPr lang="en" altLang="fr-FR" b="1" dirty="0">
                <a:solidFill>
                  <a:srgbClr val="FFFF00"/>
                </a:solidFill>
                <a:latin typeface="Century Gothic" pitchFamily="34" charset="0"/>
              </a:rPr>
              <a:t>1903 </a:t>
            </a:r>
            <a:r>
              <a:rPr lang="en" altLang="fr-FR" b="1" dirty="0">
                <a:latin typeface="Century Gothic" pitchFamily="34" charset="0"/>
              </a:rPr>
              <a:t>by</a:t>
            </a:r>
            <a:r>
              <a:rPr lang="en" altLang="fr-FR" b="1" dirty="0" smtClean="0">
                <a:latin typeface="Century Gothic" pitchFamily="34" charset="0"/>
              </a:rPr>
              <a:t> </a:t>
            </a:r>
            <a:r>
              <a:rPr lang="en" altLang="fr-FR" b="1" dirty="0" smtClean="0">
                <a:solidFill>
                  <a:srgbClr val="FFC000"/>
                </a:solidFill>
                <a:latin typeface="Century Gothic" pitchFamily="34" charset="0"/>
              </a:rPr>
              <a:t>Carl </a:t>
            </a:r>
            <a:r>
              <a:rPr lang="en" altLang="fr-FR" b="1" dirty="0" err="1" smtClean="0">
                <a:solidFill>
                  <a:srgbClr val="FFC000"/>
                </a:solidFill>
                <a:latin typeface="Century Gothic" pitchFamily="34" charset="0"/>
              </a:rPr>
              <a:t>Neuberg</a:t>
            </a:r>
            <a:r>
              <a:rPr lang="en" altLang="fr-FR" b="1" dirty="0" smtClean="0">
                <a:solidFill>
                  <a:srgbClr val="FFC000"/>
                </a:solidFill>
                <a:latin typeface="Century Gothic" pitchFamily="34" charset="0"/>
              </a:rPr>
              <a:t> </a:t>
            </a:r>
            <a:r>
              <a:rPr lang="en" altLang="fr-FR" b="1" dirty="0">
                <a:latin typeface="Century Gothic" pitchFamily="34" charset="0"/>
              </a:rPr>
              <a:t>according to the Greek root </a:t>
            </a:r>
            <a:r>
              <a:rPr lang="en" altLang="fr-FR" b="1" i="1" dirty="0" err="1">
                <a:latin typeface="Century Gothic" pitchFamily="34" charset="0"/>
              </a:rPr>
              <a:t>Βιοχημεί </a:t>
            </a:r>
            <a:r>
              <a:rPr lang="en" altLang="fr-FR" b="1" i="1" dirty="0">
                <a:latin typeface="Century Gothic" pitchFamily="34" charset="0"/>
              </a:rPr>
              <a:t>α</a:t>
            </a:r>
            <a:r>
              <a:rPr lang="en" altLang="fr-FR" b="1" dirty="0">
                <a:latin typeface="Century Gothic" pitchFamily="34" charset="0"/>
              </a:rPr>
              <a:t> </a:t>
            </a:r>
          </a:p>
          <a:p>
            <a:pPr rtl="1" eaLnBrk="1" hangingPunct="1"/>
            <a:r>
              <a:rPr lang="en" altLang="fr-FR" b="1" dirty="0">
                <a:latin typeface="Century Gothic" pitchFamily="34" charset="0"/>
              </a:rPr>
              <a:t>( </a:t>
            </a:r>
            <a:r>
              <a:rPr lang="en" altLang="fr-FR" b="1" dirty="0" err="1">
                <a:latin typeface="Century Gothic" pitchFamily="34" charset="0"/>
              </a:rPr>
              <a:t>biochemia </a:t>
            </a:r>
            <a:r>
              <a:rPr lang="en" altLang="fr-FR" b="1" dirty="0">
                <a:latin typeface="Century Gothic" pitchFamily="34" charset="0"/>
              </a:rPr>
              <a:t>)</a:t>
            </a:r>
          </a:p>
          <a:p>
            <a:pPr rtl="1" eaLnBrk="1" hangingPunct="1"/>
            <a:r>
              <a:rPr lang="en" altLang="fr-FR" b="1" dirty="0">
                <a:latin typeface="Century Gothic" pitchFamily="34" charset="0"/>
              </a:rPr>
              <a:t>Several major subdivisions of this discipline can be distinguished:</a:t>
            </a:r>
          </a:p>
          <a:p>
            <a:pPr rtl="1" eaLnBrk="1" hangingPunct="1"/>
            <a:r>
              <a:rPr lang="en" altLang="fr-FR" b="1" dirty="0" smtClean="0">
                <a:latin typeface="Century Gothic" pitchFamily="34" charset="0"/>
              </a:rPr>
              <a:t>energy ( </a:t>
            </a:r>
            <a:r>
              <a:rPr lang="en" altLang="fr-FR" sz="1400" b="1" dirty="0" err="1" smtClean="0">
                <a:solidFill>
                  <a:srgbClr val="FFC000"/>
                </a:solidFill>
                <a:latin typeface="Century Gothic" pitchFamily="34" charset="0"/>
              </a:rPr>
              <a:t>energy </a:t>
            </a:r>
            <a:r>
              <a:rPr lang="en" altLang="fr-FR" sz="1400" b="1" dirty="0" smtClean="0">
                <a:latin typeface="Century Gothic" pitchFamily="34" charset="0"/>
              </a:rPr>
              <a:t>production by </a:t>
            </a:r>
            <a:r>
              <a:rPr lang="en" altLang="fr-FR" sz="1400" b="1" dirty="0">
                <a:latin typeface="Century Gothic" pitchFamily="34" charset="0"/>
              </a:rPr>
              <a:t>the cell </a:t>
            </a:r>
            <a:r>
              <a:rPr lang="en" altLang="fr-FR" b="1" dirty="0" smtClean="0">
                <a:solidFill>
                  <a:srgbClr val="FFC000"/>
                </a:solidFill>
                <a:latin typeface="Century Gothic" pitchFamily="34" charset="0"/>
              </a:rPr>
              <a:t>)</a:t>
            </a:r>
            <a:r>
              <a:rPr lang="en" altLang="fr-FR" b="1" dirty="0">
                <a:latin typeface="Century Gothic" pitchFamily="34" charset="0"/>
              </a:rPr>
              <a:t> </a:t>
            </a:r>
          </a:p>
          <a:p>
            <a:pPr rtl="1" eaLnBrk="1" hangingPunct="1"/>
            <a:r>
              <a:rPr lang="en" altLang="fr-FR" b="1" dirty="0" smtClean="0">
                <a:latin typeface="Century Gothic" pitchFamily="34" charset="0"/>
              </a:rPr>
              <a:t>enzymology</a:t>
            </a:r>
            <a:r>
              <a:rPr lang="en" altLang="fr-FR" b="1" dirty="0" smtClean="0">
                <a:solidFill>
                  <a:srgbClr val="FFC000"/>
                </a:solidFill>
                <a:latin typeface="Century Gothic" pitchFamily="34" charset="0"/>
              </a:rPr>
              <a:t>​</a:t>
            </a:r>
            <a:r>
              <a:rPr lang="en" altLang="fr-FR" b="1" dirty="0" smtClean="0">
                <a:latin typeface="Century Gothic" pitchFamily="34" charset="0"/>
              </a:rPr>
              <a:t> </a:t>
            </a:r>
            <a:r>
              <a:rPr lang="en" altLang="fr-FR" sz="1400" b="1" dirty="0" smtClean="0">
                <a:latin typeface="Century Gothic" pitchFamily="34" charset="0"/>
              </a:rPr>
              <a:t>(or </a:t>
            </a:r>
            <a:r>
              <a:rPr lang="en" altLang="fr-FR" sz="1400" b="1" dirty="0">
                <a:latin typeface="Century Gothic" pitchFamily="34" charset="0"/>
              </a:rPr>
              <a:t>study of </a:t>
            </a:r>
            <a:r>
              <a:rPr lang="en" altLang="fr-FR" sz="1400" b="1" dirty="0" smtClean="0">
                <a:latin typeface="Century Gothic" pitchFamily="34" charset="0"/>
              </a:rPr>
              <a:t>biological </a:t>
            </a:r>
            <a:r>
              <a:rPr lang="en" altLang="fr-FR" sz="1400" b="1" dirty="0" smtClean="0">
                <a:solidFill>
                  <a:srgbClr val="FFC000"/>
                </a:solidFill>
                <a:latin typeface="Century Gothic" pitchFamily="34" charset="0"/>
              </a:rPr>
              <a:t>catalysts </a:t>
            </a:r>
            <a:r>
              <a:rPr lang="en" altLang="fr-FR" sz="1400" b="1" dirty="0">
                <a:latin typeface="Century Gothic" pitchFamily="34" charset="0"/>
              </a:rPr>
              <a:t>)</a:t>
            </a:r>
            <a:r>
              <a:rPr lang="en" altLang="fr-FR" b="1" dirty="0">
                <a:latin typeface="Century Gothic" pitchFamily="34" charset="0"/>
              </a:rPr>
              <a:t> </a:t>
            </a:r>
          </a:p>
          <a:p>
            <a:pPr rtl="1" eaLnBrk="1" hangingPunct="1"/>
            <a:r>
              <a:rPr lang="en" altLang="fr-FR" b="1" dirty="0" smtClean="0">
                <a:latin typeface="Century Gothic" pitchFamily="34" charset="0"/>
              </a:rPr>
              <a:t>Metabolism , </a:t>
            </a:r>
            <a:r>
              <a:rPr lang="en" altLang="fr-FR" b="1" dirty="0" smtClean="0">
                <a:solidFill>
                  <a:srgbClr val="FFC000"/>
                </a:solidFill>
                <a:latin typeface="Century Gothic" pitchFamily="34" charset="0"/>
              </a:rPr>
              <a:t>divided </a:t>
            </a:r>
            <a:r>
              <a:rPr lang="en" altLang="fr-FR" b="1" dirty="0">
                <a:latin typeface="Century Gothic" pitchFamily="34" charset="0"/>
              </a:rPr>
              <a:t>into</a:t>
            </a:r>
          </a:p>
          <a:p>
            <a:pPr rtl="1" eaLnBrk="1" hangingPunct="1"/>
            <a:r>
              <a:rPr lang="en" altLang="fr-FR" b="1" dirty="0">
                <a:latin typeface="Century Gothic" pitchFamily="34" charset="0"/>
              </a:rPr>
              <a:t>             </a:t>
            </a:r>
            <a:r>
              <a:rPr lang="en" altLang="fr-FR" b="1" dirty="0">
                <a:solidFill>
                  <a:srgbClr val="00CC00"/>
                </a:solidFill>
                <a:latin typeface="Century Gothic" pitchFamily="34" charset="0"/>
              </a:rPr>
              <a:t>anabolism, </a:t>
            </a:r>
            <a:r>
              <a:rPr lang="en" altLang="fr-FR" b="1" dirty="0">
                <a:latin typeface="Century Gothic" pitchFamily="34" charset="0"/>
              </a:rPr>
              <a:t>reactions for the synthesis of molecules</a:t>
            </a:r>
          </a:p>
          <a:p>
            <a:pPr rtl="1" eaLnBrk="1" hangingPunct="1"/>
            <a:r>
              <a:rPr lang="en" altLang="fr-FR" b="1" dirty="0">
                <a:latin typeface="Century Gothic" pitchFamily="34" charset="0"/>
              </a:rPr>
              <a:t>        </a:t>
            </a:r>
            <a:r>
              <a:rPr lang="en" altLang="fr-FR" b="1" dirty="0">
                <a:solidFill>
                  <a:srgbClr val="00CC00"/>
                </a:solidFill>
                <a:latin typeface="Century Gothic" pitchFamily="34" charset="0"/>
              </a:rPr>
              <a:t>Catabolism </a:t>
            </a:r>
            <a:r>
              <a:rPr lang="en" altLang="fr-FR" b="1" dirty="0">
                <a:latin typeface="Century Gothic" pitchFamily="34" charset="0"/>
              </a:rPr>
              <a:t>, reactions that break down molecules.</a:t>
            </a:r>
          </a:p>
          <a:p>
            <a:pPr rtl="1" eaLnBrk="1" hangingPunct="1"/>
            <a:endParaRPr lang="fr-FR" altLang="fr-FR" b="1" dirty="0">
              <a:latin typeface="Century Gothic" pitchFamily="34" charset="0"/>
            </a:endParaRPr>
          </a:p>
          <a:p>
            <a:pPr rtl="1" eaLnBrk="1" hangingPunct="1"/>
            <a:r>
              <a:rPr lang="en" altLang="fr-FR" b="1" dirty="0">
                <a:latin typeface="Century Gothic" pitchFamily="34" charset="0"/>
              </a:rPr>
              <a:t>These large groups then subdivide into increasingly specialized areas.</a:t>
            </a:r>
          </a:p>
          <a:p>
            <a:pPr rtl="1" eaLnBrk="1" hangingPunct="1"/>
            <a:r>
              <a:rPr lang="en" altLang="fr-FR" b="1" dirty="0">
                <a:latin typeface="Century Gothic" pitchFamily="34" charset="0"/>
              </a:rPr>
              <a:t>As an example, modern enzymology attempts to link the </a:t>
            </a:r>
            <a:r>
              <a:rPr lang="en" altLang="fr-FR" b="1" dirty="0"/>
              <a:t>three-dimensional structure</a:t>
            </a:r>
          </a:p>
          <a:p>
            <a:pPr rtl="1" eaLnBrk="1" hangingPunct="1"/>
            <a:r>
              <a:rPr lang="en" altLang="fr-FR" b="1" dirty="0">
                <a:latin typeface="Century Gothic" pitchFamily="34" charset="0"/>
              </a:rPr>
              <a:t>of a protein with its function.</a:t>
            </a:r>
          </a:p>
          <a:p>
            <a:pPr rtl="1" eaLnBrk="1" hangingPunct="1"/>
            <a:endParaRPr lang="fr-FR" altLang="fr-FR" b="1" dirty="0">
              <a:latin typeface="Century Gothic" pitchFamily="34" charset="0"/>
            </a:endParaRPr>
          </a:p>
          <a:p>
            <a:pPr rtl="1" eaLnBrk="1" hangingPunct="1"/>
            <a:r>
              <a:rPr lang="en" altLang="fr-FR" b="1" dirty="0">
                <a:latin typeface="Century Gothic" pitchFamily="34" charset="0"/>
              </a:rPr>
              <a:t>The main categories of </a:t>
            </a:r>
            <a:r>
              <a:rPr lang="en" altLang="fr-FR" b="1" dirty="0" smtClean="0">
                <a:solidFill>
                  <a:srgbClr val="FFC000"/>
                </a:solidFill>
                <a:latin typeface="Century Gothic" pitchFamily="34" charset="0"/>
              </a:rPr>
              <a:t>molecules </a:t>
            </a:r>
            <a:r>
              <a:rPr lang="en" altLang="fr-FR" b="1" dirty="0" smtClean="0">
                <a:latin typeface="Century Gothic" pitchFamily="34" charset="0"/>
              </a:rPr>
              <a:t>studied </a:t>
            </a:r>
            <a:r>
              <a:rPr lang="en" altLang="fr-FR" b="1" dirty="0">
                <a:latin typeface="Century Gothic" pitchFamily="34" charset="0"/>
              </a:rPr>
              <a:t>in biochemistry are </a:t>
            </a:r>
            <a:r>
              <a:rPr lang="en" altLang="fr-FR" b="1" dirty="0" smtClean="0">
                <a:solidFill>
                  <a:srgbClr val="FFC000"/>
                </a:solidFill>
                <a:latin typeface="Century Gothic" pitchFamily="34" charset="0"/>
              </a:rPr>
              <a:t>carbohydrates </a:t>
            </a:r>
            <a:r>
              <a:rPr lang="en" altLang="fr-FR" b="1" dirty="0" smtClean="0">
                <a:latin typeface="Century Gothic" pitchFamily="34" charset="0"/>
              </a:rPr>
              <a:t>,</a:t>
            </a:r>
          </a:p>
          <a:p>
            <a:pPr rtl="1" eaLnBrk="1" hangingPunct="1"/>
            <a:r>
              <a:rPr lang="en" altLang="fr-FR" b="1" dirty="0" smtClean="0">
                <a:solidFill>
                  <a:srgbClr val="FFC000"/>
                </a:solidFill>
                <a:latin typeface="Century Gothic" pitchFamily="34" charset="0"/>
              </a:rPr>
              <a:t>lipids </a:t>
            </a:r>
            <a:r>
              <a:rPr lang="en" altLang="fr-FR" b="1" dirty="0" smtClean="0">
                <a:latin typeface="Century Gothic" pitchFamily="34" charset="0"/>
              </a:rPr>
              <a:t>, </a:t>
            </a:r>
            <a:r>
              <a:rPr lang="en" altLang="fr-FR" b="1" dirty="0">
                <a:latin typeface="Century Gothic" pitchFamily="34" charset="0"/>
              </a:rPr>
              <a:t>proteins</a:t>
            </a:r>
            <a:r>
              <a:rPr lang="en" altLang="fr-FR" b="1" dirty="0" smtClean="0">
                <a:solidFill>
                  <a:srgbClr val="FFC000"/>
                </a:solidFill>
                <a:latin typeface="Century Gothic" pitchFamily="34" charset="0"/>
              </a:rPr>
              <a:t>​</a:t>
            </a:r>
            <a:r>
              <a:rPr lang="en" altLang="fr-FR" b="1" dirty="0" smtClean="0">
                <a:latin typeface="Century Gothic" pitchFamily="34" charset="0"/>
              </a:rPr>
              <a:t> </a:t>
            </a:r>
            <a:r>
              <a:rPr lang="en" altLang="fr-FR" b="1" dirty="0">
                <a:latin typeface="Century Gothic" pitchFamily="34" charset="0"/>
              </a:rPr>
              <a:t>and </a:t>
            </a:r>
            <a:r>
              <a:rPr lang="en" altLang="fr-FR" b="1" dirty="0" smtClean="0">
                <a:solidFill>
                  <a:srgbClr val="FFC000"/>
                </a:solidFill>
                <a:latin typeface="Century Gothic" pitchFamily="34" charset="0"/>
              </a:rPr>
              <a:t>nucleic acids </a:t>
            </a:r>
            <a:r>
              <a:rPr lang="en" altLang="fr-FR" b="1" dirty="0" smtClean="0">
                <a:latin typeface="Century Gothic" pitchFamily="34" charset="0"/>
              </a:rPr>
              <a:t>. These </a:t>
            </a:r>
            <a:r>
              <a:rPr lang="en" altLang="fr-FR" b="1" dirty="0">
                <a:latin typeface="Century Gothic" pitchFamily="34" charset="0"/>
              </a:rPr>
              <a:t>molecules are made up of</a:t>
            </a:r>
          </a:p>
          <a:p>
            <a:pPr rtl="1" eaLnBrk="1" hangingPunct="1"/>
            <a:r>
              <a:rPr lang="en" altLang="fr-FR" b="1" dirty="0">
                <a:latin typeface="Century Gothic" pitchFamily="34" charset="0"/>
              </a:rPr>
              <a:t>essentially carbon, oxygen, and nitrogen. These classes of molecules represent</a:t>
            </a:r>
          </a:p>
          <a:p>
            <a:pPr rtl="1" eaLnBrk="1" hangingPunct="1"/>
            <a:r>
              <a:rPr lang="en" altLang="fr-FR" b="1" dirty="0">
                <a:latin typeface="Century Gothic" pitchFamily="34" charset="0"/>
              </a:rPr>
              <a:t>The fundamental elements of the cell; moreover, the mineral elements are</a:t>
            </a:r>
          </a:p>
          <a:p>
            <a:pPr rtl="1" eaLnBrk="1" hangingPunct="1"/>
            <a:r>
              <a:rPr lang="en" altLang="fr-FR" b="1" dirty="0">
                <a:latin typeface="Century Gothic" pitchFamily="34" charset="0"/>
              </a:rPr>
              <a:t>divided into two groups, macroelements, and microelements (also called</a:t>
            </a:r>
          </a:p>
          <a:p>
            <a:pPr rtl="1" eaLnBrk="1" hangingPunct="1"/>
            <a:r>
              <a:rPr lang="en" altLang="fr-FR" b="1" dirty="0">
                <a:latin typeface="Century Gothic" pitchFamily="34" charset="0"/>
              </a:rPr>
              <a:t>trace elements) that is to say gold, iron, zinc which exist in trace amounts in our</a:t>
            </a:r>
          </a:p>
          <a:p>
            <a:pPr rtl="1" eaLnBrk="1" hangingPunct="1"/>
            <a:r>
              <a:rPr lang="en" altLang="fr-FR" b="1" dirty="0">
                <a:latin typeface="Century Gothic" pitchFamily="34" charset="0"/>
              </a:rPr>
              <a:t>body.</a:t>
            </a:r>
            <a:r>
              <a:rPr lang="en" altLang="fr-FR" u="sng" dirty="0"/>
              <a:t> </a:t>
            </a:r>
            <a:endParaRPr lang="fr-FR" altLang="fr-FR" b="1" dirty="0"/>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145132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1"/>
          <p:cNvGrpSpPr>
            <a:grpSpLocks/>
          </p:cNvGrpSpPr>
          <p:nvPr/>
        </p:nvGrpSpPr>
        <p:grpSpPr bwMode="auto">
          <a:xfrm>
            <a:off x="1679575" y="3071813"/>
            <a:ext cx="4659313" cy="3756025"/>
            <a:chOff x="1058" y="1935"/>
            <a:chExt cx="2935" cy="2366"/>
          </a:xfrm>
        </p:grpSpPr>
        <p:sp>
          <p:nvSpPr>
            <p:cNvPr id="32916" name="Rectangle 23"/>
            <p:cNvSpPr>
              <a:spLocks noChangeArrowheads="1"/>
            </p:cNvSpPr>
            <p:nvPr/>
          </p:nvSpPr>
          <p:spPr bwMode="auto">
            <a:xfrm>
              <a:off x="3376" y="1935"/>
              <a:ext cx="617"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917" name="Rectangle 25"/>
            <p:cNvSpPr>
              <a:spLocks noChangeArrowheads="1"/>
            </p:cNvSpPr>
            <p:nvPr/>
          </p:nvSpPr>
          <p:spPr bwMode="auto">
            <a:xfrm>
              <a:off x="1058" y="1941"/>
              <a:ext cx="960"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918" name="Rectangle 28"/>
            <p:cNvSpPr>
              <a:spLocks noChangeArrowheads="1"/>
            </p:cNvSpPr>
            <p:nvPr/>
          </p:nvSpPr>
          <p:spPr bwMode="auto">
            <a:xfrm>
              <a:off x="2202" y="4166"/>
              <a:ext cx="564" cy="135"/>
            </a:xfrm>
            <a:prstGeom prst="rect">
              <a:avLst/>
            </a:prstGeom>
            <a:solidFill>
              <a:srgbClr val="FF0000"/>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3" name="Group 446"/>
          <p:cNvGrpSpPr>
            <a:grpSpLocks/>
          </p:cNvGrpSpPr>
          <p:nvPr/>
        </p:nvGrpSpPr>
        <p:grpSpPr bwMode="auto">
          <a:xfrm>
            <a:off x="5011738" y="804863"/>
            <a:ext cx="2857500" cy="2490787"/>
            <a:chOff x="3157" y="507"/>
            <a:chExt cx="1800" cy="1569"/>
          </a:xfrm>
        </p:grpSpPr>
        <p:sp>
          <p:nvSpPr>
            <p:cNvPr id="32914" name="Rectangle 114"/>
            <p:cNvSpPr>
              <a:spLocks noChangeArrowheads="1"/>
            </p:cNvSpPr>
            <p:nvPr/>
          </p:nvSpPr>
          <p:spPr bwMode="auto">
            <a:xfrm>
              <a:off x="3157" y="552"/>
              <a:ext cx="1800" cy="1524"/>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915" name="Text Box 115"/>
            <p:cNvSpPr txBox="1">
              <a:spLocks noChangeArrowheads="1"/>
            </p:cNvSpPr>
            <p:nvPr/>
          </p:nvSpPr>
          <p:spPr bwMode="auto">
            <a:xfrm>
              <a:off x="3635" y="507"/>
              <a:ext cx="876" cy="231"/>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5 carbons</a:t>
              </a:r>
            </a:p>
          </p:txBody>
        </p:sp>
      </p:grpSp>
      <p:grpSp>
        <p:nvGrpSpPr>
          <p:cNvPr id="4" name="Group 448"/>
          <p:cNvGrpSpPr>
            <a:grpSpLocks/>
          </p:cNvGrpSpPr>
          <p:nvPr/>
        </p:nvGrpSpPr>
        <p:grpSpPr bwMode="auto">
          <a:xfrm>
            <a:off x="2074863" y="3295650"/>
            <a:ext cx="5399087" cy="3524250"/>
            <a:chOff x="1307" y="2076"/>
            <a:chExt cx="3401" cy="2220"/>
          </a:xfrm>
        </p:grpSpPr>
        <p:sp>
          <p:nvSpPr>
            <p:cNvPr id="32908" name="Rectangle 218"/>
            <p:cNvSpPr>
              <a:spLocks noChangeArrowheads="1"/>
            </p:cNvSpPr>
            <p:nvPr/>
          </p:nvSpPr>
          <p:spPr bwMode="auto">
            <a:xfrm>
              <a:off x="1307" y="2556"/>
              <a:ext cx="3401" cy="1740"/>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909" name="Text Box 219"/>
            <p:cNvSpPr txBox="1">
              <a:spLocks noChangeArrowheads="1"/>
            </p:cNvSpPr>
            <p:nvPr/>
          </p:nvSpPr>
          <p:spPr bwMode="auto">
            <a:xfrm>
              <a:off x="2620" y="2511"/>
              <a:ext cx="876" cy="231"/>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6 carbons</a:t>
              </a:r>
            </a:p>
          </p:txBody>
        </p:sp>
        <p:sp>
          <p:nvSpPr>
            <p:cNvPr id="32910" name="AutoShape 221"/>
            <p:cNvSpPr>
              <a:spLocks/>
            </p:cNvSpPr>
            <p:nvPr/>
          </p:nvSpPr>
          <p:spPr bwMode="auto">
            <a:xfrm rot="16200000" flipV="1">
              <a:off x="2088" y="1791"/>
              <a:ext cx="140" cy="1360"/>
            </a:xfrm>
            <a:prstGeom prst="rightBrace">
              <a:avLst>
                <a:gd name="adj1" fmla="val 80952"/>
                <a:gd name="adj2" fmla="val 50000"/>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911" name="Line 222"/>
            <p:cNvSpPr>
              <a:spLocks noChangeShapeType="1"/>
            </p:cNvSpPr>
            <p:nvPr/>
          </p:nvSpPr>
          <p:spPr bwMode="auto">
            <a:xfrm flipH="1">
              <a:off x="2139" y="2076"/>
              <a:ext cx="1482" cy="347"/>
            </a:xfrm>
            <a:prstGeom prst="line">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912" name="AutoShape 224"/>
            <p:cNvSpPr>
              <a:spLocks/>
            </p:cNvSpPr>
            <p:nvPr/>
          </p:nvSpPr>
          <p:spPr bwMode="auto">
            <a:xfrm rot="16200000" flipV="1">
              <a:off x="3738" y="1791"/>
              <a:ext cx="140" cy="1360"/>
            </a:xfrm>
            <a:prstGeom prst="rightBrace">
              <a:avLst>
                <a:gd name="adj1" fmla="val 80952"/>
                <a:gd name="adj2" fmla="val 50000"/>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913" name="Line 225"/>
            <p:cNvSpPr>
              <a:spLocks noChangeShapeType="1"/>
            </p:cNvSpPr>
            <p:nvPr/>
          </p:nvSpPr>
          <p:spPr bwMode="auto">
            <a:xfrm flipV="1">
              <a:off x="3785" y="2076"/>
              <a:ext cx="676" cy="347"/>
            </a:xfrm>
            <a:prstGeom prst="line">
              <a:avLst/>
            </a:prstGeom>
            <a:noFill/>
            <a:ln w="28575">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5" name="Group 444"/>
          <p:cNvGrpSpPr>
            <a:grpSpLocks/>
          </p:cNvGrpSpPr>
          <p:nvPr/>
        </p:nvGrpSpPr>
        <p:grpSpPr bwMode="auto">
          <a:xfrm>
            <a:off x="1597025" y="804863"/>
            <a:ext cx="1698625" cy="2517775"/>
            <a:chOff x="1006" y="507"/>
            <a:chExt cx="1070" cy="1586"/>
          </a:xfrm>
        </p:grpSpPr>
        <p:sp>
          <p:nvSpPr>
            <p:cNvPr id="32898" name="Text Box 31"/>
            <p:cNvSpPr txBox="1">
              <a:spLocks noChangeArrowheads="1"/>
            </p:cNvSpPr>
            <p:nvPr/>
          </p:nvSpPr>
          <p:spPr bwMode="auto">
            <a:xfrm>
              <a:off x="1006" y="1901"/>
              <a:ext cx="1070"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dihydroxyacetone</a:t>
              </a:r>
            </a:p>
          </p:txBody>
        </p:sp>
        <p:grpSp>
          <p:nvGrpSpPr>
            <p:cNvPr id="51331" name="Group 443"/>
            <p:cNvGrpSpPr>
              <a:grpSpLocks/>
            </p:cNvGrpSpPr>
            <p:nvPr/>
          </p:nvGrpSpPr>
          <p:grpSpPr bwMode="auto">
            <a:xfrm>
              <a:off x="1282" y="1148"/>
              <a:ext cx="596" cy="691"/>
              <a:chOff x="1282" y="1148"/>
              <a:chExt cx="596" cy="691"/>
            </a:xfrm>
          </p:grpSpPr>
          <p:sp>
            <p:nvSpPr>
              <p:cNvPr id="32903" name="Text Box 33"/>
              <p:cNvSpPr txBox="1">
                <a:spLocks noChangeAspect="1" noChangeArrowheads="1"/>
              </p:cNvSpPr>
              <p:nvPr/>
            </p:nvSpPr>
            <p:spPr bwMode="auto">
              <a:xfrm>
                <a:off x="1285" y="114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904" name="Text Box 34"/>
              <p:cNvSpPr txBox="1">
                <a:spLocks noChangeAspect="1" noChangeArrowheads="1"/>
              </p:cNvSpPr>
              <p:nvPr/>
            </p:nvSpPr>
            <p:spPr bwMode="auto">
              <a:xfrm>
                <a:off x="1282" y="1375"/>
                <a:ext cx="41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32905" name="Text Box 35"/>
              <p:cNvSpPr txBox="1">
                <a:spLocks noChangeAspect="1" noChangeArrowheads="1"/>
              </p:cNvSpPr>
              <p:nvPr/>
            </p:nvSpPr>
            <p:spPr bwMode="auto">
              <a:xfrm>
                <a:off x="1282"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906" name="Line 36"/>
              <p:cNvSpPr>
                <a:spLocks noChangeAspect="1" noChangeShapeType="1"/>
              </p:cNvSpPr>
              <p:nvPr/>
            </p:nvSpPr>
            <p:spPr bwMode="auto">
              <a:xfrm flipV="1">
                <a:off x="1399"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907" name="Line 37"/>
              <p:cNvSpPr>
                <a:spLocks noChangeAspect="1" noChangeShapeType="1"/>
              </p:cNvSpPr>
              <p:nvPr/>
            </p:nvSpPr>
            <p:spPr bwMode="auto">
              <a:xfrm flipV="1">
                <a:off x="1399"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32900" name="Text Box 38"/>
            <p:cNvSpPr txBox="1">
              <a:spLocks noChangeArrowheads="1"/>
            </p:cNvSpPr>
            <p:nvPr/>
          </p:nvSpPr>
          <p:spPr bwMode="auto">
            <a:xfrm>
              <a:off x="1111" y="507"/>
              <a:ext cx="876" cy="231"/>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3 carbons</a:t>
              </a:r>
            </a:p>
          </p:txBody>
        </p:sp>
        <p:sp>
          <p:nvSpPr>
            <p:cNvPr id="32901" name="Rectangle 39"/>
            <p:cNvSpPr>
              <a:spLocks noChangeArrowheads="1"/>
            </p:cNvSpPr>
            <p:nvPr/>
          </p:nvSpPr>
          <p:spPr bwMode="auto">
            <a:xfrm>
              <a:off x="1053" y="552"/>
              <a:ext cx="975" cy="1524"/>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902" name="Rectangle 299"/>
            <p:cNvSpPr>
              <a:spLocks noChangeArrowheads="1"/>
            </p:cNvSpPr>
            <p:nvPr/>
          </p:nvSpPr>
          <p:spPr bwMode="auto">
            <a:xfrm>
              <a:off x="1053" y="552"/>
              <a:ext cx="975" cy="1524"/>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7" name="Group 445"/>
          <p:cNvGrpSpPr>
            <a:grpSpLocks/>
          </p:cNvGrpSpPr>
          <p:nvPr/>
        </p:nvGrpSpPr>
        <p:grpSpPr bwMode="auto">
          <a:xfrm>
            <a:off x="3316288" y="804863"/>
            <a:ext cx="1558925" cy="2530475"/>
            <a:chOff x="2089" y="507"/>
            <a:chExt cx="982" cy="1594"/>
          </a:xfrm>
        </p:grpSpPr>
        <p:sp>
          <p:nvSpPr>
            <p:cNvPr id="32885" name="Rectangle 421"/>
            <p:cNvSpPr>
              <a:spLocks noChangeArrowheads="1"/>
            </p:cNvSpPr>
            <p:nvPr/>
          </p:nvSpPr>
          <p:spPr bwMode="auto">
            <a:xfrm>
              <a:off x="2501"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86" name="Rectangle 63"/>
            <p:cNvSpPr>
              <a:spLocks noChangeArrowheads="1"/>
            </p:cNvSpPr>
            <p:nvPr/>
          </p:nvSpPr>
          <p:spPr bwMode="auto">
            <a:xfrm>
              <a:off x="2089" y="552"/>
              <a:ext cx="975" cy="1524"/>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87" name="Text Box 64"/>
            <p:cNvSpPr txBox="1">
              <a:spLocks noChangeArrowheads="1"/>
            </p:cNvSpPr>
            <p:nvPr/>
          </p:nvSpPr>
          <p:spPr bwMode="auto">
            <a:xfrm>
              <a:off x="2195" y="507"/>
              <a:ext cx="876" cy="231"/>
            </a:xfrm>
            <a:prstGeom prst="rect">
              <a:avLst/>
            </a:prstGeom>
            <a:noFill/>
            <a:ln w="9525">
              <a:noFill/>
              <a:miter lim="800000"/>
              <a:headEnd/>
              <a:tailEnd/>
            </a:ln>
          </p:spPr>
          <p:txBody>
            <a:bodyPr wrap="none">
              <a:spAutoFit/>
            </a:bodyPr>
            <a:lstStyle/>
            <a:p>
              <a:pPr algn="ctr" rtl="1">
                <a:defRPr/>
              </a:pPr>
              <a:r>
                <a:rPr lang="en" b="1">
                  <a:solidFill>
                    <a:srgbClr val="FF9900"/>
                  </a:solidFill>
                  <a:effectLst>
                    <a:outerShdw blurRad="38100" dist="38100" dir="2700000" algn="tl">
                      <a:srgbClr val="000000">
                        <a:alpha val="43137"/>
                      </a:srgbClr>
                    </a:outerShdw>
                  </a:effectLst>
                  <a:latin typeface="Arial" pitchFamily="34" charset="0"/>
                </a:rPr>
                <a:t>4 carbons</a:t>
              </a:r>
            </a:p>
          </p:txBody>
        </p:sp>
        <p:sp>
          <p:nvSpPr>
            <p:cNvPr id="32888" name="Text Box 245"/>
            <p:cNvSpPr txBox="1">
              <a:spLocks noChangeAspect="1" noChangeArrowheads="1"/>
            </p:cNvSpPr>
            <p:nvPr/>
          </p:nvSpPr>
          <p:spPr bwMode="auto">
            <a:xfrm>
              <a:off x="2338"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89" name="Line 246"/>
            <p:cNvSpPr>
              <a:spLocks noChangeAspect="1" noChangeShapeType="1"/>
            </p:cNvSpPr>
            <p:nvPr/>
          </p:nvSpPr>
          <p:spPr bwMode="auto">
            <a:xfrm flipV="1">
              <a:off x="2455"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90" name="Line 247"/>
            <p:cNvSpPr>
              <a:spLocks noChangeAspect="1" noChangeShapeType="1"/>
            </p:cNvSpPr>
            <p:nvPr/>
          </p:nvSpPr>
          <p:spPr bwMode="auto">
            <a:xfrm flipV="1">
              <a:off x="2455"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91" name="Text Box 249"/>
            <p:cNvSpPr txBox="1">
              <a:spLocks noChangeAspect="1" noChangeArrowheads="1"/>
            </p:cNvSpPr>
            <p:nvPr/>
          </p:nvSpPr>
          <p:spPr bwMode="auto">
            <a:xfrm>
              <a:off x="2338" y="1147"/>
              <a:ext cx="41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32892" name="Line 250"/>
            <p:cNvSpPr>
              <a:spLocks noChangeAspect="1" noChangeShapeType="1"/>
            </p:cNvSpPr>
            <p:nvPr/>
          </p:nvSpPr>
          <p:spPr bwMode="auto">
            <a:xfrm flipV="1">
              <a:off x="2455" y="110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93" name="Line 251"/>
            <p:cNvSpPr>
              <a:spLocks noChangeAspect="1" noChangeShapeType="1"/>
            </p:cNvSpPr>
            <p:nvPr/>
          </p:nvSpPr>
          <p:spPr bwMode="auto">
            <a:xfrm flipV="1">
              <a:off x="2455"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94" name="Text Box 252"/>
            <p:cNvSpPr txBox="1">
              <a:spLocks noChangeAspect="1" noChangeArrowheads="1"/>
            </p:cNvSpPr>
            <p:nvPr/>
          </p:nvSpPr>
          <p:spPr bwMode="auto">
            <a:xfrm>
              <a:off x="2341" y="920"/>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95" name="Text Box 253"/>
            <p:cNvSpPr txBox="1">
              <a:spLocks noChangeAspect="1" noChangeArrowheads="1"/>
            </p:cNvSpPr>
            <p:nvPr/>
          </p:nvSpPr>
          <p:spPr bwMode="auto">
            <a:xfrm>
              <a:off x="2189" y="1379"/>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2896" name="Text Box 60"/>
            <p:cNvSpPr txBox="1">
              <a:spLocks noChangeArrowheads="1"/>
            </p:cNvSpPr>
            <p:nvPr/>
          </p:nvSpPr>
          <p:spPr bwMode="auto">
            <a:xfrm>
              <a:off x="2157" y="1909"/>
              <a:ext cx="842"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D-erythrulose</a:t>
              </a:r>
            </a:p>
          </p:txBody>
        </p:sp>
        <p:sp>
          <p:nvSpPr>
            <p:cNvPr id="32897" name="Rectangle 301"/>
            <p:cNvSpPr>
              <a:spLocks noChangeArrowheads="1"/>
            </p:cNvSpPr>
            <p:nvPr/>
          </p:nvSpPr>
          <p:spPr bwMode="auto">
            <a:xfrm>
              <a:off x="2089" y="552"/>
              <a:ext cx="975" cy="1524"/>
            </a:xfrm>
            <a:prstGeom prst="rect">
              <a:avLst/>
            </a:prstGeom>
            <a:noFill/>
            <a:ln w="19050">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8" name="Group 447"/>
          <p:cNvGrpSpPr>
            <a:grpSpLocks/>
          </p:cNvGrpSpPr>
          <p:nvPr/>
        </p:nvGrpSpPr>
        <p:grpSpPr bwMode="auto">
          <a:xfrm>
            <a:off x="5189538" y="1098550"/>
            <a:ext cx="2554287" cy="2224088"/>
            <a:chOff x="3269" y="692"/>
            <a:chExt cx="1609" cy="1401"/>
          </a:xfrm>
        </p:grpSpPr>
        <p:sp>
          <p:nvSpPr>
            <p:cNvPr id="32856" name="Rectangle 422"/>
            <p:cNvSpPr>
              <a:spLocks noChangeArrowheads="1"/>
            </p:cNvSpPr>
            <p:nvPr/>
          </p:nvSpPr>
          <p:spPr bwMode="auto">
            <a:xfrm>
              <a:off x="3580"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57" name="Rectangle 423"/>
            <p:cNvSpPr>
              <a:spLocks noChangeArrowheads="1"/>
            </p:cNvSpPr>
            <p:nvPr/>
          </p:nvSpPr>
          <p:spPr bwMode="auto">
            <a:xfrm>
              <a:off x="4423" y="1430"/>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58" name="Text Box 257"/>
            <p:cNvSpPr txBox="1">
              <a:spLocks noChangeAspect="1" noChangeArrowheads="1"/>
            </p:cNvSpPr>
            <p:nvPr/>
          </p:nvSpPr>
          <p:spPr bwMode="auto">
            <a:xfrm>
              <a:off x="3418"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59" name="Line 258"/>
            <p:cNvSpPr>
              <a:spLocks noChangeAspect="1" noChangeShapeType="1"/>
            </p:cNvSpPr>
            <p:nvPr/>
          </p:nvSpPr>
          <p:spPr bwMode="auto">
            <a:xfrm flipV="1">
              <a:off x="3535"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60" name="Line 259"/>
            <p:cNvSpPr>
              <a:spLocks noChangeAspect="1" noChangeShapeType="1"/>
            </p:cNvSpPr>
            <p:nvPr/>
          </p:nvSpPr>
          <p:spPr bwMode="auto">
            <a:xfrm flipV="1">
              <a:off x="3535"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61" name="Line 261"/>
            <p:cNvSpPr>
              <a:spLocks noChangeAspect="1" noChangeShapeType="1"/>
            </p:cNvSpPr>
            <p:nvPr/>
          </p:nvSpPr>
          <p:spPr bwMode="auto">
            <a:xfrm flipV="1">
              <a:off x="3535" y="110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62" name="Line 262"/>
            <p:cNvSpPr>
              <a:spLocks noChangeAspect="1" noChangeShapeType="1"/>
            </p:cNvSpPr>
            <p:nvPr/>
          </p:nvSpPr>
          <p:spPr bwMode="auto">
            <a:xfrm flipV="1">
              <a:off x="3535"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63" name="Text Box 264"/>
            <p:cNvSpPr txBox="1">
              <a:spLocks noChangeAspect="1" noChangeArrowheads="1"/>
            </p:cNvSpPr>
            <p:nvPr/>
          </p:nvSpPr>
          <p:spPr bwMode="auto">
            <a:xfrm>
              <a:off x="3269" y="137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2864" name="Text Box 275"/>
            <p:cNvSpPr txBox="1">
              <a:spLocks noChangeAspect="1" noChangeArrowheads="1"/>
            </p:cNvSpPr>
            <p:nvPr/>
          </p:nvSpPr>
          <p:spPr bwMode="auto">
            <a:xfrm>
              <a:off x="3269" y="1151"/>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2865" name="Line 277"/>
            <p:cNvSpPr>
              <a:spLocks noChangeAspect="1" noChangeShapeType="1"/>
            </p:cNvSpPr>
            <p:nvPr/>
          </p:nvSpPr>
          <p:spPr bwMode="auto">
            <a:xfrm flipV="1">
              <a:off x="3535" y="110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66" name="Text Box 278"/>
            <p:cNvSpPr txBox="1">
              <a:spLocks noChangeAspect="1" noChangeArrowheads="1"/>
            </p:cNvSpPr>
            <p:nvPr/>
          </p:nvSpPr>
          <p:spPr bwMode="auto">
            <a:xfrm>
              <a:off x="3418" y="919"/>
              <a:ext cx="41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32867" name="Line 279"/>
            <p:cNvSpPr>
              <a:spLocks noChangeAspect="1" noChangeShapeType="1"/>
            </p:cNvSpPr>
            <p:nvPr/>
          </p:nvSpPr>
          <p:spPr bwMode="auto">
            <a:xfrm flipV="1">
              <a:off x="3535" y="87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68" name="Line 280"/>
            <p:cNvSpPr>
              <a:spLocks noChangeAspect="1" noChangeShapeType="1"/>
            </p:cNvSpPr>
            <p:nvPr/>
          </p:nvSpPr>
          <p:spPr bwMode="auto">
            <a:xfrm flipV="1">
              <a:off x="3535" y="110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69" name="Text Box 281"/>
            <p:cNvSpPr txBox="1">
              <a:spLocks noChangeAspect="1" noChangeArrowheads="1"/>
            </p:cNvSpPr>
            <p:nvPr/>
          </p:nvSpPr>
          <p:spPr bwMode="auto">
            <a:xfrm>
              <a:off x="3421" y="692"/>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70" name="Text Box 267"/>
            <p:cNvSpPr txBox="1">
              <a:spLocks noChangeAspect="1" noChangeArrowheads="1"/>
            </p:cNvSpPr>
            <p:nvPr/>
          </p:nvSpPr>
          <p:spPr bwMode="auto">
            <a:xfrm>
              <a:off x="4270" y="160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71" name="Line 268"/>
            <p:cNvSpPr>
              <a:spLocks noChangeAspect="1" noChangeShapeType="1"/>
            </p:cNvSpPr>
            <p:nvPr/>
          </p:nvSpPr>
          <p:spPr bwMode="auto">
            <a:xfrm flipV="1">
              <a:off x="4387"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72" name="Line 269"/>
            <p:cNvSpPr>
              <a:spLocks noChangeAspect="1" noChangeShapeType="1"/>
            </p:cNvSpPr>
            <p:nvPr/>
          </p:nvSpPr>
          <p:spPr bwMode="auto">
            <a:xfrm flipV="1">
              <a:off x="4387" y="15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73" name="Line 271"/>
            <p:cNvSpPr>
              <a:spLocks noChangeAspect="1" noChangeShapeType="1"/>
            </p:cNvSpPr>
            <p:nvPr/>
          </p:nvSpPr>
          <p:spPr bwMode="auto">
            <a:xfrm flipV="1">
              <a:off x="4387" y="110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74" name="Line 272"/>
            <p:cNvSpPr>
              <a:spLocks noChangeAspect="1" noChangeShapeType="1"/>
            </p:cNvSpPr>
            <p:nvPr/>
          </p:nvSpPr>
          <p:spPr bwMode="auto">
            <a:xfrm flipV="1">
              <a:off x="4387" y="13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75" name="Text Box 274"/>
            <p:cNvSpPr txBox="1">
              <a:spLocks noChangeAspect="1" noChangeArrowheads="1"/>
            </p:cNvSpPr>
            <p:nvPr/>
          </p:nvSpPr>
          <p:spPr bwMode="auto">
            <a:xfrm>
              <a:off x="4125" y="137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2876" name="Text Box 276"/>
            <p:cNvSpPr txBox="1">
              <a:spLocks noChangeAspect="1" noChangeArrowheads="1"/>
            </p:cNvSpPr>
            <p:nvPr/>
          </p:nvSpPr>
          <p:spPr bwMode="auto">
            <a:xfrm>
              <a:off x="4008" y="1151"/>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p>
          </p:txBody>
        </p:sp>
        <p:sp>
          <p:nvSpPr>
            <p:cNvPr id="32877" name="Line 282"/>
            <p:cNvSpPr>
              <a:spLocks noChangeAspect="1" noChangeShapeType="1"/>
            </p:cNvSpPr>
            <p:nvPr/>
          </p:nvSpPr>
          <p:spPr bwMode="auto">
            <a:xfrm flipV="1">
              <a:off x="4387" y="110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78" name="Text Box 283"/>
            <p:cNvSpPr txBox="1">
              <a:spLocks noChangeAspect="1" noChangeArrowheads="1"/>
            </p:cNvSpPr>
            <p:nvPr/>
          </p:nvSpPr>
          <p:spPr bwMode="auto">
            <a:xfrm>
              <a:off x="4270" y="919"/>
              <a:ext cx="41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32879" name="Line 284"/>
            <p:cNvSpPr>
              <a:spLocks noChangeAspect="1" noChangeShapeType="1"/>
            </p:cNvSpPr>
            <p:nvPr/>
          </p:nvSpPr>
          <p:spPr bwMode="auto">
            <a:xfrm flipV="1">
              <a:off x="4387" y="87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80" name="Line 285"/>
            <p:cNvSpPr>
              <a:spLocks noChangeAspect="1" noChangeShapeType="1"/>
            </p:cNvSpPr>
            <p:nvPr/>
          </p:nvSpPr>
          <p:spPr bwMode="auto">
            <a:xfrm flipV="1">
              <a:off x="4387" y="110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81" name="Text Box 286"/>
            <p:cNvSpPr txBox="1">
              <a:spLocks noChangeAspect="1" noChangeArrowheads="1"/>
            </p:cNvSpPr>
            <p:nvPr/>
          </p:nvSpPr>
          <p:spPr bwMode="auto">
            <a:xfrm>
              <a:off x="4273" y="692"/>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grpSp>
          <p:nvGrpSpPr>
            <p:cNvPr id="51314" name="Group 321"/>
            <p:cNvGrpSpPr>
              <a:grpSpLocks/>
            </p:cNvGrpSpPr>
            <p:nvPr/>
          </p:nvGrpSpPr>
          <p:grpSpPr bwMode="auto">
            <a:xfrm>
              <a:off x="3288" y="1901"/>
              <a:ext cx="1590" cy="192"/>
              <a:chOff x="2784" y="1901"/>
              <a:chExt cx="1590" cy="192"/>
            </a:xfrm>
          </p:grpSpPr>
          <p:sp>
            <p:nvSpPr>
              <p:cNvPr id="32883" name="Text Box 109"/>
              <p:cNvSpPr txBox="1">
                <a:spLocks noChangeArrowheads="1"/>
              </p:cNvSpPr>
              <p:nvPr/>
            </p:nvSpPr>
            <p:spPr bwMode="auto">
              <a:xfrm>
                <a:off x="2784" y="1901"/>
                <a:ext cx="810"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D-ribulose</a:t>
                </a:r>
              </a:p>
            </p:txBody>
          </p:sp>
          <p:sp>
            <p:nvSpPr>
              <p:cNvPr id="32884" name="Text Box 111"/>
              <p:cNvSpPr txBox="1">
                <a:spLocks noChangeArrowheads="1"/>
              </p:cNvSpPr>
              <p:nvPr/>
            </p:nvSpPr>
            <p:spPr bwMode="auto">
              <a:xfrm>
                <a:off x="3564" y="1901"/>
                <a:ext cx="810"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D-xylulose</a:t>
                </a:r>
              </a:p>
            </p:txBody>
          </p:sp>
        </p:grpSp>
      </p:grpSp>
      <p:grpSp>
        <p:nvGrpSpPr>
          <p:cNvPr id="10" name="Group 449"/>
          <p:cNvGrpSpPr>
            <a:grpSpLocks/>
          </p:cNvGrpSpPr>
          <p:nvPr/>
        </p:nvGrpSpPr>
        <p:grpSpPr bwMode="auto">
          <a:xfrm>
            <a:off x="2022475" y="4360863"/>
            <a:ext cx="2486025" cy="2497137"/>
            <a:chOff x="1274" y="2747"/>
            <a:chExt cx="1566" cy="1573"/>
          </a:xfrm>
        </p:grpSpPr>
        <p:sp>
          <p:nvSpPr>
            <p:cNvPr id="32818" name="Rectangle 426"/>
            <p:cNvSpPr>
              <a:spLocks noChangeArrowheads="1"/>
            </p:cNvSpPr>
            <p:nvPr/>
          </p:nvSpPr>
          <p:spPr bwMode="auto">
            <a:xfrm>
              <a:off x="1641" y="3718"/>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19" name="Rectangle 430"/>
            <p:cNvSpPr>
              <a:spLocks noChangeArrowheads="1"/>
            </p:cNvSpPr>
            <p:nvPr/>
          </p:nvSpPr>
          <p:spPr bwMode="auto">
            <a:xfrm>
              <a:off x="2391" y="3712"/>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20" name="Text Box 324"/>
            <p:cNvSpPr txBox="1">
              <a:spLocks noChangeAspect="1" noChangeArrowheads="1"/>
            </p:cNvSpPr>
            <p:nvPr/>
          </p:nvSpPr>
          <p:spPr bwMode="auto">
            <a:xfrm>
              <a:off x="1339" y="3208"/>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2821" name="Text Box 326"/>
            <p:cNvSpPr txBox="1">
              <a:spLocks noChangeAspect="1" noChangeArrowheads="1"/>
            </p:cNvSpPr>
            <p:nvPr/>
          </p:nvSpPr>
          <p:spPr bwMode="auto">
            <a:xfrm>
              <a:off x="1484" y="3891"/>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22" name="Line 327"/>
            <p:cNvSpPr>
              <a:spLocks noChangeAspect="1" noChangeShapeType="1"/>
            </p:cNvSpPr>
            <p:nvPr/>
          </p:nvSpPr>
          <p:spPr bwMode="auto">
            <a:xfrm flipV="1">
              <a:off x="1601" y="3616"/>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23" name="Line 328"/>
            <p:cNvSpPr>
              <a:spLocks noChangeAspect="1" noChangeShapeType="1"/>
            </p:cNvSpPr>
            <p:nvPr/>
          </p:nvSpPr>
          <p:spPr bwMode="auto">
            <a:xfrm flipV="1">
              <a:off x="1601" y="3844"/>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24" name="Line 329"/>
            <p:cNvSpPr>
              <a:spLocks noChangeAspect="1" noChangeShapeType="1"/>
            </p:cNvSpPr>
            <p:nvPr/>
          </p:nvSpPr>
          <p:spPr bwMode="auto">
            <a:xfrm flipV="1">
              <a:off x="1601" y="3388"/>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25" name="Line 330"/>
            <p:cNvSpPr>
              <a:spLocks noChangeAspect="1" noChangeShapeType="1"/>
            </p:cNvSpPr>
            <p:nvPr/>
          </p:nvSpPr>
          <p:spPr bwMode="auto">
            <a:xfrm flipV="1">
              <a:off x="1601" y="3616"/>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26" name="Text Box 331"/>
            <p:cNvSpPr txBox="1">
              <a:spLocks noChangeAspect="1" noChangeArrowheads="1"/>
            </p:cNvSpPr>
            <p:nvPr/>
          </p:nvSpPr>
          <p:spPr bwMode="auto">
            <a:xfrm>
              <a:off x="1335" y="3662"/>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2827" name="Text Box 332"/>
            <p:cNvSpPr txBox="1">
              <a:spLocks noChangeAspect="1" noChangeArrowheads="1"/>
            </p:cNvSpPr>
            <p:nvPr/>
          </p:nvSpPr>
          <p:spPr bwMode="auto">
            <a:xfrm>
              <a:off x="1339" y="3430"/>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2828" name="Line 333"/>
            <p:cNvSpPr>
              <a:spLocks noChangeAspect="1" noChangeShapeType="1"/>
            </p:cNvSpPr>
            <p:nvPr/>
          </p:nvSpPr>
          <p:spPr bwMode="auto">
            <a:xfrm flipV="1">
              <a:off x="1601" y="3388"/>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29" name="Line 335"/>
            <p:cNvSpPr>
              <a:spLocks noChangeAspect="1" noChangeShapeType="1"/>
            </p:cNvSpPr>
            <p:nvPr/>
          </p:nvSpPr>
          <p:spPr bwMode="auto">
            <a:xfrm flipV="1">
              <a:off x="1601" y="316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30" name="Line 336"/>
            <p:cNvSpPr>
              <a:spLocks noChangeAspect="1" noChangeShapeType="1"/>
            </p:cNvSpPr>
            <p:nvPr/>
          </p:nvSpPr>
          <p:spPr bwMode="auto">
            <a:xfrm flipV="1">
              <a:off x="1601" y="3388"/>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31" name="Line 377"/>
            <p:cNvSpPr>
              <a:spLocks noChangeAspect="1" noChangeShapeType="1"/>
            </p:cNvSpPr>
            <p:nvPr/>
          </p:nvSpPr>
          <p:spPr bwMode="auto">
            <a:xfrm flipV="1">
              <a:off x="1598" y="31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32" name="Line 378"/>
            <p:cNvSpPr>
              <a:spLocks noChangeAspect="1" noChangeShapeType="1"/>
            </p:cNvSpPr>
            <p:nvPr/>
          </p:nvSpPr>
          <p:spPr bwMode="auto">
            <a:xfrm flipV="1">
              <a:off x="1598" y="31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33" name="Text Box 379"/>
            <p:cNvSpPr txBox="1">
              <a:spLocks noChangeAspect="1" noChangeArrowheads="1"/>
            </p:cNvSpPr>
            <p:nvPr/>
          </p:nvSpPr>
          <p:spPr bwMode="auto">
            <a:xfrm>
              <a:off x="1481" y="2975"/>
              <a:ext cx="41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32834" name="Line 380"/>
            <p:cNvSpPr>
              <a:spLocks noChangeAspect="1" noChangeShapeType="1"/>
            </p:cNvSpPr>
            <p:nvPr/>
          </p:nvSpPr>
          <p:spPr bwMode="auto">
            <a:xfrm flipV="1">
              <a:off x="1598" y="29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35" name="Line 381"/>
            <p:cNvSpPr>
              <a:spLocks noChangeAspect="1" noChangeShapeType="1"/>
            </p:cNvSpPr>
            <p:nvPr/>
          </p:nvSpPr>
          <p:spPr bwMode="auto">
            <a:xfrm flipV="1">
              <a:off x="1598" y="31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36" name="Text Box 382"/>
            <p:cNvSpPr txBox="1">
              <a:spLocks noChangeAspect="1" noChangeArrowheads="1"/>
            </p:cNvSpPr>
            <p:nvPr/>
          </p:nvSpPr>
          <p:spPr bwMode="auto">
            <a:xfrm>
              <a:off x="1484" y="274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37" name="Text Box 141"/>
            <p:cNvSpPr txBox="1">
              <a:spLocks noChangeAspect="1" noChangeArrowheads="1"/>
            </p:cNvSpPr>
            <p:nvPr/>
          </p:nvSpPr>
          <p:spPr bwMode="auto">
            <a:xfrm>
              <a:off x="1980" y="3207"/>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p>
          </p:txBody>
        </p:sp>
        <p:sp>
          <p:nvSpPr>
            <p:cNvPr id="32838" name="Text Box 352"/>
            <p:cNvSpPr txBox="1">
              <a:spLocks noChangeAspect="1" noChangeArrowheads="1"/>
            </p:cNvSpPr>
            <p:nvPr/>
          </p:nvSpPr>
          <p:spPr bwMode="auto">
            <a:xfrm>
              <a:off x="2237" y="3890"/>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39" name="Line 353"/>
            <p:cNvSpPr>
              <a:spLocks noChangeAspect="1" noChangeShapeType="1"/>
            </p:cNvSpPr>
            <p:nvPr/>
          </p:nvSpPr>
          <p:spPr bwMode="auto">
            <a:xfrm flipV="1">
              <a:off x="2354" y="361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40" name="Line 354"/>
            <p:cNvSpPr>
              <a:spLocks noChangeAspect="1" noChangeShapeType="1"/>
            </p:cNvSpPr>
            <p:nvPr/>
          </p:nvSpPr>
          <p:spPr bwMode="auto">
            <a:xfrm flipV="1">
              <a:off x="2354" y="384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41" name="Line 355"/>
            <p:cNvSpPr>
              <a:spLocks noChangeAspect="1" noChangeShapeType="1"/>
            </p:cNvSpPr>
            <p:nvPr/>
          </p:nvSpPr>
          <p:spPr bwMode="auto">
            <a:xfrm flipV="1">
              <a:off x="2354" y="338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42" name="Line 356"/>
            <p:cNvSpPr>
              <a:spLocks noChangeAspect="1" noChangeShapeType="1"/>
            </p:cNvSpPr>
            <p:nvPr/>
          </p:nvSpPr>
          <p:spPr bwMode="auto">
            <a:xfrm flipV="1">
              <a:off x="2354" y="361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43" name="Text Box 357"/>
            <p:cNvSpPr txBox="1">
              <a:spLocks noChangeAspect="1" noChangeArrowheads="1"/>
            </p:cNvSpPr>
            <p:nvPr/>
          </p:nvSpPr>
          <p:spPr bwMode="auto">
            <a:xfrm>
              <a:off x="2088" y="3661"/>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2844" name="Text Box 358"/>
            <p:cNvSpPr txBox="1">
              <a:spLocks noChangeAspect="1" noChangeArrowheads="1"/>
            </p:cNvSpPr>
            <p:nvPr/>
          </p:nvSpPr>
          <p:spPr bwMode="auto">
            <a:xfrm>
              <a:off x="2092" y="342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2845" name="Line 359"/>
            <p:cNvSpPr>
              <a:spLocks noChangeAspect="1" noChangeShapeType="1"/>
            </p:cNvSpPr>
            <p:nvPr/>
          </p:nvSpPr>
          <p:spPr bwMode="auto">
            <a:xfrm flipV="1">
              <a:off x="2354" y="338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46" name="Line 361"/>
            <p:cNvSpPr>
              <a:spLocks noChangeAspect="1" noChangeShapeType="1"/>
            </p:cNvSpPr>
            <p:nvPr/>
          </p:nvSpPr>
          <p:spPr bwMode="auto">
            <a:xfrm flipV="1">
              <a:off x="2354" y="315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47" name="Line 362"/>
            <p:cNvSpPr>
              <a:spLocks noChangeAspect="1" noChangeShapeType="1"/>
            </p:cNvSpPr>
            <p:nvPr/>
          </p:nvSpPr>
          <p:spPr bwMode="auto">
            <a:xfrm flipV="1">
              <a:off x="2354" y="338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48" name="Line 389"/>
            <p:cNvSpPr>
              <a:spLocks noChangeAspect="1" noChangeShapeType="1"/>
            </p:cNvSpPr>
            <p:nvPr/>
          </p:nvSpPr>
          <p:spPr bwMode="auto">
            <a:xfrm flipV="1">
              <a:off x="2351" y="316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49" name="Line 390"/>
            <p:cNvSpPr>
              <a:spLocks noChangeAspect="1" noChangeShapeType="1"/>
            </p:cNvSpPr>
            <p:nvPr/>
          </p:nvSpPr>
          <p:spPr bwMode="auto">
            <a:xfrm flipV="1">
              <a:off x="2351" y="316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50" name="Text Box 391"/>
            <p:cNvSpPr txBox="1">
              <a:spLocks noChangeAspect="1" noChangeArrowheads="1"/>
            </p:cNvSpPr>
            <p:nvPr/>
          </p:nvSpPr>
          <p:spPr bwMode="auto">
            <a:xfrm>
              <a:off x="2234" y="2974"/>
              <a:ext cx="41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32851" name="Line 392"/>
            <p:cNvSpPr>
              <a:spLocks noChangeAspect="1" noChangeShapeType="1"/>
            </p:cNvSpPr>
            <p:nvPr/>
          </p:nvSpPr>
          <p:spPr bwMode="auto">
            <a:xfrm flipV="1">
              <a:off x="2351" y="2932"/>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52" name="Line 393"/>
            <p:cNvSpPr>
              <a:spLocks noChangeAspect="1" noChangeShapeType="1"/>
            </p:cNvSpPr>
            <p:nvPr/>
          </p:nvSpPr>
          <p:spPr bwMode="auto">
            <a:xfrm flipV="1">
              <a:off x="2351" y="316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53" name="Text Box 394"/>
            <p:cNvSpPr txBox="1">
              <a:spLocks noChangeAspect="1" noChangeArrowheads="1"/>
            </p:cNvSpPr>
            <p:nvPr/>
          </p:nvSpPr>
          <p:spPr bwMode="auto">
            <a:xfrm>
              <a:off x="2237" y="2747"/>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54" name="Text Box 233"/>
            <p:cNvSpPr txBox="1">
              <a:spLocks noChangeArrowheads="1"/>
            </p:cNvSpPr>
            <p:nvPr/>
          </p:nvSpPr>
          <p:spPr bwMode="auto">
            <a:xfrm>
              <a:off x="1274" y="4128"/>
              <a:ext cx="810"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D-psicosis</a:t>
              </a:r>
            </a:p>
          </p:txBody>
        </p:sp>
        <p:sp>
          <p:nvSpPr>
            <p:cNvPr id="32855" name="Text Box 235"/>
            <p:cNvSpPr txBox="1">
              <a:spLocks noChangeArrowheads="1"/>
            </p:cNvSpPr>
            <p:nvPr/>
          </p:nvSpPr>
          <p:spPr bwMode="auto">
            <a:xfrm>
              <a:off x="2120" y="4128"/>
              <a:ext cx="720"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D-fructose</a:t>
              </a:r>
            </a:p>
          </p:txBody>
        </p:sp>
      </p:grpSp>
      <p:grpSp>
        <p:nvGrpSpPr>
          <p:cNvPr id="11" name="Group 450"/>
          <p:cNvGrpSpPr>
            <a:grpSpLocks/>
          </p:cNvGrpSpPr>
          <p:nvPr/>
        </p:nvGrpSpPr>
        <p:grpSpPr bwMode="auto">
          <a:xfrm>
            <a:off x="4516438" y="4360863"/>
            <a:ext cx="2779712" cy="2497137"/>
            <a:chOff x="2845" y="2747"/>
            <a:chExt cx="1751" cy="1573"/>
          </a:xfrm>
        </p:grpSpPr>
        <p:sp>
          <p:nvSpPr>
            <p:cNvPr id="32780" name="Rectangle 431"/>
            <p:cNvSpPr>
              <a:spLocks noChangeArrowheads="1"/>
            </p:cNvSpPr>
            <p:nvPr/>
          </p:nvSpPr>
          <p:spPr bwMode="auto">
            <a:xfrm>
              <a:off x="3264" y="3712"/>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81" name="Rectangle 432"/>
            <p:cNvSpPr>
              <a:spLocks noChangeArrowheads="1"/>
            </p:cNvSpPr>
            <p:nvPr/>
          </p:nvSpPr>
          <p:spPr bwMode="auto">
            <a:xfrm>
              <a:off x="4116" y="3712"/>
              <a:ext cx="282" cy="141"/>
            </a:xfrm>
            <a:prstGeom prst="rect">
              <a:avLst/>
            </a:prstGeom>
            <a:solidFill>
              <a:srgbClr val="FF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82" name="Text Box 117"/>
            <p:cNvSpPr txBox="1">
              <a:spLocks noChangeAspect="1" noChangeArrowheads="1"/>
            </p:cNvSpPr>
            <p:nvPr/>
          </p:nvSpPr>
          <p:spPr bwMode="auto">
            <a:xfrm>
              <a:off x="2952" y="3207"/>
              <a:ext cx="63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HC-OH</a:t>
              </a:r>
            </a:p>
          </p:txBody>
        </p:sp>
        <p:sp>
          <p:nvSpPr>
            <p:cNvPr id="32783" name="Text Box 339"/>
            <p:cNvSpPr txBox="1">
              <a:spLocks noChangeAspect="1" noChangeArrowheads="1"/>
            </p:cNvSpPr>
            <p:nvPr/>
          </p:nvSpPr>
          <p:spPr bwMode="auto">
            <a:xfrm>
              <a:off x="3099" y="3891"/>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784" name="Line 340"/>
            <p:cNvSpPr>
              <a:spLocks noChangeAspect="1" noChangeShapeType="1"/>
            </p:cNvSpPr>
            <p:nvPr/>
          </p:nvSpPr>
          <p:spPr bwMode="auto">
            <a:xfrm flipV="1">
              <a:off x="3216" y="3616"/>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85" name="Line 341"/>
            <p:cNvSpPr>
              <a:spLocks noChangeAspect="1" noChangeShapeType="1"/>
            </p:cNvSpPr>
            <p:nvPr/>
          </p:nvSpPr>
          <p:spPr bwMode="auto">
            <a:xfrm flipV="1">
              <a:off x="3216" y="3844"/>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86" name="Line 342"/>
            <p:cNvSpPr>
              <a:spLocks noChangeAspect="1" noChangeShapeType="1"/>
            </p:cNvSpPr>
            <p:nvPr/>
          </p:nvSpPr>
          <p:spPr bwMode="auto">
            <a:xfrm flipV="1">
              <a:off x="3216" y="3388"/>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87" name="Line 343"/>
            <p:cNvSpPr>
              <a:spLocks noChangeAspect="1" noChangeShapeType="1"/>
            </p:cNvSpPr>
            <p:nvPr/>
          </p:nvSpPr>
          <p:spPr bwMode="auto">
            <a:xfrm flipV="1">
              <a:off x="3216" y="3616"/>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88" name="Text Box 344"/>
            <p:cNvSpPr txBox="1">
              <a:spLocks noChangeAspect="1" noChangeArrowheads="1"/>
            </p:cNvSpPr>
            <p:nvPr/>
          </p:nvSpPr>
          <p:spPr bwMode="auto">
            <a:xfrm>
              <a:off x="2950" y="3662"/>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2789" name="Text Box 345"/>
            <p:cNvSpPr txBox="1">
              <a:spLocks noChangeAspect="1" noChangeArrowheads="1"/>
            </p:cNvSpPr>
            <p:nvPr/>
          </p:nvSpPr>
          <p:spPr bwMode="auto">
            <a:xfrm>
              <a:off x="2845" y="3430"/>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2790" name="Line 346"/>
            <p:cNvSpPr>
              <a:spLocks noChangeAspect="1" noChangeShapeType="1"/>
            </p:cNvSpPr>
            <p:nvPr/>
          </p:nvSpPr>
          <p:spPr bwMode="auto">
            <a:xfrm flipV="1">
              <a:off x="3216" y="3388"/>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91" name="Line 348"/>
            <p:cNvSpPr>
              <a:spLocks noChangeAspect="1" noChangeShapeType="1"/>
            </p:cNvSpPr>
            <p:nvPr/>
          </p:nvSpPr>
          <p:spPr bwMode="auto">
            <a:xfrm flipV="1">
              <a:off x="3216" y="316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92" name="Line 349"/>
            <p:cNvSpPr>
              <a:spLocks noChangeAspect="1" noChangeShapeType="1"/>
            </p:cNvSpPr>
            <p:nvPr/>
          </p:nvSpPr>
          <p:spPr bwMode="auto">
            <a:xfrm flipV="1">
              <a:off x="3216" y="3388"/>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93" name="Line 383"/>
            <p:cNvSpPr>
              <a:spLocks noChangeAspect="1" noChangeShapeType="1"/>
            </p:cNvSpPr>
            <p:nvPr/>
          </p:nvSpPr>
          <p:spPr bwMode="auto">
            <a:xfrm flipV="1">
              <a:off x="3213" y="31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94" name="Line 384"/>
            <p:cNvSpPr>
              <a:spLocks noChangeAspect="1" noChangeShapeType="1"/>
            </p:cNvSpPr>
            <p:nvPr/>
          </p:nvSpPr>
          <p:spPr bwMode="auto">
            <a:xfrm flipV="1">
              <a:off x="3213" y="31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95" name="Text Box 385"/>
            <p:cNvSpPr txBox="1">
              <a:spLocks noChangeAspect="1" noChangeArrowheads="1"/>
            </p:cNvSpPr>
            <p:nvPr/>
          </p:nvSpPr>
          <p:spPr bwMode="auto">
            <a:xfrm>
              <a:off x="3096" y="2975"/>
              <a:ext cx="41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32796" name="Line 386"/>
            <p:cNvSpPr>
              <a:spLocks noChangeAspect="1" noChangeShapeType="1"/>
            </p:cNvSpPr>
            <p:nvPr/>
          </p:nvSpPr>
          <p:spPr bwMode="auto">
            <a:xfrm flipV="1">
              <a:off x="3213" y="293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97" name="Line 387"/>
            <p:cNvSpPr>
              <a:spLocks noChangeAspect="1" noChangeShapeType="1"/>
            </p:cNvSpPr>
            <p:nvPr/>
          </p:nvSpPr>
          <p:spPr bwMode="auto">
            <a:xfrm flipV="1">
              <a:off x="3213" y="3161"/>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798" name="Text Box 388"/>
            <p:cNvSpPr txBox="1">
              <a:spLocks noChangeAspect="1" noChangeArrowheads="1"/>
            </p:cNvSpPr>
            <p:nvPr/>
          </p:nvSpPr>
          <p:spPr bwMode="auto">
            <a:xfrm>
              <a:off x="3099" y="2748"/>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799" name="Text Box 151"/>
            <p:cNvSpPr txBox="1">
              <a:spLocks noChangeAspect="1" noChangeArrowheads="1"/>
            </p:cNvSpPr>
            <p:nvPr/>
          </p:nvSpPr>
          <p:spPr bwMode="auto">
            <a:xfrm>
              <a:off x="3704" y="3207"/>
              <a:ext cx="636" cy="231"/>
            </a:xfrm>
            <a:prstGeom prst="rect">
              <a:avLst/>
            </a:prstGeom>
            <a:no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HO-CH</a:t>
              </a:r>
            </a:p>
          </p:txBody>
        </p:sp>
        <p:sp>
          <p:nvSpPr>
            <p:cNvPr id="32800" name="Text Box 365"/>
            <p:cNvSpPr txBox="1">
              <a:spLocks noChangeAspect="1" noChangeArrowheads="1"/>
            </p:cNvSpPr>
            <p:nvPr/>
          </p:nvSpPr>
          <p:spPr bwMode="auto">
            <a:xfrm>
              <a:off x="3961" y="3890"/>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01" name="Line 366"/>
            <p:cNvSpPr>
              <a:spLocks noChangeAspect="1" noChangeShapeType="1"/>
            </p:cNvSpPr>
            <p:nvPr/>
          </p:nvSpPr>
          <p:spPr bwMode="auto">
            <a:xfrm flipV="1">
              <a:off x="4078" y="361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02" name="Line 367"/>
            <p:cNvSpPr>
              <a:spLocks noChangeAspect="1" noChangeShapeType="1"/>
            </p:cNvSpPr>
            <p:nvPr/>
          </p:nvSpPr>
          <p:spPr bwMode="auto">
            <a:xfrm flipV="1">
              <a:off x="4078" y="3843"/>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03" name="Line 368"/>
            <p:cNvSpPr>
              <a:spLocks noChangeAspect="1" noChangeShapeType="1"/>
            </p:cNvSpPr>
            <p:nvPr/>
          </p:nvSpPr>
          <p:spPr bwMode="auto">
            <a:xfrm flipV="1">
              <a:off x="4078" y="338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04" name="Line 369"/>
            <p:cNvSpPr>
              <a:spLocks noChangeAspect="1" noChangeShapeType="1"/>
            </p:cNvSpPr>
            <p:nvPr/>
          </p:nvSpPr>
          <p:spPr bwMode="auto">
            <a:xfrm flipV="1">
              <a:off x="4078" y="3615"/>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05" name="Text Box 370"/>
            <p:cNvSpPr txBox="1">
              <a:spLocks noChangeAspect="1" noChangeArrowheads="1"/>
            </p:cNvSpPr>
            <p:nvPr/>
          </p:nvSpPr>
          <p:spPr bwMode="auto">
            <a:xfrm>
              <a:off x="3812" y="3661"/>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32806" name="Text Box 371"/>
            <p:cNvSpPr txBox="1">
              <a:spLocks noChangeAspect="1" noChangeArrowheads="1"/>
            </p:cNvSpPr>
            <p:nvPr/>
          </p:nvSpPr>
          <p:spPr bwMode="auto">
            <a:xfrm>
              <a:off x="3707" y="3429"/>
              <a:ext cx="6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HO-CH</a:t>
              </a:r>
            </a:p>
          </p:txBody>
        </p:sp>
        <p:sp>
          <p:nvSpPr>
            <p:cNvPr id="32807" name="Line 372"/>
            <p:cNvSpPr>
              <a:spLocks noChangeAspect="1" noChangeShapeType="1"/>
            </p:cNvSpPr>
            <p:nvPr/>
          </p:nvSpPr>
          <p:spPr bwMode="auto">
            <a:xfrm flipV="1">
              <a:off x="4078" y="338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08" name="Line 374"/>
            <p:cNvSpPr>
              <a:spLocks noChangeAspect="1" noChangeShapeType="1"/>
            </p:cNvSpPr>
            <p:nvPr/>
          </p:nvSpPr>
          <p:spPr bwMode="auto">
            <a:xfrm flipV="1">
              <a:off x="4078" y="3159"/>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09" name="Line 375"/>
            <p:cNvSpPr>
              <a:spLocks noChangeAspect="1" noChangeShapeType="1"/>
            </p:cNvSpPr>
            <p:nvPr/>
          </p:nvSpPr>
          <p:spPr bwMode="auto">
            <a:xfrm flipV="1">
              <a:off x="4078" y="3387"/>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10" name="Line 395"/>
            <p:cNvSpPr>
              <a:spLocks noChangeAspect="1" noChangeShapeType="1"/>
            </p:cNvSpPr>
            <p:nvPr/>
          </p:nvSpPr>
          <p:spPr bwMode="auto">
            <a:xfrm flipV="1">
              <a:off x="4075" y="316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11" name="Line 396"/>
            <p:cNvSpPr>
              <a:spLocks noChangeAspect="1" noChangeShapeType="1"/>
            </p:cNvSpPr>
            <p:nvPr/>
          </p:nvSpPr>
          <p:spPr bwMode="auto">
            <a:xfrm flipV="1">
              <a:off x="4075" y="316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12" name="Text Box 397"/>
            <p:cNvSpPr txBox="1">
              <a:spLocks noChangeAspect="1" noChangeArrowheads="1"/>
            </p:cNvSpPr>
            <p:nvPr/>
          </p:nvSpPr>
          <p:spPr bwMode="auto">
            <a:xfrm>
              <a:off x="3958" y="2974"/>
              <a:ext cx="41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a:t>
              </a:r>
            </a:p>
          </p:txBody>
        </p:sp>
        <p:sp>
          <p:nvSpPr>
            <p:cNvPr id="32813" name="Line 398"/>
            <p:cNvSpPr>
              <a:spLocks noChangeAspect="1" noChangeShapeType="1"/>
            </p:cNvSpPr>
            <p:nvPr/>
          </p:nvSpPr>
          <p:spPr bwMode="auto">
            <a:xfrm flipV="1">
              <a:off x="4075" y="2932"/>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14" name="Line 399"/>
            <p:cNvSpPr>
              <a:spLocks noChangeAspect="1" noChangeShapeType="1"/>
            </p:cNvSpPr>
            <p:nvPr/>
          </p:nvSpPr>
          <p:spPr bwMode="auto">
            <a:xfrm flipV="1">
              <a:off x="4075" y="3160"/>
              <a:ext cx="0" cy="102"/>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2815" name="Text Box 400"/>
            <p:cNvSpPr txBox="1">
              <a:spLocks noChangeAspect="1" noChangeArrowheads="1"/>
            </p:cNvSpPr>
            <p:nvPr/>
          </p:nvSpPr>
          <p:spPr bwMode="auto">
            <a:xfrm>
              <a:off x="3961" y="2747"/>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2816" name="Text Box 234"/>
            <p:cNvSpPr txBox="1">
              <a:spLocks noChangeArrowheads="1"/>
            </p:cNvSpPr>
            <p:nvPr/>
          </p:nvSpPr>
          <p:spPr bwMode="auto">
            <a:xfrm>
              <a:off x="2981" y="4128"/>
              <a:ext cx="707"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D-sorbose</a:t>
              </a:r>
            </a:p>
          </p:txBody>
        </p:sp>
        <p:sp>
          <p:nvSpPr>
            <p:cNvPr id="32817" name="Text Box 236"/>
            <p:cNvSpPr txBox="1">
              <a:spLocks noChangeArrowheads="1"/>
            </p:cNvSpPr>
            <p:nvPr/>
          </p:nvSpPr>
          <p:spPr bwMode="auto">
            <a:xfrm>
              <a:off x="3874" y="4128"/>
              <a:ext cx="722" cy="192"/>
            </a:xfrm>
            <a:prstGeom prst="rect">
              <a:avLst/>
            </a:prstGeom>
            <a:noFill/>
            <a:ln w="9525">
              <a:noFill/>
              <a:miter lim="800000"/>
              <a:headEnd/>
              <a:tailEnd/>
            </a:ln>
          </p:spPr>
          <p:txBody>
            <a:bodyPr>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D-tagatose</a:t>
              </a:r>
            </a:p>
          </p:txBody>
        </p:sp>
      </p:grpSp>
      <p:sp>
        <p:nvSpPr>
          <p:cNvPr id="32778" name="Text Box 442"/>
          <p:cNvSpPr txBox="1">
            <a:spLocks noChangeArrowheads="1"/>
          </p:cNvSpPr>
          <p:nvPr/>
        </p:nvSpPr>
        <p:spPr bwMode="auto">
          <a:xfrm>
            <a:off x="2928938" y="285750"/>
            <a:ext cx="3630612" cy="584200"/>
          </a:xfrm>
          <a:prstGeom prst="rect">
            <a:avLst/>
          </a:prstGeom>
          <a:noFill/>
          <a:ln w="9525">
            <a:noFill/>
            <a:miter lim="800000"/>
            <a:headEnd/>
            <a:tailEnd/>
          </a:ln>
        </p:spPr>
        <p:txBody>
          <a:bodyPr wrap="none">
            <a:spAutoFit/>
          </a:bodyPr>
          <a:lstStyle/>
          <a:p>
            <a:pPr algn="ctr" rtl="1">
              <a:defRPr/>
            </a:pPr>
            <a:r>
              <a:rPr lang="en" sz="3200" b="1">
                <a:solidFill>
                  <a:srgbClr val="FFFF00"/>
                </a:solidFill>
                <a:effectLst>
                  <a:outerShdw blurRad="38100" dist="38100" dir="2700000" algn="tl">
                    <a:srgbClr val="000000">
                      <a:alpha val="43137"/>
                    </a:srgbClr>
                  </a:outerShdw>
                </a:effectLst>
                <a:latin typeface="Arial" pitchFamily="34" charset="0"/>
              </a:rPr>
              <a:t>Starting from ketosis</a:t>
            </a:r>
          </a:p>
        </p:txBody>
      </p:sp>
      <p:sp>
        <p:nvSpPr>
          <p:cNvPr id="151"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885012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3"/>
          <p:cNvGrpSpPr>
            <a:grpSpLocks/>
          </p:cNvGrpSpPr>
          <p:nvPr/>
        </p:nvGrpSpPr>
        <p:grpSpPr bwMode="auto">
          <a:xfrm>
            <a:off x="685800" y="2343150"/>
            <a:ext cx="7061200" cy="1714500"/>
            <a:chOff x="432" y="1476"/>
            <a:chExt cx="4448" cy="1080"/>
          </a:xfrm>
        </p:grpSpPr>
        <p:sp>
          <p:nvSpPr>
            <p:cNvPr id="33848" name="Rectangle 277"/>
            <p:cNvSpPr>
              <a:spLocks noChangeArrowheads="1"/>
            </p:cNvSpPr>
            <p:nvPr/>
          </p:nvSpPr>
          <p:spPr bwMode="auto">
            <a:xfrm>
              <a:off x="3836" y="2244"/>
              <a:ext cx="1044" cy="312"/>
            </a:xfrm>
            <a:prstGeom prst="rect">
              <a:avLst/>
            </a:prstGeom>
            <a:solidFill>
              <a:srgbClr val="00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49" name="Rectangle 276"/>
            <p:cNvSpPr>
              <a:spLocks noChangeArrowheads="1"/>
            </p:cNvSpPr>
            <p:nvPr/>
          </p:nvSpPr>
          <p:spPr bwMode="auto">
            <a:xfrm>
              <a:off x="432" y="1476"/>
              <a:ext cx="1044" cy="312"/>
            </a:xfrm>
            <a:prstGeom prst="rect">
              <a:avLst/>
            </a:prstGeom>
            <a:solidFill>
              <a:srgbClr val="0000FF"/>
            </a:solidFill>
            <a:ln w="9525">
              <a:no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3" name="Group 298"/>
          <p:cNvGrpSpPr>
            <a:grpSpLocks/>
          </p:cNvGrpSpPr>
          <p:nvPr/>
        </p:nvGrpSpPr>
        <p:grpSpPr bwMode="auto">
          <a:xfrm>
            <a:off x="3446463" y="1798638"/>
            <a:ext cx="1944687" cy="3352800"/>
            <a:chOff x="2171" y="1133"/>
            <a:chExt cx="1225" cy="2112"/>
          </a:xfrm>
        </p:grpSpPr>
        <p:sp>
          <p:nvSpPr>
            <p:cNvPr id="33837" name="Text Box 140"/>
            <p:cNvSpPr txBox="1">
              <a:spLocks noChangeAspect="1" noChangeArrowheads="1"/>
            </p:cNvSpPr>
            <p:nvPr/>
          </p:nvSpPr>
          <p:spPr bwMode="auto">
            <a:xfrm>
              <a:off x="2564" y="2928"/>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FF00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33838" name="Text Box 142"/>
            <p:cNvSpPr txBox="1">
              <a:spLocks noChangeAspect="1" noChangeArrowheads="1"/>
            </p:cNvSpPr>
            <p:nvPr/>
          </p:nvSpPr>
          <p:spPr bwMode="auto">
            <a:xfrm>
              <a:off x="2171" y="1852"/>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-CH</a:t>
              </a:r>
            </a:p>
          </p:txBody>
        </p:sp>
        <p:sp>
          <p:nvSpPr>
            <p:cNvPr id="33839" name="Text Box 143"/>
            <p:cNvSpPr txBox="1">
              <a:spLocks noChangeAspect="1" noChangeArrowheads="1"/>
            </p:cNvSpPr>
            <p:nvPr/>
          </p:nvSpPr>
          <p:spPr bwMode="auto">
            <a:xfrm>
              <a:off x="2338" y="2575"/>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3840" name="Line 144"/>
            <p:cNvSpPr>
              <a:spLocks noChangeAspect="1" noChangeShapeType="1"/>
            </p:cNvSpPr>
            <p:nvPr/>
          </p:nvSpPr>
          <p:spPr bwMode="auto">
            <a:xfrm flipV="1">
              <a:off x="2700" y="247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41" name="Line 145"/>
            <p:cNvSpPr>
              <a:spLocks noChangeAspect="1" noChangeShapeType="1"/>
            </p:cNvSpPr>
            <p:nvPr/>
          </p:nvSpPr>
          <p:spPr bwMode="auto">
            <a:xfrm flipV="1">
              <a:off x="2700" y="283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42" name="Line 146"/>
            <p:cNvSpPr>
              <a:spLocks noChangeAspect="1" noChangeShapeType="1"/>
            </p:cNvSpPr>
            <p:nvPr/>
          </p:nvSpPr>
          <p:spPr bwMode="auto">
            <a:xfrm flipV="1">
              <a:off x="2700" y="2118"/>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43" name="Text Box 147"/>
            <p:cNvSpPr txBox="1">
              <a:spLocks noChangeAspect="1" noChangeArrowheads="1"/>
            </p:cNvSpPr>
            <p:nvPr/>
          </p:nvSpPr>
          <p:spPr bwMode="auto">
            <a:xfrm>
              <a:off x="2329" y="2227"/>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3844" name="Line 148"/>
            <p:cNvSpPr>
              <a:spLocks noChangeAspect="1" noChangeShapeType="1"/>
            </p:cNvSpPr>
            <p:nvPr/>
          </p:nvSpPr>
          <p:spPr bwMode="auto">
            <a:xfrm flipV="1">
              <a:off x="2700" y="1758"/>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45" name="Text Box 149"/>
            <p:cNvSpPr txBox="1">
              <a:spLocks noChangeAspect="1" noChangeArrowheads="1"/>
            </p:cNvSpPr>
            <p:nvPr/>
          </p:nvSpPr>
          <p:spPr bwMode="auto">
            <a:xfrm>
              <a:off x="2555" y="1133"/>
              <a:ext cx="5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 </a:t>
              </a:r>
              <a:r>
                <a:rPr lang="en" sz="2700" b="1">
                  <a:solidFill>
                    <a:srgbClr val="FF0000"/>
                  </a:solidFill>
                  <a:effectLst>
                    <a:outerShdw blurRad="38100" dist="38100" dir="2700000" algn="tl">
                      <a:srgbClr val="000000">
                        <a:alpha val="43137"/>
                      </a:srgbClr>
                    </a:outerShdw>
                  </a:effectLst>
                  <a:latin typeface="Arial" pitchFamily="34" charset="0"/>
                </a:rPr>
                <a:t>O</a:t>
              </a:r>
            </a:p>
          </p:txBody>
        </p:sp>
        <p:sp>
          <p:nvSpPr>
            <p:cNvPr id="33846" name="Line 150"/>
            <p:cNvSpPr>
              <a:spLocks noChangeAspect="1" noChangeShapeType="1"/>
            </p:cNvSpPr>
            <p:nvPr/>
          </p:nvSpPr>
          <p:spPr bwMode="auto">
            <a:xfrm flipV="1">
              <a:off x="2700" y="1399"/>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47" name="Text Box 211"/>
            <p:cNvSpPr txBox="1">
              <a:spLocks noChangeAspect="1" noChangeArrowheads="1"/>
            </p:cNvSpPr>
            <p:nvPr/>
          </p:nvSpPr>
          <p:spPr bwMode="auto">
            <a:xfrm>
              <a:off x="2325" y="1490"/>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H</a:t>
              </a:r>
            </a:p>
          </p:txBody>
        </p:sp>
      </p:grpSp>
      <p:sp>
        <p:nvSpPr>
          <p:cNvPr id="9450" name="Text Box 234"/>
          <p:cNvSpPr txBox="1">
            <a:spLocks noChangeArrowheads="1"/>
          </p:cNvSpPr>
          <p:nvPr/>
        </p:nvSpPr>
        <p:spPr bwMode="auto">
          <a:xfrm>
            <a:off x="3713163" y="5324475"/>
            <a:ext cx="1885950" cy="457200"/>
          </a:xfrm>
          <a:prstGeom prst="rect">
            <a:avLst/>
          </a:prstGeom>
          <a:noFill/>
          <a:ln w="9525">
            <a:noFill/>
            <a:miter lim="800000"/>
            <a:headEnd/>
            <a:tailEnd/>
          </a:ln>
        </p:spPr>
        <p:txBody>
          <a:bodyPr>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D-glucose</a:t>
            </a:r>
          </a:p>
        </p:txBody>
      </p:sp>
      <p:sp>
        <p:nvSpPr>
          <p:cNvPr id="9457" name="Text Box 241"/>
          <p:cNvSpPr txBox="1">
            <a:spLocks noChangeArrowheads="1"/>
          </p:cNvSpPr>
          <p:nvPr/>
        </p:nvSpPr>
        <p:spPr bwMode="auto">
          <a:xfrm>
            <a:off x="2441575" y="938213"/>
            <a:ext cx="4781550" cy="641350"/>
          </a:xfrm>
          <a:prstGeom prst="rect">
            <a:avLst/>
          </a:prstGeom>
          <a:noFill/>
          <a:ln w="9525">
            <a:noFill/>
            <a:miter lim="800000"/>
            <a:headEnd/>
            <a:tailEnd/>
          </a:ln>
        </p:spPr>
        <p:txBody>
          <a:bodyPr wrap="none">
            <a:spAutoFit/>
          </a:bodyPr>
          <a:lstStyle/>
          <a:p>
            <a:pPr algn="ctr" rtl="1">
              <a:defRPr/>
            </a:pPr>
            <a:r>
              <a:rPr lang="en" sz="3600" b="1" dirty="0">
                <a:solidFill>
                  <a:srgbClr val="FFFF00"/>
                </a:solidFill>
                <a:effectLst>
                  <a:outerShdw blurRad="38100" dist="38100" dir="2700000" algn="tl">
                    <a:srgbClr val="000000">
                      <a:alpha val="43137"/>
                    </a:srgbClr>
                  </a:outerShdw>
                </a:effectLst>
                <a:latin typeface="Arial" pitchFamily="34" charset="0"/>
              </a:rPr>
              <a:t>Glucose </a:t>
            </a:r>
            <a:r>
              <a:rPr lang="en" sz="3600" b="1" dirty="0" err="1">
                <a:solidFill>
                  <a:srgbClr val="FFFF00"/>
                </a:solidFill>
                <a:effectLst>
                  <a:outerShdw blurRad="38100" dist="38100" dir="2700000" algn="tl">
                    <a:srgbClr val="000000">
                      <a:alpha val="43137"/>
                    </a:srgbClr>
                  </a:outerShdw>
                </a:effectLst>
                <a:latin typeface="Arial" pitchFamily="34" charset="0"/>
              </a:rPr>
              <a:t>epimers</a:t>
            </a:r>
          </a:p>
        </p:txBody>
      </p:sp>
      <p:grpSp>
        <p:nvGrpSpPr>
          <p:cNvPr id="4" name="Group 281"/>
          <p:cNvGrpSpPr>
            <a:grpSpLocks/>
          </p:cNvGrpSpPr>
          <p:nvPr/>
        </p:nvGrpSpPr>
        <p:grpSpPr bwMode="auto">
          <a:xfrm>
            <a:off x="701675" y="5773738"/>
            <a:ext cx="7400926" cy="369887"/>
            <a:chOff x="442" y="3637"/>
            <a:chExt cx="4662" cy="233"/>
          </a:xfrm>
        </p:grpSpPr>
        <p:sp>
          <p:nvSpPr>
            <p:cNvPr id="33835" name="Text Box 279"/>
            <p:cNvSpPr txBox="1">
              <a:spLocks noChangeArrowheads="1"/>
            </p:cNvSpPr>
            <p:nvPr/>
          </p:nvSpPr>
          <p:spPr bwMode="auto">
            <a:xfrm>
              <a:off x="442" y="3637"/>
              <a:ext cx="1110" cy="233"/>
            </a:xfrm>
            <a:prstGeom prst="rect">
              <a:avLst/>
            </a:prstGeom>
            <a:solidFill>
              <a:srgbClr val="0000FF"/>
            </a:solidFill>
            <a:ln w="9525">
              <a:noFill/>
              <a:miter lim="800000"/>
              <a:headEnd/>
              <a:tailEnd/>
            </a:ln>
          </p:spPr>
          <p:txBody>
            <a:bodyPr wrap="none">
              <a:spAutoFit/>
            </a:bodyPr>
            <a:lstStyle/>
            <a:p>
              <a:pPr algn="ctr" rtl="1">
                <a:defRPr/>
              </a:pPr>
              <a:r>
                <a:rPr lang="en" b="1" dirty="0" err="1">
                  <a:effectLst>
                    <a:outerShdw blurRad="38100" dist="38100" dir="2700000" algn="tl">
                      <a:srgbClr val="000000">
                        <a:alpha val="43137"/>
                      </a:srgbClr>
                    </a:outerShdw>
                  </a:effectLst>
                  <a:latin typeface="Arial" pitchFamily="34" charset="0"/>
                </a:rPr>
                <a:t>epimer </a:t>
              </a:r>
              <a:r>
                <a:rPr lang="en" b="1" dirty="0">
                  <a:effectLst>
                    <a:outerShdw blurRad="38100" dist="38100" dir="2700000" algn="tl">
                      <a:srgbClr val="000000">
                        <a:alpha val="43137"/>
                      </a:srgbClr>
                    </a:outerShdw>
                  </a:effectLst>
                  <a:latin typeface="Arial" pitchFamily="34" charset="0"/>
                </a:rPr>
                <a:t>at </a:t>
              </a:r>
              <a:r>
                <a:rPr lang="en" b="1" dirty="0" smtClean="0">
                  <a:effectLst>
                    <a:outerShdw blurRad="38100" dist="38100" dir="2700000" algn="tl">
                      <a:srgbClr val="000000">
                        <a:alpha val="43137"/>
                      </a:srgbClr>
                    </a:outerShdw>
                  </a:effectLst>
                  <a:latin typeface="Arial" pitchFamily="34" charset="0"/>
                </a:rPr>
                <a:t>C2</a:t>
              </a:r>
              <a:endParaRPr lang="fr-FR" b="1" dirty="0">
                <a:effectLst>
                  <a:outerShdw blurRad="38100" dist="38100" dir="2700000" algn="tl">
                    <a:srgbClr val="000000">
                      <a:alpha val="43137"/>
                    </a:srgbClr>
                  </a:outerShdw>
                </a:effectLst>
                <a:latin typeface="Arial" pitchFamily="34" charset="0"/>
              </a:endParaRPr>
            </a:p>
          </p:txBody>
        </p:sp>
        <p:sp>
          <p:nvSpPr>
            <p:cNvPr id="33836" name="Text Box 280"/>
            <p:cNvSpPr txBox="1">
              <a:spLocks noChangeArrowheads="1"/>
            </p:cNvSpPr>
            <p:nvPr/>
          </p:nvSpPr>
          <p:spPr bwMode="auto">
            <a:xfrm>
              <a:off x="3994" y="3637"/>
              <a:ext cx="1110" cy="233"/>
            </a:xfrm>
            <a:prstGeom prst="rect">
              <a:avLst/>
            </a:prstGeom>
            <a:solidFill>
              <a:srgbClr val="0000FF"/>
            </a:solidFill>
            <a:ln w="9525">
              <a:noFill/>
              <a:miter lim="800000"/>
              <a:headEnd/>
              <a:tailEnd/>
            </a:ln>
          </p:spPr>
          <p:txBody>
            <a:bodyPr wrap="none">
              <a:spAutoFit/>
            </a:bodyPr>
            <a:lstStyle/>
            <a:p>
              <a:pPr algn="ctr" rtl="1">
                <a:defRPr/>
              </a:pPr>
              <a:r>
                <a:rPr lang="en" b="1" dirty="0">
                  <a:effectLst>
                    <a:outerShdw blurRad="38100" dist="38100" dir="2700000" algn="tl">
                      <a:srgbClr val="000000">
                        <a:alpha val="43137"/>
                      </a:srgbClr>
                    </a:outerShdw>
                  </a:effectLst>
                  <a:latin typeface="Arial" pitchFamily="34" charset="0"/>
                </a:rPr>
                <a:t>C4 </a:t>
              </a:r>
              <a:r>
                <a:rPr lang="en" b="1" dirty="0" err="1">
                  <a:effectLst>
                    <a:outerShdw blurRad="38100" dist="38100" dir="2700000" algn="tl">
                      <a:srgbClr val="000000">
                        <a:alpha val="43137"/>
                      </a:srgbClr>
                    </a:outerShdw>
                  </a:effectLst>
                  <a:latin typeface="Arial" pitchFamily="34" charset="0"/>
                </a:rPr>
                <a:t>epimer</a:t>
              </a:r>
              <a:r>
                <a:rPr lang="en" b="1" dirty="0" smtClean="0">
                  <a:effectLst>
                    <a:outerShdw blurRad="38100" dist="38100" dir="2700000" algn="tl">
                      <a:srgbClr val="000000">
                        <a:alpha val="43137"/>
                      </a:srgbClr>
                    </a:outerShdw>
                  </a:effectLst>
                  <a:latin typeface="Arial" pitchFamily="34" charset="0"/>
                </a:rPr>
                <a:t>​</a:t>
              </a:r>
              <a:endParaRPr lang="fr-FR" b="1" dirty="0">
                <a:effectLst>
                  <a:outerShdw blurRad="38100" dist="38100" dir="2700000" algn="tl">
                    <a:srgbClr val="000000">
                      <a:alpha val="43137"/>
                    </a:srgbClr>
                  </a:outerShdw>
                </a:effectLst>
                <a:latin typeface="Arial" pitchFamily="34" charset="0"/>
              </a:endParaRPr>
            </a:p>
          </p:txBody>
        </p:sp>
      </p:grpSp>
      <p:grpSp>
        <p:nvGrpSpPr>
          <p:cNvPr id="5" name="Group 302"/>
          <p:cNvGrpSpPr>
            <a:grpSpLocks/>
          </p:cNvGrpSpPr>
          <p:nvPr/>
        </p:nvGrpSpPr>
        <p:grpSpPr bwMode="auto">
          <a:xfrm>
            <a:off x="681038" y="1563688"/>
            <a:ext cx="2117725" cy="4217987"/>
            <a:chOff x="429" y="985"/>
            <a:chExt cx="1334" cy="2657"/>
          </a:xfrm>
        </p:grpSpPr>
        <p:sp>
          <p:nvSpPr>
            <p:cNvPr id="33820" name="Text Box 214"/>
            <p:cNvSpPr txBox="1">
              <a:spLocks noChangeAspect="1" noChangeArrowheads="1"/>
            </p:cNvSpPr>
            <p:nvPr/>
          </p:nvSpPr>
          <p:spPr bwMode="auto">
            <a:xfrm>
              <a:off x="464" y="1478"/>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-CH</a:t>
              </a:r>
            </a:p>
          </p:txBody>
        </p:sp>
        <p:grpSp>
          <p:nvGrpSpPr>
            <p:cNvPr id="52253" name="Group 300"/>
            <p:cNvGrpSpPr>
              <a:grpSpLocks/>
            </p:cNvGrpSpPr>
            <p:nvPr/>
          </p:nvGrpSpPr>
          <p:grpSpPr bwMode="auto">
            <a:xfrm>
              <a:off x="429" y="985"/>
              <a:ext cx="1334" cy="2657"/>
              <a:chOff x="429" y="985"/>
              <a:chExt cx="1334" cy="2657"/>
            </a:xfrm>
          </p:grpSpPr>
          <p:sp>
            <p:nvSpPr>
              <p:cNvPr id="33822" name="Text Box 236"/>
              <p:cNvSpPr txBox="1">
                <a:spLocks noChangeArrowheads="1"/>
              </p:cNvSpPr>
              <p:nvPr/>
            </p:nvSpPr>
            <p:spPr bwMode="auto">
              <a:xfrm>
                <a:off x="429" y="3354"/>
                <a:ext cx="1334" cy="288"/>
              </a:xfrm>
              <a:prstGeom prst="rect">
                <a:avLst/>
              </a:prstGeom>
              <a:noFill/>
              <a:ln w="9525">
                <a:noFill/>
                <a:miter lim="800000"/>
                <a:headEnd/>
                <a:tailEnd/>
              </a:ln>
            </p:spPr>
            <p:txBody>
              <a:bodyPr>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D-mannose</a:t>
                </a:r>
              </a:p>
            </p:txBody>
          </p:sp>
          <p:sp>
            <p:nvSpPr>
              <p:cNvPr id="33823" name="Text Box 259"/>
              <p:cNvSpPr txBox="1">
                <a:spLocks noChangeAspect="1" noChangeArrowheads="1"/>
              </p:cNvSpPr>
              <p:nvPr/>
            </p:nvSpPr>
            <p:spPr bwMode="auto">
              <a:xfrm>
                <a:off x="863" y="2928"/>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FF00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33824" name="Text Box 260"/>
              <p:cNvSpPr txBox="1">
                <a:spLocks noChangeAspect="1" noChangeArrowheads="1"/>
              </p:cNvSpPr>
              <p:nvPr/>
            </p:nvSpPr>
            <p:spPr bwMode="auto">
              <a:xfrm>
                <a:off x="478" y="1852"/>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-CH</a:t>
                </a:r>
              </a:p>
            </p:txBody>
          </p:sp>
          <p:sp>
            <p:nvSpPr>
              <p:cNvPr id="33825" name="Text Box 261"/>
              <p:cNvSpPr txBox="1">
                <a:spLocks noChangeAspect="1" noChangeArrowheads="1"/>
              </p:cNvSpPr>
              <p:nvPr/>
            </p:nvSpPr>
            <p:spPr bwMode="auto">
              <a:xfrm>
                <a:off x="645" y="2575"/>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3826" name="Line 262"/>
              <p:cNvSpPr>
                <a:spLocks noChangeAspect="1" noChangeShapeType="1"/>
              </p:cNvSpPr>
              <p:nvPr/>
            </p:nvSpPr>
            <p:spPr bwMode="auto">
              <a:xfrm flipV="1">
                <a:off x="999" y="247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27" name="Line 263"/>
              <p:cNvSpPr>
                <a:spLocks noChangeAspect="1" noChangeShapeType="1"/>
              </p:cNvSpPr>
              <p:nvPr/>
            </p:nvSpPr>
            <p:spPr bwMode="auto">
              <a:xfrm flipV="1">
                <a:off x="999" y="283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28" name="Line 264"/>
              <p:cNvSpPr>
                <a:spLocks noChangeAspect="1" noChangeShapeType="1"/>
              </p:cNvSpPr>
              <p:nvPr/>
            </p:nvSpPr>
            <p:spPr bwMode="auto">
              <a:xfrm flipV="1">
                <a:off x="999" y="2118"/>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29" name="Text Box 265"/>
              <p:cNvSpPr txBox="1">
                <a:spLocks noChangeAspect="1" noChangeArrowheads="1"/>
              </p:cNvSpPr>
              <p:nvPr/>
            </p:nvSpPr>
            <p:spPr bwMode="auto">
              <a:xfrm>
                <a:off x="636" y="2227"/>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3830" name="Line 266"/>
              <p:cNvSpPr>
                <a:spLocks noChangeAspect="1" noChangeShapeType="1"/>
              </p:cNvSpPr>
              <p:nvPr/>
            </p:nvSpPr>
            <p:spPr bwMode="auto">
              <a:xfrm flipV="1">
                <a:off x="999" y="1758"/>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31" name="Text Box 267"/>
              <p:cNvSpPr txBox="1">
                <a:spLocks noChangeAspect="1" noChangeArrowheads="1"/>
              </p:cNvSpPr>
              <p:nvPr/>
            </p:nvSpPr>
            <p:spPr bwMode="auto">
              <a:xfrm>
                <a:off x="870" y="1133"/>
                <a:ext cx="5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 </a:t>
                </a:r>
                <a:r>
                  <a:rPr lang="en" sz="2700" b="1">
                    <a:solidFill>
                      <a:srgbClr val="FF0000"/>
                    </a:solidFill>
                    <a:effectLst>
                      <a:outerShdw blurRad="38100" dist="38100" dir="2700000" algn="tl">
                        <a:srgbClr val="000000">
                          <a:alpha val="43137"/>
                        </a:srgbClr>
                      </a:outerShdw>
                    </a:effectLst>
                    <a:latin typeface="Arial" pitchFamily="34" charset="0"/>
                  </a:rPr>
                  <a:t>O</a:t>
                </a:r>
              </a:p>
            </p:txBody>
          </p:sp>
          <p:sp>
            <p:nvSpPr>
              <p:cNvPr id="33832" name="Line 268"/>
              <p:cNvSpPr>
                <a:spLocks noChangeAspect="1" noChangeShapeType="1"/>
              </p:cNvSpPr>
              <p:nvPr/>
            </p:nvSpPr>
            <p:spPr bwMode="auto">
              <a:xfrm flipV="1">
                <a:off x="999" y="1399"/>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33" name="Text Box 282"/>
              <p:cNvSpPr txBox="1">
                <a:spLocks noChangeArrowheads="1"/>
              </p:cNvSpPr>
              <p:nvPr/>
            </p:nvSpPr>
            <p:spPr bwMode="auto">
              <a:xfrm>
                <a:off x="908" y="985"/>
                <a:ext cx="205" cy="250"/>
              </a:xfrm>
              <a:prstGeom prst="rect">
                <a:avLst/>
              </a:prstGeom>
              <a:noFill/>
              <a:ln w="9525">
                <a:noFill/>
                <a:miter lim="800000"/>
                <a:headEnd/>
                <a:tailEnd/>
              </a:ln>
            </p:spPr>
            <p:txBody>
              <a:bodyPr wrap="none">
                <a:spAutoFit/>
              </a:bodyPr>
              <a:lstStyle/>
              <a:p>
                <a:pPr algn="ctr" rtl="1">
                  <a:defRPr/>
                </a:pPr>
                <a:r>
                  <a:rPr lang="en" sz="2000" b="1" dirty="0">
                    <a:solidFill>
                      <a:srgbClr val="FFC000"/>
                    </a:solidFill>
                    <a:effectLst>
                      <a:outerShdw blurRad="38100" dist="38100" dir="2700000" algn="tl">
                        <a:srgbClr val="000000">
                          <a:alpha val="43137"/>
                        </a:srgbClr>
                      </a:outerShdw>
                    </a:effectLst>
                    <a:latin typeface="Arial" pitchFamily="34" charset="0"/>
                  </a:rPr>
                  <a:t>1</a:t>
                </a:r>
              </a:p>
            </p:txBody>
          </p:sp>
          <p:sp>
            <p:nvSpPr>
              <p:cNvPr id="33834" name="Text Box 283"/>
              <p:cNvSpPr txBox="1">
                <a:spLocks noChangeArrowheads="1"/>
              </p:cNvSpPr>
              <p:nvPr/>
            </p:nvSpPr>
            <p:spPr bwMode="auto">
              <a:xfrm>
                <a:off x="908" y="3181"/>
                <a:ext cx="205" cy="250"/>
              </a:xfrm>
              <a:prstGeom prst="rect">
                <a:avLst/>
              </a:prstGeom>
              <a:noFill/>
              <a:ln w="9525">
                <a:noFill/>
                <a:miter lim="800000"/>
                <a:headEnd/>
                <a:tailEnd/>
              </a:ln>
            </p:spPr>
            <p:txBody>
              <a:bodyPr wrap="none">
                <a:spAutoFit/>
              </a:bodyPr>
              <a:lstStyle/>
              <a:p>
                <a:pPr algn="ctr" rtl="1">
                  <a:defRPr/>
                </a:pPr>
                <a:r>
                  <a:rPr lang="en" sz="2000" b="1" dirty="0">
                    <a:solidFill>
                      <a:srgbClr val="FFC000"/>
                    </a:solidFill>
                    <a:effectLst>
                      <a:outerShdw blurRad="38100" dist="38100" dir="2700000" algn="tl">
                        <a:srgbClr val="000000">
                          <a:alpha val="43137"/>
                        </a:srgbClr>
                      </a:outerShdw>
                    </a:effectLst>
                    <a:latin typeface="Arial" pitchFamily="34" charset="0"/>
                  </a:rPr>
                  <a:t>6</a:t>
                </a:r>
              </a:p>
            </p:txBody>
          </p:sp>
        </p:grpSp>
      </p:grpSp>
      <p:grpSp>
        <p:nvGrpSpPr>
          <p:cNvPr id="7" name="Group 299"/>
          <p:cNvGrpSpPr>
            <a:grpSpLocks/>
          </p:cNvGrpSpPr>
          <p:nvPr/>
        </p:nvGrpSpPr>
        <p:grpSpPr bwMode="auto">
          <a:xfrm>
            <a:off x="4108450" y="1563688"/>
            <a:ext cx="325438" cy="3883025"/>
            <a:chOff x="2588" y="985"/>
            <a:chExt cx="205" cy="2446"/>
          </a:xfrm>
        </p:grpSpPr>
        <p:sp>
          <p:nvSpPr>
            <p:cNvPr id="33818" name="Text Box 284"/>
            <p:cNvSpPr txBox="1">
              <a:spLocks noChangeArrowheads="1"/>
            </p:cNvSpPr>
            <p:nvPr/>
          </p:nvSpPr>
          <p:spPr bwMode="auto">
            <a:xfrm>
              <a:off x="2588" y="985"/>
              <a:ext cx="205" cy="250"/>
            </a:xfrm>
            <a:prstGeom prst="rect">
              <a:avLst/>
            </a:prstGeom>
            <a:noFill/>
            <a:ln w="9525">
              <a:noFill/>
              <a:miter lim="800000"/>
              <a:headEnd/>
              <a:tailEnd/>
            </a:ln>
          </p:spPr>
          <p:txBody>
            <a:bodyPr wrap="none">
              <a:spAutoFit/>
            </a:bodyPr>
            <a:lstStyle/>
            <a:p>
              <a:pPr algn="ctr" rtl="1">
                <a:defRPr/>
              </a:pPr>
              <a:r>
                <a:rPr lang="en" sz="2000" b="1" dirty="0">
                  <a:solidFill>
                    <a:srgbClr val="FFC000"/>
                  </a:solidFill>
                  <a:effectLst>
                    <a:outerShdw blurRad="38100" dist="38100" dir="2700000" algn="tl">
                      <a:srgbClr val="000000">
                        <a:alpha val="43137"/>
                      </a:srgbClr>
                    </a:outerShdw>
                  </a:effectLst>
                  <a:latin typeface="Arial" pitchFamily="34" charset="0"/>
                </a:rPr>
                <a:t>1</a:t>
              </a:r>
            </a:p>
          </p:txBody>
        </p:sp>
        <p:sp>
          <p:nvSpPr>
            <p:cNvPr id="33819" name="Text Box 285"/>
            <p:cNvSpPr txBox="1">
              <a:spLocks noChangeArrowheads="1"/>
            </p:cNvSpPr>
            <p:nvPr/>
          </p:nvSpPr>
          <p:spPr bwMode="auto">
            <a:xfrm>
              <a:off x="2588" y="3181"/>
              <a:ext cx="205" cy="250"/>
            </a:xfrm>
            <a:prstGeom prst="rect">
              <a:avLst/>
            </a:prstGeom>
            <a:noFill/>
            <a:ln w="9525">
              <a:noFill/>
              <a:miter lim="800000"/>
              <a:headEnd/>
              <a:tailEnd/>
            </a:ln>
          </p:spPr>
          <p:txBody>
            <a:bodyPr wrap="none">
              <a:spAutoFit/>
            </a:bodyPr>
            <a:lstStyle/>
            <a:p>
              <a:pPr algn="ctr" rtl="1">
                <a:defRPr/>
              </a:pPr>
              <a:r>
                <a:rPr lang="en" sz="2000" b="1" dirty="0">
                  <a:solidFill>
                    <a:srgbClr val="FFC000"/>
                  </a:solidFill>
                  <a:effectLst>
                    <a:outerShdw blurRad="38100" dist="38100" dir="2700000" algn="tl">
                      <a:srgbClr val="000000">
                        <a:alpha val="43137"/>
                      </a:srgbClr>
                    </a:outerShdw>
                  </a:effectLst>
                  <a:latin typeface="Arial" pitchFamily="34" charset="0"/>
                </a:rPr>
                <a:t>6</a:t>
              </a:r>
            </a:p>
          </p:txBody>
        </p:sp>
      </p:grpSp>
      <p:grpSp>
        <p:nvGrpSpPr>
          <p:cNvPr id="8" name="Group 304"/>
          <p:cNvGrpSpPr>
            <a:grpSpLocks/>
          </p:cNvGrpSpPr>
          <p:nvPr/>
        </p:nvGrpSpPr>
        <p:grpSpPr bwMode="auto">
          <a:xfrm>
            <a:off x="6132513" y="1563688"/>
            <a:ext cx="2554287" cy="4217987"/>
            <a:chOff x="3863" y="985"/>
            <a:chExt cx="1609" cy="2657"/>
          </a:xfrm>
        </p:grpSpPr>
        <p:sp>
          <p:nvSpPr>
            <p:cNvPr id="33803" name="Text Box 238"/>
            <p:cNvSpPr txBox="1">
              <a:spLocks noChangeArrowheads="1"/>
            </p:cNvSpPr>
            <p:nvPr/>
          </p:nvSpPr>
          <p:spPr bwMode="auto">
            <a:xfrm>
              <a:off x="3863" y="3354"/>
              <a:ext cx="1609" cy="288"/>
            </a:xfrm>
            <a:prstGeom prst="rect">
              <a:avLst/>
            </a:prstGeom>
            <a:noFill/>
            <a:ln w="9525">
              <a:noFill/>
              <a:miter lim="800000"/>
              <a:headEnd/>
              <a:tailEnd/>
            </a:ln>
          </p:spPr>
          <p:txBody>
            <a:bodyPr>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D-galactose</a:t>
              </a:r>
            </a:p>
          </p:txBody>
        </p:sp>
        <p:grpSp>
          <p:nvGrpSpPr>
            <p:cNvPr id="52236" name="Group 301"/>
            <p:cNvGrpSpPr>
              <a:grpSpLocks/>
            </p:cNvGrpSpPr>
            <p:nvPr/>
          </p:nvGrpSpPr>
          <p:grpSpPr bwMode="auto">
            <a:xfrm>
              <a:off x="3901" y="985"/>
              <a:ext cx="1227" cy="2446"/>
              <a:chOff x="3901" y="985"/>
              <a:chExt cx="1227" cy="2446"/>
            </a:xfrm>
          </p:grpSpPr>
          <p:sp>
            <p:nvSpPr>
              <p:cNvPr id="33805" name="Text Box 247"/>
              <p:cNvSpPr txBox="1">
                <a:spLocks noChangeAspect="1" noChangeArrowheads="1"/>
              </p:cNvSpPr>
              <p:nvPr/>
            </p:nvSpPr>
            <p:spPr bwMode="auto">
              <a:xfrm>
                <a:off x="4296" y="2928"/>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FF00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33806" name="Text Box 248"/>
              <p:cNvSpPr txBox="1">
                <a:spLocks noChangeAspect="1" noChangeArrowheads="1"/>
              </p:cNvSpPr>
              <p:nvPr/>
            </p:nvSpPr>
            <p:spPr bwMode="auto">
              <a:xfrm>
                <a:off x="3911" y="1852"/>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-CH</a:t>
                </a:r>
              </a:p>
            </p:txBody>
          </p:sp>
          <p:sp>
            <p:nvSpPr>
              <p:cNvPr id="33807" name="Text Box 249"/>
              <p:cNvSpPr txBox="1">
                <a:spLocks noChangeAspect="1" noChangeArrowheads="1"/>
              </p:cNvSpPr>
              <p:nvPr/>
            </p:nvSpPr>
            <p:spPr bwMode="auto">
              <a:xfrm>
                <a:off x="4078" y="2575"/>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3808" name="Line 250"/>
              <p:cNvSpPr>
                <a:spLocks noChangeAspect="1" noChangeShapeType="1"/>
              </p:cNvSpPr>
              <p:nvPr/>
            </p:nvSpPr>
            <p:spPr bwMode="auto">
              <a:xfrm flipV="1">
                <a:off x="4432" y="247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09" name="Line 251"/>
              <p:cNvSpPr>
                <a:spLocks noChangeAspect="1" noChangeShapeType="1"/>
              </p:cNvSpPr>
              <p:nvPr/>
            </p:nvSpPr>
            <p:spPr bwMode="auto">
              <a:xfrm flipV="1">
                <a:off x="4432" y="283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10" name="Line 252"/>
              <p:cNvSpPr>
                <a:spLocks noChangeAspect="1" noChangeShapeType="1"/>
              </p:cNvSpPr>
              <p:nvPr/>
            </p:nvSpPr>
            <p:spPr bwMode="auto">
              <a:xfrm flipV="1">
                <a:off x="4432" y="2118"/>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11" name="Text Box 253"/>
              <p:cNvSpPr txBox="1">
                <a:spLocks noChangeAspect="1" noChangeArrowheads="1"/>
              </p:cNvSpPr>
              <p:nvPr/>
            </p:nvSpPr>
            <p:spPr bwMode="auto">
              <a:xfrm>
                <a:off x="3901" y="2227"/>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-CH</a:t>
                </a:r>
              </a:p>
            </p:txBody>
          </p:sp>
          <p:sp>
            <p:nvSpPr>
              <p:cNvPr id="33812" name="Line 254"/>
              <p:cNvSpPr>
                <a:spLocks noChangeAspect="1" noChangeShapeType="1"/>
              </p:cNvSpPr>
              <p:nvPr/>
            </p:nvSpPr>
            <p:spPr bwMode="auto">
              <a:xfrm flipV="1">
                <a:off x="4432" y="1758"/>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13" name="Text Box 255"/>
              <p:cNvSpPr txBox="1">
                <a:spLocks noChangeAspect="1" noChangeArrowheads="1"/>
              </p:cNvSpPr>
              <p:nvPr/>
            </p:nvSpPr>
            <p:spPr bwMode="auto">
              <a:xfrm>
                <a:off x="4287" y="1133"/>
                <a:ext cx="5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 </a:t>
                </a:r>
                <a:r>
                  <a:rPr lang="en" sz="2700" b="1">
                    <a:solidFill>
                      <a:srgbClr val="FF0000"/>
                    </a:solidFill>
                    <a:effectLst>
                      <a:outerShdw blurRad="38100" dist="38100" dir="2700000" algn="tl">
                        <a:srgbClr val="000000">
                          <a:alpha val="43137"/>
                        </a:srgbClr>
                      </a:outerShdw>
                    </a:effectLst>
                    <a:latin typeface="Arial" pitchFamily="34" charset="0"/>
                  </a:rPr>
                  <a:t>O</a:t>
                </a:r>
              </a:p>
            </p:txBody>
          </p:sp>
          <p:sp>
            <p:nvSpPr>
              <p:cNvPr id="33814" name="Line 256"/>
              <p:cNvSpPr>
                <a:spLocks noChangeAspect="1" noChangeShapeType="1"/>
              </p:cNvSpPr>
              <p:nvPr/>
            </p:nvSpPr>
            <p:spPr bwMode="auto">
              <a:xfrm flipV="1">
                <a:off x="4432" y="1399"/>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3815" name="Text Box 257"/>
              <p:cNvSpPr txBox="1">
                <a:spLocks noChangeAspect="1" noChangeArrowheads="1"/>
              </p:cNvSpPr>
              <p:nvPr/>
            </p:nvSpPr>
            <p:spPr bwMode="auto">
              <a:xfrm>
                <a:off x="4053" y="1490"/>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 </a:t>
                </a: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3816" name="Text Box 286"/>
              <p:cNvSpPr txBox="1">
                <a:spLocks noChangeArrowheads="1"/>
              </p:cNvSpPr>
              <p:nvPr/>
            </p:nvSpPr>
            <p:spPr bwMode="auto">
              <a:xfrm>
                <a:off x="4340" y="985"/>
                <a:ext cx="205" cy="250"/>
              </a:xfrm>
              <a:prstGeom prst="rect">
                <a:avLst/>
              </a:prstGeom>
              <a:noFill/>
              <a:ln w="9525">
                <a:noFill/>
                <a:miter lim="800000"/>
                <a:headEnd/>
                <a:tailEnd/>
              </a:ln>
            </p:spPr>
            <p:txBody>
              <a:bodyPr wrap="none">
                <a:spAutoFit/>
              </a:bodyPr>
              <a:lstStyle/>
              <a:p>
                <a:pPr algn="ctr" rtl="1">
                  <a:defRPr/>
                </a:pPr>
                <a:r>
                  <a:rPr lang="en" sz="2000" b="1" dirty="0">
                    <a:solidFill>
                      <a:srgbClr val="FFC000"/>
                    </a:solidFill>
                    <a:effectLst>
                      <a:outerShdw blurRad="38100" dist="38100" dir="2700000" algn="tl">
                        <a:srgbClr val="000000">
                          <a:alpha val="43137"/>
                        </a:srgbClr>
                      </a:outerShdw>
                    </a:effectLst>
                    <a:latin typeface="Arial" pitchFamily="34" charset="0"/>
                  </a:rPr>
                  <a:t>1</a:t>
                </a:r>
              </a:p>
            </p:txBody>
          </p:sp>
          <p:sp>
            <p:nvSpPr>
              <p:cNvPr id="33817" name="Text Box 287"/>
              <p:cNvSpPr txBox="1">
                <a:spLocks noChangeArrowheads="1"/>
              </p:cNvSpPr>
              <p:nvPr/>
            </p:nvSpPr>
            <p:spPr bwMode="auto">
              <a:xfrm>
                <a:off x="4340" y="3181"/>
                <a:ext cx="205" cy="250"/>
              </a:xfrm>
              <a:prstGeom prst="rect">
                <a:avLst/>
              </a:prstGeom>
              <a:noFill/>
              <a:ln w="9525">
                <a:noFill/>
                <a:miter lim="800000"/>
                <a:headEnd/>
                <a:tailEnd/>
              </a:ln>
            </p:spPr>
            <p:txBody>
              <a:bodyPr wrap="none">
                <a:spAutoFit/>
              </a:bodyPr>
              <a:lstStyle/>
              <a:p>
                <a:pPr algn="ctr" rtl="1">
                  <a:defRPr/>
                </a:pPr>
                <a:r>
                  <a:rPr lang="en" sz="2000" b="1" dirty="0">
                    <a:solidFill>
                      <a:srgbClr val="FFC000"/>
                    </a:solidFill>
                    <a:effectLst>
                      <a:outerShdw blurRad="38100" dist="38100" dir="2700000" algn="tl">
                        <a:srgbClr val="000000">
                          <a:alpha val="43137"/>
                        </a:srgbClr>
                      </a:outerShdw>
                    </a:effectLst>
                    <a:latin typeface="Arial" pitchFamily="34" charset="0"/>
                  </a:rPr>
                  <a:t>6</a:t>
                </a:r>
              </a:p>
            </p:txBody>
          </p:sp>
        </p:grpSp>
      </p:grpSp>
      <p:sp>
        <p:nvSpPr>
          <p:cNvPr id="5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968126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57"/>
                                        </p:tgtEl>
                                        <p:attrNameLst>
                                          <p:attrName>style.visibility</p:attrName>
                                        </p:attrNameLst>
                                      </p:cBhvr>
                                      <p:to>
                                        <p:strVal val="visible"/>
                                      </p:to>
                                    </p:set>
                                    <p:anim calcmode="lin" valueType="num">
                                      <p:cBhvr>
                                        <p:cTn id="7" dur="500" fill="hold"/>
                                        <p:tgtEl>
                                          <p:spTgt spid="9457"/>
                                        </p:tgtEl>
                                        <p:attrNameLst>
                                          <p:attrName>ppt_w</p:attrName>
                                        </p:attrNameLst>
                                      </p:cBhvr>
                                      <p:tavLst>
                                        <p:tav tm="0">
                                          <p:val>
                                            <p:fltVal val="0"/>
                                          </p:val>
                                        </p:tav>
                                        <p:tav tm="100000">
                                          <p:val>
                                            <p:strVal val="#ppt_w"/>
                                          </p:val>
                                        </p:tav>
                                      </p:tavLst>
                                    </p:anim>
                                    <p:anim calcmode="lin" valueType="num">
                                      <p:cBhvr>
                                        <p:cTn id="8" dur="500" fill="hold"/>
                                        <p:tgtEl>
                                          <p:spTgt spid="945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ppt_w*0.05"/>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anim calcmode="lin" valueType="num">
                                      <p:cBhvr>
                                        <p:cTn id="15" dur="500" fill="hold"/>
                                        <p:tgtEl>
                                          <p:spTgt spid="3"/>
                                        </p:tgtEl>
                                        <p:attrNameLst>
                                          <p:attrName>ppt_x</p:attrName>
                                        </p:attrNameLst>
                                      </p:cBhvr>
                                      <p:tavLst>
                                        <p:tav tm="0">
                                          <p:val>
                                            <p:strVal val="#ppt_x-.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Effect transition="in" filter="fade">
                                      <p:cBhvr>
                                        <p:cTn id="17" dur="500"/>
                                        <p:tgtEl>
                                          <p:spTgt spid="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9450"/>
                                        </p:tgtEl>
                                        <p:attrNameLst>
                                          <p:attrName>style.visibility</p:attrName>
                                        </p:attrNameLst>
                                      </p:cBhvr>
                                      <p:to>
                                        <p:strVal val="visible"/>
                                      </p:to>
                                    </p:set>
                                    <p:animEffect transition="in" filter="box(in)">
                                      <p:cBhvr>
                                        <p:cTn id="20" dur="500"/>
                                        <p:tgtEl>
                                          <p:spTgt spid="945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ppt_w*0.05"/>
                                          </p:val>
                                        </p:tav>
                                        <p:tav tm="100000">
                                          <p:val>
                                            <p:strVal val="#ppt_w"/>
                                          </p:val>
                                        </p:tav>
                                      </p:tavLst>
                                    </p:anim>
                                    <p:anim calcmode="lin" valueType="num">
                                      <p:cBhvr>
                                        <p:cTn id="32" dur="500" fill="hold"/>
                                        <p:tgtEl>
                                          <p:spTgt spid="5"/>
                                        </p:tgtEl>
                                        <p:attrNameLst>
                                          <p:attrName>ppt_h</p:attrName>
                                        </p:attrNameLst>
                                      </p:cBhvr>
                                      <p:tavLst>
                                        <p:tav tm="0">
                                          <p:val>
                                            <p:strVal val="#ppt_h"/>
                                          </p:val>
                                        </p:tav>
                                        <p:tav tm="100000">
                                          <p:val>
                                            <p:strVal val="#ppt_h"/>
                                          </p:val>
                                        </p:tav>
                                      </p:tavLst>
                                    </p:anim>
                                    <p:anim calcmode="lin" valueType="num">
                                      <p:cBhvr>
                                        <p:cTn id="33" dur="500" fill="hold"/>
                                        <p:tgtEl>
                                          <p:spTgt spid="5"/>
                                        </p:tgtEl>
                                        <p:attrNameLst>
                                          <p:attrName>ppt_x</p:attrName>
                                        </p:attrNameLst>
                                      </p:cBhvr>
                                      <p:tavLst>
                                        <p:tav tm="0">
                                          <p:val>
                                            <p:strVal val="#ppt_x-.2"/>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animEffect transition="in" filter="fade">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strVal val="#ppt_w*0.05"/>
                                          </p:val>
                                        </p:tav>
                                        <p:tav tm="100000">
                                          <p:val>
                                            <p:strVal val="#ppt_w"/>
                                          </p:val>
                                        </p:tav>
                                      </p:tavLst>
                                    </p:anim>
                                    <p:anim calcmode="lin" valueType="num">
                                      <p:cBhvr>
                                        <p:cTn id="41" dur="500" fill="hold"/>
                                        <p:tgtEl>
                                          <p:spTgt spid="8"/>
                                        </p:tgtEl>
                                        <p:attrNameLst>
                                          <p:attrName>ppt_h</p:attrName>
                                        </p:attrNameLst>
                                      </p:cBhvr>
                                      <p:tavLst>
                                        <p:tav tm="0">
                                          <p:val>
                                            <p:strVal val="#ppt_h"/>
                                          </p:val>
                                        </p:tav>
                                        <p:tav tm="100000">
                                          <p:val>
                                            <p:strVal val="#ppt_h"/>
                                          </p:val>
                                        </p:tav>
                                      </p:tavLst>
                                    </p:anim>
                                    <p:anim calcmode="lin" valueType="num">
                                      <p:cBhvr>
                                        <p:cTn id="42" dur="500" fill="hold"/>
                                        <p:tgtEl>
                                          <p:spTgt spid="8"/>
                                        </p:tgtEl>
                                        <p:attrNameLst>
                                          <p:attrName>ppt_x</p:attrName>
                                        </p:attrNameLst>
                                      </p:cBhvr>
                                      <p:tavLst>
                                        <p:tav tm="0">
                                          <p:val>
                                            <p:strVal val="#ppt_x-.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Effect transition="in" filter="fade">
                                      <p:cBhvr>
                                        <p:cTn id="44" dur="5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diamond(in)">
                                      <p:cBhvr>
                                        <p:cTn id="49" dur="2000"/>
                                        <p:tgtEl>
                                          <p:spTgt spid="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0" grpId="0"/>
      <p:bldP spid="945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5" name="Picture 3" descr="Image oseshaworth.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71675"/>
            <a:ext cx="6248400" cy="4886325"/>
          </a:xfrm>
          <a:solidFill>
            <a:srgbClr val="FFFFFF"/>
          </a:solidFill>
        </p:spPr>
      </p:pic>
      <p:sp>
        <p:nvSpPr>
          <p:cNvPr id="335874" name="Rectangle 2"/>
          <p:cNvSpPr>
            <a:spLocks noGrp="1" noChangeArrowheads="1"/>
          </p:cNvSpPr>
          <p:nvPr>
            <p:ph type="title"/>
          </p:nvPr>
        </p:nvSpPr>
        <p:spPr>
          <a:xfrm>
            <a:off x="1403350" y="620713"/>
            <a:ext cx="6480175" cy="1008062"/>
          </a:xfrm>
          <a:ln>
            <a:solidFill>
              <a:schemeClr val="tx1"/>
            </a:solidFill>
          </a:ln>
        </p:spPr>
        <p:txBody>
          <a:bodyPr/>
          <a:lstStyle/>
          <a:p>
            <a:pPr eaLnBrk="1" hangingPunct="1">
              <a:defRPr/>
            </a:pPr>
            <a:r>
              <a:rPr lang="en" sz="3200" b="1" smtClean="0">
                <a:solidFill>
                  <a:srgbClr val="FFFF66"/>
                </a:solidFill>
                <a:cs typeface="Tahoma" pitchFamily="34" charset="0"/>
              </a:rPr>
              <a:t>Cyclic structure of sugars:</a:t>
            </a:r>
            <a:r>
              <a:rPr lang="fr-FR" sz="3200" b="1" smtClean="0">
                <a:solidFill>
                  <a:srgbClr val="FFFF66"/>
                </a:solidFill>
                <a:cs typeface="Tahoma" pitchFamily="34" charset="0"/>
              </a:rPr>
              <a:t/>
            </a:r>
            <a:br>
              <a:rPr lang="fr-FR" sz="3200" b="1" smtClean="0">
                <a:solidFill>
                  <a:srgbClr val="FFFF66"/>
                </a:solidFill>
                <a:cs typeface="Tahoma" pitchFamily="34" charset="0"/>
              </a:rPr>
            </a:br>
            <a:r>
              <a:rPr lang="en" sz="3200" b="1" smtClean="0">
                <a:solidFill>
                  <a:srgbClr val="FFFF66"/>
                </a:solidFill>
                <a:cs typeface="Tahoma" pitchFamily="34" charset="0"/>
              </a:rPr>
              <a:t> </a:t>
            </a:r>
            <a:r>
              <a:rPr lang="en" sz="3200" b="1" smtClean="0">
                <a:solidFill>
                  <a:srgbClr val="FF0000"/>
                </a:solidFill>
                <a:cs typeface="Tahoma" pitchFamily="34" charset="0"/>
              </a:rPr>
              <a:t>Haworth structure</a:t>
            </a:r>
          </a:p>
        </p:txBody>
      </p:sp>
      <p:sp>
        <p:nvSpPr>
          <p:cNvPr id="335876" name="Text Box 4"/>
          <p:cNvSpPr txBox="1">
            <a:spLocks noChangeArrowheads="1"/>
          </p:cNvSpPr>
          <p:nvPr/>
        </p:nvSpPr>
        <p:spPr bwMode="auto">
          <a:xfrm>
            <a:off x="6372200" y="2355850"/>
            <a:ext cx="2664295" cy="45243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r>
              <a:rPr lang="en" altLang="fr-FR" sz="1800" dirty="0"/>
              <a:t>The structure is</a:t>
            </a:r>
          </a:p>
          <a:p>
            <a:pPr eaLnBrk="1" hangingPunct="1"/>
            <a:r>
              <a:rPr lang="en" altLang="fr-FR" sz="1800" b="1" dirty="0"/>
              <a:t>convex </a:t>
            </a:r>
            <a:r>
              <a:rPr lang="en" altLang="fr-FR" sz="1800" dirty="0"/>
              <a:t>towards</a:t>
            </a:r>
          </a:p>
          <a:p>
            <a:pPr eaLnBrk="1" hangingPunct="1"/>
            <a:r>
              <a:rPr lang="en" altLang="fr-FR" sz="1800" dirty="0"/>
              <a:t>the observer. </a:t>
            </a:r>
            <a:r>
              <a:rPr lang="fr-FR" altLang="fr-FR" sz="1800" dirty="0"/>
              <a:t/>
            </a:r>
            <a:br>
              <a:rPr lang="fr-FR" altLang="fr-FR" sz="1800" dirty="0"/>
            </a:br>
            <a:r>
              <a:rPr lang="en" altLang="fr-FR" sz="1800" dirty="0"/>
              <a:t>By this convexity</a:t>
            </a:r>
          </a:p>
          <a:p>
            <a:pPr eaLnBrk="1" hangingPunct="1"/>
            <a:r>
              <a:rPr lang="en" altLang="fr-FR" sz="1800" dirty="0"/>
              <a:t>C1 </a:t>
            </a:r>
            <a:r>
              <a:rPr lang="en" altLang="fr-FR" sz="1800" b="1" dirty="0"/>
              <a:t>and C6 are</a:t>
            </a:r>
          </a:p>
          <a:p>
            <a:pPr eaLnBrk="1" hangingPunct="1"/>
            <a:r>
              <a:rPr lang="en" altLang="fr-FR" sz="1800" b="1" dirty="0"/>
              <a:t>relatives </a:t>
            </a:r>
            <a:r>
              <a:rPr lang="en" altLang="fr-FR" sz="1800" dirty="0"/>
              <a:t>in</a:t>
            </a:r>
          </a:p>
          <a:p>
            <a:pPr eaLnBrk="1" hangingPunct="1"/>
            <a:r>
              <a:rPr lang="en" altLang="fr-FR" sz="1800" dirty="0"/>
              <a:t>space. The</a:t>
            </a:r>
          </a:p>
          <a:p>
            <a:pPr eaLnBrk="1" hangingPunct="1"/>
            <a:r>
              <a:rPr lang="en" altLang="fr-FR" sz="1800" b="1" dirty="0"/>
              <a:t>rotation </a:t>
            </a:r>
            <a:r>
              <a:rPr lang="en" altLang="fr-FR" sz="1800" dirty="0"/>
              <a:t>of</a:t>
            </a:r>
          </a:p>
          <a:p>
            <a:pPr eaLnBrk="1" hangingPunct="1"/>
            <a:r>
              <a:rPr lang="en" altLang="fr-FR" sz="1800" dirty="0"/>
              <a:t>valences </a:t>
            </a:r>
            <a:r>
              <a:rPr lang="en" altLang="fr-FR" sz="1800" b="1" dirty="0"/>
              <a:t>around</a:t>
            </a:r>
          </a:p>
          <a:p>
            <a:pPr eaLnBrk="1" hangingPunct="1"/>
            <a:r>
              <a:rPr lang="en" altLang="fr-FR" sz="1800" b="1" dirty="0"/>
              <a:t>The C5 </a:t>
            </a:r>
            <a:r>
              <a:rPr lang="en" altLang="fr-FR" sz="1800" dirty="0"/>
              <a:t>allows</a:t>
            </a:r>
          </a:p>
          <a:p>
            <a:pPr eaLnBrk="1" hangingPunct="1"/>
            <a:r>
              <a:rPr lang="en" altLang="fr-FR" sz="1800" dirty="0"/>
              <a:t>put on a</a:t>
            </a:r>
          </a:p>
          <a:p>
            <a:pPr eaLnBrk="1" hangingPunct="1"/>
            <a:r>
              <a:rPr lang="en" altLang="fr-FR" sz="1800" dirty="0"/>
              <a:t>same plan</a:t>
            </a:r>
          </a:p>
          <a:p>
            <a:pPr eaLnBrk="1" hangingPunct="1"/>
            <a:r>
              <a:rPr lang="en" altLang="fr-FR" sz="1800" dirty="0"/>
              <a:t>participating atoms</a:t>
            </a:r>
          </a:p>
          <a:p>
            <a:pPr eaLnBrk="1" hangingPunct="1"/>
            <a:r>
              <a:rPr lang="en" altLang="fr-FR" sz="1800" dirty="0"/>
              <a:t>to cycling, that is</a:t>
            </a:r>
          </a:p>
          <a:p>
            <a:pPr eaLnBrk="1" hangingPunct="1"/>
            <a:r>
              <a:rPr lang="en" altLang="fr-FR" sz="1800" dirty="0"/>
              <a:t>: the </a:t>
            </a:r>
            <a:r>
              <a:rPr lang="en" altLang="fr-FR" sz="1800" b="1" dirty="0"/>
              <a:t>C1, the C5 </a:t>
            </a:r>
            <a:r>
              <a:rPr lang="en" altLang="fr-FR" sz="1800" dirty="0"/>
              <a:t>and</a:t>
            </a:r>
          </a:p>
          <a:p>
            <a:pPr eaLnBrk="1" hangingPunct="1"/>
            <a:r>
              <a:rPr lang="en" altLang="fr-FR" sz="1800" dirty="0"/>
              <a:t> </a:t>
            </a:r>
            <a:r>
              <a:rPr lang="en" altLang="fr-FR" sz="1800" b="1" dirty="0"/>
              <a:t>C5 Oxygen </a:t>
            </a:r>
            <a:r>
              <a:rPr lang="en" altLang="fr-FR" sz="1800" dirty="0"/>
              <a:t>.</a:t>
            </a: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361283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5874"/>
                                        </p:tgtEl>
                                        <p:attrNameLst>
                                          <p:attrName>style.visibility</p:attrName>
                                        </p:attrNameLst>
                                      </p:cBhvr>
                                      <p:to>
                                        <p:strVal val="visible"/>
                                      </p:to>
                                    </p:set>
                                    <p:anim calcmode="lin" valueType="num">
                                      <p:cBhvr>
                                        <p:cTn id="7" dur="500" fill="hold"/>
                                        <p:tgtEl>
                                          <p:spTgt spid="335874"/>
                                        </p:tgtEl>
                                        <p:attrNameLst>
                                          <p:attrName>ppt_w</p:attrName>
                                        </p:attrNameLst>
                                      </p:cBhvr>
                                      <p:tavLst>
                                        <p:tav tm="0">
                                          <p:val>
                                            <p:fltVal val="0"/>
                                          </p:val>
                                        </p:tav>
                                        <p:tav tm="100000">
                                          <p:val>
                                            <p:strVal val="#ppt_w"/>
                                          </p:val>
                                        </p:tav>
                                      </p:tavLst>
                                    </p:anim>
                                    <p:anim calcmode="lin" valueType="num">
                                      <p:cBhvr>
                                        <p:cTn id="8" dur="500" fill="hold"/>
                                        <p:tgtEl>
                                          <p:spTgt spid="3358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35875"/>
                                        </p:tgtEl>
                                        <p:attrNameLst>
                                          <p:attrName>style.visibility</p:attrName>
                                        </p:attrNameLst>
                                      </p:cBhvr>
                                      <p:to>
                                        <p:strVal val="visible"/>
                                      </p:to>
                                    </p:set>
                                    <p:animEffect transition="in" filter="checkerboard(across)">
                                      <p:cBhvr>
                                        <p:cTn id="13" dur="500"/>
                                        <p:tgtEl>
                                          <p:spTgt spid="3358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5876"/>
                                        </p:tgtEl>
                                        <p:attrNameLst>
                                          <p:attrName>style.visibility</p:attrName>
                                        </p:attrNameLst>
                                      </p:cBhvr>
                                      <p:to>
                                        <p:strVal val="visible"/>
                                      </p:to>
                                    </p:set>
                                    <p:animEffect transition="in" filter="blinds(horizontal)">
                                      <p:cBhvr>
                                        <p:cTn id="18" dur="500"/>
                                        <p:tgtEl>
                                          <p:spTgt spid="335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animBg="1"/>
      <p:bldP spid="3358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179512" y="1124744"/>
            <a:ext cx="8229600" cy="4897438"/>
          </a:xfrm>
        </p:spPr>
        <p:txBody>
          <a:bodyPr>
            <a:normAutofit/>
          </a:bodyPr>
          <a:lstStyle/>
          <a:p>
            <a:pPr eaLnBrk="1" hangingPunct="1">
              <a:defRPr/>
            </a:pPr>
            <a:r>
              <a:rPr lang="en" sz="2400" b="1" dirty="0" smtClean="0"/>
              <a:t>Two cyclic structures are possible.</a:t>
            </a:r>
          </a:p>
          <a:p>
            <a:pPr eaLnBrk="1" hangingPunct="1">
              <a:defRPr/>
            </a:pPr>
            <a:r>
              <a:rPr lang="en" sz="2400" b="1" dirty="0" smtClean="0"/>
              <a:t>The </a:t>
            </a:r>
            <a:r>
              <a:rPr lang="en" sz="2400" b="1" dirty="0" err="1" smtClean="0">
                <a:solidFill>
                  <a:srgbClr val="99FF33"/>
                </a:solidFill>
              </a:rPr>
              <a:t>pyranic </a:t>
            </a:r>
            <a:r>
              <a:rPr lang="en" sz="2400" b="1" dirty="0" smtClean="0">
                <a:solidFill>
                  <a:srgbClr val="99FF33"/>
                </a:solidFill>
              </a:rPr>
              <a:t>shape </a:t>
            </a:r>
            <a:r>
              <a:rPr lang="en" sz="2400" dirty="0" smtClean="0"/>
              <a:t>corresponds to a </a:t>
            </a:r>
            <a:r>
              <a:rPr lang="en" sz="2400" dirty="0" err="1" smtClean="0"/>
              <a:t>heterocycle </a:t>
            </a:r>
            <a:r>
              <a:rPr lang="en" sz="2400" dirty="0" smtClean="0"/>
              <a:t>with </a:t>
            </a:r>
            <a:r>
              <a:rPr lang="en" sz="2400" dirty="0" smtClean="0">
                <a:solidFill>
                  <a:srgbClr val="99FF33"/>
                </a:solidFill>
              </a:rPr>
              <a:t>6 vertices </a:t>
            </a:r>
            <a:r>
              <a:rPr lang="en" sz="2400" dirty="0" smtClean="0"/>
              <a:t>( </a:t>
            </a:r>
            <a:r>
              <a:rPr lang="en" sz="2400" dirty="0" smtClean="0">
                <a:solidFill>
                  <a:srgbClr val="99FF33"/>
                </a:solidFill>
              </a:rPr>
              <a:t>5 </a:t>
            </a:r>
            <a:r>
              <a:rPr lang="en" sz="2400" dirty="0" smtClean="0"/>
              <a:t>C and </a:t>
            </a:r>
            <a:r>
              <a:rPr lang="en" sz="2400" dirty="0" smtClean="0">
                <a:solidFill>
                  <a:srgbClr val="99FF33"/>
                </a:solidFill>
              </a:rPr>
              <a:t>1 </a:t>
            </a:r>
            <a:r>
              <a:rPr lang="en" sz="2400" dirty="0" smtClean="0"/>
              <a:t>O).</a:t>
            </a:r>
          </a:p>
          <a:p>
            <a:pPr eaLnBrk="1" hangingPunct="1">
              <a:defRPr/>
            </a:pPr>
            <a:r>
              <a:rPr lang="en" sz="2400" b="1" dirty="0" smtClean="0"/>
              <a:t>The </a:t>
            </a:r>
            <a:r>
              <a:rPr lang="en" sz="2400" b="1" dirty="0" err="1" smtClean="0">
                <a:solidFill>
                  <a:srgbClr val="FF66FF"/>
                </a:solidFill>
              </a:rPr>
              <a:t>furanic </a:t>
            </a:r>
            <a:r>
              <a:rPr lang="en" sz="2400" b="1" dirty="0" smtClean="0">
                <a:solidFill>
                  <a:srgbClr val="FF66FF"/>
                </a:solidFill>
              </a:rPr>
              <a:t>form </a:t>
            </a:r>
            <a:r>
              <a:rPr lang="en" sz="2400" dirty="0" smtClean="0"/>
              <a:t>corresponds to a heterocycle with </a:t>
            </a:r>
            <a:r>
              <a:rPr lang="en" sz="2400" dirty="0" smtClean="0">
                <a:solidFill>
                  <a:srgbClr val="FF66FF"/>
                </a:solidFill>
              </a:rPr>
              <a:t>5 vertices </a:t>
            </a:r>
            <a:r>
              <a:rPr lang="en" sz="2400" dirty="0" smtClean="0"/>
              <a:t>( </a:t>
            </a:r>
            <a:r>
              <a:rPr lang="en" sz="2400" dirty="0" smtClean="0">
                <a:solidFill>
                  <a:srgbClr val="FF66FF"/>
                </a:solidFill>
              </a:rPr>
              <a:t>4 </a:t>
            </a:r>
            <a:r>
              <a:rPr lang="en" sz="2400" dirty="0" smtClean="0"/>
              <a:t>C and </a:t>
            </a:r>
            <a:r>
              <a:rPr lang="en" sz="2400" dirty="0" smtClean="0">
                <a:solidFill>
                  <a:srgbClr val="FF66FF"/>
                </a:solidFill>
              </a:rPr>
              <a:t>1 </a:t>
            </a:r>
            <a:r>
              <a:rPr lang="en" sz="2400" dirty="0" smtClean="0"/>
              <a:t>O).</a:t>
            </a:r>
          </a:p>
          <a:p>
            <a:pPr eaLnBrk="1" hangingPunct="1">
              <a:buFont typeface="Wingdings" pitchFamily="2" charset="2"/>
              <a:buNone/>
              <a:defRPr/>
            </a:pPr>
            <a:endParaRPr lang="fr-FR" sz="2400" dirty="0" smtClean="0"/>
          </a:p>
        </p:txBody>
      </p:sp>
      <p:sp>
        <p:nvSpPr>
          <p:cNvPr id="336898" name="Rectangle 2"/>
          <p:cNvSpPr>
            <a:spLocks noGrp="1" noChangeArrowheads="1"/>
          </p:cNvSpPr>
          <p:nvPr>
            <p:ph type="title"/>
          </p:nvPr>
        </p:nvSpPr>
        <p:spPr>
          <a:xfrm>
            <a:off x="467544" y="476672"/>
            <a:ext cx="8496944" cy="697854"/>
          </a:xfrm>
          <a:ln>
            <a:solidFill>
              <a:schemeClr val="tx1"/>
            </a:solidFill>
          </a:ln>
        </p:spPr>
        <p:txBody>
          <a:bodyPr/>
          <a:lstStyle/>
          <a:p>
            <a:pPr eaLnBrk="1" hangingPunct="1">
              <a:defRPr/>
            </a:pPr>
            <a:r>
              <a:rPr lang="en" sz="3000" b="1" dirty="0" smtClean="0">
                <a:solidFill>
                  <a:srgbClr val="FFFF66"/>
                </a:solidFill>
              </a:rPr>
              <a:t>Cyclic structure of sugars according to Haworth</a:t>
            </a:r>
            <a:r>
              <a:rPr lang="en" sz="3000" dirty="0" smtClean="0"/>
              <a:t> </a:t>
            </a:r>
          </a:p>
        </p:txBody>
      </p:sp>
      <p:pic>
        <p:nvPicPr>
          <p:cNvPr id="336900" name="Picture 4" descr="Image furpy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581525"/>
            <a:ext cx="7343775" cy="2016125"/>
          </a:xfrm>
          <a:prstGeom prst="rect">
            <a:avLst/>
          </a:prstGeom>
          <a:solidFill>
            <a:srgbClr val="FFFFFF"/>
          </a:solidFill>
          <a:ln w="9525">
            <a:solidFill>
              <a:srgbClr val="99FF33"/>
            </a:solidFill>
            <a:miter lim="800000"/>
            <a:headEnd/>
            <a:tailEnd/>
          </a:ln>
        </p:spPr>
      </p:pic>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393946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6898"/>
                                        </p:tgtEl>
                                        <p:attrNameLst>
                                          <p:attrName>style.visibility</p:attrName>
                                        </p:attrNameLst>
                                      </p:cBhvr>
                                      <p:to>
                                        <p:strVal val="visible"/>
                                      </p:to>
                                    </p:set>
                                    <p:anim calcmode="lin" valueType="num">
                                      <p:cBhvr>
                                        <p:cTn id="7" dur="500" fill="hold"/>
                                        <p:tgtEl>
                                          <p:spTgt spid="336898"/>
                                        </p:tgtEl>
                                        <p:attrNameLst>
                                          <p:attrName>ppt_w</p:attrName>
                                        </p:attrNameLst>
                                      </p:cBhvr>
                                      <p:tavLst>
                                        <p:tav tm="0">
                                          <p:val>
                                            <p:fltVal val="0"/>
                                          </p:val>
                                        </p:tav>
                                        <p:tav tm="100000">
                                          <p:val>
                                            <p:strVal val="#ppt_w"/>
                                          </p:val>
                                        </p:tav>
                                      </p:tavLst>
                                    </p:anim>
                                    <p:anim calcmode="lin" valueType="num">
                                      <p:cBhvr>
                                        <p:cTn id="8" dur="500" fill="hold"/>
                                        <p:tgtEl>
                                          <p:spTgt spid="3368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6899">
                                            <p:txEl>
                                              <p:pRg st="0" end="0"/>
                                            </p:txEl>
                                          </p:spTgt>
                                        </p:tgtEl>
                                        <p:attrNameLst>
                                          <p:attrName>style.visibility</p:attrName>
                                        </p:attrNameLst>
                                      </p:cBhvr>
                                      <p:to>
                                        <p:strVal val="visible"/>
                                      </p:to>
                                    </p:set>
                                    <p:anim calcmode="lin" valueType="num">
                                      <p:cBhvr additive="base">
                                        <p:cTn id="13" dur="500" fill="hold"/>
                                        <p:tgtEl>
                                          <p:spTgt spid="3368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6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6899">
                                            <p:txEl>
                                              <p:pRg st="1" end="1"/>
                                            </p:txEl>
                                          </p:spTgt>
                                        </p:tgtEl>
                                        <p:attrNameLst>
                                          <p:attrName>style.visibility</p:attrName>
                                        </p:attrNameLst>
                                      </p:cBhvr>
                                      <p:to>
                                        <p:strVal val="visible"/>
                                      </p:to>
                                    </p:set>
                                    <p:anim calcmode="lin" valueType="num">
                                      <p:cBhvr additive="base">
                                        <p:cTn id="19" dur="500" fill="hold"/>
                                        <p:tgtEl>
                                          <p:spTgt spid="3368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6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6899">
                                            <p:txEl>
                                              <p:pRg st="2" end="2"/>
                                            </p:txEl>
                                          </p:spTgt>
                                        </p:tgtEl>
                                        <p:attrNameLst>
                                          <p:attrName>style.visibility</p:attrName>
                                        </p:attrNameLst>
                                      </p:cBhvr>
                                      <p:to>
                                        <p:strVal val="visible"/>
                                      </p:to>
                                    </p:set>
                                    <p:anim calcmode="lin" valueType="num">
                                      <p:cBhvr additive="base">
                                        <p:cTn id="25" dur="500" fill="hold"/>
                                        <p:tgtEl>
                                          <p:spTgt spid="3368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6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336900"/>
                                        </p:tgtEl>
                                        <p:attrNameLst>
                                          <p:attrName>style.visibility</p:attrName>
                                        </p:attrNameLst>
                                      </p:cBhvr>
                                      <p:to>
                                        <p:strVal val="visible"/>
                                      </p:to>
                                    </p:set>
                                    <p:animEffect transition="in" filter="blinds(horizontal)">
                                      <p:cBhvr>
                                        <p:cTn id="31" dur="500"/>
                                        <p:tgtEl>
                                          <p:spTgt spid="336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P spid="3368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0" y="690563"/>
            <a:ext cx="3040063" cy="1006475"/>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 CYCLIZATION</a:t>
            </a:r>
          </a:p>
        </p:txBody>
      </p:sp>
      <p:sp>
        <p:nvSpPr>
          <p:cNvPr id="36867" name="Rectangle 28"/>
          <p:cNvSpPr>
            <a:spLocks noChangeArrowheads="1"/>
          </p:cNvSpPr>
          <p:nvPr/>
        </p:nvSpPr>
        <p:spPr bwMode="auto">
          <a:xfrm>
            <a:off x="1770063" y="4260850"/>
            <a:ext cx="539750" cy="74613"/>
          </a:xfrm>
          <a:prstGeom prst="rect">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68" name="Text Box 29"/>
          <p:cNvSpPr txBox="1">
            <a:spLocks noChangeArrowheads="1"/>
          </p:cNvSpPr>
          <p:nvPr/>
        </p:nvSpPr>
        <p:spPr bwMode="auto">
          <a:xfrm>
            <a:off x="1349375" y="4033838"/>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36869" name="Text Box 30"/>
          <p:cNvSpPr txBox="1">
            <a:spLocks noChangeArrowheads="1"/>
          </p:cNvSpPr>
          <p:nvPr/>
        </p:nvSpPr>
        <p:spPr bwMode="auto">
          <a:xfrm>
            <a:off x="2287588" y="4038600"/>
            <a:ext cx="431800"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36870" name="AutoShape 31"/>
          <p:cNvSpPr>
            <a:spLocks noChangeArrowheads="1"/>
          </p:cNvSpPr>
          <p:nvPr/>
        </p:nvSpPr>
        <p:spPr bwMode="auto">
          <a:xfrm rot="-1800000">
            <a:off x="1289050" y="3656013"/>
            <a:ext cx="74613" cy="539750"/>
          </a:xfrm>
          <a:prstGeom prst="triangle">
            <a:avLst>
              <a:gd name="adj" fmla="val 50000"/>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71" name="AutoShape 32"/>
          <p:cNvSpPr>
            <a:spLocks noChangeArrowheads="1"/>
          </p:cNvSpPr>
          <p:nvPr/>
        </p:nvSpPr>
        <p:spPr bwMode="auto">
          <a:xfrm rot="1800000">
            <a:off x="2689225" y="3656013"/>
            <a:ext cx="74613" cy="539750"/>
          </a:xfrm>
          <a:prstGeom prst="triangle">
            <a:avLst>
              <a:gd name="adj" fmla="val 50000"/>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72" name="Text Box 33"/>
          <p:cNvSpPr txBox="1">
            <a:spLocks noChangeArrowheads="1"/>
          </p:cNvSpPr>
          <p:nvPr/>
        </p:nvSpPr>
        <p:spPr bwMode="auto">
          <a:xfrm>
            <a:off x="935038" y="3267075"/>
            <a:ext cx="431800"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36873" name="Text Box 34"/>
          <p:cNvSpPr txBox="1">
            <a:spLocks noChangeArrowheads="1"/>
          </p:cNvSpPr>
          <p:nvPr/>
        </p:nvSpPr>
        <p:spPr bwMode="auto">
          <a:xfrm>
            <a:off x="2711450" y="3267075"/>
            <a:ext cx="946150"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CHO</a:t>
            </a:r>
          </a:p>
        </p:txBody>
      </p:sp>
      <p:sp>
        <p:nvSpPr>
          <p:cNvPr id="36874" name="Line 35"/>
          <p:cNvSpPr>
            <a:spLocks noChangeShapeType="1"/>
          </p:cNvSpPr>
          <p:nvPr/>
        </p:nvSpPr>
        <p:spPr bwMode="auto">
          <a:xfrm rot="1800000" flipV="1">
            <a:off x="1327150" y="2865438"/>
            <a:ext cx="0" cy="539750"/>
          </a:xfrm>
          <a:prstGeom prst="line">
            <a:avLst/>
          </a:prstGeom>
          <a:noFill/>
          <a:ln w="38100">
            <a:solidFill>
              <a:srgbClr val="FFCC66"/>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75" name="Text Box 36"/>
          <p:cNvSpPr txBox="1">
            <a:spLocks noChangeArrowheads="1"/>
          </p:cNvSpPr>
          <p:nvPr/>
        </p:nvSpPr>
        <p:spPr bwMode="auto">
          <a:xfrm>
            <a:off x="1316038" y="2528888"/>
            <a:ext cx="431800" cy="503237"/>
          </a:xfrm>
          <a:prstGeom prst="rect">
            <a:avLst/>
          </a:prstGeom>
          <a:noFill/>
          <a:ln w="9525">
            <a:noFill/>
            <a:miter lim="800000"/>
            <a:headEnd/>
            <a:tailEnd/>
          </a:ln>
        </p:spPr>
        <p:txBody>
          <a:bodyPr wrap="none">
            <a:spAutoFit/>
          </a:bodyPr>
          <a:lstStyle/>
          <a:p>
            <a:pPr algn="ctr" rtl="1">
              <a:defRPr/>
            </a:pPr>
            <a:r>
              <a:rPr lang="en" sz="2700" b="1">
                <a:solidFill>
                  <a:srgbClr val="EAEAEA"/>
                </a:solidFill>
                <a:effectLst>
                  <a:outerShdw blurRad="38100" dist="38100" dir="2700000" algn="tl">
                    <a:srgbClr val="000000">
                      <a:alpha val="43137"/>
                    </a:srgbClr>
                  </a:outerShdw>
                </a:effectLst>
                <a:latin typeface="Arial" pitchFamily="34" charset="0"/>
              </a:rPr>
              <a:t>C</a:t>
            </a:r>
          </a:p>
        </p:txBody>
      </p:sp>
      <p:sp>
        <p:nvSpPr>
          <p:cNvPr id="36876" name="Text Box 37"/>
          <p:cNvSpPr txBox="1">
            <a:spLocks noChangeArrowheads="1"/>
          </p:cNvSpPr>
          <p:nvPr/>
        </p:nvSpPr>
        <p:spPr bwMode="auto">
          <a:xfrm>
            <a:off x="1785938" y="252888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36877" name="Line 38"/>
          <p:cNvSpPr>
            <a:spLocks noChangeShapeType="1"/>
          </p:cNvSpPr>
          <p:nvPr/>
        </p:nvSpPr>
        <p:spPr bwMode="auto">
          <a:xfrm>
            <a:off x="1541463" y="2265363"/>
            <a:ext cx="0" cy="360362"/>
          </a:xfrm>
          <a:prstGeom prst="line">
            <a:avLst/>
          </a:prstGeom>
          <a:noFill/>
          <a:ln w="38100">
            <a:solidFill>
              <a:srgbClr val="FFCC66"/>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78" name="Line 39"/>
          <p:cNvSpPr>
            <a:spLocks noChangeShapeType="1"/>
          </p:cNvSpPr>
          <p:nvPr/>
        </p:nvSpPr>
        <p:spPr bwMode="auto">
          <a:xfrm flipV="1">
            <a:off x="1135063" y="31242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79" name="Rectangle 40"/>
          <p:cNvSpPr>
            <a:spLocks noChangeArrowheads="1"/>
          </p:cNvSpPr>
          <p:nvPr/>
        </p:nvSpPr>
        <p:spPr bwMode="auto">
          <a:xfrm>
            <a:off x="906463" y="271621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36880" name="Line 41"/>
          <p:cNvSpPr>
            <a:spLocks noChangeShapeType="1"/>
          </p:cNvSpPr>
          <p:nvPr/>
        </p:nvSpPr>
        <p:spPr bwMode="auto">
          <a:xfrm flipV="1">
            <a:off x="1541463" y="2959100"/>
            <a:ext cx="0" cy="247650"/>
          </a:xfrm>
          <a:prstGeom prst="line">
            <a:avLst/>
          </a:prstGeom>
          <a:noFill/>
          <a:ln w="38100">
            <a:solidFill>
              <a:srgbClr val="FFCC66"/>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81" name="Rectangle 42"/>
          <p:cNvSpPr>
            <a:spLocks noChangeArrowheads="1"/>
          </p:cNvSpPr>
          <p:nvPr/>
        </p:nvSpPr>
        <p:spPr bwMode="auto">
          <a:xfrm>
            <a:off x="1319213" y="1820863"/>
            <a:ext cx="431800" cy="503237"/>
          </a:xfrm>
          <a:prstGeom prst="rect">
            <a:avLst/>
          </a:prstGeom>
          <a:noFill/>
          <a:ln w="9525">
            <a:noFill/>
            <a:miter lim="800000"/>
            <a:headEnd/>
            <a:tailEnd/>
          </a:ln>
        </p:spPr>
        <p:txBody>
          <a:bodyPr wrap="none">
            <a:spAutoFit/>
          </a:bodyPr>
          <a:lstStyle/>
          <a:p>
            <a:pPr algn="ctr" rtl="1">
              <a:defRPr/>
            </a:pPr>
            <a:r>
              <a:rPr lang="en" sz="2700" b="1">
                <a:solidFill>
                  <a:srgbClr val="FF66CC"/>
                </a:solidFill>
                <a:effectLst>
                  <a:outerShdw blurRad="38100" dist="38100" dir="2700000" algn="tl">
                    <a:srgbClr val="000000">
                      <a:alpha val="43137"/>
                    </a:srgbClr>
                  </a:outerShdw>
                </a:effectLst>
                <a:latin typeface="Arial" pitchFamily="34" charset="0"/>
              </a:rPr>
              <a:t>H</a:t>
            </a:r>
          </a:p>
        </p:txBody>
      </p:sp>
      <p:sp>
        <p:nvSpPr>
          <p:cNvPr id="36882" name="Line 43"/>
          <p:cNvSpPr>
            <a:spLocks noChangeShapeType="1"/>
          </p:cNvSpPr>
          <p:nvPr/>
        </p:nvSpPr>
        <p:spPr bwMode="auto">
          <a:xfrm flipV="1">
            <a:off x="1135063" y="36830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83" name="Rectangle 44"/>
          <p:cNvSpPr>
            <a:spLocks noChangeArrowheads="1"/>
          </p:cNvSpPr>
          <p:nvPr/>
        </p:nvSpPr>
        <p:spPr bwMode="auto">
          <a:xfrm>
            <a:off x="652463" y="383381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HO</a:t>
            </a:r>
          </a:p>
        </p:txBody>
      </p:sp>
      <p:sp>
        <p:nvSpPr>
          <p:cNvPr id="36884" name="Line 45"/>
          <p:cNvSpPr>
            <a:spLocks noChangeShapeType="1"/>
          </p:cNvSpPr>
          <p:nvPr/>
        </p:nvSpPr>
        <p:spPr bwMode="auto">
          <a:xfrm>
            <a:off x="1630363" y="2786063"/>
            <a:ext cx="254000" cy="0"/>
          </a:xfrm>
          <a:prstGeom prst="line">
            <a:avLst/>
          </a:prstGeom>
          <a:noFill/>
          <a:ln w="38100">
            <a:solidFill>
              <a:srgbClr val="FFCC66"/>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85" name="Line 46"/>
          <p:cNvSpPr>
            <a:spLocks noChangeShapeType="1"/>
          </p:cNvSpPr>
          <p:nvPr/>
        </p:nvSpPr>
        <p:spPr bwMode="auto">
          <a:xfrm flipV="1">
            <a:off x="2513013" y="39116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86" name="Rectangle 47"/>
          <p:cNvSpPr>
            <a:spLocks noChangeArrowheads="1"/>
          </p:cNvSpPr>
          <p:nvPr/>
        </p:nvSpPr>
        <p:spPr bwMode="auto">
          <a:xfrm>
            <a:off x="2284413" y="350361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36887" name="Line 48"/>
          <p:cNvSpPr>
            <a:spLocks noChangeShapeType="1"/>
          </p:cNvSpPr>
          <p:nvPr/>
        </p:nvSpPr>
        <p:spPr bwMode="auto">
          <a:xfrm flipV="1">
            <a:off x="2513013" y="44577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88" name="Rectangle 49"/>
          <p:cNvSpPr>
            <a:spLocks noChangeArrowheads="1"/>
          </p:cNvSpPr>
          <p:nvPr/>
        </p:nvSpPr>
        <p:spPr bwMode="auto">
          <a:xfrm>
            <a:off x="2024063" y="458311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HO</a:t>
            </a:r>
          </a:p>
        </p:txBody>
      </p:sp>
      <p:sp>
        <p:nvSpPr>
          <p:cNvPr id="36889" name="Line 50"/>
          <p:cNvSpPr>
            <a:spLocks noChangeShapeType="1"/>
          </p:cNvSpPr>
          <p:nvPr/>
        </p:nvSpPr>
        <p:spPr bwMode="auto">
          <a:xfrm flipV="1">
            <a:off x="1579563" y="38989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90" name="Rectangle 51"/>
          <p:cNvSpPr>
            <a:spLocks noChangeArrowheads="1"/>
          </p:cNvSpPr>
          <p:nvPr/>
        </p:nvSpPr>
        <p:spPr bwMode="auto">
          <a:xfrm>
            <a:off x="1350963" y="349091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OH</a:t>
            </a:r>
          </a:p>
        </p:txBody>
      </p:sp>
      <p:sp>
        <p:nvSpPr>
          <p:cNvPr id="36891" name="Line 52"/>
          <p:cNvSpPr>
            <a:spLocks noChangeShapeType="1"/>
          </p:cNvSpPr>
          <p:nvPr/>
        </p:nvSpPr>
        <p:spPr bwMode="auto">
          <a:xfrm flipV="1">
            <a:off x="1579563" y="44450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892" name="Rectangle 53"/>
          <p:cNvSpPr>
            <a:spLocks noChangeArrowheads="1"/>
          </p:cNvSpPr>
          <p:nvPr/>
        </p:nvSpPr>
        <p:spPr bwMode="auto">
          <a:xfrm>
            <a:off x="1350963" y="457041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36893" name="Text Box 54"/>
          <p:cNvSpPr txBox="1">
            <a:spLocks noChangeArrowheads="1"/>
          </p:cNvSpPr>
          <p:nvPr/>
        </p:nvSpPr>
        <p:spPr bwMode="auto">
          <a:xfrm>
            <a:off x="2859088" y="36687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1</a:t>
            </a:r>
          </a:p>
        </p:txBody>
      </p:sp>
      <p:sp>
        <p:nvSpPr>
          <p:cNvPr id="36894" name="Text Box 55"/>
          <p:cNvSpPr txBox="1">
            <a:spLocks noChangeArrowheads="1"/>
          </p:cNvSpPr>
          <p:nvPr/>
        </p:nvSpPr>
        <p:spPr bwMode="auto">
          <a:xfrm>
            <a:off x="2630488" y="425926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2</a:t>
            </a:r>
          </a:p>
        </p:txBody>
      </p:sp>
      <p:sp>
        <p:nvSpPr>
          <p:cNvPr id="36895" name="Text Box 56"/>
          <p:cNvSpPr txBox="1">
            <a:spLocks noChangeArrowheads="1"/>
          </p:cNvSpPr>
          <p:nvPr/>
        </p:nvSpPr>
        <p:spPr bwMode="auto">
          <a:xfrm>
            <a:off x="1176338" y="425926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3</a:t>
            </a:r>
          </a:p>
        </p:txBody>
      </p:sp>
      <p:sp>
        <p:nvSpPr>
          <p:cNvPr id="36896" name="Text Box 57"/>
          <p:cNvSpPr txBox="1">
            <a:spLocks noChangeArrowheads="1"/>
          </p:cNvSpPr>
          <p:nvPr/>
        </p:nvSpPr>
        <p:spPr bwMode="auto">
          <a:xfrm>
            <a:off x="763588" y="34020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4</a:t>
            </a:r>
          </a:p>
        </p:txBody>
      </p:sp>
      <p:sp>
        <p:nvSpPr>
          <p:cNvPr id="36897" name="Text Box 58"/>
          <p:cNvSpPr txBox="1">
            <a:spLocks noChangeArrowheads="1"/>
          </p:cNvSpPr>
          <p:nvPr/>
        </p:nvSpPr>
        <p:spPr bwMode="auto">
          <a:xfrm>
            <a:off x="1112838" y="249396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5</a:t>
            </a:r>
          </a:p>
        </p:txBody>
      </p:sp>
      <p:sp>
        <p:nvSpPr>
          <p:cNvPr id="36898" name="Text Box 59"/>
          <p:cNvSpPr txBox="1">
            <a:spLocks noChangeArrowheads="1"/>
          </p:cNvSpPr>
          <p:nvPr/>
        </p:nvSpPr>
        <p:spPr bwMode="auto">
          <a:xfrm>
            <a:off x="1785938" y="226536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6</a:t>
            </a:r>
          </a:p>
        </p:txBody>
      </p:sp>
      <p:sp>
        <p:nvSpPr>
          <p:cNvPr id="36899" name="Rectangle 60"/>
          <p:cNvSpPr>
            <a:spLocks noChangeArrowheads="1"/>
          </p:cNvSpPr>
          <p:nvPr/>
        </p:nvSpPr>
        <p:spPr bwMode="auto">
          <a:xfrm>
            <a:off x="1312863" y="3121025"/>
            <a:ext cx="698500" cy="503238"/>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OH</a:t>
            </a:r>
          </a:p>
        </p:txBody>
      </p:sp>
      <p:sp>
        <p:nvSpPr>
          <p:cNvPr id="130111" name="Oval 63"/>
          <p:cNvSpPr>
            <a:spLocks noChangeAspect="1" noChangeArrowheads="1"/>
          </p:cNvSpPr>
          <p:nvPr/>
        </p:nvSpPr>
        <p:spPr bwMode="auto">
          <a:xfrm>
            <a:off x="6462713" y="1416050"/>
            <a:ext cx="431800" cy="431800"/>
          </a:xfrm>
          <a:prstGeom prst="ellipse">
            <a:avLst/>
          </a:prstGeom>
          <a:solidFill>
            <a:srgbClr val="FF66CC"/>
          </a:solidFill>
          <a:ln w="9525">
            <a:solidFill>
              <a:schemeClr val="tx1"/>
            </a:solidFill>
            <a:round/>
            <a:headEnd/>
            <a:tailEnd/>
          </a:ln>
        </p:spPr>
        <p:txBody>
          <a:bodyPr wrap="none" anchor="ctr"/>
          <a:lstStyle/>
          <a:p>
            <a:pPr algn="ctr" rtl="1">
              <a:defRPr/>
            </a:pPr>
            <a:endParaRPr lang="fr-FR">
              <a:solidFill>
                <a:srgbClr val="FF66CC"/>
              </a:solidFill>
              <a:effectLst>
                <a:outerShdw blurRad="38100" dist="38100" dir="2700000" algn="tl">
                  <a:srgbClr val="000000">
                    <a:alpha val="43137"/>
                  </a:srgbClr>
                </a:outerShdw>
              </a:effectLst>
            </a:endParaRPr>
          </a:p>
        </p:txBody>
      </p:sp>
      <p:sp>
        <p:nvSpPr>
          <p:cNvPr id="36901" name="AutoShape 64"/>
          <p:cNvSpPr>
            <a:spLocks noChangeArrowheads="1"/>
          </p:cNvSpPr>
          <p:nvPr/>
        </p:nvSpPr>
        <p:spPr bwMode="auto">
          <a:xfrm rot="10800000">
            <a:off x="6538913" y="1804988"/>
            <a:ext cx="287337" cy="12239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FFCC66"/>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0110" name="Oval 62"/>
          <p:cNvSpPr>
            <a:spLocks noChangeAspect="1" noChangeArrowheads="1"/>
          </p:cNvSpPr>
          <p:nvPr/>
        </p:nvSpPr>
        <p:spPr bwMode="auto">
          <a:xfrm>
            <a:off x="6448425" y="4540250"/>
            <a:ext cx="468313" cy="468313"/>
          </a:xfrm>
          <a:prstGeom prst="ellipse">
            <a:avLst/>
          </a:prstGeom>
          <a:solidFill>
            <a:srgbClr val="FF0000"/>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903" name="AutoShape 65"/>
          <p:cNvSpPr>
            <a:spLocks noChangeArrowheads="1"/>
          </p:cNvSpPr>
          <p:nvPr/>
        </p:nvSpPr>
        <p:spPr bwMode="auto">
          <a:xfrm rot="10800000" flipV="1">
            <a:off x="6538913" y="3460750"/>
            <a:ext cx="287337" cy="1223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FFCC66"/>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0114" name="Oval 66"/>
          <p:cNvSpPr>
            <a:spLocks noChangeArrowheads="1"/>
          </p:cNvSpPr>
          <p:nvPr/>
        </p:nvSpPr>
        <p:spPr bwMode="auto">
          <a:xfrm>
            <a:off x="6286500" y="2849563"/>
            <a:ext cx="792163" cy="792162"/>
          </a:xfrm>
          <a:prstGeom prst="ellipse">
            <a:avLst/>
          </a:prstGeom>
          <a:gradFill rotWithShape="1">
            <a:gsLst>
              <a:gs pos="0">
                <a:schemeClr val="bg1"/>
              </a:gs>
              <a:gs pos="100000">
                <a:schemeClr val="bg1">
                  <a:gamma/>
                  <a:shade val="56078"/>
                  <a:invGamma/>
                </a:schemeClr>
              </a:gs>
            </a:gsLst>
            <a:path path="shape">
              <a:fillToRect l="50000" t="50000" r="50000" b="50000"/>
            </a:path>
          </a:gradFill>
          <a:ln w="19050">
            <a:solidFill>
              <a:schemeClr val="tx1"/>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cs typeface="Arial" charset="0"/>
            </a:endParaRPr>
          </a:p>
        </p:txBody>
      </p:sp>
      <p:sp>
        <p:nvSpPr>
          <p:cNvPr id="36905" name="AutoShape 68"/>
          <p:cNvSpPr>
            <a:spLocks noChangeArrowheads="1"/>
          </p:cNvSpPr>
          <p:nvPr/>
        </p:nvSpPr>
        <p:spPr bwMode="auto">
          <a:xfrm rot="15464529" flipH="1">
            <a:off x="5675313" y="2776537"/>
            <a:ext cx="287338" cy="1223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FFCC66"/>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906" name="AutoShape 67"/>
          <p:cNvSpPr>
            <a:spLocks noChangeArrowheads="1"/>
          </p:cNvSpPr>
          <p:nvPr/>
        </p:nvSpPr>
        <p:spPr bwMode="auto">
          <a:xfrm rot="6135471">
            <a:off x="7404100" y="2776538"/>
            <a:ext cx="287338" cy="12239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FFCC66"/>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0117" name="Oval 69"/>
          <p:cNvSpPr>
            <a:spLocks noChangeArrowheads="1"/>
          </p:cNvSpPr>
          <p:nvPr/>
        </p:nvSpPr>
        <p:spPr bwMode="auto">
          <a:xfrm>
            <a:off x="8035925" y="3257550"/>
            <a:ext cx="647700" cy="647700"/>
          </a:xfrm>
          <a:prstGeom prst="ellipse">
            <a:avLst/>
          </a:prstGeom>
          <a:solidFill>
            <a:srgbClr val="00FF00"/>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908" name="Oval 70"/>
          <p:cNvSpPr>
            <a:spLocks noChangeArrowheads="1"/>
          </p:cNvSpPr>
          <p:nvPr/>
        </p:nvSpPr>
        <p:spPr bwMode="auto">
          <a:xfrm>
            <a:off x="4657725" y="3257550"/>
            <a:ext cx="647700" cy="647700"/>
          </a:xfrm>
          <a:prstGeom prst="ellipse">
            <a:avLst/>
          </a:prstGeom>
          <a:solidFill>
            <a:srgbClr val="FFFF00"/>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6909" name="Arc 71"/>
          <p:cNvSpPr>
            <a:spLocks/>
          </p:cNvSpPr>
          <p:nvPr/>
        </p:nvSpPr>
        <p:spPr bwMode="auto">
          <a:xfrm>
            <a:off x="5613400" y="2990850"/>
            <a:ext cx="490538" cy="812800"/>
          </a:xfrm>
          <a:custGeom>
            <a:avLst/>
            <a:gdLst>
              <a:gd name="T0" fmla="*/ 2147483647 w 37919"/>
              <a:gd name="T1" fmla="*/ 2147483647 h 43200"/>
              <a:gd name="T2" fmla="*/ 0 w 37919"/>
              <a:gd name="T3" fmla="*/ 2147483647 h 43200"/>
              <a:gd name="T4" fmla="*/ 2147483647 w 37919"/>
              <a:gd name="T5" fmla="*/ 2147483647 h 43200"/>
              <a:gd name="T6" fmla="*/ 0 60000 65536"/>
              <a:gd name="T7" fmla="*/ 0 60000 65536"/>
              <a:gd name="T8" fmla="*/ 0 60000 65536"/>
              <a:gd name="T9" fmla="*/ 0 w 37919"/>
              <a:gd name="T10" fmla="*/ 0 h 43200"/>
              <a:gd name="T11" fmla="*/ 37919 w 37919"/>
              <a:gd name="T12" fmla="*/ 43200 h 43200"/>
            </a:gdLst>
            <a:ahLst/>
            <a:cxnLst>
              <a:cxn ang="T6">
                <a:pos x="T0" y="T1"/>
              </a:cxn>
              <a:cxn ang="T7">
                <a:pos x="T2" y="T3"/>
              </a:cxn>
              <a:cxn ang="T8">
                <a:pos x="T4" y="T5"/>
              </a:cxn>
            </a:cxnLst>
            <a:rect l="T9" t="T10" r="T11" b="T12"/>
            <a:pathLst>
              <a:path w="37919" h="43200" fill="none"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path>
              <a:path w="37919" h="43200" stroke="0" extrusionOk="0">
                <a:moveTo>
                  <a:pt x="947" y="6424"/>
                </a:moveTo>
                <a:cubicBezTo>
                  <a:pt x="5006" y="2313"/>
                  <a:pt x="10542" y="-1"/>
                  <a:pt x="16319" y="0"/>
                </a:cubicBezTo>
                <a:cubicBezTo>
                  <a:pt x="28248" y="0"/>
                  <a:pt x="37919" y="9670"/>
                  <a:pt x="37919" y="21600"/>
                </a:cubicBezTo>
                <a:cubicBezTo>
                  <a:pt x="37919" y="33529"/>
                  <a:pt x="28248" y="43200"/>
                  <a:pt x="16319" y="43200"/>
                </a:cubicBezTo>
                <a:cubicBezTo>
                  <a:pt x="10056" y="43200"/>
                  <a:pt x="4102" y="40482"/>
                  <a:pt x="0" y="35750"/>
                </a:cubicBezTo>
                <a:lnTo>
                  <a:pt x="16319" y="21600"/>
                </a:lnTo>
                <a:close/>
              </a:path>
            </a:pathLst>
          </a:custGeom>
          <a:noFill/>
          <a:ln w="28575">
            <a:solidFill>
              <a:srgbClr val="FFC000"/>
            </a:solidFill>
            <a:round/>
            <a:headEnd type="stealth" w="lg" len="lg"/>
            <a:tailEnd type="none" w="lg" len="lg"/>
          </a:ln>
        </p:spPr>
        <p:txBody>
          <a:bodyPr wrap="none" anchor="ctr"/>
          <a:lstStyle/>
          <a:p>
            <a:pPr algn="ctr" rtl="1">
              <a:defRPr/>
            </a:pPr>
            <a:endParaRPr lang="fr-FR" dirty="0">
              <a:solidFill>
                <a:srgbClr val="FFC000"/>
              </a:solidFill>
              <a:effectLst>
                <a:outerShdw blurRad="38100" dist="38100" dir="2700000" algn="tl">
                  <a:srgbClr val="000000">
                    <a:alpha val="43137"/>
                  </a:srgbClr>
                </a:outerShdw>
              </a:effectLst>
            </a:endParaRPr>
          </a:p>
        </p:txBody>
      </p:sp>
      <p:sp>
        <p:nvSpPr>
          <p:cNvPr id="36910" name="Text Box 79"/>
          <p:cNvSpPr txBox="1">
            <a:spLocks noChangeArrowheads="1"/>
          </p:cNvSpPr>
          <p:nvPr/>
        </p:nvSpPr>
        <p:spPr bwMode="auto">
          <a:xfrm>
            <a:off x="4759325" y="3341688"/>
            <a:ext cx="517525" cy="457200"/>
          </a:xfrm>
          <a:prstGeom prst="rect">
            <a:avLst/>
          </a:prstGeom>
          <a:noFill/>
          <a:ln w="9525">
            <a:noFill/>
            <a:miter lim="800000"/>
            <a:headEnd/>
            <a:tailEnd/>
          </a:ln>
        </p:spPr>
        <p:txBody>
          <a:bodyPr wrap="none">
            <a:spAutoFit/>
          </a:bodyPr>
          <a:lstStyle/>
          <a:p>
            <a:pPr algn="ctr" rtl="1">
              <a:defRPr/>
            </a:pPr>
            <a:r>
              <a:rPr lang="en" b="1">
                <a:effectLst>
                  <a:outerShdw blurRad="38100" dist="38100" dir="2700000" algn="tl">
                    <a:srgbClr val="000000">
                      <a:alpha val="43137"/>
                    </a:srgbClr>
                  </a:outerShdw>
                </a:effectLst>
                <a:latin typeface="Arial" pitchFamily="34" charset="0"/>
              </a:rPr>
              <a:t>C </a:t>
            </a:r>
            <a:r>
              <a:rPr lang="en" b="1" baseline="-25000">
                <a:effectLst>
                  <a:outerShdw blurRad="38100" dist="38100" dir="2700000" algn="tl">
                    <a:srgbClr val="000000">
                      <a:alpha val="43137"/>
                    </a:srgbClr>
                  </a:outerShdw>
                </a:effectLst>
                <a:latin typeface="Arial" pitchFamily="34" charset="0"/>
              </a:rPr>
              <a:t>4</a:t>
            </a:r>
          </a:p>
        </p:txBody>
      </p:sp>
      <p:sp>
        <p:nvSpPr>
          <p:cNvPr id="36911" name="Text Box 80"/>
          <p:cNvSpPr txBox="1">
            <a:spLocks noChangeArrowheads="1"/>
          </p:cNvSpPr>
          <p:nvPr/>
        </p:nvSpPr>
        <p:spPr bwMode="auto">
          <a:xfrm>
            <a:off x="6384925" y="3011488"/>
            <a:ext cx="517525" cy="457200"/>
          </a:xfrm>
          <a:prstGeom prst="rect">
            <a:avLst/>
          </a:prstGeom>
          <a:noFill/>
          <a:ln w="9525">
            <a:noFill/>
            <a:miter lim="800000"/>
            <a:headEnd/>
            <a:tailEnd/>
          </a:ln>
        </p:spPr>
        <p:txBody>
          <a:bodyPr wrap="none">
            <a:spAutoFit/>
          </a:bodyPr>
          <a:lstStyle/>
          <a:p>
            <a:pPr algn="ctr" rtl="1">
              <a:defRPr/>
            </a:pPr>
            <a:r>
              <a:rPr lang="en" b="1">
                <a:effectLst>
                  <a:outerShdw blurRad="38100" dist="38100" dir="2700000" algn="tl">
                    <a:srgbClr val="000000">
                      <a:alpha val="43137"/>
                    </a:srgbClr>
                  </a:outerShdw>
                </a:effectLst>
                <a:latin typeface="Arial" pitchFamily="34" charset="0"/>
              </a:rPr>
              <a:t>C </a:t>
            </a:r>
            <a:r>
              <a:rPr lang="en" b="1" baseline="-25000">
                <a:effectLst>
                  <a:outerShdw blurRad="38100" dist="38100" dir="2700000" algn="tl">
                    <a:srgbClr val="000000">
                      <a:alpha val="43137"/>
                    </a:srgbClr>
                  </a:outerShdw>
                </a:effectLst>
                <a:latin typeface="Arial" pitchFamily="34" charset="0"/>
              </a:rPr>
              <a:t>5</a:t>
            </a:r>
          </a:p>
        </p:txBody>
      </p:sp>
      <p:sp>
        <p:nvSpPr>
          <p:cNvPr id="49"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85295724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6 1.85185E-6 C 0.00104 -0.02546 0.00208 -0.05093 -2.77778E-6 -0.07407 C -0.00208 -0.09722 -0.00469 -0.11551 -0.0125 -0.13889 C -0.02031 -0.16227 -0.02899 -0.19259 -0.04722 -0.21481 C -0.06545 -0.23704 -0.09931 -0.26111 -0.12222 -0.27222 C -0.14514 -0.28333 -0.16493 -0.28241 -0.18472 -0.28148 " pathEditMode="relative" ptsTypes="aaaaaA">
                                      <p:cBhvr>
                                        <p:cTn id="6" dur="2000" fill="hold"/>
                                        <p:tgtEl>
                                          <p:spTgt spid="13011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38889E-6 4.44444E-6 C -0.0158 0.00208 -0.03143 0.0044 -0.04584 0.00741 C -0.06025 0.01042 -0.0717 0.01088 -0.08611 0.01852 C -0.10052 0.02616 -0.12031 0.03958 -0.13195 0.0537 C -0.14358 0.06782 -0.14913 0.08264 -0.15556 0.1037 C -0.16198 0.12477 -0.16858 0.15486 -0.17084 0.17963 C -0.17309 0.2044 -0.1717 0.22292 -0.16945 0.25185 C -0.16719 0.28079 -0.16806 0.32384 -0.15695 0.3537 C -0.14584 0.38356 -0.12969 0.41319 -0.10278 0.43148 C -0.07587 0.44977 -0.03594 0.45625 0.00416 0.46296 " pathEditMode="relative" ptsTypes="aaaaaaaaaA">
                                      <p:cBhvr>
                                        <p:cTn id="8" dur="2000" fill="hold"/>
                                        <p:tgtEl>
                                          <p:spTgt spid="1301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61111E-6 4.81481E-6 C 0.01805 4.81481E-6 0.03628 4.81481E-6 0.05555 -0.00741 C 0.07482 -0.01481 0.09774 -0.02523 0.11527 -0.04444 C 0.13281 -0.06366 0.14982 -0.09884 0.16111 -0.12222 C 0.17239 -0.1456 0.17777 -0.16551 0.18333 -0.18519 " pathEditMode="relative" ptsTypes="aaaaA">
                                      <p:cBhvr>
                                        <p:cTn id="10" dur="2000" fill="hold"/>
                                        <p:tgtEl>
                                          <p:spTgt spid="1301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11" grpId="0" animBg="1"/>
      <p:bldP spid="130110" grpId="0" animBg="1"/>
      <p:bldP spid="1301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0" y="690563"/>
            <a:ext cx="3040063" cy="1006475"/>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 CYCLIZATION</a:t>
            </a:r>
          </a:p>
        </p:txBody>
      </p:sp>
      <p:sp>
        <p:nvSpPr>
          <p:cNvPr id="37891" name="Oval 49"/>
          <p:cNvSpPr>
            <a:spLocks noChangeAspect="1" noChangeArrowheads="1"/>
          </p:cNvSpPr>
          <p:nvPr/>
        </p:nvSpPr>
        <p:spPr bwMode="auto">
          <a:xfrm>
            <a:off x="6413500" y="4538663"/>
            <a:ext cx="468313" cy="468312"/>
          </a:xfrm>
          <a:prstGeom prst="ellipse">
            <a:avLst/>
          </a:prstGeom>
          <a:solidFill>
            <a:srgbClr val="FF66CC"/>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892" name="Oval 50"/>
          <p:cNvSpPr>
            <a:spLocks noChangeAspect="1" noChangeArrowheads="1"/>
          </p:cNvSpPr>
          <p:nvPr/>
        </p:nvSpPr>
        <p:spPr bwMode="auto">
          <a:xfrm>
            <a:off x="6376988" y="1414463"/>
            <a:ext cx="539750" cy="539750"/>
          </a:xfrm>
          <a:prstGeom prst="ellipse">
            <a:avLst/>
          </a:prstGeom>
          <a:solidFill>
            <a:srgbClr val="00FF00"/>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893" name="AutoShape 51"/>
          <p:cNvSpPr>
            <a:spLocks noChangeArrowheads="1"/>
          </p:cNvSpPr>
          <p:nvPr/>
        </p:nvSpPr>
        <p:spPr bwMode="auto">
          <a:xfrm rot="10800000">
            <a:off x="6503988" y="1803400"/>
            <a:ext cx="287337" cy="1223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FFCC66"/>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894" name="AutoShape 52"/>
          <p:cNvSpPr>
            <a:spLocks noChangeArrowheads="1"/>
          </p:cNvSpPr>
          <p:nvPr/>
        </p:nvSpPr>
        <p:spPr bwMode="auto">
          <a:xfrm rot="10800000" flipV="1">
            <a:off x="6503988" y="3459163"/>
            <a:ext cx="287337" cy="12239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FFCC66"/>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1125" name="Oval 53"/>
          <p:cNvSpPr>
            <a:spLocks noChangeArrowheads="1"/>
          </p:cNvSpPr>
          <p:nvPr/>
        </p:nvSpPr>
        <p:spPr bwMode="auto">
          <a:xfrm>
            <a:off x="6251575" y="2847975"/>
            <a:ext cx="792163" cy="792163"/>
          </a:xfrm>
          <a:prstGeom prst="ellipse">
            <a:avLst/>
          </a:prstGeom>
          <a:gradFill rotWithShape="1">
            <a:gsLst>
              <a:gs pos="0">
                <a:schemeClr val="bg1"/>
              </a:gs>
              <a:gs pos="100000">
                <a:schemeClr val="bg1">
                  <a:gamma/>
                  <a:shade val="56078"/>
                  <a:invGamma/>
                </a:schemeClr>
              </a:gs>
            </a:gsLst>
            <a:path path="shape">
              <a:fillToRect l="50000" t="50000" r="50000" b="50000"/>
            </a:path>
          </a:gradFill>
          <a:ln w="19050">
            <a:solidFill>
              <a:schemeClr val="tx1"/>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cs typeface="Arial" charset="0"/>
            </a:endParaRPr>
          </a:p>
        </p:txBody>
      </p:sp>
      <p:sp>
        <p:nvSpPr>
          <p:cNvPr id="37896" name="AutoShape 54"/>
          <p:cNvSpPr>
            <a:spLocks noChangeArrowheads="1"/>
          </p:cNvSpPr>
          <p:nvPr/>
        </p:nvSpPr>
        <p:spPr bwMode="auto">
          <a:xfrm rot="6135471">
            <a:off x="7369175" y="2774951"/>
            <a:ext cx="287337" cy="12239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FFCC66"/>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897" name="AutoShape 55"/>
          <p:cNvSpPr>
            <a:spLocks noChangeArrowheads="1"/>
          </p:cNvSpPr>
          <p:nvPr/>
        </p:nvSpPr>
        <p:spPr bwMode="auto">
          <a:xfrm rot="15464529" flipH="1">
            <a:off x="5640388" y="2774950"/>
            <a:ext cx="287337" cy="1223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FFCC66"/>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898" name="Oval 56"/>
          <p:cNvSpPr>
            <a:spLocks noChangeArrowheads="1"/>
          </p:cNvSpPr>
          <p:nvPr/>
        </p:nvSpPr>
        <p:spPr bwMode="auto">
          <a:xfrm>
            <a:off x="8001000" y="3255963"/>
            <a:ext cx="647700" cy="647700"/>
          </a:xfrm>
          <a:prstGeom prst="ellipse">
            <a:avLst/>
          </a:prstGeom>
          <a:solidFill>
            <a:srgbClr val="FF0000"/>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899" name="Oval 57"/>
          <p:cNvSpPr>
            <a:spLocks noChangeArrowheads="1"/>
          </p:cNvSpPr>
          <p:nvPr/>
        </p:nvSpPr>
        <p:spPr bwMode="auto">
          <a:xfrm>
            <a:off x="4622800" y="3255963"/>
            <a:ext cx="647700" cy="647700"/>
          </a:xfrm>
          <a:prstGeom prst="ellipse">
            <a:avLst/>
          </a:prstGeom>
          <a:solidFill>
            <a:srgbClr val="FFFF00"/>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00" name="Rectangle 58"/>
          <p:cNvSpPr>
            <a:spLocks noChangeArrowheads="1"/>
          </p:cNvSpPr>
          <p:nvPr/>
        </p:nvSpPr>
        <p:spPr bwMode="auto">
          <a:xfrm>
            <a:off x="1773238" y="4260850"/>
            <a:ext cx="539750" cy="74613"/>
          </a:xfrm>
          <a:prstGeom prst="rect">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01" name="Text Box 59"/>
          <p:cNvSpPr txBox="1">
            <a:spLocks noChangeArrowheads="1"/>
          </p:cNvSpPr>
          <p:nvPr/>
        </p:nvSpPr>
        <p:spPr bwMode="auto">
          <a:xfrm>
            <a:off x="1352550" y="4033838"/>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37902" name="Text Box 60"/>
          <p:cNvSpPr txBox="1">
            <a:spLocks noChangeArrowheads="1"/>
          </p:cNvSpPr>
          <p:nvPr/>
        </p:nvSpPr>
        <p:spPr bwMode="auto">
          <a:xfrm>
            <a:off x="2290763" y="4038600"/>
            <a:ext cx="431800"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37903" name="AutoShape 61"/>
          <p:cNvSpPr>
            <a:spLocks noChangeArrowheads="1"/>
          </p:cNvSpPr>
          <p:nvPr/>
        </p:nvSpPr>
        <p:spPr bwMode="auto">
          <a:xfrm rot="-1800000">
            <a:off x="1292225" y="3656013"/>
            <a:ext cx="74613" cy="539750"/>
          </a:xfrm>
          <a:prstGeom prst="triangle">
            <a:avLst>
              <a:gd name="adj" fmla="val 50000"/>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04" name="AutoShape 62"/>
          <p:cNvSpPr>
            <a:spLocks noChangeArrowheads="1"/>
          </p:cNvSpPr>
          <p:nvPr/>
        </p:nvSpPr>
        <p:spPr bwMode="auto">
          <a:xfrm rot="1800000">
            <a:off x="2692400" y="3656013"/>
            <a:ext cx="74613" cy="539750"/>
          </a:xfrm>
          <a:prstGeom prst="triangle">
            <a:avLst>
              <a:gd name="adj" fmla="val 50000"/>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05" name="Text Box 63"/>
          <p:cNvSpPr txBox="1">
            <a:spLocks noChangeArrowheads="1"/>
          </p:cNvSpPr>
          <p:nvPr/>
        </p:nvSpPr>
        <p:spPr bwMode="auto">
          <a:xfrm>
            <a:off x="938213" y="3267075"/>
            <a:ext cx="431800"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37906" name="Text Box 64"/>
          <p:cNvSpPr txBox="1">
            <a:spLocks noChangeArrowheads="1"/>
          </p:cNvSpPr>
          <p:nvPr/>
        </p:nvSpPr>
        <p:spPr bwMode="auto">
          <a:xfrm>
            <a:off x="2714625" y="3267075"/>
            <a:ext cx="946150"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CHO</a:t>
            </a:r>
          </a:p>
        </p:txBody>
      </p:sp>
      <p:sp>
        <p:nvSpPr>
          <p:cNvPr id="37907" name="Line 65"/>
          <p:cNvSpPr>
            <a:spLocks noChangeShapeType="1"/>
          </p:cNvSpPr>
          <p:nvPr/>
        </p:nvSpPr>
        <p:spPr bwMode="auto">
          <a:xfrm rot="1800000" flipV="1">
            <a:off x="1330325" y="2865438"/>
            <a:ext cx="0" cy="539750"/>
          </a:xfrm>
          <a:prstGeom prst="line">
            <a:avLst/>
          </a:prstGeom>
          <a:noFill/>
          <a:ln w="38100">
            <a:solidFill>
              <a:srgbClr val="FFCC66"/>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08" name="Text Box 66"/>
          <p:cNvSpPr txBox="1">
            <a:spLocks noChangeArrowheads="1"/>
          </p:cNvSpPr>
          <p:nvPr/>
        </p:nvSpPr>
        <p:spPr bwMode="auto">
          <a:xfrm>
            <a:off x="1319213" y="2528888"/>
            <a:ext cx="431800" cy="503237"/>
          </a:xfrm>
          <a:prstGeom prst="rect">
            <a:avLst/>
          </a:prstGeom>
          <a:noFill/>
          <a:ln w="9525">
            <a:noFill/>
            <a:miter lim="800000"/>
            <a:headEnd/>
            <a:tailEnd/>
          </a:ln>
        </p:spPr>
        <p:txBody>
          <a:bodyPr wrap="none">
            <a:spAutoFit/>
          </a:bodyPr>
          <a:lstStyle/>
          <a:p>
            <a:pPr algn="ctr" rtl="1">
              <a:defRPr/>
            </a:pPr>
            <a:r>
              <a:rPr lang="en" sz="2700" b="1">
                <a:solidFill>
                  <a:srgbClr val="EAEAEA"/>
                </a:solidFill>
                <a:effectLst>
                  <a:outerShdw blurRad="38100" dist="38100" dir="2700000" algn="tl">
                    <a:srgbClr val="000000">
                      <a:alpha val="43137"/>
                    </a:srgbClr>
                  </a:outerShdw>
                </a:effectLst>
                <a:latin typeface="Arial" pitchFamily="34" charset="0"/>
              </a:rPr>
              <a:t>C</a:t>
            </a:r>
          </a:p>
        </p:txBody>
      </p:sp>
      <p:sp>
        <p:nvSpPr>
          <p:cNvPr id="37909" name="Text Box 67"/>
          <p:cNvSpPr txBox="1">
            <a:spLocks noChangeArrowheads="1"/>
          </p:cNvSpPr>
          <p:nvPr/>
        </p:nvSpPr>
        <p:spPr bwMode="auto">
          <a:xfrm>
            <a:off x="1319213" y="183038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37910" name="Line 68"/>
          <p:cNvSpPr>
            <a:spLocks noChangeShapeType="1"/>
          </p:cNvSpPr>
          <p:nvPr/>
        </p:nvSpPr>
        <p:spPr bwMode="auto">
          <a:xfrm>
            <a:off x="1544638" y="2265363"/>
            <a:ext cx="0" cy="360362"/>
          </a:xfrm>
          <a:prstGeom prst="line">
            <a:avLst/>
          </a:prstGeom>
          <a:noFill/>
          <a:ln w="38100">
            <a:solidFill>
              <a:srgbClr val="FFCC66"/>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11" name="Line 69"/>
          <p:cNvSpPr>
            <a:spLocks noChangeShapeType="1"/>
          </p:cNvSpPr>
          <p:nvPr/>
        </p:nvSpPr>
        <p:spPr bwMode="auto">
          <a:xfrm flipV="1">
            <a:off x="1138238" y="31242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12" name="Rectangle 70"/>
          <p:cNvSpPr>
            <a:spLocks noChangeArrowheads="1"/>
          </p:cNvSpPr>
          <p:nvPr/>
        </p:nvSpPr>
        <p:spPr bwMode="auto">
          <a:xfrm>
            <a:off x="909638" y="271621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37913" name="Line 71"/>
          <p:cNvSpPr>
            <a:spLocks noChangeShapeType="1"/>
          </p:cNvSpPr>
          <p:nvPr/>
        </p:nvSpPr>
        <p:spPr bwMode="auto">
          <a:xfrm flipV="1">
            <a:off x="1544638" y="2959100"/>
            <a:ext cx="0" cy="247650"/>
          </a:xfrm>
          <a:prstGeom prst="line">
            <a:avLst/>
          </a:prstGeom>
          <a:noFill/>
          <a:ln w="38100">
            <a:solidFill>
              <a:srgbClr val="FFCC66"/>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14" name="Rectangle 72"/>
          <p:cNvSpPr>
            <a:spLocks noChangeArrowheads="1"/>
          </p:cNvSpPr>
          <p:nvPr/>
        </p:nvSpPr>
        <p:spPr bwMode="auto">
          <a:xfrm>
            <a:off x="1335088" y="3116263"/>
            <a:ext cx="431800" cy="503237"/>
          </a:xfrm>
          <a:prstGeom prst="rect">
            <a:avLst/>
          </a:prstGeom>
          <a:noFill/>
          <a:ln w="9525">
            <a:noFill/>
            <a:miter lim="800000"/>
            <a:headEnd/>
            <a:tailEnd/>
          </a:ln>
        </p:spPr>
        <p:txBody>
          <a:bodyPr wrap="none">
            <a:spAutoFit/>
          </a:bodyPr>
          <a:lstStyle/>
          <a:p>
            <a:pPr algn="ctr" rtl="1">
              <a:defRPr/>
            </a:pPr>
            <a:r>
              <a:rPr lang="en" sz="2700" b="1">
                <a:solidFill>
                  <a:srgbClr val="FF66CC"/>
                </a:solidFill>
                <a:effectLst>
                  <a:outerShdw blurRad="38100" dist="38100" dir="2700000" algn="tl">
                    <a:srgbClr val="000000">
                      <a:alpha val="43137"/>
                    </a:srgbClr>
                  </a:outerShdw>
                </a:effectLst>
                <a:latin typeface="Arial" pitchFamily="34" charset="0"/>
              </a:rPr>
              <a:t>H</a:t>
            </a:r>
          </a:p>
        </p:txBody>
      </p:sp>
      <p:sp>
        <p:nvSpPr>
          <p:cNvPr id="37915" name="Line 73"/>
          <p:cNvSpPr>
            <a:spLocks noChangeShapeType="1"/>
          </p:cNvSpPr>
          <p:nvPr/>
        </p:nvSpPr>
        <p:spPr bwMode="auto">
          <a:xfrm flipV="1">
            <a:off x="1138238" y="36830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16" name="Rectangle 74"/>
          <p:cNvSpPr>
            <a:spLocks noChangeArrowheads="1"/>
          </p:cNvSpPr>
          <p:nvPr/>
        </p:nvSpPr>
        <p:spPr bwMode="auto">
          <a:xfrm>
            <a:off x="655638" y="383381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HO</a:t>
            </a:r>
          </a:p>
        </p:txBody>
      </p:sp>
      <p:sp>
        <p:nvSpPr>
          <p:cNvPr id="37917" name="Line 75"/>
          <p:cNvSpPr>
            <a:spLocks noChangeShapeType="1"/>
          </p:cNvSpPr>
          <p:nvPr/>
        </p:nvSpPr>
        <p:spPr bwMode="auto">
          <a:xfrm>
            <a:off x="1633538" y="2794000"/>
            <a:ext cx="254000" cy="0"/>
          </a:xfrm>
          <a:prstGeom prst="line">
            <a:avLst/>
          </a:prstGeom>
          <a:noFill/>
          <a:ln w="38100">
            <a:solidFill>
              <a:srgbClr val="FFCC66"/>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18" name="Line 76"/>
          <p:cNvSpPr>
            <a:spLocks noChangeShapeType="1"/>
          </p:cNvSpPr>
          <p:nvPr/>
        </p:nvSpPr>
        <p:spPr bwMode="auto">
          <a:xfrm flipV="1">
            <a:off x="2516188" y="39116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19" name="Rectangle 77"/>
          <p:cNvSpPr>
            <a:spLocks noChangeArrowheads="1"/>
          </p:cNvSpPr>
          <p:nvPr/>
        </p:nvSpPr>
        <p:spPr bwMode="auto">
          <a:xfrm>
            <a:off x="2287588" y="350361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37920" name="Line 78"/>
          <p:cNvSpPr>
            <a:spLocks noChangeShapeType="1"/>
          </p:cNvSpPr>
          <p:nvPr/>
        </p:nvSpPr>
        <p:spPr bwMode="auto">
          <a:xfrm flipV="1">
            <a:off x="2516188" y="44577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21" name="Rectangle 79"/>
          <p:cNvSpPr>
            <a:spLocks noChangeArrowheads="1"/>
          </p:cNvSpPr>
          <p:nvPr/>
        </p:nvSpPr>
        <p:spPr bwMode="auto">
          <a:xfrm>
            <a:off x="2027238" y="458311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HO</a:t>
            </a:r>
          </a:p>
        </p:txBody>
      </p:sp>
      <p:sp>
        <p:nvSpPr>
          <p:cNvPr id="37922" name="Line 80"/>
          <p:cNvSpPr>
            <a:spLocks noChangeShapeType="1"/>
          </p:cNvSpPr>
          <p:nvPr/>
        </p:nvSpPr>
        <p:spPr bwMode="auto">
          <a:xfrm flipV="1">
            <a:off x="1582738" y="38989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23" name="Rectangle 81"/>
          <p:cNvSpPr>
            <a:spLocks noChangeArrowheads="1"/>
          </p:cNvSpPr>
          <p:nvPr/>
        </p:nvSpPr>
        <p:spPr bwMode="auto">
          <a:xfrm>
            <a:off x="1354138" y="349091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OH</a:t>
            </a:r>
          </a:p>
        </p:txBody>
      </p:sp>
      <p:sp>
        <p:nvSpPr>
          <p:cNvPr id="37924" name="Line 82"/>
          <p:cNvSpPr>
            <a:spLocks noChangeShapeType="1"/>
          </p:cNvSpPr>
          <p:nvPr/>
        </p:nvSpPr>
        <p:spPr bwMode="auto">
          <a:xfrm flipV="1">
            <a:off x="1582738" y="444500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7925" name="Rectangle 83"/>
          <p:cNvSpPr>
            <a:spLocks noChangeArrowheads="1"/>
          </p:cNvSpPr>
          <p:nvPr/>
        </p:nvSpPr>
        <p:spPr bwMode="auto">
          <a:xfrm>
            <a:off x="1354138" y="457041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37926" name="Text Box 84"/>
          <p:cNvSpPr txBox="1">
            <a:spLocks noChangeArrowheads="1"/>
          </p:cNvSpPr>
          <p:nvPr/>
        </p:nvSpPr>
        <p:spPr bwMode="auto">
          <a:xfrm>
            <a:off x="2862263" y="3668713"/>
            <a:ext cx="311150" cy="366712"/>
          </a:xfrm>
          <a:prstGeom prst="rect">
            <a:avLst/>
          </a:prstGeom>
          <a:noFill/>
          <a:ln w="9525">
            <a:noFill/>
            <a:miter lim="800000"/>
            <a:headEnd/>
            <a:tailEnd/>
          </a:ln>
        </p:spPr>
        <p:txBody>
          <a:bodyPr wrap="none">
            <a:spAutoFit/>
          </a:bodyPr>
          <a:lstStyle/>
          <a:p>
            <a:pPr algn="ctr" rtl="1">
              <a:defRPr/>
            </a:pPr>
            <a:r>
              <a:rPr lang="en" b="1">
                <a:solidFill>
                  <a:schemeClr val="accent1"/>
                </a:solidFill>
                <a:effectLst>
                  <a:outerShdw blurRad="38100" dist="38100" dir="2700000" algn="tl">
                    <a:srgbClr val="000000">
                      <a:alpha val="43137"/>
                    </a:srgbClr>
                  </a:outerShdw>
                </a:effectLst>
                <a:latin typeface="Arial" pitchFamily="34" charset="0"/>
              </a:rPr>
              <a:t>1</a:t>
            </a:r>
          </a:p>
        </p:txBody>
      </p:sp>
      <p:sp>
        <p:nvSpPr>
          <p:cNvPr id="37927" name="Text Box 85"/>
          <p:cNvSpPr txBox="1">
            <a:spLocks noChangeArrowheads="1"/>
          </p:cNvSpPr>
          <p:nvPr/>
        </p:nvSpPr>
        <p:spPr bwMode="auto">
          <a:xfrm>
            <a:off x="2709863" y="4183063"/>
            <a:ext cx="311150" cy="366712"/>
          </a:xfrm>
          <a:prstGeom prst="rect">
            <a:avLst/>
          </a:prstGeom>
          <a:noFill/>
          <a:ln w="9525">
            <a:noFill/>
            <a:miter lim="800000"/>
            <a:headEnd/>
            <a:tailEnd/>
          </a:ln>
        </p:spPr>
        <p:txBody>
          <a:bodyPr wrap="none">
            <a:spAutoFit/>
          </a:bodyPr>
          <a:lstStyle/>
          <a:p>
            <a:pPr algn="ctr" rtl="1">
              <a:defRPr/>
            </a:pPr>
            <a:r>
              <a:rPr lang="en" b="1">
                <a:solidFill>
                  <a:schemeClr val="accent1"/>
                </a:solidFill>
                <a:effectLst>
                  <a:outerShdw blurRad="38100" dist="38100" dir="2700000" algn="tl">
                    <a:srgbClr val="000000">
                      <a:alpha val="43137"/>
                    </a:srgbClr>
                  </a:outerShdw>
                </a:effectLst>
                <a:latin typeface="Arial" pitchFamily="34" charset="0"/>
              </a:rPr>
              <a:t>2</a:t>
            </a:r>
          </a:p>
        </p:txBody>
      </p:sp>
      <p:sp>
        <p:nvSpPr>
          <p:cNvPr id="37928" name="Text Box 86"/>
          <p:cNvSpPr txBox="1">
            <a:spLocks noChangeArrowheads="1"/>
          </p:cNvSpPr>
          <p:nvPr/>
        </p:nvSpPr>
        <p:spPr bwMode="auto">
          <a:xfrm>
            <a:off x="1281113" y="4259263"/>
            <a:ext cx="311150" cy="366712"/>
          </a:xfrm>
          <a:prstGeom prst="rect">
            <a:avLst/>
          </a:prstGeom>
          <a:noFill/>
          <a:ln w="9525">
            <a:noFill/>
            <a:miter lim="800000"/>
            <a:headEnd/>
            <a:tailEnd/>
          </a:ln>
        </p:spPr>
        <p:txBody>
          <a:bodyPr wrap="none">
            <a:spAutoFit/>
          </a:bodyPr>
          <a:lstStyle/>
          <a:p>
            <a:pPr algn="ctr" rtl="1">
              <a:defRPr/>
            </a:pPr>
            <a:r>
              <a:rPr lang="en" b="1">
                <a:solidFill>
                  <a:schemeClr val="accent1"/>
                </a:solidFill>
                <a:effectLst>
                  <a:outerShdw blurRad="38100" dist="38100" dir="2700000" algn="tl">
                    <a:srgbClr val="000000">
                      <a:alpha val="43137"/>
                    </a:srgbClr>
                  </a:outerShdw>
                </a:effectLst>
                <a:latin typeface="Arial" pitchFamily="34" charset="0"/>
              </a:rPr>
              <a:t>3</a:t>
            </a:r>
          </a:p>
        </p:txBody>
      </p:sp>
      <p:sp>
        <p:nvSpPr>
          <p:cNvPr id="37929" name="Text Box 87"/>
          <p:cNvSpPr txBox="1">
            <a:spLocks noChangeArrowheads="1"/>
          </p:cNvSpPr>
          <p:nvPr/>
        </p:nvSpPr>
        <p:spPr bwMode="auto">
          <a:xfrm>
            <a:off x="766763" y="3402013"/>
            <a:ext cx="311150" cy="366712"/>
          </a:xfrm>
          <a:prstGeom prst="rect">
            <a:avLst/>
          </a:prstGeom>
          <a:noFill/>
          <a:ln w="9525">
            <a:noFill/>
            <a:miter lim="800000"/>
            <a:headEnd/>
            <a:tailEnd/>
          </a:ln>
        </p:spPr>
        <p:txBody>
          <a:bodyPr wrap="none">
            <a:spAutoFit/>
          </a:bodyPr>
          <a:lstStyle/>
          <a:p>
            <a:pPr algn="ctr" rtl="1">
              <a:defRPr/>
            </a:pPr>
            <a:r>
              <a:rPr lang="en" b="1">
                <a:solidFill>
                  <a:schemeClr val="accent1"/>
                </a:solidFill>
                <a:effectLst>
                  <a:outerShdw blurRad="38100" dist="38100" dir="2700000" algn="tl">
                    <a:srgbClr val="000000">
                      <a:alpha val="43137"/>
                    </a:srgbClr>
                  </a:outerShdw>
                </a:effectLst>
                <a:latin typeface="Arial" pitchFamily="34" charset="0"/>
              </a:rPr>
              <a:t>4</a:t>
            </a:r>
          </a:p>
        </p:txBody>
      </p:sp>
      <p:sp>
        <p:nvSpPr>
          <p:cNvPr id="37930" name="Text Box 88"/>
          <p:cNvSpPr txBox="1">
            <a:spLocks noChangeArrowheads="1"/>
          </p:cNvSpPr>
          <p:nvPr/>
        </p:nvSpPr>
        <p:spPr bwMode="auto">
          <a:xfrm>
            <a:off x="1116013" y="2398713"/>
            <a:ext cx="311150" cy="366712"/>
          </a:xfrm>
          <a:prstGeom prst="rect">
            <a:avLst/>
          </a:prstGeom>
          <a:noFill/>
          <a:ln w="9525">
            <a:noFill/>
            <a:miter lim="800000"/>
            <a:headEnd/>
            <a:tailEnd/>
          </a:ln>
        </p:spPr>
        <p:txBody>
          <a:bodyPr wrap="none">
            <a:spAutoFit/>
          </a:bodyPr>
          <a:lstStyle/>
          <a:p>
            <a:pPr algn="ctr" rtl="1">
              <a:defRPr/>
            </a:pPr>
            <a:r>
              <a:rPr lang="en" b="1">
                <a:solidFill>
                  <a:schemeClr val="accent1"/>
                </a:solidFill>
                <a:effectLst>
                  <a:outerShdw blurRad="38100" dist="38100" dir="2700000" algn="tl">
                    <a:srgbClr val="000000">
                      <a:alpha val="43137"/>
                    </a:srgbClr>
                  </a:outerShdw>
                </a:effectLst>
                <a:latin typeface="Arial" pitchFamily="34" charset="0"/>
              </a:rPr>
              <a:t>5</a:t>
            </a:r>
          </a:p>
        </p:txBody>
      </p:sp>
      <p:sp>
        <p:nvSpPr>
          <p:cNvPr id="37931" name="Text Box 89"/>
          <p:cNvSpPr txBox="1">
            <a:spLocks noChangeArrowheads="1"/>
          </p:cNvSpPr>
          <p:nvPr/>
        </p:nvSpPr>
        <p:spPr bwMode="auto">
          <a:xfrm>
            <a:off x="1789113" y="2309813"/>
            <a:ext cx="311150" cy="366712"/>
          </a:xfrm>
          <a:prstGeom prst="rect">
            <a:avLst/>
          </a:prstGeom>
          <a:noFill/>
          <a:ln w="9525">
            <a:noFill/>
            <a:miter lim="800000"/>
            <a:headEnd/>
            <a:tailEnd/>
          </a:ln>
        </p:spPr>
        <p:txBody>
          <a:bodyPr wrap="none">
            <a:spAutoFit/>
          </a:bodyPr>
          <a:lstStyle/>
          <a:p>
            <a:pPr algn="ctr" rtl="1">
              <a:defRPr/>
            </a:pPr>
            <a:r>
              <a:rPr lang="en" b="1">
                <a:solidFill>
                  <a:schemeClr val="accent1"/>
                </a:solidFill>
                <a:effectLst>
                  <a:outerShdw blurRad="38100" dist="38100" dir="2700000" algn="tl">
                    <a:srgbClr val="000000">
                      <a:alpha val="43137"/>
                    </a:srgbClr>
                  </a:outerShdw>
                </a:effectLst>
                <a:latin typeface="Arial" pitchFamily="34" charset="0"/>
              </a:rPr>
              <a:t>6</a:t>
            </a:r>
          </a:p>
        </p:txBody>
      </p:sp>
      <p:sp>
        <p:nvSpPr>
          <p:cNvPr id="37932" name="Rectangle 90"/>
          <p:cNvSpPr>
            <a:spLocks noChangeArrowheads="1"/>
          </p:cNvSpPr>
          <p:nvPr/>
        </p:nvSpPr>
        <p:spPr bwMode="auto">
          <a:xfrm>
            <a:off x="1836738" y="2524125"/>
            <a:ext cx="698500" cy="503238"/>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OH</a:t>
            </a:r>
          </a:p>
        </p:txBody>
      </p:sp>
      <p:sp>
        <p:nvSpPr>
          <p:cNvPr id="4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820397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183"/>
          <p:cNvGrpSpPr>
            <a:grpSpLocks/>
          </p:cNvGrpSpPr>
          <p:nvPr/>
        </p:nvGrpSpPr>
        <p:grpSpPr bwMode="auto">
          <a:xfrm>
            <a:off x="0" y="690563"/>
            <a:ext cx="2887663" cy="5678487"/>
            <a:chOff x="0" y="435"/>
            <a:chExt cx="1819" cy="3577"/>
          </a:xfrm>
        </p:grpSpPr>
        <p:sp>
          <p:nvSpPr>
            <p:cNvPr id="38955" name="Text Box 3"/>
            <p:cNvSpPr txBox="1">
              <a:spLocks noChangeArrowheads="1"/>
            </p:cNvSpPr>
            <p:nvPr/>
          </p:nvSpPr>
          <p:spPr bwMode="auto">
            <a:xfrm>
              <a:off x="0" y="435"/>
              <a:ext cx="1819" cy="634"/>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a:t>
              </a:r>
            </a:p>
          </p:txBody>
        </p:sp>
        <p:grpSp>
          <p:nvGrpSpPr>
            <p:cNvPr id="57388" name="Group 167"/>
            <p:cNvGrpSpPr>
              <a:grpSpLocks/>
            </p:cNvGrpSpPr>
            <p:nvPr/>
          </p:nvGrpSpPr>
          <p:grpSpPr bwMode="auto">
            <a:xfrm>
              <a:off x="95" y="1055"/>
              <a:ext cx="1344" cy="2957"/>
              <a:chOff x="95" y="1055"/>
              <a:chExt cx="1344" cy="2957"/>
            </a:xfrm>
          </p:grpSpPr>
          <p:sp>
            <p:nvSpPr>
              <p:cNvPr id="38957" name="Text Box 6"/>
              <p:cNvSpPr txBox="1">
                <a:spLocks noChangeAspect="1" noChangeArrowheads="1"/>
              </p:cNvSpPr>
              <p:nvPr/>
            </p:nvSpPr>
            <p:spPr bwMode="auto">
              <a:xfrm>
                <a:off x="496" y="3160"/>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38958" name="Text Box 7"/>
              <p:cNvSpPr txBox="1">
                <a:spLocks noChangeAspect="1" noChangeArrowheads="1"/>
              </p:cNvSpPr>
              <p:nvPr/>
            </p:nvSpPr>
            <p:spPr bwMode="auto">
              <a:xfrm>
                <a:off x="95" y="2092"/>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38959" name="Text Box 8"/>
              <p:cNvSpPr txBox="1">
                <a:spLocks noChangeAspect="1" noChangeArrowheads="1"/>
              </p:cNvSpPr>
              <p:nvPr/>
            </p:nvSpPr>
            <p:spPr bwMode="auto">
              <a:xfrm>
                <a:off x="262" y="2815"/>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38960" name="Line 9"/>
              <p:cNvSpPr>
                <a:spLocks noChangeAspect="1" noChangeShapeType="1"/>
              </p:cNvSpPr>
              <p:nvPr/>
            </p:nvSpPr>
            <p:spPr bwMode="auto">
              <a:xfrm flipV="1">
                <a:off x="640" y="2743"/>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61" name="Line 10"/>
              <p:cNvSpPr>
                <a:spLocks noChangeAspect="1" noChangeShapeType="1"/>
              </p:cNvSpPr>
              <p:nvPr/>
            </p:nvSpPr>
            <p:spPr bwMode="auto">
              <a:xfrm flipV="1">
                <a:off x="640" y="3085"/>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62" name="Line 11"/>
              <p:cNvSpPr>
                <a:spLocks noChangeAspect="1" noChangeShapeType="1"/>
              </p:cNvSpPr>
              <p:nvPr/>
            </p:nvSpPr>
            <p:spPr bwMode="auto">
              <a:xfrm flipV="1">
                <a:off x="640" y="2383"/>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63" name="Text Box 12"/>
              <p:cNvSpPr txBox="1">
                <a:spLocks noChangeAspect="1" noChangeArrowheads="1"/>
              </p:cNvSpPr>
              <p:nvPr/>
            </p:nvSpPr>
            <p:spPr bwMode="auto">
              <a:xfrm>
                <a:off x="253" y="2467"/>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38964" name="Line 13"/>
              <p:cNvSpPr>
                <a:spLocks noChangeAspect="1" noChangeShapeType="1"/>
              </p:cNvSpPr>
              <p:nvPr/>
            </p:nvSpPr>
            <p:spPr bwMode="auto">
              <a:xfrm flipV="1">
                <a:off x="640" y="2011"/>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65" name="Text Box 14"/>
              <p:cNvSpPr txBox="1">
                <a:spLocks noChangeAspect="1" noChangeArrowheads="1"/>
              </p:cNvSpPr>
              <p:nvPr/>
            </p:nvSpPr>
            <p:spPr bwMode="auto">
              <a:xfrm>
                <a:off x="503" y="1373"/>
                <a:ext cx="566"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38966" name="Line 15"/>
              <p:cNvSpPr>
                <a:spLocks noChangeAspect="1" noChangeShapeType="1"/>
              </p:cNvSpPr>
              <p:nvPr/>
            </p:nvSpPr>
            <p:spPr bwMode="auto">
              <a:xfrm flipV="1">
                <a:off x="640" y="164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67" name="Text Box 16"/>
              <p:cNvSpPr txBox="1">
                <a:spLocks noChangeAspect="1" noChangeArrowheads="1"/>
              </p:cNvSpPr>
              <p:nvPr/>
            </p:nvSpPr>
            <p:spPr bwMode="auto">
              <a:xfrm>
                <a:off x="249" y="1730"/>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38968" name="Text Box 17"/>
              <p:cNvSpPr txBox="1">
                <a:spLocks noChangeArrowheads="1"/>
              </p:cNvSpPr>
              <p:nvPr/>
            </p:nvSpPr>
            <p:spPr bwMode="auto">
              <a:xfrm>
                <a:off x="251" y="3570"/>
                <a:ext cx="1188" cy="442"/>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38969" name="Line 18"/>
              <p:cNvSpPr>
                <a:spLocks noChangeShapeType="1"/>
              </p:cNvSpPr>
              <p:nvPr/>
            </p:nvSpPr>
            <p:spPr bwMode="auto">
              <a:xfrm flipH="1" flipV="1">
                <a:off x="432" y="1344"/>
                <a:ext cx="132" cy="13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70" name="Rectangle 19"/>
              <p:cNvSpPr>
                <a:spLocks noChangeArrowheads="1"/>
              </p:cNvSpPr>
              <p:nvPr/>
            </p:nvSpPr>
            <p:spPr bwMode="auto">
              <a:xfrm>
                <a:off x="252" y="105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8971" name="Text Box 20"/>
              <p:cNvSpPr txBox="1">
                <a:spLocks noChangeArrowheads="1"/>
              </p:cNvSpPr>
              <p:nvPr/>
            </p:nvSpPr>
            <p:spPr bwMode="auto">
              <a:xfrm>
                <a:off x="626" y="1247"/>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38972" name="Text Box 21"/>
              <p:cNvSpPr txBox="1">
                <a:spLocks noChangeArrowheads="1"/>
              </p:cNvSpPr>
              <p:nvPr/>
            </p:nvSpPr>
            <p:spPr bwMode="auto">
              <a:xfrm>
                <a:off x="626" y="1619"/>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38973" name="Text Box 22"/>
              <p:cNvSpPr txBox="1">
                <a:spLocks noChangeArrowheads="1"/>
              </p:cNvSpPr>
              <p:nvPr/>
            </p:nvSpPr>
            <p:spPr bwMode="auto">
              <a:xfrm>
                <a:off x="626" y="1991"/>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38974" name="Text Box 23"/>
              <p:cNvSpPr txBox="1">
                <a:spLocks noChangeArrowheads="1"/>
              </p:cNvSpPr>
              <p:nvPr/>
            </p:nvSpPr>
            <p:spPr bwMode="auto">
              <a:xfrm>
                <a:off x="638" y="2375"/>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38975" name="Text Box 24"/>
              <p:cNvSpPr txBox="1">
                <a:spLocks noChangeArrowheads="1"/>
              </p:cNvSpPr>
              <p:nvPr/>
            </p:nvSpPr>
            <p:spPr bwMode="auto">
              <a:xfrm>
                <a:off x="638" y="27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38976" name="Text Box 25"/>
              <p:cNvSpPr txBox="1">
                <a:spLocks noChangeArrowheads="1"/>
              </p:cNvSpPr>
              <p:nvPr/>
            </p:nvSpPr>
            <p:spPr bwMode="auto">
              <a:xfrm>
                <a:off x="638" y="3047"/>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grpSp>
      </p:grpSp>
      <p:grpSp>
        <p:nvGrpSpPr>
          <p:cNvPr id="4" name="Group 168"/>
          <p:cNvGrpSpPr>
            <a:grpSpLocks/>
          </p:cNvGrpSpPr>
          <p:nvPr/>
        </p:nvGrpSpPr>
        <p:grpSpPr bwMode="auto">
          <a:xfrm>
            <a:off x="2362200" y="3581400"/>
            <a:ext cx="247650" cy="304800"/>
            <a:chOff x="1488" y="2256"/>
            <a:chExt cx="156" cy="192"/>
          </a:xfrm>
        </p:grpSpPr>
        <p:sp>
          <p:nvSpPr>
            <p:cNvPr id="38952" name="Line 26"/>
            <p:cNvSpPr>
              <a:spLocks noChangeShapeType="1"/>
            </p:cNvSpPr>
            <p:nvPr/>
          </p:nvSpPr>
          <p:spPr bwMode="auto">
            <a:xfrm>
              <a:off x="1488" y="2256"/>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53" name="Line 27"/>
            <p:cNvSpPr>
              <a:spLocks noChangeShapeType="1"/>
            </p:cNvSpPr>
            <p:nvPr/>
          </p:nvSpPr>
          <p:spPr bwMode="auto">
            <a:xfrm>
              <a:off x="1488" y="2352"/>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54" name="Line 28"/>
            <p:cNvSpPr>
              <a:spLocks noChangeShapeType="1"/>
            </p:cNvSpPr>
            <p:nvPr/>
          </p:nvSpPr>
          <p:spPr bwMode="auto">
            <a:xfrm>
              <a:off x="1488" y="2448"/>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5" name="Group 169"/>
          <p:cNvGrpSpPr>
            <a:grpSpLocks/>
          </p:cNvGrpSpPr>
          <p:nvPr/>
        </p:nvGrpSpPr>
        <p:grpSpPr bwMode="auto">
          <a:xfrm>
            <a:off x="2635250" y="2132013"/>
            <a:ext cx="2957513" cy="3475037"/>
            <a:chOff x="1660" y="1343"/>
            <a:chExt cx="1863" cy="2189"/>
          </a:xfrm>
        </p:grpSpPr>
        <p:sp>
          <p:nvSpPr>
            <p:cNvPr id="38918" name="Rectangle 29"/>
            <p:cNvSpPr>
              <a:spLocks noChangeArrowheads="1"/>
            </p:cNvSpPr>
            <p:nvPr/>
          </p:nvSpPr>
          <p:spPr bwMode="auto">
            <a:xfrm>
              <a:off x="2364" y="3012"/>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19" name="Text Box 30"/>
            <p:cNvSpPr txBox="1">
              <a:spLocks noChangeArrowheads="1"/>
            </p:cNvSpPr>
            <p:nvPr/>
          </p:nvSpPr>
          <p:spPr bwMode="auto">
            <a:xfrm>
              <a:off x="2099" y="2869"/>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38920" name="Text Box 31"/>
            <p:cNvSpPr txBox="1">
              <a:spLocks noChangeArrowheads="1"/>
            </p:cNvSpPr>
            <p:nvPr/>
          </p:nvSpPr>
          <p:spPr bwMode="auto">
            <a:xfrm>
              <a:off x="2690" y="2872"/>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38921" name="AutoShape 32"/>
            <p:cNvSpPr>
              <a:spLocks noChangeArrowheads="1"/>
            </p:cNvSpPr>
            <p:nvPr/>
          </p:nvSpPr>
          <p:spPr bwMode="auto">
            <a:xfrm rot="-1800000">
              <a:off x="2061" y="2631"/>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22" name="AutoShape 33"/>
            <p:cNvSpPr>
              <a:spLocks noChangeArrowheads="1"/>
            </p:cNvSpPr>
            <p:nvPr/>
          </p:nvSpPr>
          <p:spPr bwMode="auto">
            <a:xfrm rot="1800000">
              <a:off x="2943" y="2631"/>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23" name="Text Box 34"/>
            <p:cNvSpPr txBox="1">
              <a:spLocks noChangeArrowheads="1"/>
            </p:cNvSpPr>
            <p:nvPr/>
          </p:nvSpPr>
          <p:spPr bwMode="auto">
            <a:xfrm>
              <a:off x="1838" y="2386"/>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38924" name="Text Box 35"/>
            <p:cNvSpPr txBox="1">
              <a:spLocks noChangeArrowheads="1"/>
            </p:cNvSpPr>
            <p:nvPr/>
          </p:nvSpPr>
          <p:spPr bwMode="auto">
            <a:xfrm>
              <a:off x="2957" y="2386"/>
              <a:ext cx="566"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38925" name="Line 36"/>
            <p:cNvSpPr>
              <a:spLocks noChangeShapeType="1"/>
            </p:cNvSpPr>
            <p:nvPr/>
          </p:nvSpPr>
          <p:spPr bwMode="auto">
            <a:xfrm rot="1800000" flipV="1">
              <a:off x="2085" y="2133"/>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26" name="Text Box 37"/>
            <p:cNvSpPr txBox="1">
              <a:spLocks noChangeArrowheads="1"/>
            </p:cNvSpPr>
            <p:nvPr/>
          </p:nvSpPr>
          <p:spPr bwMode="auto">
            <a:xfrm>
              <a:off x="2078" y="1921"/>
              <a:ext cx="77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38927" name="Text Box 38"/>
            <p:cNvSpPr txBox="1">
              <a:spLocks noChangeArrowheads="1"/>
            </p:cNvSpPr>
            <p:nvPr/>
          </p:nvSpPr>
          <p:spPr bwMode="auto">
            <a:xfrm>
              <a:off x="2078" y="1489"/>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38928" name="Line 39"/>
            <p:cNvSpPr>
              <a:spLocks noChangeShapeType="1"/>
            </p:cNvSpPr>
            <p:nvPr/>
          </p:nvSpPr>
          <p:spPr bwMode="auto">
            <a:xfrm>
              <a:off x="2220" y="1755"/>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29" name="Line 40"/>
            <p:cNvSpPr>
              <a:spLocks noChangeShapeType="1"/>
            </p:cNvSpPr>
            <p:nvPr/>
          </p:nvSpPr>
          <p:spPr bwMode="auto">
            <a:xfrm flipV="1">
              <a:off x="3096" y="225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30" name="Rectangle 41"/>
            <p:cNvSpPr>
              <a:spLocks noChangeArrowheads="1"/>
            </p:cNvSpPr>
            <p:nvPr/>
          </p:nvSpPr>
          <p:spPr bwMode="auto">
            <a:xfrm>
              <a:off x="2952" y="199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8931" name="Line 42"/>
            <p:cNvSpPr>
              <a:spLocks noChangeShapeType="1"/>
            </p:cNvSpPr>
            <p:nvPr/>
          </p:nvSpPr>
          <p:spPr bwMode="auto">
            <a:xfrm flipV="1">
              <a:off x="1964" y="229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32" name="Rectangle 43"/>
            <p:cNvSpPr>
              <a:spLocks noChangeArrowheads="1"/>
            </p:cNvSpPr>
            <p:nvPr/>
          </p:nvSpPr>
          <p:spPr bwMode="auto">
            <a:xfrm>
              <a:off x="1820" y="2039"/>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8933" name="Line 44"/>
            <p:cNvSpPr>
              <a:spLocks noChangeShapeType="1"/>
            </p:cNvSpPr>
            <p:nvPr/>
          </p:nvSpPr>
          <p:spPr bwMode="auto">
            <a:xfrm flipV="1">
              <a:off x="2220" y="219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34" name="Rectangle 45"/>
            <p:cNvSpPr>
              <a:spLocks noChangeArrowheads="1"/>
            </p:cNvSpPr>
            <p:nvPr/>
          </p:nvSpPr>
          <p:spPr bwMode="auto">
            <a:xfrm>
              <a:off x="2080" y="227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8935" name="Line 46"/>
            <p:cNvSpPr>
              <a:spLocks noChangeShapeType="1"/>
            </p:cNvSpPr>
            <p:nvPr/>
          </p:nvSpPr>
          <p:spPr bwMode="auto">
            <a:xfrm flipV="1">
              <a:off x="1964" y="264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36" name="Rectangle 47"/>
            <p:cNvSpPr>
              <a:spLocks noChangeArrowheads="1"/>
            </p:cNvSpPr>
            <p:nvPr/>
          </p:nvSpPr>
          <p:spPr bwMode="auto">
            <a:xfrm>
              <a:off x="1660" y="2743"/>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38937" name="Line 48"/>
            <p:cNvSpPr>
              <a:spLocks noChangeShapeType="1"/>
            </p:cNvSpPr>
            <p:nvPr/>
          </p:nvSpPr>
          <p:spPr bwMode="auto">
            <a:xfrm>
              <a:off x="2276" y="2088"/>
              <a:ext cx="160" cy="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38" name="Line 49"/>
            <p:cNvSpPr>
              <a:spLocks noChangeShapeType="1"/>
            </p:cNvSpPr>
            <p:nvPr/>
          </p:nvSpPr>
          <p:spPr bwMode="auto">
            <a:xfrm flipV="1">
              <a:off x="2832" y="279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39" name="Rectangle 50"/>
            <p:cNvSpPr>
              <a:spLocks noChangeArrowheads="1"/>
            </p:cNvSpPr>
            <p:nvPr/>
          </p:nvSpPr>
          <p:spPr bwMode="auto">
            <a:xfrm>
              <a:off x="2688" y="253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8940" name="Line 51"/>
            <p:cNvSpPr>
              <a:spLocks noChangeShapeType="1"/>
            </p:cNvSpPr>
            <p:nvPr/>
          </p:nvSpPr>
          <p:spPr bwMode="auto">
            <a:xfrm flipV="1">
              <a:off x="2832" y="313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41" name="Rectangle 52"/>
            <p:cNvSpPr>
              <a:spLocks noChangeArrowheads="1"/>
            </p:cNvSpPr>
            <p:nvPr/>
          </p:nvSpPr>
          <p:spPr bwMode="auto">
            <a:xfrm>
              <a:off x="2524" y="3215"/>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38942" name="Line 54"/>
            <p:cNvSpPr>
              <a:spLocks noChangeShapeType="1"/>
            </p:cNvSpPr>
            <p:nvPr/>
          </p:nvSpPr>
          <p:spPr bwMode="auto">
            <a:xfrm flipV="1">
              <a:off x="2244" y="278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43" name="Rectangle 55"/>
            <p:cNvSpPr>
              <a:spLocks noChangeArrowheads="1"/>
            </p:cNvSpPr>
            <p:nvPr/>
          </p:nvSpPr>
          <p:spPr bwMode="auto">
            <a:xfrm>
              <a:off x="2100" y="2527"/>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38944" name="Line 56"/>
            <p:cNvSpPr>
              <a:spLocks noChangeShapeType="1"/>
            </p:cNvSpPr>
            <p:nvPr/>
          </p:nvSpPr>
          <p:spPr bwMode="auto">
            <a:xfrm flipV="1">
              <a:off x="2244" y="312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8945" name="Rectangle 57"/>
            <p:cNvSpPr>
              <a:spLocks noChangeArrowheads="1"/>
            </p:cNvSpPr>
            <p:nvPr/>
          </p:nvSpPr>
          <p:spPr bwMode="auto">
            <a:xfrm>
              <a:off x="2100" y="320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8946" name="Text Box 63"/>
            <p:cNvSpPr txBox="1">
              <a:spLocks noChangeArrowheads="1"/>
            </p:cNvSpPr>
            <p:nvPr/>
          </p:nvSpPr>
          <p:spPr bwMode="auto">
            <a:xfrm>
              <a:off x="3050" y="2639"/>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38947" name="Text Box 64"/>
            <p:cNvSpPr txBox="1">
              <a:spLocks noChangeArrowheads="1"/>
            </p:cNvSpPr>
            <p:nvPr/>
          </p:nvSpPr>
          <p:spPr bwMode="auto">
            <a:xfrm>
              <a:off x="2954" y="296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38948" name="Text Box 65"/>
            <p:cNvSpPr txBox="1">
              <a:spLocks noChangeArrowheads="1"/>
            </p:cNvSpPr>
            <p:nvPr/>
          </p:nvSpPr>
          <p:spPr bwMode="auto">
            <a:xfrm>
              <a:off x="2054" y="3011"/>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38949" name="Text Box 66"/>
            <p:cNvSpPr txBox="1">
              <a:spLocks noChangeArrowheads="1"/>
            </p:cNvSpPr>
            <p:nvPr/>
          </p:nvSpPr>
          <p:spPr bwMode="auto">
            <a:xfrm>
              <a:off x="1730" y="2471"/>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38950" name="Text Box 67"/>
            <p:cNvSpPr txBox="1">
              <a:spLocks noChangeArrowheads="1"/>
            </p:cNvSpPr>
            <p:nvPr/>
          </p:nvSpPr>
          <p:spPr bwMode="auto">
            <a:xfrm>
              <a:off x="2270"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38951" name="Text Box 73"/>
            <p:cNvSpPr txBox="1">
              <a:spLocks noChangeArrowheads="1"/>
            </p:cNvSpPr>
            <p:nvPr/>
          </p:nvSpPr>
          <p:spPr bwMode="auto">
            <a:xfrm>
              <a:off x="2102" y="134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grpSp>
      <p:sp>
        <p:nvSpPr>
          <p:cNvPr id="6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572144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2/3*#ppt_w"/>
                                          </p:val>
                                        </p:tav>
                                        <p:tav tm="100000">
                                          <p:val>
                                            <p:strVal val="#ppt_w"/>
                                          </p:val>
                                        </p:tav>
                                      </p:tavLst>
                                    </p:anim>
                                    <p:anim calcmode="lin" valueType="num">
                                      <p:cBhvr>
                                        <p:cTn id="12"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70"/>
          <p:cNvGrpSpPr>
            <a:grpSpLocks/>
          </p:cNvGrpSpPr>
          <p:nvPr/>
        </p:nvGrpSpPr>
        <p:grpSpPr bwMode="auto">
          <a:xfrm>
            <a:off x="0" y="690563"/>
            <a:ext cx="5592763" cy="5678487"/>
            <a:chOff x="0" y="435"/>
            <a:chExt cx="3523" cy="3577"/>
          </a:xfrm>
        </p:grpSpPr>
        <p:sp>
          <p:nvSpPr>
            <p:cNvPr id="39945" name="Text Box 2"/>
            <p:cNvSpPr txBox="1">
              <a:spLocks noChangeArrowheads="1"/>
            </p:cNvSpPr>
            <p:nvPr/>
          </p:nvSpPr>
          <p:spPr bwMode="auto">
            <a:xfrm>
              <a:off x="0" y="435"/>
              <a:ext cx="1819" cy="634"/>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a:t>
              </a:r>
            </a:p>
          </p:txBody>
        </p:sp>
        <p:grpSp>
          <p:nvGrpSpPr>
            <p:cNvPr id="58378" name="Group 3"/>
            <p:cNvGrpSpPr>
              <a:grpSpLocks/>
            </p:cNvGrpSpPr>
            <p:nvPr/>
          </p:nvGrpSpPr>
          <p:grpSpPr bwMode="auto">
            <a:xfrm>
              <a:off x="95" y="1055"/>
              <a:ext cx="1344" cy="2957"/>
              <a:chOff x="95" y="1055"/>
              <a:chExt cx="1344" cy="2957"/>
            </a:xfrm>
          </p:grpSpPr>
          <p:sp>
            <p:nvSpPr>
              <p:cNvPr id="39986" name="Text Box 4"/>
              <p:cNvSpPr txBox="1">
                <a:spLocks noChangeAspect="1" noChangeArrowheads="1"/>
              </p:cNvSpPr>
              <p:nvPr/>
            </p:nvSpPr>
            <p:spPr bwMode="auto">
              <a:xfrm>
                <a:off x="496" y="3160"/>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39987" name="Text Box 5"/>
              <p:cNvSpPr txBox="1">
                <a:spLocks noChangeAspect="1" noChangeArrowheads="1"/>
              </p:cNvSpPr>
              <p:nvPr/>
            </p:nvSpPr>
            <p:spPr bwMode="auto">
              <a:xfrm>
                <a:off x="95" y="2092"/>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39988" name="Text Box 6"/>
              <p:cNvSpPr txBox="1">
                <a:spLocks noChangeAspect="1" noChangeArrowheads="1"/>
              </p:cNvSpPr>
              <p:nvPr/>
            </p:nvSpPr>
            <p:spPr bwMode="auto">
              <a:xfrm>
                <a:off x="262" y="2815"/>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39989" name="Line 7"/>
              <p:cNvSpPr>
                <a:spLocks noChangeAspect="1" noChangeShapeType="1"/>
              </p:cNvSpPr>
              <p:nvPr/>
            </p:nvSpPr>
            <p:spPr bwMode="auto">
              <a:xfrm flipV="1">
                <a:off x="640" y="2743"/>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90" name="Line 8"/>
              <p:cNvSpPr>
                <a:spLocks noChangeAspect="1" noChangeShapeType="1"/>
              </p:cNvSpPr>
              <p:nvPr/>
            </p:nvSpPr>
            <p:spPr bwMode="auto">
              <a:xfrm flipV="1">
                <a:off x="640" y="3085"/>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91" name="Line 9"/>
              <p:cNvSpPr>
                <a:spLocks noChangeAspect="1" noChangeShapeType="1"/>
              </p:cNvSpPr>
              <p:nvPr/>
            </p:nvSpPr>
            <p:spPr bwMode="auto">
              <a:xfrm flipV="1">
                <a:off x="640" y="2383"/>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92" name="Text Box 10"/>
              <p:cNvSpPr txBox="1">
                <a:spLocks noChangeAspect="1" noChangeArrowheads="1"/>
              </p:cNvSpPr>
              <p:nvPr/>
            </p:nvSpPr>
            <p:spPr bwMode="auto">
              <a:xfrm>
                <a:off x="253" y="2467"/>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39993" name="Line 11"/>
              <p:cNvSpPr>
                <a:spLocks noChangeAspect="1" noChangeShapeType="1"/>
              </p:cNvSpPr>
              <p:nvPr/>
            </p:nvSpPr>
            <p:spPr bwMode="auto">
              <a:xfrm flipV="1">
                <a:off x="640" y="2011"/>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94" name="Text Box 12"/>
              <p:cNvSpPr txBox="1">
                <a:spLocks noChangeAspect="1" noChangeArrowheads="1"/>
              </p:cNvSpPr>
              <p:nvPr/>
            </p:nvSpPr>
            <p:spPr bwMode="auto">
              <a:xfrm>
                <a:off x="503" y="1373"/>
                <a:ext cx="566"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39995" name="Line 13"/>
              <p:cNvSpPr>
                <a:spLocks noChangeAspect="1" noChangeShapeType="1"/>
              </p:cNvSpPr>
              <p:nvPr/>
            </p:nvSpPr>
            <p:spPr bwMode="auto">
              <a:xfrm flipV="1">
                <a:off x="640" y="164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96" name="Text Box 14"/>
              <p:cNvSpPr txBox="1">
                <a:spLocks noChangeAspect="1" noChangeArrowheads="1"/>
              </p:cNvSpPr>
              <p:nvPr/>
            </p:nvSpPr>
            <p:spPr bwMode="auto">
              <a:xfrm>
                <a:off x="249" y="1730"/>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39997" name="Text Box 15"/>
              <p:cNvSpPr txBox="1">
                <a:spLocks noChangeArrowheads="1"/>
              </p:cNvSpPr>
              <p:nvPr/>
            </p:nvSpPr>
            <p:spPr bwMode="auto">
              <a:xfrm>
                <a:off x="251" y="3570"/>
                <a:ext cx="1188" cy="442"/>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39998" name="Line 16"/>
              <p:cNvSpPr>
                <a:spLocks noChangeShapeType="1"/>
              </p:cNvSpPr>
              <p:nvPr/>
            </p:nvSpPr>
            <p:spPr bwMode="auto">
              <a:xfrm flipH="1" flipV="1">
                <a:off x="432" y="1344"/>
                <a:ext cx="132" cy="13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99" name="Rectangle 17"/>
              <p:cNvSpPr>
                <a:spLocks noChangeArrowheads="1"/>
              </p:cNvSpPr>
              <p:nvPr/>
            </p:nvSpPr>
            <p:spPr bwMode="auto">
              <a:xfrm>
                <a:off x="252" y="105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0000" name="Text Box 18"/>
              <p:cNvSpPr txBox="1">
                <a:spLocks noChangeArrowheads="1"/>
              </p:cNvSpPr>
              <p:nvPr/>
            </p:nvSpPr>
            <p:spPr bwMode="auto">
              <a:xfrm>
                <a:off x="626" y="1247"/>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0001" name="Text Box 19"/>
              <p:cNvSpPr txBox="1">
                <a:spLocks noChangeArrowheads="1"/>
              </p:cNvSpPr>
              <p:nvPr/>
            </p:nvSpPr>
            <p:spPr bwMode="auto">
              <a:xfrm>
                <a:off x="626" y="1619"/>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0002" name="Text Box 20"/>
              <p:cNvSpPr txBox="1">
                <a:spLocks noChangeArrowheads="1"/>
              </p:cNvSpPr>
              <p:nvPr/>
            </p:nvSpPr>
            <p:spPr bwMode="auto">
              <a:xfrm>
                <a:off x="626" y="1991"/>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0003" name="Text Box 21"/>
              <p:cNvSpPr txBox="1">
                <a:spLocks noChangeArrowheads="1"/>
              </p:cNvSpPr>
              <p:nvPr/>
            </p:nvSpPr>
            <p:spPr bwMode="auto">
              <a:xfrm>
                <a:off x="638" y="2375"/>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0004" name="Text Box 22"/>
              <p:cNvSpPr txBox="1">
                <a:spLocks noChangeArrowheads="1"/>
              </p:cNvSpPr>
              <p:nvPr/>
            </p:nvSpPr>
            <p:spPr bwMode="auto">
              <a:xfrm>
                <a:off x="638" y="27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0005" name="Text Box 23"/>
              <p:cNvSpPr txBox="1">
                <a:spLocks noChangeArrowheads="1"/>
              </p:cNvSpPr>
              <p:nvPr/>
            </p:nvSpPr>
            <p:spPr bwMode="auto">
              <a:xfrm>
                <a:off x="638" y="3047"/>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grpSp>
        <p:grpSp>
          <p:nvGrpSpPr>
            <p:cNvPr id="58379" name="Group 24"/>
            <p:cNvGrpSpPr>
              <a:grpSpLocks/>
            </p:cNvGrpSpPr>
            <p:nvPr/>
          </p:nvGrpSpPr>
          <p:grpSpPr bwMode="auto">
            <a:xfrm>
              <a:off x="1488" y="2256"/>
              <a:ext cx="156" cy="192"/>
              <a:chOff x="1488" y="2256"/>
              <a:chExt cx="156" cy="192"/>
            </a:xfrm>
          </p:grpSpPr>
          <p:sp>
            <p:nvSpPr>
              <p:cNvPr id="39983" name="Line 25"/>
              <p:cNvSpPr>
                <a:spLocks noChangeShapeType="1"/>
              </p:cNvSpPr>
              <p:nvPr/>
            </p:nvSpPr>
            <p:spPr bwMode="auto">
              <a:xfrm>
                <a:off x="1488" y="2256"/>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84" name="Line 26"/>
              <p:cNvSpPr>
                <a:spLocks noChangeShapeType="1"/>
              </p:cNvSpPr>
              <p:nvPr/>
            </p:nvSpPr>
            <p:spPr bwMode="auto">
              <a:xfrm>
                <a:off x="1488" y="2352"/>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85" name="Line 27"/>
              <p:cNvSpPr>
                <a:spLocks noChangeShapeType="1"/>
              </p:cNvSpPr>
              <p:nvPr/>
            </p:nvSpPr>
            <p:spPr bwMode="auto">
              <a:xfrm>
                <a:off x="1488" y="2448"/>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58380" name="Group 28"/>
            <p:cNvGrpSpPr>
              <a:grpSpLocks/>
            </p:cNvGrpSpPr>
            <p:nvPr/>
          </p:nvGrpSpPr>
          <p:grpSpPr bwMode="auto">
            <a:xfrm>
              <a:off x="1660" y="1343"/>
              <a:ext cx="1863" cy="2189"/>
              <a:chOff x="1660" y="1343"/>
              <a:chExt cx="1863" cy="2189"/>
            </a:xfrm>
          </p:grpSpPr>
          <p:sp>
            <p:nvSpPr>
              <p:cNvPr id="39949" name="Rectangle 29"/>
              <p:cNvSpPr>
                <a:spLocks noChangeArrowheads="1"/>
              </p:cNvSpPr>
              <p:nvPr/>
            </p:nvSpPr>
            <p:spPr bwMode="auto">
              <a:xfrm>
                <a:off x="2364" y="3012"/>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50" name="Text Box 30"/>
              <p:cNvSpPr txBox="1">
                <a:spLocks noChangeArrowheads="1"/>
              </p:cNvSpPr>
              <p:nvPr/>
            </p:nvSpPr>
            <p:spPr bwMode="auto">
              <a:xfrm>
                <a:off x="2099" y="2869"/>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39951" name="Text Box 31"/>
              <p:cNvSpPr txBox="1">
                <a:spLocks noChangeArrowheads="1"/>
              </p:cNvSpPr>
              <p:nvPr/>
            </p:nvSpPr>
            <p:spPr bwMode="auto">
              <a:xfrm>
                <a:off x="2690" y="2872"/>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39952" name="AutoShape 32"/>
              <p:cNvSpPr>
                <a:spLocks noChangeArrowheads="1"/>
              </p:cNvSpPr>
              <p:nvPr/>
            </p:nvSpPr>
            <p:spPr bwMode="auto">
              <a:xfrm rot="-1800000">
                <a:off x="2061" y="2631"/>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53" name="AutoShape 33"/>
              <p:cNvSpPr>
                <a:spLocks noChangeArrowheads="1"/>
              </p:cNvSpPr>
              <p:nvPr/>
            </p:nvSpPr>
            <p:spPr bwMode="auto">
              <a:xfrm rot="1800000">
                <a:off x="2943" y="2631"/>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54" name="Text Box 34"/>
              <p:cNvSpPr txBox="1">
                <a:spLocks noChangeArrowheads="1"/>
              </p:cNvSpPr>
              <p:nvPr/>
            </p:nvSpPr>
            <p:spPr bwMode="auto">
              <a:xfrm>
                <a:off x="1838" y="2386"/>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39955" name="Text Box 35"/>
              <p:cNvSpPr txBox="1">
                <a:spLocks noChangeArrowheads="1"/>
              </p:cNvSpPr>
              <p:nvPr/>
            </p:nvSpPr>
            <p:spPr bwMode="auto">
              <a:xfrm>
                <a:off x="2957" y="2386"/>
                <a:ext cx="566"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39956" name="Line 36"/>
              <p:cNvSpPr>
                <a:spLocks noChangeShapeType="1"/>
              </p:cNvSpPr>
              <p:nvPr/>
            </p:nvSpPr>
            <p:spPr bwMode="auto">
              <a:xfrm rot="1800000" flipV="1">
                <a:off x="2085" y="2133"/>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57" name="Text Box 37"/>
              <p:cNvSpPr txBox="1">
                <a:spLocks noChangeArrowheads="1"/>
              </p:cNvSpPr>
              <p:nvPr/>
            </p:nvSpPr>
            <p:spPr bwMode="auto">
              <a:xfrm>
                <a:off x="2078" y="1921"/>
                <a:ext cx="77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39958" name="Text Box 38"/>
              <p:cNvSpPr txBox="1">
                <a:spLocks noChangeArrowheads="1"/>
              </p:cNvSpPr>
              <p:nvPr/>
            </p:nvSpPr>
            <p:spPr bwMode="auto">
              <a:xfrm>
                <a:off x="2078" y="1489"/>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39959" name="Line 39"/>
              <p:cNvSpPr>
                <a:spLocks noChangeShapeType="1"/>
              </p:cNvSpPr>
              <p:nvPr/>
            </p:nvSpPr>
            <p:spPr bwMode="auto">
              <a:xfrm>
                <a:off x="2220" y="1755"/>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60" name="Line 40"/>
              <p:cNvSpPr>
                <a:spLocks noChangeShapeType="1"/>
              </p:cNvSpPr>
              <p:nvPr/>
            </p:nvSpPr>
            <p:spPr bwMode="auto">
              <a:xfrm flipV="1">
                <a:off x="3096" y="225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61" name="Rectangle 41"/>
              <p:cNvSpPr>
                <a:spLocks noChangeArrowheads="1"/>
              </p:cNvSpPr>
              <p:nvPr/>
            </p:nvSpPr>
            <p:spPr bwMode="auto">
              <a:xfrm>
                <a:off x="2952" y="199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9962" name="Line 42"/>
              <p:cNvSpPr>
                <a:spLocks noChangeShapeType="1"/>
              </p:cNvSpPr>
              <p:nvPr/>
            </p:nvSpPr>
            <p:spPr bwMode="auto">
              <a:xfrm flipV="1">
                <a:off x="1964" y="229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63" name="Rectangle 43"/>
              <p:cNvSpPr>
                <a:spLocks noChangeArrowheads="1"/>
              </p:cNvSpPr>
              <p:nvPr/>
            </p:nvSpPr>
            <p:spPr bwMode="auto">
              <a:xfrm>
                <a:off x="1820" y="2039"/>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9964" name="Line 44"/>
              <p:cNvSpPr>
                <a:spLocks noChangeShapeType="1"/>
              </p:cNvSpPr>
              <p:nvPr/>
            </p:nvSpPr>
            <p:spPr bwMode="auto">
              <a:xfrm flipV="1">
                <a:off x="2220" y="219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65" name="Rectangle 45"/>
              <p:cNvSpPr>
                <a:spLocks noChangeArrowheads="1"/>
              </p:cNvSpPr>
              <p:nvPr/>
            </p:nvSpPr>
            <p:spPr bwMode="auto">
              <a:xfrm>
                <a:off x="2080" y="227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9966" name="Line 46"/>
              <p:cNvSpPr>
                <a:spLocks noChangeShapeType="1"/>
              </p:cNvSpPr>
              <p:nvPr/>
            </p:nvSpPr>
            <p:spPr bwMode="auto">
              <a:xfrm flipV="1">
                <a:off x="1964" y="264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67" name="Rectangle 47"/>
              <p:cNvSpPr>
                <a:spLocks noChangeArrowheads="1"/>
              </p:cNvSpPr>
              <p:nvPr/>
            </p:nvSpPr>
            <p:spPr bwMode="auto">
              <a:xfrm>
                <a:off x="1660" y="2743"/>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39968" name="Line 48"/>
              <p:cNvSpPr>
                <a:spLocks noChangeShapeType="1"/>
              </p:cNvSpPr>
              <p:nvPr/>
            </p:nvSpPr>
            <p:spPr bwMode="auto">
              <a:xfrm>
                <a:off x="2276" y="2088"/>
                <a:ext cx="160" cy="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69" name="Line 49"/>
              <p:cNvSpPr>
                <a:spLocks noChangeShapeType="1"/>
              </p:cNvSpPr>
              <p:nvPr/>
            </p:nvSpPr>
            <p:spPr bwMode="auto">
              <a:xfrm flipV="1">
                <a:off x="2832" y="279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70" name="Rectangle 50"/>
              <p:cNvSpPr>
                <a:spLocks noChangeArrowheads="1"/>
              </p:cNvSpPr>
              <p:nvPr/>
            </p:nvSpPr>
            <p:spPr bwMode="auto">
              <a:xfrm>
                <a:off x="2688" y="253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9971" name="Line 51"/>
              <p:cNvSpPr>
                <a:spLocks noChangeShapeType="1"/>
              </p:cNvSpPr>
              <p:nvPr/>
            </p:nvSpPr>
            <p:spPr bwMode="auto">
              <a:xfrm flipV="1">
                <a:off x="2832" y="313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72" name="Rectangle 52"/>
              <p:cNvSpPr>
                <a:spLocks noChangeArrowheads="1"/>
              </p:cNvSpPr>
              <p:nvPr/>
            </p:nvSpPr>
            <p:spPr bwMode="auto">
              <a:xfrm>
                <a:off x="2524" y="3215"/>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39973" name="Line 53"/>
              <p:cNvSpPr>
                <a:spLocks noChangeShapeType="1"/>
              </p:cNvSpPr>
              <p:nvPr/>
            </p:nvSpPr>
            <p:spPr bwMode="auto">
              <a:xfrm flipV="1">
                <a:off x="2244" y="278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74" name="Rectangle 54"/>
              <p:cNvSpPr>
                <a:spLocks noChangeArrowheads="1"/>
              </p:cNvSpPr>
              <p:nvPr/>
            </p:nvSpPr>
            <p:spPr bwMode="auto">
              <a:xfrm>
                <a:off x="2100" y="2527"/>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39975" name="Line 55"/>
              <p:cNvSpPr>
                <a:spLocks noChangeShapeType="1"/>
              </p:cNvSpPr>
              <p:nvPr/>
            </p:nvSpPr>
            <p:spPr bwMode="auto">
              <a:xfrm flipV="1">
                <a:off x="2244" y="312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9976" name="Rectangle 56"/>
              <p:cNvSpPr>
                <a:spLocks noChangeArrowheads="1"/>
              </p:cNvSpPr>
              <p:nvPr/>
            </p:nvSpPr>
            <p:spPr bwMode="auto">
              <a:xfrm>
                <a:off x="2100" y="320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39977" name="Text Box 57"/>
              <p:cNvSpPr txBox="1">
                <a:spLocks noChangeArrowheads="1"/>
              </p:cNvSpPr>
              <p:nvPr/>
            </p:nvSpPr>
            <p:spPr bwMode="auto">
              <a:xfrm>
                <a:off x="3050" y="2639"/>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39978" name="Text Box 58"/>
              <p:cNvSpPr txBox="1">
                <a:spLocks noChangeArrowheads="1"/>
              </p:cNvSpPr>
              <p:nvPr/>
            </p:nvSpPr>
            <p:spPr bwMode="auto">
              <a:xfrm>
                <a:off x="2954" y="296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39979" name="Text Box 59"/>
              <p:cNvSpPr txBox="1">
                <a:spLocks noChangeArrowheads="1"/>
              </p:cNvSpPr>
              <p:nvPr/>
            </p:nvSpPr>
            <p:spPr bwMode="auto">
              <a:xfrm>
                <a:off x="2054" y="3011"/>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39980" name="Text Box 60"/>
              <p:cNvSpPr txBox="1">
                <a:spLocks noChangeArrowheads="1"/>
              </p:cNvSpPr>
              <p:nvPr/>
            </p:nvSpPr>
            <p:spPr bwMode="auto">
              <a:xfrm>
                <a:off x="1730" y="2471"/>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39981" name="Text Box 61"/>
              <p:cNvSpPr txBox="1">
                <a:spLocks noChangeArrowheads="1"/>
              </p:cNvSpPr>
              <p:nvPr/>
            </p:nvSpPr>
            <p:spPr bwMode="auto">
              <a:xfrm>
                <a:off x="2270" y="182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39982" name="Text Box 62"/>
              <p:cNvSpPr txBox="1">
                <a:spLocks noChangeArrowheads="1"/>
              </p:cNvSpPr>
              <p:nvPr/>
            </p:nvSpPr>
            <p:spPr bwMode="auto">
              <a:xfrm>
                <a:off x="2102" y="134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grpSp>
      </p:grpSp>
      <p:grpSp>
        <p:nvGrpSpPr>
          <p:cNvPr id="6" name="Group 75"/>
          <p:cNvGrpSpPr>
            <a:grpSpLocks/>
          </p:cNvGrpSpPr>
          <p:nvPr/>
        </p:nvGrpSpPr>
        <p:grpSpPr bwMode="auto">
          <a:xfrm>
            <a:off x="5094288" y="1355725"/>
            <a:ext cx="650875" cy="700088"/>
            <a:chOff x="3435" y="1888"/>
            <a:chExt cx="410" cy="441"/>
          </a:xfrm>
        </p:grpSpPr>
        <p:sp>
          <p:nvSpPr>
            <p:cNvPr id="39941" name="Rectangle 71"/>
            <p:cNvSpPr>
              <a:spLocks noChangeArrowheads="1"/>
            </p:cNvSpPr>
            <p:nvPr/>
          </p:nvSpPr>
          <p:spPr bwMode="auto">
            <a:xfrm>
              <a:off x="3435" y="2012"/>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grpSp>
          <p:nvGrpSpPr>
            <p:cNvPr id="58374" name="Group 74"/>
            <p:cNvGrpSpPr>
              <a:grpSpLocks/>
            </p:cNvGrpSpPr>
            <p:nvPr/>
          </p:nvGrpSpPr>
          <p:grpSpPr bwMode="auto">
            <a:xfrm>
              <a:off x="3617" y="1888"/>
              <a:ext cx="228" cy="288"/>
              <a:chOff x="3682" y="1652"/>
              <a:chExt cx="228" cy="288"/>
            </a:xfrm>
          </p:grpSpPr>
          <p:sp>
            <p:nvSpPr>
              <p:cNvPr id="39943" name="Text Box 72"/>
              <p:cNvSpPr txBox="1">
                <a:spLocks noChangeArrowheads="1"/>
              </p:cNvSpPr>
              <p:nvPr/>
            </p:nvSpPr>
            <p:spPr bwMode="auto">
              <a:xfrm>
                <a:off x="3682" y="1652"/>
                <a:ext cx="228"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39944" name="Oval 73"/>
              <p:cNvSpPr>
                <a:spLocks noChangeArrowheads="1"/>
              </p:cNvSpPr>
              <p:nvPr/>
            </p:nvSpPr>
            <p:spPr bwMode="auto">
              <a:xfrm>
                <a:off x="3705" y="1705"/>
                <a:ext cx="183" cy="183"/>
              </a:xfrm>
              <a:prstGeom prst="ellips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sp>
        <p:nvSpPr>
          <p:cNvPr id="7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32366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0" presetClass="path" presetSubtype="0" accel="50000" decel="50000" fill="hold" nodeType="clickEffect">
                                  <p:stCondLst>
                                    <p:cond delay="0"/>
                                  </p:stCondLst>
                                  <p:childTnLst>
                                    <p:animMotion origin="layout" path="M 0.03003 0.03376 C 0.04635 0.04393 0.06285 0.05434 0.07292 0.06983 C 0.08298 0.08532 0.09757 0.0948 0.09045 0.12694 C 0.08333 0.15908 0.0566 0.21064 0.03003 0.2622 " pathEditMode="relative" rAng="0" ptsTypes="aaaA">
                                      <p:cBhvr>
                                        <p:cTn id="13" dur="2000" fill="hold"/>
                                        <p:tgtEl>
                                          <p:spTgt spid="6"/>
                                        </p:tgtEl>
                                        <p:attrNameLst>
                                          <p:attrName>ppt_x</p:attrName>
                                          <p:attrName>ppt_y</p:attrName>
                                        </p:attrNameLst>
                                      </p:cBhvr>
                                      <p:rCtr x="3400" y="1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spect="1" noChangeArrowheads="1"/>
          </p:cNvSpPr>
          <p:nvPr/>
        </p:nvSpPr>
        <p:spPr bwMode="auto">
          <a:xfrm>
            <a:off x="787400" y="5016500"/>
            <a:ext cx="1320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0963" name="Text Box 6"/>
          <p:cNvSpPr txBox="1">
            <a:spLocks noChangeAspect="1" noChangeArrowheads="1"/>
          </p:cNvSpPr>
          <p:nvPr/>
        </p:nvSpPr>
        <p:spPr bwMode="auto">
          <a:xfrm>
            <a:off x="150813" y="3321050"/>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40964" name="Text Box 7"/>
          <p:cNvSpPr txBox="1">
            <a:spLocks noChangeAspect="1" noChangeArrowheads="1"/>
          </p:cNvSpPr>
          <p:nvPr/>
        </p:nvSpPr>
        <p:spPr bwMode="auto">
          <a:xfrm>
            <a:off x="415925" y="446881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0965" name="Line 8"/>
          <p:cNvSpPr>
            <a:spLocks noChangeAspect="1" noChangeShapeType="1"/>
          </p:cNvSpPr>
          <p:nvPr/>
        </p:nvSpPr>
        <p:spPr bwMode="auto">
          <a:xfrm flipV="1">
            <a:off x="1016000" y="43545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66" name="Line 9"/>
          <p:cNvSpPr>
            <a:spLocks noChangeAspect="1" noChangeShapeType="1"/>
          </p:cNvSpPr>
          <p:nvPr/>
        </p:nvSpPr>
        <p:spPr bwMode="auto">
          <a:xfrm flipV="1">
            <a:off x="1016000" y="4897438"/>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67" name="Line 10"/>
          <p:cNvSpPr>
            <a:spLocks noChangeAspect="1" noChangeShapeType="1"/>
          </p:cNvSpPr>
          <p:nvPr/>
        </p:nvSpPr>
        <p:spPr bwMode="auto">
          <a:xfrm flipV="1">
            <a:off x="1016000" y="37830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68" name="Text Box 11"/>
          <p:cNvSpPr txBox="1">
            <a:spLocks noChangeAspect="1" noChangeArrowheads="1"/>
          </p:cNvSpPr>
          <p:nvPr/>
        </p:nvSpPr>
        <p:spPr bwMode="auto">
          <a:xfrm>
            <a:off x="401638" y="391636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0969" name="Line 12"/>
          <p:cNvSpPr>
            <a:spLocks noChangeAspect="1" noChangeShapeType="1"/>
          </p:cNvSpPr>
          <p:nvPr/>
        </p:nvSpPr>
        <p:spPr bwMode="auto">
          <a:xfrm flipV="1">
            <a:off x="1016000" y="319246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nvGrpSpPr>
          <p:cNvPr id="59402" name="Group 148"/>
          <p:cNvGrpSpPr>
            <a:grpSpLocks/>
          </p:cNvGrpSpPr>
          <p:nvPr/>
        </p:nvGrpSpPr>
        <p:grpSpPr bwMode="auto">
          <a:xfrm>
            <a:off x="0" y="690563"/>
            <a:ext cx="2887663" cy="1992312"/>
            <a:chOff x="0" y="435"/>
            <a:chExt cx="1819" cy="1255"/>
          </a:xfrm>
        </p:grpSpPr>
        <p:sp>
          <p:nvSpPr>
            <p:cNvPr id="41026" name="Text Box 3"/>
            <p:cNvSpPr txBox="1">
              <a:spLocks noChangeArrowheads="1"/>
            </p:cNvSpPr>
            <p:nvPr/>
          </p:nvSpPr>
          <p:spPr bwMode="auto">
            <a:xfrm>
              <a:off x="0" y="435"/>
              <a:ext cx="1819" cy="634"/>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a:t>
              </a:r>
            </a:p>
          </p:txBody>
        </p:sp>
        <p:sp>
          <p:nvSpPr>
            <p:cNvPr id="41027" name="Text Box 13"/>
            <p:cNvSpPr txBox="1">
              <a:spLocks noChangeAspect="1" noChangeArrowheads="1"/>
            </p:cNvSpPr>
            <p:nvPr/>
          </p:nvSpPr>
          <p:spPr bwMode="auto">
            <a:xfrm>
              <a:off x="503" y="1373"/>
              <a:ext cx="566"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grpSp>
      <p:sp>
        <p:nvSpPr>
          <p:cNvPr id="40971" name="Line 14"/>
          <p:cNvSpPr>
            <a:spLocks noChangeAspect="1" noChangeShapeType="1"/>
          </p:cNvSpPr>
          <p:nvPr/>
        </p:nvSpPr>
        <p:spPr bwMode="auto">
          <a:xfrm flipV="1">
            <a:off x="1016000" y="26146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72" name="Text Box 15"/>
          <p:cNvSpPr txBox="1">
            <a:spLocks noChangeAspect="1" noChangeArrowheads="1"/>
          </p:cNvSpPr>
          <p:nvPr/>
        </p:nvSpPr>
        <p:spPr bwMode="auto">
          <a:xfrm>
            <a:off x="395288" y="2746375"/>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0973" name="Text Box 16"/>
          <p:cNvSpPr txBox="1">
            <a:spLocks noChangeArrowheads="1"/>
          </p:cNvSpPr>
          <p:nvPr/>
        </p:nvSpPr>
        <p:spPr bwMode="auto">
          <a:xfrm>
            <a:off x="398463" y="5667375"/>
            <a:ext cx="1885950" cy="701675"/>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40974" name="Line 17"/>
          <p:cNvSpPr>
            <a:spLocks noChangeShapeType="1"/>
          </p:cNvSpPr>
          <p:nvPr/>
        </p:nvSpPr>
        <p:spPr bwMode="auto">
          <a:xfrm flipH="1" flipV="1">
            <a:off x="685800" y="2133600"/>
            <a:ext cx="209550" cy="2095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75" name="Rectangle 18"/>
          <p:cNvSpPr>
            <a:spLocks noChangeArrowheads="1"/>
          </p:cNvSpPr>
          <p:nvPr/>
        </p:nvSpPr>
        <p:spPr bwMode="auto">
          <a:xfrm>
            <a:off x="400050" y="16748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0976" name="Text Box 19"/>
          <p:cNvSpPr txBox="1">
            <a:spLocks noChangeArrowheads="1"/>
          </p:cNvSpPr>
          <p:nvPr/>
        </p:nvSpPr>
        <p:spPr bwMode="auto">
          <a:xfrm>
            <a:off x="993775" y="19796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0977" name="Text Box 20"/>
          <p:cNvSpPr txBox="1">
            <a:spLocks noChangeArrowheads="1"/>
          </p:cNvSpPr>
          <p:nvPr/>
        </p:nvSpPr>
        <p:spPr bwMode="auto">
          <a:xfrm>
            <a:off x="993775" y="25701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0978" name="Text Box 21"/>
          <p:cNvSpPr txBox="1">
            <a:spLocks noChangeArrowheads="1"/>
          </p:cNvSpPr>
          <p:nvPr/>
        </p:nvSpPr>
        <p:spPr bwMode="auto">
          <a:xfrm>
            <a:off x="993775" y="3160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0979" name="Text Box 22"/>
          <p:cNvSpPr txBox="1">
            <a:spLocks noChangeArrowheads="1"/>
          </p:cNvSpPr>
          <p:nvPr/>
        </p:nvSpPr>
        <p:spPr bwMode="auto">
          <a:xfrm>
            <a:off x="1012825" y="37703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0980" name="Text Box 23"/>
          <p:cNvSpPr txBox="1">
            <a:spLocks noChangeArrowheads="1"/>
          </p:cNvSpPr>
          <p:nvPr/>
        </p:nvSpPr>
        <p:spPr bwMode="auto">
          <a:xfrm>
            <a:off x="1012825" y="43227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0981" name="Text Box 24"/>
          <p:cNvSpPr txBox="1">
            <a:spLocks noChangeArrowheads="1"/>
          </p:cNvSpPr>
          <p:nvPr/>
        </p:nvSpPr>
        <p:spPr bwMode="auto">
          <a:xfrm>
            <a:off x="1012825" y="48371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0982" name="Line 26"/>
          <p:cNvSpPr>
            <a:spLocks noChangeShapeType="1"/>
          </p:cNvSpPr>
          <p:nvPr/>
        </p:nvSpPr>
        <p:spPr bwMode="auto">
          <a:xfrm>
            <a:off x="2362200" y="35814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83" name="Line 27"/>
          <p:cNvSpPr>
            <a:spLocks noChangeShapeType="1"/>
          </p:cNvSpPr>
          <p:nvPr/>
        </p:nvSpPr>
        <p:spPr bwMode="auto">
          <a:xfrm>
            <a:off x="2362200" y="37338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84" name="Line 28"/>
          <p:cNvSpPr>
            <a:spLocks noChangeShapeType="1"/>
          </p:cNvSpPr>
          <p:nvPr/>
        </p:nvSpPr>
        <p:spPr bwMode="auto">
          <a:xfrm>
            <a:off x="2362200" y="38862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85" name="Rectangle 30"/>
          <p:cNvSpPr>
            <a:spLocks noChangeArrowheads="1"/>
          </p:cNvSpPr>
          <p:nvPr/>
        </p:nvSpPr>
        <p:spPr bwMode="auto">
          <a:xfrm>
            <a:off x="3752850" y="4781550"/>
            <a:ext cx="539750" cy="74613"/>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86" name="Text Box 31"/>
          <p:cNvSpPr txBox="1">
            <a:spLocks noChangeArrowheads="1"/>
          </p:cNvSpPr>
          <p:nvPr/>
        </p:nvSpPr>
        <p:spPr bwMode="auto">
          <a:xfrm>
            <a:off x="3332163" y="4554538"/>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0987" name="Text Box 32"/>
          <p:cNvSpPr txBox="1">
            <a:spLocks noChangeArrowheads="1"/>
          </p:cNvSpPr>
          <p:nvPr/>
        </p:nvSpPr>
        <p:spPr bwMode="auto">
          <a:xfrm>
            <a:off x="4270375" y="455930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0988" name="AutoShape 33"/>
          <p:cNvSpPr>
            <a:spLocks noChangeArrowheads="1"/>
          </p:cNvSpPr>
          <p:nvPr/>
        </p:nvSpPr>
        <p:spPr bwMode="auto">
          <a:xfrm rot="-1800000">
            <a:off x="3271838"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89" name="AutoShape 34"/>
          <p:cNvSpPr>
            <a:spLocks noChangeArrowheads="1"/>
          </p:cNvSpPr>
          <p:nvPr/>
        </p:nvSpPr>
        <p:spPr bwMode="auto">
          <a:xfrm rot="1800000">
            <a:off x="4672013"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90" name="Text Box 35"/>
          <p:cNvSpPr txBox="1">
            <a:spLocks noChangeArrowheads="1"/>
          </p:cNvSpPr>
          <p:nvPr/>
        </p:nvSpPr>
        <p:spPr bwMode="auto">
          <a:xfrm>
            <a:off x="2917825" y="3787775"/>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0991" name="Text Box 36"/>
          <p:cNvSpPr txBox="1">
            <a:spLocks noChangeArrowheads="1"/>
          </p:cNvSpPr>
          <p:nvPr/>
        </p:nvSpPr>
        <p:spPr bwMode="auto">
          <a:xfrm>
            <a:off x="4694238" y="3787775"/>
            <a:ext cx="889000" cy="503238"/>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40992" name="Line 37"/>
          <p:cNvSpPr>
            <a:spLocks noChangeShapeType="1"/>
          </p:cNvSpPr>
          <p:nvPr/>
        </p:nvSpPr>
        <p:spPr bwMode="auto">
          <a:xfrm rot="1800000" flipV="1">
            <a:off x="3309938" y="3386138"/>
            <a:ext cx="0" cy="5397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93" name="Text Box 38"/>
          <p:cNvSpPr txBox="1">
            <a:spLocks noChangeArrowheads="1"/>
          </p:cNvSpPr>
          <p:nvPr/>
        </p:nvSpPr>
        <p:spPr bwMode="auto">
          <a:xfrm>
            <a:off x="3298825" y="3049588"/>
            <a:ext cx="12319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0994" name="Text Box 39"/>
          <p:cNvSpPr txBox="1">
            <a:spLocks noChangeArrowheads="1"/>
          </p:cNvSpPr>
          <p:nvPr/>
        </p:nvSpPr>
        <p:spPr bwMode="auto">
          <a:xfrm>
            <a:off x="3298825" y="236378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0995" name="Line 40"/>
          <p:cNvSpPr>
            <a:spLocks noChangeShapeType="1"/>
          </p:cNvSpPr>
          <p:nvPr/>
        </p:nvSpPr>
        <p:spPr bwMode="auto">
          <a:xfrm>
            <a:off x="3524250" y="2786063"/>
            <a:ext cx="0" cy="36036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96" name="Line 41"/>
          <p:cNvSpPr>
            <a:spLocks noChangeShapeType="1"/>
          </p:cNvSpPr>
          <p:nvPr/>
        </p:nvSpPr>
        <p:spPr bwMode="auto">
          <a:xfrm flipV="1">
            <a:off x="4914900" y="3581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97" name="Rectangle 42"/>
          <p:cNvSpPr>
            <a:spLocks noChangeArrowheads="1"/>
          </p:cNvSpPr>
          <p:nvPr/>
        </p:nvSpPr>
        <p:spPr bwMode="auto">
          <a:xfrm>
            <a:off x="4686300" y="31607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0998" name="Line 43"/>
          <p:cNvSpPr>
            <a:spLocks noChangeShapeType="1"/>
          </p:cNvSpPr>
          <p:nvPr/>
        </p:nvSpPr>
        <p:spPr bwMode="auto">
          <a:xfrm flipV="1">
            <a:off x="3117850" y="36449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0999" name="Rectangle 44"/>
          <p:cNvSpPr>
            <a:spLocks noChangeArrowheads="1"/>
          </p:cNvSpPr>
          <p:nvPr/>
        </p:nvSpPr>
        <p:spPr bwMode="auto">
          <a:xfrm>
            <a:off x="2889250" y="32369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1000" name="Line 45"/>
          <p:cNvSpPr>
            <a:spLocks noChangeShapeType="1"/>
          </p:cNvSpPr>
          <p:nvPr/>
        </p:nvSpPr>
        <p:spPr bwMode="auto">
          <a:xfrm flipV="1">
            <a:off x="3524250" y="34798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001" name="Rectangle 46"/>
          <p:cNvSpPr>
            <a:spLocks noChangeArrowheads="1"/>
          </p:cNvSpPr>
          <p:nvPr/>
        </p:nvSpPr>
        <p:spPr bwMode="auto">
          <a:xfrm>
            <a:off x="3302000" y="361156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1002" name="Line 47"/>
          <p:cNvSpPr>
            <a:spLocks noChangeShapeType="1"/>
          </p:cNvSpPr>
          <p:nvPr/>
        </p:nvSpPr>
        <p:spPr bwMode="auto">
          <a:xfrm flipV="1">
            <a:off x="3117850" y="4203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003" name="Rectangle 48"/>
          <p:cNvSpPr>
            <a:spLocks noChangeArrowheads="1"/>
          </p:cNvSpPr>
          <p:nvPr/>
        </p:nvSpPr>
        <p:spPr bwMode="auto">
          <a:xfrm>
            <a:off x="2635250" y="43545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1004" name="Line 49"/>
          <p:cNvSpPr>
            <a:spLocks noChangeShapeType="1"/>
          </p:cNvSpPr>
          <p:nvPr/>
        </p:nvSpPr>
        <p:spPr bwMode="auto">
          <a:xfrm>
            <a:off x="3613150" y="3314700"/>
            <a:ext cx="254000" cy="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005" name="Line 50"/>
          <p:cNvSpPr>
            <a:spLocks noChangeShapeType="1"/>
          </p:cNvSpPr>
          <p:nvPr/>
        </p:nvSpPr>
        <p:spPr bwMode="auto">
          <a:xfrm flipV="1">
            <a:off x="4495800" y="44323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006" name="Rectangle 51"/>
          <p:cNvSpPr>
            <a:spLocks noChangeArrowheads="1"/>
          </p:cNvSpPr>
          <p:nvPr/>
        </p:nvSpPr>
        <p:spPr bwMode="auto">
          <a:xfrm>
            <a:off x="4267200" y="40243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1007" name="Line 52"/>
          <p:cNvSpPr>
            <a:spLocks noChangeShapeType="1"/>
          </p:cNvSpPr>
          <p:nvPr/>
        </p:nvSpPr>
        <p:spPr bwMode="auto">
          <a:xfrm flipV="1">
            <a:off x="4495800" y="4978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008" name="Rectangle 53"/>
          <p:cNvSpPr>
            <a:spLocks noChangeArrowheads="1"/>
          </p:cNvSpPr>
          <p:nvPr/>
        </p:nvSpPr>
        <p:spPr bwMode="auto">
          <a:xfrm>
            <a:off x="4006850" y="51038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1009" name="Line 54"/>
          <p:cNvSpPr>
            <a:spLocks noChangeShapeType="1"/>
          </p:cNvSpPr>
          <p:nvPr/>
        </p:nvSpPr>
        <p:spPr bwMode="auto">
          <a:xfrm flipV="1">
            <a:off x="3562350" y="44196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010" name="Rectangle 55"/>
          <p:cNvSpPr>
            <a:spLocks noChangeArrowheads="1"/>
          </p:cNvSpPr>
          <p:nvPr/>
        </p:nvSpPr>
        <p:spPr bwMode="auto">
          <a:xfrm>
            <a:off x="3333750" y="40116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1011" name="Line 56"/>
          <p:cNvSpPr>
            <a:spLocks noChangeShapeType="1"/>
          </p:cNvSpPr>
          <p:nvPr/>
        </p:nvSpPr>
        <p:spPr bwMode="auto">
          <a:xfrm flipV="1">
            <a:off x="3562350" y="4965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012" name="Rectangle 57"/>
          <p:cNvSpPr>
            <a:spLocks noChangeArrowheads="1"/>
          </p:cNvSpPr>
          <p:nvPr/>
        </p:nvSpPr>
        <p:spPr bwMode="auto">
          <a:xfrm>
            <a:off x="3333750" y="50911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1013" name="Text Box 58"/>
          <p:cNvSpPr txBox="1">
            <a:spLocks noChangeArrowheads="1"/>
          </p:cNvSpPr>
          <p:nvPr/>
        </p:nvSpPr>
        <p:spPr bwMode="auto">
          <a:xfrm>
            <a:off x="4841875" y="41894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1014" name="Text Box 59"/>
          <p:cNvSpPr txBox="1">
            <a:spLocks noChangeArrowheads="1"/>
          </p:cNvSpPr>
          <p:nvPr/>
        </p:nvSpPr>
        <p:spPr bwMode="auto">
          <a:xfrm>
            <a:off x="4689475" y="47037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1015" name="Text Box 60"/>
          <p:cNvSpPr txBox="1">
            <a:spLocks noChangeArrowheads="1"/>
          </p:cNvSpPr>
          <p:nvPr/>
        </p:nvSpPr>
        <p:spPr bwMode="auto">
          <a:xfrm>
            <a:off x="3260725" y="47799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1016" name="Text Box 61"/>
          <p:cNvSpPr txBox="1">
            <a:spLocks noChangeArrowheads="1"/>
          </p:cNvSpPr>
          <p:nvPr/>
        </p:nvSpPr>
        <p:spPr bwMode="auto">
          <a:xfrm>
            <a:off x="2746375" y="3922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1017" name="Text Box 62"/>
          <p:cNvSpPr txBox="1">
            <a:spLocks noChangeArrowheads="1"/>
          </p:cNvSpPr>
          <p:nvPr/>
        </p:nvSpPr>
        <p:spPr bwMode="auto">
          <a:xfrm>
            <a:off x="3603625" y="2894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1018" name="Text Box 63"/>
          <p:cNvSpPr txBox="1">
            <a:spLocks noChangeArrowheads="1"/>
          </p:cNvSpPr>
          <p:nvPr/>
        </p:nvSpPr>
        <p:spPr bwMode="auto">
          <a:xfrm>
            <a:off x="3336925" y="2132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1019" name="Rectangle 72"/>
          <p:cNvSpPr>
            <a:spLocks noChangeArrowheads="1"/>
          </p:cNvSpPr>
          <p:nvPr/>
        </p:nvSpPr>
        <p:spPr bwMode="auto">
          <a:xfrm>
            <a:off x="5281613" y="319405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grpSp>
        <p:nvGrpSpPr>
          <p:cNvPr id="3" name="Group 73"/>
          <p:cNvGrpSpPr>
            <a:grpSpLocks/>
          </p:cNvGrpSpPr>
          <p:nvPr/>
        </p:nvGrpSpPr>
        <p:grpSpPr bwMode="auto">
          <a:xfrm>
            <a:off x="5513388" y="2984500"/>
            <a:ext cx="361950" cy="457200"/>
            <a:chOff x="3682" y="1652"/>
            <a:chExt cx="228" cy="288"/>
          </a:xfrm>
        </p:grpSpPr>
        <p:sp>
          <p:nvSpPr>
            <p:cNvPr id="41024" name="Text Box 74"/>
            <p:cNvSpPr txBox="1">
              <a:spLocks noChangeArrowheads="1"/>
            </p:cNvSpPr>
            <p:nvPr/>
          </p:nvSpPr>
          <p:spPr bwMode="auto">
            <a:xfrm>
              <a:off x="3682" y="1652"/>
              <a:ext cx="228"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41025" name="Oval 75"/>
            <p:cNvSpPr>
              <a:spLocks noChangeArrowheads="1"/>
            </p:cNvSpPr>
            <p:nvPr/>
          </p:nvSpPr>
          <p:spPr bwMode="auto">
            <a:xfrm>
              <a:off x="3705" y="1705"/>
              <a:ext cx="183" cy="183"/>
            </a:xfrm>
            <a:prstGeom prst="ellips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41021" name="Line 76"/>
          <p:cNvSpPr>
            <a:spLocks noChangeShapeType="1"/>
          </p:cNvSpPr>
          <p:nvPr/>
        </p:nvSpPr>
        <p:spPr bwMode="auto">
          <a:xfrm>
            <a:off x="5022850" y="4038600"/>
            <a:ext cx="184150" cy="0"/>
          </a:xfrm>
          <a:prstGeom prst="line">
            <a:avLst/>
          </a:prstGeom>
          <a:noFill/>
          <a:ln w="28575">
            <a:solidFill>
              <a:srgbClr val="00FFFF"/>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sp>
        <p:nvSpPr>
          <p:cNvPr id="41022" name="Line 147"/>
          <p:cNvSpPr>
            <a:spLocks noChangeShapeType="1"/>
          </p:cNvSpPr>
          <p:nvPr/>
        </p:nvSpPr>
        <p:spPr bwMode="auto">
          <a:xfrm flipV="1">
            <a:off x="5378450" y="3632200"/>
            <a:ext cx="8890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052029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2361 1.48148E-6 C -0.02864 0.00046 -0.0335 0.00139 -0.03715 0.00347 C -0.04097 0.00532 -0.04392 0.00671 -0.04618 0.01227 C -0.04843 0.01782 -0.05017 0.02847 -0.05069 0.03704 C -0.05121 0.04583 -0.04896 0.05602 -0.04913 0.06366 C -0.04948 0.07153 -0.04948 0.07847 -0.05225 0.0831 C -0.05503 0.08773 -0.06041 0.08981 -0.06562 0.09213 " pathEditMode="relative" rAng="0" ptsTypes="aaaaaaA">
                                      <p:cBhvr>
                                        <p:cTn id="6" dur="2000" fill="hold"/>
                                        <p:tgtEl>
                                          <p:spTgt spid="3"/>
                                        </p:tgtEl>
                                        <p:attrNameLst>
                                          <p:attrName>ppt_x</p:attrName>
                                          <p:attrName>ppt_y</p:attrName>
                                        </p:attrNameLst>
                                      </p:cBhvr>
                                      <p:rCtr x="-21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spect="1" noChangeArrowheads="1"/>
          </p:cNvSpPr>
          <p:nvPr/>
        </p:nvSpPr>
        <p:spPr bwMode="auto">
          <a:xfrm>
            <a:off x="787400" y="5016500"/>
            <a:ext cx="1320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1987" name="Text Box 3"/>
          <p:cNvSpPr txBox="1">
            <a:spLocks noChangeAspect="1" noChangeArrowheads="1"/>
          </p:cNvSpPr>
          <p:nvPr/>
        </p:nvSpPr>
        <p:spPr bwMode="auto">
          <a:xfrm>
            <a:off x="150813" y="3321050"/>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41988" name="Text Box 4"/>
          <p:cNvSpPr txBox="1">
            <a:spLocks noChangeAspect="1" noChangeArrowheads="1"/>
          </p:cNvSpPr>
          <p:nvPr/>
        </p:nvSpPr>
        <p:spPr bwMode="auto">
          <a:xfrm>
            <a:off x="415925" y="446881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1989" name="Line 5"/>
          <p:cNvSpPr>
            <a:spLocks noChangeAspect="1" noChangeShapeType="1"/>
          </p:cNvSpPr>
          <p:nvPr/>
        </p:nvSpPr>
        <p:spPr bwMode="auto">
          <a:xfrm flipV="1">
            <a:off x="1016000" y="43545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990" name="Line 6"/>
          <p:cNvSpPr>
            <a:spLocks noChangeAspect="1" noChangeShapeType="1"/>
          </p:cNvSpPr>
          <p:nvPr/>
        </p:nvSpPr>
        <p:spPr bwMode="auto">
          <a:xfrm flipV="1">
            <a:off x="1016000" y="4897438"/>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991" name="Line 7"/>
          <p:cNvSpPr>
            <a:spLocks noChangeAspect="1" noChangeShapeType="1"/>
          </p:cNvSpPr>
          <p:nvPr/>
        </p:nvSpPr>
        <p:spPr bwMode="auto">
          <a:xfrm flipV="1">
            <a:off x="1016000" y="37830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992" name="Text Box 8"/>
          <p:cNvSpPr txBox="1">
            <a:spLocks noChangeAspect="1" noChangeArrowheads="1"/>
          </p:cNvSpPr>
          <p:nvPr/>
        </p:nvSpPr>
        <p:spPr bwMode="auto">
          <a:xfrm>
            <a:off x="401638" y="391636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1993" name="Line 9"/>
          <p:cNvSpPr>
            <a:spLocks noChangeAspect="1" noChangeShapeType="1"/>
          </p:cNvSpPr>
          <p:nvPr/>
        </p:nvSpPr>
        <p:spPr bwMode="auto">
          <a:xfrm flipV="1">
            <a:off x="1016000" y="319246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nvGrpSpPr>
          <p:cNvPr id="60426" name="Group 10"/>
          <p:cNvGrpSpPr>
            <a:grpSpLocks/>
          </p:cNvGrpSpPr>
          <p:nvPr/>
        </p:nvGrpSpPr>
        <p:grpSpPr bwMode="auto">
          <a:xfrm>
            <a:off x="0" y="690563"/>
            <a:ext cx="2887663" cy="1992312"/>
            <a:chOff x="0" y="435"/>
            <a:chExt cx="1819" cy="1255"/>
          </a:xfrm>
        </p:grpSpPr>
        <p:sp>
          <p:nvSpPr>
            <p:cNvPr id="42056" name="Text Box 11"/>
            <p:cNvSpPr txBox="1">
              <a:spLocks noChangeArrowheads="1"/>
            </p:cNvSpPr>
            <p:nvPr/>
          </p:nvSpPr>
          <p:spPr bwMode="auto">
            <a:xfrm>
              <a:off x="0" y="435"/>
              <a:ext cx="1819" cy="634"/>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a:t>
              </a:r>
            </a:p>
          </p:txBody>
        </p:sp>
        <p:sp>
          <p:nvSpPr>
            <p:cNvPr id="42057" name="Text Box 12"/>
            <p:cNvSpPr txBox="1">
              <a:spLocks noChangeAspect="1" noChangeArrowheads="1"/>
            </p:cNvSpPr>
            <p:nvPr/>
          </p:nvSpPr>
          <p:spPr bwMode="auto">
            <a:xfrm>
              <a:off x="503" y="1373"/>
              <a:ext cx="566"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grpSp>
      <p:sp>
        <p:nvSpPr>
          <p:cNvPr id="41995" name="Line 13"/>
          <p:cNvSpPr>
            <a:spLocks noChangeAspect="1" noChangeShapeType="1"/>
          </p:cNvSpPr>
          <p:nvPr/>
        </p:nvSpPr>
        <p:spPr bwMode="auto">
          <a:xfrm flipV="1">
            <a:off x="1016000" y="26146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996" name="Text Box 14"/>
          <p:cNvSpPr txBox="1">
            <a:spLocks noChangeAspect="1" noChangeArrowheads="1"/>
          </p:cNvSpPr>
          <p:nvPr/>
        </p:nvSpPr>
        <p:spPr bwMode="auto">
          <a:xfrm>
            <a:off x="395288" y="2746375"/>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1997" name="Text Box 15"/>
          <p:cNvSpPr txBox="1">
            <a:spLocks noChangeArrowheads="1"/>
          </p:cNvSpPr>
          <p:nvPr/>
        </p:nvSpPr>
        <p:spPr bwMode="auto">
          <a:xfrm>
            <a:off x="398463" y="5667375"/>
            <a:ext cx="1885950" cy="701675"/>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41998" name="Line 16"/>
          <p:cNvSpPr>
            <a:spLocks noChangeShapeType="1"/>
          </p:cNvSpPr>
          <p:nvPr/>
        </p:nvSpPr>
        <p:spPr bwMode="auto">
          <a:xfrm flipH="1" flipV="1">
            <a:off x="685800" y="2133600"/>
            <a:ext cx="209550" cy="2095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1999" name="Rectangle 17"/>
          <p:cNvSpPr>
            <a:spLocks noChangeArrowheads="1"/>
          </p:cNvSpPr>
          <p:nvPr/>
        </p:nvSpPr>
        <p:spPr bwMode="auto">
          <a:xfrm>
            <a:off x="400050" y="16748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2000" name="Text Box 18"/>
          <p:cNvSpPr txBox="1">
            <a:spLocks noChangeArrowheads="1"/>
          </p:cNvSpPr>
          <p:nvPr/>
        </p:nvSpPr>
        <p:spPr bwMode="auto">
          <a:xfrm>
            <a:off x="993775" y="19796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2001" name="Text Box 19"/>
          <p:cNvSpPr txBox="1">
            <a:spLocks noChangeArrowheads="1"/>
          </p:cNvSpPr>
          <p:nvPr/>
        </p:nvSpPr>
        <p:spPr bwMode="auto">
          <a:xfrm>
            <a:off x="993775" y="25701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2002" name="Text Box 20"/>
          <p:cNvSpPr txBox="1">
            <a:spLocks noChangeArrowheads="1"/>
          </p:cNvSpPr>
          <p:nvPr/>
        </p:nvSpPr>
        <p:spPr bwMode="auto">
          <a:xfrm>
            <a:off x="993775" y="3160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2003" name="Text Box 21"/>
          <p:cNvSpPr txBox="1">
            <a:spLocks noChangeArrowheads="1"/>
          </p:cNvSpPr>
          <p:nvPr/>
        </p:nvSpPr>
        <p:spPr bwMode="auto">
          <a:xfrm>
            <a:off x="1012825" y="37703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2004" name="Text Box 22"/>
          <p:cNvSpPr txBox="1">
            <a:spLocks noChangeArrowheads="1"/>
          </p:cNvSpPr>
          <p:nvPr/>
        </p:nvSpPr>
        <p:spPr bwMode="auto">
          <a:xfrm>
            <a:off x="1012825" y="43227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2005" name="Text Box 23"/>
          <p:cNvSpPr txBox="1">
            <a:spLocks noChangeArrowheads="1"/>
          </p:cNvSpPr>
          <p:nvPr/>
        </p:nvSpPr>
        <p:spPr bwMode="auto">
          <a:xfrm>
            <a:off x="1012825" y="48371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2006" name="Line 24"/>
          <p:cNvSpPr>
            <a:spLocks noChangeShapeType="1"/>
          </p:cNvSpPr>
          <p:nvPr/>
        </p:nvSpPr>
        <p:spPr bwMode="auto">
          <a:xfrm>
            <a:off x="2362200" y="35814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07" name="Line 25"/>
          <p:cNvSpPr>
            <a:spLocks noChangeShapeType="1"/>
          </p:cNvSpPr>
          <p:nvPr/>
        </p:nvSpPr>
        <p:spPr bwMode="auto">
          <a:xfrm>
            <a:off x="2362200" y="37338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08" name="Line 26"/>
          <p:cNvSpPr>
            <a:spLocks noChangeShapeType="1"/>
          </p:cNvSpPr>
          <p:nvPr/>
        </p:nvSpPr>
        <p:spPr bwMode="auto">
          <a:xfrm>
            <a:off x="2362200" y="38862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09" name="Rectangle 27"/>
          <p:cNvSpPr>
            <a:spLocks noChangeArrowheads="1"/>
          </p:cNvSpPr>
          <p:nvPr/>
        </p:nvSpPr>
        <p:spPr bwMode="auto">
          <a:xfrm>
            <a:off x="3752850" y="4781550"/>
            <a:ext cx="539750" cy="74613"/>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10" name="Text Box 28"/>
          <p:cNvSpPr txBox="1">
            <a:spLocks noChangeArrowheads="1"/>
          </p:cNvSpPr>
          <p:nvPr/>
        </p:nvSpPr>
        <p:spPr bwMode="auto">
          <a:xfrm>
            <a:off x="3332163" y="4554538"/>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2011" name="Text Box 29"/>
          <p:cNvSpPr txBox="1">
            <a:spLocks noChangeArrowheads="1"/>
          </p:cNvSpPr>
          <p:nvPr/>
        </p:nvSpPr>
        <p:spPr bwMode="auto">
          <a:xfrm>
            <a:off x="4270375" y="455930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2012" name="AutoShape 30"/>
          <p:cNvSpPr>
            <a:spLocks noChangeArrowheads="1"/>
          </p:cNvSpPr>
          <p:nvPr/>
        </p:nvSpPr>
        <p:spPr bwMode="auto">
          <a:xfrm rot="-1800000">
            <a:off x="3271838"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13" name="AutoShape 31"/>
          <p:cNvSpPr>
            <a:spLocks noChangeArrowheads="1"/>
          </p:cNvSpPr>
          <p:nvPr/>
        </p:nvSpPr>
        <p:spPr bwMode="auto">
          <a:xfrm rot="1800000">
            <a:off x="4672013"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14" name="Text Box 32"/>
          <p:cNvSpPr txBox="1">
            <a:spLocks noChangeArrowheads="1"/>
          </p:cNvSpPr>
          <p:nvPr/>
        </p:nvSpPr>
        <p:spPr bwMode="auto">
          <a:xfrm>
            <a:off x="2917825" y="3787775"/>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2015" name="Line 34"/>
          <p:cNvSpPr>
            <a:spLocks noChangeShapeType="1"/>
          </p:cNvSpPr>
          <p:nvPr/>
        </p:nvSpPr>
        <p:spPr bwMode="auto">
          <a:xfrm rot="1800000" flipV="1">
            <a:off x="3309938" y="3386138"/>
            <a:ext cx="0" cy="5397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16" name="Text Box 35"/>
          <p:cNvSpPr txBox="1">
            <a:spLocks noChangeArrowheads="1"/>
          </p:cNvSpPr>
          <p:nvPr/>
        </p:nvSpPr>
        <p:spPr bwMode="auto">
          <a:xfrm>
            <a:off x="3298825" y="3049588"/>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2017" name="Text Box 36"/>
          <p:cNvSpPr txBox="1">
            <a:spLocks noChangeArrowheads="1"/>
          </p:cNvSpPr>
          <p:nvPr/>
        </p:nvSpPr>
        <p:spPr bwMode="auto">
          <a:xfrm>
            <a:off x="3298825" y="236378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2018" name="Line 37"/>
          <p:cNvSpPr>
            <a:spLocks noChangeShapeType="1"/>
          </p:cNvSpPr>
          <p:nvPr/>
        </p:nvSpPr>
        <p:spPr bwMode="auto">
          <a:xfrm>
            <a:off x="3524250" y="2786063"/>
            <a:ext cx="0" cy="36036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19" name="Line 40"/>
          <p:cNvSpPr>
            <a:spLocks noChangeShapeType="1"/>
          </p:cNvSpPr>
          <p:nvPr/>
        </p:nvSpPr>
        <p:spPr bwMode="auto">
          <a:xfrm flipV="1">
            <a:off x="3117850" y="36449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20" name="Rectangle 41"/>
          <p:cNvSpPr>
            <a:spLocks noChangeArrowheads="1"/>
          </p:cNvSpPr>
          <p:nvPr/>
        </p:nvSpPr>
        <p:spPr bwMode="auto">
          <a:xfrm>
            <a:off x="2889250" y="32369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2021" name="Line 42"/>
          <p:cNvSpPr>
            <a:spLocks noChangeShapeType="1"/>
          </p:cNvSpPr>
          <p:nvPr/>
        </p:nvSpPr>
        <p:spPr bwMode="auto">
          <a:xfrm flipV="1">
            <a:off x="3524250" y="34798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22" name="Rectangle 43"/>
          <p:cNvSpPr>
            <a:spLocks noChangeArrowheads="1"/>
          </p:cNvSpPr>
          <p:nvPr/>
        </p:nvSpPr>
        <p:spPr bwMode="auto">
          <a:xfrm>
            <a:off x="3302000" y="361156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2023" name="Line 44"/>
          <p:cNvSpPr>
            <a:spLocks noChangeShapeType="1"/>
          </p:cNvSpPr>
          <p:nvPr/>
        </p:nvSpPr>
        <p:spPr bwMode="auto">
          <a:xfrm flipV="1">
            <a:off x="3117850" y="4203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24" name="Rectangle 45"/>
          <p:cNvSpPr>
            <a:spLocks noChangeArrowheads="1"/>
          </p:cNvSpPr>
          <p:nvPr/>
        </p:nvSpPr>
        <p:spPr bwMode="auto">
          <a:xfrm>
            <a:off x="2635250" y="43545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2025" name="Line 46"/>
          <p:cNvSpPr>
            <a:spLocks noChangeShapeType="1"/>
          </p:cNvSpPr>
          <p:nvPr/>
        </p:nvSpPr>
        <p:spPr bwMode="auto">
          <a:xfrm>
            <a:off x="3613150" y="3314700"/>
            <a:ext cx="254000" cy="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26" name="Line 47"/>
          <p:cNvSpPr>
            <a:spLocks noChangeShapeType="1"/>
          </p:cNvSpPr>
          <p:nvPr/>
        </p:nvSpPr>
        <p:spPr bwMode="auto">
          <a:xfrm flipV="1">
            <a:off x="4495800" y="44323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27" name="Rectangle 48"/>
          <p:cNvSpPr>
            <a:spLocks noChangeArrowheads="1"/>
          </p:cNvSpPr>
          <p:nvPr/>
        </p:nvSpPr>
        <p:spPr bwMode="auto">
          <a:xfrm>
            <a:off x="4267200" y="40243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2028" name="Line 49"/>
          <p:cNvSpPr>
            <a:spLocks noChangeShapeType="1"/>
          </p:cNvSpPr>
          <p:nvPr/>
        </p:nvSpPr>
        <p:spPr bwMode="auto">
          <a:xfrm flipV="1">
            <a:off x="4495800" y="4978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29" name="Rectangle 50"/>
          <p:cNvSpPr>
            <a:spLocks noChangeArrowheads="1"/>
          </p:cNvSpPr>
          <p:nvPr/>
        </p:nvSpPr>
        <p:spPr bwMode="auto">
          <a:xfrm>
            <a:off x="4006850" y="51038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2030" name="Line 51"/>
          <p:cNvSpPr>
            <a:spLocks noChangeShapeType="1"/>
          </p:cNvSpPr>
          <p:nvPr/>
        </p:nvSpPr>
        <p:spPr bwMode="auto">
          <a:xfrm flipV="1">
            <a:off x="3562350" y="44196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31" name="Rectangle 52"/>
          <p:cNvSpPr>
            <a:spLocks noChangeArrowheads="1"/>
          </p:cNvSpPr>
          <p:nvPr/>
        </p:nvSpPr>
        <p:spPr bwMode="auto">
          <a:xfrm>
            <a:off x="3333750" y="40116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2032" name="Line 53"/>
          <p:cNvSpPr>
            <a:spLocks noChangeShapeType="1"/>
          </p:cNvSpPr>
          <p:nvPr/>
        </p:nvSpPr>
        <p:spPr bwMode="auto">
          <a:xfrm flipV="1">
            <a:off x="3562350" y="4965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33" name="Rectangle 54"/>
          <p:cNvSpPr>
            <a:spLocks noChangeArrowheads="1"/>
          </p:cNvSpPr>
          <p:nvPr/>
        </p:nvSpPr>
        <p:spPr bwMode="auto">
          <a:xfrm>
            <a:off x="3333750" y="50911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2034" name="Text Box 55"/>
          <p:cNvSpPr txBox="1">
            <a:spLocks noChangeArrowheads="1"/>
          </p:cNvSpPr>
          <p:nvPr/>
        </p:nvSpPr>
        <p:spPr bwMode="auto">
          <a:xfrm>
            <a:off x="4841875" y="41894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2035" name="Text Box 56"/>
          <p:cNvSpPr txBox="1">
            <a:spLocks noChangeArrowheads="1"/>
          </p:cNvSpPr>
          <p:nvPr/>
        </p:nvSpPr>
        <p:spPr bwMode="auto">
          <a:xfrm>
            <a:off x="4689475" y="47037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2036" name="Text Box 57"/>
          <p:cNvSpPr txBox="1">
            <a:spLocks noChangeArrowheads="1"/>
          </p:cNvSpPr>
          <p:nvPr/>
        </p:nvSpPr>
        <p:spPr bwMode="auto">
          <a:xfrm>
            <a:off x="3260725" y="47799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2037" name="Text Box 58"/>
          <p:cNvSpPr txBox="1">
            <a:spLocks noChangeArrowheads="1"/>
          </p:cNvSpPr>
          <p:nvPr/>
        </p:nvSpPr>
        <p:spPr bwMode="auto">
          <a:xfrm>
            <a:off x="2746375" y="3922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2038" name="Text Box 59"/>
          <p:cNvSpPr txBox="1">
            <a:spLocks noChangeArrowheads="1"/>
          </p:cNvSpPr>
          <p:nvPr/>
        </p:nvSpPr>
        <p:spPr bwMode="auto">
          <a:xfrm>
            <a:off x="3603625" y="2894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2039" name="Text Box 60"/>
          <p:cNvSpPr txBox="1">
            <a:spLocks noChangeArrowheads="1"/>
          </p:cNvSpPr>
          <p:nvPr/>
        </p:nvSpPr>
        <p:spPr bwMode="auto">
          <a:xfrm>
            <a:off x="3336925" y="2132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2040" name="Text Box 33"/>
          <p:cNvSpPr txBox="1">
            <a:spLocks noChangeArrowheads="1"/>
          </p:cNvSpPr>
          <p:nvPr/>
        </p:nvSpPr>
        <p:spPr bwMode="auto">
          <a:xfrm>
            <a:off x="4694238" y="3787775"/>
            <a:ext cx="889000" cy="503238"/>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42041" name="Line 38"/>
          <p:cNvSpPr>
            <a:spLocks noChangeShapeType="1"/>
          </p:cNvSpPr>
          <p:nvPr/>
        </p:nvSpPr>
        <p:spPr bwMode="auto">
          <a:xfrm flipV="1">
            <a:off x="4914900" y="3581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2042" name="Rectangle 39"/>
          <p:cNvSpPr>
            <a:spLocks noChangeArrowheads="1"/>
          </p:cNvSpPr>
          <p:nvPr/>
        </p:nvSpPr>
        <p:spPr bwMode="auto">
          <a:xfrm>
            <a:off x="4686300" y="31607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2043" name="Rectangle 66"/>
          <p:cNvSpPr>
            <a:spLocks noChangeArrowheads="1"/>
          </p:cNvSpPr>
          <p:nvPr/>
        </p:nvSpPr>
        <p:spPr bwMode="auto">
          <a:xfrm>
            <a:off x="5281613" y="319405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grpSp>
        <p:nvGrpSpPr>
          <p:cNvPr id="60476" name="Group 67"/>
          <p:cNvGrpSpPr>
            <a:grpSpLocks/>
          </p:cNvGrpSpPr>
          <p:nvPr/>
        </p:nvGrpSpPr>
        <p:grpSpPr bwMode="auto">
          <a:xfrm>
            <a:off x="4930775" y="3579813"/>
            <a:ext cx="361950" cy="457200"/>
            <a:chOff x="3682" y="1652"/>
            <a:chExt cx="228" cy="288"/>
          </a:xfrm>
        </p:grpSpPr>
        <p:sp>
          <p:nvSpPr>
            <p:cNvPr id="42054" name="Text Box 68"/>
            <p:cNvSpPr txBox="1">
              <a:spLocks noChangeArrowheads="1"/>
            </p:cNvSpPr>
            <p:nvPr/>
          </p:nvSpPr>
          <p:spPr bwMode="auto">
            <a:xfrm>
              <a:off x="3682" y="1652"/>
              <a:ext cx="228"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42055" name="Oval 69"/>
            <p:cNvSpPr>
              <a:spLocks noChangeArrowheads="1"/>
            </p:cNvSpPr>
            <p:nvPr/>
          </p:nvSpPr>
          <p:spPr bwMode="auto">
            <a:xfrm>
              <a:off x="3705" y="1705"/>
              <a:ext cx="183" cy="183"/>
            </a:xfrm>
            <a:prstGeom prst="ellips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42045" name="Line 70"/>
          <p:cNvSpPr>
            <a:spLocks noChangeShapeType="1"/>
          </p:cNvSpPr>
          <p:nvPr/>
        </p:nvSpPr>
        <p:spPr bwMode="auto">
          <a:xfrm>
            <a:off x="5022850" y="4038600"/>
            <a:ext cx="184150" cy="0"/>
          </a:xfrm>
          <a:prstGeom prst="line">
            <a:avLst/>
          </a:prstGeom>
          <a:noFill/>
          <a:ln w="28575">
            <a:solidFill>
              <a:srgbClr val="00FFFF"/>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sp>
        <p:nvSpPr>
          <p:cNvPr id="42046" name="Line 71"/>
          <p:cNvSpPr>
            <a:spLocks noChangeShapeType="1"/>
          </p:cNvSpPr>
          <p:nvPr/>
        </p:nvSpPr>
        <p:spPr bwMode="auto">
          <a:xfrm flipV="1">
            <a:off x="5378450" y="3632200"/>
            <a:ext cx="8890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29097" name="Line 73"/>
          <p:cNvSpPr>
            <a:spLocks noChangeShapeType="1"/>
          </p:cNvSpPr>
          <p:nvPr/>
        </p:nvSpPr>
        <p:spPr bwMode="auto">
          <a:xfrm>
            <a:off x="4381500" y="3498850"/>
            <a:ext cx="120650" cy="0"/>
          </a:xfrm>
          <a:prstGeom prst="line">
            <a:avLst/>
          </a:prstGeom>
          <a:noFill/>
          <a:ln w="38100">
            <a:solidFill>
              <a:srgbClr val="FF0000"/>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sp>
        <p:nvSpPr>
          <p:cNvPr id="129098" name="Line 74"/>
          <p:cNvSpPr>
            <a:spLocks noChangeShapeType="1"/>
          </p:cNvSpPr>
          <p:nvPr/>
        </p:nvSpPr>
        <p:spPr bwMode="auto">
          <a:xfrm>
            <a:off x="4381500" y="3105150"/>
            <a:ext cx="120650" cy="0"/>
          </a:xfrm>
          <a:prstGeom prst="line">
            <a:avLst/>
          </a:prstGeom>
          <a:noFill/>
          <a:ln w="38100">
            <a:solidFill>
              <a:srgbClr val="FF0000"/>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sp>
        <p:nvSpPr>
          <p:cNvPr id="129099" name="Rectangle 75"/>
          <p:cNvSpPr>
            <a:spLocks noChangeArrowheads="1"/>
          </p:cNvSpPr>
          <p:nvPr/>
        </p:nvSpPr>
        <p:spPr bwMode="auto">
          <a:xfrm>
            <a:off x="4083050" y="3033713"/>
            <a:ext cx="431800" cy="503237"/>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H</a:t>
            </a:r>
          </a:p>
        </p:txBody>
      </p:sp>
      <p:sp>
        <p:nvSpPr>
          <p:cNvPr id="129101" name="Line 77"/>
          <p:cNvSpPr>
            <a:spLocks noChangeShapeType="1"/>
          </p:cNvSpPr>
          <p:nvPr/>
        </p:nvSpPr>
        <p:spPr bwMode="auto">
          <a:xfrm rot="5400000" flipH="1" flipV="1">
            <a:off x="4665663" y="3043238"/>
            <a:ext cx="88900" cy="24765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29105" name="Rectangle 81"/>
          <p:cNvSpPr>
            <a:spLocks noChangeArrowheads="1"/>
          </p:cNvSpPr>
          <p:nvPr/>
        </p:nvSpPr>
        <p:spPr bwMode="auto">
          <a:xfrm>
            <a:off x="3813175" y="3038475"/>
            <a:ext cx="450850" cy="503238"/>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O</a:t>
            </a:r>
          </a:p>
        </p:txBody>
      </p:sp>
      <p:sp>
        <p:nvSpPr>
          <p:cNvPr id="129107" name="Line 83"/>
          <p:cNvSpPr>
            <a:spLocks noChangeShapeType="1"/>
          </p:cNvSpPr>
          <p:nvPr/>
        </p:nvSpPr>
        <p:spPr bwMode="auto">
          <a:xfrm>
            <a:off x="3622675" y="3313113"/>
            <a:ext cx="663575" cy="0"/>
          </a:xfrm>
          <a:prstGeom prst="line">
            <a:avLst/>
          </a:prstGeom>
          <a:noFill/>
          <a:ln w="38100">
            <a:solidFill>
              <a:srgbClr val="FF0000"/>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sp>
        <p:nvSpPr>
          <p:cNvPr id="7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277460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017 0.01064 C 0.00295 -0.00533 0.00625 -0.02061 0.01701 -0.03056 C 0.02778 -0.04028 0.05382 -0.04769 0.06389 -0.04769 C 0.07361 -0.04769 0.07535 -0.03936 0.0776 -0.03056 " pathEditMode="relative" rAng="0" ptsTypes="aaaA">
                                      <p:cBhvr>
                                        <p:cTn id="6" dur="2000" fill="hold"/>
                                        <p:tgtEl>
                                          <p:spTgt spid="129099"/>
                                        </p:tgtEl>
                                        <p:attrNameLst>
                                          <p:attrName>ppt_x</p:attrName>
                                          <p:attrName>ppt_y</p:attrName>
                                        </p:attrNameLst>
                                      </p:cBhvr>
                                      <p:rCtr x="3900" y="-2900"/>
                                    </p:animMotion>
                                  </p:childTnLst>
                                </p:cTn>
                              </p:par>
                              <p:par>
                                <p:cTn id="7" presetID="0" presetClass="path" presetSubtype="0" accel="50000" decel="50000" fill="hold" grpId="0" nodeType="withEffect">
                                  <p:stCondLst>
                                    <p:cond delay="0"/>
                                  </p:stCondLst>
                                  <p:childTnLst>
                                    <p:animMotion origin="layout" path="M -0.00295 0.00787 C 0.01666 0.00463 0.03715 0.00162 0.04531 0.00162 " pathEditMode="relative" rAng="0" ptsTypes="aA">
                                      <p:cBhvr>
                                        <p:cTn id="8" dur="2000" fill="hold"/>
                                        <p:tgtEl>
                                          <p:spTgt spid="129105"/>
                                        </p:tgtEl>
                                        <p:attrNameLst>
                                          <p:attrName>ppt_x</p:attrName>
                                          <p:attrName>ppt_y</p:attrName>
                                        </p:attrNameLst>
                                      </p:cBhvr>
                                      <p:rCtr x="2400" y="-300"/>
                                    </p:animMotion>
                                  </p:childTnLst>
                                </p:cTn>
                              </p:par>
                            </p:childTnLst>
                          </p:cTn>
                        </p:par>
                        <p:par>
                          <p:cTn id="9" fill="hold" nodeType="afterGroup">
                            <p:stCondLst>
                              <p:cond delay="2000"/>
                            </p:stCondLst>
                            <p:childTnLst>
                              <p:par>
                                <p:cTn id="10" presetID="53" presetClass="entr" presetSubtype="0" fill="hold" nodeType="afterEffect">
                                  <p:stCondLst>
                                    <p:cond delay="500"/>
                                  </p:stCondLst>
                                  <p:childTnLst>
                                    <p:set>
                                      <p:cBhvr>
                                        <p:cTn id="11" dur="1" fill="hold">
                                          <p:stCondLst>
                                            <p:cond delay="0"/>
                                          </p:stCondLst>
                                        </p:cTn>
                                        <p:tgtEl>
                                          <p:spTgt spid="129101"/>
                                        </p:tgtEl>
                                        <p:attrNameLst>
                                          <p:attrName>style.visibility</p:attrName>
                                        </p:attrNameLst>
                                      </p:cBhvr>
                                      <p:to>
                                        <p:strVal val="visible"/>
                                      </p:to>
                                    </p:set>
                                    <p:anim calcmode="lin" valueType="num">
                                      <p:cBhvr>
                                        <p:cTn id="12" dur="500" fill="hold"/>
                                        <p:tgtEl>
                                          <p:spTgt spid="129101"/>
                                        </p:tgtEl>
                                        <p:attrNameLst>
                                          <p:attrName>ppt_w</p:attrName>
                                        </p:attrNameLst>
                                      </p:cBhvr>
                                      <p:tavLst>
                                        <p:tav tm="0">
                                          <p:val>
                                            <p:fltVal val="0"/>
                                          </p:val>
                                        </p:tav>
                                        <p:tav tm="100000">
                                          <p:val>
                                            <p:strVal val="#ppt_w"/>
                                          </p:val>
                                        </p:tav>
                                      </p:tavLst>
                                    </p:anim>
                                    <p:anim calcmode="lin" valueType="num">
                                      <p:cBhvr>
                                        <p:cTn id="13" dur="500" fill="hold"/>
                                        <p:tgtEl>
                                          <p:spTgt spid="129101"/>
                                        </p:tgtEl>
                                        <p:attrNameLst>
                                          <p:attrName>ppt_h</p:attrName>
                                        </p:attrNameLst>
                                      </p:cBhvr>
                                      <p:tavLst>
                                        <p:tav tm="0">
                                          <p:val>
                                            <p:fltVal val="0"/>
                                          </p:val>
                                        </p:tav>
                                        <p:tav tm="100000">
                                          <p:val>
                                            <p:strVal val="#ppt_h"/>
                                          </p:val>
                                        </p:tav>
                                      </p:tavLst>
                                    </p:anim>
                                    <p:animEffect transition="in" filter="fade">
                                      <p:cBhvr>
                                        <p:cTn id="14" dur="500"/>
                                        <p:tgtEl>
                                          <p:spTgt spid="129101"/>
                                        </p:tgtEl>
                                      </p:cBhvr>
                                    </p:animEffect>
                                  </p:childTnLst>
                                </p:cTn>
                              </p:par>
                            </p:childTnLst>
                          </p:cTn>
                        </p:par>
                        <p:par>
                          <p:cTn id="15" fill="hold" nodeType="afterGroup">
                            <p:stCondLst>
                              <p:cond delay="3000"/>
                            </p:stCondLst>
                            <p:childTnLst>
                              <p:par>
                                <p:cTn id="16" presetID="53" presetClass="entr" presetSubtype="0" fill="hold" nodeType="afterEffect">
                                  <p:stCondLst>
                                    <p:cond delay="500"/>
                                  </p:stCondLst>
                                  <p:childTnLst>
                                    <p:set>
                                      <p:cBhvr>
                                        <p:cTn id="17" dur="1" fill="hold">
                                          <p:stCondLst>
                                            <p:cond delay="0"/>
                                          </p:stCondLst>
                                        </p:cTn>
                                        <p:tgtEl>
                                          <p:spTgt spid="129107"/>
                                        </p:tgtEl>
                                        <p:attrNameLst>
                                          <p:attrName>style.visibility</p:attrName>
                                        </p:attrNameLst>
                                      </p:cBhvr>
                                      <p:to>
                                        <p:strVal val="visible"/>
                                      </p:to>
                                    </p:set>
                                    <p:anim calcmode="lin" valueType="num">
                                      <p:cBhvr>
                                        <p:cTn id="18" dur="500" fill="hold"/>
                                        <p:tgtEl>
                                          <p:spTgt spid="129107"/>
                                        </p:tgtEl>
                                        <p:attrNameLst>
                                          <p:attrName>ppt_w</p:attrName>
                                        </p:attrNameLst>
                                      </p:cBhvr>
                                      <p:tavLst>
                                        <p:tav tm="0">
                                          <p:val>
                                            <p:fltVal val="0"/>
                                          </p:val>
                                        </p:tav>
                                        <p:tav tm="100000">
                                          <p:val>
                                            <p:strVal val="#ppt_w"/>
                                          </p:val>
                                        </p:tav>
                                      </p:tavLst>
                                    </p:anim>
                                    <p:anim calcmode="lin" valueType="num">
                                      <p:cBhvr>
                                        <p:cTn id="19" dur="500" fill="hold"/>
                                        <p:tgtEl>
                                          <p:spTgt spid="129107"/>
                                        </p:tgtEl>
                                        <p:attrNameLst>
                                          <p:attrName>ppt_h</p:attrName>
                                        </p:attrNameLst>
                                      </p:cBhvr>
                                      <p:tavLst>
                                        <p:tav tm="0">
                                          <p:val>
                                            <p:fltVal val="0"/>
                                          </p:val>
                                        </p:tav>
                                        <p:tav tm="100000">
                                          <p:val>
                                            <p:strVal val="#ppt_h"/>
                                          </p:val>
                                        </p:tav>
                                      </p:tavLst>
                                    </p:anim>
                                    <p:animEffect transition="in" filter="fade">
                                      <p:cBhvr>
                                        <p:cTn id="20" dur="500"/>
                                        <p:tgtEl>
                                          <p:spTgt spid="1291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29097"/>
                                        </p:tgtEl>
                                        <p:attrNameLst>
                                          <p:attrName>style.visibility</p:attrName>
                                        </p:attrNameLst>
                                      </p:cBhvr>
                                      <p:to>
                                        <p:strVal val="visible"/>
                                      </p:to>
                                    </p:set>
                                    <p:anim calcmode="lin" valueType="num">
                                      <p:cBhvr>
                                        <p:cTn id="25" dur="500" fill="hold"/>
                                        <p:tgtEl>
                                          <p:spTgt spid="129097"/>
                                        </p:tgtEl>
                                        <p:attrNameLst>
                                          <p:attrName>ppt_w</p:attrName>
                                        </p:attrNameLst>
                                      </p:cBhvr>
                                      <p:tavLst>
                                        <p:tav tm="0">
                                          <p:val>
                                            <p:fltVal val="0"/>
                                          </p:val>
                                        </p:tav>
                                        <p:tav tm="100000">
                                          <p:val>
                                            <p:strVal val="#ppt_w"/>
                                          </p:val>
                                        </p:tav>
                                      </p:tavLst>
                                    </p:anim>
                                    <p:anim calcmode="lin" valueType="num">
                                      <p:cBhvr>
                                        <p:cTn id="26" dur="500" fill="hold"/>
                                        <p:tgtEl>
                                          <p:spTgt spid="129097"/>
                                        </p:tgtEl>
                                        <p:attrNameLst>
                                          <p:attrName>ppt_h</p:attrName>
                                        </p:attrNameLst>
                                      </p:cBhvr>
                                      <p:tavLst>
                                        <p:tav tm="0">
                                          <p:val>
                                            <p:fltVal val="0"/>
                                          </p:val>
                                        </p:tav>
                                        <p:tav tm="100000">
                                          <p:val>
                                            <p:strVal val="#ppt_h"/>
                                          </p:val>
                                        </p:tav>
                                      </p:tavLst>
                                    </p:anim>
                                    <p:animEffect transition="in" filter="fade">
                                      <p:cBhvr>
                                        <p:cTn id="27" dur="500"/>
                                        <p:tgtEl>
                                          <p:spTgt spid="129097"/>
                                        </p:tgtEl>
                                      </p:cBhvr>
                                    </p:animEffect>
                                  </p:childTnLst>
                                </p:cTn>
                              </p:par>
                              <p:par>
                                <p:cTn id="28" presetID="53" presetClass="entr" presetSubtype="0" fill="hold" nodeType="withEffect">
                                  <p:stCondLst>
                                    <p:cond delay="0"/>
                                  </p:stCondLst>
                                  <p:childTnLst>
                                    <p:set>
                                      <p:cBhvr>
                                        <p:cTn id="29" dur="1" fill="hold">
                                          <p:stCondLst>
                                            <p:cond delay="0"/>
                                          </p:stCondLst>
                                        </p:cTn>
                                        <p:tgtEl>
                                          <p:spTgt spid="129098"/>
                                        </p:tgtEl>
                                        <p:attrNameLst>
                                          <p:attrName>style.visibility</p:attrName>
                                        </p:attrNameLst>
                                      </p:cBhvr>
                                      <p:to>
                                        <p:strVal val="visible"/>
                                      </p:to>
                                    </p:set>
                                    <p:anim calcmode="lin" valueType="num">
                                      <p:cBhvr>
                                        <p:cTn id="30" dur="500" fill="hold"/>
                                        <p:tgtEl>
                                          <p:spTgt spid="129098"/>
                                        </p:tgtEl>
                                        <p:attrNameLst>
                                          <p:attrName>ppt_w</p:attrName>
                                        </p:attrNameLst>
                                      </p:cBhvr>
                                      <p:tavLst>
                                        <p:tav tm="0">
                                          <p:val>
                                            <p:fltVal val="0"/>
                                          </p:val>
                                        </p:tav>
                                        <p:tav tm="100000">
                                          <p:val>
                                            <p:strVal val="#ppt_w"/>
                                          </p:val>
                                        </p:tav>
                                      </p:tavLst>
                                    </p:anim>
                                    <p:anim calcmode="lin" valueType="num">
                                      <p:cBhvr>
                                        <p:cTn id="31" dur="500" fill="hold"/>
                                        <p:tgtEl>
                                          <p:spTgt spid="129098"/>
                                        </p:tgtEl>
                                        <p:attrNameLst>
                                          <p:attrName>ppt_h</p:attrName>
                                        </p:attrNameLst>
                                      </p:cBhvr>
                                      <p:tavLst>
                                        <p:tav tm="0">
                                          <p:val>
                                            <p:fltVal val="0"/>
                                          </p:val>
                                        </p:tav>
                                        <p:tav tm="100000">
                                          <p:val>
                                            <p:strVal val="#ppt_h"/>
                                          </p:val>
                                        </p:tav>
                                      </p:tavLst>
                                    </p:anim>
                                    <p:animEffect transition="in" filter="fade">
                                      <p:cBhvr>
                                        <p:cTn id="32" dur="500"/>
                                        <p:tgtEl>
                                          <p:spTgt spid="12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99" grpId="0"/>
      <p:bldP spid="12910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352800" y="518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400">
              <a:latin typeface="Times New Roman" pitchFamily="18" charset="0"/>
            </a:endParaRPr>
          </a:p>
        </p:txBody>
      </p:sp>
      <p:sp>
        <p:nvSpPr>
          <p:cNvPr id="22531" name="Rectangle 4"/>
          <p:cNvSpPr>
            <a:spLocks noChangeArrowheads="1"/>
          </p:cNvSpPr>
          <p:nvPr/>
        </p:nvSpPr>
        <p:spPr bwMode="auto">
          <a:xfrm>
            <a:off x="157163" y="1844814"/>
            <a:ext cx="9028112"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b="1" dirty="0">
                <a:latin typeface="Century Gothic" pitchFamily="34" charset="0"/>
              </a:rPr>
              <a:t>The idea that the activity of "living matter" </a:t>
            </a:r>
            <a:r>
              <a:rPr lang="en" altLang="fr-FR" b="1" dirty="0" smtClean="0">
                <a:latin typeface="Century Gothic" pitchFamily="34" charset="0"/>
              </a:rPr>
              <a:t>arising from chemical reactions </a:t>
            </a:r>
            <a:r>
              <a:rPr lang="en" altLang="fr-FR" b="1" dirty="0">
                <a:latin typeface="Century Gothic" pitchFamily="34" charset="0"/>
              </a:rPr>
              <a:t>is</a:t>
            </a:r>
          </a:p>
          <a:p>
            <a:pPr rtl="1" eaLnBrk="1" hangingPunct="1"/>
            <a:r>
              <a:rPr lang="en" altLang="fr-FR" b="1" dirty="0">
                <a:latin typeface="Century Gothic" pitchFamily="34" charset="0"/>
              </a:rPr>
              <a:t>quite old </a:t>
            </a:r>
            <a:r>
              <a:rPr lang="en" altLang="fr-FR" b="1" dirty="0" smtClean="0">
                <a:latin typeface="Century Gothic" pitchFamily="34" charset="0"/>
              </a:rPr>
              <a:t>( </a:t>
            </a:r>
            <a:r>
              <a:rPr lang="en" altLang="fr-FR" b="1" dirty="0" smtClean="0">
                <a:solidFill>
                  <a:srgbClr val="FFC000"/>
                </a:solidFill>
                <a:latin typeface="Century Gothic" pitchFamily="34" charset="0"/>
              </a:rPr>
              <a:t>Réaumur, Spallanzani </a:t>
            </a:r>
            <a:r>
              <a:rPr lang="en" altLang="fr-FR" b="1" dirty="0" smtClean="0">
                <a:latin typeface="Century Gothic" pitchFamily="34" charset="0"/>
              </a:rPr>
              <a:t>, </a:t>
            </a:r>
            <a:r>
              <a:rPr lang="en" altLang="fr-FR" b="1" dirty="0">
                <a:latin typeface="Century Gothic" pitchFamily="34" charset="0"/>
              </a:rPr>
              <a:t>etc.). The synthesis of urea </a:t>
            </a:r>
            <a:r>
              <a:rPr lang="en" altLang="fr-FR" b="1" dirty="0">
                <a:solidFill>
                  <a:srgbClr val="FFC000"/>
                </a:solidFill>
                <a:latin typeface="Century Gothic" pitchFamily="34" charset="0"/>
              </a:rPr>
              <a:t>, </a:t>
            </a:r>
            <a:r>
              <a:rPr lang="en" altLang="fr-FR" b="1" dirty="0">
                <a:latin typeface="Century Gothic" pitchFamily="34" charset="0"/>
              </a:rPr>
              <a:t>achieved in </a:t>
            </a:r>
            <a:r>
              <a:rPr lang="en" altLang="fr-FR" b="1" dirty="0">
                <a:solidFill>
                  <a:srgbClr val="FFFF00"/>
                </a:solidFill>
                <a:latin typeface="Century Gothic" pitchFamily="34" charset="0"/>
              </a:rPr>
              <a:t>1828</a:t>
            </a:r>
          </a:p>
          <a:p>
            <a:pPr rtl="1" eaLnBrk="1" hangingPunct="1"/>
            <a:r>
              <a:rPr lang="en" altLang="fr-FR" b="1" dirty="0">
                <a:latin typeface="Century Gothic" pitchFamily="34" charset="0"/>
              </a:rPr>
              <a:t>by the German chemist </a:t>
            </a:r>
            <a:r>
              <a:rPr lang="en" altLang="fr-FR" b="1" dirty="0">
                <a:solidFill>
                  <a:srgbClr val="FFC000"/>
                </a:solidFill>
                <a:latin typeface="Century Gothic" pitchFamily="34" charset="0"/>
              </a:rPr>
              <a:t>Friedrich </a:t>
            </a:r>
            <a:r>
              <a:rPr lang="en" altLang="fr-FR" b="1" dirty="0" smtClean="0">
                <a:solidFill>
                  <a:srgbClr val="FFC000"/>
                </a:solidFill>
                <a:latin typeface="Century Gothic" pitchFamily="34" charset="0"/>
              </a:rPr>
              <a:t>Wöhler </a:t>
            </a:r>
            <a:r>
              <a:rPr lang="en" altLang="fr-FR" b="1" dirty="0" smtClean="0">
                <a:latin typeface="Century Gothic" pitchFamily="34" charset="0"/>
              </a:rPr>
              <a:t>, </a:t>
            </a:r>
            <a:r>
              <a:rPr lang="en" altLang="fr-FR" b="1" dirty="0">
                <a:latin typeface="Century Gothic" pitchFamily="34" charset="0"/>
              </a:rPr>
              <a:t>will be one of the most significant confirmations of this.</a:t>
            </a:r>
          </a:p>
          <a:p>
            <a:pPr rtl="1" eaLnBrk="1" hangingPunct="1"/>
            <a:r>
              <a:rPr lang="en" altLang="fr-FR" b="1" dirty="0">
                <a:latin typeface="Century Gothic" pitchFamily="34" charset="0"/>
              </a:rPr>
              <a:t>decisive actions carried out at</a:t>
            </a:r>
            <a:r>
              <a:rPr lang="en" altLang="fr-FR" b="1" dirty="0" smtClean="0">
                <a:latin typeface="Century Gothic" pitchFamily="34" charset="0"/>
              </a:rPr>
              <a:t> </a:t>
            </a:r>
            <a:r>
              <a:rPr lang="en" altLang="fr-FR" b="1" dirty="0" smtClean="0">
                <a:solidFill>
                  <a:srgbClr val="FFC000"/>
                </a:solidFill>
                <a:latin typeface="Century Gothic" pitchFamily="34" charset="0"/>
              </a:rPr>
              <a:t>19th </a:t>
            </a:r>
            <a:r>
              <a:rPr lang="en" altLang="fr-FR" b="1" dirty="0" err="1" smtClean="0">
                <a:solidFill>
                  <a:srgbClr val="FFC000"/>
                </a:solidFill>
                <a:latin typeface="Century Gothic" pitchFamily="34" charset="0"/>
              </a:rPr>
              <a:t>century </a:t>
            </a:r>
            <a:r>
              <a:rPr lang="en" altLang="fr-FR" b="1" dirty="0" smtClean="0">
                <a:latin typeface="Century Gothic" pitchFamily="34" charset="0"/>
              </a:rPr>
              <a:t>.</a:t>
            </a:r>
            <a:endParaRPr lang="fr-FR" altLang="fr-FR" b="1" u="sng" dirty="0">
              <a:latin typeface="Century Gothic" pitchFamily="34" charset="0"/>
            </a:endParaRPr>
          </a:p>
          <a:p>
            <a:pPr rtl="1" eaLnBrk="1" hangingPunct="1"/>
            <a:endParaRPr lang="fr-FR" altLang="fr-FR" b="1" u="sng" dirty="0">
              <a:latin typeface="Century Gothic" pitchFamily="34" charset="0"/>
            </a:endParaRPr>
          </a:p>
          <a:p>
            <a:pPr rtl="1" eaLnBrk="1" hangingPunct="1"/>
            <a:r>
              <a:rPr lang="en" altLang="fr-FR" b="1" dirty="0">
                <a:latin typeface="Century Gothic" pitchFamily="34" charset="0"/>
              </a:rPr>
              <a:t>Another German,</a:t>
            </a:r>
            <a:r>
              <a:rPr lang="en" altLang="fr-FR" b="1" dirty="0" smtClean="0">
                <a:latin typeface="Century Gothic" pitchFamily="34" charset="0"/>
              </a:rPr>
              <a:t> </a:t>
            </a:r>
            <a:r>
              <a:rPr lang="en" altLang="fr-FR" b="1" dirty="0" smtClean="0">
                <a:solidFill>
                  <a:srgbClr val="FFC000"/>
                </a:solidFill>
                <a:latin typeface="Century Gothic" pitchFamily="34" charset="0"/>
              </a:rPr>
              <a:t>Justus Von Liebig </a:t>
            </a:r>
            <a:r>
              <a:rPr lang="en" altLang="fr-FR" b="1" dirty="0" smtClean="0">
                <a:latin typeface="Century Gothic" pitchFamily="34" charset="0"/>
              </a:rPr>
              <a:t>will be </a:t>
            </a:r>
            <a:r>
              <a:rPr lang="en" altLang="fr-FR" b="1" dirty="0">
                <a:latin typeface="Century Gothic" pitchFamily="34" charset="0"/>
              </a:rPr>
              <a:t>the promoter of a new science,</a:t>
            </a:r>
          </a:p>
          <a:p>
            <a:pPr rtl="1" eaLnBrk="1" hangingPunct="1"/>
            <a:r>
              <a:rPr lang="en" altLang="fr-FR" b="1" dirty="0">
                <a:solidFill>
                  <a:srgbClr val="FFFF00"/>
                </a:solidFill>
                <a:latin typeface="Century Gothic" pitchFamily="34" charset="0"/>
              </a:rPr>
              <a:t>biochemistry </a:t>
            </a:r>
            <a:r>
              <a:rPr lang="en" altLang="fr-FR" b="1" dirty="0">
                <a:latin typeface="Century Gothic" pitchFamily="34" charset="0"/>
              </a:rPr>
              <a:t>, which will be a field in which several of his compatriots will</a:t>
            </a:r>
          </a:p>
          <a:p>
            <a:pPr rtl="1" eaLnBrk="1" hangingPunct="1"/>
            <a:r>
              <a:rPr lang="en" altLang="fr-FR" b="1" dirty="0">
                <a:latin typeface="Century Gothic" pitchFamily="34" charset="0"/>
              </a:rPr>
              <a:t>to distinguish themselves up until the Second World War. Among the most famous, we will remember</a:t>
            </a:r>
            <a:r>
              <a:rPr lang="en" altLang="fr-FR" b="1" dirty="0" smtClean="0">
                <a:latin typeface="Century Gothic" pitchFamily="34" charset="0"/>
              </a:rPr>
              <a:t> </a:t>
            </a:r>
            <a:r>
              <a:rPr lang="en" altLang="fr-FR" b="1" dirty="0" smtClean="0">
                <a:solidFill>
                  <a:srgbClr val="FFC000"/>
                </a:solidFill>
                <a:latin typeface="Century Gothic" pitchFamily="34" charset="0"/>
              </a:rPr>
              <a:t>Hermann </a:t>
            </a:r>
            <a:r>
              <a:rPr lang="en" altLang="fr-FR" b="1" dirty="0" err="1" smtClean="0">
                <a:solidFill>
                  <a:srgbClr val="FFC000"/>
                </a:solidFill>
                <a:latin typeface="Century Gothic" pitchFamily="34" charset="0"/>
              </a:rPr>
              <a:t>Emil </a:t>
            </a:r>
            <a:r>
              <a:rPr lang="en" altLang="fr-FR" b="1" dirty="0" smtClean="0">
                <a:solidFill>
                  <a:srgbClr val="FFC000"/>
                </a:solidFill>
                <a:latin typeface="Century Gothic" pitchFamily="34" charset="0"/>
              </a:rPr>
              <a:t>Fischer </a:t>
            </a:r>
            <a:r>
              <a:rPr lang="en" altLang="fr-FR" b="1" dirty="0" smtClean="0">
                <a:latin typeface="Century Gothic" pitchFamily="34" charset="0"/>
              </a:rPr>
              <a:t>(the </a:t>
            </a:r>
            <a:r>
              <a:rPr lang="en" altLang="fr-FR" b="1" dirty="0">
                <a:latin typeface="Century Gothic" pitchFamily="34" charset="0"/>
              </a:rPr>
              <a:t>famous Fischer projection of carbohydrates), </a:t>
            </a:r>
            <a:r>
              <a:rPr lang="en" altLang="fr-FR" b="1" dirty="0">
                <a:solidFill>
                  <a:srgbClr val="FFC000"/>
                </a:solidFill>
                <a:latin typeface="Century Gothic" pitchFamily="34" charset="0"/>
              </a:rPr>
              <a:t>Eduard Buchner</a:t>
            </a:r>
            <a:r>
              <a:rPr lang="en" altLang="fr-FR" b="1" dirty="0">
                <a:latin typeface="Century Gothic" pitchFamily="34" charset="0"/>
              </a:rPr>
              <a:t> </a:t>
            </a:r>
          </a:p>
          <a:p>
            <a:pPr rtl="1" eaLnBrk="1" hangingPunct="1"/>
            <a:r>
              <a:rPr lang="en" altLang="fr-FR" b="1" dirty="0">
                <a:latin typeface="Century Gothic" pitchFamily="34" charset="0"/>
              </a:rPr>
              <a:t>(biochemistry of fermentation) and </a:t>
            </a:r>
            <a:r>
              <a:rPr lang="en" altLang="fr-FR" b="1" dirty="0">
                <a:solidFill>
                  <a:srgbClr val="FFC000"/>
                </a:solidFill>
                <a:latin typeface="Century Gothic" pitchFamily="34" charset="0"/>
              </a:rPr>
              <a:t>Richard </a:t>
            </a:r>
            <a:r>
              <a:rPr lang="en" altLang="fr-FR" b="1" dirty="0" err="1" smtClean="0">
                <a:solidFill>
                  <a:srgbClr val="FFC000"/>
                </a:solidFill>
                <a:latin typeface="Century Gothic" pitchFamily="34" charset="0"/>
              </a:rPr>
              <a:t>Willstätter </a:t>
            </a:r>
            <a:r>
              <a:rPr lang="en" altLang="fr-FR" b="1" dirty="0" smtClean="0">
                <a:latin typeface="Century Gothic" pitchFamily="34" charset="0"/>
              </a:rPr>
              <a:t>( </a:t>
            </a:r>
            <a:r>
              <a:rPr lang="en" altLang="fr-FR" b="1" dirty="0">
                <a:latin typeface="Century Gothic" pitchFamily="34" charset="0"/>
              </a:rPr>
              <a:t>mechanism of reactions</a:t>
            </a:r>
          </a:p>
          <a:p>
            <a:pPr rtl="1" eaLnBrk="1" hangingPunct="1"/>
            <a:r>
              <a:rPr lang="en" altLang="fr-FR" b="1" dirty="0">
                <a:latin typeface="Century Gothic" pitchFamily="34" charset="0"/>
              </a:rPr>
              <a:t>enzymatic).</a:t>
            </a:r>
            <a:r>
              <a:rPr lang="en" altLang="fr-FR" dirty="0">
                <a:latin typeface="Century Gothic" pitchFamily="34" charset="0"/>
              </a:rPr>
              <a:t> </a:t>
            </a:r>
          </a:p>
          <a:p>
            <a:pPr rtl="1" eaLnBrk="1" hangingPunct="1"/>
            <a:endParaRPr lang="fr-FR" altLang="fr-FR" dirty="0">
              <a:latin typeface="Century Gothic" pitchFamily="34" charset="0"/>
            </a:endParaRPr>
          </a:p>
          <a:p>
            <a:pPr rtl="1" eaLnBrk="1" hangingPunct="1"/>
            <a:r>
              <a:rPr lang="en" altLang="fr-FR" sz="1800" dirty="0">
                <a:latin typeface="Century Gothic" pitchFamily="34" charset="0"/>
              </a:rPr>
              <a:t>From this period onwards, the exploration of the </a:t>
            </a:r>
            <a:r>
              <a:rPr lang="en" altLang="fr-FR" sz="1800" dirty="0">
                <a:solidFill>
                  <a:srgbClr val="FFC000"/>
                </a:solidFill>
                <a:latin typeface="Century Gothic" pitchFamily="34" charset="0"/>
              </a:rPr>
              <a:t>cell </a:t>
            </a:r>
            <a:r>
              <a:rPr lang="en" altLang="fr-FR" sz="1800" dirty="0">
                <a:latin typeface="Century Gothic" pitchFamily="34" charset="0"/>
              </a:rPr>
              <a:t>experienced a new boom.</a:t>
            </a:r>
          </a:p>
          <a:p>
            <a:pPr rtl="1" eaLnBrk="1" hangingPunct="1"/>
            <a:r>
              <a:rPr lang="en" altLang="fr-FR" sz="1800" dirty="0">
                <a:latin typeface="Century Gothic" pitchFamily="34" charset="0"/>
              </a:rPr>
              <a:t>but we will focus primarily on its chemical constituents and the way in which</a:t>
            </a:r>
          </a:p>
          <a:p>
            <a:pPr rtl="1" eaLnBrk="1" hangingPunct="1"/>
            <a:r>
              <a:rPr lang="en" altLang="fr-FR" sz="1800" dirty="0">
                <a:latin typeface="Century Gothic" pitchFamily="34" charset="0"/>
              </a:rPr>
              <a:t>which they react with each other to carry out </a:t>
            </a:r>
            <a:r>
              <a:rPr lang="en" altLang="fr-FR" sz="1800" dirty="0" smtClean="0">
                <a:solidFill>
                  <a:srgbClr val="FFC000"/>
                </a:solidFill>
                <a:latin typeface="Century Gothic" pitchFamily="34" charset="0"/>
              </a:rPr>
              <a:t>metabolism </a:t>
            </a:r>
            <a:r>
              <a:rPr lang="en" altLang="fr-FR" sz="1800" dirty="0" smtClean="0">
                <a:latin typeface="Century Gothic" pitchFamily="34" charset="0"/>
              </a:rPr>
              <a:t>at the </a:t>
            </a:r>
            <a:r>
              <a:rPr lang="en" altLang="fr-FR" sz="1800" dirty="0">
                <a:latin typeface="Century Gothic" pitchFamily="34" charset="0"/>
              </a:rPr>
              <a:t>cellular level.</a:t>
            </a:r>
            <a:r>
              <a:rPr lang="en" altLang="fr-FR" sz="1800" dirty="0"/>
              <a:t> </a:t>
            </a:r>
          </a:p>
        </p:txBody>
      </p:sp>
      <p:sp>
        <p:nvSpPr>
          <p:cNvPr id="440325" name="Text Box 5"/>
          <p:cNvSpPr txBox="1">
            <a:spLocks noChangeArrowheads="1"/>
          </p:cNvSpPr>
          <p:nvPr/>
        </p:nvSpPr>
        <p:spPr bwMode="auto">
          <a:xfrm>
            <a:off x="3635375" y="549275"/>
            <a:ext cx="2197100" cy="457200"/>
          </a:xfrm>
          <a:prstGeom prst="rect">
            <a:avLst/>
          </a:prstGeom>
          <a:noFill/>
          <a:ln w="9525">
            <a:noFill/>
            <a:miter lim="800000"/>
            <a:headEnd/>
            <a:tailEnd/>
          </a:ln>
          <a:effectLst/>
        </p:spPr>
        <p:txBody>
          <a:bodyPr wrap="none">
            <a:spAutoFit/>
          </a:bodyPr>
          <a:lstStyle/>
          <a:p>
            <a:pPr rtl="1">
              <a:defRPr/>
            </a:pPr>
            <a:r>
              <a:rPr lang="en" sz="2400" b="1" u="sng">
                <a:solidFill>
                  <a:srgbClr val="FFFF00"/>
                </a:solidFill>
                <a:effectLst>
                  <a:outerShdw blurRad="38100" dist="38100" dir="2700000" algn="tl">
                    <a:srgbClr val="000000"/>
                  </a:outerShdw>
                </a:effectLst>
              </a:rPr>
              <a:t>HISTORICAL</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640583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690563"/>
            <a:ext cx="2887663" cy="1006475"/>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a:t>
            </a:r>
          </a:p>
        </p:txBody>
      </p:sp>
      <p:sp>
        <p:nvSpPr>
          <p:cNvPr id="43011" name="Text Box 3"/>
          <p:cNvSpPr txBox="1">
            <a:spLocks noChangeAspect="1" noChangeArrowheads="1"/>
          </p:cNvSpPr>
          <p:nvPr/>
        </p:nvSpPr>
        <p:spPr bwMode="auto">
          <a:xfrm>
            <a:off x="787400" y="5016500"/>
            <a:ext cx="1320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3012" name="Text Box 4"/>
          <p:cNvSpPr txBox="1">
            <a:spLocks noChangeAspect="1" noChangeArrowheads="1"/>
          </p:cNvSpPr>
          <p:nvPr/>
        </p:nvSpPr>
        <p:spPr bwMode="auto">
          <a:xfrm>
            <a:off x="150813" y="3321050"/>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43013" name="Text Box 5"/>
          <p:cNvSpPr txBox="1">
            <a:spLocks noChangeAspect="1" noChangeArrowheads="1"/>
          </p:cNvSpPr>
          <p:nvPr/>
        </p:nvSpPr>
        <p:spPr bwMode="auto">
          <a:xfrm>
            <a:off x="415925" y="446881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3014" name="Line 6"/>
          <p:cNvSpPr>
            <a:spLocks noChangeAspect="1" noChangeShapeType="1"/>
          </p:cNvSpPr>
          <p:nvPr/>
        </p:nvSpPr>
        <p:spPr bwMode="auto">
          <a:xfrm flipV="1">
            <a:off x="1016000" y="43545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15" name="Line 7"/>
          <p:cNvSpPr>
            <a:spLocks noChangeAspect="1" noChangeShapeType="1"/>
          </p:cNvSpPr>
          <p:nvPr/>
        </p:nvSpPr>
        <p:spPr bwMode="auto">
          <a:xfrm flipV="1">
            <a:off x="1016000" y="4897438"/>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16" name="Line 8"/>
          <p:cNvSpPr>
            <a:spLocks noChangeAspect="1" noChangeShapeType="1"/>
          </p:cNvSpPr>
          <p:nvPr/>
        </p:nvSpPr>
        <p:spPr bwMode="auto">
          <a:xfrm flipV="1">
            <a:off x="1016000" y="37830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17" name="Text Box 9"/>
          <p:cNvSpPr txBox="1">
            <a:spLocks noChangeAspect="1" noChangeArrowheads="1"/>
          </p:cNvSpPr>
          <p:nvPr/>
        </p:nvSpPr>
        <p:spPr bwMode="auto">
          <a:xfrm>
            <a:off x="401638" y="391636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3018" name="Line 10"/>
          <p:cNvSpPr>
            <a:spLocks noChangeAspect="1" noChangeShapeType="1"/>
          </p:cNvSpPr>
          <p:nvPr/>
        </p:nvSpPr>
        <p:spPr bwMode="auto">
          <a:xfrm flipV="1">
            <a:off x="1016000" y="319246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19" name="Text Box 11"/>
          <p:cNvSpPr txBox="1">
            <a:spLocks noChangeAspect="1" noChangeArrowheads="1"/>
          </p:cNvSpPr>
          <p:nvPr/>
        </p:nvSpPr>
        <p:spPr bwMode="auto">
          <a:xfrm>
            <a:off x="798513" y="2179638"/>
            <a:ext cx="898525" cy="50323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3020" name="Line 12"/>
          <p:cNvSpPr>
            <a:spLocks noChangeAspect="1" noChangeShapeType="1"/>
          </p:cNvSpPr>
          <p:nvPr/>
        </p:nvSpPr>
        <p:spPr bwMode="auto">
          <a:xfrm flipV="1">
            <a:off x="1016000" y="26146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21" name="Text Box 13"/>
          <p:cNvSpPr txBox="1">
            <a:spLocks noChangeAspect="1" noChangeArrowheads="1"/>
          </p:cNvSpPr>
          <p:nvPr/>
        </p:nvSpPr>
        <p:spPr bwMode="auto">
          <a:xfrm>
            <a:off x="395288" y="2746375"/>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3022" name="Text Box 14"/>
          <p:cNvSpPr txBox="1">
            <a:spLocks noChangeArrowheads="1"/>
          </p:cNvSpPr>
          <p:nvPr/>
        </p:nvSpPr>
        <p:spPr bwMode="auto">
          <a:xfrm>
            <a:off x="398463" y="5667375"/>
            <a:ext cx="1885950" cy="701675"/>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43023" name="Line 15"/>
          <p:cNvSpPr>
            <a:spLocks noChangeShapeType="1"/>
          </p:cNvSpPr>
          <p:nvPr/>
        </p:nvSpPr>
        <p:spPr bwMode="auto">
          <a:xfrm flipH="1" flipV="1">
            <a:off x="685800" y="2133600"/>
            <a:ext cx="209550" cy="2095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24" name="Rectangle 16"/>
          <p:cNvSpPr>
            <a:spLocks noChangeArrowheads="1"/>
          </p:cNvSpPr>
          <p:nvPr/>
        </p:nvSpPr>
        <p:spPr bwMode="auto">
          <a:xfrm>
            <a:off x="400050" y="16748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3025" name="Text Box 17"/>
          <p:cNvSpPr txBox="1">
            <a:spLocks noChangeArrowheads="1"/>
          </p:cNvSpPr>
          <p:nvPr/>
        </p:nvSpPr>
        <p:spPr bwMode="auto">
          <a:xfrm>
            <a:off x="993775" y="19796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3026" name="Text Box 18"/>
          <p:cNvSpPr txBox="1">
            <a:spLocks noChangeArrowheads="1"/>
          </p:cNvSpPr>
          <p:nvPr/>
        </p:nvSpPr>
        <p:spPr bwMode="auto">
          <a:xfrm>
            <a:off x="993775" y="25701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3027" name="Text Box 19"/>
          <p:cNvSpPr txBox="1">
            <a:spLocks noChangeArrowheads="1"/>
          </p:cNvSpPr>
          <p:nvPr/>
        </p:nvSpPr>
        <p:spPr bwMode="auto">
          <a:xfrm>
            <a:off x="993775" y="3160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3028" name="Text Box 20"/>
          <p:cNvSpPr txBox="1">
            <a:spLocks noChangeArrowheads="1"/>
          </p:cNvSpPr>
          <p:nvPr/>
        </p:nvSpPr>
        <p:spPr bwMode="auto">
          <a:xfrm>
            <a:off x="1012825" y="37703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3029" name="Text Box 21"/>
          <p:cNvSpPr txBox="1">
            <a:spLocks noChangeArrowheads="1"/>
          </p:cNvSpPr>
          <p:nvPr/>
        </p:nvSpPr>
        <p:spPr bwMode="auto">
          <a:xfrm>
            <a:off x="1012825" y="43227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3030" name="Text Box 22"/>
          <p:cNvSpPr txBox="1">
            <a:spLocks noChangeArrowheads="1"/>
          </p:cNvSpPr>
          <p:nvPr/>
        </p:nvSpPr>
        <p:spPr bwMode="auto">
          <a:xfrm>
            <a:off x="1012825" y="48371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3031" name="Line 23"/>
          <p:cNvSpPr>
            <a:spLocks noChangeShapeType="1"/>
          </p:cNvSpPr>
          <p:nvPr/>
        </p:nvSpPr>
        <p:spPr bwMode="auto">
          <a:xfrm>
            <a:off x="2362200" y="35814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32" name="Line 24"/>
          <p:cNvSpPr>
            <a:spLocks noChangeShapeType="1"/>
          </p:cNvSpPr>
          <p:nvPr/>
        </p:nvSpPr>
        <p:spPr bwMode="auto">
          <a:xfrm>
            <a:off x="2362200" y="37338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33" name="Line 25"/>
          <p:cNvSpPr>
            <a:spLocks noChangeShapeType="1"/>
          </p:cNvSpPr>
          <p:nvPr/>
        </p:nvSpPr>
        <p:spPr bwMode="auto">
          <a:xfrm>
            <a:off x="2362200" y="38862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34" name="Rectangle 26"/>
          <p:cNvSpPr>
            <a:spLocks noChangeArrowheads="1"/>
          </p:cNvSpPr>
          <p:nvPr/>
        </p:nvSpPr>
        <p:spPr bwMode="auto">
          <a:xfrm>
            <a:off x="3752850" y="4781550"/>
            <a:ext cx="539750" cy="74613"/>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35" name="Text Box 27"/>
          <p:cNvSpPr txBox="1">
            <a:spLocks noChangeArrowheads="1"/>
          </p:cNvSpPr>
          <p:nvPr/>
        </p:nvSpPr>
        <p:spPr bwMode="auto">
          <a:xfrm>
            <a:off x="3332163" y="4554538"/>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3036" name="Text Box 28"/>
          <p:cNvSpPr txBox="1">
            <a:spLocks noChangeArrowheads="1"/>
          </p:cNvSpPr>
          <p:nvPr/>
        </p:nvSpPr>
        <p:spPr bwMode="auto">
          <a:xfrm>
            <a:off x="4270375" y="455930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3037" name="AutoShape 29"/>
          <p:cNvSpPr>
            <a:spLocks noChangeArrowheads="1"/>
          </p:cNvSpPr>
          <p:nvPr/>
        </p:nvSpPr>
        <p:spPr bwMode="auto">
          <a:xfrm rot="-1800000">
            <a:off x="3271838"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38" name="AutoShape 30"/>
          <p:cNvSpPr>
            <a:spLocks noChangeArrowheads="1"/>
          </p:cNvSpPr>
          <p:nvPr/>
        </p:nvSpPr>
        <p:spPr bwMode="auto">
          <a:xfrm rot="1800000">
            <a:off x="4672013"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39" name="Text Box 31"/>
          <p:cNvSpPr txBox="1">
            <a:spLocks noChangeArrowheads="1"/>
          </p:cNvSpPr>
          <p:nvPr/>
        </p:nvSpPr>
        <p:spPr bwMode="auto">
          <a:xfrm>
            <a:off x="2917825" y="3787775"/>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3040" name="Text Box 32"/>
          <p:cNvSpPr txBox="1">
            <a:spLocks noChangeArrowheads="1"/>
          </p:cNvSpPr>
          <p:nvPr/>
        </p:nvSpPr>
        <p:spPr bwMode="auto">
          <a:xfrm>
            <a:off x="4694238" y="3787775"/>
            <a:ext cx="889000" cy="503238"/>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43041" name="Line 33"/>
          <p:cNvSpPr>
            <a:spLocks noChangeShapeType="1"/>
          </p:cNvSpPr>
          <p:nvPr/>
        </p:nvSpPr>
        <p:spPr bwMode="auto">
          <a:xfrm rot="1800000" flipV="1">
            <a:off x="3309938" y="3386138"/>
            <a:ext cx="0" cy="5397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42" name="Text Box 34"/>
          <p:cNvSpPr txBox="1">
            <a:spLocks noChangeArrowheads="1"/>
          </p:cNvSpPr>
          <p:nvPr/>
        </p:nvSpPr>
        <p:spPr bwMode="auto">
          <a:xfrm>
            <a:off x="3298825" y="3049588"/>
            <a:ext cx="136525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 </a:t>
            </a: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3043" name="Text Box 35"/>
          <p:cNvSpPr txBox="1">
            <a:spLocks noChangeArrowheads="1"/>
          </p:cNvSpPr>
          <p:nvPr/>
        </p:nvSpPr>
        <p:spPr bwMode="auto">
          <a:xfrm>
            <a:off x="3298825" y="236378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3044" name="Line 36"/>
          <p:cNvSpPr>
            <a:spLocks noChangeShapeType="1"/>
          </p:cNvSpPr>
          <p:nvPr/>
        </p:nvSpPr>
        <p:spPr bwMode="auto">
          <a:xfrm>
            <a:off x="3524250" y="2786063"/>
            <a:ext cx="0" cy="36036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45" name="Line 37"/>
          <p:cNvSpPr>
            <a:spLocks noChangeShapeType="1"/>
          </p:cNvSpPr>
          <p:nvPr/>
        </p:nvSpPr>
        <p:spPr bwMode="auto">
          <a:xfrm flipV="1">
            <a:off x="4914900" y="3581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46" name="Rectangle 38"/>
          <p:cNvSpPr>
            <a:spLocks noChangeArrowheads="1"/>
          </p:cNvSpPr>
          <p:nvPr/>
        </p:nvSpPr>
        <p:spPr bwMode="auto">
          <a:xfrm>
            <a:off x="4686300" y="31607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3047" name="Line 39"/>
          <p:cNvSpPr>
            <a:spLocks noChangeShapeType="1"/>
          </p:cNvSpPr>
          <p:nvPr/>
        </p:nvSpPr>
        <p:spPr bwMode="auto">
          <a:xfrm flipV="1">
            <a:off x="3117850" y="36449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48" name="Rectangle 40"/>
          <p:cNvSpPr>
            <a:spLocks noChangeArrowheads="1"/>
          </p:cNvSpPr>
          <p:nvPr/>
        </p:nvSpPr>
        <p:spPr bwMode="auto">
          <a:xfrm>
            <a:off x="2889250" y="32369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3049" name="Line 41"/>
          <p:cNvSpPr>
            <a:spLocks noChangeShapeType="1"/>
          </p:cNvSpPr>
          <p:nvPr/>
        </p:nvSpPr>
        <p:spPr bwMode="auto">
          <a:xfrm flipV="1">
            <a:off x="3524250" y="34798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50" name="Rectangle 42"/>
          <p:cNvSpPr>
            <a:spLocks noChangeArrowheads="1"/>
          </p:cNvSpPr>
          <p:nvPr/>
        </p:nvSpPr>
        <p:spPr bwMode="auto">
          <a:xfrm>
            <a:off x="3302000" y="361156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3051" name="Line 43"/>
          <p:cNvSpPr>
            <a:spLocks noChangeShapeType="1"/>
          </p:cNvSpPr>
          <p:nvPr/>
        </p:nvSpPr>
        <p:spPr bwMode="auto">
          <a:xfrm flipV="1">
            <a:off x="3117850" y="4203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52" name="Rectangle 44"/>
          <p:cNvSpPr>
            <a:spLocks noChangeArrowheads="1"/>
          </p:cNvSpPr>
          <p:nvPr/>
        </p:nvSpPr>
        <p:spPr bwMode="auto">
          <a:xfrm>
            <a:off x="2635250" y="43545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3053" name="Line 45"/>
          <p:cNvSpPr>
            <a:spLocks noChangeShapeType="1"/>
          </p:cNvSpPr>
          <p:nvPr/>
        </p:nvSpPr>
        <p:spPr bwMode="auto">
          <a:xfrm>
            <a:off x="3613150" y="3314700"/>
            <a:ext cx="673100" cy="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54" name="Line 46"/>
          <p:cNvSpPr>
            <a:spLocks noChangeShapeType="1"/>
          </p:cNvSpPr>
          <p:nvPr/>
        </p:nvSpPr>
        <p:spPr bwMode="auto">
          <a:xfrm flipV="1">
            <a:off x="4495800" y="44323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55" name="Rectangle 47"/>
          <p:cNvSpPr>
            <a:spLocks noChangeArrowheads="1"/>
          </p:cNvSpPr>
          <p:nvPr/>
        </p:nvSpPr>
        <p:spPr bwMode="auto">
          <a:xfrm>
            <a:off x="4267200" y="40243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3056" name="Line 48"/>
          <p:cNvSpPr>
            <a:spLocks noChangeShapeType="1"/>
          </p:cNvSpPr>
          <p:nvPr/>
        </p:nvSpPr>
        <p:spPr bwMode="auto">
          <a:xfrm flipV="1">
            <a:off x="4495800" y="4978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57" name="Rectangle 49"/>
          <p:cNvSpPr>
            <a:spLocks noChangeArrowheads="1"/>
          </p:cNvSpPr>
          <p:nvPr/>
        </p:nvSpPr>
        <p:spPr bwMode="auto">
          <a:xfrm>
            <a:off x="4006850" y="51038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3058" name="Line 50"/>
          <p:cNvSpPr>
            <a:spLocks noChangeShapeType="1"/>
          </p:cNvSpPr>
          <p:nvPr/>
        </p:nvSpPr>
        <p:spPr bwMode="auto">
          <a:xfrm flipV="1">
            <a:off x="3562350" y="44196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59" name="Rectangle 51"/>
          <p:cNvSpPr>
            <a:spLocks noChangeArrowheads="1"/>
          </p:cNvSpPr>
          <p:nvPr/>
        </p:nvSpPr>
        <p:spPr bwMode="auto">
          <a:xfrm>
            <a:off x="3333750" y="40116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3060" name="Line 52"/>
          <p:cNvSpPr>
            <a:spLocks noChangeShapeType="1"/>
          </p:cNvSpPr>
          <p:nvPr/>
        </p:nvSpPr>
        <p:spPr bwMode="auto">
          <a:xfrm flipV="1">
            <a:off x="3562350" y="4965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61" name="Rectangle 53"/>
          <p:cNvSpPr>
            <a:spLocks noChangeArrowheads="1"/>
          </p:cNvSpPr>
          <p:nvPr/>
        </p:nvSpPr>
        <p:spPr bwMode="auto">
          <a:xfrm>
            <a:off x="3333750" y="50911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3062" name="Text Box 54"/>
          <p:cNvSpPr txBox="1">
            <a:spLocks noChangeArrowheads="1"/>
          </p:cNvSpPr>
          <p:nvPr/>
        </p:nvSpPr>
        <p:spPr bwMode="auto">
          <a:xfrm>
            <a:off x="4841875" y="41894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3063" name="Text Box 55"/>
          <p:cNvSpPr txBox="1">
            <a:spLocks noChangeArrowheads="1"/>
          </p:cNvSpPr>
          <p:nvPr/>
        </p:nvSpPr>
        <p:spPr bwMode="auto">
          <a:xfrm>
            <a:off x="4572000" y="4714875"/>
            <a:ext cx="311150" cy="366713"/>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3064" name="Text Box 56"/>
          <p:cNvSpPr txBox="1">
            <a:spLocks noChangeArrowheads="1"/>
          </p:cNvSpPr>
          <p:nvPr/>
        </p:nvSpPr>
        <p:spPr bwMode="auto">
          <a:xfrm>
            <a:off x="3260725" y="47799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3065" name="Text Box 57"/>
          <p:cNvSpPr txBox="1">
            <a:spLocks noChangeArrowheads="1"/>
          </p:cNvSpPr>
          <p:nvPr/>
        </p:nvSpPr>
        <p:spPr bwMode="auto">
          <a:xfrm>
            <a:off x="2746375" y="3922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3066" name="Text Box 58"/>
          <p:cNvSpPr txBox="1">
            <a:spLocks noChangeArrowheads="1"/>
          </p:cNvSpPr>
          <p:nvPr/>
        </p:nvSpPr>
        <p:spPr bwMode="auto">
          <a:xfrm>
            <a:off x="3603625" y="2894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3067" name="Text Box 59"/>
          <p:cNvSpPr txBox="1">
            <a:spLocks noChangeArrowheads="1"/>
          </p:cNvSpPr>
          <p:nvPr/>
        </p:nvSpPr>
        <p:spPr bwMode="auto">
          <a:xfrm>
            <a:off x="3336925" y="2132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3068" name="Rectangle 65"/>
          <p:cNvSpPr>
            <a:spLocks noChangeArrowheads="1"/>
          </p:cNvSpPr>
          <p:nvPr/>
        </p:nvSpPr>
        <p:spPr bwMode="auto">
          <a:xfrm>
            <a:off x="5281613" y="319405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3069" name="Line 69"/>
          <p:cNvSpPr>
            <a:spLocks noChangeShapeType="1"/>
          </p:cNvSpPr>
          <p:nvPr/>
        </p:nvSpPr>
        <p:spPr bwMode="auto">
          <a:xfrm>
            <a:off x="5022850" y="4038600"/>
            <a:ext cx="184150" cy="0"/>
          </a:xfrm>
          <a:prstGeom prst="line">
            <a:avLst/>
          </a:prstGeom>
          <a:noFill/>
          <a:ln w="28575">
            <a:solidFill>
              <a:srgbClr val="00FFFF"/>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sp>
        <p:nvSpPr>
          <p:cNvPr id="43070" name="Line 70"/>
          <p:cNvSpPr>
            <a:spLocks noChangeShapeType="1"/>
          </p:cNvSpPr>
          <p:nvPr/>
        </p:nvSpPr>
        <p:spPr bwMode="auto">
          <a:xfrm flipV="1">
            <a:off x="5378450" y="3632200"/>
            <a:ext cx="8890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71" name="Line 71"/>
          <p:cNvSpPr>
            <a:spLocks noChangeShapeType="1"/>
          </p:cNvSpPr>
          <p:nvPr/>
        </p:nvSpPr>
        <p:spPr bwMode="auto">
          <a:xfrm rot="-1800000" flipH="1" flipV="1">
            <a:off x="4664075" y="3425825"/>
            <a:ext cx="0" cy="53975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72" name="Line 72"/>
          <p:cNvSpPr>
            <a:spLocks noChangeShapeType="1"/>
          </p:cNvSpPr>
          <p:nvPr/>
        </p:nvSpPr>
        <p:spPr bwMode="auto">
          <a:xfrm rot="5400000" flipH="1" flipV="1">
            <a:off x="4665663" y="3043238"/>
            <a:ext cx="88900" cy="24765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3073" name="Rectangle 73"/>
          <p:cNvSpPr>
            <a:spLocks noChangeArrowheads="1"/>
          </p:cNvSpPr>
          <p:nvPr/>
        </p:nvSpPr>
        <p:spPr bwMode="auto">
          <a:xfrm>
            <a:off x="4792663" y="2843213"/>
            <a:ext cx="431800" cy="503237"/>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H</a:t>
            </a:r>
          </a:p>
        </p:txBody>
      </p:sp>
      <p:grpSp>
        <p:nvGrpSpPr>
          <p:cNvPr id="2" name="Group 74"/>
          <p:cNvGrpSpPr>
            <a:grpSpLocks/>
          </p:cNvGrpSpPr>
          <p:nvPr/>
        </p:nvGrpSpPr>
        <p:grpSpPr bwMode="auto">
          <a:xfrm>
            <a:off x="4441825" y="3768725"/>
            <a:ext cx="361950" cy="457200"/>
            <a:chOff x="3682" y="1652"/>
            <a:chExt cx="228" cy="288"/>
          </a:xfrm>
        </p:grpSpPr>
        <p:sp>
          <p:nvSpPr>
            <p:cNvPr id="43076" name="Text Box 75"/>
            <p:cNvSpPr txBox="1">
              <a:spLocks noChangeArrowheads="1"/>
            </p:cNvSpPr>
            <p:nvPr/>
          </p:nvSpPr>
          <p:spPr bwMode="auto">
            <a:xfrm>
              <a:off x="3682" y="1652"/>
              <a:ext cx="228"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43077" name="Oval 76"/>
            <p:cNvSpPr>
              <a:spLocks noChangeArrowheads="1"/>
            </p:cNvSpPr>
            <p:nvPr/>
          </p:nvSpPr>
          <p:spPr bwMode="auto">
            <a:xfrm>
              <a:off x="3705" y="1705"/>
              <a:ext cx="183" cy="183"/>
            </a:xfrm>
            <a:prstGeom prst="ellips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7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613364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3.7037E-7 C -0.00382 -0.00046 -0.00764 -0.00093 -0.01077 -0.00301 C -0.01389 -0.00509 -0.01702 -0.00301 -0.0191 -0.01227 C -0.02118 -0.02176 -0.02223 -0.04074 -0.02327 -0.05972 " pathEditMode="relative" rAng="0" ptsTypes="aaaA">
                                      <p:cBhvr>
                                        <p:cTn id="6" dur="2000" fill="hold"/>
                                        <p:tgtEl>
                                          <p:spTgt spid="2"/>
                                        </p:tgtEl>
                                        <p:attrNameLst>
                                          <p:attrName>ppt_x</p:attrName>
                                          <p:attrName>ppt_y</p:attrName>
                                        </p:attrNameLst>
                                      </p:cBhvr>
                                      <p:rCtr x="-1200" y="-3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690563"/>
            <a:ext cx="2887663" cy="1006475"/>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a:t>
            </a:r>
          </a:p>
        </p:txBody>
      </p:sp>
      <p:sp>
        <p:nvSpPr>
          <p:cNvPr id="44035" name="Text Box 3"/>
          <p:cNvSpPr txBox="1">
            <a:spLocks noChangeAspect="1" noChangeArrowheads="1"/>
          </p:cNvSpPr>
          <p:nvPr/>
        </p:nvSpPr>
        <p:spPr bwMode="auto">
          <a:xfrm>
            <a:off x="787400" y="5016500"/>
            <a:ext cx="1320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4036" name="Text Box 4"/>
          <p:cNvSpPr txBox="1">
            <a:spLocks noChangeAspect="1" noChangeArrowheads="1"/>
          </p:cNvSpPr>
          <p:nvPr/>
        </p:nvSpPr>
        <p:spPr bwMode="auto">
          <a:xfrm>
            <a:off x="150813" y="3321050"/>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44037" name="Text Box 5"/>
          <p:cNvSpPr txBox="1">
            <a:spLocks noChangeAspect="1" noChangeArrowheads="1"/>
          </p:cNvSpPr>
          <p:nvPr/>
        </p:nvSpPr>
        <p:spPr bwMode="auto">
          <a:xfrm>
            <a:off x="415925" y="446881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4038" name="Line 6"/>
          <p:cNvSpPr>
            <a:spLocks noChangeAspect="1" noChangeShapeType="1"/>
          </p:cNvSpPr>
          <p:nvPr/>
        </p:nvSpPr>
        <p:spPr bwMode="auto">
          <a:xfrm flipV="1">
            <a:off x="1016000" y="43545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39" name="Line 7"/>
          <p:cNvSpPr>
            <a:spLocks noChangeAspect="1" noChangeShapeType="1"/>
          </p:cNvSpPr>
          <p:nvPr/>
        </p:nvSpPr>
        <p:spPr bwMode="auto">
          <a:xfrm flipV="1">
            <a:off x="1016000" y="4897438"/>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40" name="Line 8"/>
          <p:cNvSpPr>
            <a:spLocks noChangeAspect="1" noChangeShapeType="1"/>
          </p:cNvSpPr>
          <p:nvPr/>
        </p:nvSpPr>
        <p:spPr bwMode="auto">
          <a:xfrm flipV="1">
            <a:off x="1016000" y="37830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41" name="Text Box 9"/>
          <p:cNvSpPr txBox="1">
            <a:spLocks noChangeAspect="1" noChangeArrowheads="1"/>
          </p:cNvSpPr>
          <p:nvPr/>
        </p:nvSpPr>
        <p:spPr bwMode="auto">
          <a:xfrm>
            <a:off x="401638" y="391636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4042" name="Line 10"/>
          <p:cNvSpPr>
            <a:spLocks noChangeAspect="1" noChangeShapeType="1"/>
          </p:cNvSpPr>
          <p:nvPr/>
        </p:nvSpPr>
        <p:spPr bwMode="auto">
          <a:xfrm flipV="1">
            <a:off x="1016000" y="319246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43" name="Text Box 11"/>
          <p:cNvSpPr txBox="1">
            <a:spLocks noChangeAspect="1" noChangeArrowheads="1"/>
          </p:cNvSpPr>
          <p:nvPr/>
        </p:nvSpPr>
        <p:spPr bwMode="auto">
          <a:xfrm>
            <a:off x="798513" y="2179638"/>
            <a:ext cx="898525" cy="50323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4044" name="Line 12"/>
          <p:cNvSpPr>
            <a:spLocks noChangeAspect="1" noChangeShapeType="1"/>
          </p:cNvSpPr>
          <p:nvPr/>
        </p:nvSpPr>
        <p:spPr bwMode="auto">
          <a:xfrm flipV="1">
            <a:off x="1016000" y="26146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45" name="Text Box 13"/>
          <p:cNvSpPr txBox="1">
            <a:spLocks noChangeAspect="1" noChangeArrowheads="1"/>
          </p:cNvSpPr>
          <p:nvPr/>
        </p:nvSpPr>
        <p:spPr bwMode="auto">
          <a:xfrm>
            <a:off x="395288" y="2746375"/>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4046" name="Text Box 14"/>
          <p:cNvSpPr txBox="1">
            <a:spLocks noChangeArrowheads="1"/>
          </p:cNvSpPr>
          <p:nvPr/>
        </p:nvSpPr>
        <p:spPr bwMode="auto">
          <a:xfrm>
            <a:off x="398463" y="5667375"/>
            <a:ext cx="1885950" cy="701675"/>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44047" name="Line 15"/>
          <p:cNvSpPr>
            <a:spLocks noChangeShapeType="1"/>
          </p:cNvSpPr>
          <p:nvPr/>
        </p:nvSpPr>
        <p:spPr bwMode="auto">
          <a:xfrm flipH="1" flipV="1">
            <a:off x="685800" y="2133600"/>
            <a:ext cx="209550" cy="2095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48" name="Rectangle 16"/>
          <p:cNvSpPr>
            <a:spLocks noChangeArrowheads="1"/>
          </p:cNvSpPr>
          <p:nvPr/>
        </p:nvSpPr>
        <p:spPr bwMode="auto">
          <a:xfrm>
            <a:off x="400050" y="16748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4049" name="Text Box 17"/>
          <p:cNvSpPr txBox="1">
            <a:spLocks noChangeArrowheads="1"/>
          </p:cNvSpPr>
          <p:nvPr/>
        </p:nvSpPr>
        <p:spPr bwMode="auto">
          <a:xfrm>
            <a:off x="1000125" y="2000250"/>
            <a:ext cx="311150" cy="366713"/>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4050" name="Text Box 18"/>
          <p:cNvSpPr txBox="1">
            <a:spLocks noChangeArrowheads="1"/>
          </p:cNvSpPr>
          <p:nvPr/>
        </p:nvSpPr>
        <p:spPr bwMode="auto">
          <a:xfrm>
            <a:off x="993775" y="25701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4051" name="Text Box 19"/>
          <p:cNvSpPr txBox="1">
            <a:spLocks noChangeArrowheads="1"/>
          </p:cNvSpPr>
          <p:nvPr/>
        </p:nvSpPr>
        <p:spPr bwMode="auto">
          <a:xfrm>
            <a:off x="993775" y="3160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4052" name="Text Box 20"/>
          <p:cNvSpPr txBox="1">
            <a:spLocks noChangeArrowheads="1"/>
          </p:cNvSpPr>
          <p:nvPr/>
        </p:nvSpPr>
        <p:spPr bwMode="auto">
          <a:xfrm>
            <a:off x="1012825" y="37703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4053" name="Text Box 21"/>
          <p:cNvSpPr txBox="1">
            <a:spLocks noChangeArrowheads="1"/>
          </p:cNvSpPr>
          <p:nvPr/>
        </p:nvSpPr>
        <p:spPr bwMode="auto">
          <a:xfrm>
            <a:off x="1012825" y="43227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4054" name="Text Box 22"/>
          <p:cNvSpPr txBox="1">
            <a:spLocks noChangeArrowheads="1"/>
          </p:cNvSpPr>
          <p:nvPr/>
        </p:nvSpPr>
        <p:spPr bwMode="auto">
          <a:xfrm>
            <a:off x="1012825" y="48371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4055" name="Line 23"/>
          <p:cNvSpPr>
            <a:spLocks noChangeShapeType="1"/>
          </p:cNvSpPr>
          <p:nvPr/>
        </p:nvSpPr>
        <p:spPr bwMode="auto">
          <a:xfrm>
            <a:off x="2362200" y="35814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56" name="Line 24"/>
          <p:cNvSpPr>
            <a:spLocks noChangeShapeType="1"/>
          </p:cNvSpPr>
          <p:nvPr/>
        </p:nvSpPr>
        <p:spPr bwMode="auto">
          <a:xfrm>
            <a:off x="2362200" y="37338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57" name="Line 25"/>
          <p:cNvSpPr>
            <a:spLocks noChangeShapeType="1"/>
          </p:cNvSpPr>
          <p:nvPr/>
        </p:nvSpPr>
        <p:spPr bwMode="auto">
          <a:xfrm>
            <a:off x="2362200" y="38862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58" name="Rectangle 26"/>
          <p:cNvSpPr>
            <a:spLocks noChangeArrowheads="1"/>
          </p:cNvSpPr>
          <p:nvPr/>
        </p:nvSpPr>
        <p:spPr bwMode="auto">
          <a:xfrm>
            <a:off x="3752850" y="4781550"/>
            <a:ext cx="539750" cy="74613"/>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59" name="Text Box 27"/>
          <p:cNvSpPr txBox="1">
            <a:spLocks noChangeArrowheads="1"/>
          </p:cNvSpPr>
          <p:nvPr/>
        </p:nvSpPr>
        <p:spPr bwMode="auto">
          <a:xfrm>
            <a:off x="3332163" y="4554538"/>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4060" name="Text Box 28"/>
          <p:cNvSpPr txBox="1">
            <a:spLocks noChangeArrowheads="1"/>
          </p:cNvSpPr>
          <p:nvPr/>
        </p:nvSpPr>
        <p:spPr bwMode="auto">
          <a:xfrm>
            <a:off x="4270375" y="455930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4061" name="AutoShape 29"/>
          <p:cNvSpPr>
            <a:spLocks noChangeArrowheads="1"/>
          </p:cNvSpPr>
          <p:nvPr/>
        </p:nvSpPr>
        <p:spPr bwMode="auto">
          <a:xfrm rot="-1800000">
            <a:off x="3271838"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62" name="AutoShape 30"/>
          <p:cNvSpPr>
            <a:spLocks noChangeArrowheads="1"/>
          </p:cNvSpPr>
          <p:nvPr/>
        </p:nvSpPr>
        <p:spPr bwMode="auto">
          <a:xfrm rot="1800000">
            <a:off x="4672013"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63" name="Text Box 31"/>
          <p:cNvSpPr txBox="1">
            <a:spLocks noChangeArrowheads="1"/>
          </p:cNvSpPr>
          <p:nvPr/>
        </p:nvSpPr>
        <p:spPr bwMode="auto">
          <a:xfrm>
            <a:off x="2917825" y="3787775"/>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4064" name="Text Box 32"/>
          <p:cNvSpPr txBox="1">
            <a:spLocks noChangeArrowheads="1"/>
          </p:cNvSpPr>
          <p:nvPr/>
        </p:nvSpPr>
        <p:spPr bwMode="auto">
          <a:xfrm>
            <a:off x="4694238" y="3787775"/>
            <a:ext cx="889000" cy="503238"/>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44065" name="Line 33"/>
          <p:cNvSpPr>
            <a:spLocks noChangeShapeType="1"/>
          </p:cNvSpPr>
          <p:nvPr/>
        </p:nvSpPr>
        <p:spPr bwMode="auto">
          <a:xfrm rot="1800000" flipV="1">
            <a:off x="3309938" y="3386138"/>
            <a:ext cx="0" cy="5397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66" name="Text Box 34"/>
          <p:cNvSpPr txBox="1">
            <a:spLocks noChangeArrowheads="1"/>
          </p:cNvSpPr>
          <p:nvPr/>
        </p:nvSpPr>
        <p:spPr bwMode="auto">
          <a:xfrm>
            <a:off x="3298825" y="3049588"/>
            <a:ext cx="136525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 </a:t>
            </a: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4067" name="Text Box 35"/>
          <p:cNvSpPr txBox="1">
            <a:spLocks noChangeArrowheads="1"/>
          </p:cNvSpPr>
          <p:nvPr/>
        </p:nvSpPr>
        <p:spPr bwMode="auto">
          <a:xfrm>
            <a:off x="3298825" y="236378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4068" name="Line 36"/>
          <p:cNvSpPr>
            <a:spLocks noChangeShapeType="1"/>
          </p:cNvSpPr>
          <p:nvPr/>
        </p:nvSpPr>
        <p:spPr bwMode="auto">
          <a:xfrm>
            <a:off x="3524250" y="2786063"/>
            <a:ext cx="0" cy="36036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69" name="Line 37"/>
          <p:cNvSpPr>
            <a:spLocks noChangeShapeType="1"/>
          </p:cNvSpPr>
          <p:nvPr/>
        </p:nvSpPr>
        <p:spPr bwMode="auto">
          <a:xfrm flipV="1">
            <a:off x="4914900" y="3581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70" name="Rectangle 38"/>
          <p:cNvSpPr>
            <a:spLocks noChangeArrowheads="1"/>
          </p:cNvSpPr>
          <p:nvPr/>
        </p:nvSpPr>
        <p:spPr bwMode="auto">
          <a:xfrm>
            <a:off x="4686300" y="31607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4071" name="Line 39"/>
          <p:cNvSpPr>
            <a:spLocks noChangeShapeType="1"/>
          </p:cNvSpPr>
          <p:nvPr/>
        </p:nvSpPr>
        <p:spPr bwMode="auto">
          <a:xfrm flipV="1">
            <a:off x="3117850" y="36449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72" name="Rectangle 40"/>
          <p:cNvSpPr>
            <a:spLocks noChangeArrowheads="1"/>
          </p:cNvSpPr>
          <p:nvPr/>
        </p:nvSpPr>
        <p:spPr bwMode="auto">
          <a:xfrm>
            <a:off x="2889250" y="32369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4073" name="Line 41"/>
          <p:cNvSpPr>
            <a:spLocks noChangeShapeType="1"/>
          </p:cNvSpPr>
          <p:nvPr/>
        </p:nvSpPr>
        <p:spPr bwMode="auto">
          <a:xfrm flipV="1">
            <a:off x="3524250" y="34798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74" name="Rectangle 42"/>
          <p:cNvSpPr>
            <a:spLocks noChangeArrowheads="1"/>
          </p:cNvSpPr>
          <p:nvPr/>
        </p:nvSpPr>
        <p:spPr bwMode="auto">
          <a:xfrm>
            <a:off x="3302000" y="361156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4075" name="Line 43"/>
          <p:cNvSpPr>
            <a:spLocks noChangeShapeType="1"/>
          </p:cNvSpPr>
          <p:nvPr/>
        </p:nvSpPr>
        <p:spPr bwMode="auto">
          <a:xfrm flipV="1">
            <a:off x="3117850" y="4203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76" name="Rectangle 44"/>
          <p:cNvSpPr>
            <a:spLocks noChangeArrowheads="1"/>
          </p:cNvSpPr>
          <p:nvPr/>
        </p:nvSpPr>
        <p:spPr bwMode="auto">
          <a:xfrm>
            <a:off x="2635250" y="43545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4077" name="Line 45"/>
          <p:cNvSpPr>
            <a:spLocks noChangeShapeType="1"/>
          </p:cNvSpPr>
          <p:nvPr/>
        </p:nvSpPr>
        <p:spPr bwMode="auto">
          <a:xfrm>
            <a:off x="3613150" y="3314700"/>
            <a:ext cx="673100" cy="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78" name="Line 46"/>
          <p:cNvSpPr>
            <a:spLocks noChangeShapeType="1"/>
          </p:cNvSpPr>
          <p:nvPr/>
        </p:nvSpPr>
        <p:spPr bwMode="auto">
          <a:xfrm flipV="1">
            <a:off x="4495800" y="44323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79" name="Rectangle 47"/>
          <p:cNvSpPr>
            <a:spLocks noChangeArrowheads="1"/>
          </p:cNvSpPr>
          <p:nvPr/>
        </p:nvSpPr>
        <p:spPr bwMode="auto">
          <a:xfrm>
            <a:off x="4267200" y="40243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4080" name="Line 48"/>
          <p:cNvSpPr>
            <a:spLocks noChangeShapeType="1"/>
          </p:cNvSpPr>
          <p:nvPr/>
        </p:nvSpPr>
        <p:spPr bwMode="auto">
          <a:xfrm flipV="1">
            <a:off x="4495800" y="4978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81" name="Rectangle 49"/>
          <p:cNvSpPr>
            <a:spLocks noChangeArrowheads="1"/>
          </p:cNvSpPr>
          <p:nvPr/>
        </p:nvSpPr>
        <p:spPr bwMode="auto">
          <a:xfrm>
            <a:off x="4006850" y="51038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4082" name="Line 50"/>
          <p:cNvSpPr>
            <a:spLocks noChangeShapeType="1"/>
          </p:cNvSpPr>
          <p:nvPr/>
        </p:nvSpPr>
        <p:spPr bwMode="auto">
          <a:xfrm flipV="1">
            <a:off x="3562350" y="44196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83" name="Rectangle 51"/>
          <p:cNvSpPr>
            <a:spLocks noChangeArrowheads="1"/>
          </p:cNvSpPr>
          <p:nvPr/>
        </p:nvSpPr>
        <p:spPr bwMode="auto">
          <a:xfrm>
            <a:off x="3333750" y="40116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4084" name="Line 52"/>
          <p:cNvSpPr>
            <a:spLocks noChangeShapeType="1"/>
          </p:cNvSpPr>
          <p:nvPr/>
        </p:nvSpPr>
        <p:spPr bwMode="auto">
          <a:xfrm flipV="1">
            <a:off x="3562350" y="4965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85" name="Rectangle 53"/>
          <p:cNvSpPr>
            <a:spLocks noChangeArrowheads="1"/>
          </p:cNvSpPr>
          <p:nvPr/>
        </p:nvSpPr>
        <p:spPr bwMode="auto">
          <a:xfrm>
            <a:off x="3333750" y="50911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4086" name="Text Box 54"/>
          <p:cNvSpPr txBox="1">
            <a:spLocks noChangeArrowheads="1"/>
          </p:cNvSpPr>
          <p:nvPr/>
        </p:nvSpPr>
        <p:spPr bwMode="auto">
          <a:xfrm>
            <a:off x="4841875" y="41894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4087" name="Text Box 55"/>
          <p:cNvSpPr txBox="1">
            <a:spLocks noChangeArrowheads="1"/>
          </p:cNvSpPr>
          <p:nvPr/>
        </p:nvSpPr>
        <p:spPr bwMode="auto">
          <a:xfrm>
            <a:off x="4689475" y="47037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4088" name="Text Box 56"/>
          <p:cNvSpPr txBox="1">
            <a:spLocks noChangeArrowheads="1"/>
          </p:cNvSpPr>
          <p:nvPr/>
        </p:nvSpPr>
        <p:spPr bwMode="auto">
          <a:xfrm>
            <a:off x="3260725" y="47799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4089" name="Text Box 57"/>
          <p:cNvSpPr txBox="1">
            <a:spLocks noChangeArrowheads="1"/>
          </p:cNvSpPr>
          <p:nvPr/>
        </p:nvSpPr>
        <p:spPr bwMode="auto">
          <a:xfrm>
            <a:off x="2746375" y="3922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4090" name="Text Box 58"/>
          <p:cNvSpPr txBox="1">
            <a:spLocks noChangeArrowheads="1"/>
          </p:cNvSpPr>
          <p:nvPr/>
        </p:nvSpPr>
        <p:spPr bwMode="auto">
          <a:xfrm>
            <a:off x="3603625" y="2894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4091" name="Text Box 59"/>
          <p:cNvSpPr txBox="1">
            <a:spLocks noChangeArrowheads="1"/>
          </p:cNvSpPr>
          <p:nvPr/>
        </p:nvSpPr>
        <p:spPr bwMode="auto">
          <a:xfrm>
            <a:off x="3336925" y="2132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4092" name="Rectangle 65"/>
          <p:cNvSpPr>
            <a:spLocks noChangeArrowheads="1"/>
          </p:cNvSpPr>
          <p:nvPr/>
        </p:nvSpPr>
        <p:spPr bwMode="auto">
          <a:xfrm>
            <a:off x="5281613" y="319405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4093" name="Line 66"/>
          <p:cNvSpPr>
            <a:spLocks noChangeShapeType="1"/>
          </p:cNvSpPr>
          <p:nvPr/>
        </p:nvSpPr>
        <p:spPr bwMode="auto">
          <a:xfrm>
            <a:off x="5022850" y="4038600"/>
            <a:ext cx="184150" cy="0"/>
          </a:xfrm>
          <a:prstGeom prst="line">
            <a:avLst/>
          </a:prstGeom>
          <a:noFill/>
          <a:ln w="28575">
            <a:solidFill>
              <a:srgbClr val="00FFFF"/>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sp>
        <p:nvSpPr>
          <p:cNvPr id="44094" name="Line 67"/>
          <p:cNvSpPr>
            <a:spLocks noChangeShapeType="1"/>
          </p:cNvSpPr>
          <p:nvPr/>
        </p:nvSpPr>
        <p:spPr bwMode="auto">
          <a:xfrm flipV="1">
            <a:off x="5378450" y="3632200"/>
            <a:ext cx="8890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95" name="Line 68"/>
          <p:cNvSpPr>
            <a:spLocks noChangeShapeType="1"/>
          </p:cNvSpPr>
          <p:nvPr/>
        </p:nvSpPr>
        <p:spPr bwMode="auto">
          <a:xfrm rot="-1800000" flipH="1" flipV="1">
            <a:off x="4664075" y="3425825"/>
            <a:ext cx="0" cy="53975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96" name="Line 69"/>
          <p:cNvSpPr>
            <a:spLocks noChangeShapeType="1"/>
          </p:cNvSpPr>
          <p:nvPr/>
        </p:nvSpPr>
        <p:spPr bwMode="auto">
          <a:xfrm rot="5400000" flipH="1" flipV="1">
            <a:off x="4665663" y="3043238"/>
            <a:ext cx="88900" cy="24765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4097" name="Rectangle 70"/>
          <p:cNvSpPr>
            <a:spLocks noChangeArrowheads="1"/>
          </p:cNvSpPr>
          <p:nvPr/>
        </p:nvSpPr>
        <p:spPr bwMode="auto">
          <a:xfrm>
            <a:off x="4792663" y="2843213"/>
            <a:ext cx="431800" cy="503237"/>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H</a:t>
            </a:r>
          </a:p>
        </p:txBody>
      </p:sp>
      <p:grpSp>
        <p:nvGrpSpPr>
          <p:cNvPr id="2" name="Group 71"/>
          <p:cNvGrpSpPr>
            <a:grpSpLocks/>
          </p:cNvGrpSpPr>
          <p:nvPr/>
        </p:nvGrpSpPr>
        <p:grpSpPr bwMode="auto">
          <a:xfrm>
            <a:off x="4146550" y="3368675"/>
            <a:ext cx="361950" cy="457200"/>
            <a:chOff x="3682" y="1652"/>
            <a:chExt cx="228" cy="288"/>
          </a:xfrm>
        </p:grpSpPr>
        <p:sp>
          <p:nvSpPr>
            <p:cNvPr id="44100" name="Text Box 72"/>
            <p:cNvSpPr txBox="1">
              <a:spLocks noChangeArrowheads="1"/>
            </p:cNvSpPr>
            <p:nvPr/>
          </p:nvSpPr>
          <p:spPr bwMode="auto">
            <a:xfrm>
              <a:off x="3682" y="1652"/>
              <a:ext cx="228"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44101" name="Oval 73"/>
            <p:cNvSpPr>
              <a:spLocks noChangeArrowheads="1"/>
            </p:cNvSpPr>
            <p:nvPr/>
          </p:nvSpPr>
          <p:spPr bwMode="auto">
            <a:xfrm>
              <a:off x="3705" y="1705"/>
              <a:ext cx="183" cy="183"/>
            </a:xfrm>
            <a:prstGeom prst="ellips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7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201607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937 -0.01389 C -0.01267 -0.0257 -0.01579 -0.03727 -0.01545 -0.04861 C -0.01493 -0.05996 -0.0118 -0.07338 -0.00625 -0.08195 C -0.00086 -0.09051 0.00764 -0.09861 0.01737 -0.1 C 0.02691 -0.10139 0.03907 -0.09584 0.05139 -0.09028 " pathEditMode="relative" rAng="0" ptsTypes="aaaaA">
                                      <p:cBhvr>
                                        <p:cTn id="6" dur="2000" fill="hold"/>
                                        <p:tgtEl>
                                          <p:spTgt spid="2"/>
                                        </p:tgtEl>
                                        <p:attrNameLst>
                                          <p:attrName>ppt_x</p:attrName>
                                          <p:attrName>ppt_y</p:attrName>
                                        </p:attrNameLst>
                                      </p:cBhvr>
                                      <p:rCtr x="2700" y="-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690563"/>
            <a:ext cx="2887663" cy="1006475"/>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a:t>
            </a:r>
          </a:p>
        </p:txBody>
      </p:sp>
      <p:sp>
        <p:nvSpPr>
          <p:cNvPr id="45059" name="Text Box 3"/>
          <p:cNvSpPr txBox="1">
            <a:spLocks noChangeAspect="1" noChangeArrowheads="1"/>
          </p:cNvSpPr>
          <p:nvPr/>
        </p:nvSpPr>
        <p:spPr bwMode="auto">
          <a:xfrm>
            <a:off x="787400" y="5016500"/>
            <a:ext cx="1320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5060" name="Text Box 4"/>
          <p:cNvSpPr txBox="1">
            <a:spLocks noChangeAspect="1" noChangeArrowheads="1"/>
          </p:cNvSpPr>
          <p:nvPr/>
        </p:nvSpPr>
        <p:spPr bwMode="auto">
          <a:xfrm>
            <a:off x="150813" y="3321050"/>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45061" name="Text Box 5"/>
          <p:cNvSpPr txBox="1">
            <a:spLocks noChangeAspect="1" noChangeArrowheads="1"/>
          </p:cNvSpPr>
          <p:nvPr/>
        </p:nvSpPr>
        <p:spPr bwMode="auto">
          <a:xfrm>
            <a:off x="415925" y="446881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5062" name="Line 6"/>
          <p:cNvSpPr>
            <a:spLocks noChangeAspect="1" noChangeShapeType="1"/>
          </p:cNvSpPr>
          <p:nvPr/>
        </p:nvSpPr>
        <p:spPr bwMode="auto">
          <a:xfrm flipV="1">
            <a:off x="1016000" y="43545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63" name="Line 7"/>
          <p:cNvSpPr>
            <a:spLocks noChangeAspect="1" noChangeShapeType="1"/>
          </p:cNvSpPr>
          <p:nvPr/>
        </p:nvSpPr>
        <p:spPr bwMode="auto">
          <a:xfrm flipV="1">
            <a:off x="1016000" y="4897438"/>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64" name="Line 8"/>
          <p:cNvSpPr>
            <a:spLocks noChangeAspect="1" noChangeShapeType="1"/>
          </p:cNvSpPr>
          <p:nvPr/>
        </p:nvSpPr>
        <p:spPr bwMode="auto">
          <a:xfrm flipV="1">
            <a:off x="1016000" y="37830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65" name="Text Box 9"/>
          <p:cNvSpPr txBox="1">
            <a:spLocks noChangeAspect="1" noChangeArrowheads="1"/>
          </p:cNvSpPr>
          <p:nvPr/>
        </p:nvSpPr>
        <p:spPr bwMode="auto">
          <a:xfrm>
            <a:off x="401638" y="391636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5066" name="Line 10"/>
          <p:cNvSpPr>
            <a:spLocks noChangeAspect="1" noChangeShapeType="1"/>
          </p:cNvSpPr>
          <p:nvPr/>
        </p:nvSpPr>
        <p:spPr bwMode="auto">
          <a:xfrm flipV="1">
            <a:off x="1016000" y="319246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67" name="Text Box 11"/>
          <p:cNvSpPr txBox="1">
            <a:spLocks noChangeAspect="1" noChangeArrowheads="1"/>
          </p:cNvSpPr>
          <p:nvPr/>
        </p:nvSpPr>
        <p:spPr bwMode="auto">
          <a:xfrm>
            <a:off x="798513" y="2179638"/>
            <a:ext cx="898525" cy="50323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5068" name="Line 12"/>
          <p:cNvSpPr>
            <a:spLocks noChangeAspect="1" noChangeShapeType="1"/>
          </p:cNvSpPr>
          <p:nvPr/>
        </p:nvSpPr>
        <p:spPr bwMode="auto">
          <a:xfrm flipV="1">
            <a:off x="1016000" y="26146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69" name="Text Box 13"/>
          <p:cNvSpPr txBox="1">
            <a:spLocks noChangeAspect="1" noChangeArrowheads="1"/>
          </p:cNvSpPr>
          <p:nvPr/>
        </p:nvSpPr>
        <p:spPr bwMode="auto">
          <a:xfrm>
            <a:off x="395288" y="2746375"/>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5070" name="Text Box 14"/>
          <p:cNvSpPr txBox="1">
            <a:spLocks noChangeArrowheads="1"/>
          </p:cNvSpPr>
          <p:nvPr/>
        </p:nvSpPr>
        <p:spPr bwMode="auto">
          <a:xfrm>
            <a:off x="398463" y="5667375"/>
            <a:ext cx="1885950" cy="701675"/>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45071" name="Line 15"/>
          <p:cNvSpPr>
            <a:spLocks noChangeShapeType="1"/>
          </p:cNvSpPr>
          <p:nvPr/>
        </p:nvSpPr>
        <p:spPr bwMode="auto">
          <a:xfrm flipH="1" flipV="1">
            <a:off x="685800" y="2133600"/>
            <a:ext cx="209550" cy="2095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72" name="Rectangle 16"/>
          <p:cNvSpPr>
            <a:spLocks noChangeArrowheads="1"/>
          </p:cNvSpPr>
          <p:nvPr/>
        </p:nvSpPr>
        <p:spPr bwMode="auto">
          <a:xfrm>
            <a:off x="400050" y="16748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5073" name="Text Box 17"/>
          <p:cNvSpPr txBox="1">
            <a:spLocks noChangeArrowheads="1"/>
          </p:cNvSpPr>
          <p:nvPr/>
        </p:nvSpPr>
        <p:spPr bwMode="auto">
          <a:xfrm>
            <a:off x="993775" y="1979613"/>
            <a:ext cx="298450" cy="338137"/>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45074" name="Text Box 18"/>
          <p:cNvSpPr txBox="1">
            <a:spLocks noChangeArrowheads="1"/>
          </p:cNvSpPr>
          <p:nvPr/>
        </p:nvSpPr>
        <p:spPr bwMode="auto">
          <a:xfrm>
            <a:off x="993775" y="257016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2</a:t>
            </a:r>
          </a:p>
        </p:txBody>
      </p:sp>
      <p:sp>
        <p:nvSpPr>
          <p:cNvPr id="45075" name="Text Box 19"/>
          <p:cNvSpPr txBox="1">
            <a:spLocks noChangeArrowheads="1"/>
          </p:cNvSpPr>
          <p:nvPr/>
        </p:nvSpPr>
        <p:spPr bwMode="auto">
          <a:xfrm>
            <a:off x="993775" y="316071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3</a:t>
            </a:r>
          </a:p>
        </p:txBody>
      </p:sp>
      <p:sp>
        <p:nvSpPr>
          <p:cNvPr id="45076" name="Text Box 20"/>
          <p:cNvSpPr txBox="1">
            <a:spLocks noChangeArrowheads="1"/>
          </p:cNvSpPr>
          <p:nvPr/>
        </p:nvSpPr>
        <p:spPr bwMode="auto">
          <a:xfrm>
            <a:off x="1012825" y="377031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4</a:t>
            </a:r>
          </a:p>
        </p:txBody>
      </p:sp>
      <p:sp>
        <p:nvSpPr>
          <p:cNvPr id="45077" name="Text Box 21"/>
          <p:cNvSpPr txBox="1">
            <a:spLocks noChangeArrowheads="1"/>
          </p:cNvSpPr>
          <p:nvPr/>
        </p:nvSpPr>
        <p:spPr bwMode="auto">
          <a:xfrm>
            <a:off x="1012825" y="4322763"/>
            <a:ext cx="298450" cy="338137"/>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5</a:t>
            </a:r>
          </a:p>
        </p:txBody>
      </p:sp>
      <p:sp>
        <p:nvSpPr>
          <p:cNvPr id="45078" name="Text Box 22"/>
          <p:cNvSpPr txBox="1">
            <a:spLocks noChangeArrowheads="1"/>
          </p:cNvSpPr>
          <p:nvPr/>
        </p:nvSpPr>
        <p:spPr bwMode="auto">
          <a:xfrm>
            <a:off x="1012825" y="4837113"/>
            <a:ext cx="298450" cy="338137"/>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sp>
        <p:nvSpPr>
          <p:cNvPr id="45079" name="Line 23"/>
          <p:cNvSpPr>
            <a:spLocks noChangeShapeType="1"/>
          </p:cNvSpPr>
          <p:nvPr/>
        </p:nvSpPr>
        <p:spPr bwMode="auto">
          <a:xfrm>
            <a:off x="2362200" y="35814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80" name="Line 24"/>
          <p:cNvSpPr>
            <a:spLocks noChangeShapeType="1"/>
          </p:cNvSpPr>
          <p:nvPr/>
        </p:nvSpPr>
        <p:spPr bwMode="auto">
          <a:xfrm>
            <a:off x="2362200" y="37338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81" name="Line 25"/>
          <p:cNvSpPr>
            <a:spLocks noChangeShapeType="1"/>
          </p:cNvSpPr>
          <p:nvPr/>
        </p:nvSpPr>
        <p:spPr bwMode="auto">
          <a:xfrm>
            <a:off x="2362200" y="38862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82" name="Rectangle 26"/>
          <p:cNvSpPr>
            <a:spLocks noChangeArrowheads="1"/>
          </p:cNvSpPr>
          <p:nvPr/>
        </p:nvSpPr>
        <p:spPr bwMode="auto">
          <a:xfrm>
            <a:off x="3752850" y="4781550"/>
            <a:ext cx="539750" cy="74613"/>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83" name="Text Box 27"/>
          <p:cNvSpPr txBox="1">
            <a:spLocks noChangeArrowheads="1"/>
          </p:cNvSpPr>
          <p:nvPr/>
        </p:nvSpPr>
        <p:spPr bwMode="auto">
          <a:xfrm>
            <a:off x="3332163" y="4554538"/>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5084" name="Text Box 28"/>
          <p:cNvSpPr txBox="1">
            <a:spLocks noChangeArrowheads="1"/>
          </p:cNvSpPr>
          <p:nvPr/>
        </p:nvSpPr>
        <p:spPr bwMode="auto">
          <a:xfrm>
            <a:off x="4270375" y="455930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5085" name="AutoShape 29"/>
          <p:cNvSpPr>
            <a:spLocks noChangeArrowheads="1"/>
          </p:cNvSpPr>
          <p:nvPr/>
        </p:nvSpPr>
        <p:spPr bwMode="auto">
          <a:xfrm rot="-1800000">
            <a:off x="3271838"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86" name="AutoShape 30"/>
          <p:cNvSpPr>
            <a:spLocks noChangeArrowheads="1"/>
          </p:cNvSpPr>
          <p:nvPr/>
        </p:nvSpPr>
        <p:spPr bwMode="auto">
          <a:xfrm rot="1800000">
            <a:off x="4672013"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87" name="Text Box 31"/>
          <p:cNvSpPr txBox="1">
            <a:spLocks noChangeArrowheads="1"/>
          </p:cNvSpPr>
          <p:nvPr/>
        </p:nvSpPr>
        <p:spPr bwMode="auto">
          <a:xfrm>
            <a:off x="2917825" y="3787775"/>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5088" name="Text Box 32"/>
          <p:cNvSpPr txBox="1">
            <a:spLocks noChangeArrowheads="1"/>
          </p:cNvSpPr>
          <p:nvPr/>
        </p:nvSpPr>
        <p:spPr bwMode="auto">
          <a:xfrm>
            <a:off x="4694238" y="3787775"/>
            <a:ext cx="889000" cy="503238"/>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45089" name="Line 33"/>
          <p:cNvSpPr>
            <a:spLocks noChangeShapeType="1"/>
          </p:cNvSpPr>
          <p:nvPr/>
        </p:nvSpPr>
        <p:spPr bwMode="auto">
          <a:xfrm rot="1800000" flipV="1">
            <a:off x="3309938" y="3386138"/>
            <a:ext cx="0" cy="5397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90" name="Text Box 34"/>
          <p:cNvSpPr txBox="1">
            <a:spLocks noChangeArrowheads="1"/>
          </p:cNvSpPr>
          <p:nvPr/>
        </p:nvSpPr>
        <p:spPr bwMode="auto">
          <a:xfrm>
            <a:off x="3298825" y="3049588"/>
            <a:ext cx="136525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 </a:t>
            </a: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5091" name="Text Box 35"/>
          <p:cNvSpPr txBox="1">
            <a:spLocks noChangeArrowheads="1"/>
          </p:cNvSpPr>
          <p:nvPr/>
        </p:nvSpPr>
        <p:spPr bwMode="auto">
          <a:xfrm>
            <a:off x="3298825" y="236378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5092" name="Line 36"/>
          <p:cNvSpPr>
            <a:spLocks noChangeShapeType="1"/>
          </p:cNvSpPr>
          <p:nvPr/>
        </p:nvSpPr>
        <p:spPr bwMode="auto">
          <a:xfrm>
            <a:off x="3524250" y="2786063"/>
            <a:ext cx="0" cy="36036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93" name="Line 37"/>
          <p:cNvSpPr>
            <a:spLocks noChangeShapeType="1"/>
          </p:cNvSpPr>
          <p:nvPr/>
        </p:nvSpPr>
        <p:spPr bwMode="auto">
          <a:xfrm flipV="1">
            <a:off x="4914900" y="3581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94" name="Rectangle 38"/>
          <p:cNvSpPr>
            <a:spLocks noChangeArrowheads="1"/>
          </p:cNvSpPr>
          <p:nvPr/>
        </p:nvSpPr>
        <p:spPr bwMode="auto">
          <a:xfrm>
            <a:off x="4686300" y="31607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5095" name="Line 39"/>
          <p:cNvSpPr>
            <a:spLocks noChangeShapeType="1"/>
          </p:cNvSpPr>
          <p:nvPr/>
        </p:nvSpPr>
        <p:spPr bwMode="auto">
          <a:xfrm flipV="1">
            <a:off x="3117850" y="36449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96" name="Rectangle 40"/>
          <p:cNvSpPr>
            <a:spLocks noChangeArrowheads="1"/>
          </p:cNvSpPr>
          <p:nvPr/>
        </p:nvSpPr>
        <p:spPr bwMode="auto">
          <a:xfrm>
            <a:off x="2889250" y="32369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5097" name="Line 41"/>
          <p:cNvSpPr>
            <a:spLocks noChangeShapeType="1"/>
          </p:cNvSpPr>
          <p:nvPr/>
        </p:nvSpPr>
        <p:spPr bwMode="auto">
          <a:xfrm flipV="1">
            <a:off x="3524250" y="34798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098" name="Rectangle 42"/>
          <p:cNvSpPr>
            <a:spLocks noChangeArrowheads="1"/>
          </p:cNvSpPr>
          <p:nvPr/>
        </p:nvSpPr>
        <p:spPr bwMode="auto">
          <a:xfrm>
            <a:off x="3302000" y="361156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5099" name="Line 43"/>
          <p:cNvSpPr>
            <a:spLocks noChangeShapeType="1"/>
          </p:cNvSpPr>
          <p:nvPr/>
        </p:nvSpPr>
        <p:spPr bwMode="auto">
          <a:xfrm flipV="1">
            <a:off x="3117850" y="4203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100" name="Rectangle 44"/>
          <p:cNvSpPr>
            <a:spLocks noChangeArrowheads="1"/>
          </p:cNvSpPr>
          <p:nvPr/>
        </p:nvSpPr>
        <p:spPr bwMode="auto">
          <a:xfrm>
            <a:off x="2635250" y="43545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5101" name="Line 45"/>
          <p:cNvSpPr>
            <a:spLocks noChangeShapeType="1"/>
          </p:cNvSpPr>
          <p:nvPr/>
        </p:nvSpPr>
        <p:spPr bwMode="auto">
          <a:xfrm>
            <a:off x="3613150" y="3314700"/>
            <a:ext cx="673100" cy="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102" name="Line 46"/>
          <p:cNvSpPr>
            <a:spLocks noChangeShapeType="1"/>
          </p:cNvSpPr>
          <p:nvPr/>
        </p:nvSpPr>
        <p:spPr bwMode="auto">
          <a:xfrm flipV="1">
            <a:off x="4495800" y="44323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103" name="Rectangle 47"/>
          <p:cNvSpPr>
            <a:spLocks noChangeArrowheads="1"/>
          </p:cNvSpPr>
          <p:nvPr/>
        </p:nvSpPr>
        <p:spPr bwMode="auto">
          <a:xfrm>
            <a:off x="4267200" y="40243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5104" name="Line 48"/>
          <p:cNvSpPr>
            <a:spLocks noChangeShapeType="1"/>
          </p:cNvSpPr>
          <p:nvPr/>
        </p:nvSpPr>
        <p:spPr bwMode="auto">
          <a:xfrm flipV="1">
            <a:off x="4495800" y="4978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105" name="Rectangle 49"/>
          <p:cNvSpPr>
            <a:spLocks noChangeArrowheads="1"/>
          </p:cNvSpPr>
          <p:nvPr/>
        </p:nvSpPr>
        <p:spPr bwMode="auto">
          <a:xfrm>
            <a:off x="4006850" y="51038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5106" name="Line 50"/>
          <p:cNvSpPr>
            <a:spLocks noChangeShapeType="1"/>
          </p:cNvSpPr>
          <p:nvPr/>
        </p:nvSpPr>
        <p:spPr bwMode="auto">
          <a:xfrm flipV="1">
            <a:off x="3562350" y="44196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107" name="Rectangle 51"/>
          <p:cNvSpPr>
            <a:spLocks noChangeArrowheads="1"/>
          </p:cNvSpPr>
          <p:nvPr/>
        </p:nvSpPr>
        <p:spPr bwMode="auto">
          <a:xfrm>
            <a:off x="3333750" y="40116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5108" name="Line 52"/>
          <p:cNvSpPr>
            <a:spLocks noChangeShapeType="1"/>
          </p:cNvSpPr>
          <p:nvPr/>
        </p:nvSpPr>
        <p:spPr bwMode="auto">
          <a:xfrm flipV="1">
            <a:off x="3562350" y="4965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109" name="Rectangle 53"/>
          <p:cNvSpPr>
            <a:spLocks noChangeArrowheads="1"/>
          </p:cNvSpPr>
          <p:nvPr/>
        </p:nvSpPr>
        <p:spPr bwMode="auto">
          <a:xfrm>
            <a:off x="3333750" y="50911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5110" name="Text Box 54"/>
          <p:cNvSpPr txBox="1">
            <a:spLocks noChangeArrowheads="1"/>
          </p:cNvSpPr>
          <p:nvPr/>
        </p:nvSpPr>
        <p:spPr bwMode="auto">
          <a:xfrm>
            <a:off x="4841875" y="4189413"/>
            <a:ext cx="298450" cy="338137"/>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45111" name="Text Box 55"/>
          <p:cNvSpPr txBox="1">
            <a:spLocks noChangeArrowheads="1"/>
          </p:cNvSpPr>
          <p:nvPr/>
        </p:nvSpPr>
        <p:spPr bwMode="auto">
          <a:xfrm>
            <a:off x="4689475" y="470376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2</a:t>
            </a:r>
          </a:p>
        </p:txBody>
      </p:sp>
      <p:sp>
        <p:nvSpPr>
          <p:cNvPr id="45112" name="Text Box 56"/>
          <p:cNvSpPr txBox="1">
            <a:spLocks noChangeArrowheads="1"/>
          </p:cNvSpPr>
          <p:nvPr/>
        </p:nvSpPr>
        <p:spPr bwMode="auto">
          <a:xfrm>
            <a:off x="3260725" y="477996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3</a:t>
            </a:r>
          </a:p>
        </p:txBody>
      </p:sp>
      <p:sp>
        <p:nvSpPr>
          <p:cNvPr id="45113" name="Text Box 57"/>
          <p:cNvSpPr txBox="1">
            <a:spLocks noChangeArrowheads="1"/>
          </p:cNvSpPr>
          <p:nvPr/>
        </p:nvSpPr>
        <p:spPr bwMode="auto">
          <a:xfrm>
            <a:off x="2746375" y="392271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4</a:t>
            </a:r>
          </a:p>
        </p:txBody>
      </p:sp>
      <p:sp>
        <p:nvSpPr>
          <p:cNvPr id="45114" name="Text Box 58"/>
          <p:cNvSpPr txBox="1">
            <a:spLocks noChangeArrowheads="1"/>
          </p:cNvSpPr>
          <p:nvPr/>
        </p:nvSpPr>
        <p:spPr bwMode="auto">
          <a:xfrm>
            <a:off x="3603625" y="2894013"/>
            <a:ext cx="298450" cy="338137"/>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5</a:t>
            </a:r>
          </a:p>
        </p:txBody>
      </p:sp>
      <p:sp>
        <p:nvSpPr>
          <p:cNvPr id="45115" name="Text Box 59"/>
          <p:cNvSpPr txBox="1">
            <a:spLocks noChangeArrowheads="1"/>
          </p:cNvSpPr>
          <p:nvPr/>
        </p:nvSpPr>
        <p:spPr bwMode="auto">
          <a:xfrm>
            <a:off x="3336925" y="2132013"/>
            <a:ext cx="298450" cy="338137"/>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sp>
        <p:nvSpPr>
          <p:cNvPr id="45116" name="Rectangle 65"/>
          <p:cNvSpPr>
            <a:spLocks noChangeArrowheads="1"/>
          </p:cNvSpPr>
          <p:nvPr/>
        </p:nvSpPr>
        <p:spPr bwMode="auto">
          <a:xfrm>
            <a:off x="5281613" y="319405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grpSp>
        <p:nvGrpSpPr>
          <p:cNvPr id="63549" name="Group 66"/>
          <p:cNvGrpSpPr>
            <a:grpSpLocks/>
          </p:cNvGrpSpPr>
          <p:nvPr/>
        </p:nvGrpSpPr>
        <p:grpSpPr bwMode="auto">
          <a:xfrm>
            <a:off x="5430838" y="2079625"/>
            <a:ext cx="361950" cy="457200"/>
            <a:chOff x="3682" y="1652"/>
            <a:chExt cx="228" cy="288"/>
          </a:xfrm>
        </p:grpSpPr>
        <p:sp>
          <p:nvSpPr>
            <p:cNvPr id="45124" name="Text Box 67"/>
            <p:cNvSpPr txBox="1">
              <a:spLocks noChangeArrowheads="1"/>
            </p:cNvSpPr>
            <p:nvPr/>
          </p:nvSpPr>
          <p:spPr bwMode="auto">
            <a:xfrm>
              <a:off x="3682" y="1652"/>
              <a:ext cx="228"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45125" name="Oval 68"/>
            <p:cNvSpPr>
              <a:spLocks noChangeArrowheads="1"/>
            </p:cNvSpPr>
            <p:nvPr/>
          </p:nvSpPr>
          <p:spPr bwMode="auto">
            <a:xfrm>
              <a:off x="3705" y="1705"/>
              <a:ext cx="183" cy="183"/>
            </a:xfrm>
            <a:prstGeom prst="ellipse">
              <a:avLst/>
            </a:prstGeom>
            <a:noFill/>
            <a:ln w="1905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45118" name="Line 69"/>
          <p:cNvSpPr>
            <a:spLocks noChangeShapeType="1"/>
          </p:cNvSpPr>
          <p:nvPr/>
        </p:nvSpPr>
        <p:spPr bwMode="auto">
          <a:xfrm>
            <a:off x="5022850" y="4038600"/>
            <a:ext cx="184150" cy="0"/>
          </a:xfrm>
          <a:prstGeom prst="line">
            <a:avLst/>
          </a:prstGeom>
          <a:noFill/>
          <a:ln w="28575">
            <a:solidFill>
              <a:srgbClr val="00FFFF"/>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sp>
        <p:nvSpPr>
          <p:cNvPr id="45119" name="Line 70"/>
          <p:cNvSpPr>
            <a:spLocks noChangeShapeType="1"/>
          </p:cNvSpPr>
          <p:nvPr/>
        </p:nvSpPr>
        <p:spPr bwMode="auto">
          <a:xfrm flipV="1">
            <a:off x="5378450" y="3632200"/>
            <a:ext cx="8890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120" name="Line 71"/>
          <p:cNvSpPr>
            <a:spLocks noChangeShapeType="1"/>
          </p:cNvSpPr>
          <p:nvPr/>
        </p:nvSpPr>
        <p:spPr bwMode="auto">
          <a:xfrm rot="-1800000" flipH="1" flipV="1">
            <a:off x="4664075" y="3425825"/>
            <a:ext cx="0" cy="53975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5121" name="Rectangle 73"/>
          <p:cNvSpPr>
            <a:spLocks noChangeArrowheads="1"/>
          </p:cNvSpPr>
          <p:nvPr/>
        </p:nvSpPr>
        <p:spPr bwMode="auto">
          <a:xfrm>
            <a:off x="5111750" y="2219325"/>
            <a:ext cx="431800" cy="503238"/>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H</a:t>
            </a:r>
          </a:p>
        </p:txBody>
      </p:sp>
      <p:sp>
        <p:nvSpPr>
          <p:cNvPr id="99402" name="Text Box 74"/>
          <p:cNvSpPr txBox="1">
            <a:spLocks noChangeArrowheads="1"/>
          </p:cNvSpPr>
          <p:nvPr/>
        </p:nvSpPr>
        <p:spPr bwMode="auto">
          <a:xfrm>
            <a:off x="4429125" y="3670300"/>
            <a:ext cx="450850" cy="914400"/>
          </a:xfrm>
          <a:prstGeom prst="rect">
            <a:avLst/>
          </a:prstGeom>
          <a:noFill/>
          <a:ln w="9525">
            <a:noFill/>
            <a:miter lim="800000"/>
            <a:headEnd/>
            <a:tailEnd/>
          </a:ln>
        </p:spPr>
        <p:txBody>
          <a:bodyPr wrap="none">
            <a:spAutoFit/>
          </a:bodyPr>
          <a:lstStyle/>
          <a:p>
            <a:pPr algn="ctr" rtl="1">
              <a:defRPr/>
            </a:pPr>
            <a:r>
              <a:rPr lang="en" sz="5400">
                <a:solidFill>
                  <a:srgbClr val="FFFF00"/>
                </a:solidFill>
                <a:effectLst>
                  <a:outerShdw blurRad="38100" dist="38100" dir="2700000" algn="tl">
                    <a:srgbClr val="000000">
                      <a:alpha val="43137"/>
                    </a:srgbClr>
                  </a:outerShdw>
                </a:effectLst>
                <a:latin typeface="Arial" pitchFamily="34" charset="0"/>
              </a:rPr>
              <a:t>*</a:t>
            </a:r>
          </a:p>
        </p:txBody>
      </p:sp>
      <p:sp>
        <p:nvSpPr>
          <p:cNvPr id="7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3448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9402"/>
                                        </p:tgtEl>
                                        <p:attrNameLst>
                                          <p:attrName>style.visibility</p:attrName>
                                        </p:attrNameLst>
                                      </p:cBhvr>
                                      <p:to>
                                        <p:strVal val="visible"/>
                                      </p:to>
                                    </p:set>
                                    <p:anim calcmode="lin" valueType="num">
                                      <p:cBhvr>
                                        <p:cTn id="7" dur="1000" fill="hold"/>
                                        <p:tgtEl>
                                          <p:spTgt spid="99402"/>
                                        </p:tgtEl>
                                        <p:attrNameLst>
                                          <p:attrName>ppt_w</p:attrName>
                                        </p:attrNameLst>
                                      </p:cBhvr>
                                      <p:tavLst>
                                        <p:tav tm="0">
                                          <p:val>
                                            <p:fltVal val="0"/>
                                          </p:val>
                                        </p:tav>
                                        <p:tav tm="100000">
                                          <p:val>
                                            <p:strVal val="#ppt_w"/>
                                          </p:val>
                                        </p:tav>
                                      </p:tavLst>
                                    </p:anim>
                                    <p:anim calcmode="lin" valueType="num">
                                      <p:cBhvr>
                                        <p:cTn id="8" dur="1000" fill="hold"/>
                                        <p:tgtEl>
                                          <p:spTgt spid="99402"/>
                                        </p:tgtEl>
                                        <p:attrNameLst>
                                          <p:attrName>ppt_h</p:attrName>
                                        </p:attrNameLst>
                                      </p:cBhvr>
                                      <p:tavLst>
                                        <p:tav tm="0">
                                          <p:val>
                                            <p:fltVal val="0"/>
                                          </p:val>
                                        </p:tav>
                                        <p:tav tm="100000">
                                          <p:val>
                                            <p:strVal val="#ppt_h"/>
                                          </p:val>
                                        </p:tav>
                                      </p:tavLst>
                                    </p:anim>
                                    <p:animEffect transition="in" filter="fade">
                                      <p:cBhvr>
                                        <p:cTn id="9" dur="1000"/>
                                        <p:tgtEl>
                                          <p:spTgt spid="9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0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690563"/>
            <a:ext cx="2887663" cy="1006475"/>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GLUCOSE</a:t>
            </a:r>
          </a:p>
        </p:txBody>
      </p:sp>
      <p:sp>
        <p:nvSpPr>
          <p:cNvPr id="46083" name="Text Box 4"/>
          <p:cNvSpPr txBox="1">
            <a:spLocks noChangeAspect="1" noChangeArrowheads="1"/>
          </p:cNvSpPr>
          <p:nvPr/>
        </p:nvSpPr>
        <p:spPr bwMode="auto">
          <a:xfrm>
            <a:off x="787400" y="5016500"/>
            <a:ext cx="1320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6084" name="Text Box 5"/>
          <p:cNvSpPr txBox="1">
            <a:spLocks noChangeAspect="1" noChangeArrowheads="1"/>
          </p:cNvSpPr>
          <p:nvPr/>
        </p:nvSpPr>
        <p:spPr bwMode="auto">
          <a:xfrm>
            <a:off x="150813" y="3321050"/>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46085" name="Text Box 6"/>
          <p:cNvSpPr txBox="1">
            <a:spLocks noChangeAspect="1" noChangeArrowheads="1"/>
          </p:cNvSpPr>
          <p:nvPr/>
        </p:nvSpPr>
        <p:spPr bwMode="auto">
          <a:xfrm>
            <a:off x="415925" y="446881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6086" name="Line 7"/>
          <p:cNvSpPr>
            <a:spLocks noChangeAspect="1" noChangeShapeType="1"/>
          </p:cNvSpPr>
          <p:nvPr/>
        </p:nvSpPr>
        <p:spPr bwMode="auto">
          <a:xfrm flipV="1">
            <a:off x="1016000" y="43545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087" name="Line 8"/>
          <p:cNvSpPr>
            <a:spLocks noChangeAspect="1" noChangeShapeType="1"/>
          </p:cNvSpPr>
          <p:nvPr/>
        </p:nvSpPr>
        <p:spPr bwMode="auto">
          <a:xfrm flipV="1">
            <a:off x="1016000" y="4897438"/>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088" name="Line 9"/>
          <p:cNvSpPr>
            <a:spLocks noChangeAspect="1" noChangeShapeType="1"/>
          </p:cNvSpPr>
          <p:nvPr/>
        </p:nvSpPr>
        <p:spPr bwMode="auto">
          <a:xfrm flipV="1">
            <a:off x="1016000" y="37830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089" name="Text Box 10"/>
          <p:cNvSpPr txBox="1">
            <a:spLocks noChangeAspect="1" noChangeArrowheads="1"/>
          </p:cNvSpPr>
          <p:nvPr/>
        </p:nvSpPr>
        <p:spPr bwMode="auto">
          <a:xfrm>
            <a:off x="401638" y="3916363"/>
            <a:ext cx="14224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6090" name="Line 11"/>
          <p:cNvSpPr>
            <a:spLocks noChangeAspect="1" noChangeShapeType="1"/>
          </p:cNvSpPr>
          <p:nvPr/>
        </p:nvSpPr>
        <p:spPr bwMode="auto">
          <a:xfrm flipV="1">
            <a:off x="1016000" y="319246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091" name="Text Box 12"/>
          <p:cNvSpPr txBox="1">
            <a:spLocks noChangeAspect="1" noChangeArrowheads="1"/>
          </p:cNvSpPr>
          <p:nvPr/>
        </p:nvSpPr>
        <p:spPr bwMode="auto">
          <a:xfrm>
            <a:off x="798513" y="2179638"/>
            <a:ext cx="898525" cy="50323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6092" name="Line 13"/>
          <p:cNvSpPr>
            <a:spLocks noChangeAspect="1" noChangeShapeType="1"/>
          </p:cNvSpPr>
          <p:nvPr/>
        </p:nvSpPr>
        <p:spPr bwMode="auto">
          <a:xfrm flipV="1">
            <a:off x="1016000" y="2614613"/>
            <a:ext cx="0" cy="24288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093" name="Text Box 14"/>
          <p:cNvSpPr txBox="1">
            <a:spLocks noChangeAspect="1" noChangeArrowheads="1"/>
          </p:cNvSpPr>
          <p:nvPr/>
        </p:nvSpPr>
        <p:spPr bwMode="auto">
          <a:xfrm>
            <a:off x="395288" y="2746375"/>
            <a:ext cx="14224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6094" name="Text Box 15"/>
          <p:cNvSpPr txBox="1">
            <a:spLocks noChangeArrowheads="1"/>
          </p:cNvSpPr>
          <p:nvPr/>
        </p:nvSpPr>
        <p:spPr bwMode="auto">
          <a:xfrm>
            <a:off x="398463" y="5667375"/>
            <a:ext cx="1885950" cy="701675"/>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46095" name="Line 16"/>
          <p:cNvSpPr>
            <a:spLocks noChangeShapeType="1"/>
          </p:cNvSpPr>
          <p:nvPr/>
        </p:nvSpPr>
        <p:spPr bwMode="auto">
          <a:xfrm flipH="1" flipV="1">
            <a:off x="685800" y="2133600"/>
            <a:ext cx="209550" cy="2095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096" name="Rectangle 17"/>
          <p:cNvSpPr>
            <a:spLocks noChangeArrowheads="1"/>
          </p:cNvSpPr>
          <p:nvPr/>
        </p:nvSpPr>
        <p:spPr bwMode="auto">
          <a:xfrm>
            <a:off x="400050" y="16748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097" name="Text Box 18"/>
          <p:cNvSpPr txBox="1">
            <a:spLocks noChangeArrowheads="1"/>
          </p:cNvSpPr>
          <p:nvPr/>
        </p:nvSpPr>
        <p:spPr bwMode="auto">
          <a:xfrm>
            <a:off x="993775" y="19796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6098" name="Text Box 19"/>
          <p:cNvSpPr txBox="1">
            <a:spLocks noChangeArrowheads="1"/>
          </p:cNvSpPr>
          <p:nvPr/>
        </p:nvSpPr>
        <p:spPr bwMode="auto">
          <a:xfrm>
            <a:off x="993775" y="25701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6099" name="Text Box 20"/>
          <p:cNvSpPr txBox="1">
            <a:spLocks noChangeArrowheads="1"/>
          </p:cNvSpPr>
          <p:nvPr/>
        </p:nvSpPr>
        <p:spPr bwMode="auto">
          <a:xfrm>
            <a:off x="993775" y="3160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6100" name="Text Box 21"/>
          <p:cNvSpPr txBox="1">
            <a:spLocks noChangeArrowheads="1"/>
          </p:cNvSpPr>
          <p:nvPr/>
        </p:nvSpPr>
        <p:spPr bwMode="auto">
          <a:xfrm>
            <a:off x="1012825" y="37703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6101" name="Text Box 22"/>
          <p:cNvSpPr txBox="1">
            <a:spLocks noChangeArrowheads="1"/>
          </p:cNvSpPr>
          <p:nvPr/>
        </p:nvSpPr>
        <p:spPr bwMode="auto">
          <a:xfrm>
            <a:off x="1012825" y="43227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6102" name="Text Box 23"/>
          <p:cNvSpPr txBox="1">
            <a:spLocks noChangeArrowheads="1"/>
          </p:cNvSpPr>
          <p:nvPr/>
        </p:nvSpPr>
        <p:spPr bwMode="auto">
          <a:xfrm>
            <a:off x="1012825" y="48371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6103" name="Line 25"/>
          <p:cNvSpPr>
            <a:spLocks noChangeShapeType="1"/>
          </p:cNvSpPr>
          <p:nvPr/>
        </p:nvSpPr>
        <p:spPr bwMode="auto">
          <a:xfrm>
            <a:off x="2362200" y="35814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04" name="Line 26"/>
          <p:cNvSpPr>
            <a:spLocks noChangeShapeType="1"/>
          </p:cNvSpPr>
          <p:nvPr/>
        </p:nvSpPr>
        <p:spPr bwMode="auto">
          <a:xfrm>
            <a:off x="2362200" y="37338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05" name="Line 27"/>
          <p:cNvSpPr>
            <a:spLocks noChangeShapeType="1"/>
          </p:cNvSpPr>
          <p:nvPr/>
        </p:nvSpPr>
        <p:spPr bwMode="auto">
          <a:xfrm>
            <a:off x="2362200" y="3886200"/>
            <a:ext cx="247650"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06" name="Rectangle 29"/>
          <p:cNvSpPr>
            <a:spLocks noChangeArrowheads="1"/>
          </p:cNvSpPr>
          <p:nvPr/>
        </p:nvSpPr>
        <p:spPr bwMode="auto">
          <a:xfrm>
            <a:off x="3752850" y="4781550"/>
            <a:ext cx="539750" cy="74613"/>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07" name="Text Box 30"/>
          <p:cNvSpPr txBox="1">
            <a:spLocks noChangeArrowheads="1"/>
          </p:cNvSpPr>
          <p:nvPr/>
        </p:nvSpPr>
        <p:spPr bwMode="auto">
          <a:xfrm>
            <a:off x="3332163" y="4554538"/>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6108" name="Text Box 31"/>
          <p:cNvSpPr txBox="1">
            <a:spLocks noChangeArrowheads="1"/>
          </p:cNvSpPr>
          <p:nvPr/>
        </p:nvSpPr>
        <p:spPr bwMode="auto">
          <a:xfrm>
            <a:off x="4270375" y="455930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6109" name="AutoShape 32"/>
          <p:cNvSpPr>
            <a:spLocks noChangeArrowheads="1"/>
          </p:cNvSpPr>
          <p:nvPr/>
        </p:nvSpPr>
        <p:spPr bwMode="auto">
          <a:xfrm rot="-1800000">
            <a:off x="3271838"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10" name="AutoShape 33"/>
          <p:cNvSpPr>
            <a:spLocks noChangeArrowheads="1"/>
          </p:cNvSpPr>
          <p:nvPr/>
        </p:nvSpPr>
        <p:spPr bwMode="auto">
          <a:xfrm rot="1800000">
            <a:off x="4672013" y="417671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11" name="Text Box 34"/>
          <p:cNvSpPr txBox="1">
            <a:spLocks noChangeArrowheads="1"/>
          </p:cNvSpPr>
          <p:nvPr/>
        </p:nvSpPr>
        <p:spPr bwMode="auto">
          <a:xfrm>
            <a:off x="2917825" y="3787775"/>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6112" name="Text Box 35"/>
          <p:cNvSpPr txBox="1">
            <a:spLocks noChangeArrowheads="1"/>
          </p:cNvSpPr>
          <p:nvPr/>
        </p:nvSpPr>
        <p:spPr bwMode="auto">
          <a:xfrm>
            <a:off x="4694238" y="3787775"/>
            <a:ext cx="898525" cy="503238"/>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46113" name="Line 36"/>
          <p:cNvSpPr>
            <a:spLocks noChangeShapeType="1"/>
          </p:cNvSpPr>
          <p:nvPr/>
        </p:nvSpPr>
        <p:spPr bwMode="auto">
          <a:xfrm rot="1800000" flipV="1">
            <a:off x="3309938" y="3386138"/>
            <a:ext cx="0" cy="5397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14" name="Text Box 37"/>
          <p:cNvSpPr txBox="1">
            <a:spLocks noChangeArrowheads="1"/>
          </p:cNvSpPr>
          <p:nvPr/>
        </p:nvSpPr>
        <p:spPr bwMode="auto">
          <a:xfrm>
            <a:off x="3298825" y="3049588"/>
            <a:ext cx="12319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6115" name="Text Box 38"/>
          <p:cNvSpPr txBox="1">
            <a:spLocks noChangeArrowheads="1"/>
          </p:cNvSpPr>
          <p:nvPr/>
        </p:nvSpPr>
        <p:spPr bwMode="auto">
          <a:xfrm>
            <a:off x="3298825" y="236378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6116" name="Line 39"/>
          <p:cNvSpPr>
            <a:spLocks noChangeShapeType="1"/>
          </p:cNvSpPr>
          <p:nvPr/>
        </p:nvSpPr>
        <p:spPr bwMode="auto">
          <a:xfrm>
            <a:off x="3524250" y="2786063"/>
            <a:ext cx="0" cy="36036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17" name="Line 40"/>
          <p:cNvSpPr>
            <a:spLocks noChangeShapeType="1"/>
          </p:cNvSpPr>
          <p:nvPr/>
        </p:nvSpPr>
        <p:spPr bwMode="auto">
          <a:xfrm flipV="1">
            <a:off x="4914900" y="3581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18" name="Rectangle 41"/>
          <p:cNvSpPr>
            <a:spLocks noChangeArrowheads="1"/>
          </p:cNvSpPr>
          <p:nvPr/>
        </p:nvSpPr>
        <p:spPr bwMode="auto">
          <a:xfrm>
            <a:off x="4686300" y="31607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19" name="Line 42"/>
          <p:cNvSpPr>
            <a:spLocks noChangeShapeType="1"/>
          </p:cNvSpPr>
          <p:nvPr/>
        </p:nvSpPr>
        <p:spPr bwMode="auto">
          <a:xfrm flipV="1">
            <a:off x="3117850" y="36449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20" name="Rectangle 43"/>
          <p:cNvSpPr>
            <a:spLocks noChangeArrowheads="1"/>
          </p:cNvSpPr>
          <p:nvPr/>
        </p:nvSpPr>
        <p:spPr bwMode="auto">
          <a:xfrm>
            <a:off x="2889250" y="32369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21" name="Line 44"/>
          <p:cNvSpPr>
            <a:spLocks noChangeShapeType="1"/>
          </p:cNvSpPr>
          <p:nvPr/>
        </p:nvSpPr>
        <p:spPr bwMode="auto">
          <a:xfrm flipV="1">
            <a:off x="3524250" y="34798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22" name="Rectangle 45"/>
          <p:cNvSpPr>
            <a:spLocks noChangeArrowheads="1"/>
          </p:cNvSpPr>
          <p:nvPr/>
        </p:nvSpPr>
        <p:spPr bwMode="auto">
          <a:xfrm>
            <a:off x="3302000" y="361156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23" name="Line 46"/>
          <p:cNvSpPr>
            <a:spLocks noChangeShapeType="1"/>
          </p:cNvSpPr>
          <p:nvPr/>
        </p:nvSpPr>
        <p:spPr bwMode="auto">
          <a:xfrm flipV="1">
            <a:off x="3117850" y="4203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24" name="Rectangle 47"/>
          <p:cNvSpPr>
            <a:spLocks noChangeArrowheads="1"/>
          </p:cNvSpPr>
          <p:nvPr/>
        </p:nvSpPr>
        <p:spPr bwMode="auto">
          <a:xfrm>
            <a:off x="2635250" y="43545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6125" name="Line 48"/>
          <p:cNvSpPr>
            <a:spLocks noChangeShapeType="1"/>
          </p:cNvSpPr>
          <p:nvPr/>
        </p:nvSpPr>
        <p:spPr bwMode="auto">
          <a:xfrm>
            <a:off x="3613150" y="3314700"/>
            <a:ext cx="254000" cy="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26" name="Line 49"/>
          <p:cNvSpPr>
            <a:spLocks noChangeShapeType="1"/>
          </p:cNvSpPr>
          <p:nvPr/>
        </p:nvSpPr>
        <p:spPr bwMode="auto">
          <a:xfrm flipV="1">
            <a:off x="4495800" y="44323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27" name="Rectangle 50"/>
          <p:cNvSpPr>
            <a:spLocks noChangeArrowheads="1"/>
          </p:cNvSpPr>
          <p:nvPr/>
        </p:nvSpPr>
        <p:spPr bwMode="auto">
          <a:xfrm>
            <a:off x="4267200" y="40243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28" name="Line 51"/>
          <p:cNvSpPr>
            <a:spLocks noChangeShapeType="1"/>
          </p:cNvSpPr>
          <p:nvPr/>
        </p:nvSpPr>
        <p:spPr bwMode="auto">
          <a:xfrm flipV="1">
            <a:off x="4495800" y="49784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29" name="Rectangle 52"/>
          <p:cNvSpPr>
            <a:spLocks noChangeArrowheads="1"/>
          </p:cNvSpPr>
          <p:nvPr/>
        </p:nvSpPr>
        <p:spPr bwMode="auto">
          <a:xfrm>
            <a:off x="4006850" y="51038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6130" name="Line 53"/>
          <p:cNvSpPr>
            <a:spLocks noChangeShapeType="1"/>
          </p:cNvSpPr>
          <p:nvPr/>
        </p:nvSpPr>
        <p:spPr bwMode="auto">
          <a:xfrm flipV="1">
            <a:off x="3562350" y="44196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31" name="Rectangle 54"/>
          <p:cNvSpPr>
            <a:spLocks noChangeArrowheads="1"/>
          </p:cNvSpPr>
          <p:nvPr/>
        </p:nvSpPr>
        <p:spPr bwMode="auto">
          <a:xfrm>
            <a:off x="3333750" y="401161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6132" name="Line 55"/>
          <p:cNvSpPr>
            <a:spLocks noChangeShapeType="1"/>
          </p:cNvSpPr>
          <p:nvPr/>
        </p:nvSpPr>
        <p:spPr bwMode="auto">
          <a:xfrm flipV="1">
            <a:off x="3562350" y="496570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33" name="Rectangle 56"/>
          <p:cNvSpPr>
            <a:spLocks noChangeArrowheads="1"/>
          </p:cNvSpPr>
          <p:nvPr/>
        </p:nvSpPr>
        <p:spPr bwMode="auto">
          <a:xfrm>
            <a:off x="3333750" y="509111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34" name="Text Box 57"/>
          <p:cNvSpPr txBox="1">
            <a:spLocks noChangeArrowheads="1"/>
          </p:cNvSpPr>
          <p:nvPr/>
        </p:nvSpPr>
        <p:spPr bwMode="auto">
          <a:xfrm>
            <a:off x="4841875" y="41894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6135" name="Text Box 58"/>
          <p:cNvSpPr txBox="1">
            <a:spLocks noChangeArrowheads="1"/>
          </p:cNvSpPr>
          <p:nvPr/>
        </p:nvSpPr>
        <p:spPr bwMode="auto">
          <a:xfrm>
            <a:off x="4689475" y="47037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6136" name="Text Box 59"/>
          <p:cNvSpPr txBox="1">
            <a:spLocks noChangeArrowheads="1"/>
          </p:cNvSpPr>
          <p:nvPr/>
        </p:nvSpPr>
        <p:spPr bwMode="auto">
          <a:xfrm>
            <a:off x="3260725" y="477996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6137" name="Text Box 60"/>
          <p:cNvSpPr txBox="1">
            <a:spLocks noChangeArrowheads="1"/>
          </p:cNvSpPr>
          <p:nvPr/>
        </p:nvSpPr>
        <p:spPr bwMode="auto">
          <a:xfrm>
            <a:off x="2746375" y="39227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6138" name="Text Box 61"/>
          <p:cNvSpPr txBox="1">
            <a:spLocks noChangeArrowheads="1"/>
          </p:cNvSpPr>
          <p:nvPr/>
        </p:nvSpPr>
        <p:spPr bwMode="auto">
          <a:xfrm>
            <a:off x="3603625" y="2894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6139" name="Text Box 62"/>
          <p:cNvSpPr txBox="1">
            <a:spLocks noChangeArrowheads="1"/>
          </p:cNvSpPr>
          <p:nvPr/>
        </p:nvSpPr>
        <p:spPr bwMode="auto">
          <a:xfrm>
            <a:off x="3336925" y="2132013"/>
            <a:ext cx="311150" cy="366712"/>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grpSp>
        <p:nvGrpSpPr>
          <p:cNvPr id="2" name="Group 63"/>
          <p:cNvGrpSpPr>
            <a:grpSpLocks/>
          </p:cNvGrpSpPr>
          <p:nvPr/>
        </p:nvGrpSpPr>
        <p:grpSpPr bwMode="auto">
          <a:xfrm>
            <a:off x="5387975" y="2847975"/>
            <a:ext cx="793750" cy="2166938"/>
            <a:chOff x="3394" y="1794"/>
            <a:chExt cx="500" cy="1365"/>
          </a:xfrm>
        </p:grpSpPr>
        <p:sp>
          <p:nvSpPr>
            <p:cNvPr id="46225" name="Line 64"/>
            <p:cNvSpPr>
              <a:spLocks noChangeShapeType="1"/>
            </p:cNvSpPr>
            <p:nvPr/>
          </p:nvSpPr>
          <p:spPr bwMode="auto">
            <a:xfrm rot="1800000">
              <a:off x="3395" y="3063"/>
              <a:ext cx="499" cy="0"/>
            </a:xfrm>
            <a:prstGeom prst="line">
              <a:avLst/>
            </a:prstGeom>
            <a:noFill/>
            <a:ln w="28575">
              <a:solidFill>
                <a:srgbClr val="00FF00"/>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26" name="Line 65"/>
            <p:cNvSpPr>
              <a:spLocks noChangeShapeType="1"/>
            </p:cNvSpPr>
            <p:nvPr/>
          </p:nvSpPr>
          <p:spPr bwMode="auto">
            <a:xfrm rot="1800000">
              <a:off x="3395" y="3159"/>
              <a:ext cx="499" cy="0"/>
            </a:xfrm>
            <a:prstGeom prst="line">
              <a:avLst/>
            </a:prstGeom>
            <a:noFill/>
            <a:ln w="28575">
              <a:solidFill>
                <a:srgbClr val="00FF00"/>
              </a:solidFill>
              <a:round/>
              <a:headEnd type="stealth" w="med" len="me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27" name="Line 66"/>
            <p:cNvSpPr>
              <a:spLocks noChangeShapeType="1"/>
            </p:cNvSpPr>
            <p:nvPr/>
          </p:nvSpPr>
          <p:spPr bwMode="auto">
            <a:xfrm rot="-1800000">
              <a:off x="3394" y="1794"/>
              <a:ext cx="499" cy="0"/>
            </a:xfrm>
            <a:prstGeom prst="line">
              <a:avLst/>
            </a:prstGeom>
            <a:noFill/>
            <a:ln w="28575">
              <a:solidFill>
                <a:srgbClr val="00FF00"/>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28" name="Line 67"/>
            <p:cNvSpPr>
              <a:spLocks noChangeShapeType="1"/>
            </p:cNvSpPr>
            <p:nvPr/>
          </p:nvSpPr>
          <p:spPr bwMode="auto">
            <a:xfrm rot="-1800000">
              <a:off x="3394" y="1890"/>
              <a:ext cx="499" cy="0"/>
            </a:xfrm>
            <a:prstGeom prst="line">
              <a:avLst/>
            </a:prstGeom>
            <a:noFill/>
            <a:ln w="28575">
              <a:solidFill>
                <a:srgbClr val="00FF00"/>
              </a:solidFill>
              <a:round/>
              <a:headEnd type="stealth" w="med" len="me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3" name="Group 68"/>
          <p:cNvGrpSpPr>
            <a:grpSpLocks/>
          </p:cNvGrpSpPr>
          <p:nvPr/>
        </p:nvGrpSpPr>
        <p:grpSpPr bwMode="auto">
          <a:xfrm>
            <a:off x="4041775" y="3779838"/>
            <a:ext cx="4911725" cy="3224212"/>
            <a:chOff x="2546" y="2407"/>
            <a:chExt cx="3094" cy="2031"/>
          </a:xfrm>
        </p:grpSpPr>
        <p:sp>
          <p:nvSpPr>
            <p:cNvPr id="46187" name="Rectangle 69"/>
            <p:cNvSpPr>
              <a:spLocks noChangeArrowheads="1"/>
            </p:cNvSpPr>
            <p:nvPr/>
          </p:nvSpPr>
          <p:spPr bwMode="auto">
            <a:xfrm>
              <a:off x="4604" y="3918"/>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88" name="Text Box 70"/>
            <p:cNvSpPr txBox="1">
              <a:spLocks noChangeArrowheads="1"/>
            </p:cNvSpPr>
            <p:nvPr/>
          </p:nvSpPr>
          <p:spPr bwMode="auto">
            <a:xfrm>
              <a:off x="4339" y="3775"/>
              <a:ext cx="272" cy="317"/>
            </a:xfrm>
            <a:prstGeom prst="rect">
              <a:avLst/>
            </a:prstGeom>
            <a:noFill/>
            <a:ln w="9525">
              <a:noFill/>
              <a:miter lim="800000"/>
              <a:headEnd/>
              <a:tailEnd/>
            </a:ln>
          </p:spPr>
          <p:txBody>
            <a:bodyPr wrap="none">
              <a:spAutoFit/>
            </a:bodyPr>
            <a:lstStyle/>
            <a:p>
              <a:pPr algn="ctr" rtl="1">
                <a:defRPr/>
              </a:pPr>
              <a:r>
                <a:rPr lang="en" sz="2700" b="1" dirty="0">
                  <a:solidFill>
                    <a:srgbClr val="00FF00"/>
                  </a:solidFill>
                  <a:effectLst>
                    <a:outerShdw blurRad="38100" dist="38100" dir="2700000" algn="tl">
                      <a:srgbClr val="000000">
                        <a:alpha val="43137"/>
                      </a:srgbClr>
                    </a:outerShdw>
                  </a:effectLst>
                  <a:latin typeface="Arial" pitchFamily="34" charset="0"/>
                </a:rPr>
                <a:t>C</a:t>
              </a:r>
            </a:p>
          </p:txBody>
        </p:sp>
        <p:sp>
          <p:nvSpPr>
            <p:cNvPr id="46189" name="Text Box 71"/>
            <p:cNvSpPr txBox="1">
              <a:spLocks noChangeArrowheads="1"/>
            </p:cNvSpPr>
            <p:nvPr/>
          </p:nvSpPr>
          <p:spPr bwMode="auto">
            <a:xfrm>
              <a:off x="4930" y="3778"/>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6190" name="AutoShape 72"/>
            <p:cNvSpPr>
              <a:spLocks noChangeArrowheads="1"/>
            </p:cNvSpPr>
            <p:nvPr/>
          </p:nvSpPr>
          <p:spPr bwMode="auto">
            <a:xfrm rot="-1800000">
              <a:off x="4301" y="353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91" name="AutoShape 73"/>
            <p:cNvSpPr>
              <a:spLocks noChangeArrowheads="1"/>
            </p:cNvSpPr>
            <p:nvPr/>
          </p:nvSpPr>
          <p:spPr bwMode="auto">
            <a:xfrm rot="1800000">
              <a:off x="5183" y="353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92" name="Text Box 74"/>
            <p:cNvSpPr txBox="1">
              <a:spLocks noChangeArrowheads="1"/>
            </p:cNvSpPr>
            <p:nvPr/>
          </p:nvSpPr>
          <p:spPr bwMode="auto">
            <a:xfrm>
              <a:off x="4078" y="3292"/>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6193" name="Text Box 75"/>
            <p:cNvSpPr txBox="1">
              <a:spLocks noChangeArrowheads="1"/>
            </p:cNvSpPr>
            <p:nvPr/>
          </p:nvSpPr>
          <p:spPr bwMode="auto">
            <a:xfrm>
              <a:off x="5197" y="3292"/>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p>
          </p:txBody>
        </p:sp>
        <p:sp>
          <p:nvSpPr>
            <p:cNvPr id="46194" name="Line 76"/>
            <p:cNvSpPr>
              <a:spLocks noChangeShapeType="1"/>
            </p:cNvSpPr>
            <p:nvPr/>
          </p:nvSpPr>
          <p:spPr bwMode="auto">
            <a:xfrm rot="1800000" flipV="1">
              <a:off x="4325" y="3039"/>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95" name="Text Box 77"/>
            <p:cNvSpPr txBox="1">
              <a:spLocks noChangeArrowheads="1"/>
            </p:cNvSpPr>
            <p:nvPr/>
          </p:nvSpPr>
          <p:spPr bwMode="auto">
            <a:xfrm>
              <a:off x="4318" y="2827"/>
              <a:ext cx="860" cy="317"/>
            </a:xfrm>
            <a:prstGeom prst="rect">
              <a:avLst/>
            </a:prstGeom>
            <a:noFill/>
            <a:ln w="9525">
              <a:noFill/>
              <a:miter lim="800000"/>
              <a:headEnd/>
              <a:tailEnd/>
            </a:ln>
          </p:spPr>
          <p:txBody>
            <a:bodyPr wrap="none">
              <a:spAutoFit/>
            </a:bodyPr>
            <a:lstStyle/>
            <a:p>
              <a:pPr algn="ctr" rtl="1">
                <a:defRPr/>
              </a:pPr>
              <a:r>
                <a:rPr lang="en" sz="2700" b="1" dirty="0">
                  <a:solidFill>
                    <a:srgbClr val="00FF00"/>
                  </a:solidFill>
                  <a:effectLst>
                    <a:outerShdw blurRad="38100" dist="38100" dir="2700000" algn="tl">
                      <a:srgbClr val="000000">
                        <a:alpha val="43137"/>
                      </a:srgbClr>
                    </a:outerShdw>
                  </a:effectLst>
                  <a:latin typeface="Arial" pitchFamily="34" charset="0"/>
                </a:rPr>
                <a:t>C </a:t>
              </a:r>
              <a:r>
                <a:rPr lang="en" sz="2700" b="1" dirty="0">
                  <a:solidFill>
                    <a:srgbClr val="FF0000"/>
                  </a:solidFill>
                  <a:effectLst>
                    <a:outerShdw blurRad="38100" dist="38100" dir="2700000" algn="tl">
                      <a:srgbClr val="000000">
                        <a:alpha val="43137"/>
                      </a:srgbClr>
                    </a:outerShdw>
                  </a:effectLst>
                  <a:latin typeface="Arial" pitchFamily="34" charset="0"/>
                </a:rPr>
                <a:t>O</a:t>
              </a:r>
              <a:endParaRPr lang="fr-FR" sz="2700" b="1" dirty="0">
                <a:solidFill>
                  <a:srgbClr val="00FF00"/>
                </a:solidFill>
                <a:effectLst>
                  <a:outerShdw blurRad="38100" dist="38100" dir="2700000" algn="tl">
                    <a:srgbClr val="000000">
                      <a:alpha val="43137"/>
                    </a:srgbClr>
                  </a:outerShdw>
                </a:effectLst>
                <a:latin typeface="Arial" pitchFamily="34" charset="0"/>
              </a:endParaRPr>
            </a:p>
          </p:txBody>
        </p:sp>
        <p:sp>
          <p:nvSpPr>
            <p:cNvPr id="46196" name="Text Box 78"/>
            <p:cNvSpPr txBox="1">
              <a:spLocks noChangeArrowheads="1"/>
            </p:cNvSpPr>
            <p:nvPr/>
          </p:nvSpPr>
          <p:spPr bwMode="auto">
            <a:xfrm>
              <a:off x="4318" y="2407"/>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6197" name="Line 79"/>
            <p:cNvSpPr>
              <a:spLocks noChangeShapeType="1"/>
            </p:cNvSpPr>
            <p:nvPr/>
          </p:nvSpPr>
          <p:spPr bwMode="auto">
            <a:xfrm>
              <a:off x="4460" y="2661"/>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98" name="Line 80"/>
            <p:cNvSpPr>
              <a:spLocks noChangeShapeType="1"/>
            </p:cNvSpPr>
            <p:nvPr/>
          </p:nvSpPr>
          <p:spPr bwMode="auto">
            <a:xfrm flipV="1">
              <a:off x="5336" y="316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99" name="Rectangle 81"/>
            <p:cNvSpPr>
              <a:spLocks noChangeArrowheads="1"/>
            </p:cNvSpPr>
            <p:nvPr/>
          </p:nvSpPr>
          <p:spPr bwMode="auto">
            <a:xfrm>
              <a:off x="5192" y="289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200" name="Line 82"/>
            <p:cNvSpPr>
              <a:spLocks noChangeShapeType="1"/>
            </p:cNvSpPr>
            <p:nvPr/>
          </p:nvSpPr>
          <p:spPr bwMode="auto">
            <a:xfrm flipV="1">
              <a:off x="4204" y="320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01" name="Rectangle 83"/>
            <p:cNvSpPr>
              <a:spLocks noChangeArrowheads="1"/>
            </p:cNvSpPr>
            <p:nvPr/>
          </p:nvSpPr>
          <p:spPr bwMode="auto">
            <a:xfrm>
              <a:off x="4060" y="294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202" name="Line 84"/>
            <p:cNvSpPr>
              <a:spLocks noChangeShapeType="1"/>
            </p:cNvSpPr>
            <p:nvPr/>
          </p:nvSpPr>
          <p:spPr bwMode="auto">
            <a:xfrm flipV="1">
              <a:off x="4460" y="309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03" name="Rectangle 85"/>
            <p:cNvSpPr>
              <a:spLocks noChangeArrowheads="1"/>
            </p:cNvSpPr>
            <p:nvPr/>
          </p:nvSpPr>
          <p:spPr bwMode="auto">
            <a:xfrm>
              <a:off x="4320" y="318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204" name="Line 86"/>
            <p:cNvSpPr>
              <a:spLocks noChangeShapeType="1"/>
            </p:cNvSpPr>
            <p:nvPr/>
          </p:nvSpPr>
          <p:spPr bwMode="auto">
            <a:xfrm flipV="1">
              <a:off x="4204" y="355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05" name="Rectangle 87"/>
            <p:cNvSpPr>
              <a:spLocks noChangeArrowheads="1"/>
            </p:cNvSpPr>
            <p:nvPr/>
          </p:nvSpPr>
          <p:spPr bwMode="auto">
            <a:xfrm>
              <a:off x="3900" y="3649"/>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6206" name="Line 88"/>
            <p:cNvSpPr>
              <a:spLocks noChangeShapeType="1"/>
            </p:cNvSpPr>
            <p:nvPr/>
          </p:nvSpPr>
          <p:spPr bwMode="auto">
            <a:xfrm>
              <a:off x="4536" y="2994"/>
              <a:ext cx="410"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07" name="Line 89"/>
            <p:cNvSpPr>
              <a:spLocks noChangeShapeType="1"/>
            </p:cNvSpPr>
            <p:nvPr/>
          </p:nvSpPr>
          <p:spPr bwMode="auto">
            <a:xfrm flipV="1">
              <a:off x="5072" y="369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08" name="Rectangle 90"/>
            <p:cNvSpPr>
              <a:spLocks noChangeArrowheads="1"/>
            </p:cNvSpPr>
            <p:nvPr/>
          </p:nvSpPr>
          <p:spPr bwMode="auto">
            <a:xfrm>
              <a:off x="4928" y="344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209" name="Line 91"/>
            <p:cNvSpPr>
              <a:spLocks noChangeShapeType="1"/>
            </p:cNvSpPr>
            <p:nvPr/>
          </p:nvSpPr>
          <p:spPr bwMode="auto">
            <a:xfrm flipV="1">
              <a:off x="5072" y="404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10" name="Rectangle 92"/>
            <p:cNvSpPr>
              <a:spLocks noChangeArrowheads="1"/>
            </p:cNvSpPr>
            <p:nvPr/>
          </p:nvSpPr>
          <p:spPr bwMode="auto">
            <a:xfrm>
              <a:off x="4764" y="4121"/>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6211" name="Line 93"/>
            <p:cNvSpPr>
              <a:spLocks noChangeShapeType="1"/>
            </p:cNvSpPr>
            <p:nvPr/>
          </p:nvSpPr>
          <p:spPr bwMode="auto">
            <a:xfrm flipV="1">
              <a:off x="4484" y="369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12" name="Rectangle 94"/>
            <p:cNvSpPr>
              <a:spLocks noChangeArrowheads="1"/>
            </p:cNvSpPr>
            <p:nvPr/>
          </p:nvSpPr>
          <p:spPr bwMode="auto">
            <a:xfrm>
              <a:off x="4340" y="3433"/>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6213" name="Line 95"/>
            <p:cNvSpPr>
              <a:spLocks noChangeShapeType="1"/>
            </p:cNvSpPr>
            <p:nvPr/>
          </p:nvSpPr>
          <p:spPr bwMode="auto">
            <a:xfrm flipV="1">
              <a:off x="4484" y="403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14" name="Rectangle 96"/>
            <p:cNvSpPr>
              <a:spLocks noChangeArrowheads="1"/>
            </p:cNvSpPr>
            <p:nvPr/>
          </p:nvSpPr>
          <p:spPr bwMode="auto">
            <a:xfrm>
              <a:off x="4340" y="4113"/>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215" name="Text Box 97"/>
            <p:cNvSpPr txBox="1">
              <a:spLocks noChangeArrowheads="1"/>
            </p:cNvSpPr>
            <p:nvPr/>
          </p:nvSpPr>
          <p:spPr bwMode="auto">
            <a:xfrm>
              <a:off x="5420" y="334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46216" name="Text Box 98"/>
            <p:cNvSpPr txBox="1">
              <a:spLocks noChangeArrowheads="1"/>
            </p:cNvSpPr>
            <p:nvPr/>
          </p:nvSpPr>
          <p:spPr bwMode="auto">
            <a:xfrm>
              <a:off x="5194" y="386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2</a:t>
              </a:r>
            </a:p>
          </p:txBody>
        </p:sp>
        <p:sp>
          <p:nvSpPr>
            <p:cNvPr id="46217" name="Text Box 99"/>
            <p:cNvSpPr txBox="1">
              <a:spLocks noChangeArrowheads="1"/>
            </p:cNvSpPr>
            <p:nvPr/>
          </p:nvSpPr>
          <p:spPr bwMode="auto">
            <a:xfrm>
              <a:off x="4294" y="391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3</a:t>
              </a:r>
            </a:p>
          </p:txBody>
        </p:sp>
        <p:sp>
          <p:nvSpPr>
            <p:cNvPr id="46218" name="Text Box 100"/>
            <p:cNvSpPr txBox="1">
              <a:spLocks noChangeArrowheads="1"/>
            </p:cNvSpPr>
            <p:nvPr/>
          </p:nvSpPr>
          <p:spPr bwMode="auto">
            <a:xfrm>
              <a:off x="3970" y="337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4</a:t>
              </a:r>
            </a:p>
          </p:txBody>
        </p:sp>
        <p:sp>
          <p:nvSpPr>
            <p:cNvPr id="46219" name="Text Box 101"/>
            <p:cNvSpPr txBox="1">
              <a:spLocks noChangeArrowheads="1"/>
            </p:cNvSpPr>
            <p:nvPr/>
          </p:nvSpPr>
          <p:spPr bwMode="auto">
            <a:xfrm>
              <a:off x="4510" y="272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5</a:t>
              </a:r>
            </a:p>
          </p:txBody>
        </p:sp>
        <p:sp>
          <p:nvSpPr>
            <p:cNvPr id="46220" name="Text Box 102"/>
            <p:cNvSpPr txBox="1">
              <a:spLocks noChangeArrowheads="1"/>
            </p:cNvSpPr>
            <p:nvPr/>
          </p:nvSpPr>
          <p:spPr bwMode="auto">
            <a:xfrm>
              <a:off x="4198" y="2453"/>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sp>
          <p:nvSpPr>
            <p:cNvPr id="46221" name="Line 103"/>
            <p:cNvSpPr>
              <a:spLocks noChangeShapeType="1"/>
            </p:cNvSpPr>
            <p:nvPr/>
          </p:nvSpPr>
          <p:spPr bwMode="auto">
            <a:xfrm rot="-1800000" flipH="1" flipV="1">
              <a:off x="5196" y="3035"/>
              <a:ext cx="0" cy="34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22" name="Line 104"/>
            <p:cNvSpPr>
              <a:spLocks noChangeShapeType="1"/>
            </p:cNvSpPr>
            <p:nvPr/>
          </p:nvSpPr>
          <p:spPr bwMode="auto">
            <a:xfrm flipV="1">
              <a:off x="5338" y="3547"/>
              <a:ext cx="0" cy="156"/>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223" name="Rectangle 105"/>
            <p:cNvSpPr>
              <a:spLocks noChangeArrowheads="1"/>
            </p:cNvSpPr>
            <p:nvPr/>
          </p:nvSpPr>
          <p:spPr bwMode="auto">
            <a:xfrm>
              <a:off x="5200" y="3626"/>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6224" name="Text Box 106"/>
            <p:cNvSpPr txBox="1">
              <a:spLocks noChangeArrowheads="1"/>
            </p:cNvSpPr>
            <p:nvPr/>
          </p:nvSpPr>
          <p:spPr bwMode="auto">
            <a:xfrm>
              <a:off x="2546" y="4063"/>
              <a:ext cx="1578"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a </a:t>
              </a:r>
              <a:r>
                <a:rPr lang="en" sz="2000" b="1">
                  <a:solidFill>
                    <a:srgbClr val="FFFF00"/>
                  </a:solidFill>
                  <a:effectLst>
                    <a:outerShdw blurRad="38100" dist="38100" dir="2700000" algn="tl">
                      <a:srgbClr val="000000">
                        <a:alpha val="43137"/>
                      </a:srgbClr>
                    </a:outerShdw>
                  </a:effectLst>
                  <a:latin typeface="Arial" pitchFamily="34" charset="0"/>
                </a:rPr>
                <a:t>-D-glucopyranose</a:t>
              </a:r>
            </a:p>
          </p:txBody>
        </p:sp>
      </p:grpSp>
      <p:grpSp>
        <p:nvGrpSpPr>
          <p:cNvPr id="4" name="Group 107"/>
          <p:cNvGrpSpPr>
            <a:grpSpLocks/>
          </p:cNvGrpSpPr>
          <p:nvPr/>
        </p:nvGrpSpPr>
        <p:grpSpPr bwMode="auto">
          <a:xfrm>
            <a:off x="5643563" y="3162300"/>
            <a:ext cx="2046287" cy="1238250"/>
            <a:chOff x="3555" y="1992"/>
            <a:chExt cx="1289" cy="780"/>
          </a:xfrm>
        </p:grpSpPr>
        <p:sp>
          <p:nvSpPr>
            <p:cNvPr id="46184" name="Arc 108"/>
            <p:cNvSpPr>
              <a:spLocks/>
            </p:cNvSpPr>
            <p:nvPr/>
          </p:nvSpPr>
          <p:spPr bwMode="auto">
            <a:xfrm flipH="1" flipV="1">
              <a:off x="3959" y="2040"/>
              <a:ext cx="245" cy="672"/>
            </a:xfrm>
            <a:custGeom>
              <a:avLst/>
              <a:gdLst>
                <a:gd name="T0" fmla="*/ 0 w 23187"/>
                <a:gd name="T1" fmla="*/ 0 h 43200"/>
                <a:gd name="T2" fmla="*/ 0 w 23187"/>
                <a:gd name="T3" fmla="*/ 0 h 43200"/>
                <a:gd name="T4" fmla="*/ 0 w 23187"/>
                <a:gd name="T5" fmla="*/ 0 h 43200"/>
                <a:gd name="T6" fmla="*/ 0 60000 65536"/>
                <a:gd name="T7" fmla="*/ 0 60000 65536"/>
                <a:gd name="T8" fmla="*/ 0 60000 65536"/>
                <a:gd name="T9" fmla="*/ 0 w 23187"/>
                <a:gd name="T10" fmla="*/ 0 h 43200"/>
                <a:gd name="T11" fmla="*/ 23187 w 23187"/>
                <a:gd name="T12" fmla="*/ 43200 h 43200"/>
              </a:gdLst>
              <a:ahLst/>
              <a:cxnLst>
                <a:cxn ang="T6">
                  <a:pos x="T0" y="T1"/>
                </a:cxn>
                <a:cxn ang="T7">
                  <a:pos x="T2" y="T3"/>
                </a:cxn>
                <a:cxn ang="T8">
                  <a:pos x="T4" y="T5"/>
                </a:cxn>
              </a:cxnLst>
              <a:rect l="T9" t="T10" r="T11" b="T12"/>
              <a:pathLst>
                <a:path w="23187" h="43200" fill="none" extrusionOk="0">
                  <a:moveTo>
                    <a:pt x="1586" y="0"/>
                  </a:moveTo>
                  <a:cubicBezTo>
                    <a:pt x="13516" y="0"/>
                    <a:pt x="23187" y="9670"/>
                    <a:pt x="23187" y="21600"/>
                  </a:cubicBezTo>
                  <a:cubicBezTo>
                    <a:pt x="23187" y="33529"/>
                    <a:pt x="13516" y="43200"/>
                    <a:pt x="1587" y="43200"/>
                  </a:cubicBezTo>
                  <a:cubicBezTo>
                    <a:pt x="1057" y="43200"/>
                    <a:pt x="528" y="43180"/>
                    <a:pt x="0" y="43141"/>
                  </a:cubicBezTo>
                </a:path>
                <a:path w="23187" h="43200" stroke="0" extrusionOk="0">
                  <a:moveTo>
                    <a:pt x="1586" y="0"/>
                  </a:moveTo>
                  <a:cubicBezTo>
                    <a:pt x="13516" y="0"/>
                    <a:pt x="23187" y="9670"/>
                    <a:pt x="23187" y="21600"/>
                  </a:cubicBezTo>
                  <a:cubicBezTo>
                    <a:pt x="23187" y="33529"/>
                    <a:pt x="13516" y="43200"/>
                    <a:pt x="1587" y="43200"/>
                  </a:cubicBezTo>
                  <a:cubicBezTo>
                    <a:pt x="1057" y="43200"/>
                    <a:pt x="528" y="43180"/>
                    <a:pt x="0" y="43141"/>
                  </a:cubicBezTo>
                  <a:lnTo>
                    <a:pt x="1587" y="21600"/>
                  </a:lnTo>
                  <a:close/>
                </a:path>
              </a:pathLst>
            </a:custGeom>
            <a:noFill/>
            <a:ln w="25400">
              <a:solidFill>
                <a:srgbClr val="00FF00"/>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85" name="Arc 109"/>
            <p:cNvSpPr>
              <a:spLocks/>
            </p:cNvSpPr>
            <p:nvPr/>
          </p:nvSpPr>
          <p:spPr bwMode="auto">
            <a:xfrm flipH="1" flipV="1">
              <a:off x="3839" y="1992"/>
              <a:ext cx="269" cy="780"/>
            </a:xfrm>
            <a:custGeom>
              <a:avLst/>
              <a:gdLst>
                <a:gd name="T0" fmla="*/ 0 w 23187"/>
                <a:gd name="T1" fmla="*/ 0 h 43200"/>
                <a:gd name="T2" fmla="*/ 0 w 23187"/>
                <a:gd name="T3" fmla="*/ 0 h 43200"/>
                <a:gd name="T4" fmla="*/ 0 w 23187"/>
                <a:gd name="T5" fmla="*/ 0 h 43200"/>
                <a:gd name="T6" fmla="*/ 0 60000 65536"/>
                <a:gd name="T7" fmla="*/ 0 60000 65536"/>
                <a:gd name="T8" fmla="*/ 0 60000 65536"/>
                <a:gd name="T9" fmla="*/ 0 w 23187"/>
                <a:gd name="T10" fmla="*/ 0 h 43200"/>
                <a:gd name="T11" fmla="*/ 23187 w 23187"/>
                <a:gd name="T12" fmla="*/ 43200 h 43200"/>
              </a:gdLst>
              <a:ahLst/>
              <a:cxnLst>
                <a:cxn ang="T6">
                  <a:pos x="T0" y="T1"/>
                </a:cxn>
                <a:cxn ang="T7">
                  <a:pos x="T2" y="T3"/>
                </a:cxn>
                <a:cxn ang="T8">
                  <a:pos x="T4" y="T5"/>
                </a:cxn>
              </a:cxnLst>
              <a:rect l="T9" t="T10" r="T11" b="T12"/>
              <a:pathLst>
                <a:path w="23187" h="43200" fill="none" extrusionOk="0">
                  <a:moveTo>
                    <a:pt x="1586" y="0"/>
                  </a:moveTo>
                  <a:cubicBezTo>
                    <a:pt x="13516" y="0"/>
                    <a:pt x="23187" y="9670"/>
                    <a:pt x="23187" y="21600"/>
                  </a:cubicBezTo>
                  <a:cubicBezTo>
                    <a:pt x="23187" y="33529"/>
                    <a:pt x="13516" y="43200"/>
                    <a:pt x="1587" y="43200"/>
                  </a:cubicBezTo>
                  <a:cubicBezTo>
                    <a:pt x="1057" y="43200"/>
                    <a:pt x="528" y="43180"/>
                    <a:pt x="0" y="43141"/>
                  </a:cubicBezTo>
                </a:path>
                <a:path w="23187" h="43200" stroke="0" extrusionOk="0">
                  <a:moveTo>
                    <a:pt x="1586" y="0"/>
                  </a:moveTo>
                  <a:cubicBezTo>
                    <a:pt x="13516" y="0"/>
                    <a:pt x="23187" y="9670"/>
                    <a:pt x="23187" y="21600"/>
                  </a:cubicBezTo>
                  <a:cubicBezTo>
                    <a:pt x="23187" y="33529"/>
                    <a:pt x="13516" y="43200"/>
                    <a:pt x="1587" y="43200"/>
                  </a:cubicBezTo>
                  <a:cubicBezTo>
                    <a:pt x="1057" y="43200"/>
                    <a:pt x="528" y="43180"/>
                    <a:pt x="0" y="43141"/>
                  </a:cubicBezTo>
                  <a:lnTo>
                    <a:pt x="1587" y="21600"/>
                  </a:lnTo>
                  <a:close/>
                </a:path>
              </a:pathLst>
            </a:custGeom>
            <a:noFill/>
            <a:ln w="25400">
              <a:solidFill>
                <a:srgbClr val="00FF00"/>
              </a:solidFill>
              <a:round/>
              <a:headEnd type="stealth" w="med" len="me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86" name="Text Box 110"/>
            <p:cNvSpPr txBox="1">
              <a:spLocks noChangeArrowheads="1"/>
            </p:cNvSpPr>
            <p:nvPr/>
          </p:nvSpPr>
          <p:spPr bwMode="auto">
            <a:xfrm>
              <a:off x="3555" y="2250"/>
              <a:ext cx="1289" cy="288"/>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mutarotation</a:t>
              </a:r>
            </a:p>
          </p:txBody>
        </p:sp>
      </p:grpSp>
      <p:grpSp>
        <p:nvGrpSpPr>
          <p:cNvPr id="5" name="Group 111"/>
          <p:cNvGrpSpPr>
            <a:grpSpLocks/>
          </p:cNvGrpSpPr>
          <p:nvPr/>
        </p:nvGrpSpPr>
        <p:grpSpPr bwMode="auto">
          <a:xfrm>
            <a:off x="4051300" y="449263"/>
            <a:ext cx="5073650" cy="3262312"/>
            <a:chOff x="2552" y="283"/>
            <a:chExt cx="3196" cy="2055"/>
          </a:xfrm>
        </p:grpSpPr>
        <p:sp>
          <p:nvSpPr>
            <p:cNvPr id="46146" name="Rectangle 112"/>
            <p:cNvSpPr>
              <a:spLocks noChangeArrowheads="1"/>
            </p:cNvSpPr>
            <p:nvPr/>
          </p:nvSpPr>
          <p:spPr bwMode="auto">
            <a:xfrm>
              <a:off x="4712" y="1818"/>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47" name="Text Box 113"/>
            <p:cNvSpPr txBox="1">
              <a:spLocks noChangeArrowheads="1"/>
            </p:cNvSpPr>
            <p:nvPr/>
          </p:nvSpPr>
          <p:spPr bwMode="auto">
            <a:xfrm>
              <a:off x="4447" y="167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6148" name="Text Box 114"/>
            <p:cNvSpPr txBox="1">
              <a:spLocks noChangeArrowheads="1"/>
            </p:cNvSpPr>
            <p:nvPr/>
          </p:nvSpPr>
          <p:spPr bwMode="auto">
            <a:xfrm>
              <a:off x="5038" y="1678"/>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6149" name="AutoShape 115"/>
            <p:cNvSpPr>
              <a:spLocks noChangeArrowheads="1"/>
            </p:cNvSpPr>
            <p:nvPr/>
          </p:nvSpPr>
          <p:spPr bwMode="auto">
            <a:xfrm rot="-1800000">
              <a:off x="4409" y="143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50" name="AutoShape 116"/>
            <p:cNvSpPr>
              <a:spLocks noChangeArrowheads="1"/>
            </p:cNvSpPr>
            <p:nvPr/>
          </p:nvSpPr>
          <p:spPr bwMode="auto">
            <a:xfrm rot="1800000">
              <a:off x="5291" y="143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51" name="Text Box 117"/>
            <p:cNvSpPr txBox="1">
              <a:spLocks noChangeArrowheads="1"/>
            </p:cNvSpPr>
            <p:nvPr/>
          </p:nvSpPr>
          <p:spPr bwMode="auto">
            <a:xfrm>
              <a:off x="4186" y="1192"/>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6152" name="Text Box 118"/>
            <p:cNvSpPr txBox="1">
              <a:spLocks noChangeArrowheads="1"/>
            </p:cNvSpPr>
            <p:nvPr/>
          </p:nvSpPr>
          <p:spPr bwMode="auto">
            <a:xfrm>
              <a:off x="5305" y="1192"/>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p>
          </p:txBody>
        </p:sp>
        <p:sp>
          <p:nvSpPr>
            <p:cNvPr id="46153" name="Line 119"/>
            <p:cNvSpPr>
              <a:spLocks noChangeShapeType="1"/>
            </p:cNvSpPr>
            <p:nvPr/>
          </p:nvSpPr>
          <p:spPr bwMode="auto">
            <a:xfrm rot="1800000" flipV="1">
              <a:off x="4433" y="939"/>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54" name="Text Box 120"/>
            <p:cNvSpPr txBox="1">
              <a:spLocks noChangeArrowheads="1"/>
            </p:cNvSpPr>
            <p:nvPr/>
          </p:nvSpPr>
          <p:spPr bwMode="auto">
            <a:xfrm>
              <a:off x="4426" y="727"/>
              <a:ext cx="860" cy="317"/>
            </a:xfrm>
            <a:prstGeom prst="rect">
              <a:avLst/>
            </a:prstGeom>
            <a:noFill/>
            <a:ln w="9525">
              <a:noFill/>
              <a:miter lim="800000"/>
              <a:headEnd/>
              <a:tailEnd/>
            </a:ln>
          </p:spPr>
          <p:txBody>
            <a:bodyPr wrap="none">
              <a:spAutoFit/>
            </a:bodyPr>
            <a:lstStyle/>
            <a:p>
              <a:pPr algn="ctr" rtl="1">
                <a:defRPr/>
              </a:pPr>
              <a:r>
                <a:rPr lang="en" sz="2700" b="1" dirty="0">
                  <a:solidFill>
                    <a:srgbClr val="00FF00"/>
                  </a:solidFill>
                  <a:effectLst>
                    <a:outerShdw blurRad="38100" dist="38100" dir="2700000" algn="tl">
                      <a:srgbClr val="000000">
                        <a:alpha val="43137"/>
                      </a:srgbClr>
                    </a:outerShdw>
                  </a:effectLst>
                  <a:latin typeface="Arial" pitchFamily="34" charset="0"/>
                </a:rPr>
                <a:t>C </a:t>
              </a:r>
              <a:r>
                <a:rPr lang="en" sz="2700" b="1" dirty="0">
                  <a:solidFill>
                    <a:srgbClr val="FF0000"/>
                  </a:solidFill>
                  <a:effectLst>
                    <a:outerShdw blurRad="38100" dist="38100" dir="2700000" algn="tl">
                      <a:srgbClr val="000000">
                        <a:alpha val="43137"/>
                      </a:srgbClr>
                    </a:outerShdw>
                  </a:effectLst>
                  <a:latin typeface="Arial" pitchFamily="34" charset="0"/>
                </a:rPr>
                <a:t>O</a:t>
              </a:r>
              <a:endParaRPr lang="fr-FR" sz="2700" b="1" dirty="0">
                <a:solidFill>
                  <a:srgbClr val="00FF00"/>
                </a:solidFill>
                <a:effectLst>
                  <a:outerShdw blurRad="38100" dist="38100" dir="2700000" algn="tl">
                    <a:srgbClr val="000000">
                      <a:alpha val="43137"/>
                    </a:srgbClr>
                  </a:outerShdw>
                </a:effectLst>
                <a:latin typeface="Arial" pitchFamily="34" charset="0"/>
              </a:endParaRPr>
            </a:p>
          </p:txBody>
        </p:sp>
        <p:sp>
          <p:nvSpPr>
            <p:cNvPr id="46155" name="Text Box 121"/>
            <p:cNvSpPr txBox="1">
              <a:spLocks noChangeArrowheads="1"/>
            </p:cNvSpPr>
            <p:nvPr/>
          </p:nvSpPr>
          <p:spPr bwMode="auto">
            <a:xfrm>
              <a:off x="4426" y="283"/>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6156" name="Line 122"/>
            <p:cNvSpPr>
              <a:spLocks noChangeShapeType="1"/>
            </p:cNvSpPr>
            <p:nvPr/>
          </p:nvSpPr>
          <p:spPr bwMode="auto">
            <a:xfrm>
              <a:off x="4568" y="561"/>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57" name="Line 123"/>
            <p:cNvSpPr>
              <a:spLocks noChangeShapeType="1"/>
            </p:cNvSpPr>
            <p:nvPr/>
          </p:nvSpPr>
          <p:spPr bwMode="auto">
            <a:xfrm flipV="1">
              <a:off x="5444" y="1062"/>
              <a:ext cx="0" cy="156"/>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58" name="Rectangle 124"/>
            <p:cNvSpPr>
              <a:spLocks noChangeArrowheads="1"/>
            </p:cNvSpPr>
            <p:nvPr/>
          </p:nvSpPr>
          <p:spPr bwMode="auto">
            <a:xfrm>
              <a:off x="5308" y="156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59" name="Line 125"/>
            <p:cNvSpPr>
              <a:spLocks noChangeShapeType="1"/>
            </p:cNvSpPr>
            <p:nvPr/>
          </p:nvSpPr>
          <p:spPr bwMode="auto">
            <a:xfrm flipV="1">
              <a:off x="4312" y="110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60" name="Rectangle 126"/>
            <p:cNvSpPr>
              <a:spLocks noChangeArrowheads="1"/>
            </p:cNvSpPr>
            <p:nvPr/>
          </p:nvSpPr>
          <p:spPr bwMode="auto">
            <a:xfrm>
              <a:off x="4168" y="84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61" name="Line 127"/>
            <p:cNvSpPr>
              <a:spLocks noChangeShapeType="1"/>
            </p:cNvSpPr>
            <p:nvPr/>
          </p:nvSpPr>
          <p:spPr bwMode="auto">
            <a:xfrm flipV="1">
              <a:off x="4568" y="99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62" name="Rectangle 128"/>
            <p:cNvSpPr>
              <a:spLocks noChangeArrowheads="1"/>
            </p:cNvSpPr>
            <p:nvPr/>
          </p:nvSpPr>
          <p:spPr bwMode="auto">
            <a:xfrm>
              <a:off x="4428" y="108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63" name="Line 129"/>
            <p:cNvSpPr>
              <a:spLocks noChangeShapeType="1"/>
            </p:cNvSpPr>
            <p:nvPr/>
          </p:nvSpPr>
          <p:spPr bwMode="auto">
            <a:xfrm flipV="1">
              <a:off x="4312" y="145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64" name="Rectangle 130"/>
            <p:cNvSpPr>
              <a:spLocks noChangeArrowheads="1"/>
            </p:cNvSpPr>
            <p:nvPr/>
          </p:nvSpPr>
          <p:spPr bwMode="auto">
            <a:xfrm>
              <a:off x="4008" y="1549"/>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6165" name="Line 131"/>
            <p:cNvSpPr>
              <a:spLocks noChangeShapeType="1"/>
            </p:cNvSpPr>
            <p:nvPr/>
          </p:nvSpPr>
          <p:spPr bwMode="auto">
            <a:xfrm>
              <a:off x="4644" y="894"/>
              <a:ext cx="410"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66" name="Line 132"/>
            <p:cNvSpPr>
              <a:spLocks noChangeShapeType="1"/>
            </p:cNvSpPr>
            <p:nvPr/>
          </p:nvSpPr>
          <p:spPr bwMode="auto">
            <a:xfrm flipV="1">
              <a:off x="5180" y="159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67" name="Rectangle 133"/>
            <p:cNvSpPr>
              <a:spLocks noChangeArrowheads="1"/>
            </p:cNvSpPr>
            <p:nvPr/>
          </p:nvSpPr>
          <p:spPr bwMode="auto">
            <a:xfrm>
              <a:off x="5036" y="134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68" name="Line 134"/>
            <p:cNvSpPr>
              <a:spLocks noChangeShapeType="1"/>
            </p:cNvSpPr>
            <p:nvPr/>
          </p:nvSpPr>
          <p:spPr bwMode="auto">
            <a:xfrm flipV="1">
              <a:off x="5180" y="194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69" name="Rectangle 135"/>
            <p:cNvSpPr>
              <a:spLocks noChangeArrowheads="1"/>
            </p:cNvSpPr>
            <p:nvPr/>
          </p:nvSpPr>
          <p:spPr bwMode="auto">
            <a:xfrm>
              <a:off x="4872" y="2021"/>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6170" name="Line 136"/>
            <p:cNvSpPr>
              <a:spLocks noChangeShapeType="1"/>
            </p:cNvSpPr>
            <p:nvPr/>
          </p:nvSpPr>
          <p:spPr bwMode="auto">
            <a:xfrm flipV="1">
              <a:off x="4592" y="159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71" name="Rectangle 137"/>
            <p:cNvSpPr>
              <a:spLocks noChangeArrowheads="1"/>
            </p:cNvSpPr>
            <p:nvPr/>
          </p:nvSpPr>
          <p:spPr bwMode="auto">
            <a:xfrm>
              <a:off x="4448" y="1333"/>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6172" name="Line 138"/>
            <p:cNvSpPr>
              <a:spLocks noChangeShapeType="1"/>
            </p:cNvSpPr>
            <p:nvPr/>
          </p:nvSpPr>
          <p:spPr bwMode="auto">
            <a:xfrm flipV="1">
              <a:off x="4592" y="193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73" name="Rectangle 139"/>
            <p:cNvSpPr>
              <a:spLocks noChangeArrowheads="1"/>
            </p:cNvSpPr>
            <p:nvPr/>
          </p:nvSpPr>
          <p:spPr bwMode="auto">
            <a:xfrm>
              <a:off x="4448" y="2013"/>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6174" name="Text Box 140"/>
            <p:cNvSpPr txBox="1">
              <a:spLocks noChangeArrowheads="1"/>
            </p:cNvSpPr>
            <p:nvPr/>
          </p:nvSpPr>
          <p:spPr bwMode="auto">
            <a:xfrm>
              <a:off x="5528" y="124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46175" name="Text Box 141"/>
            <p:cNvSpPr txBox="1">
              <a:spLocks noChangeArrowheads="1"/>
            </p:cNvSpPr>
            <p:nvPr/>
          </p:nvSpPr>
          <p:spPr bwMode="auto">
            <a:xfrm>
              <a:off x="5302" y="176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2</a:t>
              </a:r>
            </a:p>
          </p:txBody>
        </p:sp>
        <p:sp>
          <p:nvSpPr>
            <p:cNvPr id="46176" name="Text Box 142"/>
            <p:cNvSpPr txBox="1">
              <a:spLocks noChangeArrowheads="1"/>
            </p:cNvSpPr>
            <p:nvPr/>
          </p:nvSpPr>
          <p:spPr bwMode="auto">
            <a:xfrm>
              <a:off x="4402" y="181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3</a:t>
              </a:r>
            </a:p>
          </p:txBody>
        </p:sp>
        <p:sp>
          <p:nvSpPr>
            <p:cNvPr id="46177" name="Text Box 143"/>
            <p:cNvSpPr txBox="1">
              <a:spLocks noChangeArrowheads="1"/>
            </p:cNvSpPr>
            <p:nvPr/>
          </p:nvSpPr>
          <p:spPr bwMode="auto">
            <a:xfrm>
              <a:off x="4078" y="127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4</a:t>
              </a:r>
            </a:p>
          </p:txBody>
        </p:sp>
        <p:sp>
          <p:nvSpPr>
            <p:cNvPr id="46178" name="Text Box 144"/>
            <p:cNvSpPr txBox="1">
              <a:spLocks noChangeArrowheads="1"/>
            </p:cNvSpPr>
            <p:nvPr/>
          </p:nvSpPr>
          <p:spPr bwMode="auto">
            <a:xfrm>
              <a:off x="4618" y="629"/>
              <a:ext cx="188" cy="368"/>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5</a:t>
              </a:r>
            </a:p>
            <a:p>
              <a:pPr algn="ctr" rtl="1">
                <a:defRPr/>
              </a:pPr>
              <a:endParaRPr lang="fr-FR" b="1" dirty="0">
                <a:solidFill>
                  <a:schemeClr val="bg1"/>
                </a:solidFill>
                <a:effectLst>
                  <a:outerShdw blurRad="38100" dist="38100" dir="2700000" algn="tl">
                    <a:srgbClr val="000000">
                      <a:alpha val="43137"/>
                    </a:srgbClr>
                  </a:outerShdw>
                </a:effectLst>
                <a:latin typeface="Arial" pitchFamily="34" charset="0"/>
              </a:endParaRPr>
            </a:p>
          </p:txBody>
        </p:sp>
        <p:sp>
          <p:nvSpPr>
            <p:cNvPr id="46179" name="Text Box 145"/>
            <p:cNvSpPr txBox="1">
              <a:spLocks noChangeArrowheads="1"/>
            </p:cNvSpPr>
            <p:nvPr/>
          </p:nvSpPr>
          <p:spPr bwMode="auto">
            <a:xfrm>
              <a:off x="4365" y="31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sp>
          <p:nvSpPr>
            <p:cNvPr id="46180" name="Line 146"/>
            <p:cNvSpPr>
              <a:spLocks noChangeShapeType="1"/>
            </p:cNvSpPr>
            <p:nvPr/>
          </p:nvSpPr>
          <p:spPr bwMode="auto">
            <a:xfrm rot="-1800000" flipH="1" flipV="1">
              <a:off x="5304" y="935"/>
              <a:ext cx="0" cy="34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81" name="Line 147"/>
            <p:cNvSpPr>
              <a:spLocks noChangeShapeType="1"/>
            </p:cNvSpPr>
            <p:nvPr/>
          </p:nvSpPr>
          <p:spPr bwMode="auto">
            <a:xfrm flipV="1">
              <a:off x="5446" y="1447"/>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6182" name="Rectangle 148"/>
            <p:cNvSpPr>
              <a:spLocks noChangeArrowheads="1"/>
            </p:cNvSpPr>
            <p:nvPr/>
          </p:nvSpPr>
          <p:spPr bwMode="auto">
            <a:xfrm>
              <a:off x="5308" y="782"/>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6183" name="Text Box 149"/>
            <p:cNvSpPr txBox="1">
              <a:spLocks noChangeArrowheads="1"/>
            </p:cNvSpPr>
            <p:nvPr/>
          </p:nvSpPr>
          <p:spPr bwMode="auto">
            <a:xfrm>
              <a:off x="2552" y="679"/>
              <a:ext cx="1565"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b </a:t>
              </a:r>
              <a:r>
                <a:rPr lang="en" sz="2000" b="1">
                  <a:solidFill>
                    <a:srgbClr val="FFFF00"/>
                  </a:solidFill>
                  <a:effectLst>
                    <a:outerShdw blurRad="38100" dist="38100" dir="2700000" algn="tl">
                      <a:srgbClr val="000000">
                        <a:alpha val="43137"/>
                      </a:srgbClr>
                    </a:outerShdw>
                  </a:effectLst>
                  <a:latin typeface="Arial" pitchFamily="34" charset="0"/>
                </a:rPr>
                <a:t>-D-glucopyranose</a:t>
              </a:r>
            </a:p>
          </p:txBody>
        </p:sp>
      </p:grpSp>
      <p:sp>
        <p:nvSpPr>
          <p:cNvPr id="59543" name="Text Box 151"/>
          <p:cNvSpPr txBox="1">
            <a:spLocks noChangeArrowheads="1"/>
          </p:cNvSpPr>
          <p:nvPr/>
        </p:nvSpPr>
        <p:spPr bwMode="auto">
          <a:xfrm>
            <a:off x="7362825" y="3571875"/>
            <a:ext cx="1781175" cy="400050"/>
          </a:xfrm>
          <a:prstGeom prst="rect">
            <a:avLst/>
          </a:prstGeom>
          <a:solidFill>
            <a:srgbClr val="FFFF00"/>
          </a:solidFill>
          <a:ln w="9525">
            <a:noFill/>
            <a:miter lim="800000"/>
            <a:headEnd/>
            <a:tailEnd/>
          </a:ln>
        </p:spPr>
        <p:txBody>
          <a:bodyPr wrap="none">
            <a:spAutoFit/>
          </a:bodyPr>
          <a:lstStyle/>
          <a:p>
            <a:pPr algn="ctr" rtl="1">
              <a:defRPr/>
            </a:pPr>
            <a:r>
              <a:rPr lang="en" sz="2000" b="1" dirty="0" err="1">
                <a:solidFill>
                  <a:srgbClr val="FF0000"/>
                </a:solidFill>
                <a:effectLst>
                  <a:outerShdw blurRad="38100" dist="38100" dir="2700000" algn="tl">
                    <a:srgbClr val="000000">
                      <a:alpha val="43137"/>
                    </a:srgbClr>
                  </a:outerShdw>
                </a:effectLst>
                <a:latin typeface="Arial" pitchFamily="34" charset="0"/>
              </a:rPr>
              <a:t>Pyrenean </a:t>
            </a:r>
            <a:endParaRPr lang="fr-FR" sz="2000" b="1" dirty="0">
              <a:solidFill>
                <a:srgbClr val="FF0000"/>
              </a:solidFill>
              <a:effectLst>
                <a:outerShdw blurRad="38100" dist="38100" dir="2700000" algn="tl">
                  <a:srgbClr val="000000">
                    <a:alpha val="43137"/>
                  </a:srgbClr>
                </a:outerShdw>
              </a:effectLst>
              <a:latin typeface="Arial" pitchFamily="34" charset="0"/>
            </a:endParaRPr>
          </a:p>
        </p:txBody>
      </p:sp>
      <p:sp>
        <p:nvSpPr>
          <p:cNvPr id="149"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891298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2/3*#ppt_w"/>
                                          </p:val>
                                        </p:tav>
                                        <p:tav tm="100000">
                                          <p:val>
                                            <p:strVal val="#ppt_w"/>
                                          </p:val>
                                        </p:tav>
                                      </p:tavLst>
                                    </p:anim>
                                    <p:anim calcmode="lin" valueType="num">
                                      <p:cBhvr>
                                        <p:cTn id="14"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9543"/>
                                        </p:tgtEl>
                                        <p:attrNameLst>
                                          <p:attrName>style.visibility</p:attrName>
                                        </p:attrNameLst>
                                      </p:cBhvr>
                                      <p:to>
                                        <p:strVal val="visible"/>
                                      </p:to>
                                    </p:set>
                                  </p:childTnLst>
                                  <p:subTnLst>
                                    <p:set>
                                      <p:cBhvr override="childStyle">
                                        <p:cTn dur="1" fill="hold" display="0" masterRel="nextClick" afterEffect="1"/>
                                        <p:tgtEl>
                                          <p:spTgt spid="59543"/>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7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strVal val="2/3*#ppt_w"/>
                                          </p:val>
                                        </p:tav>
                                        <p:tav tm="100000">
                                          <p:val>
                                            <p:strVal val="#ppt_w"/>
                                          </p:val>
                                        </p:tav>
                                      </p:tavLst>
                                    </p:anim>
                                    <p:anim calcmode="lin" valueType="num">
                                      <p:cBhvr>
                                        <p:cTn id="30"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4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422275" y="671513"/>
            <a:ext cx="8289925" cy="1785104"/>
          </a:xfrm>
          <a:prstGeom prst="rect">
            <a:avLst/>
          </a:prstGeom>
          <a:noFill/>
          <a:ln w="9525">
            <a:noFill/>
            <a:miter lim="800000"/>
            <a:headEnd/>
            <a:tailEnd/>
          </a:ln>
        </p:spPr>
        <p:txBody>
          <a:bodyPr>
            <a:spAutoFit/>
          </a:bodyPr>
          <a:lstStyle/>
          <a:p>
            <a:pPr algn="just" rtl="1">
              <a:defRPr/>
            </a:pPr>
            <a:r>
              <a:rPr lang="en" sz="2200" b="1" dirty="0">
                <a:solidFill>
                  <a:srgbClr val="00FF00"/>
                </a:solidFill>
                <a:effectLst>
                  <a:outerShdw blurRad="38100" dist="38100" dir="2700000" algn="tl">
                    <a:srgbClr val="000000">
                      <a:alpha val="43137"/>
                    </a:srgbClr>
                  </a:outerShdw>
                </a:effectLst>
                <a:latin typeface="Arial" pitchFamily="34" charset="0"/>
              </a:rPr>
              <a:t>The </a:t>
            </a:r>
            <a:r>
              <a:rPr lang="en" sz="2200" b="1" dirty="0" err="1">
                <a:solidFill>
                  <a:srgbClr val="00FF00"/>
                </a:solidFill>
                <a:effectLst>
                  <a:outerShdw blurRad="38100" dist="38100" dir="2700000" algn="tl">
                    <a:srgbClr val="000000">
                      <a:alpha val="43137"/>
                    </a:srgbClr>
                  </a:outerShdw>
                </a:effectLst>
                <a:latin typeface="Arial" pitchFamily="34" charset="0"/>
              </a:rPr>
              <a:t>anomer </a:t>
            </a:r>
            <a:r>
              <a:rPr lang="en" sz="2200" b="1" dirty="0">
                <a:solidFill>
                  <a:srgbClr val="00FF00"/>
                </a:solidFill>
                <a:effectLst>
                  <a:outerShdw blurRad="38100" dist="38100" dir="2700000" algn="tl">
                    <a:srgbClr val="000000">
                      <a:alpha val="43137"/>
                    </a:srgbClr>
                  </a:outerShdw>
                </a:effectLst>
                <a:latin typeface="Arial" pitchFamily="34" charset="0"/>
              </a:rPr>
              <a:t>called </a:t>
            </a:r>
            <a:r>
              <a:rPr lang="en" sz="2200" b="1" dirty="0">
                <a:solidFill>
                  <a:srgbClr val="00FF00"/>
                </a:solidFill>
                <a:effectLst>
                  <a:outerShdw blurRad="38100" dist="38100" dir="2700000" algn="tl">
                    <a:srgbClr val="000000">
                      <a:alpha val="43137"/>
                    </a:srgbClr>
                  </a:outerShdw>
                </a:effectLst>
                <a:latin typeface="Symbol" pitchFamily="18" charset="2"/>
              </a:rPr>
              <a:t>a</a:t>
            </a:r>
            <a:r>
              <a:rPr lang="en" sz="2200" b="1" dirty="0">
                <a:solidFill>
                  <a:schemeClr val="bg1"/>
                </a:solidFill>
                <a:effectLst>
                  <a:outerShdw blurRad="38100" dist="38100" dir="2700000" algn="tl">
                    <a:srgbClr val="000000">
                      <a:alpha val="43137"/>
                    </a:srgbClr>
                  </a:outerShdw>
                </a:effectLst>
                <a:latin typeface="Arial" pitchFamily="34" charset="0"/>
              </a:rPr>
              <a:t> </a:t>
            </a:r>
            <a:r>
              <a:rPr lang="en" sz="2200" b="1" dirty="0">
                <a:effectLst>
                  <a:outerShdw blurRad="38100" dist="38100" dir="2700000" algn="tl">
                    <a:srgbClr val="000000">
                      <a:alpha val="43137"/>
                    </a:srgbClr>
                  </a:outerShdw>
                </a:effectLst>
                <a:latin typeface="Arial" pitchFamily="34" charset="0"/>
              </a:rPr>
              <a:t>is the compound for which, in linear representation, the </a:t>
            </a:r>
            <a:r>
              <a:rPr lang="en" sz="2200" b="1" dirty="0">
                <a:solidFill>
                  <a:srgbClr val="00FF00"/>
                </a:solidFill>
                <a:effectLst>
                  <a:outerShdw blurRad="38100" dist="38100" dir="2700000" algn="tl">
                    <a:srgbClr val="000000">
                      <a:alpha val="43137"/>
                    </a:srgbClr>
                  </a:outerShdw>
                </a:effectLst>
                <a:latin typeface="Arial" pitchFamily="34" charset="0"/>
              </a:rPr>
              <a:t>OH group attached to the </a:t>
            </a:r>
            <a:r>
              <a:rPr lang="en" sz="2200" b="1" dirty="0" err="1">
                <a:solidFill>
                  <a:srgbClr val="00FF00"/>
                </a:solidFill>
                <a:effectLst>
                  <a:outerShdw blurRad="38100" dist="38100" dir="2700000" algn="tl">
                    <a:srgbClr val="000000">
                      <a:alpha val="43137"/>
                    </a:srgbClr>
                  </a:outerShdw>
                </a:effectLst>
                <a:latin typeface="Arial" pitchFamily="34" charset="0"/>
              </a:rPr>
              <a:t>anomeric carbon </a:t>
            </a:r>
            <a:r>
              <a:rPr lang="en" sz="2200" b="1" dirty="0">
                <a:effectLst>
                  <a:outerShdw blurRad="38100" dist="38100" dir="2700000" algn="tl">
                    <a:srgbClr val="000000">
                      <a:alpha val="43137"/>
                    </a:srgbClr>
                  </a:outerShdw>
                </a:effectLst>
                <a:latin typeface="Arial" pitchFamily="34" charset="0"/>
              </a:rPr>
              <a:t>(carbon 1 for glucose) projects to the </a:t>
            </a:r>
            <a:r>
              <a:rPr lang="en" sz="2200" b="1" dirty="0">
                <a:solidFill>
                  <a:srgbClr val="00FF00"/>
                </a:solidFill>
                <a:effectLst>
                  <a:outerShdw blurRad="38100" dist="38100" dir="2700000" algn="tl">
                    <a:srgbClr val="000000">
                      <a:alpha val="43137"/>
                    </a:srgbClr>
                  </a:outerShdw>
                </a:effectLst>
                <a:latin typeface="Arial" pitchFamily="34" charset="0"/>
              </a:rPr>
              <a:t>same side</a:t>
            </a:r>
            <a:r>
              <a:rPr lang="en" sz="2200" b="1" dirty="0">
                <a:solidFill>
                  <a:schemeClr val="bg1"/>
                </a:solidFill>
                <a:effectLst>
                  <a:outerShdw blurRad="38100" dist="38100" dir="2700000" algn="tl">
                    <a:srgbClr val="000000">
                      <a:alpha val="43137"/>
                    </a:srgbClr>
                  </a:outerShdw>
                </a:effectLst>
                <a:latin typeface="Arial" pitchFamily="34" charset="0"/>
              </a:rPr>
              <a:t> </a:t>
            </a:r>
            <a:r>
              <a:rPr lang="en" sz="2200" b="1" dirty="0">
                <a:effectLst>
                  <a:outerShdw blurRad="38100" dist="38100" dir="2700000" algn="tl">
                    <a:srgbClr val="000000">
                      <a:alpha val="43137"/>
                    </a:srgbClr>
                  </a:outerShdw>
                </a:effectLst>
                <a:latin typeface="Arial" pitchFamily="34" charset="0"/>
              </a:rPr>
              <a:t>that the OH carried by the carbon which defines the series (carbon 5 for glucose).</a:t>
            </a:r>
          </a:p>
        </p:txBody>
      </p:sp>
      <p:grpSp>
        <p:nvGrpSpPr>
          <p:cNvPr id="2" name="Group 71"/>
          <p:cNvGrpSpPr>
            <a:grpSpLocks/>
          </p:cNvGrpSpPr>
          <p:nvPr/>
        </p:nvGrpSpPr>
        <p:grpSpPr bwMode="auto">
          <a:xfrm>
            <a:off x="1352550" y="2827338"/>
            <a:ext cx="2762250" cy="3609975"/>
            <a:chOff x="708" y="1893"/>
            <a:chExt cx="1740" cy="2274"/>
          </a:xfrm>
        </p:grpSpPr>
        <p:sp>
          <p:nvSpPr>
            <p:cNvPr id="47138" name="Rectangle 26"/>
            <p:cNvSpPr>
              <a:spLocks noChangeArrowheads="1"/>
            </p:cNvSpPr>
            <p:nvPr/>
          </p:nvSpPr>
          <p:spPr bwMode="auto">
            <a:xfrm>
              <a:off x="1412" y="3404"/>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39" name="Text Box 27"/>
            <p:cNvSpPr txBox="1">
              <a:spLocks noChangeArrowheads="1"/>
            </p:cNvSpPr>
            <p:nvPr/>
          </p:nvSpPr>
          <p:spPr bwMode="auto">
            <a:xfrm>
              <a:off x="1147" y="326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7140" name="Text Box 28"/>
            <p:cNvSpPr txBox="1">
              <a:spLocks noChangeArrowheads="1"/>
            </p:cNvSpPr>
            <p:nvPr/>
          </p:nvSpPr>
          <p:spPr bwMode="auto">
            <a:xfrm>
              <a:off x="1738" y="3264"/>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7141" name="AutoShape 29"/>
            <p:cNvSpPr>
              <a:spLocks noChangeArrowheads="1"/>
            </p:cNvSpPr>
            <p:nvPr/>
          </p:nvSpPr>
          <p:spPr bwMode="auto">
            <a:xfrm rot="-1800000">
              <a:off x="1109" y="3023"/>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42" name="AutoShape 30"/>
            <p:cNvSpPr>
              <a:spLocks noChangeArrowheads="1"/>
            </p:cNvSpPr>
            <p:nvPr/>
          </p:nvSpPr>
          <p:spPr bwMode="auto">
            <a:xfrm rot="1800000">
              <a:off x="1991" y="3023"/>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43" name="Text Box 31"/>
            <p:cNvSpPr txBox="1">
              <a:spLocks noChangeArrowheads="1"/>
            </p:cNvSpPr>
            <p:nvPr/>
          </p:nvSpPr>
          <p:spPr bwMode="auto">
            <a:xfrm>
              <a:off x="886" y="2778"/>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7144" name="Text Box 32"/>
            <p:cNvSpPr txBox="1">
              <a:spLocks noChangeArrowheads="1"/>
            </p:cNvSpPr>
            <p:nvPr/>
          </p:nvSpPr>
          <p:spPr bwMode="auto">
            <a:xfrm>
              <a:off x="2005" y="2778"/>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p>
          </p:txBody>
        </p:sp>
        <p:sp>
          <p:nvSpPr>
            <p:cNvPr id="47145" name="Line 33"/>
            <p:cNvSpPr>
              <a:spLocks noChangeShapeType="1"/>
            </p:cNvSpPr>
            <p:nvPr/>
          </p:nvSpPr>
          <p:spPr bwMode="auto">
            <a:xfrm rot="1800000" flipV="1">
              <a:off x="1133" y="2525"/>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46" name="Text Box 34"/>
            <p:cNvSpPr txBox="1">
              <a:spLocks noChangeArrowheads="1"/>
            </p:cNvSpPr>
            <p:nvPr/>
          </p:nvSpPr>
          <p:spPr bwMode="auto">
            <a:xfrm>
              <a:off x="1126" y="2313"/>
              <a:ext cx="86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 </a:t>
              </a: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7147" name="Text Box 35"/>
            <p:cNvSpPr txBox="1">
              <a:spLocks noChangeArrowheads="1"/>
            </p:cNvSpPr>
            <p:nvPr/>
          </p:nvSpPr>
          <p:spPr bwMode="auto">
            <a:xfrm>
              <a:off x="1126" y="1893"/>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7148" name="Line 36"/>
            <p:cNvSpPr>
              <a:spLocks noChangeShapeType="1"/>
            </p:cNvSpPr>
            <p:nvPr/>
          </p:nvSpPr>
          <p:spPr bwMode="auto">
            <a:xfrm>
              <a:off x="1268" y="2147"/>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49" name="Line 37"/>
            <p:cNvSpPr>
              <a:spLocks noChangeShapeType="1"/>
            </p:cNvSpPr>
            <p:nvPr/>
          </p:nvSpPr>
          <p:spPr bwMode="auto">
            <a:xfrm flipV="1">
              <a:off x="2144" y="264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50" name="Rectangle 38"/>
            <p:cNvSpPr>
              <a:spLocks noChangeArrowheads="1"/>
            </p:cNvSpPr>
            <p:nvPr/>
          </p:nvSpPr>
          <p:spPr bwMode="auto">
            <a:xfrm>
              <a:off x="2000" y="2383"/>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7151" name="Line 39"/>
            <p:cNvSpPr>
              <a:spLocks noChangeShapeType="1"/>
            </p:cNvSpPr>
            <p:nvPr/>
          </p:nvSpPr>
          <p:spPr bwMode="auto">
            <a:xfrm flipV="1">
              <a:off x="1012" y="268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52" name="Rectangle 40"/>
            <p:cNvSpPr>
              <a:spLocks noChangeArrowheads="1"/>
            </p:cNvSpPr>
            <p:nvPr/>
          </p:nvSpPr>
          <p:spPr bwMode="auto">
            <a:xfrm>
              <a:off x="868" y="243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7153" name="Line 41"/>
            <p:cNvSpPr>
              <a:spLocks noChangeShapeType="1"/>
            </p:cNvSpPr>
            <p:nvPr/>
          </p:nvSpPr>
          <p:spPr bwMode="auto">
            <a:xfrm flipV="1">
              <a:off x="1268" y="258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54" name="Rectangle 42"/>
            <p:cNvSpPr>
              <a:spLocks noChangeArrowheads="1"/>
            </p:cNvSpPr>
            <p:nvPr/>
          </p:nvSpPr>
          <p:spPr bwMode="auto">
            <a:xfrm>
              <a:off x="1128" y="266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7155" name="Line 43"/>
            <p:cNvSpPr>
              <a:spLocks noChangeShapeType="1"/>
            </p:cNvSpPr>
            <p:nvPr/>
          </p:nvSpPr>
          <p:spPr bwMode="auto">
            <a:xfrm flipV="1">
              <a:off x="1012" y="304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56" name="Rectangle 44"/>
            <p:cNvSpPr>
              <a:spLocks noChangeArrowheads="1"/>
            </p:cNvSpPr>
            <p:nvPr/>
          </p:nvSpPr>
          <p:spPr bwMode="auto">
            <a:xfrm>
              <a:off x="708" y="3135"/>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7157" name="Line 45"/>
            <p:cNvSpPr>
              <a:spLocks noChangeShapeType="1"/>
            </p:cNvSpPr>
            <p:nvPr/>
          </p:nvSpPr>
          <p:spPr bwMode="auto">
            <a:xfrm>
              <a:off x="1344" y="2480"/>
              <a:ext cx="410"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58" name="Line 46"/>
            <p:cNvSpPr>
              <a:spLocks noChangeShapeType="1"/>
            </p:cNvSpPr>
            <p:nvPr/>
          </p:nvSpPr>
          <p:spPr bwMode="auto">
            <a:xfrm flipV="1">
              <a:off x="1880" y="318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59" name="Rectangle 47"/>
            <p:cNvSpPr>
              <a:spLocks noChangeArrowheads="1"/>
            </p:cNvSpPr>
            <p:nvPr/>
          </p:nvSpPr>
          <p:spPr bwMode="auto">
            <a:xfrm>
              <a:off x="1736" y="292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7160" name="Line 48"/>
            <p:cNvSpPr>
              <a:spLocks noChangeShapeType="1"/>
            </p:cNvSpPr>
            <p:nvPr/>
          </p:nvSpPr>
          <p:spPr bwMode="auto">
            <a:xfrm flipV="1">
              <a:off x="1880" y="352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61" name="Rectangle 49"/>
            <p:cNvSpPr>
              <a:spLocks noChangeArrowheads="1"/>
            </p:cNvSpPr>
            <p:nvPr/>
          </p:nvSpPr>
          <p:spPr bwMode="auto">
            <a:xfrm>
              <a:off x="1572" y="3607"/>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7162" name="Line 50"/>
            <p:cNvSpPr>
              <a:spLocks noChangeShapeType="1"/>
            </p:cNvSpPr>
            <p:nvPr/>
          </p:nvSpPr>
          <p:spPr bwMode="auto">
            <a:xfrm flipV="1">
              <a:off x="1292" y="317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63" name="Rectangle 51"/>
            <p:cNvSpPr>
              <a:spLocks noChangeArrowheads="1"/>
            </p:cNvSpPr>
            <p:nvPr/>
          </p:nvSpPr>
          <p:spPr bwMode="auto">
            <a:xfrm>
              <a:off x="1148" y="2919"/>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7164" name="Line 52"/>
            <p:cNvSpPr>
              <a:spLocks noChangeShapeType="1"/>
            </p:cNvSpPr>
            <p:nvPr/>
          </p:nvSpPr>
          <p:spPr bwMode="auto">
            <a:xfrm flipV="1">
              <a:off x="1292" y="352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65" name="Rectangle 53"/>
            <p:cNvSpPr>
              <a:spLocks noChangeArrowheads="1"/>
            </p:cNvSpPr>
            <p:nvPr/>
          </p:nvSpPr>
          <p:spPr bwMode="auto">
            <a:xfrm>
              <a:off x="1148" y="3599"/>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7166" name="Text Box 54"/>
            <p:cNvSpPr txBox="1">
              <a:spLocks noChangeArrowheads="1"/>
            </p:cNvSpPr>
            <p:nvPr/>
          </p:nvSpPr>
          <p:spPr bwMode="auto">
            <a:xfrm>
              <a:off x="2228" y="2831"/>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7167" name="Text Box 55"/>
            <p:cNvSpPr txBox="1">
              <a:spLocks noChangeArrowheads="1"/>
            </p:cNvSpPr>
            <p:nvPr/>
          </p:nvSpPr>
          <p:spPr bwMode="auto">
            <a:xfrm>
              <a:off x="2002" y="3355"/>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7168" name="Text Box 56"/>
            <p:cNvSpPr txBox="1">
              <a:spLocks noChangeArrowheads="1"/>
            </p:cNvSpPr>
            <p:nvPr/>
          </p:nvSpPr>
          <p:spPr bwMode="auto">
            <a:xfrm>
              <a:off x="1102" y="340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7169" name="Text Box 57"/>
            <p:cNvSpPr txBox="1">
              <a:spLocks noChangeArrowheads="1"/>
            </p:cNvSpPr>
            <p:nvPr/>
          </p:nvSpPr>
          <p:spPr bwMode="auto">
            <a:xfrm>
              <a:off x="778" y="286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7170" name="Text Box 58"/>
            <p:cNvSpPr txBox="1">
              <a:spLocks noChangeArrowheads="1"/>
            </p:cNvSpPr>
            <p:nvPr/>
          </p:nvSpPr>
          <p:spPr bwMode="auto">
            <a:xfrm>
              <a:off x="1318" y="2215"/>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7171" name="Text Box 59"/>
            <p:cNvSpPr txBox="1">
              <a:spLocks noChangeArrowheads="1"/>
            </p:cNvSpPr>
            <p:nvPr/>
          </p:nvSpPr>
          <p:spPr bwMode="auto">
            <a:xfrm>
              <a:off x="1006" y="1939"/>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7172" name="Line 60"/>
            <p:cNvSpPr>
              <a:spLocks noChangeShapeType="1"/>
            </p:cNvSpPr>
            <p:nvPr/>
          </p:nvSpPr>
          <p:spPr bwMode="auto">
            <a:xfrm rot="-1800000" flipH="1" flipV="1">
              <a:off x="2004" y="2521"/>
              <a:ext cx="0" cy="34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73" name="Line 61"/>
            <p:cNvSpPr>
              <a:spLocks noChangeShapeType="1"/>
            </p:cNvSpPr>
            <p:nvPr/>
          </p:nvSpPr>
          <p:spPr bwMode="auto">
            <a:xfrm flipV="1">
              <a:off x="2146" y="3033"/>
              <a:ext cx="0" cy="156"/>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74" name="Rectangle 62"/>
            <p:cNvSpPr>
              <a:spLocks noChangeArrowheads="1"/>
            </p:cNvSpPr>
            <p:nvPr/>
          </p:nvSpPr>
          <p:spPr bwMode="auto">
            <a:xfrm>
              <a:off x="2008" y="3112"/>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7175" name="Text Box 63"/>
            <p:cNvSpPr txBox="1">
              <a:spLocks noChangeArrowheads="1"/>
            </p:cNvSpPr>
            <p:nvPr/>
          </p:nvSpPr>
          <p:spPr bwMode="auto">
            <a:xfrm>
              <a:off x="802" y="3917"/>
              <a:ext cx="1578"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a </a:t>
              </a:r>
              <a:r>
                <a:rPr lang="en" sz="2000" b="1">
                  <a:solidFill>
                    <a:srgbClr val="FFFF00"/>
                  </a:solidFill>
                  <a:effectLst>
                    <a:outerShdw blurRad="38100" dist="38100" dir="2700000" algn="tl">
                      <a:srgbClr val="000000">
                        <a:alpha val="43137"/>
                      </a:srgbClr>
                    </a:outerShdw>
                  </a:effectLst>
                  <a:latin typeface="Arial" pitchFamily="34" charset="0"/>
                </a:rPr>
                <a:t>-D-glucopyranose</a:t>
              </a:r>
            </a:p>
          </p:txBody>
        </p:sp>
      </p:grpSp>
      <p:grpSp>
        <p:nvGrpSpPr>
          <p:cNvPr id="3" name="Group 72"/>
          <p:cNvGrpSpPr>
            <a:grpSpLocks/>
          </p:cNvGrpSpPr>
          <p:nvPr/>
        </p:nvGrpSpPr>
        <p:grpSpPr bwMode="auto">
          <a:xfrm>
            <a:off x="4710113" y="2627313"/>
            <a:ext cx="1957387" cy="3844925"/>
            <a:chOff x="3287" y="1767"/>
            <a:chExt cx="1233" cy="2422"/>
          </a:xfrm>
        </p:grpSpPr>
        <p:sp>
          <p:nvSpPr>
            <p:cNvPr id="47116" name="Text Box 6"/>
            <p:cNvSpPr txBox="1">
              <a:spLocks noChangeAspect="1" noChangeArrowheads="1"/>
            </p:cNvSpPr>
            <p:nvPr/>
          </p:nvSpPr>
          <p:spPr bwMode="auto">
            <a:xfrm>
              <a:off x="3688" y="3872"/>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7117" name="Text Box 7"/>
            <p:cNvSpPr txBox="1">
              <a:spLocks noChangeAspect="1" noChangeArrowheads="1"/>
            </p:cNvSpPr>
            <p:nvPr/>
          </p:nvSpPr>
          <p:spPr bwMode="auto">
            <a:xfrm>
              <a:off x="3287" y="2804"/>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47118" name="Text Box 8"/>
            <p:cNvSpPr txBox="1">
              <a:spLocks noChangeAspect="1" noChangeArrowheads="1"/>
            </p:cNvSpPr>
            <p:nvPr/>
          </p:nvSpPr>
          <p:spPr bwMode="auto">
            <a:xfrm>
              <a:off x="3454" y="3527"/>
              <a:ext cx="7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7119" name="Line 9"/>
            <p:cNvSpPr>
              <a:spLocks noChangeAspect="1" noChangeShapeType="1"/>
            </p:cNvSpPr>
            <p:nvPr/>
          </p:nvSpPr>
          <p:spPr bwMode="auto">
            <a:xfrm flipV="1">
              <a:off x="3832" y="3455"/>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20" name="Line 10"/>
            <p:cNvSpPr>
              <a:spLocks noChangeAspect="1" noChangeShapeType="1"/>
            </p:cNvSpPr>
            <p:nvPr/>
          </p:nvSpPr>
          <p:spPr bwMode="auto">
            <a:xfrm flipV="1">
              <a:off x="3832" y="379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21" name="Line 11"/>
            <p:cNvSpPr>
              <a:spLocks noChangeAspect="1" noChangeShapeType="1"/>
            </p:cNvSpPr>
            <p:nvPr/>
          </p:nvSpPr>
          <p:spPr bwMode="auto">
            <a:xfrm flipV="1">
              <a:off x="3832" y="3095"/>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22" name="Text Box 12"/>
            <p:cNvSpPr txBox="1">
              <a:spLocks noChangeAspect="1" noChangeArrowheads="1"/>
            </p:cNvSpPr>
            <p:nvPr/>
          </p:nvSpPr>
          <p:spPr bwMode="auto">
            <a:xfrm>
              <a:off x="3445" y="3179"/>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7123" name="Line 13"/>
            <p:cNvSpPr>
              <a:spLocks noChangeAspect="1" noChangeShapeType="1"/>
            </p:cNvSpPr>
            <p:nvPr/>
          </p:nvSpPr>
          <p:spPr bwMode="auto">
            <a:xfrm flipV="1">
              <a:off x="3832" y="2723"/>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24" name="Text Box 14"/>
            <p:cNvSpPr txBox="1">
              <a:spLocks noChangeAspect="1" noChangeArrowheads="1"/>
            </p:cNvSpPr>
            <p:nvPr/>
          </p:nvSpPr>
          <p:spPr bwMode="auto">
            <a:xfrm>
              <a:off x="3695" y="2085"/>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7125" name="Line 15"/>
            <p:cNvSpPr>
              <a:spLocks noChangeAspect="1" noChangeShapeType="1"/>
            </p:cNvSpPr>
            <p:nvPr/>
          </p:nvSpPr>
          <p:spPr bwMode="auto">
            <a:xfrm flipV="1">
              <a:off x="3832" y="2359"/>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26" name="Text Box 16"/>
            <p:cNvSpPr txBox="1">
              <a:spLocks noChangeAspect="1" noChangeArrowheads="1"/>
            </p:cNvSpPr>
            <p:nvPr/>
          </p:nvSpPr>
          <p:spPr bwMode="auto">
            <a:xfrm>
              <a:off x="3441" y="2442"/>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47127" name="Line 17"/>
            <p:cNvSpPr>
              <a:spLocks noChangeShapeType="1"/>
            </p:cNvSpPr>
            <p:nvPr/>
          </p:nvSpPr>
          <p:spPr bwMode="auto">
            <a:xfrm flipH="1" flipV="1">
              <a:off x="3624" y="2056"/>
              <a:ext cx="132" cy="13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28" name="Rectangle 18"/>
            <p:cNvSpPr>
              <a:spLocks noChangeArrowheads="1"/>
            </p:cNvSpPr>
            <p:nvPr/>
          </p:nvSpPr>
          <p:spPr bwMode="auto">
            <a:xfrm>
              <a:off x="3444" y="176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7129" name="Text Box 19"/>
            <p:cNvSpPr txBox="1">
              <a:spLocks noChangeArrowheads="1"/>
            </p:cNvSpPr>
            <p:nvPr/>
          </p:nvSpPr>
          <p:spPr bwMode="auto">
            <a:xfrm>
              <a:off x="3818" y="1959"/>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47130" name="Text Box 20"/>
            <p:cNvSpPr txBox="1">
              <a:spLocks noChangeArrowheads="1"/>
            </p:cNvSpPr>
            <p:nvPr/>
          </p:nvSpPr>
          <p:spPr bwMode="auto">
            <a:xfrm>
              <a:off x="3818" y="2331"/>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7131" name="Text Box 21"/>
            <p:cNvSpPr txBox="1">
              <a:spLocks noChangeArrowheads="1"/>
            </p:cNvSpPr>
            <p:nvPr/>
          </p:nvSpPr>
          <p:spPr bwMode="auto">
            <a:xfrm>
              <a:off x="3818" y="2703"/>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47132" name="Text Box 22"/>
            <p:cNvSpPr txBox="1">
              <a:spLocks noChangeArrowheads="1"/>
            </p:cNvSpPr>
            <p:nvPr/>
          </p:nvSpPr>
          <p:spPr bwMode="auto">
            <a:xfrm>
              <a:off x="3830" y="3087"/>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47133" name="Text Box 23"/>
            <p:cNvSpPr txBox="1">
              <a:spLocks noChangeArrowheads="1"/>
            </p:cNvSpPr>
            <p:nvPr/>
          </p:nvSpPr>
          <p:spPr bwMode="auto">
            <a:xfrm>
              <a:off x="3830" y="3435"/>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47134" name="Text Box 24"/>
            <p:cNvSpPr txBox="1">
              <a:spLocks noChangeArrowheads="1"/>
            </p:cNvSpPr>
            <p:nvPr/>
          </p:nvSpPr>
          <p:spPr bwMode="auto">
            <a:xfrm>
              <a:off x="3830" y="3759"/>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sp>
          <p:nvSpPr>
            <p:cNvPr id="47135" name="Line 64"/>
            <p:cNvSpPr>
              <a:spLocks noChangeShapeType="1"/>
            </p:cNvSpPr>
            <p:nvPr/>
          </p:nvSpPr>
          <p:spPr bwMode="auto">
            <a:xfrm flipV="1">
              <a:off x="3920" y="2056"/>
              <a:ext cx="132" cy="132"/>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36" name="Rectangle 66"/>
            <p:cNvSpPr>
              <a:spLocks noChangeArrowheads="1"/>
            </p:cNvSpPr>
            <p:nvPr/>
          </p:nvSpPr>
          <p:spPr bwMode="auto">
            <a:xfrm>
              <a:off x="4012" y="1850"/>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p>
          </p:txBody>
        </p:sp>
        <p:sp>
          <p:nvSpPr>
            <p:cNvPr id="47137" name="Freeform 67"/>
            <p:cNvSpPr>
              <a:spLocks/>
            </p:cNvSpPr>
            <p:nvPr/>
          </p:nvSpPr>
          <p:spPr bwMode="auto">
            <a:xfrm>
              <a:off x="3936" y="2256"/>
              <a:ext cx="448" cy="1440"/>
            </a:xfrm>
            <a:custGeom>
              <a:avLst/>
              <a:gdLst>
                <a:gd name="T0" fmla="*/ 0 w 448"/>
                <a:gd name="T1" fmla="*/ 0 h 1408"/>
                <a:gd name="T2" fmla="*/ 448 w 448"/>
                <a:gd name="T3" fmla="*/ 0 h 1408"/>
                <a:gd name="T4" fmla="*/ 448 w 448"/>
                <a:gd name="T5" fmla="*/ 2360 h 1408"/>
                <a:gd name="T6" fmla="*/ 256 w 448"/>
                <a:gd name="T7" fmla="*/ 2360 h 1408"/>
                <a:gd name="T8" fmla="*/ 0 60000 65536"/>
                <a:gd name="T9" fmla="*/ 0 60000 65536"/>
                <a:gd name="T10" fmla="*/ 0 60000 65536"/>
                <a:gd name="T11" fmla="*/ 0 60000 65536"/>
                <a:gd name="T12" fmla="*/ 0 w 448"/>
                <a:gd name="T13" fmla="*/ 0 h 1408"/>
                <a:gd name="T14" fmla="*/ 448 w 448"/>
                <a:gd name="T15" fmla="*/ 1408 h 1408"/>
              </a:gdLst>
              <a:ahLst/>
              <a:cxnLst>
                <a:cxn ang="T8">
                  <a:pos x="T0" y="T1"/>
                </a:cxn>
                <a:cxn ang="T9">
                  <a:pos x="T2" y="T3"/>
                </a:cxn>
                <a:cxn ang="T10">
                  <a:pos x="T4" y="T5"/>
                </a:cxn>
                <a:cxn ang="T11">
                  <a:pos x="T6" y="T7"/>
                </a:cxn>
              </a:cxnLst>
              <a:rect l="T12" t="T13" r="T14" b="T15"/>
              <a:pathLst>
                <a:path w="448" h="1408">
                  <a:moveTo>
                    <a:pt x="0" y="0"/>
                  </a:moveTo>
                  <a:lnTo>
                    <a:pt x="448" y="0"/>
                  </a:lnTo>
                  <a:lnTo>
                    <a:pt x="448" y="1408"/>
                  </a:lnTo>
                  <a:lnTo>
                    <a:pt x="256" y="1408"/>
                  </a:lnTo>
                </a:path>
              </a:pathLst>
            </a:custGeom>
            <a:noFill/>
            <a:ln w="28575">
              <a:solidFill>
                <a:srgbClr val="FF0000"/>
              </a:solidFill>
              <a:round/>
              <a:headEnd/>
              <a:tailEnd/>
            </a:ln>
          </p:spPr>
          <p:txBody>
            <a:bodyPr/>
            <a:lstStyle/>
            <a:p>
              <a:pPr algn="ctr" rtl="1">
                <a:defRPr/>
              </a:pPr>
              <a:endParaRPr lang="fr-FR">
                <a:effectLst>
                  <a:outerShdw blurRad="38100" dist="38100" dir="2700000" algn="tl">
                    <a:srgbClr val="000000">
                      <a:alpha val="43137"/>
                    </a:srgbClr>
                  </a:outerShdw>
                </a:effectLst>
              </a:endParaRPr>
            </a:p>
          </p:txBody>
        </p:sp>
      </p:grpSp>
      <p:grpSp>
        <p:nvGrpSpPr>
          <p:cNvPr id="4" name="Group 70"/>
          <p:cNvGrpSpPr>
            <a:grpSpLocks/>
          </p:cNvGrpSpPr>
          <p:nvPr/>
        </p:nvGrpSpPr>
        <p:grpSpPr bwMode="auto">
          <a:xfrm>
            <a:off x="6540500" y="2933700"/>
            <a:ext cx="457200" cy="2794000"/>
            <a:chOff x="4440" y="1960"/>
            <a:chExt cx="288" cy="1760"/>
          </a:xfrm>
        </p:grpSpPr>
        <p:sp>
          <p:nvSpPr>
            <p:cNvPr id="47114" name="AutoShape 68"/>
            <p:cNvSpPr>
              <a:spLocks noChangeArrowheads="1"/>
            </p:cNvSpPr>
            <p:nvPr/>
          </p:nvSpPr>
          <p:spPr bwMode="auto">
            <a:xfrm>
              <a:off x="4440" y="1960"/>
              <a:ext cx="288" cy="56"/>
            </a:xfrm>
            <a:prstGeom prst="leftArrow">
              <a:avLst>
                <a:gd name="adj1" fmla="val 50000"/>
                <a:gd name="adj2" fmla="val 128571"/>
              </a:avLst>
            </a:prstGeom>
            <a:solidFill>
              <a:srgbClr val="FF00FF"/>
            </a:solidFill>
            <a:ln w="9525">
              <a:solidFill>
                <a:srgbClr val="FF00FF"/>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7115" name="AutoShape 69"/>
            <p:cNvSpPr>
              <a:spLocks noChangeArrowheads="1"/>
            </p:cNvSpPr>
            <p:nvPr/>
          </p:nvSpPr>
          <p:spPr bwMode="auto">
            <a:xfrm>
              <a:off x="4440" y="3664"/>
              <a:ext cx="288" cy="56"/>
            </a:xfrm>
            <a:prstGeom prst="leftArrow">
              <a:avLst>
                <a:gd name="adj1" fmla="val 50000"/>
                <a:gd name="adj2" fmla="val 128571"/>
              </a:avLst>
            </a:prstGeom>
            <a:solidFill>
              <a:srgbClr val="FF00FF"/>
            </a:solidFill>
            <a:ln w="9525">
              <a:solidFill>
                <a:srgbClr val="FF00FF"/>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5" name="Group 75"/>
          <p:cNvGrpSpPr>
            <a:grpSpLocks/>
          </p:cNvGrpSpPr>
          <p:nvPr/>
        </p:nvGrpSpPr>
        <p:grpSpPr bwMode="auto">
          <a:xfrm>
            <a:off x="6818313" y="3884613"/>
            <a:ext cx="1722437" cy="1009650"/>
            <a:chOff x="4567" y="2559"/>
            <a:chExt cx="1085" cy="636"/>
          </a:xfrm>
        </p:grpSpPr>
        <p:sp>
          <p:nvSpPr>
            <p:cNvPr id="47112" name="Text Box 73"/>
            <p:cNvSpPr txBox="1">
              <a:spLocks noChangeArrowheads="1"/>
            </p:cNvSpPr>
            <p:nvPr/>
          </p:nvSpPr>
          <p:spPr bwMode="auto">
            <a:xfrm>
              <a:off x="4567" y="2559"/>
              <a:ext cx="1085" cy="250"/>
            </a:xfrm>
            <a:prstGeom prst="rect">
              <a:avLst/>
            </a:prstGeom>
            <a:noFill/>
            <a:ln w="9525">
              <a:noFill/>
              <a:miter lim="800000"/>
              <a:headEnd/>
              <a:tailEnd/>
            </a:ln>
          </p:spPr>
          <p:txBody>
            <a:bodyPr wrap="none">
              <a:spAutoFit/>
            </a:bodyPr>
            <a:lstStyle/>
            <a:p>
              <a:pPr algn="ctr" rtl="1">
                <a:defRPr/>
              </a:pPr>
              <a:r>
                <a:rPr lang="en" sz="2000" b="1">
                  <a:solidFill>
                    <a:srgbClr val="FF00FF"/>
                  </a:solidFill>
                  <a:effectLst>
                    <a:outerShdw blurRad="38100" dist="38100" dir="2700000" algn="tl">
                      <a:srgbClr val="000000">
                        <a:alpha val="43137"/>
                      </a:srgbClr>
                    </a:outerShdw>
                  </a:effectLst>
                  <a:latin typeface="Arial" pitchFamily="34" charset="0"/>
                </a:rPr>
                <a:t>SAME SIDE</a:t>
              </a:r>
            </a:p>
          </p:txBody>
        </p:sp>
        <p:sp>
          <p:nvSpPr>
            <p:cNvPr id="47113" name="Text Box 74"/>
            <p:cNvSpPr txBox="1">
              <a:spLocks noChangeArrowheads="1"/>
            </p:cNvSpPr>
            <p:nvPr/>
          </p:nvSpPr>
          <p:spPr bwMode="auto">
            <a:xfrm>
              <a:off x="4956" y="2791"/>
              <a:ext cx="308" cy="404"/>
            </a:xfrm>
            <a:prstGeom prst="rect">
              <a:avLst/>
            </a:prstGeom>
            <a:noFill/>
            <a:ln w="9525">
              <a:noFill/>
              <a:miter lim="800000"/>
              <a:headEnd/>
              <a:tailEnd/>
            </a:ln>
          </p:spPr>
          <p:txBody>
            <a:bodyPr>
              <a:spAutoFit/>
            </a:bodyPr>
            <a:lstStyle/>
            <a:p>
              <a:pPr algn="ctr" rtl="1">
                <a:spcBef>
                  <a:spcPct val="50000"/>
                </a:spcBef>
                <a:defRPr/>
              </a:pPr>
              <a:r>
                <a:rPr lang="en" sz="3600" b="1">
                  <a:solidFill>
                    <a:srgbClr val="FF00FF"/>
                  </a:solidFill>
                  <a:effectLst>
                    <a:outerShdw blurRad="38100" dist="38100" dir="2700000" algn="tl">
                      <a:srgbClr val="000000">
                        <a:alpha val="43137"/>
                      </a:srgbClr>
                    </a:outerShdw>
                  </a:effectLst>
                  <a:latin typeface="Symbol" pitchFamily="18" charset="2"/>
                </a:rPr>
                <a:t>has</a:t>
              </a:r>
            </a:p>
          </p:txBody>
        </p:sp>
      </p:grpSp>
      <p:sp>
        <p:nvSpPr>
          <p:cNvPr id="72"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28968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 calcmode="lin" valueType="num">
                                      <p:cBhvr>
                                        <p:cTn id="7" dur="1000" fill="hold"/>
                                        <p:tgtEl>
                                          <p:spTgt spid="137221"/>
                                        </p:tgtEl>
                                        <p:attrNameLst>
                                          <p:attrName>ppt_x</p:attrName>
                                        </p:attrNameLst>
                                      </p:cBhvr>
                                      <p:tavLst>
                                        <p:tav tm="0">
                                          <p:val>
                                            <p:strVal val="#ppt_x-#ppt_w/2"/>
                                          </p:val>
                                        </p:tav>
                                        <p:tav tm="100000">
                                          <p:val>
                                            <p:strVal val="#ppt_x"/>
                                          </p:val>
                                        </p:tav>
                                      </p:tavLst>
                                    </p:anim>
                                    <p:anim calcmode="lin" valueType="num">
                                      <p:cBhvr>
                                        <p:cTn id="8" dur="1000" fill="hold"/>
                                        <p:tgtEl>
                                          <p:spTgt spid="137221"/>
                                        </p:tgtEl>
                                        <p:attrNameLst>
                                          <p:attrName>ppt_y</p:attrName>
                                        </p:attrNameLst>
                                      </p:cBhvr>
                                      <p:tavLst>
                                        <p:tav tm="0">
                                          <p:val>
                                            <p:strVal val="#ppt_y"/>
                                          </p:val>
                                        </p:tav>
                                        <p:tav tm="100000">
                                          <p:val>
                                            <p:strVal val="#ppt_y"/>
                                          </p:val>
                                        </p:tav>
                                      </p:tavLst>
                                    </p:anim>
                                    <p:anim calcmode="lin" valueType="num">
                                      <p:cBhvr>
                                        <p:cTn id="9" dur="1000" fill="hold"/>
                                        <p:tgtEl>
                                          <p:spTgt spid="137221"/>
                                        </p:tgtEl>
                                        <p:attrNameLst>
                                          <p:attrName>ppt_w</p:attrName>
                                        </p:attrNameLst>
                                      </p:cBhvr>
                                      <p:tavLst>
                                        <p:tav tm="0">
                                          <p:val>
                                            <p:fltVal val="0"/>
                                          </p:val>
                                        </p:tav>
                                        <p:tav tm="100000">
                                          <p:val>
                                            <p:strVal val="#ppt_w"/>
                                          </p:val>
                                        </p:tav>
                                      </p:tavLst>
                                    </p:anim>
                                    <p:anim calcmode="lin" valueType="num">
                                      <p:cBhvr>
                                        <p:cTn id="10" dur="1000" fill="hold"/>
                                        <p:tgtEl>
                                          <p:spTgt spid="13722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
          <p:cNvGrpSpPr>
            <a:grpSpLocks/>
          </p:cNvGrpSpPr>
          <p:nvPr/>
        </p:nvGrpSpPr>
        <p:grpSpPr bwMode="auto">
          <a:xfrm>
            <a:off x="2533650" y="5019675"/>
            <a:ext cx="5816600" cy="539750"/>
            <a:chOff x="1596" y="3162"/>
            <a:chExt cx="3664" cy="340"/>
          </a:xfrm>
        </p:grpSpPr>
        <p:sp>
          <p:nvSpPr>
            <p:cNvPr id="48231" name="Rectangle 101"/>
            <p:cNvSpPr>
              <a:spLocks noChangeArrowheads="1"/>
            </p:cNvSpPr>
            <p:nvPr/>
          </p:nvSpPr>
          <p:spPr bwMode="auto">
            <a:xfrm>
              <a:off x="4920" y="3162"/>
              <a:ext cx="340" cy="340"/>
            </a:xfrm>
            <a:prstGeom prst="rect">
              <a:avLst/>
            </a:prstGeom>
            <a:solidFill>
              <a:srgbClr val="FF00FF"/>
            </a:solidFill>
            <a:ln w="9525">
              <a:solidFill>
                <a:srgbClr val="FF00FF"/>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32" name="Rectangle 100"/>
            <p:cNvSpPr>
              <a:spLocks noChangeArrowheads="1"/>
            </p:cNvSpPr>
            <p:nvPr/>
          </p:nvSpPr>
          <p:spPr bwMode="auto">
            <a:xfrm>
              <a:off x="1596" y="3162"/>
              <a:ext cx="340" cy="340"/>
            </a:xfrm>
            <a:prstGeom prst="rect">
              <a:avLst/>
            </a:prstGeom>
            <a:solidFill>
              <a:srgbClr val="FF00FF"/>
            </a:solidFill>
            <a:ln w="9525">
              <a:solidFill>
                <a:srgbClr val="FF00FF"/>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13315" name="Text Box 3"/>
          <p:cNvSpPr txBox="1">
            <a:spLocks noChangeArrowheads="1"/>
          </p:cNvSpPr>
          <p:nvPr/>
        </p:nvSpPr>
        <p:spPr bwMode="auto">
          <a:xfrm>
            <a:off x="708025" y="595313"/>
            <a:ext cx="7321550" cy="641350"/>
          </a:xfrm>
          <a:prstGeom prst="rect">
            <a:avLst/>
          </a:prstGeom>
          <a:noFill/>
          <a:ln w="9525">
            <a:noFill/>
            <a:miter lim="800000"/>
            <a:headEnd/>
            <a:tailEnd/>
          </a:ln>
        </p:spPr>
        <p:txBody>
          <a:bodyPr wrap="none">
            <a:spAutoFit/>
          </a:bodyPr>
          <a:lstStyle/>
          <a:p>
            <a:pPr algn="ctr" rtl="1">
              <a:defRPr/>
            </a:pPr>
            <a:r>
              <a:rPr lang="en" sz="3600" b="1">
                <a:solidFill>
                  <a:srgbClr val="00FFFF"/>
                </a:solidFill>
                <a:effectLst>
                  <a:outerShdw blurRad="38100" dist="38100" dir="2700000" algn="tl">
                    <a:srgbClr val="000000">
                      <a:alpha val="43137"/>
                    </a:srgbClr>
                  </a:outerShdw>
                </a:effectLst>
                <a:latin typeface="Arial" pitchFamily="34" charset="0"/>
              </a:rPr>
              <a:t>FORMATION OF A HEMIACETAL</a:t>
            </a:r>
          </a:p>
        </p:txBody>
      </p:sp>
      <p:grpSp>
        <p:nvGrpSpPr>
          <p:cNvPr id="3" name="Group 17"/>
          <p:cNvGrpSpPr>
            <a:grpSpLocks/>
          </p:cNvGrpSpPr>
          <p:nvPr/>
        </p:nvGrpSpPr>
        <p:grpSpPr bwMode="auto">
          <a:xfrm>
            <a:off x="879475" y="1765300"/>
            <a:ext cx="4081463" cy="1520825"/>
            <a:chOff x="554" y="1112"/>
            <a:chExt cx="2571" cy="958"/>
          </a:xfrm>
        </p:grpSpPr>
        <p:sp>
          <p:nvSpPr>
            <p:cNvPr id="48228" name="Text Box 4"/>
            <p:cNvSpPr txBox="1">
              <a:spLocks noChangeArrowheads="1"/>
            </p:cNvSpPr>
            <p:nvPr/>
          </p:nvSpPr>
          <p:spPr bwMode="auto">
            <a:xfrm>
              <a:off x="554" y="1112"/>
              <a:ext cx="2571"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R'-C=O + HO-R</a:t>
              </a:r>
            </a:p>
          </p:txBody>
        </p:sp>
        <p:sp>
          <p:nvSpPr>
            <p:cNvPr id="48229" name="Text Box 12"/>
            <p:cNvSpPr txBox="1">
              <a:spLocks noChangeArrowheads="1"/>
            </p:cNvSpPr>
            <p:nvPr/>
          </p:nvSpPr>
          <p:spPr bwMode="auto">
            <a:xfrm>
              <a:off x="998" y="1628"/>
              <a:ext cx="347"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H</a:t>
              </a:r>
            </a:p>
          </p:txBody>
        </p:sp>
        <p:sp>
          <p:nvSpPr>
            <p:cNvPr id="48230" name="Line 13"/>
            <p:cNvSpPr>
              <a:spLocks noChangeShapeType="1"/>
            </p:cNvSpPr>
            <p:nvPr/>
          </p:nvSpPr>
          <p:spPr bwMode="auto">
            <a:xfrm flipV="1">
              <a:off x="1176" y="1488"/>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 name="Group 18"/>
          <p:cNvGrpSpPr>
            <a:grpSpLocks/>
          </p:cNvGrpSpPr>
          <p:nvPr/>
        </p:nvGrpSpPr>
        <p:grpSpPr bwMode="auto">
          <a:xfrm>
            <a:off x="1050925" y="3113088"/>
            <a:ext cx="3762375" cy="549275"/>
            <a:chOff x="662" y="1961"/>
            <a:chExt cx="2370" cy="346"/>
          </a:xfrm>
        </p:grpSpPr>
        <p:sp>
          <p:nvSpPr>
            <p:cNvPr id="48226" name="Text Box 14"/>
            <p:cNvSpPr txBox="1">
              <a:spLocks noChangeArrowheads="1"/>
            </p:cNvSpPr>
            <p:nvPr/>
          </p:nvSpPr>
          <p:spPr bwMode="auto">
            <a:xfrm>
              <a:off x="662" y="1961"/>
              <a:ext cx="1156" cy="346"/>
            </a:xfrm>
            <a:prstGeom prst="rect">
              <a:avLst/>
            </a:prstGeom>
            <a:noFill/>
            <a:ln w="9525">
              <a:noFill/>
              <a:miter lim="800000"/>
              <a:headEnd/>
              <a:tailEnd/>
            </a:ln>
          </p:spPr>
          <p:txBody>
            <a:bodyPr wrap="none">
              <a:spAutoFit/>
            </a:bodyPr>
            <a:lstStyle/>
            <a:p>
              <a:pPr algn="ctr" rtl="1">
                <a:defRPr/>
              </a:pPr>
              <a:r>
                <a:rPr lang="en" sz="3000" b="1">
                  <a:solidFill>
                    <a:srgbClr val="FF00FF"/>
                  </a:solidFill>
                  <a:effectLst>
                    <a:outerShdw blurRad="38100" dist="38100" dir="2700000" algn="tl">
                      <a:srgbClr val="000000">
                        <a:alpha val="43137"/>
                      </a:srgbClr>
                    </a:outerShdw>
                  </a:effectLst>
                  <a:latin typeface="Arial" pitchFamily="34" charset="0"/>
                </a:rPr>
                <a:t>aldehyde</a:t>
              </a:r>
            </a:p>
          </p:txBody>
        </p:sp>
        <p:sp>
          <p:nvSpPr>
            <p:cNvPr id="48227" name="Text Box 15"/>
            <p:cNvSpPr txBox="1">
              <a:spLocks noChangeArrowheads="1"/>
            </p:cNvSpPr>
            <p:nvPr/>
          </p:nvSpPr>
          <p:spPr bwMode="auto">
            <a:xfrm>
              <a:off x="2222" y="1961"/>
              <a:ext cx="810" cy="346"/>
            </a:xfrm>
            <a:prstGeom prst="rect">
              <a:avLst/>
            </a:prstGeom>
            <a:noFill/>
            <a:ln w="9525">
              <a:noFill/>
              <a:miter lim="800000"/>
              <a:headEnd/>
              <a:tailEnd/>
            </a:ln>
          </p:spPr>
          <p:txBody>
            <a:bodyPr wrap="none">
              <a:spAutoFit/>
            </a:bodyPr>
            <a:lstStyle/>
            <a:p>
              <a:pPr algn="ctr" rtl="1">
                <a:defRPr/>
              </a:pPr>
              <a:r>
                <a:rPr lang="en" sz="3000" b="1">
                  <a:solidFill>
                    <a:srgbClr val="FF00FF"/>
                  </a:solidFill>
                  <a:effectLst>
                    <a:outerShdw blurRad="38100" dist="38100" dir="2700000" algn="tl">
                      <a:srgbClr val="000000">
                        <a:alpha val="43137"/>
                      </a:srgbClr>
                    </a:outerShdw>
                  </a:effectLst>
                  <a:latin typeface="Arial" pitchFamily="34" charset="0"/>
                </a:rPr>
                <a:t>alcohol</a:t>
              </a:r>
            </a:p>
          </p:txBody>
        </p:sp>
      </p:grpSp>
      <p:grpSp>
        <p:nvGrpSpPr>
          <p:cNvPr id="5" name="Group 104"/>
          <p:cNvGrpSpPr>
            <a:grpSpLocks/>
          </p:cNvGrpSpPr>
          <p:nvPr/>
        </p:nvGrpSpPr>
        <p:grpSpPr bwMode="auto">
          <a:xfrm>
            <a:off x="533400" y="3592513"/>
            <a:ext cx="8039100" cy="3265487"/>
            <a:chOff x="336" y="2263"/>
            <a:chExt cx="5064" cy="2057"/>
          </a:xfrm>
        </p:grpSpPr>
        <p:grpSp>
          <p:nvGrpSpPr>
            <p:cNvPr id="66580" name="Group 98"/>
            <p:cNvGrpSpPr>
              <a:grpSpLocks/>
            </p:cNvGrpSpPr>
            <p:nvPr/>
          </p:nvGrpSpPr>
          <p:grpSpPr bwMode="auto">
            <a:xfrm>
              <a:off x="336" y="2287"/>
              <a:ext cx="1740" cy="2031"/>
              <a:chOff x="672" y="2287"/>
              <a:chExt cx="1740" cy="2031"/>
            </a:xfrm>
          </p:grpSpPr>
          <p:sp>
            <p:nvSpPr>
              <p:cNvPr id="48189" name="Rectangle 21"/>
              <p:cNvSpPr>
                <a:spLocks noChangeArrowheads="1"/>
              </p:cNvSpPr>
              <p:nvPr/>
            </p:nvSpPr>
            <p:spPr bwMode="auto">
              <a:xfrm>
                <a:off x="1376" y="3798"/>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90" name="Text Box 22"/>
              <p:cNvSpPr txBox="1">
                <a:spLocks noChangeArrowheads="1"/>
              </p:cNvSpPr>
              <p:nvPr/>
            </p:nvSpPr>
            <p:spPr bwMode="auto">
              <a:xfrm>
                <a:off x="1111" y="365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8191" name="Text Box 23"/>
              <p:cNvSpPr txBox="1">
                <a:spLocks noChangeArrowheads="1"/>
              </p:cNvSpPr>
              <p:nvPr/>
            </p:nvSpPr>
            <p:spPr bwMode="auto">
              <a:xfrm>
                <a:off x="1702" y="3658"/>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8192" name="AutoShape 24"/>
              <p:cNvSpPr>
                <a:spLocks noChangeArrowheads="1"/>
              </p:cNvSpPr>
              <p:nvPr/>
            </p:nvSpPr>
            <p:spPr bwMode="auto">
              <a:xfrm rot="-1800000">
                <a:off x="1073" y="341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93" name="AutoShape 25"/>
              <p:cNvSpPr>
                <a:spLocks noChangeArrowheads="1"/>
              </p:cNvSpPr>
              <p:nvPr/>
            </p:nvSpPr>
            <p:spPr bwMode="auto">
              <a:xfrm rot="1800000">
                <a:off x="1955" y="341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94" name="Text Box 26"/>
              <p:cNvSpPr txBox="1">
                <a:spLocks noChangeArrowheads="1"/>
              </p:cNvSpPr>
              <p:nvPr/>
            </p:nvSpPr>
            <p:spPr bwMode="auto">
              <a:xfrm>
                <a:off x="850" y="3172"/>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8195" name="Text Box 27"/>
              <p:cNvSpPr txBox="1">
                <a:spLocks noChangeArrowheads="1"/>
              </p:cNvSpPr>
              <p:nvPr/>
            </p:nvSpPr>
            <p:spPr bwMode="auto">
              <a:xfrm>
                <a:off x="1969" y="3172"/>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p>
            </p:txBody>
          </p:sp>
          <p:sp>
            <p:nvSpPr>
              <p:cNvPr id="48196" name="Line 28"/>
              <p:cNvSpPr>
                <a:spLocks noChangeShapeType="1"/>
              </p:cNvSpPr>
              <p:nvPr/>
            </p:nvSpPr>
            <p:spPr bwMode="auto">
              <a:xfrm rot="1800000" flipV="1">
                <a:off x="1097" y="2919"/>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97" name="Text Box 29"/>
              <p:cNvSpPr txBox="1">
                <a:spLocks noChangeArrowheads="1"/>
              </p:cNvSpPr>
              <p:nvPr/>
            </p:nvSpPr>
            <p:spPr bwMode="auto">
              <a:xfrm>
                <a:off x="1090" y="2707"/>
                <a:ext cx="86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 </a:t>
                </a: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48198" name="Text Box 30"/>
              <p:cNvSpPr txBox="1">
                <a:spLocks noChangeArrowheads="1"/>
              </p:cNvSpPr>
              <p:nvPr/>
            </p:nvSpPr>
            <p:spPr bwMode="auto">
              <a:xfrm>
                <a:off x="1090" y="2287"/>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8199" name="Line 31"/>
              <p:cNvSpPr>
                <a:spLocks noChangeShapeType="1"/>
              </p:cNvSpPr>
              <p:nvPr/>
            </p:nvSpPr>
            <p:spPr bwMode="auto">
              <a:xfrm>
                <a:off x="1232" y="2541"/>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00" name="Line 32"/>
              <p:cNvSpPr>
                <a:spLocks noChangeShapeType="1"/>
              </p:cNvSpPr>
              <p:nvPr/>
            </p:nvSpPr>
            <p:spPr bwMode="auto">
              <a:xfrm flipV="1">
                <a:off x="2108" y="304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01" name="Rectangle 33"/>
              <p:cNvSpPr>
                <a:spLocks noChangeArrowheads="1"/>
              </p:cNvSpPr>
              <p:nvPr/>
            </p:nvSpPr>
            <p:spPr bwMode="auto">
              <a:xfrm>
                <a:off x="1964" y="277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202" name="Line 34"/>
              <p:cNvSpPr>
                <a:spLocks noChangeShapeType="1"/>
              </p:cNvSpPr>
              <p:nvPr/>
            </p:nvSpPr>
            <p:spPr bwMode="auto">
              <a:xfrm flipV="1">
                <a:off x="976" y="308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03" name="Rectangle 35"/>
              <p:cNvSpPr>
                <a:spLocks noChangeArrowheads="1"/>
              </p:cNvSpPr>
              <p:nvPr/>
            </p:nvSpPr>
            <p:spPr bwMode="auto">
              <a:xfrm>
                <a:off x="832" y="282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204" name="Line 36"/>
              <p:cNvSpPr>
                <a:spLocks noChangeShapeType="1"/>
              </p:cNvSpPr>
              <p:nvPr/>
            </p:nvSpPr>
            <p:spPr bwMode="auto">
              <a:xfrm flipV="1">
                <a:off x="1232" y="297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05" name="Rectangle 37"/>
              <p:cNvSpPr>
                <a:spLocks noChangeArrowheads="1"/>
              </p:cNvSpPr>
              <p:nvPr/>
            </p:nvSpPr>
            <p:spPr bwMode="auto">
              <a:xfrm>
                <a:off x="1092" y="306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206" name="Line 38"/>
              <p:cNvSpPr>
                <a:spLocks noChangeShapeType="1"/>
              </p:cNvSpPr>
              <p:nvPr/>
            </p:nvSpPr>
            <p:spPr bwMode="auto">
              <a:xfrm flipV="1">
                <a:off x="976" y="343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07" name="Rectangle 39"/>
              <p:cNvSpPr>
                <a:spLocks noChangeArrowheads="1"/>
              </p:cNvSpPr>
              <p:nvPr/>
            </p:nvSpPr>
            <p:spPr bwMode="auto">
              <a:xfrm>
                <a:off x="672" y="3529"/>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8208" name="Line 40"/>
              <p:cNvSpPr>
                <a:spLocks noChangeShapeType="1"/>
              </p:cNvSpPr>
              <p:nvPr/>
            </p:nvSpPr>
            <p:spPr bwMode="auto">
              <a:xfrm>
                <a:off x="1308" y="2874"/>
                <a:ext cx="410"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09" name="Line 41"/>
              <p:cNvSpPr>
                <a:spLocks noChangeShapeType="1"/>
              </p:cNvSpPr>
              <p:nvPr/>
            </p:nvSpPr>
            <p:spPr bwMode="auto">
              <a:xfrm flipV="1">
                <a:off x="1844" y="357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10" name="Rectangle 42"/>
              <p:cNvSpPr>
                <a:spLocks noChangeArrowheads="1"/>
              </p:cNvSpPr>
              <p:nvPr/>
            </p:nvSpPr>
            <p:spPr bwMode="auto">
              <a:xfrm>
                <a:off x="1700" y="332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211" name="Line 43"/>
              <p:cNvSpPr>
                <a:spLocks noChangeShapeType="1"/>
              </p:cNvSpPr>
              <p:nvPr/>
            </p:nvSpPr>
            <p:spPr bwMode="auto">
              <a:xfrm flipV="1">
                <a:off x="1844" y="392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12" name="Rectangle 44"/>
              <p:cNvSpPr>
                <a:spLocks noChangeArrowheads="1"/>
              </p:cNvSpPr>
              <p:nvPr/>
            </p:nvSpPr>
            <p:spPr bwMode="auto">
              <a:xfrm>
                <a:off x="1536" y="4001"/>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8213" name="Line 45"/>
              <p:cNvSpPr>
                <a:spLocks noChangeShapeType="1"/>
              </p:cNvSpPr>
              <p:nvPr/>
            </p:nvSpPr>
            <p:spPr bwMode="auto">
              <a:xfrm flipV="1">
                <a:off x="1256" y="357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14" name="Rectangle 46"/>
              <p:cNvSpPr>
                <a:spLocks noChangeArrowheads="1"/>
              </p:cNvSpPr>
              <p:nvPr/>
            </p:nvSpPr>
            <p:spPr bwMode="auto">
              <a:xfrm>
                <a:off x="1112" y="3313"/>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8215" name="Line 47"/>
              <p:cNvSpPr>
                <a:spLocks noChangeShapeType="1"/>
              </p:cNvSpPr>
              <p:nvPr/>
            </p:nvSpPr>
            <p:spPr bwMode="auto">
              <a:xfrm flipV="1">
                <a:off x="1256" y="391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16" name="Rectangle 48"/>
              <p:cNvSpPr>
                <a:spLocks noChangeArrowheads="1"/>
              </p:cNvSpPr>
              <p:nvPr/>
            </p:nvSpPr>
            <p:spPr bwMode="auto">
              <a:xfrm>
                <a:off x="1112" y="3993"/>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217" name="Text Box 49"/>
              <p:cNvSpPr txBox="1">
                <a:spLocks noChangeArrowheads="1"/>
              </p:cNvSpPr>
              <p:nvPr/>
            </p:nvSpPr>
            <p:spPr bwMode="auto">
              <a:xfrm>
                <a:off x="2192" y="322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48218" name="Text Box 50"/>
              <p:cNvSpPr txBox="1">
                <a:spLocks noChangeArrowheads="1"/>
              </p:cNvSpPr>
              <p:nvPr/>
            </p:nvSpPr>
            <p:spPr bwMode="auto">
              <a:xfrm>
                <a:off x="1966" y="3749"/>
                <a:ext cx="188" cy="213"/>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48219" name="Text Box 51"/>
              <p:cNvSpPr txBox="1">
                <a:spLocks noChangeArrowheads="1"/>
              </p:cNvSpPr>
              <p:nvPr/>
            </p:nvSpPr>
            <p:spPr bwMode="auto">
              <a:xfrm>
                <a:off x="1066" y="379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3</a:t>
                </a:r>
              </a:p>
            </p:txBody>
          </p:sp>
          <p:sp>
            <p:nvSpPr>
              <p:cNvPr id="48220" name="Text Box 52"/>
              <p:cNvSpPr txBox="1">
                <a:spLocks noChangeArrowheads="1"/>
              </p:cNvSpPr>
              <p:nvPr/>
            </p:nvSpPr>
            <p:spPr bwMode="auto">
              <a:xfrm>
                <a:off x="742" y="325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4</a:t>
                </a:r>
              </a:p>
            </p:txBody>
          </p:sp>
          <p:sp>
            <p:nvSpPr>
              <p:cNvPr id="48221" name="Text Box 53"/>
              <p:cNvSpPr txBox="1">
                <a:spLocks noChangeArrowheads="1"/>
              </p:cNvSpPr>
              <p:nvPr/>
            </p:nvSpPr>
            <p:spPr bwMode="auto">
              <a:xfrm>
                <a:off x="1282" y="260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5</a:t>
                </a:r>
              </a:p>
            </p:txBody>
          </p:sp>
          <p:sp>
            <p:nvSpPr>
              <p:cNvPr id="48222" name="Text Box 54"/>
              <p:cNvSpPr txBox="1">
                <a:spLocks noChangeArrowheads="1"/>
              </p:cNvSpPr>
              <p:nvPr/>
            </p:nvSpPr>
            <p:spPr bwMode="auto">
              <a:xfrm>
                <a:off x="970" y="2333"/>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sp>
            <p:nvSpPr>
              <p:cNvPr id="48223" name="Line 55"/>
              <p:cNvSpPr>
                <a:spLocks noChangeShapeType="1"/>
              </p:cNvSpPr>
              <p:nvPr/>
            </p:nvSpPr>
            <p:spPr bwMode="auto">
              <a:xfrm rot="-1800000" flipH="1" flipV="1">
                <a:off x="1968" y="2915"/>
                <a:ext cx="0" cy="34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24" name="Line 56"/>
              <p:cNvSpPr>
                <a:spLocks noChangeShapeType="1"/>
              </p:cNvSpPr>
              <p:nvPr/>
            </p:nvSpPr>
            <p:spPr bwMode="auto">
              <a:xfrm flipV="1">
                <a:off x="2110" y="3427"/>
                <a:ext cx="0" cy="156"/>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225" name="Rectangle 57"/>
              <p:cNvSpPr>
                <a:spLocks noChangeArrowheads="1"/>
              </p:cNvSpPr>
              <p:nvPr/>
            </p:nvSpPr>
            <p:spPr bwMode="auto">
              <a:xfrm>
                <a:off x="1972" y="3506"/>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grpSp>
        <p:sp>
          <p:nvSpPr>
            <p:cNvPr id="48149" name="Text Box 58"/>
            <p:cNvSpPr txBox="1">
              <a:spLocks noChangeArrowheads="1"/>
            </p:cNvSpPr>
            <p:nvPr/>
          </p:nvSpPr>
          <p:spPr bwMode="auto">
            <a:xfrm>
              <a:off x="1694" y="4070"/>
              <a:ext cx="1578"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a </a:t>
              </a:r>
              <a:r>
                <a:rPr lang="en" sz="2000" b="1">
                  <a:solidFill>
                    <a:srgbClr val="FFFF00"/>
                  </a:solidFill>
                  <a:effectLst>
                    <a:outerShdw blurRad="38100" dist="38100" dir="2700000" algn="tl">
                      <a:srgbClr val="000000">
                        <a:alpha val="43137"/>
                      </a:srgbClr>
                    </a:outerShdw>
                  </a:effectLst>
                  <a:latin typeface="Arial" pitchFamily="34" charset="0"/>
                </a:rPr>
                <a:t>-D-glucopyranose</a:t>
              </a:r>
            </a:p>
          </p:txBody>
        </p:sp>
        <p:grpSp>
          <p:nvGrpSpPr>
            <p:cNvPr id="66582" name="Group 99"/>
            <p:cNvGrpSpPr>
              <a:grpSpLocks/>
            </p:cNvGrpSpPr>
            <p:nvPr/>
          </p:nvGrpSpPr>
          <p:grpSpPr bwMode="auto">
            <a:xfrm>
              <a:off x="3660" y="2263"/>
              <a:ext cx="1740" cy="2055"/>
              <a:chOff x="3660" y="2263"/>
              <a:chExt cx="1740" cy="2055"/>
            </a:xfrm>
          </p:grpSpPr>
          <p:sp>
            <p:nvSpPr>
              <p:cNvPr id="48152" name="Rectangle 60"/>
              <p:cNvSpPr>
                <a:spLocks noChangeArrowheads="1"/>
              </p:cNvSpPr>
              <p:nvPr/>
            </p:nvSpPr>
            <p:spPr bwMode="auto">
              <a:xfrm>
                <a:off x="4364" y="3798"/>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53" name="Text Box 61"/>
              <p:cNvSpPr txBox="1">
                <a:spLocks noChangeArrowheads="1"/>
              </p:cNvSpPr>
              <p:nvPr/>
            </p:nvSpPr>
            <p:spPr bwMode="auto">
              <a:xfrm>
                <a:off x="4099" y="365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8154" name="Text Box 62"/>
              <p:cNvSpPr txBox="1">
                <a:spLocks noChangeArrowheads="1"/>
              </p:cNvSpPr>
              <p:nvPr/>
            </p:nvSpPr>
            <p:spPr bwMode="auto">
              <a:xfrm>
                <a:off x="4690" y="3658"/>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8155" name="AutoShape 63"/>
              <p:cNvSpPr>
                <a:spLocks noChangeArrowheads="1"/>
              </p:cNvSpPr>
              <p:nvPr/>
            </p:nvSpPr>
            <p:spPr bwMode="auto">
              <a:xfrm rot="-1800000">
                <a:off x="4061" y="341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56" name="AutoShape 64"/>
              <p:cNvSpPr>
                <a:spLocks noChangeArrowheads="1"/>
              </p:cNvSpPr>
              <p:nvPr/>
            </p:nvSpPr>
            <p:spPr bwMode="auto">
              <a:xfrm rot="1800000">
                <a:off x="4943" y="341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57" name="Text Box 65"/>
              <p:cNvSpPr txBox="1">
                <a:spLocks noChangeArrowheads="1"/>
              </p:cNvSpPr>
              <p:nvPr/>
            </p:nvSpPr>
            <p:spPr bwMode="auto">
              <a:xfrm>
                <a:off x="3838" y="3172"/>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48158" name="Text Box 66"/>
              <p:cNvSpPr txBox="1">
                <a:spLocks noChangeArrowheads="1"/>
              </p:cNvSpPr>
              <p:nvPr/>
            </p:nvSpPr>
            <p:spPr bwMode="auto">
              <a:xfrm>
                <a:off x="4957" y="3172"/>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p>
            </p:txBody>
          </p:sp>
          <p:sp>
            <p:nvSpPr>
              <p:cNvPr id="48159" name="Line 67"/>
              <p:cNvSpPr>
                <a:spLocks noChangeShapeType="1"/>
              </p:cNvSpPr>
              <p:nvPr/>
            </p:nvSpPr>
            <p:spPr bwMode="auto">
              <a:xfrm rot="1800000" flipV="1">
                <a:off x="4085" y="2919"/>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60" name="Text Box 68"/>
              <p:cNvSpPr txBox="1">
                <a:spLocks noChangeArrowheads="1"/>
              </p:cNvSpPr>
              <p:nvPr/>
            </p:nvSpPr>
            <p:spPr bwMode="auto">
              <a:xfrm>
                <a:off x="4078" y="2707"/>
                <a:ext cx="860" cy="317"/>
              </a:xfrm>
              <a:prstGeom prst="rect">
                <a:avLst/>
              </a:prstGeom>
              <a:noFill/>
              <a:ln w="9525">
                <a:noFill/>
                <a:miter lim="800000"/>
                <a:headEnd/>
                <a:tailEnd/>
              </a:ln>
            </p:spPr>
            <p:txBody>
              <a:bodyPr wrap="none">
                <a:spAutoFit/>
              </a:bodyPr>
              <a:lstStyle/>
              <a:p>
                <a:pPr algn="ctr" rtl="1">
                  <a:defRPr/>
                </a:pPr>
                <a:r>
                  <a:rPr lang="en" sz="2700" b="1" dirty="0">
                    <a:solidFill>
                      <a:srgbClr val="00FF00"/>
                    </a:solidFill>
                    <a:effectLst>
                      <a:outerShdw blurRad="38100" dist="38100" dir="2700000" algn="tl">
                        <a:srgbClr val="000000">
                          <a:alpha val="43137"/>
                        </a:srgbClr>
                      </a:outerShdw>
                    </a:effectLst>
                    <a:latin typeface="Arial" pitchFamily="34" charset="0"/>
                  </a:rPr>
                  <a:t>C </a:t>
                </a:r>
                <a:r>
                  <a:rPr lang="en" sz="2700" b="1" dirty="0">
                    <a:solidFill>
                      <a:srgbClr val="FF0000"/>
                    </a:solidFill>
                    <a:effectLst>
                      <a:outerShdw blurRad="38100" dist="38100" dir="2700000" algn="tl">
                        <a:srgbClr val="000000">
                          <a:alpha val="43137"/>
                        </a:srgbClr>
                      </a:outerShdw>
                    </a:effectLst>
                    <a:latin typeface="Arial" pitchFamily="34" charset="0"/>
                  </a:rPr>
                  <a:t>O</a:t>
                </a:r>
                <a:endParaRPr lang="fr-FR" sz="2700" b="1" dirty="0">
                  <a:solidFill>
                    <a:srgbClr val="00FF00"/>
                  </a:solidFill>
                  <a:effectLst>
                    <a:outerShdw blurRad="38100" dist="38100" dir="2700000" algn="tl">
                      <a:srgbClr val="000000">
                        <a:alpha val="43137"/>
                      </a:srgbClr>
                    </a:outerShdw>
                  </a:effectLst>
                  <a:latin typeface="Arial" pitchFamily="34" charset="0"/>
                </a:endParaRPr>
              </a:p>
            </p:txBody>
          </p:sp>
          <p:sp>
            <p:nvSpPr>
              <p:cNvPr id="48161" name="Text Box 69"/>
              <p:cNvSpPr txBox="1">
                <a:spLocks noChangeArrowheads="1"/>
              </p:cNvSpPr>
              <p:nvPr/>
            </p:nvSpPr>
            <p:spPr bwMode="auto">
              <a:xfrm>
                <a:off x="4078" y="2263"/>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48162" name="Line 70"/>
              <p:cNvSpPr>
                <a:spLocks noChangeShapeType="1"/>
              </p:cNvSpPr>
              <p:nvPr/>
            </p:nvSpPr>
            <p:spPr bwMode="auto">
              <a:xfrm>
                <a:off x="4220" y="2541"/>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63" name="Line 71"/>
              <p:cNvSpPr>
                <a:spLocks noChangeShapeType="1"/>
              </p:cNvSpPr>
              <p:nvPr/>
            </p:nvSpPr>
            <p:spPr bwMode="auto">
              <a:xfrm flipV="1">
                <a:off x="5096" y="3042"/>
                <a:ext cx="0" cy="156"/>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64" name="Rectangle 72"/>
              <p:cNvSpPr>
                <a:spLocks noChangeArrowheads="1"/>
              </p:cNvSpPr>
              <p:nvPr/>
            </p:nvSpPr>
            <p:spPr bwMode="auto">
              <a:xfrm>
                <a:off x="4960" y="354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165" name="Line 73"/>
              <p:cNvSpPr>
                <a:spLocks noChangeShapeType="1"/>
              </p:cNvSpPr>
              <p:nvPr/>
            </p:nvSpPr>
            <p:spPr bwMode="auto">
              <a:xfrm flipV="1">
                <a:off x="3964" y="308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66" name="Rectangle 74"/>
              <p:cNvSpPr>
                <a:spLocks noChangeArrowheads="1"/>
              </p:cNvSpPr>
              <p:nvPr/>
            </p:nvSpPr>
            <p:spPr bwMode="auto">
              <a:xfrm>
                <a:off x="3820" y="282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167" name="Line 75"/>
              <p:cNvSpPr>
                <a:spLocks noChangeShapeType="1"/>
              </p:cNvSpPr>
              <p:nvPr/>
            </p:nvSpPr>
            <p:spPr bwMode="auto">
              <a:xfrm flipV="1">
                <a:off x="4220" y="297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68" name="Rectangle 76"/>
              <p:cNvSpPr>
                <a:spLocks noChangeArrowheads="1"/>
              </p:cNvSpPr>
              <p:nvPr/>
            </p:nvSpPr>
            <p:spPr bwMode="auto">
              <a:xfrm>
                <a:off x="4080" y="306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169" name="Line 77"/>
              <p:cNvSpPr>
                <a:spLocks noChangeShapeType="1"/>
              </p:cNvSpPr>
              <p:nvPr/>
            </p:nvSpPr>
            <p:spPr bwMode="auto">
              <a:xfrm flipV="1">
                <a:off x="3964" y="343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70" name="Rectangle 78"/>
              <p:cNvSpPr>
                <a:spLocks noChangeArrowheads="1"/>
              </p:cNvSpPr>
              <p:nvPr/>
            </p:nvSpPr>
            <p:spPr bwMode="auto">
              <a:xfrm>
                <a:off x="3660" y="3529"/>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8171" name="Line 79"/>
              <p:cNvSpPr>
                <a:spLocks noChangeShapeType="1"/>
              </p:cNvSpPr>
              <p:nvPr/>
            </p:nvSpPr>
            <p:spPr bwMode="auto">
              <a:xfrm>
                <a:off x="4296" y="2874"/>
                <a:ext cx="410"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72" name="Line 80"/>
              <p:cNvSpPr>
                <a:spLocks noChangeShapeType="1"/>
              </p:cNvSpPr>
              <p:nvPr/>
            </p:nvSpPr>
            <p:spPr bwMode="auto">
              <a:xfrm flipV="1">
                <a:off x="4832" y="357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73" name="Rectangle 81"/>
              <p:cNvSpPr>
                <a:spLocks noChangeArrowheads="1"/>
              </p:cNvSpPr>
              <p:nvPr/>
            </p:nvSpPr>
            <p:spPr bwMode="auto">
              <a:xfrm>
                <a:off x="4688" y="332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174" name="Line 82"/>
              <p:cNvSpPr>
                <a:spLocks noChangeShapeType="1"/>
              </p:cNvSpPr>
              <p:nvPr/>
            </p:nvSpPr>
            <p:spPr bwMode="auto">
              <a:xfrm flipV="1">
                <a:off x="4832" y="392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75" name="Rectangle 83"/>
              <p:cNvSpPr>
                <a:spLocks noChangeArrowheads="1"/>
              </p:cNvSpPr>
              <p:nvPr/>
            </p:nvSpPr>
            <p:spPr bwMode="auto">
              <a:xfrm>
                <a:off x="4524" y="4001"/>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48176" name="Line 84"/>
              <p:cNvSpPr>
                <a:spLocks noChangeShapeType="1"/>
              </p:cNvSpPr>
              <p:nvPr/>
            </p:nvSpPr>
            <p:spPr bwMode="auto">
              <a:xfrm flipV="1">
                <a:off x="4244" y="357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77" name="Rectangle 85"/>
              <p:cNvSpPr>
                <a:spLocks noChangeArrowheads="1"/>
              </p:cNvSpPr>
              <p:nvPr/>
            </p:nvSpPr>
            <p:spPr bwMode="auto">
              <a:xfrm>
                <a:off x="4100" y="3313"/>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48178" name="Line 86"/>
              <p:cNvSpPr>
                <a:spLocks noChangeShapeType="1"/>
              </p:cNvSpPr>
              <p:nvPr/>
            </p:nvSpPr>
            <p:spPr bwMode="auto">
              <a:xfrm flipV="1">
                <a:off x="4244" y="391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79" name="Rectangle 87"/>
              <p:cNvSpPr>
                <a:spLocks noChangeArrowheads="1"/>
              </p:cNvSpPr>
              <p:nvPr/>
            </p:nvSpPr>
            <p:spPr bwMode="auto">
              <a:xfrm>
                <a:off x="4100" y="3993"/>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48180" name="Text Box 88"/>
              <p:cNvSpPr txBox="1">
                <a:spLocks noChangeArrowheads="1"/>
              </p:cNvSpPr>
              <p:nvPr/>
            </p:nvSpPr>
            <p:spPr bwMode="auto">
              <a:xfrm>
                <a:off x="5180" y="322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48181" name="Text Box 89"/>
              <p:cNvSpPr txBox="1">
                <a:spLocks noChangeArrowheads="1"/>
              </p:cNvSpPr>
              <p:nvPr/>
            </p:nvSpPr>
            <p:spPr bwMode="auto">
              <a:xfrm>
                <a:off x="4954" y="374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2</a:t>
                </a:r>
              </a:p>
            </p:txBody>
          </p:sp>
          <p:sp>
            <p:nvSpPr>
              <p:cNvPr id="48182" name="Text Box 90"/>
              <p:cNvSpPr txBox="1">
                <a:spLocks noChangeArrowheads="1"/>
              </p:cNvSpPr>
              <p:nvPr/>
            </p:nvSpPr>
            <p:spPr bwMode="auto">
              <a:xfrm>
                <a:off x="4054" y="379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3</a:t>
                </a:r>
              </a:p>
            </p:txBody>
          </p:sp>
          <p:sp>
            <p:nvSpPr>
              <p:cNvPr id="48183" name="Text Box 91"/>
              <p:cNvSpPr txBox="1">
                <a:spLocks noChangeArrowheads="1"/>
              </p:cNvSpPr>
              <p:nvPr/>
            </p:nvSpPr>
            <p:spPr bwMode="auto">
              <a:xfrm>
                <a:off x="3730" y="325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4</a:t>
                </a:r>
              </a:p>
            </p:txBody>
          </p:sp>
          <p:sp>
            <p:nvSpPr>
              <p:cNvPr id="48184" name="Text Box 92"/>
              <p:cNvSpPr txBox="1">
                <a:spLocks noChangeArrowheads="1"/>
              </p:cNvSpPr>
              <p:nvPr/>
            </p:nvSpPr>
            <p:spPr bwMode="auto">
              <a:xfrm>
                <a:off x="4270" y="260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5</a:t>
                </a:r>
              </a:p>
            </p:txBody>
          </p:sp>
          <p:sp>
            <p:nvSpPr>
              <p:cNvPr id="48185" name="Text Box 93"/>
              <p:cNvSpPr txBox="1">
                <a:spLocks noChangeArrowheads="1"/>
              </p:cNvSpPr>
              <p:nvPr/>
            </p:nvSpPr>
            <p:spPr bwMode="auto">
              <a:xfrm>
                <a:off x="3910" y="228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sp>
            <p:nvSpPr>
              <p:cNvPr id="48186" name="Line 94"/>
              <p:cNvSpPr>
                <a:spLocks noChangeShapeType="1"/>
              </p:cNvSpPr>
              <p:nvPr/>
            </p:nvSpPr>
            <p:spPr bwMode="auto">
              <a:xfrm rot="-1800000" flipH="1" flipV="1">
                <a:off x="4956" y="2915"/>
                <a:ext cx="0" cy="34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87" name="Line 95"/>
              <p:cNvSpPr>
                <a:spLocks noChangeShapeType="1"/>
              </p:cNvSpPr>
              <p:nvPr/>
            </p:nvSpPr>
            <p:spPr bwMode="auto">
              <a:xfrm flipV="1">
                <a:off x="5098" y="3427"/>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88" name="Rectangle 96"/>
              <p:cNvSpPr>
                <a:spLocks noChangeArrowheads="1"/>
              </p:cNvSpPr>
              <p:nvPr/>
            </p:nvSpPr>
            <p:spPr bwMode="auto">
              <a:xfrm>
                <a:off x="4960" y="2762"/>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grpSp>
        <p:sp>
          <p:nvSpPr>
            <p:cNvPr id="48151" name="Text Box 97"/>
            <p:cNvSpPr txBox="1">
              <a:spLocks noChangeArrowheads="1"/>
            </p:cNvSpPr>
            <p:nvPr/>
          </p:nvSpPr>
          <p:spPr bwMode="auto">
            <a:xfrm>
              <a:off x="2612" y="2467"/>
              <a:ext cx="1565"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b </a:t>
              </a:r>
              <a:r>
                <a:rPr lang="en" sz="2000" b="1">
                  <a:solidFill>
                    <a:srgbClr val="FFFF00"/>
                  </a:solidFill>
                  <a:effectLst>
                    <a:outerShdw blurRad="38100" dist="38100" dir="2700000" algn="tl">
                      <a:srgbClr val="000000">
                        <a:alpha val="43137"/>
                      </a:srgbClr>
                    </a:outerShdw>
                  </a:effectLst>
                  <a:latin typeface="Arial" pitchFamily="34" charset="0"/>
                </a:rPr>
                <a:t>-D-glucopyranose</a:t>
              </a:r>
            </a:p>
          </p:txBody>
        </p:sp>
      </p:grpSp>
      <p:sp>
        <p:nvSpPr>
          <p:cNvPr id="13415" name="Text Box 103"/>
          <p:cNvSpPr txBox="1">
            <a:spLocks noChangeArrowheads="1"/>
          </p:cNvSpPr>
          <p:nvPr/>
        </p:nvSpPr>
        <p:spPr bwMode="auto">
          <a:xfrm>
            <a:off x="7470775" y="1546225"/>
            <a:ext cx="331788" cy="549275"/>
          </a:xfrm>
          <a:prstGeom prst="rect">
            <a:avLst/>
          </a:prstGeom>
          <a:noFill/>
          <a:ln w="9525">
            <a:noFill/>
            <a:miter lim="800000"/>
            <a:headEnd/>
            <a:tailEnd/>
          </a:ln>
        </p:spPr>
        <p:txBody>
          <a:bodyPr wrap="none">
            <a:spAutoFit/>
          </a:bodyPr>
          <a:lstStyle/>
          <a:p>
            <a:pPr algn="ctr" rtl="1">
              <a:defRPr/>
            </a:pPr>
            <a:r>
              <a:rPr lang="en" sz="3000" b="1">
                <a:solidFill>
                  <a:srgbClr val="FF00FF"/>
                </a:solidFill>
                <a:effectLst>
                  <a:outerShdw blurRad="38100" dist="38100" dir="2700000" algn="tl">
                    <a:srgbClr val="000000">
                      <a:alpha val="43137"/>
                    </a:srgbClr>
                  </a:outerShdw>
                </a:effectLst>
                <a:latin typeface="Arial" pitchFamily="34" charset="0"/>
              </a:rPr>
              <a:t>*</a:t>
            </a:r>
          </a:p>
        </p:txBody>
      </p:sp>
      <p:sp>
        <p:nvSpPr>
          <p:cNvPr id="13417" name="Text Box 105"/>
          <p:cNvSpPr txBox="1">
            <a:spLocks noChangeArrowheads="1"/>
          </p:cNvSpPr>
          <p:nvPr/>
        </p:nvSpPr>
        <p:spPr bwMode="auto">
          <a:xfrm>
            <a:off x="3641725" y="5089525"/>
            <a:ext cx="1946275" cy="457200"/>
          </a:xfrm>
          <a:prstGeom prst="rect">
            <a:avLst/>
          </a:prstGeom>
          <a:solidFill>
            <a:srgbClr val="FFFF00"/>
          </a:solidFill>
          <a:ln w="9525">
            <a:noFill/>
            <a:miter lim="800000"/>
            <a:headEnd/>
            <a:tailEnd/>
          </a:ln>
        </p:spPr>
        <p:txBody>
          <a:bodyPr wrap="none">
            <a:spAutoFit/>
          </a:bodyPr>
          <a:lstStyle/>
          <a:p>
            <a:pPr algn="ctr" rtl="1">
              <a:defRPr/>
            </a:pPr>
            <a:r>
              <a:rPr lang="en" b="1">
                <a:solidFill>
                  <a:srgbClr val="FF0000"/>
                </a:solidFill>
                <a:effectLst>
                  <a:outerShdw blurRad="38100" dist="38100" dir="2700000" algn="tl">
                    <a:srgbClr val="000000">
                      <a:alpha val="43137"/>
                    </a:srgbClr>
                  </a:outerShdw>
                </a:effectLst>
                <a:latin typeface="Arial" pitchFamily="34" charset="0"/>
              </a:rPr>
              <a:t>ANOMERES</a:t>
            </a:r>
          </a:p>
        </p:txBody>
      </p:sp>
      <p:grpSp>
        <p:nvGrpSpPr>
          <p:cNvPr id="8" name="Group 108"/>
          <p:cNvGrpSpPr>
            <a:grpSpLocks/>
          </p:cNvGrpSpPr>
          <p:nvPr/>
        </p:nvGrpSpPr>
        <p:grpSpPr bwMode="auto">
          <a:xfrm>
            <a:off x="5200650" y="984250"/>
            <a:ext cx="3402013" cy="2678113"/>
            <a:chOff x="3276" y="620"/>
            <a:chExt cx="2143" cy="1687"/>
          </a:xfrm>
        </p:grpSpPr>
        <p:sp>
          <p:nvSpPr>
            <p:cNvPr id="48139" name="Text Box 16"/>
            <p:cNvSpPr txBox="1">
              <a:spLocks noChangeArrowheads="1"/>
            </p:cNvSpPr>
            <p:nvPr/>
          </p:nvSpPr>
          <p:spPr bwMode="auto">
            <a:xfrm>
              <a:off x="4046" y="1961"/>
              <a:ext cx="1355" cy="346"/>
            </a:xfrm>
            <a:prstGeom prst="rect">
              <a:avLst/>
            </a:prstGeom>
            <a:noFill/>
            <a:ln w="9525">
              <a:noFill/>
              <a:miter lim="800000"/>
              <a:headEnd/>
              <a:tailEnd/>
            </a:ln>
          </p:spPr>
          <p:txBody>
            <a:bodyPr wrap="none">
              <a:spAutoFit/>
            </a:bodyPr>
            <a:lstStyle/>
            <a:p>
              <a:pPr algn="ctr" rtl="1">
                <a:defRPr/>
              </a:pPr>
              <a:r>
                <a:rPr lang="en" sz="3000" b="1">
                  <a:solidFill>
                    <a:srgbClr val="FF00FF"/>
                  </a:solidFill>
                  <a:effectLst>
                    <a:outerShdw blurRad="38100" dist="38100" dir="2700000" algn="tl">
                      <a:srgbClr val="000000">
                        <a:alpha val="43137"/>
                      </a:srgbClr>
                    </a:outerShdw>
                  </a:effectLst>
                  <a:latin typeface="Arial" pitchFamily="34" charset="0"/>
                </a:rPr>
                <a:t>hemiacetal</a:t>
              </a:r>
            </a:p>
          </p:txBody>
        </p:sp>
        <p:grpSp>
          <p:nvGrpSpPr>
            <p:cNvPr id="66572" name="Group 107"/>
            <p:cNvGrpSpPr>
              <a:grpSpLocks/>
            </p:cNvGrpSpPr>
            <p:nvPr/>
          </p:nvGrpSpPr>
          <p:grpSpPr bwMode="auto">
            <a:xfrm>
              <a:off x="3276" y="620"/>
              <a:ext cx="2143" cy="1450"/>
              <a:chOff x="3276" y="620"/>
              <a:chExt cx="2143" cy="1450"/>
            </a:xfrm>
          </p:grpSpPr>
          <p:sp>
            <p:nvSpPr>
              <p:cNvPr id="48141" name="Line 5"/>
              <p:cNvSpPr>
                <a:spLocks noChangeShapeType="1"/>
              </p:cNvSpPr>
              <p:nvPr/>
            </p:nvSpPr>
            <p:spPr bwMode="auto">
              <a:xfrm>
                <a:off x="3276" y="1335"/>
                <a:ext cx="600" cy="0"/>
              </a:xfrm>
              <a:prstGeom prst="line">
                <a:avLst/>
              </a:prstGeom>
              <a:noFill/>
              <a:ln w="38100">
                <a:solidFill>
                  <a:srgbClr val="00FF00"/>
                </a:solidFill>
                <a:round/>
                <a:headEnd/>
                <a:tailEnd type="stealth" w="med" len="lg"/>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42" name="Text Box 7"/>
              <p:cNvSpPr txBox="1">
                <a:spLocks noChangeArrowheads="1"/>
              </p:cNvSpPr>
              <p:nvPr/>
            </p:nvSpPr>
            <p:spPr bwMode="auto">
              <a:xfrm>
                <a:off x="4058" y="1112"/>
                <a:ext cx="1361"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R'-C-OR</a:t>
                </a:r>
              </a:p>
            </p:txBody>
          </p:sp>
          <p:sp>
            <p:nvSpPr>
              <p:cNvPr id="48143" name="Text Box 8"/>
              <p:cNvSpPr txBox="1">
                <a:spLocks noChangeArrowheads="1"/>
              </p:cNvSpPr>
              <p:nvPr/>
            </p:nvSpPr>
            <p:spPr bwMode="auto">
              <a:xfrm>
                <a:off x="4502" y="620"/>
                <a:ext cx="596"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OH</a:t>
                </a:r>
              </a:p>
            </p:txBody>
          </p:sp>
          <p:sp>
            <p:nvSpPr>
              <p:cNvPr id="48144" name="Text Box 9"/>
              <p:cNvSpPr txBox="1">
                <a:spLocks noChangeArrowheads="1"/>
              </p:cNvSpPr>
              <p:nvPr/>
            </p:nvSpPr>
            <p:spPr bwMode="auto">
              <a:xfrm>
                <a:off x="4502" y="1628"/>
                <a:ext cx="347"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H</a:t>
                </a:r>
              </a:p>
            </p:txBody>
          </p:sp>
          <p:sp>
            <p:nvSpPr>
              <p:cNvPr id="48145" name="Line 10"/>
              <p:cNvSpPr>
                <a:spLocks noChangeShapeType="1"/>
              </p:cNvSpPr>
              <p:nvPr/>
            </p:nvSpPr>
            <p:spPr bwMode="auto">
              <a:xfrm flipV="1">
                <a:off x="4680" y="1488"/>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46" name="Line 11"/>
              <p:cNvSpPr>
                <a:spLocks noChangeShapeType="1"/>
              </p:cNvSpPr>
              <p:nvPr/>
            </p:nvSpPr>
            <p:spPr bwMode="auto">
              <a:xfrm flipV="1">
                <a:off x="4680" y="984"/>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48147" name="Line 106"/>
              <p:cNvSpPr>
                <a:spLocks noChangeShapeType="1"/>
              </p:cNvSpPr>
              <p:nvPr/>
            </p:nvSpPr>
            <p:spPr bwMode="auto">
              <a:xfrm flipH="1">
                <a:off x="3276" y="1431"/>
                <a:ext cx="600" cy="0"/>
              </a:xfrm>
              <a:prstGeom prst="line">
                <a:avLst/>
              </a:prstGeom>
              <a:noFill/>
              <a:ln w="38100">
                <a:solidFill>
                  <a:srgbClr val="00FF00"/>
                </a:solidFill>
                <a:round/>
                <a:headEnd/>
                <a:tailEnd type="stealth" w="med" len="lg"/>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sp>
        <p:nvSpPr>
          <p:cNvPr id="10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798013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ppt_x</p:attrName>
                                        </p:attrNameLst>
                                      </p:cBhvr>
                                      <p:tavLst>
                                        <p:tav tm="0">
                                          <p:val>
                                            <p:strVal val="#ppt_x-#ppt_w/2"/>
                                          </p:val>
                                        </p:tav>
                                        <p:tav tm="100000">
                                          <p:val>
                                            <p:strVal val="#ppt_x"/>
                                          </p:val>
                                        </p:tav>
                                      </p:tavLst>
                                    </p:anim>
                                    <p:anim calcmode="lin" valueType="num">
                                      <p:cBhvr>
                                        <p:cTn id="8" dur="500" fill="hold"/>
                                        <p:tgtEl>
                                          <p:spTgt spid="13315"/>
                                        </p:tgtEl>
                                        <p:attrNameLst>
                                          <p:attrName>ppt_y</p:attrName>
                                        </p:attrNameLst>
                                      </p:cBhvr>
                                      <p:tavLst>
                                        <p:tav tm="0">
                                          <p:val>
                                            <p:strVal val="#ppt_y"/>
                                          </p:val>
                                        </p:tav>
                                        <p:tav tm="100000">
                                          <p:val>
                                            <p:strVal val="#ppt_y"/>
                                          </p:val>
                                        </p:tav>
                                      </p:tavLst>
                                    </p:anim>
                                    <p:anim calcmode="lin" valueType="num">
                                      <p:cBhvr>
                                        <p:cTn id="9" dur="500" fill="hold"/>
                                        <p:tgtEl>
                                          <p:spTgt spid="13315"/>
                                        </p:tgtEl>
                                        <p:attrNameLst>
                                          <p:attrName>ppt_w</p:attrName>
                                        </p:attrNameLst>
                                      </p:cBhvr>
                                      <p:tavLst>
                                        <p:tav tm="0">
                                          <p:val>
                                            <p:fltVal val="0"/>
                                          </p:val>
                                        </p:tav>
                                        <p:tav tm="100000">
                                          <p:val>
                                            <p:strVal val="#ppt_w"/>
                                          </p:val>
                                        </p:tav>
                                      </p:tavLst>
                                    </p:anim>
                                    <p:anim calcmode="lin" valueType="num">
                                      <p:cBhvr>
                                        <p:cTn id="10" dur="500" fill="hold"/>
                                        <p:tgtEl>
                                          <p:spTgt spid="13315"/>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ppt_w/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ppt_w/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13415"/>
                                        </p:tgtEl>
                                        <p:attrNameLst>
                                          <p:attrName>style.visibility</p:attrName>
                                        </p:attrNameLst>
                                      </p:cBhvr>
                                      <p:to>
                                        <p:strVal val="visible"/>
                                      </p:to>
                                    </p:set>
                                    <p:anim calcmode="lin" valueType="num">
                                      <p:cBhvr>
                                        <p:cTn id="39" dur="500" fill="hold"/>
                                        <p:tgtEl>
                                          <p:spTgt spid="13415"/>
                                        </p:tgtEl>
                                        <p:attrNameLst>
                                          <p:attrName>ppt_w</p:attrName>
                                        </p:attrNameLst>
                                      </p:cBhvr>
                                      <p:tavLst>
                                        <p:tav tm="0">
                                          <p:val>
                                            <p:strVal val="2/3*#ppt_w"/>
                                          </p:val>
                                        </p:tav>
                                        <p:tav tm="100000">
                                          <p:val>
                                            <p:strVal val="#ppt_w"/>
                                          </p:val>
                                        </p:tav>
                                      </p:tavLst>
                                    </p:anim>
                                    <p:anim calcmode="lin" valueType="num">
                                      <p:cBhvr>
                                        <p:cTn id="40" dur="500" fill="hold"/>
                                        <p:tgtEl>
                                          <p:spTgt spid="13415"/>
                                        </p:tgtEl>
                                        <p:attrNameLst>
                                          <p:attrName>ppt_h</p:attrName>
                                        </p:attrNameLst>
                                      </p:cBhvr>
                                      <p:tavLst>
                                        <p:tav tm="0">
                                          <p:val>
                                            <p:strVal val="2/3*#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27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strVal val="2/3*#ppt_w"/>
                                          </p:val>
                                        </p:tav>
                                        <p:tav tm="100000">
                                          <p:val>
                                            <p:strVal val="#ppt_w"/>
                                          </p:val>
                                        </p:tav>
                                      </p:tavLst>
                                    </p:anim>
                                    <p:anim calcmode="lin" valueType="num">
                                      <p:cBhvr>
                                        <p:cTn id="46"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272"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strVal val="2/3*#ppt_w"/>
                                          </p:val>
                                        </p:tav>
                                        <p:tav tm="100000">
                                          <p:val>
                                            <p:strVal val="#ppt_w"/>
                                          </p:val>
                                        </p:tav>
                                      </p:tavLst>
                                    </p:anim>
                                    <p:anim calcmode="lin" valueType="num">
                                      <p:cBhvr>
                                        <p:cTn id="52"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288" fill="hold" grpId="0" nodeType="clickEffect">
                                  <p:stCondLst>
                                    <p:cond delay="0"/>
                                  </p:stCondLst>
                                  <p:childTnLst>
                                    <p:set>
                                      <p:cBhvr>
                                        <p:cTn id="56" dur="1" fill="hold">
                                          <p:stCondLst>
                                            <p:cond delay="0"/>
                                          </p:stCondLst>
                                        </p:cTn>
                                        <p:tgtEl>
                                          <p:spTgt spid="13417"/>
                                        </p:tgtEl>
                                        <p:attrNameLst>
                                          <p:attrName>style.visibility</p:attrName>
                                        </p:attrNameLst>
                                      </p:cBhvr>
                                      <p:to>
                                        <p:strVal val="visible"/>
                                      </p:to>
                                    </p:set>
                                    <p:anim calcmode="lin" valueType="num">
                                      <p:cBhvr>
                                        <p:cTn id="57" dur="500" fill="hold"/>
                                        <p:tgtEl>
                                          <p:spTgt spid="13417"/>
                                        </p:tgtEl>
                                        <p:attrNameLst>
                                          <p:attrName>ppt_w</p:attrName>
                                        </p:attrNameLst>
                                      </p:cBhvr>
                                      <p:tavLst>
                                        <p:tav tm="0">
                                          <p:val>
                                            <p:strVal val="4/3*#ppt_w"/>
                                          </p:val>
                                        </p:tav>
                                        <p:tav tm="100000">
                                          <p:val>
                                            <p:strVal val="#ppt_w"/>
                                          </p:val>
                                        </p:tav>
                                      </p:tavLst>
                                    </p:anim>
                                    <p:anim calcmode="lin" valueType="num">
                                      <p:cBhvr>
                                        <p:cTn id="58" dur="500" fill="hold"/>
                                        <p:tgtEl>
                                          <p:spTgt spid="1341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415" grpId="0" autoUpdateAnimBg="0"/>
      <p:bldP spid="13417"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1"/>
          <p:cNvSpPr txBox="1">
            <a:spLocks noChangeArrowheads="1"/>
          </p:cNvSpPr>
          <p:nvPr/>
        </p:nvSpPr>
        <p:spPr bwMode="auto">
          <a:xfrm>
            <a:off x="273926" y="195098"/>
            <a:ext cx="1114425" cy="369888"/>
          </a:xfrm>
          <a:prstGeom prst="rect">
            <a:avLst/>
          </a:prstGeom>
          <a:noFill/>
          <a:ln w="9525">
            <a:noFill/>
            <a:miter lim="800000"/>
            <a:headEnd/>
            <a:tailEnd/>
          </a:ln>
        </p:spPr>
        <p:txBody>
          <a:bodyPr wrap="none">
            <a:spAutoFit/>
          </a:bodyPr>
          <a:lstStyle/>
          <a:p>
            <a:pPr algn="ctr" rtl="1">
              <a:defRPr/>
            </a:pPr>
            <a:r>
              <a:rPr lang="en" dirty="0">
                <a:effectLst>
                  <a:outerShdw blurRad="38100" dist="38100" dir="2700000" algn="tl">
                    <a:srgbClr val="000000">
                      <a:alpha val="43137"/>
                    </a:srgbClr>
                  </a:outerShdw>
                </a:effectLst>
              </a:rPr>
              <a:t>Page 10</a:t>
            </a:r>
          </a:p>
        </p:txBody>
      </p:sp>
      <p:sp>
        <p:nvSpPr>
          <p:cNvPr id="49155" name="ZoneTexte 2"/>
          <p:cNvSpPr txBox="1">
            <a:spLocks noChangeArrowheads="1"/>
          </p:cNvSpPr>
          <p:nvPr/>
        </p:nvSpPr>
        <p:spPr bwMode="auto">
          <a:xfrm>
            <a:off x="273926" y="764704"/>
            <a:ext cx="8820471" cy="3046988"/>
          </a:xfrm>
          <a:prstGeom prst="rect">
            <a:avLst/>
          </a:prstGeom>
          <a:noFill/>
          <a:ln w="9525">
            <a:noFill/>
            <a:miter lim="800000"/>
            <a:headEnd/>
            <a:tailEnd/>
          </a:ln>
        </p:spPr>
        <p:txBody>
          <a:bodyPr wrap="square">
            <a:spAutoFit/>
          </a:bodyPr>
          <a:lstStyle/>
          <a:p>
            <a:pPr rtl="1">
              <a:defRPr/>
            </a:pPr>
            <a:r>
              <a:rPr lang="en" sz="2400" dirty="0">
                <a:effectLst>
                  <a:outerShdw blurRad="38100" dist="38100" dir="2700000" algn="tl">
                    <a:srgbClr val="000000">
                      <a:alpha val="43137"/>
                    </a:srgbClr>
                  </a:outerShdw>
                </a:effectLst>
              </a:rPr>
              <a:t>The cyclization of sugars results in the appearance of a</a:t>
            </a:r>
          </a:p>
          <a:p>
            <a:pPr rtl="1">
              <a:defRPr/>
            </a:pPr>
            <a:r>
              <a:rPr lang="en" sz="2400" dirty="0">
                <a:effectLst>
                  <a:outerShdw blurRad="38100" dist="38100" dir="2700000" algn="tl">
                    <a:srgbClr val="000000">
                      <a:alpha val="43137"/>
                    </a:srgbClr>
                  </a:outerShdw>
                </a:effectLst>
              </a:rPr>
              <a:t>New possibility of </a:t>
            </a:r>
            <a:r>
              <a:rPr lang="en" sz="2400" dirty="0" err="1">
                <a:effectLst>
                  <a:outerShdw blurRad="38100" dist="38100" dir="2700000" algn="tl">
                    <a:srgbClr val="000000">
                      <a:alpha val="43137"/>
                    </a:srgbClr>
                  </a:outerShdw>
                </a:effectLst>
              </a:rPr>
              <a:t>asymmetry </a:t>
            </a:r>
            <a:r>
              <a:rPr lang="en" sz="2400" dirty="0">
                <a:effectLst>
                  <a:outerShdw blurRad="38100" dist="38100" dir="2700000" algn="tl">
                    <a:srgbClr val="000000">
                      <a:alpha val="43137"/>
                    </a:srgbClr>
                  </a:outerShdw>
                </a:effectLst>
              </a:rPr>
              <a:t>at the C1 level</a:t>
            </a:r>
          </a:p>
          <a:p>
            <a:pPr algn="ctr" rtl="1">
              <a:defRPr/>
            </a:pPr>
            <a:endParaRPr lang="fr-FR" sz="2400" dirty="0">
              <a:effectLst>
                <a:outerShdw blurRad="38100" dist="38100" dir="2700000" algn="tl">
                  <a:srgbClr val="000000">
                    <a:alpha val="43137"/>
                  </a:srgbClr>
                </a:outerShdw>
              </a:effectLst>
            </a:endParaRPr>
          </a:p>
          <a:p>
            <a:pPr rtl="1">
              <a:defRPr/>
            </a:pPr>
            <a:r>
              <a:rPr lang="en" sz="2400" dirty="0">
                <a:solidFill>
                  <a:srgbClr val="FFFF00"/>
                </a:solidFill>
                <a:effectLst>
                  <a:outerShdw blurRad="38100" dist="38100" dir="2700000" algn="tl">
                    <a:srgbClr val="000000">
                      <a:alpha val="43137"/>
                    </a:srgbClr>
                  </a:outerShdw>
                </a:effectLst>
              </a:rPr>
              <a:t>α AND β </a:t>
            </a:r>
            <a:endParaRPr lang="fr-FR" sz="2400" dirty="0">
              <a:solidFill>
                <a:srgbClr val="FFFF00"/>
              </a:solidFill>
              <a:effectLst>
                <a:outerShdw blurRad="38100" dist="38100" dir="2700000" algn="tl">
                  <a:srgbClr val="000000">
                    <a:alpha val="43137"/>
                  </a:srgbClr>
                </a:outerShdw>
              </a:effectLst>
            </a:endParaRPr>
          </a:p>
          <a:p>
            <a:pPr rtl="1">
              <a:defRPr/>
            </a:pPr>
            <a:r>
              <a:rPr lang="en" sz="2400" dirty="0">
                <a:effectLst>
                  <a:outerShdw blurRad="38100" dist="38100" dir="2700000" algn="tl">
                    <a:srgbClr val="000000">
                      <a:alpha val="43137"/>
                    </a:srgbClr>
                  </a:outerShdw>
                </a:effectLst>
              </a:rPr>
              <a:t>This is a form of isomerism. It is a consequence of the cyclic </a:t>
            </a:r>
            <a:r>
              <a:rPr lang="en" sz="2400" dirty="0" smtClean="0">
                <a:effectLst>
                  <a:outerShdw blurRad="38100" dist="38100" dir="2700000" algn="tl">
                    <a:srgbClr val="000000">
                      <a:alpha val="43137"/>
                    </a:srgbClr>
                  </a:outerShdw>
                </a:effectLst>
              </a:rPr>
              <a:t>structure </a:t>
            </a:r>
            <a:r>
              <a:rPr lang="en" sz="2400" dirty="0">
                <a:effectLst>
                  <a:outerShdw blurRad="38100" dist="38100" dir="2700000" algn="tl">
                    <a:srgbClr val="000000">
                      <a:alpha val="43137"/>
                    </a:srgbClr>
                  </a:outerShdw>
                </a:effectLst>
              </a:rPr>
              <a:t>. Depending on whether the hydroxyl group is positioned above or below </a:t>
            </a:r>
            <a:r>
              <a:rPr lang="en" sz="2400" dirty="0" smtClean="0">
                <a:effectLst>
                  <a:outerShdw blurRad="38100" dist="38100" dir="2700000" algn="tl">
                    <a:srgbClr val="000000">
                      <a:alpha val="43137"/>
                    </a:srgbClr>
                  </a:outerShdw>
                </a:effectLst>
              </a:rPr>
              <a:t>the </a:t>
            </a:r>
            <a:r>
              <a:rPr lang="en" sz="2400" dirty="0">
                <a:effectLst>
                  <a:outerShdw blurRad="38100" dist="38100" dir="2700000" algn="tl">
                    <a:srgbClr val="000000">
                      <a:alpha val="43137"/>
                    </a:srgbClr>
                  </a:outerShdw>
                </a:effectLst>
              </a:rPr>
              <a:t>plane of the heterocycle, it is referred to as alpha or </a:t>
            </a:r>
            <a:r>
              <a:rPr lang="en" sz="2400" dirty="0" err="1">
                <a:effectLst>
                  <a:outerShdw blurRad="38100" dist="38100" dir="2700000" algn="tl">
                    <a:srgbClr val="000000">
                      <a:alpha val="43137"/>
                    </a:srgbClr>
                  </a:outerShdw>
                </a:effectLst>
              </a:rPr>
              <a:t>beta anomerism </a:t>
            </a:r>
            <a:r>
              <a:rPr lang="en" sz="2400" dirty="0" smtClean="0">
                <a:effectLst>
                  <a:outerShdw blurRad="38100" dist="38100" dir="2700000" algn="tl">
                    <a:srgbClr val="000000">
                      <a:alpha val="43137"/>
                    </a:srgbClr>
                  </a:outerShdw>
                </a:effectLst>
              </a:rPr>
              <a:t>.</a:t>
            </a:r>
            <a:r>
              <a:rPr lang="en" sz="2400" dirty="0">
                <a:effectLst>
                  <a:outerShdw blurRad="38100" dist="38100" dir="2700000" algn="tl">
                    <a:srgbClr val="000000">
                      <a:alpha val="43137"/>
                    </a:srgbClr>
                  </a:outerShdw>
                </a:effectLst>
              </a:rPr>
              <a:t> </a:t>
            </a:r>
          </a:p>
        </p:txBody>
      </p:sp>
      <p:sp>
        <p:nvSpPr>
          <p:cNvPr id="4" name="ZoneTexte 3"/>
          <p:cNvSpPr txBox="1"/>
          <p:nvPr/>
        </p:nvSpPr>
        <p:spPr>
          <a:xfrm>
            <a:off x="571472" y="4000504"/>
            <a:ext cx="7572428" cy="1938992"/>
          </a:xfrm>
          <a:prstGeom prst="rect">
            <a:avLst/>
          </a:prstGeom>
          <a:noFill/>
        </p:spPr>
        <p:txBody>
          <a:bodyPr>
            <a:spAutoFit/>
          </a:bodyPr>
          <a:lstStyle/>
          <a:p>
            <a:pPr rtl="1">
              <a:defRPr/>
            </a:pPr>
            <a:r>
              <a:rPr lang="en" sz="2400" b="1" dirty="0">
                <a:solidFill>
                  <a:srgbClr val="FFC000"/>
                </a:solidFill>
                <a:effectLst>
                  <a:outerShdw blurRad="38100" dist="38100" dir="2700000" algn="tl">
                    <a:srgbClr val="000000">
                      <a:alpha val="43137"/>
                    </a:srgbClr>
                  </a:outerShdw>
                </a:effectLst>
                <a:cs typeface="Arial" charset="0"/>
              </a:rPr>
              <a:t>IT IS IMPORTANT TO REMEMBER THAT ANOMERIA DOUBLES THE </a:t>
            </a:r>
            <a:r>
              <a:rPr lang="en" sz="2400" b="1" dirty="0" smtClean="0">
                <a:solidFill>
                  <a:srgbClr val="FFC000"/>
                </a:solidFill>
                <a:effectLst>
                  <a:outerShdw blurRad="38100" dist="38100" dir="2700000" algn="tl">
                    <a:srgbClr val="000000">
                      <a:alpha val="43137"/>
                    </a:srgbClr>
                  </a:outerShdw>
                </a:effectLst>
                <a:cs typeface="Arial" charset="0"/>
              </a:rPr>
              <a:t>NUMBER</a:t>
            </a:r>
            <a:r>
              <a:rPr lang="en" sz="2400" b="1" dirty="0">
                <a:solidFill>
                  <a:srgbClr val="FFC000"/>
                </a:solidFill>
                <a:effectLst>
                  <a:outerShdw blurRad="38100" dist="38100" dir="2700000" algn="tl">
                    <a:srgbClr val="000000">
                      <a:alpha val="43137"/>
                    </a:srgbClr>
                  </a:outerShdw>
                </a:effectLst>
                <a:cs typeface="Arial" charset="0"/>
              </a:rPr>
              <a:t> </a:t>
            </a:r>
            <a:r>
              <a:rPr lang="en" sz="2400" b="1" dirty="0" smtClean="0">
                <a:solidFill>
                  <a:srgbClr val="FFC000"/>
                </a:solidFill>
                <a:effectLst>
                  <a:outerShdw blurRad="38100" dist="38100" dir="2700000" algn="tl">
                    <a:srgbClr val="000000">
                      <a:alpha val="43137"/>
                    </a:srgbClr>
                  </a:outerShdw>
                </a:effectLst>
                <a:cs typeface="Arial" charset="0"/>
              </a:rPr>
              <a:t>OF ISOMERS</a:t>
            </a:r>
            <a:endParaRPr lang="fr-FR" sz="2400" b="1" dirty="0">
              <a:solidFill>
                <a:srgbClr val="FFC000"/>
              </a:solidFill>
              <a:effectLst>
                <a:outerShdw blurRad="38100" dist="38100" dir="2700000" algn="tl">
                  <a:srgbClr val="000000">
                    <a:alpha val="43137"/>
                  </a:srgbClr>
                </a:outerShdw>
              </a:effectLst>
              <a:cs typeface="Arial" charset="0"/>
            </a:endParaRPr>
          </a:p>
          <a:p>
            <a:pPr rtl="1">
              <a:defRPr/>
            </a:pPr>
            <a:endParaRPr lang="fr-FR" sz="2400" dirty="0">
              <a:effectLst>
                <a:outerShdw blurRad="38100" dist="38100" dir="2700000" algn="tl">
                  <a:srgbClr val="000000">
                    <a:alpha val="43137"/>
                  </a:srgbClr>
                </a:outerShdw>
              </a:effectLst>
              <a:cs typeface="Arial" charset="0"/>
            </a:endParaRPr>
          </a:p>
          <a:p>
            <a:pPr rtl="1">
              <a:defRPr/>
            </a:pPr>
            <a:r>
              <a:rPr lang="en" sz="2400" dirty="0">
                <a:effectLst>
                  <a:outerShdw blurRad="38100" dist="38100" dir="2700000" algn="tl">
                    <a:srgbClr val="000000">
                      <a:alpha val="43137"/>
                    </a:srgbClr>
                  </a:outerShdw>
                </a:effectLst>
                <a:cs typeface="Arial" charset="0"/>
              </a:rPr>
              <a:t>EX: </a:t>
            </a:r>
            <a:r>
              <a:rPr lang="en" sz="2400" dirty="0" err="1">
                <a:effectLst>
                  <a:outerShdw blurRad="38100" dist="38100" dir="2700000" algn="tl">
                    <a:srgbClr val="000000">
                      <a:alpha val="43137"/>
                    </a:srgbClr>
                  </a:outerShdw>
                </a:effectLst>
                <a:cs typeface="Arial" charset="0"/>
              </a:rPr>
              <a:t>aldohexose </a:t>
            </a:r>
            <a:r>
              <a:rPr lang="en" sz="2400" dirty="0">
                <a:effectLst>
                  <a:outerShdw blurRad="38100" dist="38100" dir="2700000" algn="tl">
                    <a:srgbClr val="000000">
                      <a:alpha val="43137"/>
                    </a:srgbClr>
                  </a:outerShdw>
                </a:effectLst>
                <a:cs typeface="Arial" charset="0"/>
              </a:rPr>
              <a:t>= 2 </a:t>
            </a:r>
            <a:r>
              <a:rPr lang="en" sz="2400" baseline="30000" dirty="0">
                <a:effectLst>
                  <a:outerShdw blurRad="38100" dist="38100" dir="2700000" algn="tl">
                    <a:srgbClr val="000000">
                      <a:alpha val="43137"/>
                    </a:srgbClr>
                  </a:outerShdw>
                </a:effectLst>
                <a:cs typeface="Arial" charset="0"/>
              </a:rPr>
              <a:t>4 </a:t>
            </a:r>
            <a:r>
              <a:rPr lang="en" sz="2400" dirty="0">
                <a:effectLst>
                  <a:outerShdw blurRad="38100" dist="38100" dir="2700000" algn="tl">
                    <a:srgbClr val="000000">
                      <a:alpha val="43137"/>
                    </a:srgbClr>
                  </a:outerShdw>
                </a:effectLst>
                <a:cs typeface="Arial" charset="0"/>
              </a:rPr>
              <a:t>= 16. Considering the </a:t>
            </a:r>
            <a:r>
              <a:rPr lang="en" sz="2400" dirty="0" err="1">
                <a:effectLst>
                  <a:outerShdw blurRad="38100" dist="38100" dir="2700000" algn="tl">
                    <a:srgbClr val="000000">
                      <a:alpha val="43137"/>
                    </a:srgbClr>
                  </a:outerShdw>
                </a:effectLst>
                <a:cs typeface="Arial" charset="0"/>
              </a:rPr>
              <a:t>anomeric effect </a:t>
            </a:r>
            <a:r>
              <a:rPr lang="en" sz="2400" dirty="0">
                <a:effectLst>
                  <a:outerShdw blurRad="38100" dist="38100" dir="2700000" algn="tl">
                    <a:srgbClr val="000000">
                      <a:alpha val="43137"/>
                    </a:srgbClr>
                  </a:outerShdw>
                </a:effectLst>
                <a:cs typeface="Arial" charset="0"/>
              </a:rPr>
              <a:t>, there are (16 α and 16 β = </a:t>
            </a:r>
            <a:r>
              <a:rPr lang="en"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charset="0"/>
              </a:rPr>
              <a:t>32 </a:t>
            </a:r>
            <a:r>
              <a:rPr lang="en" sz="2400" dirty="0">
                <a:effectLst>
                  <a:outerShdw blurRad="38100" dist="38100" dir="2700000" algn="tl">
                    <a:srgbClr val="000000">
                      <a:alpha val="43137"/>
                    </a:srgbClr>
                  </a:outerShdw>
                </a:effectLst>
                <a:cs typeface="Arial" charset="0"/>
              </a:rPr>
              <a:t>).</a:t>
            </a: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744079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0" y="690563"/>
            <a:ext cx="2970213" cy="1006475"/>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FRUCTOSE</a:t>
            </a:r>
          </a:p>
        </p:txBody>
      </p:sp>
      <p:grpSp>
        <p:nvGrpSpPr>
          <p:cNvPr id="2" name="Group 143"/>
          <p:cNvGrpSpPr>
            <a:grpSpLocks/>
          </p:cNvGrpSpPr>
          <p:nvPr/>
        </p:nvGrpSpPr>
        <p:grpSpPr bwMode="auto">
          <a:xfrm>
            <a:off x="150813" y="1992313"/>
            <a:ext cx="2133600" cy="4389437"/>
            <a:chOff x="95" y="1247"/>
            <a:chExt cx="1344" cy="2765"/>
          </a:xfrm>
        </p:grpSpPr>
        <p:sp>
          <p:nvSpPr>
            <p:cNvPr id="50214" name="Text Box 4"/>
            <p:cNvSpPr txBox="1">
              <a:spLocks noChangeAspect="1" noChangeArrowheads="1"/>
            </p:cNvSpPr>
            <p:nvPr/>
          </p:nvSpPr>
          <p:spPr bwMode="auto">
            <a:xfrm>
              <a:off x="496" y="3160"/>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50215" name="Text Box 5"/>
            <p:cNvSpPr txBox="1">
              <a:spLocks noChangeAspect="1" noChangeArrowheads="1"/>
            </p:cNvSpPr>
            <p:nvPr/>
          </p:nvSpPr>
          <p:spPr bwMode="auto">
            <a:xfrm>
              <a:off x="95" y="2092"/>
              <a:ext cx="896" cy="31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HO-CH</a:t>
              </a:r>
            </a:p>
          </p:txBody>
        </p:sp>
        <p:sp>
          <p:nvSpPr>
            <p:cNvPr id="50216" name="Text Box 6"/>
            <p:cNvSpPr txBox="1">
              <a:spLocks noChangeAspect="1" noChangeArrowheads="1"/>
            </p:cNvSpPr>
            <p:nvPr/>
          </p:nvSpPr>
          <p:spPr bwMode="auto">
            <a:xfrm>
              <a:off x="262" y="2815"/>
              <a:ext cx="896" cy="317"/>
            </a:xfrm>
            <a:prstGeom prst="rect">
              <a:avLst/>
            </a:prstGeom>
            <a:noFill/>
            <a:ln w="9525">
              <a:noFill/>
              <a:miter lim="800000"/>
              <a:headEnd/>
              <a:tailEnd/>
            </a:ln>
          </p:spPr>
          <p:txBody>
            <a:bodyPr wrap="none">
              <a:spAutoFit/>
            </a:bodyPr>
            <a:lstStyle/>
            <a:p>
              <a:pPr algn="ctr" rtl="1">
                <a:defRPr/>
              </a:pPr>
              <a:r>
                <a:rPr lang="en" sz="2700" b="1">
                  <a:effectLst>
                    <a:outerShdw blurRad="38100" dist="38100" dir="2700000" algn="tl">
                      <a:srgbClr val="000000">
                        <a:alpha val="43137"/>
                      </a:srgbClr>
                    </a:outerShdw>
                  </a:effectLst>
                  <a:latin typeface="Arial" pitchFamily="34" charset="0"/>
                </a:rPr>
                <a:t>H </a:t>
              </a:r>
              <a:r>
                <a:rPr lang="en" sz="2700" b="1">
                  <a:solidFill>
                    <a:srgbClr val="FF9900"/>
                  </a:solidFill>
                  <a:effectLst>
                    <a:outerShdw blurRad="38100" dist="38100" dir="2700000" algn="tl">
                      <a:srgbClr val="000000">
                        <a:alpha val="43137"/>
                      </a:srgbClr>
                    </a:outerShdw>
                  </a:effectLst>
                  <a:latin typeface="Arial" pitchFamily="34" charset="0"/>
                </a:rPr>
                <a:t>- </a:t>
              </a:r>
              <a:r>
                <a:rPr lang="en" sz="2700" b="1">
                  <a:solidFill>
                    <a:srgbClr val="EAEAEA"/>
                  </a:solidFill>
                  <a:effectLst>
                    <a:outerShdw blurRad="38100" dist="38100" dir="2700000" algn="tl">
                      <a:srgbClr val="000000">
                        <a:alpha val="43137"/>
                      </a:srgbClr>
                    </a:outerShdw>
                  </a:effectLst>
                  <a:latin typeface="Arial" pitchFamily="34" charset="0"/>
                </a:rPr>
                <a:t>C </a:t>
              </a:r>
              <a:r>
                <a:rPr lang="en" sz="2700" b="1">
                  <a:solidFill>
                    <a:srgbClr val="FF9900"/>
                  </a:solidFill>
                  <a:effectLst>
                    <a:outerShdw blurRad="38100" dist="38100" dir="2700000" algn="tl">
                      <a:srgbClr val="000000">
                        <a:alpha val="43137"/>
                      </a:srgbClr>
                    </a:outerShdw>
                  </a:effectLst>
                  <a:latin typeface="Arial" pitchFamily="34" charset="0"/>
                </a:rPr>
                <a:t>-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0217" name="Line 7"/>
            <p:cNvSpPr>
              <a:spLocks noChangeAspect="1" noChangeShapeType="1"/>
            </p:cNvSpPr>
            <p:nvPr/>
          </p:nvSpPr>
          <p:spPr bwMode="auto">
            <a:xfrm flipV="1">
              <a:off x="640" y="2743"/>
              <a:ext cx="0" cy="15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0218" name="Line 8"/>
            <p:cNvSpPr>
              <a:spLocks noChangeAspect="1" noChangeShapeType="1"/>
            </p:cNvSpPr>
            <p:nvPr/>
          </p:nvSpPr>
          <p:spPr bwMode="auto">
            <a:xfrm flipV="1">
              <a:off x="640" y="3085"/>
              <a:ext cx="0" cy="15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0219" name="Line 9"/>
            <p:cNvSpPr>
              <a:spLocks noChangeAspect="1" noChangeShapeType="1"/>
            </p:cNvSpPr>
            <p:nvPr/>
          </p:nvSpPr>
          <p:spPr bwMode="auto">
            <a:xfrm flipV="1">
              <a:off x="640" y="2383"/>
              <a:ext cx="0" cy="153"/>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0220" name="Text Box 10"/>
            <p:cNvSpPr txBox="1">
              <a:spLocks noChangeAspect="1" noChangeArrowheads="1"/>
            </p:cNvSpPr>
            <p:nvPr/>
          </p:nvSpPr>
          <p:spPr bwMode="auto">
            <a:xfrm>
              <a:off x="253" y="2467"/>
              <a:ext cx="896" cy="31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HC-OH</a:t>
              </a:r>
            </a:p>
          </p:txBody>
        </p:sp>
        <p:sp>
          <p:nvSpPr>
            <p:cNvPr id="50221" name="Line 11"/>
            <p:cNvSpPr>
              <a:spLocks noChangeAspect="1" noChangeShapeType="1"/>
            </p:cNvSpPr>
            <p:nvPr/>
          </p:nvSpPr>
          <p:spPr bwMode="auto">
            <a:xfrm flipV="1">
              <a:off x="640" y="2011"/>
              <a:ext cx="0" cy="153"/>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0222" name="Text Box 12"/>
            <p:cNvSpPr txBox="1">
              <a:spLocks noChangeAspect="1" noChangeArrowheads="1"/>
            </p:cNvSpPr>
            <p:nvPr/>
          </p:nvSpPr>
          <p:spPr bwMode="auto">
            <a:xfrm>
              <a:off x="503" y="1373"/>
              <a:ext cx="832" cy="31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CH2OH</a:t>
              </a:r>
              <a:r>
                <a:rPr lang="en" sz="2700" b="1" baseline="-25000">
                  <a:solidFill>
                    <a:srgbClr val="FFFF00"/>
                  </a:solidFill>
                  <a:effectLst>
                    <a:outerShdw blurRad="38100" dist="38100" dir="2700000" algn="tl">
                      <a:srgbClr val="000000">
                        <a:alpha val="43137"/>
                      </a:srgbClr>
                    </a:outerShdw>
                  </a:effectLst>
                  <a:latin typeface="Arial" pitchFamily="34" charset="0"/>
                </a:rPr>
                <a:t>​</a:t>
              </a:r>
              <a:r>
                <a:rPr lang="en" sz="2700" b="1">
                  <a:solidFill>
                    <a:srgbClr val="FFFF00"/>
                  </a:solidFill>
                  <a:effectLst>
                    <a:outerShdw blurRad="38100" dist="38100" dir="2700000" algn="tl">
                      <a:srgbClr val="000000">
                        <a:alpha val="43137"/>
                      </a:srgbClr>
                    </a:outerShdw>
                  </a:effectLst>
                  <a:latin typeface="Arial" pitchFamily="34" charset="0"/>
                </a:rPr>
                <a:t>​</a:t>
              </a:r>
            </a:p>
          </p:txBody>
        </p:sp>
        <p:sp>
          <p:nvSpPr>
            <p:cNvPr id="50223" name="Line 13"/>
            <p:cNvSpPr>
              <a:spLocks noChangeAspect="1" noChangeShapeType="1"/>
            </p:cNvSpPr>
            <p:nvPr/>
          </p:nvSpPr>
          <p:spPr bwMode="auto">
            <a:xfrm flipV="1">
              <a:off x="640" y="1647"/>
              <a:ext cx="0" cy="153"/>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0224" name="Text Box 14"/>
            <p:cNvSpPr txBox="1">
              <a:spLocks noChangeAspect="1" noChangeArrowheads="1"/>
            </p:cNvSpPr>
            <p:nvPr/>
          </p:nvSpPr>
          <p:spPr bwMode="auto">
            <a:xfrm>
              <a:off x="496" y="1730"/>
              <a:ext cx="566" cy="31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C=O</a:t>
              </a:r>
            </a:p>
          </p:txBody>
        </p:sp>
        <p:sp>
          <p:nvSpPr>
            <p:cNvPr id="50225" name="Text Box 15"/>
            <p:cNvSpPr txBox="1">
              <a:spLocks noChangeArrowheads="1"/>
            </p:cNvSpPr>
            <p:nvPr/>
          </p:nvSpPr>
          <p:spPr bwMode="auto">
            <a:xfrm>
              <a:off x="251" y="3570"/>
              <a:ext cx="1188" cy="442"/>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D-fructose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50226" name="Text Box 16"/>
            <p:cNvSpPr txBox="1">
              <a:spLocks noChangeArrowheads="1"/>
            </p:cNvSpPr>
            <p:nvPr/>
          </p:nvSpPr>
          <p:spPr bwMode="auto">
            <a:xfrm>
              <a:off x="626" y="1247"/>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1</a:t>
              </a:r>
            </a:p>
          </p:txBody>
        </p:sp>
        <p:sp>
          <p:nvSpPr>
            <p:cNvPr id="50227" name="Text Box 17"/>
            <p:cNvSpPr txBox="1">
              <a:spLocks noChangeArrowheads="1"/>
            </p:cNvSpPr>
            <p:nvPr/>
          </p:nvSpPr>
          <p:spPr bwMode="auto">
            <a:xfrm>
              <a:off x="626" y="1619"/>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2</a:t>
              </a:r>
            </a:p>
          </p:txBody>
        </p:sp>
        <p:sp>
          <p:nvSpPr>
            <p:cNvPr id="50228" name="Text Box 18"/>
            <p:cNvSpPr txBox="1">
              <a:spLocks noChangeArrowheads="1"/>
            </p:cNvSpPr>
            <p:nvPr/>
          </p:nvSpPr>
          <p:spPr bwMode="auto">
            <a:xfrm>
              <a:off x="626" y="1991"/>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3</a:t>
              </a:r>
            </a:p>
          </p:txBody>
        </p:sp>
        <p:sp>
          <p:nvSpPr>
            <p:cNvPr id="50229" name="Text Box 19"/>
            <p:cNvSpPr txBox="1">
              <a:spLocks noChangeArrowheads="1"/>
            </p:cNvSpPr>
            <p:nvPr/>
          </p:nvSpPr>
          <p:spPr bwMode="auto">
            <a:xfrm>
              <a:off x="638" y="2375"/>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4</a:t>
              </a:r>
            </a:p>
          </p:txBody>
        </p:sp>
        <p:sp>
          <p:nvSpPr>
            <p:cNvPr id="50230" name="Text Box 20"/>
            <p:cNvSpPr txBox="1">
              <a:spLocks noChangeArrowheads="1"/>
            </p:cNvSpPr>
            <p:nvPr/>
          </p:nvSpPr>
          <p:spPr bwMode="auto">
            <a:xfrm>
              <a:off x="638" y="2723"/>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5</a:t>
              </a:r>
            </a:p>
          </p:txBody>
        </p:sp>
        <p:sp>
          <p:nvSpPr>
            <p:cNvPr id="50231" name="Text Box 21"/>
            <p:cNvSpPr txBox="1">
              <a:spLocks noChangeArrowheads="1"/>
            </p:cNvSpPr>
            <p:nvPr/>
          </p:nvSpPr>
          <p:spPr bwMode="auto">
            <a:xfrm>
              <a:off x="638" y="3047"/>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6</a:t>
              </a:r>
            </a:p>
          </p:txBody>
        </p:sp>
      </p:grpSp>
      <p:grpSp>
        <p:nvGrpSpPr>
          <p:cNvPr id="3" name="Group 22"/>
          <p:cNvGrpSpPr>
            <a:grpSpLocks/>
          </p:cNvGrpSpPr>
          <p:nvPr/>
        </p:nvGrpSpPr>
        <p:grpSpPr bwMode="auto">
          <a:xfrm>
            <a:off x="2362200" y="3581400"/>
            <a:ext cx="247650" cy="304800"/>
            <a:chOff x="1488" y="2256"/>
            <a:chExt cx="156" cy="192"/>
          </a:xfrm>
        </p:grpSpPr>
        <p:sp>
          <p:nvSpPr>
            <p:cNvPr id="50211" name="Line 23"/>
            <p:cNvSpPr>
              <a:spLocks noChangeShapeType="1"/>
            </p:cNvSpPr>
            <p:nvPr/>
          </p:nvSpPr>
          <p:spPr bwMode="auto">
            <a:xfrm>
              <a:off x="1488" y="2256"/>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0212" name="Line 24"/>
            <p:cNvSpPr>
              <a:spLocks noChangeShapeType="1"/>
            </p:cNvSpPr>
            <p:nvPr/>
          </p:nvSpPr>
          <p:spPr bwMode="auto">
            <a:xfrm>
              <a:off x="1488" y="2352"/>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0213" name="Line 25"/>
            <p:cNvSpPr>
              <a:spLocks noChangeShapeType="1"/>
            </p:cNvSpPr>
            <p:nvPr/>
          </p:nvSpPr>
          <p:spPr bwMode="auto">
            <a:xfrm>
              <a:off x="1488" y="2448"/>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132128" name="Rectangle 32"/>
          <p:cNvSpPr>
            <a:spLocks noChangeArrowheads="1"/>
          </p:cNvSpPr>
          <p:nvPr/>
        </p:nvSpPr>
        <p:spPr bwMode="auto">
          <a:xfrm>
            <a:off x="3905250" y="4191000"/>
            <a:ext cx="539750" cy="74613"/>
          </a:xfrm>
          <a:prstGeom prst="rect">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29" name="Text Box 33"/>
          <p:cNvSpPr txBox="1">
            <a:spLocks noChangeArrowheads="1"/>
          </p:cNvSpPr>
          <p:nvPr/>
        </p:nvSpPr>
        <p:spPr bwMode="auto">
          <a:xfrm>
            <a:off x="3484563" y="3963988"/>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132130" name="Text Box 34"/>
          <p:cNvSpPr txBox="1">
            <a:spLocks noChangeArrowheads="1"/>
          </p:cNvSpPr>
          <p:nvPr/>
        </p:nvSpPr>
        <p:spPr bwMode="auto">
          <a:xfrm>
            <a:off x="4422775" y="3968750"/>
            <a:ext cx="431800"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132131" name="AutoShape 35"/>
          <p:cNvSpPr>
            <a:spLocks noChangeArrowheads="1"/>
          </p:cNvSpPr>
          <p:nvPr/>
        </p:nvSpPr>
        <p:spPr bwMode="auto">
          <a:xfrm rot="-1800000">
            <a:off x="3424238" y="3586163"/>
            <a:ext cx="74612" cy="53975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32" name="AutoShape 36"/>
          <p:cNvSpPr>
            <a:spLocks noChangeArrowheads="1"/>
          </p:cNvSpPr>
          <p:nvPr/>
        </p:nvSpPr>
        <p:spPr bwMode="auto">
          <a:xfrm rot="1800000">
            <a:off x="4824413" y="3586163"/>
            <a:ext cx="74612" cy="539750"/>
          </a:xfrm>
          <a:prstGeom prst="triangle">
            <a:avLst>
              <a:gd name="adj" fmla="val 50000"/>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33" name="Text Box 37"/>
          <p:cNvSpPr txBox="1">
            <a:spLocks noChangeArrowheads="1"/>
          </p:cNvSpPr>
          <p:nvPr/>
        </p:nvSpPr>
        <p:spPr bwMode="auto">
          <a:xfrm>
            <a:off x="3070225" y="3197225"/>
            <a:ext cx="431800" cy="503238"/>
          </a:xfrm>
          <a:prstGeom prst="rect">
            <a:avLst/>
          </a:prstGeom>
          <a:noFill/>
          <a:ln w="9525">
            <a:noFill/>
            <a:miter lim="800000"/>
            <a:headEnd/>
            <a:tailEnd/>
          </a:ln>
        </p:spPr>
        <p:txBody>
          <a:bodyPr wrap="none">
            <a:spAutoFit/>
          </a:bodyPr>
          <a:lstStyle/>
          <a:p>
            <a:pPr algn="ctr" rtl="1">
              <a:defRPr/>
            </a:pPr>
            <a:r>
              <a:rPr lang="en" sz="2700" b="1">
                <a:solidFill>
                  <a:srgbClr val="EAEAEA"/>
                </a:solidFill>
                <a:effectLst>
                  <a:outerShdw blurRad="38100" dist="38100" dir="2700000" algn="tl">
                    <a:srgbClr val="000000">
                      <a:alpha val="43137"/>
                    </a:srgbClr>
                  </a:outerShdw>
                </a:effectLst>
                <a:latin typeface="Arial" pitchFamily="34" charset="0"/>
              </a:rPr>
              <a:t>C</a:t>
            </a:r>
          </a:p>
        </p:txBody>
      </p:sp>
      <p:sp>
        <p:nvSpPr>
          <p:cNvPr id="132134" name="Text Box 38"/>
          <p:cNvSpPr txBox="1">
            <a:spLocks noChangeArrowheads="1"/>
          </p:cNvSpPr>
          <p:nvPr/>
        </p:nvSpPr>
        <p:spPr bwMode="auto">
          <a:xfrm>
            <a:off x="4846638" y="3197225"/>
            <a:ext cx="898525"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C=O</a:t>
            </a:r>
          </a:p>
        </p:txBody>
      </p:sp>
      <p:sp>
        <p:nvSpPr>
          <p:cNvPr id="132135" name="Line 39"/>
          <p:cNvSpPr>
            <a:spLocks noChangeShapeType="1"/>
          </p:cNvSpPr>
          <p:nvPr/>
        </p:nvSpPr>
        <p:spPr bwMode="auto">
          <a:xfrm rot="1800000" flipV="1">
            <a:off x="3495675" y="3063875"/>
            <a:ext cx="176213" cy="4111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36" name="Text Box 40"/>
          <p:cNvSpPr txBox="1">
            <a:spLocks noChangeArrowheads="1"/>
          </p:cNvSpPr>
          <p:nvPr/>
        </p:nvSpPr>
        <p:spPr bwMode="auto">
          <a:xfrm>
            <a:off x="3730625" y="2836863"/>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132137" name="Text Box 41"/>
          <p:cNvSpPr txBox="1">
            <a:spLocks noChangeArrowheads="1"/>
          </p:cNvSpPr>
          <p:nvPr/>
        </p:nvSpPr>
        <p:spPr bwMode="auto">
          <a:xfrm>
            <a:off x="3057525" y="2490788"/>
            <a:ext cx="431800" cy="503237"/>
          </a:xfrm>
          <a:prstGeom prst="rect">
            <a:avLst/>
          </a:prstGeom>
          <a:noFill/>
          <a:ln w="9525">
            <a:noFill/>
            <a:miter lim="800000"/>
            <a:headEnd/>
            <a:tailEnd/>
          </a:ln>
        </p:spPr>
        <p:txBody>
          <a:bodyPr wrap="none">
            <a:spAutoFit/>
          </a:bodyPr>
          <a:lstStyle/>
          <a:p>
            <a:pPr algn="ctr" rtl="1">
              <a:defRPr/>
            </a:pPr>
            <a:r>
              <a:rPr lang="en" sz="2700" b="1">
                <a:effectLst>
                  <a:outerShdw blurRad="38100" dist="38100" dir="2700000" algn="tl">
                    <a:srgbClr val="000000">
                      <a:alpha val="43137"/>
                    </a:srgbClr>
                  </a:outerShdw>
                </a:effectLst>
                <a:latin typeface="Arial" pitchFamily="34" charset="0"/>
              </a:rPr>
              <a:t>H</a:t>
            </a:r>
          </a:p>
        </p:txBody>
      </p:sp>
      <p:sp>
        <p:nvSpPr>
          <p:cNvPr id="132138" name="Line 42"/>
          <p:cNvSpPr>
            <a:spLocks noChangeShapeType="1"/>
          </p:cNvSpPr>
          <p:nvPr/>
        </p:nvSpPr>
        <p:spPr bwMode="auto">
          <a:xfrm>
            <a:off x="3273425" y="2932113"/>
            <a:ext cx="0" cy="35401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39" name="Line 43"/>
          <p:cNvSpPr>
            <a:spLocks noChangeShapeType="1"/>
          </p:cNvSpPr>
          <p:nvPr/>
        </p:nvSpPr>
        <p:spPr bwMode="auto">
          <a:xfrm flipV="1">
            <a:off x="5067300" y="2933700"/>
            <a:ext cx="0" cy="360363"/>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40" name="Line 44"/>
          <p:cNvSpPr>
            <a:spLocks noChangeShapeType="1"/>
          </p:cNvSpPr>
          <p:nvPr/>
        </p:nvSpPr>
        <p:spPr bwMode="auto">
          <a:xfrm flipV="1">
            <a:off x="3273425" y="3613150"/>
            <a:ext cx="0" cy="24765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41" name="Rectangle 45"/>
          <p:cNvSpPr>
            <a:spLocks noChangeArrowheads="1"/>
          </p:cNvSpPr>
          <p:nvPr/>
        </p:nvSpPr>
        <p:spPr bwMode="auto">
          <a:xfrm>
            <a:off x="2774950" y="3763963"/>
            <a:ext cx="698500" cy="503237"/>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HO</a:t>
            </a:r>
          </a:p>
        </p:txBody>
      </p:sp>
      <p:sp>
        <p:nvSpPr>
          <p:cNvPr id="132142" name="Line 46"/>
          <p:cNvSpPr>
            <a:spLocks noChangeShapeType="1"/>
          </p:cNvSpPr>
          <p:nvPr/>
        </p:nvSpPr>
        <p:spPr bwMode="auto">
          <a:xfrm flipV="1">
            <a:off x="4648200" y="384175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43" name="Rectangle 47"/>
          <p:cNvSpPr>
            <a:spLocks noChangeArrowheads="1"/>
          </p:cNvSpPr>
          <p:nvPr/>
        </p:nvSpPr>
        <p:spPr bwMode="auto">
          <a:xfrm>
            <a:off x="4152900" y="343376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HO</a:t>
            </a:r>
          </a:p>
        </p:txBody>
      </p:sp>
      <p:sp>
        <p:nvSpPr>
          <p:cNvPr id="132144" name="Line 48"/>
          <p:cNvSpPr>
            <a:spLocks noChangeShapeType="1"/>
          </p:cNvSpPr>
          <p:nvPr/>
        </p:nvSpPr>
        <p:spPr bwMode="auto">
          <a:xfrm flipV="1">
            <a:off x="4648200" y="438785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45" name="Rectangle 49"/>
          <p:cNvSpPr>
            <a:spLocks noChangeArrowheads="1"/>
          </p:cNvSpPr>
          <p:nvPr/>
        </p:nvSpPr>
        <p:spPr bwMode="auto">
          <a:xfrm>
            <a:off x="4406900" y="451326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132146" name="Line 50"/>
          <p:cNvSpPr>
            <a:spLocks noChangeShapeType="1"/>
          </p:cNvSpPr>
          <p:nvPr/>
        </p:nvSpPr>
        <p:spPr bwMode="auto">
          <a:xfrm flipV="1">
            <a:off x="3714750" y="382905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47" name="Rectangle 51"/>
          <p:cNvSpPr>
            <a:spLocks noChangeArrowheads="1"/>
          </p:cNvSpPr>
          <p:nvPr/>
        </p:nvSpPr>
        <p:spPr bwMode="auto">
          <a:xfrm>
            <a:off x="3486150" y="342106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132148" name="Line 52"/>
          <p:cNvSpPr>
            <a:spLocks noChangeShapeType="1"/>
          </p:cNvSpPr>
          <p:nvPr/>
        </p:nvSpPr>
        <p:spPr bwMode="auto">
          <a:xfrm flipV="1">
            <a:off x="3714750" y="437515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32149" name="Rectangle 53"/>
          <p:cNvSpPr>
            <a:spLocks noChangeArrowheads="1"/>
          </p:cNvSpPr>
          <p:nvPr/>
        </p:nvSpPr>
        <p:spPr bwMode="auto">
          <a:xfrm>
            <a:off x="3486150" y="450056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OH</a:t>
            </a:r>
          </a:p>
        </p:txBody>
      </p:sp>
      <p:sp>
        <p:nvSpPr>
          <p:cNvPr id="132150" name="Text Box 54"/>
          <p:cNvSpPr txBox="1">
            <a:spLocks noChangeArrowheads="1"/>
          </p:cNvSpPr>
          <p:nvPr/>
        </p:nvSpPr>
        <p:spPr bwMode="auto">
          <a:xfrm>
            <a:off x="4911725" y="232886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1</a:t>
            </a:r>
          </a:p>
        </p:txBody>
      </p:sp>
      <p:sp>
        <p:nvSpPr>
          <p:cNvPr id="132151" name="Text Box 55"/>
          <p:cNvSpPr txBox="1">
            <a:spLocks noChangeArrowheads="1"/>
          </p:cNvSpPr>
          <p:nvPr/>
        </p:nvSpPr>
        <p:spPr bwMode="auto">
          <a:xfrm>
            <a:off x="5006975" y="35798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2</a:t>
            </a:r>
          </a:p>
        </p:txBody>
      </p:sp>
      <p:sp>
        <p:nvSpPr>
          <p:cNvPr id="132152" name="Text Box 56"/>
          <p:cNvSpPr txBox="1">
            <a:spLocks noChangeArrowheads="1"/>
          </p:cNvSpPr>
          <p:nvPr/>
        </p:nvSpPr>
        <p:spPr bwMode="auto">
          <a:xfrm>
            <a:off x="4689475" y="41259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3</a:t>
            </a:r>
          </a:p>
        </p:txBody>
      </p:sp>
      <p:sp>
        <p:nvSpPr>
          <p:cNvPr id="132153" name="Text Box 57"/>
          <p:cNvSpPr txBox="1">
            <a:spLocks noChangeArrowheads="1"/>
          </p:cNvSpPr>
          <p:nvPr/>
        </p:nvSpPr>
        <p:spPr bwMode="auto">
          <a:xfrm>
            <a:off x="3362325" y="414496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4</a:t>
            </a:r>
          </a:p>
        </p:txBody>
      </p:sp>
      <p:sp>
        <p:nvSpPr>
          <p:cNvPr id="132154" name="Text Box 58"/>
          <p:cNvSpPr txBox="1">
            <a:spLocks noChangeArrowheads="1"/>
          </p:cNvSpPr>
          <p:nvPr/>
        </p:nvSpPr>
        <p:spPr bwMode="auto">
          <a:xfrm>
            <a:off x="2860675" y="32623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5</a:t>
            </a:r>
          </a:p>
        </p:txBody>
      </p:sp>
      <p:sp>
        <p:nvSpPr>
          <p:cNvPr id="132155" name="Text Box 59"/>
          <p:cNvSpPr txBox="1">
            <a:spLocks noChangeArrowheads="1"/>
          </p:cNvSpPr>
          <p:nvPr/>
        </p:nvSpPr>
        <p:spPr bwMode="auto">
          <a:xfrm>
            <a:off x="3787775" y="26146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6</a:t>
            </a:r>
          </a:p>
        </p:txBody>
      </p:sp>
      <p:sp>
        <p:nvSpPr>
          <p:cNvPr id="132156" name="Text Box 60"/>
          <p:cNvSpPr txBox="1">
            <a:spLocks noChangeArrowheads="1"/>
          </p:cNvSpPr>
          <p:nvPr/>
        </p:nvSpPr>
        <p:spPr bwMode="auto">
          <a:xfrm>
            <a:off x="4829175" y="2509838"/>
            <a:ext cx="1320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CH2OH</a:t>
            </a:r>
            <a:r>
              <a:rPr lang="en" sz="2700" b="1" baseline="-25000">
                <a:solidFill>
                  <a:srgbClr val="FFFF00"/>
                </a:solidFill>
                <a:effectLst>
                  <a:outerShdw blurRad="38100" dist="38100" dir="2700000" algn="tl">
                    <a:srgbClr val="000000">
                      <a:alpha val="43137"/>
                    </a:srgbClr>
                  </a:outerShdw>
                </a:effectLst>
                <a:latin typeface="Arial" pitchFamily="34" charset="0"/>
              </a:rPr>
              <a:t>​</a:t>
            </a:r>
            <a:r>
              <a:rPr lang="en" sz="2700" b="1">
                <a:solidFill>
                  <a:srgbClr val="FFFF00"/>
                </a:solidFill>
                <a:effectLst>
                  <a:outerShdw blurRad="38100" dist="38100" dir="2700000" algn="tl">
                    <a:srgbClr val="000000">
                      <a:alpha val="43137"/>
                    </a:srgbClr>
                  </a:outerShdw>
                </a:effectLst>
                <a:latin typeface="Arial" pitchFamily="34" charset="0"/>
              </a:rPr>
              <a:t>​</a:t>
            </a:r>
          </a:p>
        </p:txBody>
      </p:sp>
      <p:sp>
        <p:nvSpPr>
          <p:cNvPr id="5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789430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100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2000" fill="hold"/>
                                        <p:tgtEl>
                                          <p:spTgt spid="132098"/>
                                        </p:tgtEl>
                                        <p:attrNameLst>
                                          <p:attrName>ppt_w</p:attrName>
                                        </p:attrNameLst>
                                      </p:cBhvr>
                                      <p:tavLst>
                                        <p:tav tm="0">
                                          <p:val>
                                            <p:strVal val="2/3*#ppt_w"/>
                                          </p:val>
                                        </p:tav>
                                        <p:tav tm="100000">
                                          <p:val>
                                            <p:strVal val="#ppt_w"/>
                                          </p:val>
                                        </p:tav>
                                      </p:tavLst>
                                    </p:anim>
                                    <p:anim calcmode="lin" valueType="num">
                                      <p:cBhvr>
                                        <p:cTn id="8" dur="2000" fill="hold"/>
                                        <p:tgtEl>
                                          <p:spTgt spid="132098"/>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150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800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0" fill="hold" grpId="0" nodeType="withEffect">
                                  <p:stCondLst>
                                    <p:cond delay="8000"/>
                                  </p:stCondLst>
                                  <p:childTnLst>
                                    <p:set>
                                      <p:cBhvr>
                                        <p:cTn id="24" dur="1" fill="hold">
                                          <p:stCondLst>
                                            <p:cond delay="0"/>
                                          </p:stCondLst>
                                        </p:cTn>
                                        <p:tgtEl>
                                          <p:spTgt spid="132128"/>
                                        </p:tgtEl>
                                        <p:attrNameLst>
                                          <p:attrName>style.visibility</p:attrName>
                                        </p:attrNameLst>
                                      </p:cBhvr>
                                      <p:to>
                                        <p:strVal val="visible"/>
                                      </p:to>
                                    </p:set>
                                    <p:anim calcmode="lin" valueType="num">
                                      <p:cBhvr>
                                        <p:cTn id="25" dur="500" fill="hold"/>
                                        <p:tgtEl>
                                          <p:spTgt spid="132128"/>
                                        </p:tgtEl>
                                        <p:attrNameLst>
                                          <p:attrName>ppt_w</p:attrName>
                                        </p:attrNameLst>
                                      </p:cBhvr>
                                      <p:tavLst>
                                        <p:tav tm="0">
                                          <p:val>
                                            <p:fltVal val="0"/>
                                          </p:val>
                                        </p:tav>
                                        <p:tav tm="100000">
                                          <p:val>
                                            <p:strVal val="#ppt_w"/>
                                          </p:val>
                                        </p:tav>
                                      </p:tavLst>
                                    </p:anim>
                                    <p:anim calcmode="lin" valueType="num">
                                      <p:cBhvr>
                                        <p:cTn id="26" dur="500" fill="hold"/>
                                        <p:tgtEl>
                                          <p:spTgt spid="132128"/>
                                        </p:tgtEl>
                                        <p:attrNameLst>
                                          <p:attrName>ppt_h</p:attrName>
                                        </p:attrNameLst>
                                      </p:cBhvr>
                                      <p:tavLst>
                                        <p:tav tm="0">
                                          <p:val>
                                            <p:fltVal val="0"/>
                                          </p:val>
                                        </p:tav>
                                        <p:tav tm="100000">
                                          <p:val>
                                            <p:strVal val="#ppt_h"/>
                                          </p:val>
                                        </p:tav>
                                      </p:tavLst>
                                    </p:anim>
                                    <p:animEffect transition="in" filter="fade">
                                      <p:cBhvr>
                                        <p:cTn id="27" dur="500"/>
                                        <p:tgtEl>
                                          <p:spTgt spid="132128"/>
                                        </p:tgtEl>
                                      </p:cBhvr>
                                    </p:animEffect>
                                  </p:childTnLst>
                                </p:cTn>
                              </p:par>
                              <p:par>
                                <p:cTn id="28" presetID="53" presetClass="entr" presetSubtype="0" fill="hold" grpId="0" nodeType="withEffect">
                                  <p:stCondLst>
                                    <p:cond delay="8000"/>
                                  </p:stCondLst>
                                  <p:childTnLst>
                                    <p:set>
                                      <p:cBhvr>
                                        <p:cTn id="29" dur="1" fill="hold">
                                          <p:stCondLst>
                                            <p:cond delay="0"/>
                                          </p:stCondLst>
                                        </p:cTn>
                                        <p:tgtEl>
                                          <p:spTgt spid="132129"/>
                                        </p:tgtEl>
                                        <p:attrNameLst>
                                          <p:attrName>style.visibility</p:attrName>
                                        </p:attrNameLst>
                                      </p:cBhvr>
                                      <p:to>
                                        <p:strVal val="visible"/>
                                      </p:to>
                                    </p:set>
                                    <p:anim calcmode="lin" valueType="num">
                                      <p:cBhvr>
                                        <p:cTn id="30" dur="500" fill="hold"/>
                                        <p:tgtEl>
                                          <p:spTgt spid="132129"/>
                                        </p:tgtEl>
                                        <p:attrNameLst>
                                          <p:attrName>ppt_w</p:attrName>
                                        </p:attrNameLst>
                                      </p:cBhvr>
                                      <p:tavLst>
                                        <p:tav tm="0">
                                          <p:val>
                                            <p:fltVal val="0"/>
                                          </p:val>
                                        </p:tav>
                                        <p:tav tm="100000">
                                          <p:val>
                                            <p:strVal val="#ppt_w"/>
                                          </p:val>
                                        </p:tav>
                                      </p:tavLst>
                                    </p:anim>
                                    <p:anim calcmode="lin" valueType="num">
                                      <p:cBhvr>
                                        <p:cTn id="31" dur="500" fill="hold"/>
                                        <p:tgtEl>
                                          <p:spTgt spid="132129"/>
                                        </p:tgtEl>
                                        <p:attrNameLst>
                                          <p:attrName>ppt_h</p:attrName>
                                        </p:attrNameLst>
                                      </p:cBhvr>
                                      <p:tavLst>
                                        <p:tav tm="0">
                                          <p:val>
                                            <p:fltVal val="0"/>
                                          </p:val>
                                        </p:tav>
                                        <p:tav tm="100000">
                                          <p:val>
                                            <p:strVal val="#ppt_h"/>
                                          </p:val>
                                        </p:tav>
                                      </p:tavLst>
                                    </p:anim>
                                    <p:animEffect transition="in" filter="fade">
                                      <p:cBhvr>
                                        <p:cTn id="32" dur="500"/>
                                        <p:tgtEl>
                                          <p:spTgt spid="132129"/>
                                        </p:tgtEl>
                                      </p:cBhvr>
                                    </p:animEffect>
                                  </p:childTnLst>
                                </p:cTn>
                              </p:par>
                              <p:par>
                                <p:cTn id="33" presetID="53" presetClass="entr" presetSubtype="0" fill="hold" grpId="0" nodeType="withEffect">
                                  <p:stCondLst>
                                    <p:cond delay="8000"/>
                                  </p:stCondLst>
                                  <p:childTnLst>
                                    <p:set>
                                      <p:cBhvr>
                                        <p:cTn id="34" dur="1" fill="hold">
                                          <p:stCondLst>
                                            <p:cond delay="0"/>
                                          </p:stCondLst>
                                        </p:cTn>
                                        <p:tgtEl>
                                          <p:spTgt spid="132130"/>
                                        </p:tgtEl>
                                        <p:attrNameLst>
                                          <p:attrName>style.visibility</p:attrName>
                                        </p:attrNameLst>
                                      </p:cBhvr>
                                      <p:to>
                                        <p:strVal val="visible"/>
                                      </p:to>
                                    </p:set>
                                    <p:anim calcmode="lin" valueType="num">
                                      <p:cBhvr>
                                        <p:cTn id="35" dur="500" fill="hold"/>
                                        <p:tgtEl>
                                          <p:spTgt spid="132130"/>
                                        </p:tgtEl>
                                        <p:attrNameLst>
                                          <p:attrName>ppt_w</p:attrName>
                                        </p:attrNameLst>
                                      </p:cBhvr>
                                      <p:tavLst>
                                        <p:tav tm="0">
                                          <p:val>
                                            <p:fltVal val="0"/>
                                          </p:val>
                                        </p:tav>
                                        <p:tav tm="100000">
                                          <p:val>
                                            <p:strVal val="#ppt_w"/>
                                          </p:val>
                                        </p:tav>
                                      </p:tavLst>
                                    </p:anim>
                                    <p:anim calcmode="lin" valueType="num">
                                      <p:cBhvr>
                                        <p:cTn id="36" dur="500" fill="hold"/>
                                        <p:tgtEl>
                                          <p:spTgt spid="132130"/>
                                        </p:tgtEl>
                                        <p:attrNameLst>
                                          <p:attrName>ppt_h</p:attrName>
                                        </p:attrNameLst>
                                      </p:cBhvr>
                                      <p:tavLst>
                                        <p:tav tm="0">
                                          <p:val>
                                            <p:fltVal val="0"/>
                                          </p:val>
                                        </p:tav>
                                        <p:tav tm="100000">
                                          <p:val>
                                            <p:strVal val="#ppt_h"/>
                                          </p:val>
                                        </p:tav>
                                      </p:tavLst>
                                    </p:anim>
                                    <p:animEffect transition="in" filter="fade">
                                      <p:cBhvr>
                                        <p:cTn id="37" dur="500"/>
                                        <p:tgtEl>
                                          <p:spTgt spid="132130"/>
                                        </p:tgtEl>
                                      </p:cBhvr>
                                    </p:animEffect>
                                  </p:childTnLst>
                                </p:cTn>
                              </p:par>
                              <p:par>
                                <p:cTn id="38" presetID="53" presetClass="entr" presetSubtype="0" fill="hold" grpId="0" nodeType="withEffect">
                                  <p:stCondLst>
                                    <p:cond delay="8000"/>
                                  </p:stCondLst>
                                  <p:childTnLst>
                                    <p:set>
                                      <p:cBhvr>
                                        <p:cTn id="39" dur="1" fill="hold">
                                          <p:stCondLst>
                                            <p:cond delay="0"/>
                                          </p:stCondLst>
                                        </p:cTn>
                                        <p:tgtEl>
                                          <p:spTgt spid="132131"/>
                                        </p:tgtEl>
                                        <p:attrNameLst>
                                          <p:attrName>style.visibility</p:attrName>
                                        </p:attrNameLst>
                                      </p:cBhvr>
                                      <p:to>
                                        <p:strVal val="visible"/>
                                      </p:to>
                                    </p:set>
                                    <p:anim calcmode="lin" valueType="num">
                                      <p:cBhvr>
                                        <p:cTn id="40" dur="500" fill="hold"/>
                                        <p:tgtEl>
                                          <p:spTgt spid="132131"/>
                                        </p:tgtEl>
                                        <p:attrNameLst>
                                          <p:attrName>ppt_w</p:attrName>
                                        </p:attrNameLst>
                                      </p:cBhvr>
                                      <p:tavLst>
                                        <p:tav tm="0">
                                          <p:val>
                                            <p:fltVal val="0"/>
                                          </p:val>
                                        </p:tav>
                                        <p:tav tm="100000">
                                          <p:val>
                                            <p:strVal val="#ppt_w"/>
                                          </p:val>
                                        </p:tav>
                                      </p:tavLst>
                                    </p:anim>
                                    <p:anim calcmode="lin" valueType="num">
                                      <p:cBhvr>
                                        <p:cTn id="41" dur="500" fill="hold"/>
                                        <p:tgtEl>
                                          <p:spTgt spid="132131"/>
                                        </p:tgtEl>
                                        <p:attrNameLst>
                                          <p:attrName>ppt_h</p:attrName>
                                        </p:attrNameLst>
                                      </p:cBhvr>
                                      <p:tavLst>
                                        <p:tav tm="0">
                                          <p:val>
                                            <p:fltVal val="0"/>
                                          </p:val>
                                        </p:tav>
                                        <p:tav tm="100000">
                                          <p:val>
                                            <p:strVal val="#ppt_h"/>
                                          </p:val>
                                        </p:tav>
                                      </p:tavLst>
                                    </p:anim>
                                    <p:animEffect transition="in" filter="fade">
                                      <p:cBhvr>
                                        <p:cTn id="42" dur="500"/>
                                        <p:tgtEl>
                                          <p:spTgt spid="132131"/>
                                        </p:tgtEl>
                                      </p:cBhvr>
                                    </p:animEffect>
                                  </p:childTnLst>
                                </p:cTn>
                              </p:par>
                              <p:par>
                                <p:cTn id="43" presetID="53" presetClass="entr" presetSubtype="0" fill="hold" grpId="0" nodeType="withEffect">
                                  <p:stCondLst>
                                    <p:cond delay="8000"/>
                                  </p:stCondLst>
                                  <p:childTnLst>
                                    <p:set>
                                      <p:cBhvr>
                                        <p:cTn id="44" dur="1" fill="hold">
                                          <p:stCondLst>
                                            <p:cond delay="0"/>
                                          </p:stCondLst>
                                        </p:cTn>
                                        <p:tgtEl>
                                          <p:spTgt spid="132132"/>
                                        </p:tgtEl>
                                        <p:attrNameLst>
                                          <p:attrName>style.visibility</p:attrName>
                                        </p:attrNameLst>
                                      </p:cBhvr>
                                      <p:to>
                                        <p:strVal val="visible"/>
                                      </p:to>
                                    </p:set>
                                    <p:anim calcmode="lin" valueType="num">
                                      <p:cBhvr>
                                        <p:cTn id="45" dur="500" fill="hold"/>
                                        <p:tgtEl>
                                          <p:spTgt spid="132132"/>
                                        </p:tgtEl>
                                        <p:attrNameLst>
                                          <p:attrName>ppt_w</p:attrName>
                                        </p:attrNameLst>
                                      </p:cBhvr>
                                      <p:tavLst>
                                        <p:tav tm="0">
                                          <p:val>
                                            <p:fltVal val="0"/>
                                          </p:val>
                                        </p:tav>
                                        <p:tav tm="100000">
                                          <p:val>
                                            <p:strVal val="#ppt_w"/>
                                          </p:val>
                                        </p:tav>
                                      </p:tavLst>
                                    </p:anim>
                                    <p:anim calcmode="lin" valueType="num">
                                      <p:cBhvr>
                                        <p:cTn id="46" dur="500" fill="hold"/>
                                        <p:tgtEl>
                                          <p:spTgt spid="132132"/>
                                        </p:tgtEl>
                                        <p:attrNameLst>
                                          <p:attrName>ppt_h</p:attrName>
                                        </p:attrNameLst>
                                      </p:cBhvr>
                                      <p:tavLst>
                                        <p:tav tm="0">
                                          <p:val>
                                            <p:fltVal val="0"/>
                                          </p:val>
                                        </p:tav>
                                        <p:tav tm="100000">
                                          <p:val>
                                            <p:strVal val="#ppt_h"/>
                                          </p:val>
                                        </p:tav>
                                      </p:tavLst>
                                    </p:anim>
                                    <p:animEffect transition="in" filter="fade">
                                      <p:cBhvr>
                                        <p:cTn id="47" dur="500"/>
                                        <p:tgtEl>
                                          <p:spTgt spid="132132"/>
                                        </p:tgtEl>
                                      </p:cBhvr>
                                    </p:animEffect>
                                  </p:childTnLst>
                                </p:cTn>
                              </p:par>
                              <p:par>
                                <p:cTn id="48" presetID="53" presetClass="entr" presetSubtype="0" fill="hold" grpId="0" nodeType="withEffect">
                                  <p:stCondLst>
                                    <p:cond delay="8000"/>
                                  </p:stCondLst>
                                  <p:childTnLst>
                                    <p:set>
                                      <p:cBhvr>
                                        <p:cTn id="49" dur="1" fill="hold">
                                          <p:stCondLst>
                                            <p:cond delay="0"/>
                                          </p:stCondLst>
                                        </p:cTn>
                                        <p:tgtEl>
                                          <p:spTgt spid="132133"/>
                                        </p:tgtEl>
                                        <p:attrNameLst>
                                          <p:attrName>style.visibility</p:attrName>
                                        </p:attrNameLst>
                                      </p:cBhvr>
                                      <p:to>
                                        <p:strVal val="visible"/>
                                      </p:to>
                                    </p:set>
                                    <p:anim calcmode="lin" valueType="num">
                                      <p:cBhvr>
                                        <p:cTn id="50" dur="500" fill="hold"/>
                                        <p:tgtEl>
                                          <p:spTgt spid="132133"/>
                                        </p:tgtEl>
                                        <p:attrNameLst>
                                          <p:attrName>ppt_w</p:attrName>
                                        </p:attrNameLst>
                                      </p:cBhvr>
                                      <p:tavLst>
                                        <p:tav tm="0">
                                          <p:val>
                                            <p:fltVal val="0"/>
                                          </p:val>
                                        </p:tav>
                                        <p:tav tm="100000">
                                          <p:val>
                                            <p:strVal val="#ppt_w"/>
                                          </p:val>
                                        </p:tav>
                                      </p:tavLst>
                                    </p:anim>
                                    <p:anim calcmode="lin" valueType="num">
                                      <p:cBhvr>
                                        <p:cTn id="51" dur="500" fill="hold"/>
                                        <p:tgtEl>
                                          <p:spTgt spid="132133"/>
                                        </p:tgtEl>
                                        <p:attrNameLst>
                                          <p:attrName>ppt_h</p:attrName>
                                        </p:attrNameLst>
                                      </p:cBhvr>
                                      <p:tavLst>
                                        <p:tav tm="0">
                                          <p:val>
                                            <p:fltVal val="0"/>
                                          </p:val>
                                        </p:tav>
                                        <p:tav tm="100000">
                                          <p:val>
                                            <p:strVal val="#ppt_h"/>
                                          </p:val>
                                        </p:tav>
                                      </p:tavLst>
                                    </p:anim>
                                    <p:animEffect transition="in" filter="fade">
                                      <p:cBhvr>
                                        <p:cTn id="52" dur="500"/>
                                        <p:tgtEl>
                                          <p:spTgt spid="132133"/>
                                        </p:tgtEl>
                                      </p:cBhvr>
                                    </p:animEffect>
                                  </p:childTnLst>
                                </p:cTn>
                              </p:par>
                              <p:par>
                                <p:cTn id="53" presetID="53" presetClass="entr" presetSubtype="0" fill="hold" grpId="0" nodeType="withEffect">
                                  <p:stCondLst>
                                    <p:cond delay="8000"/>
                                  </p:stCondLst>
                                  <p:childTnLst>
                                    <p:set>
                                      <p:cBhvr>
                                        <p:cTn id="54" dur="1" fill="hold">
                                          <p:stCondLst>
                                            <p:cond delay="0"/>
                                          </p:stCondLst>
                                        </p:cTn>
                                        <p:tgtEl>
                                          <p:spTgt spid="132134"/>
                                        </p:tgtEl>
                                        <p:attrNameLst>
                                          <p:attrName>style.visibility</p:attrName>
                                        </p:attrNameLst>
                                      </p:cBhvr>
                                      <p:to>
                                        <p:strVal val="visible"/>
                                      </p:to>
                                    </p:set>
                                    <p:anim calcmode="lin" valueType="num">
                                      <p:cBhvr>
                                        <p:cTn id="55" dur="500" fill="hold"/>
                                        <p:tgtEl>
                                          <p:spTgt spid="132134"/>
                                        </p:tgtEl>
                                        <p:attrNameLst>
                                          <p:attrName>ppt_w</p:attrName>
                                        </p:attrNameLst>
                                      </p:cBhvr>
                                      <p:tavLst>
                                        <p:tav tm="0">
                                          <p:val>
                                            <p:fltVal val="0"/>
                                          </p:val>
                                        </p:tav>
                                        <p:tav tm="100000">
                                          <p:val>
                                            <p:strVal val="#ppt_w"/>
                                          </p:val>
                                        </p:tav>
                                      </p:tavLst>
                                    </p:anim>
                                    <p:anim calcmode="lin" valueType="num">
                                      <p:cBhvr>
                                        <p:cTn id="56" dur="500" fill="hold"/>
                                        <p:tgtEl>
                                          <p:spTgt spid="132134"/>
                                        </p:tgtEl>
                                        <p:attrNameLst>
                                          <p:attrName>ppt_h</p:attrName>
                                        </p:attrNameLst>
                                      </p:cBhvr>
                                      <p:tavLst>
                                        <p:tav tm="0">
                                          <p:val>
                                            <p:fltVal val="0"/>
                                          </p:val>
                                        </p:tav>
                                        <p:tav tm="100000">
                                          <p:val>
                                            <p:strVal val="#ppt_h"/>
                                          </p:val>
                                        </p:tav>
                                      </p:tavLst>
                                    </p:anim>
                                    <p:animEffect transition="in" filter="fade">
                                      <p:cBhvr>
                                        <p:cTn id="57" dur="500"/>
                                        <p:tgtEl>
                                          <p:spTgt spid="132134"/>
                                        </p:tgtEl>
                                      </p:cBhvr>
                                    </p:animEffect>
                                  </p:childTnLst>
                                </p:cTn>
                              </p:par>
                              <p:par>
                                <p:cTn id="58" presetID="53" presetClass="entr" presetSubtype="0" fill="hold" nodeType="withEffect">
                                  <p:stCondLst>
                                    <p:cond delay="8000"/>
                                  </p:stCondLst>
                                  <p:childTnLst>
                                    <p:set>
                                      <p:cBhvr>
                                        <p:cTn id="59" dur="1" fill="hold">
                                          <p:stCondLst>
                                            <p:cond delay="0"/>
                                          </p:stCondLst>
                                        </p:cTn>
                                        <p:tgtEl>
                                          <p:spTgt spid="132135"/>
                                        </p:tgtEl>
                                        <p:attrNameLst>
                                          <p:attrName>style.visibility</p:attrName>
                                        </p:attrNameLst>
                                      </p:cBhvr>
                                      <p:to>
                                        <p:strVal val="visible"/>
                                      </p:to>
                                    </p:set>
                                    <p:anim calcmode="lin" valueType="num">
                                      <p:cBhvr>
                                        <p:cTn id="60" dur="500" fill="hold"/>
                                        <p:tgtEl>
                                          <p:spTgt spid="132135"/>
                                        </p:tgtEl>
                                        <p:attrNameLst>
                                          <p:attrName>ppt_w</p:attrName>
                                        </p:attrNameLst>
                                      </p:cBhvr>
                                      <p:tavLst>
                                        <p:tav tm="0">
                                          <p:val>
                                            <p:fltVal val="0"/>
                                          </p:val>
                                        </p:tav>
                                        <p:tav tm="100000">
                                          <p:val>
                                            <p:strVal val="#ppt_w"/>
                                          </p:val>
                                        </p:tav>
                                      </p:tavLst>
                                    </p:anim>
                                    <p:anim calcmode="lin" valueType="num">
                                      <p:cBhvr>
                                        <p:cTn id="61" dur="500" fill="hold"/>
                                        <p:tgtEl>
                                          <p:spTgt spid="132135"/>
                                        </p:tgtEl>
                                        <p:attrNameLst>
                                          <p:attrName>ppt_h</p:attrName>
                                        </p:attrNameLst>
                                      </p:cBhvr>
                                      <p:tavLst>
                                        <p:tav tm="0">
                                          <p:val>
                                            <p:fltVal val="0"/>
                                          </p:val>
                                        </p:tav>
                                        <p:tav tm="100000">
                                          <p:val>
                                            <p:strVal val="#ppt_h"/>
                                          </p:val>
                                        </p:tav>
                                      </p:tavLst>
                                    </p:anim>
                                    <p:animEffect transition="in" filter="fade">
                                      <p:cBhvr>
                                        <p:cTn id="62" dur="500"/>
                                        <p:tgtEl>
                                          <p:spTgt spid="132135"/>
                                        </p:tgtEl>
                                      </p:cBhvr>
                                    </p:animEffect>
                                  </p:childTnLst>
                                </p:cTn>
                              </p:par>
                              <p:par>
                                <p:cTn id="63" presetID="53" presetClass="entr" presetSubtype="0" fill="hold" grpId="0" nodeType="withEffect">
                                  <p:stCondLst>
                                    <p:cond delay="8000"/>
                                  </p:stCondLst>
                                  <p:childTnLst>
                                    <p:set>
                                      <p:cBhvr>
                                        <p:cTn id="64" dur="1" fill="hold">
                                          <p:stCondLst>
                                            <p:cond delay="0"/>
                                          </p:stCondLst>
                                        </p:cTn>
                                        <p:tgtEl>
                                          <p:spTgt spid="132136"/>
                                        </p:tgtEl>
                                        <p:attrNameLst>
                                          <p:attrName>style.visibility</p:attrName>
                                        </p:attrNameLst>
                                      </p:cBhvr>
                                      <p:to>
                                        <p:strVal val="visible"/>
                                      </p:to>
                                    </p:set>
                                    <p:anim calcmode="lin" valueType="num">
                                      <p:cBhvr>
                                        <p:cTn id="65" dur="500" fill="hold"/>
                                        <p:tgtEl>
                                          <p:spTgt spid="132136"/>
                                        </p:tgtEl>
                                        <p:attrNameLst>
                                          <p:attrName>ppt_w</p:attrName>
                                        </p:attrNameLst>
                                      </p:cBhvr>
                                      <p:tavLst>
                                        <p:tav tm="0">
                                          <p:val>
                                            <p:fltVal val="0"/>
                                          </p:val>
                                        </p:tav>
                                        <p:tav tm="100000">
                                          <p:val>
                                            <p:strVal val="#ppt_w"/>
                                          </p:val>
                                        </p:tav>
                                      </p:tavLst>
                                    </p:anim>
                                    <p:anim calcmode="lin" valueType="num">
                                      <p:cBhvr>
                                        <p:cTn id="66" dur="500" fill="hold"/>
                                        <p:tgtEl>
                                          <p:spTgt spid="132136"/>
                                        </p:tgtEl>
                                        <p:attrNameLst>
                                          <p:attrName>ppt_h</p:attrName>
                                        </p:attrNameLst>
                                      </p:cBhvr>
                                      <p:tavLst>
                                        <p:tav tm="0">
                                          <p:val>
                                            <p:fltVal val="0"/>
                                          </p:val>
                                        </p:tav>
                                        <p:tav tm="100000">
                                          <p:val>
                                            <p:strVal val="#ppt_h"/>
                                          </p:val>
                                        </p:tav>
                                      </p:tavLst>
                                    </p:anim>
                                    <p:animEffect transition="in" filter="fade">
                                      <p:cBhvr>
                                        <p:cTn id="67" dur="500"/>
                                        <p:tgtEl>
                                          <p:spTgt spid="132136"/>
                                        </p:tgtEl>
                                      </p:cBhvr>
                                    </p:animEffect>
                                  </p:childTnLst>
                                </p:cTn>
                              </p:par>
                              <p:par>
                                <p:cTn id="68" presetID="53" presetClass="entr" presetSubtype="0" fill="hold" grpId="0" nodeType="withEffect">
                                  <p:stCondLst>
                                    <p:cond delay="8000"/>
                                  </p:stCondLst>
                                  <p:childTnLst>
                                    <p:set>
                                      <p:cBhvr>
                                        <p:cTn id="69" dur="1" fill="hold">
                                          <p:stCondLst>
                                            <p:cond delay="0"/>
                                          </p:stCondLst>
                                        </p:cTn>
                                        <p:tgtEl>
                                          <p:spTgt spid="132137"/>
                                        </p:tgtEl>
                                        <p:attrNameLst>
                                          <p:attrName>style.visibility</p:attrName>
                                        </p:attrNameLst>
                                      </p:cBhvr>
                                      <p:to>
                                        <p:strVal val="visible"/>
                                      </p:to>
                                    </p:set>
                                    <p:anim calcmode="lin" valueType="num">
                                      <p:cBhvr>
                                        <p:cTn id="70" dur="500" fill="hold"/>
                                        <p:tgtEl>
                                          <p:spTgt spid="132137"/>
                                        </p:tgtEl>
                                        <p:attrNameLst>
                                          <p:attrName>ppt_w</p:attrName>
                                        </p:attrNameLst>
                                      </p:cBhvr>
                                      <p:tavLst>
                                        <p:tav tm="0">
                                          <p:val>
                                            <p:fltVal val="0"/>
                                          </p:val>
                                        </p:tav>
                                        <p:tav tm="100000">
                                          <p:val>
                                            <p:strVal val="#ppt_w"/>
                                          </p:val>
                                        </p:tav>
                                      </p:tavLst>
                                    </p:anim>
                                    <p:anim calcmode="lin" valueType="num">
                                      <p:cBhvr>
                                        <p:cTn id="71" dur="500" fill="hold"/>
                                        <p:tgtEl>
                                          <p:spTgt spid="132137"/>
                                        </p:tgtEl>
                                        <p:attrNameLst>
                                          <p:attrName>ppt_h</p:attrName>
                                        </p:attrNameLst>
                                      </p:cBhvr>
                                      <p:tavLst>
                                        <p:tav tm="0">
                                          <p:val>
                                            <p:fltVal val="0"/>
                                          </p:val>
                                        </p:tav>
                                        <p:tav tm="100000">
                                          <p:val>
                                            <p:strVal val="#ppt_h"/>
                                          </p:val>
                                        </p:tav>
                                      </p:tavLst>
                                    </p:anim>
                                    <p:animEffect transition="in" filter="fade">
                                      <p:cBhvr>
                                        <p:cTn id="72" dur="500"/>
                                        <p:tgtEl>
                                          <p:spTgt spid="132137"/>
                                        </p:tgtEl>
                                      </p:cBhvr>
                                    </p:animEffect>
                                  </p:childTnLst>
                                </p:cTn>
                              </p:par>
                              <p:par>
                                <p:cTn id="73" presetID="53" presetClass="entr" presetSubtype="0" fill="hold" nodeType="withEffect">
                                  <p:stCondLst>
                                    <p:cond delay="8000"/>
                                  </p:stCondLst>
                                  <p:childTnLst>
                                    <p:set>
                                      <p:cBhvr>
                                        <p:cTn id="74" dur="1" fill="hold">
                                          <p:stCondLst>
                                            <p:cond delay="0"/>
                                          </p:stCondLst>
                                        </p:cTn>
                                        <p:tgtEl>
                                          <p:spTgt spid="132138"/>
                                        </p:tgtEl>
                                        <p:attrNameLst>
                                          <p:attrName>style.visibility</p:attrName>
                                        </p:attrNameLst>
                                      </p:cBhvr>
                                      <p:to>
                                        <p:strVal val="visible"/>
                                      </p:to>
                                    </p:set>
                                    <p:anim calcmode="lin" valueType="num">
                                      <p:cBhvr>
                                        <p:cTn id="75" dur="500" fill="hold"/>
                                        <p:tgtEl>
                                          <p:spTgt spid="132138"/>
                                        </p:tgtEl>
                                        <p:attrNameLst>
                                          <p:attrName>ppt_w</p:attrName>
                                        </p:attrNameLst>
                                      </p:cBhvr>
                                      <p:tavLst>
                                        <p:tav tm="0">
                                          <p:val>
                                            <p:fltVal val="0"/>
                                          </p:val>
                                        </p:tav>
                                        <p:tav tm="100000">
                                          <p:val>
                                            <p:strVal val="#ppt_w"/>
                                          </p:val>
                                        </p:tav>
                                      </p:tavLst>
                                    </p:anim>
                                    <p:anim calcmode="lin" valueType="num">
                                      <p:cBhvr>
                                        <p:cTn id="76" dur="500" fill="hold"/>
                                        <p:tgtEl>
                                          <p:spTgt spid="132138"/>
                                        </p:tgtEl>
                                        <p:attrNameLst>
                                          <p:attrName>ppt_h</p:attrName>
                                        </p:attrNameLst>
                                      </p:cBhvr>
                                      <p:tavLst>
                                        <p:tav tm="0">
                                          <p:val>
                                            <p:fltVal val="0"/>
                                          </p:val>
                                        </p:tav>
                                        <p:tav tm="100000">
                                          <p:val>
                                            <p:strVal val="#ppt_h"/>
                                          </p:val>
                                        </p:tav>
                                      </p:tavLst>
                                    </p:anim>
                                    <p:animEffect transition="in" filter="fade">
                                      <p:cBhvr>
                                        <p:cTn id="77" dur="500"/>
                                        <p:tgtEl>
                                          <p:spTgt spid="132138"/>
                                        </p:tgtEl>
                                      </p:cBhvr>
                                    </p:animEffect>
                                  </p:childTnLst>
                                </p:cTn>
                              </p:par>
                              <p:par>
                                <p:cTn id="78" presetID="53" presetClass="entr" presetSubtype="0" fill="hold" nodeType="withEffect">
                                  <p:stCondLst>
                                    <p:cond delay="8000"/>
                                  </p:stCondLst>
                                  <p:childTnLst>
                                    <p:set>
                                      <p:cBhvr>
                                        <p:cTn id="79" dur="1" fill="hold">
                                          <p:stCondLst>
                                            <p:cond delay="0"/>
                                          </p:stCondLst>
                                        </p:cTn>
                                        <p:tgtEl>
                                          <p:spTgt spid="132139"/>
                                        </p:tgtEl>
                                        <p:attrNameLst>
                                          <p:attrName>style.visibility</p:attrName>
                                        </p:attrNameLst>
                                      </p:cBhvr>
                                      <p:to>
                                        <p:strVal val="visible"/>
                                      </p:to>
                                    </p:set>
                                    <p:anim calcmode="lin" valueType="num">
                                      <p:cBhvr>
                                        <p:cTn id="80" dur="500" fill="hold"/>
                                        <p:tgtEl>
                                          <p:spTgt spid="132139"/>
                                        </p:tgtEl>
                                        <p:attrNameLst>
                                          <p:attrName>ppt_w</p:attrName>
                                        </p:attrNameLst>
                                      </p:cBhvr>
                                      <p:tavLst>
                                        <p:tav tm="0">
                                          <p:val>
                                            <p:fltVal val="0"/>
                                          </p:val>
                                        </p:tav>
                                        <p:tav tm="100000">
                                          <p:val>
                                            <p:strVal val="#ppt_w"/>
                                          </p:val>
                                        </p:tav>
                                      </p:tavLst>
                                    </p:anim>
                                    <p:anim calcmode="lin" valueType="num">
                                      <p:cBhvr>
                                        <p:cTn id="81" dur="500" fill="hold"/>
                                        <p:tgtEl>
                                          <p:spTgt spid="132139"/>
                                        </p:tgtEl>
                                        <p:attrNameLst>
                                          <p:attrName>ppt_h</p:attrName>
                                        </p:attrNameLst>
                                      </p:cBhvr>
                                      <p:tavLst>
                                        <p:tav tm="0">
                                          <p:val>
                                            <p:fltVal val="0"/>
                                          </p:val>
                                        </p:tav>
                                        <p:tav tm="100000">
                                          <p:val>
                                            <p:strVal val="#ppt_h"/>
                                          </p:val>
                                        </p:tav>
                                      </p:tavLst>
                                    </p:anim>
                                    <p:animEffect transition="in" filter="fade">
                                      <p:cBhvr>
                                        <p:cTn id="82" dur="500"/>
                                        <p:tgtEl>
                                          <p:spTgt spid="132139"/>
                                        </p:tgtEl>
                                      </p:cBhvr>
                                    </p:animEffect>
                                  </p:childTnLst>
                                </p:cTn>
                              </p:par>
                              <p:par>
                                <p:cTn id="83" presetID="53" presetClass="entr" presetSubtype="0" fill="hold" nodeType="withEffect">
                                  <p:stCondLst>
                                    <p:cond delay="8000"/>
                                  </p:stCondLst>
                                  <p:childTnLst>
                                    <p:set>
                                      <p:cBhvr>
                                        <p:cTn id="84" dur="1" fill="hold">
                                          <p:stCondLst>
                                            <p:cond delay="0"/>
                                          </p:stCondLst>
                                        </p:cTn>
                                        <p:tgtEl>
                                          <p:spTgt spid="132140"/>
                                        </p:tgtEl>
                                        <p:attrNameLst>
                                          <p:attrName>style.visibility</p:attrName>
                                        </p:attrNameLst>
                                      </p:cBhvr>
                                      <p:to>
                                        <p:strVal val="visible"/>
                                      </p:to>
                                    </p:set>
                                    <p:anim calcmode="lin" valueType="num">
                                      <p:cBhvr>
                                        <p:cTn id="85" dur="500" fill="hold"/>
                                        <p:tgtEl>
                                          <p:spTgt spid="132140"/>
                                        </p:tgtEl>
                                        <p:attrNameLst>
                                          <p:attrName>ppt_w</p:attrName>
                                        </p:attrNameLst>
                                      </p:cBhvr>
                                      <p:tavLst>
                                        <p:tav tm="0">
                                          <p:val>
                                            <p:fltVal val="0"/>
                                          </p:val>
                                        </p:tav>
                                        <p:tav tm="100000">
                                          <p:val>
                                            <p:strVal val="#ppt_w"/>
                                          </p:val>
                                        </p:tav>
                                      </p:tavLst>
                                    </p:anim>
                                    <p:anim calcmode="lin" valueType="num">
                                      <p:cBhvr>
                                        <p:cTn id="86" dur="500" fill="hold"/>
                                        <p:tgtEl>
                                          <p:spTgt spid="132140"/>
                                        </p:tgtEl>
                                        <p:attrNameLst>
                                          <p:attrName>ppt_h</p:attrName>
                                        </p:attrNameLst>
                                      </p:cBhvr>
                                      <p:tavLst>
                                        <p:tav tm="0">
                                          <p:val>
                                            <p:fltVal val="0"/>
                                          </p:val>
                                        </p:tav>
                                        <p:tav tm="100000">
                                          <p:val>
                                            <p:strVal val="#ppt_h"/>
                                          </p:val>
                                        </p:tav>
                                      </p:tavLst>
                                    </p:anim>
                                    <p:animEffect transition="in" filter="fade">
                                      <p:cBhvr>
                                        <p:cTn id="87" dur="500"/>
                                        <p:tgtEl>
                                          <p:spTgt spid="132140"/>
                                        </p:tgtEl>
                                      </p:cBhvr>
                                    </p:animEffect>
                                  </p:childTnLst>
                                </p:cTn>
                              </p:par>
                              <p:par>
                                <p:cTn id="88" presetID="53" presetClass="entr" presetSubtype="0" fill="hold" grpId="0" nodeType="withEffect">
                                  <p:stCondLst>
                                    <p:cond delay="8000"/>
                                  </p:stCondLst>
                                  <p:childTnLst>
                                    <p:set>
                                      <p:cBhvr>
                                        <p:cTn id="89" dur="1" fill="hold">
                                          <p:stCondLst>
                                            <p:cond delay="0"/>
                                          </p:stCondLst>
                                        </p:cTn>
                                        <p:tgtEl>
                                          <p:spTgt spid="132141"/>
                                        </p:tgtEl>
                                        <p:attrNameLst>
                                          <p:attrName>style.visibility</p:attrName>
                                        </p:attrNameLst>
                                      </p:cBhvr>
                                      <p:to>
                                        <p:strVal val="visible"/>
                                      </p:to>
                                    </p:set>
                                    <p:anim calcmode="lin" valueType="num">
                                      <p:cBhvr>
                                        <p:cTn id="90" dur="500" fill="hold"/>
                                        <p:tgtEl>
                                          <p:spTgt spid="132141"/>
                                        </p:tgtEl>
                                        <p:attrNameLst>
                                          <p:attrName>ppt_w</p:attrName>
                                        </p:attrNameLst>
                                      </p:cBhvr>
                                      <p:tavLst>
                                        <p:tav tm="0">
                                          <p:val>
                                            <p:fltVal val="0"/>
                                          </p:val>
                                        </p:tav>
                                        <p:tav tm="100000">
                                          <p:val>
                                            <p:strVal val="#ppt_w"/>
                                          </p:val>
                                        </p:tav>
                                      </p:tavLst>
                                    </p:anim>
                                    <p:anim calcmode="lin" valueType="num">
                                      <p:cBhvr>
                                        <p:cTn id="91" dur="500" fill="hold"/>
                                        <p:tgtEl>
                                          <p:spTgt spid="132141"/>
                                        </p:tgtEl>
                                        <p:attrNameLst>
                                          <p:attrName>ppt_h</p:attrName>
                                        </p:attrNameLst>
                                      </p:cBhvr>
                                      <p:tavLst>
                                        <p:tav tm="0">
                                          <p:val>
                                            <p:fltVal val="0"/>
                                          </p:val>
                                        </p:tav>
                                        <p:tav tm="100000">
                                          <p:val>
                                            <p:strVal val="#ppt_h"/>
                                          </p:val>
                                        </p:tav>
                                      </p:tavLst>
                                    </p:anim>
                                    <p:animEffect transition="in" filter="fade">
                                      <p:cBhvr>
                                        <p:cTn id="92" dur="500"/>
                                        <p:tgtEl>
                                          <p:spTgt spid="132141"/>
                                        </p:tgtEl>
                                      </p:cBhvr>
                                    </p:animEffect>
                                  </p:childTnLst>
                                </p:cTn>
                              </p:par>
                              <p:par>
                                <p:cTn id="93" presetID="53" presetClass="entr" presetSubtype="0" fill="hold" nodeType="withEffect">
                                  <p:stCondLst>
                                    <p:cond delay="8000"/>
                                  </p:stCondLst>
                                  <p:childTnLst>
                                    <p:set>
                                      <p:cBhvr>
                                        <p:cTn id="94" dur="1" fill="hold">
                                          <p:stCondLst>
                                            <p:cond delay="0"/>
                                          </p:stCondLst>
                                        </p:cTn>
                                        <p:tgtEl>
                                          <p:spTgt spid="132142"/>
                                        </p:tgtEl>
                                        <p:attrNameLst>
                                          <p:attrName>style.visibility</p:attrName>
                                        </p:attrNameLst>
                                      </p:cBhvr>
                                      <p:to>
                                        <p:strVal val="visible"/>
                                      </p:to>
                                    </p:set>
                                    <p:anim calcmode="lin" valueType="num">
                                      <p:cBhvr>
                                        <p:cTn id="95" dur="500" fill="hold"/>
                                        <p:tgtEl>
                                          <p:spTgt spid="132142"/>
                                        </p:tgtEl>
                                        <p:attrNameLst>
                                          <p:attrName>ppt_w</p:attrName>
                                        </p:attrNameLst>
                                      </p:cBhvr>
                                      <p:tavLst>
                                        <p:tav tm="0">
                                          <p:val>
                                            <p:fltVal val="0"/>
                                          </p:val>
                                        </p:tav>
                                        <p:tav tm="100000">
                                          <p:val>
                                            <p:strVal val="#ppt_w"/>
                                          </p:val>
                                        </p:tav>
                                      </p:tavLst>
                                    </p:anim>
                                    <p:anim calcmode="lin" valueType="num">
                                      <p:cBhvr>
                                        <p:cTn id="96" dur="500" fill="hold"/>
                                        <p:tgtEl>
                                          <p:spTgt spid="132142"/>
                                        </p:tgtEl>
                                        <p:attrNameLst>
                                          <p:attrName>ppt_h</p:attrName>
                                        </p:attrNameLst>
                                      </p:cBhvr>
                                      <p:tavLst>
                                        <p:tav tm="0">
                                          <p:val>
                                            <p:fltVal val="0"/>
                                          </p:val>
                                        </p:tav>
                                        <p:tav tm="100000">
                                          <p:val>
                                            <p:strVal val="#ppt_h"/>
                                          </p:val>
                                        </p:tav>
                                      </p:tavLst>
                                    </p:anim>
                                    <p:animEffect transition="in" filter="fade">
                                      <p:cBhvr>
                                        <p:cTn id="97" dur="500"/>
                                        <p:tgtEl>
                                          <p:spTgt spid="132142"/>
                                        </p:tgtEl>
                                      </p:cBhvr>
                                    </p:animEffect>
                                  </p:childTnLst>
                                </p:cTn>
                              </p:par>
                              <p:par>
                                <p:cTn id="98" presetID="53" presetClass="entr" presetSubtype="0" fill="hold" grpId="0" nodeType="withEffect">
                                  <p:stCondLst>
                                    <p:cond delay="8000"/>
                                  </p:stCondLst>
                                  <p:childTnLst>
                                    <p:set>
                                      <p:cBhvr>
                                        <p:cTn id="99" dur="1" fill="hold">
                                          <p:stCondLst>
                                            <p:cond delay="0"/>
                                          </p:stCondLst>
                                        </p:cTn>
                                        <p:tgtEl>
                                          <p:spTgt spid="132143"/>
                                        </p:tgtEl>
                                        <p:attrNameLst>
                                          <p:attrName>style.visibility</p:attrName>
                                        </p:attrNameLst>
                                      </p:cBhvr>
                                      <p:to>
                                        <p:strVal val="visible"/>
                                      </p:to>
                                    </p:set>
                                    <p:anim calcmode="lin" valueType="num">
                                      <p:cBhvr>
                                        <p:cTn id="100" dur="500" fill="hold"/>
                                        <p:tgtEl>
                                          <p:spTgt spid="132143"/>
                                        </p:tgtEl>
                                        <p:attrNameLst>
                                          <p:attrName>ppt_w</p:attrName>
                                        </p:attrNameLst>
                                      </p:cBhvr>
                                      <p:tavLst>
                                        <p:tav tm="0">
                                          <p:val>
                                            <p:fltVal val="0"/>
                                          </p:val>
                                        </p:tav>
                                        <p:tav tm="100000">
                                          <p:val>
                                            <p:strVal val="#ppt_w"/>
                                          </p:val>
                                        </p:tav>
                                      </p:tavLst>
                                    </p:anim>
                                    <p:anim calcmode="lin" valueType="num">
                                      <p:cBhvr>
                                        <p:cTn id="101" dur="500" fill="hold"/>
                                        <p:tgtEl>
                                          <p:spTgt spid="132143"/>
                                        </p:tgtEl>
                                        <p:attrNameLst>
                                          <p:attrName>ppt_h</p:attrName>
                                        </p:attrNameLst>
                                      </p:cBhvr>
                                      <p:tavLst>
                                        <p:tav tm="0">
                                          <p:val>
                                            <p:fltVal val="0"/>
                                          </p:val>
                                        </p:tav>
                                        <p:tav tm="100000">
                                          <p:val>
                                            <p:strVal val="#ppt_h"/>
                                          </p:val>
                                        </p:tav>
                                      </p:tavLst>
                                    </p:anim>
                                    <p:animEffect transition="in" filter="fade">
                                      <p:cBhvr>
                                        <p:cTn id="102" dur="500"/>
                                        <p:tgtEl>
                                          <p:spTgt spid="132143"/>
                                        </p:tgtEl>
                                      </p:cBhvr>
                                    </p:animEffect>
                                  </p:childTnLst>
                                </p:cTn>
                              </p:par>
                              <p:par>
                                <p:cTn id="103" presetID="53" presetClass="entr" presetSubtype="0" fill="hold" nodeType="withEffect">
                                  <p:stCondLst>
                                    <p:cond delay="8000"/>
                                  </p:stCondLst>
                                  <p:childTnLst>
                                    <p:set>
                                      <p:cBhvr>
                                        <p:cTn id="104" dur="1" fill="hold">
                                          <p:stCondLst>
                                            <p:cond delay="0"/>
                                          </p:stCondLst>
                                        </p:cTn>
                                        <p:tgtEl>
                                          <p:spTgt spid="132144"/>
                                        </p:tgtEl>
                                        <p:attrNameLst>
                                          <p:attrName>style.visibility</p:attrName>
                                        </p:attrNameLst>
                                      </p:cBhvr>
                                      <p:to>
                                        <p:strVal val="visible"/>
                                      </p:to>
                                    </p:set>
                                    <p:anim calcmode="lin" valueType="num">
                                      <p:cBhvr>
                                        <p:cTn id="105" dur="500" fill="hold"/>
                                        <p:tgtEl>
                                          <p:spTgt spid="132144"/>
                                        </p:tgtEl>
                                        <p:attrNameLst>
                                          <p:attrName>ppt_w</p:attrName>
                                        </p:attrNameLst>
                                      </p:cBhvr>
                                      <p:tavLst>
                                        <p:tav tm="0">
                                          <p:val>
                                            <p:fltVal val="0"/>
                                          </p:val>
                                        </p:tav>
                                        <p:tav tm="100000">
                                          <p:val>
                                            <p:strVal val="#ppt_w"/>
                                          </p:val>
                                        </p:tav>
                                      </p:tavLst>
                                    </p:anim>
                                    <p:anim calcmode="lin" valueType="num">
                                      <p:cBhvr>
                                        <p:cTn id="106" dur="500" fill="hold"/>
                                        <p:tgtEl>
                                          <p:spTgt spid="132144"/>
                                        </p:tgtEl>
                                        <p:attrNameLst>
                                          <p:attrName>ppt_h</p:attrName>
                                        </p:attrNameLst>
                                      </p:cBhvr>
                                      <p:tavLst>
                                        <p:tav tm="0">
                                          <p:val>
                                            <p:fltVal val="0"/>
                                          </p:val>
                                        </p:tav>
                                        <p:tav tm="100000">
                                          <p:val>
                                            <p:strVal val="#ppt_h"/>
                                          </p:val>
                                        </p:tav>
                                      </p:tavLst>
                                    </p:anim>
                                    <p:animEffect transition="in" filter="fade">
                                      <p:cBhvr>
                                        <p:cTn id="107" dur="500"/>
                                        <p:tgtEl>
                                          <p:spTgt spid="132144"/>
                                        </p:tgtEl>
                                      </p:cBhvr>
                                    </p:animEffect>
                                  </p:childTnLst>
                                </p:cTn>
                              </p:par>
                              <p:par>
                                <p:cTn id="108" presetID="53" presetClass="entr" presetSubtype="0" fill="hold" grpId="0" nodeType="withEffect">
                                  <p:stCondLst>
                                    <p:cond delay="8000"/>
                                  </p:stCondLst>
                                  <p:childTnLst>
                                    <p:set>
                                      <p:cBhvr>
                                        <p:cTn id="109" dur="1" fill="hold">
                                          <p:stCondLst>
                                            <p:cond delay="0"/>
                                          </p:stCondLst>
                                        </p:cTn>
                                        <p:tgtEl>
                                          <p:spTgt spid="132145"/>
                                        </p:tgtEl>
                                        <p:attrNameLst>
                                          <p:attrName>style.visibility</p:attrName>
                                        </p:attrNameLst>
                                      </p:cBhvr>
                                      <p:to>
                                        <p:strVal val="visible"/>
                                      </p:to>
                                    </p:set>
                                    <p:anim calcmode="lin" valueType="num">
                                      <p:cBhvr>
                                        <p:cTn id="110" dur="500" fill="hold"/>
                                        <p:tgtEl>
                                          <p:spTgt spid="132145"/>
                                        </p:tgtEl>
                                        <p:attrNameLst>
                                          <p:attrName>ppt_w</p:attrName>
                                        </p:attrNameLst>
                                      </p:cBhvr>
                                      <p:tavLst>
                                        <p:tav tm="0">
                                          <p:val>
                                            <p:fltVal val="0"/>
                                          </p:val>
                                        </p:tav>
                                        <p:tav tm="100000">
                                          <p:val>
                                            <p:strVal val="#ppt_w"/>
                                          </p:val>
                                        </p:tav>
                                      </p:tavLst>
                                    </p:anim>
                                    <p:anim calcmode="lin" valueType="num">
                                      <p:cBhvr>
                                        <p:cTn id="111" dur="500" fill="hold"/>
                                        <p:tgtEl>
                                          <p:spTgt spid="132145"/>
                                        </p:tgtEl>
                                        <p:attrNameLst>
                                          <p:attrName>ppt_h</p:attrName>
                                        </p:attrNameLst>
                                      </p:cBhvr>
                                      <p:tavLst>
                                        <p:tav tm="0">
                                          <p:val>
                                            <p:fltVal val="0"/>
                                          </p:val>
                                        </p:tav>
                                        <p:tav tm="100000">
                                          <p:val>
                                            <p:strVal val="#ppt_h"/>
                                          </p:val>
                                        </p:tav>
                                      </p:tavLst>
                                    </p:anim>
                                    <p:animEffect transition="in" filter="fade">
                                      <p:cBhvr>
                                        <p:cTn id="112" dur="500"/>
                                        <p:tgtEl>
                                          <p:spTgt spid="132145"/>
                                        </p:tgtEl>
                                      </p:cBhvr>
                                    </p:animEffect>
                                  </p:childTnLst>
                                </p:cTn>
                              </p:par>
                              <p:par>
                                <p:cTn id="113" presetID="53" presetClass="entr" presetSubtype="0" fill="hold" nodeType="withEffect">
                                  <p:stCondLst>
                                    <p:cond delay="8000"/>
                                  </p:stCondLst>
                                  <p:childTnLst>
                                    <p:set>
                                      <p:cBhvr>
                                        <p:cTn id="114" dur="1" fill="hold">
                                          <p:stCondLst>
                                            <p:cond delay="0"/>
                                          </p:stCondLst>
                                        </p:cTn>
                                        <p:tgtEl>
                                          <p:spTgt spid="132146"/>
                                        </p:tgtEl>
                                        <p:attrNameLst>
                                          <p:attrName>style.visibility</p:attrName>
                                        </p:attrNameLst>
                                      </p:cBhvr>
                                      <p:to>
                                        <p:strVal val="visible"/>
                                      </p:to>
                                    </p:set>
                                    <p:anim calcmode="lin" valueType="num">
                                      <p:cBhvr>
                                        <p:cTn id="115" dur="500" fill="hold"/>
                                        <p:tgtEl>
                                          <p:spTgt spid="132146"/>
                                        </p:tgtEl>
                                        <p:attrNameLst>
                                          <p:attrName>ppt_w</p:attrName>
                                        </p:attrNameLst>
                                      </p:cBhvr>
                                      <p:tavLst>
                                        <p:tav tm="0">
                                          <p:val>
                                            <p:fltVal val="0"/>
                                          </p:val>
                                        </p:tav>
                                        <p:tav tm="100000">
                                          <p:val>
                                            <p:strVal val="#ppt_w"/>
                                          </p:val>
                                        </p:tav>
                                      </p:tavLst>
                                    </p:anim>
                                    <p:anim calcmode="lin" valueType="num">
                                      <p:cBhvr>
                                        <p:cTn id="116" dur="500" fill="hold"/>
                                        <p:tgtEl>
                                          <p:spTgt spid="132146"/>
                                        </p:tgtEl>
                                        <p:attrNameLst>
                                          <p:attrName>ppt_h</p:attrName>
                                        </p:attrNameLst>
                                      </p:cBhvr>
                                      <p:tavLst>
                                        <p:tav tm="0">
                                          <p:val>
                                            <p:fltVal val="0"/>
                                          </p:val>
                                        </p:tav>
                                        <p:tav tm="100000">
                                          <p:val>
                                            <p:strVal val="#ppt_h"/>
                                          </p:val>
                                        </p:tav>
                                      </p:tavLst>
                                    </p:anim>
                                    <p:animEffect transition="in" filter="fade">
                                      <p:cBhvr>
                                        <p:cTn id="117" dur="500"/>
                                        <p:tgtEl>
                                          <p:spTgt spid="132146"/>
                                        </p:tgtEl>
                                      </p:cBhvr>
                                    </p:animEffect>
                                  </p:childTnLst>
                                </p:cTn>
                              </p:par>
                              <p:par>
                                <p:cTn id="118" presetID="53" presetClass="entr" presetSubtype="0" fill="hold" grpId="0" nodeType="withEffect">
                                  <p:stCondLst>
                                    <p:cond delay="8000"/>
                                  </p:stCondLst>
                                  <p:childTnLst>
                                    <p:set>
                                      <p:cBhvr>
                                        <p:cTn id="119" dur="1" fill="hold">
                                          <p:stCondLst>
                                            <p:cond delay="0"/>
                                          </p:stCondLst>
                                        </p:cTn>
                                        <p:tgtEl>
                                          <p:spTgt spid="132147"/>
                                        </p:tgtEl>
                                        <p:attrNameLst>
                                          <p:attrName>style.visibility</p:attrName>
                                        </p:attrNameLst>
                                      </p:cBhvr>
                                      <p:to>
                                        <p:strVal val="visible"/>
                                      </p:to>
                                    </p:set>
                                    <p:anim calcmode="lin" valueType="num">
                                      <p:cBhvr>
                                        <p:cTn id="120" dur="500" fill="hold"/>
                                        <p:tgtEl>
                                          <p:spTgt spid="132147"/>
                                        </p:tgtEl>
                                        <p:attrNameLst>
                                          <p:attrName>ppt_w</p:attrName>
                                        </p:attrNameLst>
                                      </p:cBhvr>
                                      <p:tavLst>
                                        <p:tav tm="0">
                                          <p:val>
                                            <p:fltVal val="0"/>
                                          </p:val>
                                        </p:tav>
                                        <p:tav tm="100000">
                                          <p:val>
                                            <p:strVal val="#ppt_w"/>
                                          </p:val>
                                        </p:tav>
                                      </p:tavLst>
                                    </p:anim>
                                    <p:anim calcmode="lin" valueType="num">
                                      <p:cBhvr>
                                        <p:cTn id="121" dur="500" fill="hold"/>
                                        <p:tgtEl>
                                          <p:spTgt spid="132147"/>
                                        </p:tgtEl>
                                        <p:attrNameLst>
                                          <p:attrName>ppt_h</p:attrName>
                                        </p:attrNameLst>
                                      </p:cBhvr>
                                      <p:tavLst>
                                        <p:tav tm="0">
                                          <p:val>
                                            <p:fltVal val="0"/>
                                          </p:val>
                                        </p:tav>
                                        <p:tav tm="100000">
                                          <p:val>
                                            <p:strVal val="#ppt_h"/>
                                          </p:val>
                                        </p:tav>
                                      </p:tavLst>
                                    </p:anim>
                                    <p:animEffect transition="in" filter="fade">
                                      <p:cBhvr>
                                        <p:cTn id="122" dur="500"/>
                                        <p:tgtEl>
                                          <p:spTgt spid="132147"/>
                                        </p:tgtEl>
                                      </p:cBhvr>
                                    </p:animEffect>
                                  </p:childTnLst>
                                </p:cTn>
                              </p:par>
                              <p:par>
                                <p:cTn id="123" presetID="53" presetClass="entr" presetSubtype="0" fill="hold" nodeType="withEffect">
                                  <p:stCondLst>
                                    <p:cond delay="8000"/>
                                  </p:stCondLst>
                                  <p:childTnLst>
                                    <p:set>
                                      <p:cBhvr>
                                        <p:cTn id="124" dur="1" fill="hold">
                                          <p:stCondLst>
                                            <p:cond delay="0"/>
                                          </p:stCondLst>
                                        </p:cTn>
                                        <p:tgtEl>
                                          <p:spTgt spid="132148"/>
                                        </p:tgtEl>
                                        <p:attrNameLst>
                                          <p:attrName>style.visibility</p:attrName>
                                        </p:attrNameLst>
                                      </p:cBhvr>
                                      <p:to>
                                        <p:strVal val="visible"/>
                                      </p:to>
                                    </p:set>
                                    <p:anim calcmode="lin" valueType="num">
                                      <p:cBhvr>
                                        <p:cTn id="125" dur="500" fill="hold"/>
                                        <p:tgtEl>
                                          <p:spTgt spid="132148"/>
                                        </p:tgtEl>
                                        <p:attrNameLst>
                                          <p:attrName>ppt_w</p:attrName>
                                        </p:attrNameLst>
                                      </p:cBhvr>
                                      <p:tavLst>
                                        <p:tav tm="0">
                                          <p:val>
                                            <p:fltVal val="0"/>
                                          </p:val>
                                        </p:tav>
                                        <p:tav tm="100000">
                                          <p:val>
                                            <p:strVal val="#ppt_w"/>
                                          </p:val>
                                        </p:tav>
                                      </p:tavLst>
                                    </p:anim>
                                    <p:anim calcmode="lin" valueType="num">
                                      <p:cBhvr>
                                        <p:cTn id="126" dur="500" fill="hold"/>
                                        <p:tgtEl>
                                          <p:spTgt spid="132148"/>
                                        </p:tgtEl>
                                        <p:attrNameLst>
                                          <p:attrName>ppt_h</p:attrName>
                                        </p:attrNameLst>
                                      </p:cBhvr>
                                      <p:tavLst>
                                        <p:tav tm="0">
                                          <p:val>
                                            <p:fltVal val="0"/>
                                          </p:val>
                                        </p:tav>
                                        <p:tav tm="100000">
                                          <p:val>
                                            <p:strVal val="#ppt_h"/>
                                          </p:val>
                                        </p:tav>
                                      </p:tavLst>
                                    </p:anim>
                                    <p:animEffect transition="in" filter="fade">
                                      <p:cBhvr>
                                        <p:cTn id="127" dur="500"/>
                                        <p:tgtEl>
                                          <p:spTgt spid="132148"/>
                                        </p:tgtEl>
                                      </p:cBhvr>
                                    </p:animEffect>
                                  </p:childTnLst>
                                </p:cTn>
                              </p:par>
                              <p:par>
                                <p:cTn id="128" presetID="53" presetClass="entr" presetSubtype="0" fill="hold" grpId="0" nodeType="withEffect">
                                  <p:stCondLst>
                                    <p:cond delay="8000"/>
                                  </p:stCondLst>
                                  <p:childTnLst>
                                    <p:set>
                                      <p:cBhvr>
                                        <p:cTn id="129" dur="1" fill="hold">
                                          <p:stCondLst>
                                            <p:cond delay="0"/>
                                          </p:stCondLst>
                                        </p:cTn>
                                        <p:tgtEl>
                                          <p:spTgt spid="132149"/>
                                        </p:tgtEl>
                                        <p:attrNameLst>
                                          <p:attrName>style.visibility</p:attrName>
                                        </p:attrNameLst>
                                      </p:cBhvr>
                                      <p:to>
                                        <p:strVal val="visible"/>
                                      </p:to>
                                    </p:set>
                                    <p:anim calcmode="lin" valueType="num">
                                      <p:cBhvr>
                                        <p:cTn id="130" dur="500" fill="hold"/>
                                        <p:tgtEl>
                                          <p:spTgt spid="132149"/>
                                        </p:tgtEl>
                                        <p:attrNameLst>
                                          <p:attrName>ppt_w</p:attrName>
                                        </p:attrNameLst>
                                      </p:cBhvr>
                                      <p:tavLst>
                                        <p:tav tm="0">
                                          <p:val>
                                            <p:fltVal val="0"/>
                                          </p:val>
                                        </p:tav>
                                        <p:tav tm="100000">
                                          <p:val>
                                            <p:strVal val="#ppt_w"/>
                                          </p:val>
                                        </p:tav>
                                      </p:tavLst>
                                    </p:anim>
                                    <p:anim calcmode="lin" valueType="num">
                                      <p:cBhvr>
                                        <p:cTn id="131" dur="500" fill="hold"/>
                                        <p:tgtEl>
                                          <p:spTgt spid="132149"/>
                                        </p:tgtEl>
                                        <p:attrNameLst>
                                          <p:attrName>ppt_h</p:attrName>
                                        </p:attrNameLst>
                                      </p:cBhvr>
                                      <p:tavLst>
                                        <p:tav tm="0">
                                          <p:val>
                                            <p:fltVal val="0"/>
                                          </p:val>
                                        </p:tav>
                                        <p:tav tm="100000">
                                          <p:val>
                                            <p:strVal val="#ppt_h"/>
                                          </p:val>
                                        </p:tav>
                                      </p:tavLst>
                                    </p:anim>
                                    <p:animEffect transition="in" filter="fade">
                                      <p:cBhvr>
                                        <p:cTn id="132" dur="500"/>
                                        <p:tgtEl>
                                          <p:spTgt spid="132149"/>
                                        </p:tgtEl>
                                      </p:cBhvr>
                                    </p:animEffect>
                                  </p:childTnLst>
                                </p:cTn>
                              </p:par>
                              <p:par>
                                <p:cTn id="133" presetID="53" presetClass="entr" presetSubtype="0" fill="hold" grpId="0" nodeType="withEffect">
                                  <p:stCondLst>
                                    <p:cond delay="8000"/>
                                  </p:stCondLst>
                                  <p:childTnLst>
                                    <p:set>
                                      <p:cBhvr>
                                        <p:cTn id="134" dur="1" fill="hold">
                                          <p:stCondLst>
                                            <p:cond delay="0"/>
                                          </p:stCondLst>
                                        </p:cTn>
                                        <p:tgtEl>
                                          <p:spTgt spid="132150"/>
                                        </p:tgtEl>
                                        <p:attrNameLst>
                                          <p:attrName>style.visibility</p:attrName>
                                        </p:attrNameLst>
                                      </p:cBhvr>
                                      <p:to>
                                        <p:strVal val="visible"/>
                                      </p:to>
                                    </p:set>
                                    <p:anim calcmode="lin" valueType="num">
                                      <p:cBhvr>
                                        <p:cTn id="135" dur="500" fill="hold"/>
                                        <p:tgtEl>
                                          <p:spTgt spid="132150"/>
                                        </p:tgtEl>
                                        <p:attrNameLst>
                                          <p:attrName>ppt_w</p:attrName>
                                        </p:attrNameLst>
                                      </p:cBhvr>
                                      <p:tavLst>
                                        <p:tav tm="0">
                                          <p:val>
                                            <p:fltVal val="0"/>
                                          </p:val>
                                        </p:tav>
                                        <p:tav tm="100000">
                                          <p:val>
                                            <p:strVal val="#ppt_w"/>
                                          </p:val>
                                        </p:tav>
                                      </p:tavLst>
                                    </p:anim>
                                    <p:anim calcmode="lin" valueType="num">
                                      <p:cBhvr>
                                        <p:cTn id="136" dur="500" fill="hold"/>
                                        <p:tgtEl>
                                          <p:spTgt spid="132150"/>
                                        </p:tgtEl>
                                        <p:attrNameLst>
                                          <p:attrName>ppt_h</p:attrName>
                                        </p:attrNameLst>
                                      </p:cBhvr>
                                      <p:tavLst>
                                        <p:tav tm="0">
                                          <p:val>
                                            <p:fltVal val="0"/>
                                          </p:val>
                                        </p:tav>
                                        <p:tav tm="100000">
                                          <p:val>
                                            <p:strVal val="#ppt_h"/>
                                          </p:val>
                                        </p:tav>
                                      </p:tavLst>
                                    </p:anim>
                                    <p:animEffect transition="in" filter="fade">
                                      <p:cBhvr>
                                        <p:cTn id="137" dur="500"/>
                                        <p:tgtEl>
                                          <p:spTgt spid="132150"/>
                                        </p:tgtEl>
                                      </p:cBhvr>
                                    </p:animEffect>
                                  </p:childTnLst>
                                </p:cTn>
                              </p:par>
                              <p:par>
                                <p:cTn id="138" presetID="53" presetClass="entr" presetSubtype="0" fill="hold" grpId="0" nodeType="withEffect">
                                  <p:stCondLst>
                                    <p:cond delay="8000"/>
                                  </p:stCondLst>
                                  <p:childTnLst>
                                    <p:set>
                                      <p:cBhvr>
                                        <p:cTn id="139" dur="1" fill="hold">
                                          <p:stCondLst>
                                            <p:cond delay="0"/>
                                          </p:stCondLst>
                                        </p:cTn>
                                        <p:tgtEl>
                                          <p:spTgt spid="132151"/>
                                        </p:tgtEl>
                                        <p:attrNameLst>
                                          <p:attrName>style.visibility</p:attrName>
                                        </p:attrNameLst>
                                      </p:cBhvr>
                                      <p:to>
                                        <p:strVal val="visible"/>
                                      </p:to>
                                    </p:set>
                                    <p:anim calcmode="lin" valueType="num">
                                      <p:cBhvr>
                                        <p:cTn id="140" dur="500" fill="hold"/>
                                        <p:tgtEl>
                                          <p:spTgt spid="132151"/>
                                        </p:tgtEl>
                                        <p:attrNameLst>
                                          <p:attrName>ppt_w</p:attrName>
                                        </p:attrNameLst>
                                      </p:cBhvr>
                                      <p:tavLst>
                                        <p:tav tm="0">
                                          <p:val>
                                            <p:fltVal val="0"/>
                                          </p:val>
                                        </p:tav>
                                        <p:tav tm="100000">
                                          <p:val>
                                            <p:strVal val="#ppt_w"/>
                                          </p:val>
                                        </p:tav>
                                      </p:tavLst>
                                    </p:anim>
                                    <p:anim calcmode="lin" valueType="num">
                                      <p:cBhvr>
                                        <p:cTn id="141" dur="500" fill="hold"/>
                                        <p:tgtEl>
                                          <p:spTgt spid="132151"/>
                                        </p:tgtEl>
                                        <p:attrNameLst>
                                          <p:attrName>ppt_h</p:attrName>
                                        </p:attrNameLst>
                                      </p:cBhvr>
                                      <p:tavLst>
                                        <p:tav tm="0">
                                          <p:val>
                                            <p:fltVal val="0"/>
                                          </p:val>
                                        </p:tav>
                                        <p:tav tm="100000">
                                          <p:val>
                                            <p:strVal val="#ppt_h"/>
                                          </p:val>
                                        </p:tav>
                                      </p:tavLst>
                                    </p:anim>
                                    <p:animEffect transition="in" filter="fade">
                                      <p:cBhvr>
                                        <p:cTn id="142" dur="500"/>
                                        <p:tgtEl>
                                          <p:spTgt spid="132151"/>
                                        </p:tgtEl>
                                      </p:cBhvr>
                                    </p:animEffect>
                                  </p:childTnLst>
                                </p:cTn>
                              </p:par>
                              <p:par>
                                <p:cTn id="143" presetID="53" presetClass="entr" presetSubtype="0" fill="hold" grpId="0" nodeType="withEffect">
                                  <p:stCondLst>
                                    <p:cond delay="8000"/>
                                  </p:stCondLst>
                                  <p:childTnLst>
                                    <p:set>
                                      <p:cBhvr>
                                        <p:cTn id="144" dur="1" fill="hold">
                                          <p:stCondLst>
                                            <p:cond delay="0"/>
                                          </p:stCondLst>
                                        </p:cTn>
                                        <p:tgtEl>
                                          <p:spTgt spid="132152"/>
                                        </p:tgtEl>
                                        <p:attrNameLst>
                                          <p:attrName>style.visibility</p:attrName>
                                        </p:attrNameLst>
                                      </p:cBhvr>
                                      <p:to>
                                        <p:strVal val="visible"/>
                                      </p:to>
                                    </p:set>
                                    <p:anim calcmode="lin" valueType="num">
                                      <p:cBhvr>
                                        <p:cTn id="145" dur="500" fill="hold"/>
                                        <p:tgtEl>
                                          <p:spTgt spid="132152"/>
                                        </p:tgtEl>
                                        <p:attrNameLst>
                                          <p:attrName>ppt_w</p:attrName>
                                        </p:attrNameLst>
                                      </p:cBhvr>
                                      <p:tavLst>
                                        <p:tav tm="0">
                                          <p:val>
                                            <p:fltVal val="0"/>
                                          </p:val>
                                        </p:tav>
                                        <p:tav tm="100000">
                                          <p:val>
                                            <p:strVal val="#ppt_w"/>
                                          </p:val>
                                        </p:tav>
                                      </p:tavLst>
                                    </p:anim>
                                    <p:anim calcmode="lin" valueType="num">
                                      <p:cBhvr>
                                        <p:cTn id="146" dur="500" fill="hold"/>
                                        <p:tgtEl>
                                          <p:spTgt spid="132152"/>
                                        </p:tgtEl>
                                        <p:attrNameLst>
                                          <p:attrName>ppt_h</p:attrName>
                                        </p:attrNameLst>
                                      </p:cBhvr>
                                      <p:tavLst>
                                        <p:tav tm="0">
                                          <p:val>
                                            <p:fltVal val="0"/>
                                          </p:val>
                                        </p:tav>
                                        <p:tav tm="100000">
                                          <p:val>
                                            <p:strVal val="#ppt_h"/>
                                          </p:val>
                                        </p:tav>
                                      </p:tavLst>
                                    </p:anim>
                                    <p:animEffect transition="in" filter="fade">
                                      <p:cBhvr>
                                        <p:cTn id="147" dur="500"/>
                                        <p:tgtEl>
                                          <p:spTgt spid="132152"/>
                                        </p:tgtEl>
                                      </p:cBhvr>
                                    </p:animEffect>
                                  </p:childTnLst>
                                </p:cTn>
                              </p:par>
                              <p:par>
                                <p:cTn id="148" presetID="53" presetClass="entr" presetSubtype="0" fill="hold" grpId="0" nodeType="withEffect">
                                  <p:stCondLst>
                                    <p:cond delay="8000"/>
                                  </p:stCondLst>
                                  <p:childTnLst>
                                    <p:set>
                                      <p:cBhvr>
                                        <p:cTn id="149" dur="1" fill="hold">
                                          <p:stCondLst>
                                            <p:cond delay="0"/>
                                          </p:stCondLst>
                                        </p:cTn>
                                        <p:tgtEl>
                                          <p:spTgt spid="132153"/>
                                        </p:tgtEl>
                                        <p:attrNameLst>
                                          <p:attrName>style.visibility</p:attrName>
                                        </p:attrNameLst>
                                      </p:cBhvr>
                                      <p:to>
                                        <p:strVal val="visible"/>
                                      </p:to>
                                    </p:set>
                                    <p:anim calcmode="lin" valueType="num">
                                      <p:cBhvr>
                                        <p:cTn id="150" dur="500" fill="hold"/>
                                        <p:tgtEl>
                                          <p:spTgt spid="132153"/>
                                        </p:tgtEl>
                                        <p:attrNameLst>
                                          <p:attrName>ppt_w</p:attrName>
                                        </p:attrNameLst>
                                      </p:cBhvr>
                                      <p:tavLst>
                                        <p:tav tm="0">
                                          <p:val>
                                            <p:fltVal val="0"/>
                                          </p:val>
                                        </p:tav>
                                        <p:tav tm="100000">
                                          <p:val>
                                            <p:strVal val="#ppt_w"/>
                                          </p:val>
                                        </p:tav>
                                      </p:tavLst>
                                    </p:anim>
                                    <p:anim calcmode="lin" valueType="num">
                                      <p:cBhvr>
                                        <p:cTn id="151" dur="500" fill="hold"/>
                                        <p:tgtEl>
                                          <p:spTgt spid="132153"/>
                                        </p:tgtEl>
                                        <p:attrNameLst>
                                          <p:attrName>ppt_h</p:attrName>
                                        </p:attrNameLst>
                                      </p:cBhvr>
                                      <p:tavLst>
                                        <p:tav tm="0">
                                          <p:val>
                                            <p:fltVal val="0"/>
                                          </p:val>
                                        </p:tav>
                                        <p:tav tm="100000">
                                          <p:val>
                                            <p:strVal val="#ppt_h"/>
                                          </p:val>
                                        </p:tav>
                                      </p:tavLst>
                                    </p:anim>
                                    <p:animEffect transition="in" filter="fade">
                                      <p:cBhvr>
                                        <p:cTn id="152" dur="500"/>
                                        <p:tgtEl>
                                          <p:spTgt spid="132153"/>
                                        </p:tgtEl>
                                      </p:cBhvr>
                                    </p:animEffect>
                                  </p:childTnLst>
                                </p:cTn>
                              </p:par>
                              <p:par>
                                <p:cTn id="153" presetID="53" presetClass="entr" presetSubtype="0" fill="hold" grpId="0" nodeType="withEffect">
                                  <p:stCondLst>
                                    <p:cond delay="8000"/>
                                  </p:stCondLst>
                                  <p:childTnLst>
                                    <p:set>
                                      <p:cBhvr>
                                        <p:cTn id="154" dur="1" fill="hold">
                                          <p:stCondLst>
                                            <p:cond delay="0"/>
                                          </p:stCondLst>
                                        </p:cTn>
                                        <p:tgtEl>
                                          <p:spTgt spid="132154"/>
                                        </p:tgtEl>
                                        <p:attrNameLst>
                                          <p:attrName>style.visibility</p:attrName>
                                        </p:attrNameLst>
                                      </p:cBhvr>
                                      <p:to>
                                        <p:strVal val="visible"/>
                                      </p:to>
                                    </p:set>
                                    <p:anim calcmode="lin" valueType="num">
                                      <p:cBhvr>
                                        <p:cTn id="155" dur="500" fill="hold"/>
                                        <p:tgtEl>
                                          <p:spTgt spid="132154"/>
                                        </p:tgtEl>
                                        <p:attrNameLst>
                                          <p:attrName>ppt_w</p:attrName>
                                        </p:attrNameLst>
                                      </p:cBhvr>
                                      <p:tavLst>
                                        <p:tav tm="0">
                                          <p:val>
                                            <p:fltVal val="0"/>
                                          </p:val>
                                        </p:tav>
                                        <p:tav tm="100000">
                                          <p:val>
                                            <p:strVal val="#ppt_w"/>
                                          </p:val>
                                        </p:tav>
                                      </p:tavLst>
                                    </p:anim>
                                    <p:anim calcmode="lin" valueType="num">
                                      <p:cBhvr>
                                        <p:cTn id="156" dur="500" fill="hold"/>
                                        <p:tgtEl>
                                          <p:spTgt spid="132154"/>
                                        </p:tgtEl>
                                        <p:attrNameLst>
                                          <p:attrName>ppt_h</p:attrName>
                                        </p:attrNameLst>
                                      </p:cBhvr>
                                      <p:tavLst>
                                        <p:tav tm="0">
                                          <p:val>
                                            <p:fltVal val="0"/>
                                          </p:val>
                                        </p:tav>
                                        <p:tav tm="100000">
                                          <p:val>
                                            <p:strVal val="#ppt_h"/>
                                          </p:val>
                                        </p:tav>
                                      </p:tavLst>
                                    </p:anim>
                                    <p:animEffect transition="in" filter="fade">
                                      <p:cBhvr>
                                        <p:cTn id="157" dur="500"/>
                                        <p:tgtEl>
                                          <p:spTgt spid="132154"/>
                                        </p:tgtEl>
                                      </p:cBhvr>
                                    </p:animEffect>
                                  </p:childTnLst>
                                </p:cTn>
                              </p:par>
                              <p:par>
                                <p:cTn id="158" presetID="53" presetClass="entr" presetSubtype="0" fill="hold" grpId="0" nodeType="withEffect">
                                  <p:stCondLst>
                                    <p:cond delay="8000"/>
                                  </p:stCondLst>
                                  <p:childTnLst>
                                    <p:set>
                                      <p:cBhvr>
                                        <p:cTn id="159" dur="1" fill="hold">
                                          <p:stCondLst>
                                            <p:cond delay="0"/>
                                          </p:stCondLst>
                                        </p:cTn>
                                        <p:tgtEl>
                                          <p:spTgt spid="132155"/>
                                        </p:tgtEl>
                                        <p:attrNameLst>
                                          <p:attrName>style.visibility</p:attrName>
                                        </p:attrNameLst>
                                      </p:cBhvr>
                                      <p:to>
                                        <p:strVal val="visible"/>
                                      </p:to>
                                    </p:set>
                                    <p:anim calcmode="lin" valueType="num">
                                      <p:cBhvr>
                                        <p:cTn id="160" dur="500" fill="hold"/>
                                        <p:tgtEl>
                                          <p:spTgt spid="132155"/>
                                        </p:tgtEl>
                                        <p:attrNameLst>
                                          <p:attrName>ppt_w</p:attrName>
                                        </p:attrNameLst>
                                      </p:cBhvr>
                                      <p:tavLst>
                                        <p:tav tm="0">
                                          <p:val>
                                            <p:fltVal val="0"/>
                                          </p:val>
                                        </p:tav>
                                        <p:tav tm="100000">
                                          <p:val>
                                            <p:strVal val="#ppt_w"/>
                                          </p:val>
                                        </p:tav>
                                      </p:tavLst>
                                    </p:anim>
                                    <p:anim calcmode="lin" valueType="num">
                                      <p:cBhvr>
                                        <p:cTn id="161" dur="500" fill="hold"/>
                                        <p:tgtEl>
                                          <p:spTgt spid="132155"/>
                                        </p:tgtEl>
                                        <p:attrNameLst>
                                          <p:attrName>ppt_h</p:attrName>
                                        </p:attrNameLst>
                                      </p:cBhvr>
                                      <p:tavLst>
                                        <p:tav tm="0">
                                          <p:val>
                                            <p:fltVal val="0"/>
                                          </p:val>
                                        </p:tav>
                                        <p:tav tm="100000">
                                          <p:val>
                                            <p:strVal val="#ppt_h"/>
                                          </p:val>
                                        </p:tav>
                                      </p:tavLst>
                                    </p:anim>
                                    <p:animEffect transition="in" filter="fade">
                                      <p:cBhvr>
                                        <p:cTn id="162" dur="500"/>
                                        <p:tgtEl>
                                          <p:spTgt spid="132155"/>
                                        </p:tgtEl>
                                      </p:cBhvr>
                                    </p:animEffect>
                                  </p:childTnLst>
                                </p:cTn>
                              </p:par>
                              <p:par>
                                <p:cTn id="163" presetID="53" presetClass="entr" presetSubtype="0" fill="hold" grpId="0" nodeType="withEffect">
                                  <p:stCondLst>
                                    <p:cond delay="8000"/>
                                  </p:stCondLst>
                                  <p:childTnLst>
                                    <p:set>
                                      <p:cBhvr>
                                        <p:cTn id="164" dur="1" fill="hold">
                                          <p:stCondLst>
                                            <p:cond delay="0"/>
                                          </p:stCondLst>
                                        </p:cTn>
                                        <p:tgtEl>
                                          <p:spTgt spid="132156"/>
                                        </p:tgtEl>
                                        <p:attrNameLst>
                                          <p:attrName>style.visibility</p:attrName>
                                        </p:attrNameLst>
                                      </p:cBhvr>
                                      <p:to>
                                        <p:strVal val="visible"/>
                                      </p:to>
                                    </p:set>
                                    <p:anim calcmode="lin" valueType="num">
                                      <p:cBhvr>
                                        <p:cTn id="165" dur="500" fill="hold"/>
                                        <p:tgtEl>
                                          <p:spTgt spid="132156"/>
                                        </p:tgtEl>
                                        <p:attrNameLst>
                                          <p:attrName>ppt_w</p:attrName>
                                        </p:attrNameLst>
                                      </p:cBhvr>
                                      <p:tavLst>
                                        <p:tav tm="0">
                                          <p:val>
                                            <p:fltVal val="0"/>
                                          </p:val>
                                        </p:tav>
                                        <p:tav tm="100000">
                                          <p:val>
                                            <p:strVal val="#ppt_w"/>
                                          </p:val>
                                        </p:tav>
                                      </p:tavLst>
                                    </p:anim>
                                    <p:anim calcmode="lin" valueType="num">
                                      <p:cBhvr>
                                        <p:cTn id="166" dur="500" fill="hold"/>
                                        <p:tgtEl>
                                          <p:spTgt spid="132156"/>
                                        </p:tgtEl>
                                        <p:attrNameLst>
                                          <p:attrName>ppt_h</p:attrName>
                                        </p:attrNameLst>
                                      </p:cBhvr>
                                      <p:tavLst>
                                        <p:tav tm="0">
                                          <p:val>
                                            <p:fltVal val="0"/>
                                          </p:val>
                                        </p:tav>
                                        <p:tav tm="100000">
                                          <p:val>
                                            <p:strVal val="#ppt_h"/>
                                          </p:val>
                                        </p:tav>
                                      </p:tavLst>
                                    </p:anim>
                                    <p:animEffect transition="in" filter="fade">
                                      <p:cBhvr>
                                        <p:cTn id="167" dur="500"/>
                                        <p:tgtEl>
                                          <p:spTgt spid="132156"/>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0" presetClass="path" presetSubtype="0" accel="50000" decel="50000" fill="hold" grpId="1" nodeType="clickEffect">
                                  <p:stCondLst>
                                    <p:cond delay="4500"/>
                                  </p:stCondLst>
                                  <p:childTnLst>
                                    <p:animMotion origin="layout" path="M 1.66667E-6 -1.48148E-6 C -0.00469 -0.01551 -0.00903 -0.03079 -0.02083 -0.03866 C -0.03281 -0.04676 -0.05208 -0.04792 -0.07101 -0.04884 " pathEditMode="relative" rAng="0" ptsTypes="aaA">
                                      <p:cBhvr>
                                        <p:cTn id="171" dur="2000" fill="hold"/>
                                        <p:tgtEl>
                                          <p:spTgt spid="132136"/>
                                        </p:tgtEl>
                                        <p:attrNameLst>
                                          <p:attrName>ppt_x</p:attrName>
                                          <p:attrName>ppt_y</p:attrName>
                                        </p:attrNameLst>
                                      </p:cBhvr>
                                      <p:rCtr x="-3600" y="-2500"/>
                                    </p:animMotion>
                                  </p:childTnLst>
                                </p:cTn>
                              </p:par>
                              <p:par>
                                <p:cTn id="172" presetID="0" presetClass="path" presetSubtype="0" accel="50000" decel="50000" fill="hold" grpId="1" nodeType="withEffect">
                                  <p:stCondLst>
                                    <p:cond delay="4500"/>
                                  </p:stCondLst>
                                  <p:childTnLst>
                                    <p:animMotion origin="layout" path="M -0.01407 0.00231 C -0.02396 0.00648 -0.03386 0.01065 -0.04063 0.02245 C -0.0474 0.03426 -0.05573 0.04954 -0.05486 0.07361 C -0.054 0.09768 -0.04462 0.14838 -0.03577 0.1669 C -0.02691 0.18542 -0.01424 0.18495 -0.00157 0.18472 " pathEditMode="relative" rAng="0" ptsTypes="aaaaA">
                                      <p:cBhvr>
                                        <p:cTn id="173" dur="2000" fill="hold"/>
                                        <p:tgtEl>
                                          <p:spTgt spid="132137"/>
                                        </p:tgtEl>
                                        <p:attrNameLst>
                                          <p:attrName>ppt_x</p:attrName>
                                          <p:attrName>ppt_y</p:attrName>
                                        </p:attrNameLst>
                                      </p:cBhvr>
                                      <p:rCtr x="-1500" y="9100"/>
                                    </p:animMotion>
                                  </p:childTnLst>
                                </p:cTn>
                              </p:par>
                              <p:par>
                                <p:cTn id="174" presetID="0" presetClass="path" presetSubtype="0" accel="50000" decel="50000" fill="hold" grpId="1" nodeType="withEffect">
                                  <p:stCondLst>
                                    <p:cond delay="4500"/>
                                  </p:stCondLst>
                                  <p:childTnLst>
                                    <p:animMotion origin="layout" path="M 0.01476 -0.00092 C 0.02622 -0.00555 0.03767 -0.01018 0.04722 -0.01921 C 0.05677 -0.02824 0.06858 -0.0368 0.07222 -0.05532 C 0.07587 -0.07384 0.0724 -0.10254 0.06892 -0.13102 " pathEditMode="relative" rAng="0" ptsTypes="aaaA">
                                      <p:cBhvr>
                                        <p:cTn id="175" dur="2000" fill="hold"/>
                                        <p:tgtEl>
                                          <p:spTgt spid="132141"/>
                                        </p:tgtEl>
                                        <p:attrNameLst>
                                          <p:attrName>ppt_x</p:attrName>
                                          <p:attrName>ppt_y</p:attrName>
                                        </p:attrNameLst>
                                      </p:cBhvr>
                                      <p:rCtr x="3100" y="-6500"/>
                                    </p:animMotion>
                                  </p:childTnLst>
                                  <p:subTnLst>
                                    <p:set>
                                      <p:cBhvr override="childStyle">
                                        <p:cTn dur="1" fill="hold" display="0" masterRel="nextClick" afterEffect="1"/>
                                        <p:tgtEl>
                                          <p:spTgt spid="132141"/>
                                        </p:tgtEl>
                                        <p:attrNameLst>
                                          <p:attrName>style.visibility</p:attrName>
                                        </p:attrNameLst>
                                      </p:cBhvr>
                                      <p:to>
                                        <p:strVal val="hidden"/>
                                      </p:to>
                                    </p:set>
                                  </p:subTnLst>
                                </p:cTn>
                              </p:par>
                              <p:par>
                                <p:cTn id="176" presetID="0" presetClass="path" presetSubtype="0" accel="50000" decel="50000" fill="hold" grpId="1" nodeType="withEffect">
                                  <p:stCondLst>
                                    <p:cond delay="4500"/>
                                  </p:stCondLst>
                                  <p:childTnLst>
                                    <p:animMotion origin="layout" path="M 1.94444E-6 -3.33333E-6 C -0.00486 -0.01967 -0.00955 -0.03935 -0.0184 -0.05162 C -0.02726 -0.06389 -0.04427 -0.07361 -0.0533 -0.07268 C -0.06233 -0.07176 -0.06754 -0.05949 -0.07257 -0.04722 " pathEditMode="relative" rAng="0" ptsTypes="aaaA">
                                      <p:cBhvr>
                                        <p:cTn id="177" dur="2000" fill="hold"/>
                                        <p:tgtEl>
                                          <p:spTgt spid="132155"/>
                                        </p:tgtEl>
                                        <p:attrNameLst>
                                          <p:attrName>ppt_x</p:attrName>
                                          <p:attrName>ppt_y</p:attrName>
                                        </p:attrNameLst>
                                      </p:cBhvr>
                                      <p:rCtr x="-3600" y="-3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128" grpId="0" animBg="1"/>
      <p:bldP spid="132129" grpId="0"/>
      <p:bldP spid="132130" grpId="0"/>
      <p:bldP spid="132131" grpId="0" animBg="1"/>
      <p:bldP spid="132132" grpId="0" animBg="1"/>
      <p:bldP spid="132133" grpId="0"/>
      <p:bldP spid="132134" grpId="0"/>
      <p:bldP spid="132136" grpId="0"/>
      <p:bldP spid="132136" grpId="1"/>
      <p:bldP spid="132137" grpId="0"/>
      <p:bldP spid="132137" grpId="1"/>
      <p:bldP spid="132141" grpId="0"/>
      <p:bldP spid="132141" grpId="1"/>
      <p:bldP spid="132143" grpId="0"/>
      <p:bldP spid="132145" grpId="0"/>
      <p:bldP spid="132147" grpId="0"/>
      <p:bldP spid="132149" grpId="0"/>
      <p:bldP spid="132150" grpId="0"/>
      <p:bldP spid="132151" grpId="0"/>
      <p:bldP spid="132152" grpId="0"/>
      <p:bldP spid="132153" grpId="0"/>
      <p:bldP spid="132154" grpId="0"/>
      <p:bldP spid="132155" grpId="0"/>
      <p:bldP spid="132155" grpId="1"/>
      <p:bldP spid="1321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3"/>
          <p:cNvGrpSpPr>
            <a:grpSpLocks/>
          </p:cNvGrpSpPr>
          <p:nvPr/>
        </p:nvGrpSpPr>
        <p:grpSpPr bwMode="auto">
          <a:xfrm>
            <a:off x="150813" y="1979613"/>
            <a:ext cx="2133600" cy="4389437"/>
            <a:chOff x="95" y="1247"/>
            <a:chExt cx="1344" cy="2765"/>
          </a:xfrm>
        </p:grpSpPr>
        <p:sp>
          <p:nvSpPr>
            <p:cNvPr id="51239" name="Text Box 4"/>
            <p:cNvSpPr txBox="1">
              <a:spLocks noChangeAspect="1" noChangeArrowheads="1"/>
            </p:cNvSpPr>
            <p:nvPr/>
          </p:nvSpPr>
          <p:spPr bwMode="auto">
            <a:xfrm>
              <a:off x="496" y="3160"/>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51240" name="Text Box 5"/>
            <p:cNvSpPr txBox="1">
              <a:spLocks noChangeAspect="1" noChangeArrowheads="1"/>
            </p:cNvSpPr>
            <p:nvPr/>
          </p:nvSpPr>
          <p:spPr bwMode="auto">
            <a:xfrm>
              <a:off x="95" y="2092"/>
              <a:ext cx="896" cy="31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HO-CH</a:t>
              </a:r>
            </a:p>
          </p:txBody>
        </p:sp>
        <p:sp>
          <p:nvSpPr>
            <p:cNvPr id="51241" name="Text Box 6"/>
            <p:cNvSpPr txBox="1">
              <a:spLocks noChangeAspect="1" noChangeArrowheads="1"/>
            </p:cNvSpPr>
            <p:nvPr/>
          </p:nvSpPr>
          <p:spPr bwMode="auto">
            <a:xfrm>
              <a:off x="262" y="2815"/>
              <a:ext cx="896" cy="317"/>
            </a:xfrm>
            <a:prstGeom prst="rect">
              <a:avLst/>
            </a:prstGeom>
            <a:noFill/>
            <a:ln w="9525">
              <a:noFill/>
              <a:miter lim="800000"/>
              <a:headEnd/>
              <a:tailEnd/>
            </a:ln>
          </p:spPr>
          <p:txBody>
            <a:bodyPr wrap="none">
              <a:spAutoFit/>
            </a:bodyPr>
            <a:lstStyle/>
            <a:p>
              <a:pPr algn="ctr" rtl="1">
                <a:defRPr/>
              </a:pPr>
              <a:r>
                <a:rPr lang="en" sz="2700" b="1">
                  <a:solidFill>
                    <a:schemeClr val="bg1"/>
                  </a:solidFill>
                  <a:effectLst>
                    <a:outerShdw blurRad="38100" dist="38100" dir="2700000" algn="tl">
                      <a:srgbClr val="000000">
                        <a:alpha val="43137"/>
                      </a:srgbClr>
                    </a:outerShdw>
                  </a:effectLst>
                  <a:latin typeface="Arial" pitchFamily="34" charset="0"/>
                </a:rPr>
                <a:t>H </a:t>
              </a:r>
              <a:r>
                <a:rPr lang="en" sz="2700" b="1">
                  <a:solidFill>
                    <a:srgbClr val="FF9900"/>
                  </a:solidFill>
                  <a:effectLst>
                    <a:outerShdw blurRad="38100" dist="38100" dir="2700000" algn="tl">
                      <a:srgbClr val="000000">
                        <a:alpha val="43137"/>
                      </a:srgbClr>
                    </a:outerShdw>
                  </a:effectLst>
                  <a:latin typeface="Arial" pitchFamily="34" charset="0"/>
                </a:rPr>
                <a:t>- </a:t>
              </a:r>
              <a:r>
                <a:rPr lang="en" sz="2700" b="1">
                  <a:solidFill>
                    <a:srgbClr val="EAEAEA"/>
                  </a:solidFill>
                  <a:effectLst>
                    <a:outerShdw blurRad="38100" dist="38100" dir="2700000" algn="tl">
                      <a:srgbClr val="000000">
                        <a:alpha val="43137"/>
                      </a:srgbClr>
                    </a:outerShdw>
                  </a:effectLst>
                  <a:latin typeface="Arial" pitchFamily="34" charset="0"/>
                </a:rPr>
                <a:t>C </a:t>
              </a:r>
              <a:r>
                <a:rPr lang="en" sz="2700" b="1">
                  <a:solidFill>
                    <a:srgbClr val="FF9900"/>
                  </a:solidFill>
                  <a:effectLst>
                    <a:outerShdw blurRad="38100" dist="38100" dir="2700000" algn="tl">
                      <a:srgbClr val="000000">
                        <a:alpha val="43137"/>
                      </a:srgbClr>
                    </a:outerShdw>
                  </a:effectLst>
                  <a:latin typeface="Arial" pitchFamily="34" charset="0"/>
                </a:rPr>
                <a:t>-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1242" name="Line 7"/>
            <p:cNvSpPr>
              <a:spLocks noChangeAspect="1" noChangeShapeType="1"/>
            </p:cNvSpPr>
            <p:nvPr/>
          </p:nvSpPr>
          <p:spPr bwMode="auto">
            <a:xfrm flipV="1">
              <a:off x="640" y="2743"/>
              <a:ext cx="0" cy="15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43" name="Line 8"/>
            <p:cNvSpPr>
              <a:spLocks noChangeAspect="1" noChangeShapeType="1"/>
            </p:cNvSpPr>
            <p:nvPr/>
          </p:nvSpPr>
          <p:spPr bwMode="auto">
            <a:xfrm flipV="1">
              <a:off x="640" y="3085"/>
              <a:ext cx="0" cy="15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44" name="Line 9"/>
            <p:cNvSpPr>
              <a:spLocks noChangeAspect="1" noChangeShapeType="1"/>
            </p:cNvSpPr>
            <p:nvPr/>
          </p:nvSpPr>
          <p:spPr bwMode="auto">
            <a:xfrm flipV="1">
              <a:off x="640" y="2383"/>
              <a:ext cx="0" cy="153"/>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45" name="Text Box 10"/>
            <p:cNvSpPr txBox="1">
              <a:spLocks noChangeAspect="1" noChangeArrowheads="1"/>
            </p:cNvSpPr>
            <p:nvPr/>
          </p:nvSpPr>
          <p:spPr bwMode="auto">
            <a:xfrm>
              <a:off x="253" y="2467"/>
              <a:ext cx="896" cy="31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HC-OH</a:t>
              </a:r>
            </a:p>
          </p:txBody>
        </p:sp>
        <p:sp>
          <p:nvSpPr>
            <p:cNvPr id="51246" name="Line 11"/>
            <p:cNvSpPr>
              <a:spLocks noChangeAspect="1" noChangeShapeType="1"/>
            </p:cNvSpPr>
            <p:nvPr/>
          </p:nvSpPr>
          <p:spPr bwMode="auto">
            <a:xfrm flipV="1">
              <a:off x="640" y="2011"/>
              <a:ext cx="0" cy="153"/>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47" name="Text Box 12"/>
            <p:cNvSpPr txBox="1">
              <a:spLocks noChangeAspect="1" noChangeArrowheads="1"/>
            </p:cNvSpPr>
            <p:nvPr/>
          </p:nvSpPr>
          <p:spPr bwMode="auto">
            <a:xfrm>
              <a:off x="503" y="1373"/>
              <a:ext cx="832" cy="31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CH2OH</a:t>
              </a:r>
              <a:r>
                <a:rPr lang="en" sz="2700" b="1" baseline="-25000">
                  <a:solidFill>
                    <a:srgbClr val="FFFF00"/>
                  </a:solidFill>
                  <a:effectLst>
                    <a:outerShdw blurRad="38100" dist="38100" dir="2700000" algn="tl">
                      <a:srgbClr val="000000">
                        <a:alpha val="43137"/>
                      </a:srgbClr>
                    </a:outerShdw>
                  </a:effectLst>
                  <a:latin typeface="Arial" pitchFamily="34" charset="0"/>
                </a:rPr>
                <a:t>​</a:t>
              </a:r>
              <a:r>
                <a:rPr lang="en" sz="2700" b="1">
                  <a:solidFill>
                    <a:srgbClr val="FFFF00"/>
                  </a:solidFill>
                  <a:effectLst>
                    <a:outerShdw blurRad="38100" dist="38100" dir="2700000" algn="tl">
                      <a:srgbClr val="000000">
                        <a:alpha val="43137"/>
                      </a:srgbClr>
                    </a:outerShdw>
                  </a:effectLst>
                  <a:latin typeface="Arial" pitchFamily="34" charset="0"/>
                </a:rPr>
                <a:t>​</a:t>
              </a:r>
            </a:p>
          </p:txBody>
        </p:sp>
        <p:sp>
          <p:nvSpPr>
            <p:cNvPr id="51248" name="Line 13"/>
            <p:cNvSpPr>
              <a:spLocks noChangeAspect="1" noChangeShapeType="1"/>
            </p:cNvSpPr>
            <p:nvPr/>
          </p:nvSpPr>
          <p:spPr bwMode="auto">
            <a:xfrm flipV="1">
              <a:off x="640" y="1647"/>
              <a:ext cx="0" cy="153"/>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49" name="Text Box 14"/>
            <p:cNvSpPr txBox="1">
              <a:spLocks noChangeAspect="1" noChangeArrowheads="1"/>
            </p:cNvSpPr>
            <p:nvPr/>
          </p:nvSpPr>
          <p:spPr bwMode="auto">
            <a:xfrm>
              <a:off x="496" y="1730"/>
              <a:ext cx="566" cy="31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C=O</a:t>
              </a:r>
            </a:p>
          </p:txBody>
        </p:sp>
        <p:sp>
          <p:nvSpPr>
            <p:cNvPr id="51250" name="Text Box 15"/>
            <p:cNvSpPr txBox="1">
              <a:spLocks noChangeArrowheads="1"/>
            </p:cNvSpPr>
            <p:nvPr/>
          </p:nvSpPr>
          <p:spPr bwMode="auto">
            <a:xfrm>
              <a:off x="251" y="3570"/>
              <a:ext cx="1188" cy="442"/>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D-fructose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51251" name="Text Box 16"/>
            <p:cNvSpPr txBox="1">
              <a:spLocks noChangeArrowheads="1"/>
            </p:cNvSpPr>
            <p:nvPr/>
          </p:nvSpPr>
          <p:spPr bwMode="auto">
            <a:xfrm>
              <a:off x="626" y="1247"/>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1</a:t>
              </a:r>
            </a:p>
          </p:txBody>
        </p:sp>
        <p:sp>
          <p:nvSpPr>
            <p:cNvPr id="51252" name="Text Box 17"/>
            <p:cNvSpPr txBox="1">
              <a:spLocks noChangeArrowheads="1"/>
            </p:cNvSpPr>
            <p:nvPr/>
          </p:nvSpPr>
          <p:spPr bwMode="auto">
            <a:xfrm>
              <a:off x="626" y="1619"/>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2</a:t>
              </a:r>
            </a:p>
          </p:txBody>
        </p:sp>
        <p:sp>
          <p:nvSpPr>
            <p:cNvPr id="51253" name="Text Box 18"/>
            <p:cNvSpPr txBox="1">
              <a:spLocks noChangeArrowheads="1"/>
            </p:cNvSpPr>
            <p:nvPr/>
          </p:nvSpPr>
          <p:spPr bwMode="auto">
            <a:xfrm>
              <a:off x="626" y="1991"/>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3</a:t>
              </a:r>
            </a:p>
          </p:txBody>
        </p:sp>
        <p:sp>
          <p:nvSpPr>
            <p:cNvPr id="51254" name="Text Box 19"/>
            <p:cNvSpPr txBox="1">
              <a:spLocks noChangeArrowheads="1"/>
            </p:cNvSpPr>
            <p:nvPr/>
          </p:nvSpPr>
          <p:spPr bwMode="auto">
            <a:xfrm>
              <a:off x="638" y="2375"/>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4</a:t>
              </a:r>
            </a:p>
          </p:txBody>
        </p:sp>
        <p:sp>
          <p:nvSpPr>
            <p:cNvPr id="51255" name="Text Box 20"/>
            <p:cNvSpPr txBox="1">
              <a:spLocks noChangeArrowheads="1"/>
            </p:cNvSpPr>
            <p:nvPr/>
          </p:nvSpPr>
          <p:spPr bwMode="auto">
            <a:xfrm>
              <a:off x="638" y="2723"/>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5</a:t>
              </a:r>
            </a:p>
          </p:txBody>
        </p:sp>
        <p:sp>
          <p:nvSpPr>
            <p:cNvPr id="51256" name="Text Box 21"/>
            <p:cNvSpPr txBox="1">
              <a:spLocks noChangeArrowheads="1"/>
            </p:cNvSpPr>
            <p:nvPr/>
          </p:nvSpPr>
          <p:spPr bwMode="auto">
            <a:xfrm>
              <a:off x="638" y="3047"/>
              <a:ext cx="196" cy="231"/>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6</a:t>
              </a:r>
            </a:p>
          </p:txBody>
        </p:sp>
      </p:grpSp>
      <p:grpSp>
        <p:nvGrpSpPr>
          <p:cNvPr id="69635" name="Group 22"/>
          <p:cNvGrpSpPr>
            <a:grpSpLocks/>
          </p:cNvGrpSpPr>
          <p:nvPr/>
        </p:nvGrpSpPr>
        <p:grpSpPr bwMode="auto">
          <a:xfrm>
            <a:off x="2362200" y="3581400"/>
            <a:ext cx="247650" cy="304800"/>
            <a:chOff x="1488" y="2256"/>
            <a:chExt cx="156" cy="192"/>
          </a:xfrm>
        </p:grpSpPr>
        <p:sp>
          <p:nvSpPr>
            <p:cNvPr id="51236" name="Line 23"/>
            <p:cNvSpPr>
              <a:spLocks noChangeShapeType="1"/>
            </p:cNvSpPr>
            <p:nvPr/>
          </p:nvSpPr>
          <p:spPr bwMode="auto">
            <a:xfrm>
              <a:off x="1488" y="2256"/>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37" name="Line 24"/>
            <p:cNvSpPr>
              <a:spLocks noChangeShapeType="1"/>
            </p:cNvSpPr>
            <p:nvPr/>
          </p:nvSpPr>
          <p:spPr bwMode="auto">
            <a:xfrm>
              <a:off x="1488" y="2352"/>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38" name="Line 25"/>
            <p:cNvSpPr>
              <a:spLocks noChangeShapeType="1"/>
            </p:cNvSpPr>
            <p:nvPr/>
          </p:nvSpPr>
          <p:spPr bwMode="auto">
            <a:xfrm>
              <a:off x="1488" y="2448"/>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51204" name="Rectangle 26"/>
          <p:cNvSpPr>
            <a:spLocks noChangeArrowheads="1"/>
          </p:cNvSpPr>
          <p:nvPr/>
        </p:nvSpPr>
        <p:spPr bwMode="auto">
          <a:xfrm>
            <a:off x="3905250" y="4191000"/>
            <a:ext cx="539750" cy="74613"/>
          </a:xfrm>
          <a:prstGeom prst="rect">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05" name="Text Box 27"/>
          <p:cNvSpPr txBox="1">
            <a:spLocks noChangeArrowheads="1"/>
          </p:cNvSpPr>
          <p:nvPr/>
        </p:nvSpPr>
        <p:spPr bwMode="auto">
          <a:xfrm>
            <a:off x="3484563" y="3963988"/>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51206" name="Text Box 28"/>
          <p:cNvSpPr txBox="1">
            <a:spLocks noChangeArrowheads="1"/>
          </p:cNvSpPr>
          <p:nvPr/>
        </p:nvSpPr>
        <p:spPr bwMode="auto">
          <a:xfrm>
            <a:off x="4422775" y="3968750"/>
            <a:ext cx="431800"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a:t>
            </a:r>
          </a:p>
        </p:txBody>
      </p:sp>
      <p:sp>
        <p:nvSpPr>
          <p:cNvPr id="51207" name="AutoShape 29"/>
          <p:cNvSpPr>
            <a:spLocks noChangeArrowheads="1"/>
          </p:cNvSpPr>
          <p:nvPr/>
        </p:nvSpPr>
        <p:spPr bwMode="auto">
          <a:xfrm rot="-1800000">
            <a:off x="3424238" y="3586163"/>
            <a:ext cx="74612" cy="539750"/>
          </a:xfrm>
          <a:prstGeom prst="triangle">
            <a:avLst>
              <a:gd name="adj" fmla="val 50000"/>
            </a:avLst>
          </a:prstGeom>
          <a:solidFill>
            <a:srgbClr val="FF9900"/>
          </a:solidFill>
          <a:ln w="9525">
            <a:solidFill>
              <a:srgbClr val="FF99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08" name="AutoShape 30"/>
          <p:cNvSpPr>
            <a:spLocks noChangeArrowheads="1"/>
          </p:cNvSpPr>
          <p:nvPr/>
        </p:nvSpPr>
        <p:spPr bwMode="auto">
          <a:xfrm rot="1800000">
            <a:off x="4824413" y="3586163"/>
            <a:ext cx="74612" cy="539750"/>
          </a:xfrm>
          <a:prstGeom prst="triangle">
            <a:avLst>
              <a:gd name="adj" fmla="val 50000"/>
            </a:avLst>
          </a:prstGeom>
          <a:solidFill>
            <a:srgbClr val="FFFF00"/>
          </a:solidFill>
          <a:ln w="9525">
            <a:solidFill>
              <a:srgbClr val="FF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09" name="Text Box 31"/>
          <p:cNvSpPr txBox="1">
            <a:spLocks noChangeArrowheads="1"/>
          </p:cNvSpPr>
          <p:nvPr/>
        </p:nvSpPr>
        <p:spPr bwMode="auto">
          <a:xfrm>
            <a:off x="3070225" y="3197225"/>
            <a:ext cx="431800" cy="503238"/>
          </a:xfrm>
          <a:prstGeom prst="rect">
            <a:avLst/>
          </a:prstGeom>
          <a:noFill/>
          <a:ln w="9525">
            <a:noFill/>
            <a:miter lim="800000"/>
            <a:headEnd/>
            <a:tailEnd/>
          </a:ln>
        </p:spPr>
        <p:txBody>
          <a:bodyPr wrap="none">
            <a:spAutoFit/>
          </a:bodyPr>
          <a:lstStyle/>
          <a:p>
            <a:pPr algn="ctr" rtl="1">
              <a:defRPr/>
            </a:pPr>
            <a:r>
              <a:rPr lang="en" sz="2700" b="1">
                <a:solidFill>
                  <a:srgbClr val="EAEAEA"/>
                </a:solidFill>
                <a:effectLst>
                  <a:outerShdw blurRad="38100" dist="38100" dir="2700000" algn="tl">
                    <a:srgbClr val="000000">
                      <a:alpha val="43137"/>
                    </a:srgbClr>
                  </a:outerShdw>
                </a:effectLst>
                <a:latin typeface="Arial" pitchFamily="34" charset="0"/>
              </a:rPr>
              <a:t>C</a:t>
            </a:r>
          </a:p>
        </p:txBody>
      </p:sp>
      <p:sp>
        <p:nvSpPr>
          <p:cNvPr id="51210" name="Text Box 32"/>
          <p:cNvSpPr txBox="1">
            <a:spLocks noChangeArrowheads="1"/>
          </p:cNvSpPr>
          <p:nvPr/>
        </p:nvSpPr>
        <p:spPr bwMode="auto">
          <a:xfrm>
            <a:off x="4846638" y="3197225"/>
            <a:ext cx="898525" cy="503238"/>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C=O</a:t>
            </a:r>
          </a:p>
        </p:txBody>
      </p:sp>
      <p:sp>
        <p:nvSpPr>
          <p:cNvPr id="51211" name="Line 33"/>
          <p:cNvSpPr>
            <a:spLocks noChangeShapeType="1"/>
          </p:cNvSpPr>
          <p:nvPr/>
        </p:nvSpPr>
        <p:spPr bwMode="auto">
          <a:xfrm rot="1800000" flipV="1">
            <a:off x="3495675" y="3063875"/>
            <a:ext cx="176213" cy="411163"/>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12" name="Text Box 34"/>
          <p:cNvSpPr txBox="1">
            <a:spLocks noChangeArrowheads="1"/>
          </p:cNvSpPr>
          <p:nvPr/>
        </p:nvSpPr>
        <p:spPr bwMode="auto">
          <a:xfrm>
            <a:off x="3044825" y="2481263"/>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51213" name="Line 36"/>
          <p:cNvSpPr>
            <a:spLocks noChangeShapeType="1"/>
          </p:cNvSpPr>
          <p:nvPr/>
        </p:nvSpPr>
        <p:spPr bwMode="auto">
          <a:xfrm>
            <a:off x="3273425" y="2932113"/>
            <a:ext cx="0" cy="354012"/>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14" name="Line 37"/>
          <p:cNvSpPr>
            <a:spLocks noChangeShapeType="1"/>
          </p:cNvSpPr>
          <p:nvPr/>
        </p:nvSpPr>
        <p:spPr bwMode="auto">
          <a:xfrm flipV="1">
            <a:off x="5067300" y="2933700"/>
            <a:ext cx="0" cy="360363"/>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15" name="Line 38"/>
          <p:cNvSpPr>
            <a:spLocks noChangeShapeType="1"/>
          </p:cNvSpPr>
          <p:nvPr/>
        </p:nvSpPr>
        <p:spPr bwMode="auto">
          <a:xfrm flipV="1">
            <a:off x="3273425" y="3613150"/>
            <a:ext cx="0" cy="247650"/>
          </a:xfrm>
          <a:prstGeom prst="line">
            <a:avLst/>
          </a:prstGeom>
          <a:noFill/>
          <a:ln w="38100">
            <a:solidFill>
              <a:srgbClr val="FF99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16" name="Line 40"/>
          <p:cNvSpPr>
            <a:spLocks noChangeShapeType="1"/>
          </p:cNvSpPr>
          <p:nvPr/>
        </p:nvSpPr>
        <p:spPr bwMode="auto">
          <a:xfrm flipV="1">
            <a:off x="4648200" y="384175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17" name="Rectangle 41"/>
          <p:cNvSpPr>
            <a:spLocks noChangeArrowheads="1"/>
          </p:cNvSpPr>
          <p:nvPr/>
        </p:nvSpPr>
        <p:spPr bwMode="auto">
          <a:xfrm>
            <a:off x="4152900" y="343376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HO</a:t>
            </a:r>
          </a:p>
        </p:txBody>
      </p:sp>
      <p:sp>
        <p:nvSpPr>
          <p:cNvPr id="51218" name="Line 42"/>
          <p:cNvSpPr>
            <a:spLocks noChangeShapeType="1"/>
          </p:cNvSpPr>
          <p:nvPr/>
        </p:nvSpPr>
        <p:spPr bwMode="auto">
          <a:xfrm flipV="1">
            <a:off x="4648200" y="438785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19" name="Rectangle 43"/>
          <p:cNvSpPr>
            <a:spLocks noChangeArrowheads="1"/>
          </p:cNvSpPr>
          <p:nvPr/>
        </p:nvSpPr>
        <p:spPr bwMode="auto">
          <a:xfrm>
            <a:off x="4406900" y="451326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51220" name="Line 44"/>
          <p:cNvSpPr>
            <a:spLocks noChangeShapeType="1"/>
          </p:cNvSpPr>
          <p:nvPr/>
        </p:nvSpPr>
        <p:spPr bwMode="auto">
          <a:xfrm flipV="1">
            <a:off x="3714750" y="382905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21" name="Rectangle 45"/>
          <p:cNvSpPr>
            <a:spLocks noChangeArrowheads="1"/>
          </p:cNvSpPr>
          <p:nvPr/>
        </p:nvSpPr>
        <p:spPr bwMode="auto">
          <a:xfrm>
            <a:off x="3486150" y="3421063"/>
            <a:ext cx="431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H</a:t>
            </a:r>
          </a:p>
        </p:txBody>
      </p:sp>
      <p:sp>
        <p:nvSpPr>
          <p:cNvPr id="51222" name="Line 46"/>
          <p:cNvSpPr>
            <a:spLocks noChangeShapeType="1"/>
          </p:cNvSpPr>
          <p:nvPr/>
        </p:nvSpPr>
        <p:spPr bwMode="auto">
          <a:xfrm flipV="1">
            <a:off x="3714750" y="4375150"/>
            <a:ext cx="0" cy="24765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1223" name="Rectangle 47"/>
          <p:cNvSpPr>
            <a:spLocks noChangeArrowheads="1"/>
          </p:cNvSpPr>
          <p:nvPr/>
        </p:nvSpPr>
        <p:spPr bwMode="auto">
          <a:xfrm>
            <a:off x="3486150" y="4500563"/>
            <a:ext cx="6985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OH</a:t>
            </a:r>
          </a:p>
        </p:txBody>
      </p:sp>
      <p:sp>
        <p:nvSpPr>
          <p:cNvPr id="51224" name="Text Box 48"/>
          <p:cNvSpPr txBox="1">
            <a:spLocks noChangeArrowheads="1"/>
          </p:cNvSpPr>
          <p:nvPr/>
        </p:nvSpPr>
        <p:spPr bwMode="auto">
          <a:xfrm>
            <a:off x="4911725" y="232886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1</a:t>
            </a:r>
          </a:p>
        </p:txBody>
      </p:sp>
      <p:sp>
        <p:nvSpPr>
          <p:cNvPr id="51225" name="Text Box 49"/>
          <p:cNvSpPr txBox="1">
            <a:spLocks noChangeArrowheads="1"/>
          </p:cNvSpPr>
          <p:nvPr/>
        </p:nvSpPr>
        <p:spPr bwMode="auto">
          <a:xfrm>
            <a:off x="5006975" y="35798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2</a:t>
            </a:r>
          </a:p>
        </p:txBody>
      </p:sp>
      <p:sp>
        <p:nvSpPr>
          <p:cNvPr id="51226" name="Text Box 50"/>
          <p:cNvSpPr txBox="1">
            <a:spLocks noChangeArrowheads="1"/>
          </p:cNvSpPr>
          <p:nvPr/>
        </p:nvSpPr>
        <p:spPr bwMode="auto">
          <a:xfrm>
            <a:off x="4689475" y="41259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3</a:t>
            </a:r>
          </a:p>
        </p:txBody>
      </p:sp>
      <p:sp>
        <p:nvSpPr>
          <p:cNvPr id="51227" name="Text Box 51"/>
          <p:cNvSpPr txBox="1">
            <a:spLocks noChangeArrowheads="1"/>
          </p:cNvSpPr>
          <p:nvPr/>
        </p:nvSpPr>
        <p:spPr bwMode="auto">
          <a:xfrm>
            <a:off x="3362325" y="414496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4</a:t>
            </a:r>
          </a:p>
        </p:txBody>
      </p:sp>
      <p:sp>
        <p:nvSpPr>
          <p:cNvPr id="51228" name="Text Box 52"/>
          <p:cNvSpPr txBox="1">
            <a:spLocks noChangeArrowheads="1"/>
          </p:cNvSpPr>
          <p:nvPr/>
        </p:nvSpPr>
        <p:spPr bwMode="auto">
          <a:xfrm>
            <a:off x="2860675" y="32623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5</a:t>
            </a:r>
          </a:p>
        </p:txBody>
      </p:sp>
      <p:sp>
        <p:nvSpPr>
          <p:cNvPr id="51229" name="Text Box 53"/>
          <p:cNvSpPr txBox="1">
            <a:spLocks noChangeArrowheads="1"/>
          </p:cNvSpPr>
          <p:nvPr/>
        </p:nvSpPr>
        <p:spPr bwMode="auto">
          <a:xfrm>
            <a:off x="3101975" y="2259013"/>
            <a:ext cx="311150" cy="366712"/>
          </a:xfrm>
          <a:prstGeom prst="rect">
            <a:avLst/>
          </a:prstGeom>
          <a:noFill/>
          <a:ln w="9525">
            <a:noFill/>
            <a:miter lim="800000"/>
            <a:headEnd/>
            <a:tailEnd/>
          </a:ln>
        </p:spPr>
        <p:txBody>
          <a:bodyPr wrap="none">
            <a:spAutoFit/>
          </a:bodyPr>
          <a:lstStyle/>
          <a:p>
            <a:pPr algn="ctr" rtl="1">
              <a:defRPr/>
            </a:pPr>
            <a:r>
              <a:rPr lang="en" b="1">
                <a:solidFill>
                  <a:srgbClr val="00FFFF"/>
                </a:solidFill>
                <a:effectLst>
                  <a:outerShdw blurRad="38100" dist="38100" dir="2700000" algn="tl">
                    <a:srgbClr val="000000">
                      <a:alpha val="43137"/>
                    </a:srgbClr>
                  </a:outerShdw>
                </a:effectLst>
                <a:latin typeface="Arial" pitchFamily="34" charset="0"/>
              </a:rPr>
              <a:t>6</a:t>
            </a:r>
          </a:p>
        </p:txBody>
      </p:sp>
      <p:sp>
        <p:nvSpPr>
          <p:cNvPr id="51230" name="Text Box 54"/>
          <p:cNvSpPr txBox="1">
            <a:spLocks noChangeArrowheads="1"/>
          </p:cNvSpPr>
          <p:nvPr/>
        </p:nvSpPr>
        <p:spPr bwMode="auto">
          <a:xfrm>
            <a:off x="4829175" y="2509838"/>
            <a:ext cx="1320800" cy="503237"/>
          </a:xfrm>
          <a:prstGeom prst="rect">
            <a:avLst/>
          </a:prstGeom>
          <a:noFill/>
          <a:ln w="9525">
            <a:noFill/>
            <a:miter lim="800000"/>
            <a:headEnd/>
            <a:tailEnd/>
          </a:ln>
        </p:spPr>
        <p:txBody>
          <a:bodyPr wrap="none">
            <a:spAutoFit/>
          </a:bodyPr>
          <a:lstStyle/>
          <a:p>
            <a:pPr algn="ctr" rtl="1">
              <a:defRPr/>
            </a:pPr>
            <a:r>
              <a:rPr lang="en" sz="2700" b="1">
                <a:solidFill>
                  <a:srgbClr val="FFFF00"/>
                </a:solidFill>
                <a:effectLst>
                  <a:outerShdw blurRad="38100" dist="38100" dir="2700000" algn="tl">
                    <a:srgbClr val="000000">
                      <a:alpha val="43137"/>
                    </a:srgbClr>
                  </a:outerShdw>
                </a:effectLst>
                <a:latin typeface="Arial" pitchFamily="34" charset="0"/>
              </a:rPr>
              <a:t>CH2OH</a:t>
            </a:r>
            <a:r>
              <a:rPr lang="en" sz="2700" b="1" baseline="-25000">
                <a:solidFill>
                  <a:srgbClr val="FFFF00"/>
                </a:solidFill>
                <a:effectLst>
                  <a:outerShdw blurRad="38100" dist="38100" dir="2700000" algn="tl">
                    <a:srgbClr val="000000">
                      <a:alpha val="43137"/>
                    </a:srgbClr>
                  </a:outerShdw>
                </a:effectLst>
                <a:latin typeface="Arial" pitchFamily="34" charset="0"/>
              </a:rPr>
              <a:t>​</a:t>
            </a:r>
            <a:r>
              <a:rPr lang="en" sz="2700" b="1">
                <a:solidFill>
                  <a:srgbClr val="FFFF00"/>
                </a:solidFill>
                <a:effectLst>
                  <a:outerShdw blurRad="38100" dist="38100" dir="2700000" algn="tl">
                    <a:srgbClr val="000000">
                      <a:alpha val="43137"/>
                    </a:srgbClr>
                  </a:outerShdw>
                </a:effectLst>
                <a:latin typeface="Arial" pitchFamily="34" charset="0"/>
              </a:rPr>
              <a:t>​</a:t>
            </a:r>
          </a:p>
        </p:txBody>
      </p:sp>
      <p:sp>
        <p:nvSpPr>
          <p:cNvPr id="51231" name="Text Box 2"/>
          <p:cNvSpPr txBox="1">
            <a:spLocks noChangeArrowheads="1"/>
          </p:cNvSpPr>
          <p:nvPr/>
        </p:nvSpPr>
        <p:spPr bwMode="auto">
          <a:xfrm>
            <a:off x="0" y="690563"/>
            <a:ext cx="2970213" cy="1006475"/>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FRUCTOSE</a:t>
            </a:r>
          </a:p>
        </p:txBody>
      </p:sp>
      <p:sp>
        <p:nvSpPr>
          <p:cNvPr id="51232" name="Rectangle 62"/>
          <p:cNvSpPr>
            <a:spLocks noChangeArrowheads="1"/>
          </p:cNvSpPr>
          <p:nvPr/>
        </p:nvSpPr>
        <p:spPr bwMode="auto">
          <a:xfrm>
            <a:off x="3725863" y="2835275"/>
            <a:ext cx="698500" cy="503238"/>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OH</a:t>
            </a:r>
          </a:p>
        </p:txBody>
      </p:sp>
      <p:sp>
        <p:nvSpPr>
          <p:cNvPr id="51233" name="Text Box 63"/>
          <p:cNvSpPr txBox="1">
            <a:spLocks noChangeArrowheads="1"/>
          </p:cNvSpPr>
          <p:nvPr/>
        </p:nvSpPr>
        <p:spPr bwMode="auto">
          <a:xfrm>
            <a:off x="3032125" y="3811588"/>
            <a:ext cx="431800" cy="503237"/>
          </a:xfrm>
          <a:prstGeom prst="rect">
            <a:avLst/>
          </a:prstGeom>
          <a:noFill/>
          <a:ln w="9525">
            <a:noFill/>
            <a:miter lim="800000"/>
            <a:headEnd/>
            <a:tailEnd/>
          </a:ln>
        </p:spPr>
        <p:txBody>
          <a:bodyPr wrap="none">
            <a:spAutoFit/>
          </a:bodyPr>
          <a:lstStyle/>
          <a:p>
            <a:pPr algn="ctr" rtl="1">
              <a:defRPr/>
            </a:pPr>
            <a:r>
              <a:rPr lang="en" sz="2700" b="1">
                <a:effectLst>
                  <a:outerShdw blurRad="38100" dist="38100" dir="2700000" algn="tl">
                    <a:srgbClr val="000000">
                      <a:alpha val="43137"/>
                    </a:srgbClr>
                  </a:outerShdw>
                </a:effectLst>
                <a:latin typeface="Arial" pitchFamily="34" charset="0"/>
              </a:rPr>
              <a:t>H</a:t>
            </a:r>
          </a:p>
        </p:txBody>
      </p:sp>
      <p:sp>
        <p:nvSpPr>
          <p:cNvPr id="51234" name="Text Box 64"/>
          <p:cNvSpPr txBox="1">
            <a:spLocks noChangeArrowheads="1"/>
          </p:cNvSpPr>
          <p:nvPr/>
        </p:nvSpPr>
        <p:spPr bwMode="auto">
          <a:xfrm>
            <a:off x="6181725" y="3090863"/>
            <a:ext cx="2546350" cy="641350"/>
          </a:xfrm>
          <a:prstGeom prst="rect">
            <a:avLst/>
          </a:prstGeom>
          <a:noFill/>
          <a:ln w="9525">
            <a:noFill/>
            <a:miter lim="800000"/>
            <a:headEnd/>
            <a:tailEnd/>
          </a:ln>
        </p:spPr>
        <p:txBody>
          <a:bodyPr wrap="none">
            <a:spAutoFit/>
          </a:bodyPr>
          <a:lstStyle/>
          <a:p>
            <a:pPr algn="ctr" rtl="1">
              <a:defRPr/>
            </a:pPr>
            <a:r>
              <a:rPr lang="en" sz="3600" b="1">
                <a:solidFill>
                  <a:srgbClr val="FF00FF"/>
                </a:solidFill>
                <a:effectLst>
                  <a:outerShdw blurRad="38100" dist="38100" dir="2700000" algn="tl">
                    <a:srgbClr val="000000">
                      <a:alpha val="43137"/>
                    </a:srgbClr>
                  </a:outerShdw>
                </a:effectLst>
                <a:latin typeface="Arial" pitchFamily="34" charset="0"/>
              </a:rPr>
              <a:t>cycling</a:t>
            </a:r>
          </a:p>
        </p:txBody>
      </p:sp>
      <p:sp>
        <p:nvSpPr>
          <p:cNvPr id="5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020793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6"/>
          <p:cNvGrpSpPr>
            <a:grpSpLocks/>
          </p:cNvGrpSpPr>
          <p:nvPr/>
        </p:nvGrpSpPr>
        <p:grpSpPr bwMode="auto">
          <a:xfrm>
            <a:off x="4987925" y="1952625"/>
            <a:ext cx="793750" cy="3290888"/>
            <a:chOff x="3142" y="1230"/>
            <a:chExt cx="500" cy="2073"/>
          </a:xfrm>
        </p:grpSpPr>
        <p:sp>
          <p:nvSpPr>
            <p:cNvPr id="52355" name="Line 64"/>
            <p:cNvSpPr>
              <a:spLocks noChangeShapeType="1"/>
            </p:cNvSpPr>
            <p:nvPr/>
          </p:nvSpPr>
          <p:spPr bwMode="auto">
            <a:xfrm rot="1800000">
              <a:off x="3143" y="3207"/>
              <a:ext cx="499" cy="0"/>
            </a:xfrm>
            <a:prstGeom prst="line">
              <a:avLst/>
            </a:prstGeom>
            <a:noFill/>
            <a:ln w="28575">
              <a:solidFill>
                <a:srgbClr val="00FF00"/>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56" name="Line 65"/>
            <p:cNvSpPr>
              <a:spLocks noChangeShapeType="1"/>
            </p:cNvSpPr>
            <p:nvPr/>
          </p:nvSpPr>
          <p:spPr bwMode="auto">
            <a:xfrm rot="1800000">
              <a:off x="3143" y="3303"/>
              <a:ext cx="499" cy="0"/>
            </a:xfrm>
            <a:prstGeom prst="line">
              <a:avLst/>
            </a:prstGeom>
            <a:noFill/>
            <a:ln w="28575">
              <a:solidFill>
                <a:srgbClr val="00FF00"/>
              </a:solidFill>
              <a:round/>
              <a:headEnd type="stealth" w="med" len="me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57" name="Line 66"/>
            <p:cNvSpPr>
              <a:spLocks noChangeShapeType="1"/>
            </p:cNvSpPr>
            <p:nvPr/>
          </p:nvSpPr>
          <p:spPr bwMode="auto">
            <a:xfrm rot="-1800000">
              <a:off x="3142" y="1230"/>
              <a:ext cx="499" cy="0"/>
            </a:xfrm>
            <a:prstGeom prst="line">
              <a:avLst/>
            </a:prstGeom>
            <a:noFill/>
            <a:ln w="28575">
              <a:solidFill>
                <a:srgbClr val="00FF00"/>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58" name="Line 67"/>
            <p:cNvSpPr>
              <a:spLocks noChangeShapeType="1"/>
            </p:cNvSpPr>
            <p:nvPr/>
          </p:nvSpPr>
          <p:spPr bwMode="auto">
            <a:xfrm rot="-1800000">
              <a:off x="3142" y="1326"/>
              <a:ext cx="499" cy="0"/>
            </a:xfrm>
            <a:prstGeom prst="line">
              <a:avLst/>
            </a:prstGeom>
            <a:noFill/>
            <a:ln w="28575">
              <a:solidFill>
                <a:srgbClr val="00FF00"/>
              </a:solidFill>
              <a:round/>
              <a:headEnd type="stealth" w="med" len="me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52227" name="Text Box 2"/>
          <p:cNvSpPr txBox="1">
            <a:spLocks noChangeArrowheads="1"/>
          </p:cNvSpPr>
          <p:nvPr/>
        </p:nvSpPr>
        <p:spPr bwMode="auto">
          <a:xfrm>
            <a:off x="0" y="690563"/>
            <a:ext cx="2970213" cy="1006475"/>
          </a:xfrm>
          <a:prstGeom prst="rect">
            <a:avLst/>
          </a:prstGeom>
          <a:noFill/>
          <a:ln w="9525">
            <a:noFill/>
            <a:miter lim="800000"/>
            <a:headEnd/>
            <a:tailEnd/>
          </a:ln>
        </p:spPr>
        <p:txBody>
          <a:bodyPr>
            <a:spAutoFit/>
          </a:bodyPr>
          <a:lstStyle/>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CYCLING</a:t>
            </a:r>
          </a:p>
          <a:p>
            <a:pPr algn="ctr" rtl="1">
              <a:defRPr/>
            </a:pPr>
            <a:r>
              <a:rPr lang="en" sz="3000" b="1">
                <a:solidFill>
                  <a:srgbClr val="00FFFF"/>
                </a:solidFill>
                <a:effectLst>
                  <a:outerShdw blurRad="38100" dist="38100" dir="2700000" algn="tl">
                    <a:srgbClr val="000000">
                      <a:alpha val="43137"/>
                    </a:srgbClr>
                  </a:outerShdw>
                </a:effectLst>
                <a:latin typeface="Arial" pitchFamily="34" charset="0"/>
              </a:rPr>
              <a:t>FRUCTOSE</a:t>
            </a:r>
          </a:p>
        </p:txBody>
      </p:sp>
      <p:grpSp>
        <p:nvGrpSpPr>
          <p:cNvPr id="70660" name="Group 229"/>
          <p:cNvGrpSpPr>
            <a:grpSpLocks/>
          </p:cNvGrpSpPr>
          <p:nvPr/>
        </p:nvGrpSpPr>
        <p:grpSpPr bwMode="auto">
          <a:xfrm>
            <a:off x="150813" y="1979613"/>
            <a:ext cx="2133600" cy="4389437"/>
            <a:chOff x="95" y="1247"/>
            <a:chExt cx="1344" cy="2765"/>
          </a:xfrm>
        </p:grpSpPr>
        <p:sp>
          <p:nvSpPr>
            <p:cNvPr id="52337" name="Text Box 4"/>
            <p:cNvSpPr txBox="1">
              <a:spLocks noChangeAspect="1" noChangeArrowheads="1"/>
            </p:cNvSpPr>
            <p:nvPr/>
          </p:nvSpPr>
          <p:spPr bwMode="auto">
            <a:xfrm>
              <a:off x="496" y="3160"/>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52338" name="Text Box 5"/>
            <p:cNvSpPr txBox="1">
              <a:spLocks noChangeAspect="1" noChangeArrowheads="1"/>
            </p:cNvSpPr>
            <p:nvPr/>
          </p:nvSpPr>
          <p:spPr bwMode="auto">
            <a:xfrm>
              <a:off x="95" y="2092"/>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HO-CH</a:t>
              </a:r>
            </a:p>
          </p:txBody>
        </p:sp>
        <p:sp>
          <p:nvSpPr>
            <p:cNvPr id="52339" name="Text Box 6"/>
            <p:cNvSpPr txBox="1">
              <a:spLocks noChangeAspect="1" noChangeArrowheads="1"/>
            </p:cNvSpPr>
            <p:nvPr/>
          </p:nvSpPr>
          <p:spPr bwMode="auto">
            <a:xfrm>
              <a:off x="262" y="2815"/>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 </a:t>
              </a:r>
              <a:r>
                <a:rPr lang="en" sz="2700" b="1">
                  <a:solidFill>
                    <a:srgbClr val="FF0000"/>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2340" name="Line 7"/>
            <p:cNvSpPr>
              <a:spLocks noChangeAspect="1" noChangeShapeType="1"/>
            </p:cNvSpPr>
            <p:nvPr/>
          </p:nvSpPr>
          <p:spPr bwMode="auto">
            <a:xfrm flipV="1">
              <a:off x="640" y="2743"/>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41" name="Line 8"/>
            <p:cNvSpPr>
              <a:spLocks noChangeAspect="1" noChangeShapeType="1"/>
            </p:cNvSpPr>
            <p:nvPr/>
          </p:nvSpPr>
          <p:spPr bwMode="auto">
            <a:xfrm flipV="1">
              <a:off x="640" y="3085"/>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42" name="Line 9"/>
            <p:cNvSpPr>
              <a:spLocks noChangeAspect="1" noChangeShapeType="1"/>
            </p:cNvSpPr>
            <p:nvPr/>
          </p:nvSpPr>
          <p:spPr bwMode="auto">
            <a:xfrm flipV="1">
              <a:off x="640" y="2383"/>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43" name="Text Box 10"/>
            <p:cNvSpPr txBox="1">
              <a:spLocks noChangeAspect="1" noChangeArrowheads="1"/>
            </p:cNvSpPr>
            <p:nvPr/>
          </p:nvSpPr>
          <p:spPr bwMode="auto">
            <a:xfrm>
              <a:off x="253" y="2467"/>
              <a:ext cx="896"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HC-OH</a:t>
              </a:r>
            </a:p>
          </p:txBody>
        </p:sp>
        <p:sp>
          <p:nvSpPr>
            <p:cNvPr id="52344" name="Line 11"/>
            <p:cNvSpPr>
              <a:spLocks noChangeAspect="1" noChangeShapeType="1"/>
            </p:cNvSpPr>
            <p:nvPr/>
          </p:nvSpPr>
          <p:spPr bwMode="auto">
            <a:xfrm flipV="1">
              <a:off x="640" y="2011"/>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45" name="Text Box 12"/>
            <p:cNvSpPr txBox="1">
              <a:spLocks noChangeAspect="1" noChangeArrowheads="1"/>
            </p:cNvSpPr>
            <p:nvPr/>
          </p:nvSpPr>
          <p:spPr bwMode="auto">
            <a:xfrm>
              <a:off x="503" y="1373"/>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52346" name="Line 13"/>
            <p:cNvSpPr>
              <a:spLocks noChangeAspect="1" noChangeShapeType="1"/>
            </p:cNvSpPr>
            <p:nvPr/>
          </p:nvSpPr>
          <p:spPr bwMode="auto">
            <a:xfrm flipV="1">
              <a:off x="640" y="1647"/>
              <a:ext cx="0" cy="15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47" name="Text Box 14"/>
            <p:cNvSpPr txBox="1">
              <a:spLocks noChangeAspect="1" noChangeArrowheads="1"/>
            </p:cNvSpPr>
            <p:nvPr/>
          </p:nvSpPr>
          <p:spPr bwMode="auto">
            <a:xfrm>
              <a:off x="496" y="1730"/>
              <a:ext cx="566"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52348" name="Text Box 15"/>
            <p:cNvSpPr txBox="1">
              <a:spLocks noChangeArrowheads="1"/>
            </p:cNvSpPr>
            <p:nvPr/>
          </p:nvSpPr>
          <p:spPr bwMode="auto">
            <a:xfrm>
              <a:off x="251" y="3570"/>
              <a:ext cx="1188" cy="442"/>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D-fructose</a:t>
              </a:r>
            </a:p>
            <a:p>
              <a:pPr algn="ctr" rtl="1">
                <a:defRPr/>
              </a:pPr>
              <a:r>
                <a:rPr lang="en" sz="2000" b="1" i="1">
                  <a:solidFill>
                    <a:srgbClr val="FF0000"/>
                  </a:solidFill>
                  <a:effectLst>
                    <a:outerShdw blurRad="38100" dist="38100" dir="2700000" algn="tl">
                      <a:srgbClr val="000000">
                        <a:alpha val="43137"/>
                      </a:srgbClr>
                    </a:outerShdw>
                  </a:effectLst>
                  <a:latin typeface="Arial" pitchFamily="34" charset="0"/>
                </a:rPr>
                <a:t>linear form</a:t>
              </a:r>
              <a:endParaRPr lang="fr-FR" sz="2000" b="1">
                <a:solidFill>
                  <a:srgbClr val="FFFF00"/>
                </a:solidFill>
                <a:effectLst>
                  <a:outerShdw blurRad="38100" dist="38100" dir="2700000" algn="tl">
                    <a:srgbClr val="000000">
                      <a:alpha val="43137"/>
                    </a:srgbClr>
                  </a:outerShdw>
                </a:effectLst>
                <a:latin typeface="Arial" pitchFamily="34" charset="0"/>
              </a:endParaRPr>
            </a:p>
          </p:txBody>
        </p:sp>
        <p:sp>
          <p:nvSpPr>
            <p:cNvPr id="52349" name="Text Box 18"/>
            <p:cNvSpPr txBox="1">
              <a:spLocks noChangeArrowheads="1"/>
            </p:cNvSpPr>
            <p:nvPr/>
          </p:nvSpPr>
          <p:spPr bwMode="auto">
            <a:xfrm>
              <a:off x="626" y="124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52350" name="Text Box 19"/>
            <p:cNvSpPr txBox="1">
              <a:spLocks noChangeArrowheads="1"/>
            </p:cNvSpPr>
            <p:nvPr/>
          </p:nvSpPr>
          <p:spPr bwMode="auto">
            <a:xfrm>
              <a:off x="626" y="161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2</a:t>
              </a:r>
            </a:p>
          </p:txBody>
        </p:sp>
        <p:sp>
          <p:nvSpPr>
            <p:cNvPr id="52351" name="Text Box 20"/>
            <p:cNvSpPr txBox="1">
              <a:spLocks noChangeArrowheads="1"/>
            </p:cNvSpPr>
            <p:nvPr/>
          </p:nvSpPr>
          <p:spPr bwMode="auto">
            <a:xfrm>
              <a:off x="626" y="1991"/>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3</a:t>
              </a:r>
            </a:p>
          </p:txBody>
        </p:sp>
        <p:sp>
          <p:nvSpPr>
            <p:cNvPr id="52352" name="Text Box 21"/>
            <p:cNvSpPr txBox="1">
              <a:spLocks noChangeArrowheads="1"/>
            </p:cNvSpPr>
            <p:nvPr/>
          </p:nvSpPr>
          <p:spPr bwMode="auto">
            <a:xfrm>
              <a:off x="638" y="237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4</a:t>
              </a:r>
            </a:p>
          </p:txBody>
        </p:sp>
        <p:sp>
          <p:nvSpPr>
            <p:cNvPr id="52353" name="Text Box 22"/>
            <p:cNvSpPr txBox="1">
              <a:spLocks noChangeArrowheads="1"/>
            </p:cNvSpPr>
            <p:nvPr/>
          </p:nvSpPr>
          <p:spPr bwMode="auto">
            <a:xfrm>
              <a:off x="638" y="2723"/>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5</a:t>
              </a:r>
            </a:p>
          </p:txBody>
        </p:sp>
        <p:sp>
          <p:nvSpPr>
            <p:cNvPr id="52354" name="Text Box 23"/>
            <p:cNvSpPr txBox="1">
              <a:spLocks noChangeArrowheads="1"/>
            </p:cNvSpPr>
            <p:nvPr/>
          </p:nvSpPr>
          <p:spPr bwMode="auto">
            <a:xfrm>
              <a:off x="638" y="304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grpSp>
      <p:grpSp>
        <p:nvGrpSpPr>
          <p:cNvPr id="70661" name="Group 228"/>
          <p:cNvGrpSpPr>
            <a:grpSpLocks/>
          </p:cNvGrpSpPr>
          <p:nvPr/>
        </p:nvGrpSpPr>
        <p:grpSpPr bwMode="auto">
          <a:xfrm>
            <a:off x="2362200" y="3581400"/>
            <a:ext cx="247650" cy="304800"/>
            <a:chOff x="1488" y="2256"/>
            <a:chExt cx="156" cy="192"/>
          </a:xfrm>
        </p:grpSpPr>
        <p:sp>
          <p:nvSpPr>
            <p:cNvPr id="52334" name="Line 25"/>
            <p:cNvSpPr>
              <a:spLocks noChangeShapeType="1"/>
            </p:cNvSpPr>
            <p:nvPr/>
          </p:nvSpPr>
          <p:spPr bwMode="auto">
            <a:xfrm>
              <a:off x="1488" y="2256"/>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35" name="Line 26"/>
            <p:cNvSpPr>
              <a:spLocks noChangeShapeType="1"/>
            </p:cNvSpPr>
            <p:nvPr/>
          </p:nvSpPr>
          <p:spPr bwMode="auto">
            <a:xfrm>
              <a:off x="1488" y="2352"/>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36" name="Line 27"/>
            <p:cNvSpPr>
              <a:spLocks noChangeShapeType="1"/>
            </p:cNvSpPr>
            <p:nvPr/>
          </p:nvSpPr>
          <p:spPr bwMode="auto">
            <a:xfrm>
              <a:off x="1488" y="2448"/>
              <a:ext cx="156" cy="0"/>
            </a:xfrm>
            <a:prstGeom prst="line">
              <a:avLst/>
            </a:prstGeom>
            <a:noFill/>
            <a:ln w="38100">
              <a:solidFill>
                <a:srgbClr val="FF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sp>
        <p:nvSpPr>
          <p:cNvPr id="52230" name="Rectangle 154"/>
          <p:cNvSpPr>
            <a:spLocks noChangeArrowheads="1"/>
          </p:cNvSpPr>
          <p:nvPr/>
        </p:nvSpPr>
        <p:spPr bwMode="auto">
          <a:xfrm>
            <a:off x="3905250" y="4191000"/>
            <a:ext cx="539750" cy="74613"/>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31" name="Text Box 155"/>
          <p:cNvSpPr txBox="1">
            <a:spLocks noChangeArrowheads="1"/>
          </p:cNvSpPr>
          <p:nvPr/>
        </p:nvSpPr>
        <p:spPr bwMode="auto">
          <a:xfrm>
            <a:off x="3484563" y="3963988"/>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232" name="Text Box 156"/>
          <p:cNvSpPr txBox="1">
            <a:spLocks noChangeArrowheads="1"/>
          </p:cNvSpPr>
          <p:nvPr/>
        </p:nvSpPr>
        <p:spPr bwMode="auto">
          <a:xfrm>
            <a:off x="4422775" y="3968750"/>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233" name="AutoShape 157"/>
          <p:cNvSpPr>
            <a:spLocks noChangeArrowheads="1"/>
          </p:cNvSpPr>
          <p:nvPr/>
        </p:nvSpPr>
        <p:spPr bwMode="auto">
          <a:xfrm rot="-1800000">
            <a:off x="3424238" y="358616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34" name="AutoShape 158"/>
          <p:cNvSpPr>
            <a:spLocks noChangeArrowheads="1"/>
          </p:cNvSpPr>
          <p:nvPr/>
        </p:nvSpPr>
        <p:spPr bwMode="auto">
          <a:xfrm rot="1800000">
            <a:off x="4824413" y="3586163"/>
            <a:ext cx="74612" cy="53975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35" name="Text Box 159"/>
          <p:cNvSpPr txBox="1">
            <a:spLocks noChangeArrowheads="1"/>
          </p:cNvSpPr>
          <p:nvPr/>
        </p:nvSpPr>
        <p:spPr bwMode="auto">
          <a:xfrm>
            <a:off x="3070225" y="3197225"/>
            <a:ext cx="431800" cy="503238"/>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236" name="Text Box 160"/>
          <p:cNvSpPr txBox="1">
            <a:spLocks noChangeArrowheads="1"/>
          </p:cNvSpPr>
          <p:nvPr/>
        </p:nvSpPr>
        <p:spPr bwMode="auto">
          <a:xfrm>
            <a:off x="4846638" y="3197225"/>
            <a:ext cx="898525" cy="503238"/>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C=O</a:t>
            </a:r>
          </a:p>
        </p:txBody>
      </p:sp>
      <p:sp>
        <p:nvSpPr>
          <p:cNvPr id="52237" name="Text Box 163"/>
          <p:cNvSpPr txBox="1">
            <a:spLocks noChangeArrowheads="1"/>
          </p:cNvSpPr>
          <p:nvPr/>
        </p:nvSpPr>
        <p:spPr bwMode="auto">
          <a:xfrm>
            <a:off x="2143125" y="249078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HOH </a:t>
            </a:r>
            <a:r>
              <a:rPr lang="en" sz="2700" b="1" baseline="-25000">
                <a:solidFill>
                  <a:srgbClr val="00FF00"/>
                </a:solidFill>
                <a:effectLst>
                  <a:outerShdw blurRad="38100" dist="38100" dir="2700000" algn="tl">
                    <a:srgbClr val="000000">
                      <a:alpha val="43137"/>
                    </a:srgbClr>
                  </a:outerShdw>
                </a:effectLst>
                <a:latin typeface="Arial" pitchFamily="34" charset="0"/>
              </a:rPr>
              <a:t>2 </a:t>
            </a: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238" name="Line 164"/>
          <p:cNvSpPr>
            <a:spLocks noChangeShapeType="1"/>
          </p:cNvSpPr>
          <p:nvPr/>
        </p:nvSpPr>
        <p:spPr bwMode="auto">
          <a:xfrm>
            <a:off x="3276600" y="2932113"/>
            <a:ext cx="0" cy="35401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39" name="Line 165"/>
          <p:cNvSpPr>
            <a:spLocks noChangeShapeType="1"/>
          </p:cNvSpPr>
          <p:nvPr/>
        </p:nvSpPr>
        <p:spPr bwMode="auto">
          <a:xfrm flipV="1">
            <a:off x="5067300" y="2933700"/>
            <a:ext cx="0" cy="36036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40" name="Line 166"/>
          <p:cNvSpPr>
            <a:spLocks noChangeShapeType="1"/>
          </p:cNvSpPr>
          <p:nvPr/>
        </p:nvSpPr>
        <p:spPr bwMode="auto">
          <a:xfrm flipV="1">
            <a:off x="3270250" y="361315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41" name="Rectangle 167"/>
          <p:cNvSpPr>
            <a:spLocks noChangeArrowheads="1"/>
          </p:cNvSpPr>
          <p:nvPr/>
        </p:nvSpPr>
        <p:spPr bwMode="auto">
          <a:xfrm>
            <a:off x="3041650" y="376396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2242" name="Line 168"/>
          <p:cNvSpPr>
            <a:spLocks noChangeShapeType="1"/>
          </p:cNvSpPr>
          <p:nvPr/>
        </p:nvSpPr>
        <p:spPr bwMode="auto">
          <a:xfrm flipV="1">
            <a:off x="4648200" y="384175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43" name="Rectangle 169"/>
          <p:cNvSpPr>
            <a:spLocks noChangeArrowheads="1"/>
          </p:cNvSpPr>
          <p:nvPr/>
        </p:nvSpPr>
        <p:spPr bwMode="auto">
          <a:xfrm>
            <a:off x="4152900" y="343376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52244" name="Line 170"/>
          <p:cNvSpPr>
            <a:spLocks noChangeShapeType="1"/>
          </p:cNvSpPr>
          <p:nvPr/>
        </p:nvSpPr>
        <p:spPr bwMode="auto">
          <a:xfrm flipV="1">
            <a:off x="4648200" y="438785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45" name="Rectangle 171"/>
          <p:cNvSpPr>
            <a:spLocks noChangeArrowheads="1"/>
          </p:cNvSpPr>
          <p:nvPr/>
        </p:nvSpPr>
        <p:spPr bwMode="auto">
          <a:xfrm>
            <a:off x="4406900" y="451326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2246" name="Line 172"/>
          <p:cNvSpPr>
            <a:spLocks noChangeShapeType="1"/>
          </p:cNvSpPr>
          <p:nvPr/>
        </p:nvSpPr>
        <p:spPr bwMode="auto">
          <a:xfrm flipV="1">
            <a:off x="3714750" y="382905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47" name="Rectangle 173"/>
          <p:cNvSpPr>
            <a:spLocks noChangeArrowheads="1"/>
          </p:cNvSpPr>
          <p:nvPr/>
        </p:nvSpPr>
        <p:spPr bwMode="auto">
          <a:xfrm>
            <a:off x="3486150" y="3421063"/>
            <a:ext cx="431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2248" name="Line 174"/>
          <p:cNvSpPr>
            <a:spLocks noChangeShapeType="1"/>
          </p:cNvSpPr>
          <p:nvPr/>
        </p:nvSpPr>
        <p:spPr bwMode="auto">
          <a:xfrm flipV="1">
            <a:off x="3714750" y="4375150"/>
            <a:ext cx="0" cy="24765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49" name="Rectangle 175"/>
          <p:cNvSpPr>
            <a:spLocks noChangeArrowheads="1"/>
          </p:cNvSpPr>
          <p:nvPr/>
        </p:nvSpPr>
        <p:spPr bwMode="auto">
          <a:xfrm>
            <a:off x="3486150" y="4500563"/>
            <a:ext cx="6985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52250" name="Text Box 176"/>
          <p:cNvSpPr txBox="1">
            <a:spLocks noChangeArrowheads="1"/>
          </p:cNvSpPr>
          <p:nvPr/>
        </p:nvSpPr>
        <p:spPr bwMode="auto">
          <a:xfrm>
            <a:off x="4911725" y="2328863"/>
            <a:ext cx="298450" cy="338137"/>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52251" name="Text Box 177"/>
          <p:cNvSpPr txBox="1">
            <a:spLocks noChangeArrowheads="1"/>
          </p:cNvSpPr>
          <p:nvPr/>
        </p:nvSpPr>
        <p:spPr bwMode="auto">
          <a:xfrm>
            <a:off x="5006975" y="357981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2</a:t>
            </a:r>
          </a:p>
        </p:txBody>
      </p:sp>
      <p:sp>
        <p:nvSpPr>
          <p:cNvPr id="52252" name="Text Box 178"/>
          <p:cNvSpPr txBox="1">
            <a:spLocks noChangeArrowheads="1"/>
          </p:cNvSpPr>
          <p:nvPr/>
        </p:nvSpPr>
        <p:spPr bwMode="auto">
          <a:xfrm>
            <a:off x="4689475" y="412591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3</a:t>
            </a:r>
          </a:p>
        </p:txBody>
      </p:sp>
      <p:sp>
        <p:nvSpPr>
          <p:cNvPr id="52253" name="Text Box 179"/>
          <p:cNvSpPr txBox="1">
            <a:spLocks noChangeArrowheads="1"/>
          </p:cNvSpPr>
          <p:nvPr/>
        </p:nvSpPr>
        <p:spPr bwMode="auto">
          <a:xfrm>
            <a:off x="3362325" y="414496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4</a:t>
            </a:r>
          </a:p>
        </p:txBody>
      </p:sp>
      <p:sp>
        <p:nvSpPr>
          <p:cNvPr id="52254" name="Text Box 180"/>
          <p:cNvSpPr txBox="1">
            <a:spLocks noChangeArrowheads="1"/>
          </p:cNvSpPr>
          <p:nvPr/>
        </p:nvSpPr>
        <p:spPr bwMode="auto">
          <a:xfrm>
            <a:off x="2860675" y="3262313"/>
            <a:ext cx="311150" cy="366712"/>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5</a:t>
            </a:r>
          </a:p>
        </p:txBody>
      </p:sp>
      <p:sp>
        <p:nvSpPr>
          <p:cNvPr id="52255" name="Text Box 181"/>
          <p:cNvSpPr txBox="1">
            <a:spLocks noChangeArrowheads="1"/>
          </p:cNvSpPr>
          <p:nvPr/>
        </p:nvSpPr>
        <p:spPr bwMode="auto">
          <a:xfrm>
            <a:off x="3267075" y="2246313"/>
            <a:ext cx="298450" cy="338137"/>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sp>
        <p:nvSpPr>
          <p:cNvPr id="52256" name="Text Box 182"/>
          <p:cNvSpPr txBox="1">
            <a:spLocks noChangeArrowheads="1"/>
          </p:cNvSpPr>
          <p:nvPr/>
        </p:nvSpPr>
        <p:spPr bwMode="auto">
          <a:xfrm>
            <a:off x="4829175" y="2509838"/>
            <a:ext cx="1320800" cy="50323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grpSp>
        <p:nvGrpSpPr>
          <p:cNvPr id="5" name="Group 234"/>
          <p:cNvGrpSpPr>
            <a:grpSpLocks/>
          </p:cNvGrpSpPr>
          <p:nvPr/>
        </p:nvGrpSpPr>
        <p:grpSpPr bwMode="auto">
          <a:xfrm>
            <a:off x="5176838" y="639763"/>
            <a:ext cx="4030662" cy="2601912"/>
            <a:chOff x="3333" y="403"/>
            <a:chExt cx="2539" cy="1639"/>
          </a:xfrm>
        </p:grpSpPr>
        <p:sp>
          <p:nvSpPr>
            <p:cNvPr id="52301" name="Rectangle 203"/>
            <p:cNvSpPr>
              <a:spLocks noChangeArrowheads="1"/>
            </p:cNvSpPr>
            <p:nvPr/>
          </p:nvSpPr>
          <p:spPr bwMode="auto">
            <a:xfrm>
              <a:off x="4782" y="172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2302" name="Rectangle 207"/>
            <p:cNvSpPr>
              <a:spLocks noChangeArrowheads="1"/>
            </p:cNvSpPr>
            <p:nvPr/>
          </p:nvSpPr>
          <p:spPr bwMode="auto">
            <a:xfrm>
              <a:off x="4186" y="1717"/>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grpSp>
          <p:nvGrpSpPr>
            <p:cNvPr id="70735" name="Group 233"/>
            <p:cNvGrpSpPr>
              <a:grpSpLocks/>
            </p:cNvGrpSpPr>
            <p:nvPr/>
          </p:nvGrpSpPr>
          <p:grpSpPr bwMode="auto">
            <a:xfrm>
              <a:off x="3333" y="403"/>
              <a:ext cx="2539" cy="1399"/>
              <a:chOff x="3333" y="403"/>
              <a:chExt cx="2539" cy="1399"/>
            </a:xfrm>
          </p:grpSpPr>
          <p:sp>
            <p:nvSpPr>
              <p:cNvPr id="52304" name="Text Box 214"/>
              <p:cNvSpPr txBox="1">
                <a:spLocks noChangeArrowheads="1"/>
              </p:cNvSpPr>
              <p:nvPr/>
            </p:nvSpPr>
            <p:spPr bwMode="auto">
              <a:xfrm>
                <a:off x="5040" y="1309"/>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52305" name="Rectangle 186"/>
              <p:cNvSpPr>
                <a:spLocks noChangeArrowheads="1"/>
              </p:cNvSpPr>
              <p:nvPr/>
            </p:nvSpPr>
            <p:spPr bwMode="auto">
              <a:xfrm>
                <a:off x="4443" y="1522"/>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06" name="Text Box 187"/>
              <p:cNvSpPr txBox="1">
                <a:spLocks noChangeArrowheads="1"/>
              </p:cNvSpPr>
              <p:nvPr/>
            </p:nvSpPr>
            <p:spPr bwMode="auto">
              <a:xfrm>
                <a:off x="4178" y="1379"/>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307" name="Text Box 188"/>
              <p:cNvSpPr txBox="1">
                <a:spLocks noChangeArrowheads="1"/>
              </p:cNvSpPr>
              <p:nvPr/>
            </p:nvSpPr>
            <p:spPr bwMode="auto">
              <a:xfrm>
                <a:off x="4769" y="1382"/>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308" name="AutoShape 189"/>
              <p:cNvSpPr>
                <a:spLocks noChangeArrowheads="1"/>
              </p:cNvSpPr>
              <p:nvPr/>
            </p:nvSpPr>
            <p:spPr bwMode="auto">
              <a:xfrm rot="-1800000">
                <a:off x="4140" y="1141"/>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09" name="AutoShape 190"/>
              <p:cNvSpPr>
                <a:spLocks noChangeArrowheads="1"/>
              </p:cNvSpPr>
              <p:nvPr/>
            </p:nvSpPr>
            <p:spPr bwMode="auto">
              <a:xfrm rot="1800000">
                <a:off x="5022" y="1141"/>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10" name="Text Box 191"/>
              <p:cNvSpPr txBox="1">
                <a:spLocks noChangeArrowheads="1"/>
              </p:cNvSpPr>
              <p:nvPr/>
            </p:nvSpPr>
            <p:spPr bwMode="auto">
              <a:xfrm>
                <a:off x="3917" y="896"/>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311" name="Text Box 192"/>
              <p:cNvSpPr txBox="1">
                <a:spLocks noChangeArrowheads="1"/>
              </p:cNvSpPr>
              <p:nvPr/>
            </p:nvSpPr>
            <p:spPr bwMode="auto">
              <a:xfrm>
                <a:off x="5036" y="896"/>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p>
            </p:txBody>
          </p:sp>
          <p:sp>
            <p:nvSpPr>
              <p:cNvPr id="52312" name="Line 193"/>
              <p:cNvSpPr>
                <a:spLocks noChangeShapeType="1"/>
              </p:cNvSpPr>
              <p:nvPr/>
            </p:nvSpPr>
            <p:spPr bwMode="auto">
              <a:xfrm rot="3600000" flipV="1">
                <a:off x="4284" y="790"/>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13" name="Text Box 194"/>
              <p:cNvSpPr txBox="1">
                <a:spLocks noChangeArrowheads="1"/>
              </p:cNvSpPr>
              <p:nvPr/>
            </p:nvSpPr>
            <p:spPr bwMode="auto">
              <a:xfrm>
                <a:off x="4452" y="669"/>
                <a:ext cx="284" cy="317"/>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2314" name="Text Box 195"/>
              <p:cNvSpPr txBox="1">
                <a:spLocks noChangeArrowheads="1"/>
              </p:cNvSpPr>
              <p:nvPr/>
            </p:nvSpPr>
            <p:spPr bwMode="auto">
              <a:xfrm>
                <a:off x="3333" y="451"/>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HOH </a:t>
                </a:r>
                <a:r>
                  <a:rPr lang="en" sz="2700" b="1" baseline="-25000">
                    <a:solidFill>
                      <a:srgbClr val="00FF00"/>
                    </a:solidFill>
                    <a:effectLst>
                      <a:outerShdw blurRad="38100" dist="38100" dir="2700000" algn="tl">
                        <a:srgbClr val="000000">
                          <a:alpha val="43137"/>
                        </a:srgbClr>
                      </a:outerShdw>
                    </a:effectLst>
                    <a:latin typeface="Arial" pitchFamily="34" charset="0"/>
                  </a:rPr>
                  <a:t>2 </a:t>
                </a: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315" name="Line 196"/>
              <p:cNvSpPr>
                <a:spLocks noChangeShapeType="1"/>
              </p:cNvSpPr>
              <p:nvPr/>
            </p:nvSpPr>
            <p:spPr bwMode="auto">
              <a:xfrm>
                <a:off x="4047" y="729"/>
                <a:ext cx="0" cy="22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16" name="Line 197"/>
              <p:cNvSpPr>
                <a:spLocks noChangeShapeType="1"/>
              </p:cNvSpPr>
              <p:nvPr/>
            </p:nvSpPr>
            <p:spPr bwMode="auto">
              <a:xfrm flipV="1">
                <a:off x="5183" y="1154"/>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17" name="Line 198"/>
              <p:cNvSpPr>
                <a:spLocks noChangeShapeType="1"/>
              </p:cNvSpPr>
              <p:nvPr/>
            </p:nvSpPr>
            <p:spPr bwMode="auto">
              <a:xfrm flipV="1">
                <a:off x="4043" y="115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18" name="Rectangle 199"/>
              <p:cNvSpPr>
                <a:spLocks noChangeArrowheads="1"/>
              </p:cNvSpPr>
              <p:nvPr/>
            </p:nvSpPr>
            <p:spPr bwMode="auto">
              <a:xfrm>
                <a:off x="3899" y="1253"/>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2319" name="Line 200"/>
              <p:cNvSpPr>
                <a:spLocks noChangeShapeType="1"/>
              </p:cNvSpPr>
              <p:nvPr/>
            </p:nvSpPr>
            <p:spPr bwMode="auto">
              <a:xfrm flipV="1">
                <a:off x="4911" y="130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20" name="Rectangle 201"/>
              <p:cNvSpPr>
                <a:spLocks noChangeArrowheads="1"/>
              </p:cNvSpPr>
              <p:nvPr/>
            </p:nvSpPr>
            <p:spPr bwMode="auto">
              <a:xfrm>
                <a:off x="4599" y="1045"/>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52321" name="Line 202"/>
              <p:cNvSpPr>
                <a:spLocks noChangeShapeType="1"/>
              </p:cNvSpPr>
              <p:nvPr/>
            </p:nvSpPr>
            <p:spPr bwMode="auto">
              <a:xfrm flipV="1">
                <a:off x="4911" y="164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22" name="Line 204"/>
              <p:cNvSpPr>
                <a:spLocks noChangeShapeType="1"/>
              </p:cNvSpPr>
              <p:nvPr/>
            </p:nvSpPr>
            <p:spPr bwMode="auto">
              <a:xfrm flipV="1">
                <a:off x="4323" y="129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23" name="Rectangle 205"/>
              <p:cNvSpPr>
                <a:spLocks noChangeArrowheads="1"/>
              </p:cNvSpPr>
              <p:nvPr/>
            </p:nvSpPr>
            <p:spPr bwMode="auto">
              <a:xfrm>
                <a:off x="4179" y="103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2324" name="Line 206"/>
              <p:cNvSpPr>
                <a:spLocks noChangeShapeType="1"/>
              </p:cNvSpPr>
              <p:nvPr/>
            </p:nvSpPr>
            <p:spPr bwMode="auto">
              <a:xfrm flipV="1">
                <a:off x="4323" y="163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25" name="Text Box 208"/>
              <p:cNvSpPr txBox="1">
                <a:spLocks noChangeArrowheads="1"/>
              </p:cNvSpPr>
              <p:nvPr/>
            </p:nvSpPr>
            <p:spPr bwMode="auto">
              <a:xfrm>
                <a:off x="5175" y="151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52326" name="Text Box 209"/>
              <p:cNvSpPr txBox="1">
                <a:spLocks noChangeArrowheads="1"/>
              </p:cNvSpPr>
              <p:nvPr/>
            </p:nvSpPr>
            <p:spPr bwMode="auto">
              <a:xfrm>
                <a:off x="5185" y="1053"/>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2</a:t>
                </a:r>
              </a:p>
            </p:txBody>
          </p:sp>
          <p:sp>
            <p:nvSpPr>
              <p:cNvPr id="52327" name="Text Box 210"/>
              <p:cNvSpPr txBox="1">
                <a:spLocks noChangeArrowheads="1"/>
              </p:cNvSpPr>
              <p:nvPr/>
            </p:nvSpPr>
            <p:spPr bwMode="auto">
              <a:xfrm>
                <a:off x="4937" y="1481"/>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3</a:t>
                </a:r>
              </a:p>
            </p:txBody>
          </p:sp>
          <p:sp>
            <p:nvSpPr>
              <p:cNvPr id="52328" name="Text Box 211"/>
              <p:cNvSpPr txBox="1">
                <a:spLocks noChangeArrowheads="1"/>
              </p:cNvSpPr>
              <p:nvPr/>
            </p:nvSpPr>
            <p:spPr bwMode="auto">
              <a:xfrm>
                <a:off x="4101" y="1493"/>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4</a:t>
                </a:r>
              </a:p>
            </p:txBody>
          </p:sp>
          <p:sp>
            <p:nvSpPr>
              <p:cNvPr id="52329" name="Text Box 212"/>
              <p:cNvSpPr txBox="1">
                <a:spLocks noChangeArrowheads="1"/>
              </p:cNvSpPr>
              <p:nvPr/>
            </p:nvSpPr>
            <p:spPr bwMode="auto">
              <a:xfrm>
                <a:off x="3785" y="937"/>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5</a:t>
                </a:r>
              </a:p>
            </p:txBody>
          </p:sp>
          <p:sp>
            <p:nvSpPr>
              <p:cNvPr id="52330" name="Text Box 213"/>
              <p:cNvSpPr txBox="1">
                <a:spLocks noChangeArrowheads="1"/>
              </p:cNvSpPr>
              <p:nvPr/>
            </p:nvSpPr>
            <p:spPr bwMode="auto">
              <a:xfrm>
                <a:off x="4086" y="403"/>
                <a:ext cx="188" cy="213"/>
              </a:xfrm>
              <a:prstGeom prst="rect">
                <a:avLst/>
              </a:prstGeom>
              <a:noFill/>
              <a:ln w="9525">
                <a:noFill/>
                <a:miter lim="800000"/>
                <a:headEnd/>
                <a:tailEnd/>
              </a:ln>
            </p:spPr>
            <p:txBody>
              <a:bodyPr>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sp>
            <p:nvSpPr>
              <p:cNvPr id="52331" name="Line 215"/>
              <p:cNvSpPr>
                <a:spLocks noChangeShapeType="1"/>
              </p:cNvSpPr>
              <p:nvPr/>
            </p:nvSpPr>
            <p:spPr bwMode="auto">
              <a:xfrm rot="-3600000" flipH="1" flipV="1">
                <a:off x="4905" y="790"/>
                <a:ext cx="0" cy="34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32" name="Line 216"/>
              <p:cNvSpPr>
                <a:spLocks noChangeShapeType="1"/>
              </p:cNvSpPr>
              <p:nvPr/>
            </p:nvSpPr>
            <p:spPr bwMode="auto">
              <a:xfrm flipV="1">
                <a:off x="5178" y="799"/>
                <a:ext cx="0" cy="156"/>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333" name="Rectangle 217"/>
              <p:cNvSpPr>
                <a:spLocks noChangeArrowheads="1"/>
              </p:cNvSpPr>
              <p:nvPr/>
            </p:nvSpPr>
            <p:spPr bwMode="auto">
              <a:xfrm>
                <a:off x="5042" y="550"/>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grpSp>
      </p:grpSp>
      <p:sp>
        <p:nvSpPr>
          <p:cNvPr id="12508" name="Rectangle 220"/>
          <p:cNvSpPr>
            <a:spLocks noChangeArrowheads="1"/>
          </p:cNvSpPr>
          <p:nvPr/>
        </p:nvSpPr>
        <p:spPr bwMode="auto">
          <a:xfrm>
            <a:off x="3484563" y="1185863"/>
            <a:ext cx="2468562" cy="396875"/>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b </a:t>
            </a:r>
            <a:r>
              <a:rPr lang="en" sz="2000" b="1">
                <a:solidFill>
                  <a:srgbClr val="FFFF00"/>
                </a:solidFill>
                <a:effectLst>
                  <a:outerShdw blurRad="38100" dist="38100" dir="2700000" algn="tl">
                    <a:srgbClr val="000000">
                      <a:alpha val="43137"/>
                    </a:srgbClr>
                  </a:outerShdw>
                </a:effectLst>
                <a:latin typeface="Arial" pitchFamily="34" charset="0"/>
              </a:rPr>
              <a:t>-D-fructofuranose</a:t>
            </a:r>
          </a:p>
        </p:txBody>
      </p:sp>
      <p:grpSp>
        <p:nvGrpSpPr>
          <p:cNvPr id="7" name="Group 232"/>
          <p:cNvGrpSpPr>
            <a:grpSpLocks/>
          </p:cNvGrpSpPr>
          <p:nvPr/>
        </p:nvGrpSpPr>
        <p:grpSpPr bwMode="auto">
          <a:xfrm>
            <a:off x="3725863" y="4271963"/>
            <a:ext cx="5473700" cy="2687637"/>
            <a:chOff x="2347" y="2691"/>
            <a:chExt cx="3448" cy="1693"/>
          </a:xfrm>
        </p:grpSpPr>
        <p:sp>
          <p:nvSpPr>
            <p:cNvPr id="52268" name="Rectangle 29"/>
            <p:cNvSpPr>
              <a:spLocks noChangeArrowheads="1"/>
            </p:cNvSpPr>
            <p:nvPr/>
          </p:nvSpPr>
          <p:spPr bwMode="auto">
            <a:xfrm>
              <a:off x="4381" y="3864"/>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69" name="Text Box 30"/>
            <p:cNvSpPr txBox="1">
              <a:spLocks noChangeArrowheads="1"/>
            </p:cNvSpPr>
            <p:nvPr/>
          </p:nvSpPr>
          <p:spPr bwMode="auto">
            <a:xfrm>
              <a:off x="4116" y="372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270" name="Text Box 31"/>
            <p:cNvSpPr txBox="1">
              <a:spLocks noChangeArrowheads="1"/>
            </p:cNvSpPr>
            <p:nvPr/>
          </p:nvSpPr>
          <p:spPr bwMode="auto">
            <a:xfrm>
              <a:off x="4707" y="3724"/>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271" name="AutoShape 32"/>
            <p:cNvSpPr>
              <a:spLocks noChangeArrowheads="1"/>
            </p:cNvSpPr>
            <p:nvPr/>
          </p:nvSpPr>
          <p:spPr bwMode="auto">
            <a:xfrm rot="-1800000">
              <a:off x="4078" y="3483"/>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72" name="AutoShape 33"/>
            <p:cNvSpPr>
              <a:spLocks noChangeArrowheads="1"/>
            </p:cNvSpPr>
            <p:nvPr/>
          </p:nvSpPr>
          <p:spPr bwMode="auto">
            <a:xfrm rot="1800000">
              <a:off x="4960" y="3483"/>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73" name="Text Box 34"/>
            <p:cNvSpPr txBox="1">
              <a:spLocks noChangeArrowheads="1"/>
            </p:cNvSpPr>
            <p:nvPr/>
          </p:nvSpPr>
          <p:spPr bwMode="auto">
            <a:xfrm>
              <a:off x="3855" y="3238"/>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274" name="Text Box 35"/>
            <p:cNvSpPr txBox="1">
              <a:spLocks noChangeArrowheads="1"/>
            </p:cNvSpPr>
            <p:nvPr/>
          </p:nvSpPr>
          <p:spPr bwMode="auto">
            <a:xfrm>
              <a:off x="4974" y="3238"/>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p>
          </p:txBody>
        </p:sp>
        <p:sp>
          <p:nvSpPr>
            <p:cNvPr id="52275" name="Line 36"/>
            <p:cNvSpPr>
              <a:spLocks noChangeShapeType="1"/>
            </p:cNvSpPr>
            <p:nvPr/>
          </p:nvSpPr>
          <p:spPr bwMode="auto">
            <a:xfrm rot="3600000" flipV="1">
              <a:off x="4222" y="3132"/>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76" name="Text Box 37"/>
            <p:cNvSpPr txBox="1">
              <a:spLocks noChangeArrowheads="1"/>
            </p:cNvSpPr>
            <p:nvPr/>
          </p:nvSpPr>
          <p:spPr bwMode="auto">
            <a:xfrm>
              <a:off x="4390" y="3011"/>
              <a:ext cx="284" cy="317"/>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2277" name="Text Box 38"/>
            <p:cNvSpPr txBox="1">
              <a:spLocks noChangeArrowheads="1"/>
            </p:cNvSpPr>
            <p:nvPr/>
          </p:nvSpPr>
          <p:spPr bwMode="auto">
            <a:xfrm>
              <a:off x="3271" y="2793"/>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HOH </a:t>
              </a:r>
              <a:r>
                <a:rPr lang="en" sz="2700" b="1" baseline="-25000">
                  <a:solidFill>
                    <a:srgbClr val="00FF00"/>
                  </a:solidFill>
                  <a:effectLst>
                    <a:outerShdw blurRad="38100" dist="38100" dir="2700000" algn="tl">
                      <a:srgbClr val="000000">
                        <a:alpha val="43137"/>
                      </a:srgbClr>
                    </a:outerShdw>
                  </a:effectLst>
                  <a:latin typeface="Arial" pitchFamily="34" charset="0"/>
                </a:rPr>
                <a:t>2 </a:t>
              </a: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2278" name="Line 39"/>
            <p:cNvSpPr>
              <a:spLocks noChangeShapeType="1"/>
            </p:cNvSpPr>
            <p:nvPr/>
          </p:nvSpPr>
          <p:spPr bwMode="auto">
            <a:xfrm>
              <a:off x="3985" y="3071"/>
              <a:ext cx="0" cy="22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79" name="Line 40"/>
            <p:cNvSpPr>
              <a:spLocks noChangeShapeType="1"/>
            </p:cNvSpPr>
            <p:nvPr/>
          </p:nvSpPr>
          <p:spPr bwMode="auto">
            <a:xfrm flipV="1">
              <a:off x="5113" y="3072"/>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80" name="Line 46"/>
            <p:cNvSpPr>
              <a:spLocks noChangeShapeType="1"/>
            </p:cNvSpPr>
            <p:nvPr/>
          </p:nvSpPr>
          <p:spPr bwMode="auto">
            <a:xfrm flipV="1">
              <a:off x="3981" y="350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81" name="Rectangle 47"/>
            <p:cNvSpPr>
              <a:spLocks noChangeArrowheads="1"/>
            </p:cNvSpPr>
            <p:nvPr/>
          </p:nvSpPr>
          <p:spPr bwMode="auto">
            <a:xfrm>
              <a:off x="3837" y="359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2282" name="Line 49"/>
            <p:cNvSpPr>
              <a:spLocks noChangeShapeType="1"/>
            </p:cNvSpPr>
            <p:nvPr/>
          </p:nvSpPr>
          <p:spPr bwMode="auto">
            <a:xfrm flipV="1">
              <a:off x="4849" y="364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83" name="Rectangle 50"/>
            <p:cNvSpPr>
              <a:spLocks noChangeArrowheads="1"/>
            </p:cNvSpPr>
            <p:nvPr/>
          </p:nvSpPr>
          <p:spPr bwMode="auto">
            <a:xfrm>
              <a:off x="4537" y="3387"/>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52284" name="Line 51"/>
            <p:cNvSpPr>
              <a:spLocks noChangeShapeType="1"/>
            </p:cNvSpPr>
            <p:nvPr/>
          </p:nvSpPr>
          <p:spPr bwMode="auto">
            <a:xfrm flipV="1">
              <a:off x="4849" y="398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85" name="Rectangle 52"/>
            <p:cNvSpPr>
              <a:spLocks noChangeArrowheads="1"/>
            </p:cNvSpPr>
            <p:nvPr/>
          </p:nvSpPr>
          <p:spPr bwMode="auto">
            <a:xfrm>
              <a:off x="4720" y="406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2286" name="Line 53"/>
            <p:cNvSpPr>
              <a:spLocks noChangeShapeType="1"/>
            </p:cNvSpPr>
            <p:nvPr/>
          </p:nvSpPr>
          <p:spPr bwMode="auto">
            <a:xfrm flipV="1">
              <a:off x="4261" y="363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87" name="Rectangle 54"/>
            <p:cNvSpPr>
              <a:spLocks noChangeArrowheads="1"/>
            </p:cNvSpPr>
            <p:nvPr/>
          </p:nvSpPr>
          <p:spPr bwMode="auto">
            <a:xfrm>
              <a:off x="4117" y="3379"/>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2288" name="Line 55"/>
            <p:cNvSpPr>
              <a:spLocks noChangeShapeType="1"/>
            </p:cNvSpPr>
            <p:nvPr/>
          </p:nvSpPr>
          <p:spPr bwMode="auto">
            <a:xfrm flipV="1">
              <a:off x="4261" y="398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89" name="Rectangle 56"/>
            <p:cNvSpPr>
              <a:spLocks noChangeArrowheads="1"/>
            </p:cNvSpPr>
            <p:nvPr/>
          </p:nvSpPr>
          <p:spPr bwMode="auto">
            <a:xfrm>
              <a:off x="4128" y="4059"/>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52290" name="Text Box 57"/>
            <p:cNvSpPr txBox="1">
              <a:spLocks noChangeArrowheads="1"/>
            </p:cNvSpPr>
            <p:nvPr/>
          </p:nvSpPr>
          <p:spPr bwMode="auto">
            <a:xfrm>
              <a:off x="5015" y="2691"/>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1</a:t>
              </a:r>
            </a:p>
          </p:txBody>
        </p:sp>
        <p:sp>
          <p:nvSpPr>
            <p:cNvPr id="52291" name="Text Box 58"/>
            <p:cNvSpPr txBox="1">
              <a:spLocks noChangeArrowheads="1"/>
            </p:cNvSpPr>
            <p:nvPr/>
          </p:nvSpPr>
          <p:spPr bwMode="auto">
            <a:xfrm>
              <a:off x="5123" y="339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2</a:t>
              </a:r>
            </a:p>
          </p:txBody>
        </p:sp>
        <p:sp>
          <p:nvSpPr>
            <p:cNvPr id="52292" name="Text Box 59"/>
            <p:cNvSpPr txBox="1">
              <a:spLocks noChangeArrowheads="1"/>
            </p:cNvSpPr>
            <p:nvPr/>
          </p:nvSpPr>
          <p:spPr bwMode="auto">
            <a:xfrm>
              <a:off x="4875" y="3823"/>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3</a:t>
              </a:r>
            </a:p>
          </p:txBody>
        </p:sp>
        <p:sp>
          <p:nvSpPr>
            <p:cNvPr id="52293" name="Text Box 60"/>
            <p:cNvSpPr txBox="1">
              <a:spLocks noChangeArrowheads="1"/>
            </p:cNvSpPr>
            <p:nvPr/>
          </p:nvSpPr>
          <p:spPr bwMode="auto">
            <a:xfrm>
              <a:off x="4039" y="383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4</a:t>
              </a:r>
            </a:p>
          </p:txBody>
        </p:sp>
        <p:sp>
          <p:nvSpPr>
            <p:cNvPr id="52294" name="Text Box 61"/>
            <p:cNvSpPr txBox="1">
              <a:spLocks noChangeArrowheads="1"/>
            </p:cNvSpPr>
            <p:nvPr/>
          </p:nvSpPr>
          <p:spPr bwMode="auto">
            <a:xfrm>
              <a:off x="3723" y="327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5</a:t>
              </a:r>
            </a:p>
          </p:txBody>
        </p:sp>
        <p:sp>
          <p:nvSpPr>
            <p:cNvPr id="52295" name="Text Box 62"/>
            <p:cNvSpPr txBox="1">
              <a:spLocks noChangeArrowheads="1"/>
            </p:cNvSpPr>
            <p:nvPr/>
          </p:nvSpPr>
          <p:spPr bwMode="auto">
            <a:xfrm>
              <a:off x="4024" y="2745"/>
              <a:ext cx="188" cy="213"/>
            </a:xfrm>
            <a:prstGeom prst="rect">
              <a:avLst/>
            </a:prstGeom>
            <a:noFill/>
            <a:ln w="9525">
              <a:noFill/>
              <a:miter lim="800000"/>
              <a:headEnd/>
              <a:tailEnd/>
            </a:ln>
          </p:spPr>
          <p:txBody>
            <a:bodyPr>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6</a:t>
              </a:r>
            </a:p>
          </p:txBody>
        </p:sp>
        <p:sp>
          <p:nvSpPr>
            <p:cNvPr id="52296" name="Text Box 151"/>
            <p:cNvSpPr txBox="1">
              <a:spLocks noChangeArrowheads="1"/>
            </p:cNvSpPr>
            <p:nvPr/>
          </p:nvSpPr>
          <p:spPr bwMode="auto">
            <a:xfrm>
              <a:off x="4963" y="2805"/>
              <a:ext cx="832" cy="317"/>
            </a:xfrm>
            <a:prstGeom prst="rect">
              <a:avLst/>
            </a:prstGeom>
            <a:noFill/>
            <a:ln w="9525">
              <a:noFill/>
              <a:miter lim="800000"/>
              <a:headEnd/>
              <a:tailEnd/>
            </a:ln>
          </p:spPr>
          <p:txBody>
            <a:bodyPr wrap="none">
              <a:spAutoFit/>
            </a:bodyPr>
            <a:lstStyle/>
            <a:p>
              <a:pPr algn="ctr" rtl="1">
                <a:defRPr/>
              </a:pPr>
              <a:r>
                <a:rPr lang="en" sz="2700" dirty="0">
                  <a:solidFill>
                    <a:srgbClr val="00FF00"/>
                  </a:solidFill>
                  <a:effectLst>
                    <a:outerShdw blurRad="38100" dist="38100" dir="2700000" algn="tl">
                      <a:srgbClr val="000000">
                        <a:alpha val="43137"/>
                      </a:srgbClr>
                    </a:outerShdw>
                  </a:effectLst>
                  <a:latin typeface="Arial" pitchFamily="34" charset="0"/>
                </a:rPr>
                <a:t>CH2OH</a:t>
              </a:r>
              <a:r>
                <a:rPr lang="en" sz="2700" b="1" dirty="0">
                  <a:solidFill>
                    <a:srgbClr val="00FF00"/>
                  </a:solidFill>
                  <a:effectLst>
                    <a:outerShdw blurRad="38100" dist="38100" dir="2700000" algn="tl">
                      <a:srgbClr val="000000">
                        <a:alpha val="43137"/>
                      </a:srgbClr>
                    </a:outerShdw>
                  </a:effectLst>
                  <a:latin typeface="Arial" pitchFamily="34" charset="0"/>
                </a:rPr>
                <a:t>​</a:t>
              </a:r>
              <a:r>
                <a:rPr lang="en" sz="2700" b="1" baseline="-25000" dirty="0">
                  <a:solidFill>
                    <a:srgbClr val="00FF00"/>
                  </a:solidFill>
                  <a:effectLst>
                    <a:outerShdw blurRad="38100" dist="38100" dir="2700000" algn="tl">
                      <a:srgbClr val="000000">
                        <a:alpha val="43137"/>
                      </a:srgbClr>
                    </a:outerShdw>
                  </a:effectLst>
                  <a:latin typeface="Arial" pitchFamily="34" charset="0"/>
                </a:rPr>
                <a:t>​</a:t>
              </a:r>
              <a:r>
                <a:rPr lang="en" sz="2700" b="1" dirty="0">
                  <a:solidFill>
                    <a:srgbClr val="00FF00"/>
                  </a:solidFill>
                  <a:effectLst>
                    <a:outerShdw blurRad="38100" dist="38100" dir="2700000" algn="tl">
                      <a:srgbClr val="000000">
                        <a:alpha val="43137"/>
                      </a:srgbClr>
                    </a:outerShdw>
                  </a:effectLst>
                  <a:latin typeface="Arial" pitchFamily="34" charset="0"/>
                </a:rPr>
                <a:t>​</a:t>
              </a:r>
            </a:p>
          </p:txBody>
        </p:sp>
        <p:sp>
          <p:nvSpPr>
            <p:cNvPr id="52297" name="Line 183"/>
            <p:cNvSpPr>
              <a:spLocks noChangeShapeType="1"/>
            </p:cNvSpPr>
            <p:nvPr/>
          </p:nvSpPr>
          <p:spPr bwMode="auto">
            <a:xfrm rot="-3600000" flipH="1" flipV="1">
              <a:off x="4843" y="3132"/>
              <a:ext cx="0" cy="34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98" name="Line 184"/>
            <p:cNvSpPr>
              <a:spLocks noChangeShapeType="1"/>
            </p:cNvSpPr>
            <p:nvPr/>
          </p:nvSpPr>
          <p:spPr bwMode="auto">
            <a:xfrm flipV="1">
              <a:off x="5116" y="3517"/>
              <a:ext cx="0" cy="156"/>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99" name="Rectangle 185"/>
            <p:cNvSpPr>
              <a:spLocks noChangeArrowheads="1"/>
            </p:cNvSpPr>
            <p:nvPr/>
          </p:nvSpPr>
          <p:spPr bwMode="auto">
            <a:xfrm>
              <a:off x="4972" y="3596"/>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2300" name="Rectangle 221"/>
            <p:cNvSpPr>
              <a:spLocks noChangeArrowheads="1"/>
            </p:cNvSpPr>
            <p:nvPr/>
          </p:nvSpPr>
          <p:spPr bwMode="auto">
            <a:xfrm>
              <a:off x="2347" y="3768"/>
              <a:ext cx="1568"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α </a:t>
              </a:r>
              <a:r>
                <a:rPr lang="en" sz="2000" b="1">
                  <a:solidFill>
                    <a:srgbClr val="FFFF00"/>
                  </a:solidFill>
                  <a:effectLst>
                    <a:outerShdw blurRad="38100" dist="38100" dir="2700000" algn="tl">
                      <a:srgbClr val="000000">
                        <a:alpha val="43137"/>
                      </a:srgbClr>
                    </a:outerShdw>
                  </a:effectLst>
                  <a:latin typeface="Arial" pitchFamily="34" charset="0"/>
                </a:rPr>
                <a:t>-D-fructofuranose</a:t>
              </a:r>
            </a:p>
          </p:txBody>
        </p:sp>
      </p:grpSp>
      <p:sp>
        <p:nvSpPr>
          <p:cNvPr id="12518" name="Text Box 230"/>
          <p:cNvSpPr txBox="1">
            <a:spLocks noChangeArrowheads="1"/>
          </p:cNvSpPr>
          <p:nvPr/>
        </p:nvSpPr>
        <p:spPr bwMode="auto">
          <a:xfrm>
            <a:off x="5553075" y="3489325"/>
            <a:ext cx="2468563" cy="549275"/>
          </a:xfrm>
          <a:prstGeom prst="rect">
            <a:avLst/>
          </a:prstGeom>
          <a:solidFill>
            <a:srgbClr val="FFFF00"/>
          </a:solidFill>
          <a:ln w="9525">
            <a:noFill/>
            <a:miter lim="800000"/>
            <a:headEnd/>
            <a:tailEnd/>
          </a:ln>
        </p:spPr>
        <p:txBody>
          <a:bodyPr wrap="none">
            <a:spAutoFit/>
          </a:bodyPr>
          <a:lstStyle/>
          <a:p>
            <a:pPr algn="ctr" rtl="1">
              <a:defRPr/>
            </a:pPr>
            <a:r>
              <a:rPr lang="en" sz="3000" b="1" dirty="0">
                <a:solidFill>
                  <a:srgbClr val="FF0000"/>
                </a:solidFill>
                <a:effectLst>
                  <a:outerShdw blurRad="38100" dist="38100" dir="2700000" algn="tl">
                    <a:srgbClr val="000000">
                      <a:alpha val="43137"/>
                    </a:srgbClr>
                  </a:outerShdw>
                </a:effectLst>
                <a:latin typeface="Arial" pitchFamily="34" charset="0"/>
              </a:rPr>
              <a:t>Furan cycle</a:t>
            </a:r>
          </a:p>
        </p:txBody>
      </p:sp>
      <p:grpSp>
        <p:nvGrpSpPr>
          <p:cNvPr id="8" name="Group 242"/>
          <p:cNvGrpSpPr>
            <a:grpSpLocks/>
          </p:cNvGrpSpPr>
          <p:nvPr/>
        </p:nvGrpSpPr>
        <p:grpSpPr bwMode="auto">
          <a:xfrm>
            <a:off x="5715000" y="3143250"/>
            <a:ext cx="2046288" cy="1257300"/>
            <a:chOff x="3600" y="1980"/>
            <a:chExt cx="1289" cy="792"/>
          </a:xfrm>
        </p:grpSpPr>
        <p:sp>
          <p:nvSpPr>
            <p:cNvPr id="52265" name="Arc 243"/>
            <p:cNvSpPr>
              <a:spLocks/>
            </p:cNvSpPr>
            <p:nvPr/>
          </p:nvSpPr>
          <p:spPr bwMode="auto">
            <a:xfrm flipH="1" flipV="1">
              <a:off x="3959" y="2040"/>
              <a:ext cx="245" cy="672"/>
            </a:xfrm>
            <a:custGeom>
              <a:avLst/>
              <a:gdLst>
                <a:gd name="T0" fmla="*/ 0 w 23187"/>
                <a:gd name="T1" fmla="*/ 0 h 43200"/>
                <a:gd name="T2" fmla="*/ 0 w 23187"/>
                <a:gd name="T3" fmla="*/ 0 h 43200"/>
                <a:gd name="T4" fmla="*/ 0 w 23187"/>
                <a:gd name="T5" fmla="*/ 0 h 43200"/>
                <a:gd name="T6" fmla="*/ 0 60000 65536"/>
                <a:gd name="T7" fmla="*/ 0 60000 65536"/>
                <a:gd name="T8" fmla="*/ 0 60000 65536"/>
                <a:gd name="T9" fmla="*/ 0 w 23187"/>
                <a:gd name="T10" fmla="*/ 0 h 43200"/>
                <a:gd name="T11" fmla="*/ 23187 w 23187"/>
                <a:gd name="T12" fmla="*/ 43200 h 43200"/>
              </a:gdLst>
              <a:ahLst/>
              <a:cxnLst>
                <a:cxn ang="T6">
                  <a:pos x="T0" y="T1"/>
                </a:cxn>
                <a:cxn ang="T7">
                  <a:pos x="T2" y="T3"/>
                </a:cxn>
                <a:cxn ang="T8">
                  <a:pos x="T4" y="T5"/>
                </a:cxn>
              </a:cxnLst>
              <a:rect l="T9" t="T10" r="T11" b="T12"/>
              <a:pathLst>
                <a:path w="23187" h="43200" fill="none" extrusionOk="0">
                  <a:moveTo>
                    <a:pt x="1586" y="0"/>
                  </a:moveTo>
                  <a:cubicBezTo>
                    <a:pt x="13516" y="0"/>
                    <a:pt x="23187" y="9670"/>
                    <a:pt x="23187" y="21600"/>
                  </a:cubicBezTo>
                  <a:cubicBezTo>
                    <a:pt x="23187" y="33529"/>
                    <a:pt x="13516" y="43200"/>
                    <a:pt x="1587" y="43200"/>
                  </a:cubicBezTo>
                  <a:cubicBezTo>
                    <a:pt x="1057" y="43200"/>
                    <a:pt x="528" y="43180"/>
                    <a:pt x="0" y="43141"/>
                  </a:cubicBezTo>
                </a:path>
                <a:path w="23187" h="43200" stroke="0" extrusionOk="0">
                  <a:moveTo>
                    <a:pt x="1586" y="0"/>
                  </a:moveTo>
                  <a:cubicBezTo>
                    <a:pt x="13516" y="0"/>
                    <a:pt x="23187" y="9670"/>
                    <a:pt x="23187" y="21600"/>
                  </a:cubicBezTo>
                  <a:cubicBezTo>
                    <a:pt x="23187" y="33529"/>
                    <a:pt x="13516" y="43200"/>
                    <a:pt x="1587" y="43200"/>
                  </a:cubicBezTo>
                  <a:cubicBezTo>
                    <a:pt x="1057" y="43200"/>
                    <a:pt x="528" y="43180"/>
                    <a:pt x="0" y="43141"/>
                  </a:cubicBezTo>
                  <a:lnTo>
                    <a:pt x="1587" y="21600"/>
                  </a:lnTo>
                  <a:close/>
                </a:path>
              </a:pathLst>
            </a:custGeom>
            <a:noFill/>
            <a:ln w="25400">
              <a:solidFill>
                <a:srgbClr val="00FF00"/>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66" name="Arc 244"/>
            <p:cNvSpPr>
              <a:spLocks/>
            </p:cNvSpPr>
            <p:nvPr/>
          </p:nvSpPr>
          <p:spPr bwMode="auto">
            <a:xfrm flipH="1" flipV="1">
              <a:off x="3839" y="1992"/>
              <a:ext cx="269" cy="780"/>
            </a:xfrm>
            <a:custGeom>
              <a:avLst/>
              <a:gdLst>
                <a:gd name="T0" fmla="*/ 0 w 23187"/>
                <a:gd name="T1" fmla="*/ 0 h 43200"/>
                <a:gd name="T2" fmla="*/ 0 w 23187"/>
                <a:gd name="T3" fmla="*/ 0 h 43200"/>
                <a:gd name="T4" fmla="*/ 0 w 23187"/>
                <a:gd name="T5" fmla="*/ 0 h 43200"/>
                <a:gd name="T6" fmla="*/ 0 60000 65536"/>
                <a:gd name="T7" fmla="*/ 0 60000 65536"/>
                <a:gd name="T8" fmla="*/ 0 60000 65536"/>
                <a:gd name="T9" fmla="*/ 0 w 23187"/>
                <a:gd name="T10" fmla="*/ 0 h 43200"/>
                <a:gd name="T11" fmla="*/ 23187 w 23187"/>
                <a:gd name="T12" fmla="*/ 43200 h 43200"/>
              </a:gdLst>
              <a:ahLst/>
              <a:cxnLst>
                <a:cxn ang="T6">
                  <a:pos x="T0" y="T1"/>
                </a:cxn>
                <a:cxn ang="T7">
                  <a:pos x="T2" y="T3"/>
                </a:cxn>
                <a:cxn ang="T8">
                  <a:pos x="T4" y="T5"/>
                </a:cxn>
              </a:cxnLst>
              <a:rect l="T9" t="T10" r="T11" b="T12"/>
              <a:pathLst>
                <a:path w="23187" h="43200" fill="none" extrusionOk="0">
                  <a:moveTo>
                    <a:pt x="1586" y="0"/>
                  </a:moveTo>
                  <a:cubicBezTo>
                    <a:pt x="13516" y="0"/>
                    <a:pt x="23187" y="9670"/>
                    <a:pt x="23187" y="21600"/>
                  </a:cubicBezTo>
                  <a:cubicBezTo>
                    <a:pt x="23187" y="33529"/>
                    <a:pt x="13516" y="43200"/>
                    <a:pt x="1587" y="43200"/>
                  </a:cubicBezTo>
                  <a:cubicBezTo>
                    <a:pt x="1057" y="43200"/>
                    <a:pt x="528" y="43180"/>
                    <a:pt x="0" y="43141"/>
                  </a:cubicBezTo>
                </a:path>
                <a:path w="23187" h="43200" stroke="0" extrusionOk="0">
                  <a:moveTo>
                    <a:pt x="1586" y="0"/>
                  </a:moveTo>
                  <a:cubicBezTo>
                    <a:pt x="13516" y="0"/>
                    <a:pt x="23187" y="9670"/>
                    <a:pt x="23187" y="21600"/>
                  </a:cubicBezTo>
                  <a:cubicBezTo>
                    <a:pt x="23187" y="33529"/>
                    <a:pt x="13516" y="43200"/>
                    <a:pt x="1587" y="43200"/>
                  </a:cubicBezTo>
                  <a:cubicBezTo>
                    <a:pt x="1057" y="43200"/>
                    <a:pt x="528" y="43180"/>
                    <a:pt x="0" y="43141"/>
                  </a:cubicBezTo>
                  <a:lnTo>
                    <a:pt x="1587" y="21600"/>
                  </a:lnTo>
                  <a:close/>
                </a:path>
              </a:pathLst>
            </a:custGeom>
            <a:noFill/>
            <a:ln w="25400">
              <a:solidFill>
                <a:srgbClr val="00FF00"/>
              </a:solidFill>
              <a:round/>
              <a:headEnd type="stealth" w="med" len="me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67" name="Text Box 245"/>
            <p:cNvSpPr txBox="1">
              <a:spLocks noChangeArrowheads="1"/>
            </p:cNvSpPr>
            <p:nvPr/>
          </p:nvSpPr>
          <p:spPr bwMode="auto">
            <a:xfrm>
              <a:off x="3600" y="1980"/>
              <a:ext cx="1289" cy="288"/>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mutarotation</a:t>
              </a:r>
            </a:p>
          </p:txBody>
        </p:sp>
      </p:grpSp>
      <p:sp>
        <p:nvSpPr>
          <p:cNvPr id="52262" name="Line 248"/>
          <p:cNvSpPr>
            <a:spLocks noChangeShapeType="1"/>
          </p:cNvSpPr>
          <p:nvPr/>
        </p:nvSpPr>
        <p:spPr bwMode="auto">
          <a:xfrm rot="1800000" flipV="1">
            <a:off x="3495675" y="3063875"/>
            <a:ext cx="176213" cy="41116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2263" name="Rectangle 249"/>
          <p:cNvSpPr>
            <a:spLocks noChangeArrowheads="1"/>
          </p:cNvSpPr>
          <p:nvPr/>
        </p:nvSpPr>
        <p:spPr bwMode="auto">
          <a:xfrm>
            <a:off x="3725863" y="2835275"/>
            <a:ext cx="698500" cy="503238"/>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OH</a:t>
            </a:r>
          </a:p>
        </p:txBody>
      </p:sp>
      <p:sp>
        <p:nvSpPr>
          <p:cNvPr id="13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714535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2/3*#ppt_w"/>
                                          </p:val>
                                        </p:tav>
                                        <p:tav tm="100000">
                                          <p:val>
                                            <p:strVal val="#ppt_w"/>
                                          </p:val>
                                        </p:tav>
                                      </p:tavLst>
                                    </p:anim>
                                    <p:anim calcmode="lin" valueType="num">
                                      <p:cBhvr>
                                        <p:cTn id="14"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508"/>
                                        </p:tgtEl>
                                        <p:attrNameLst>
                                          <p:attrName>style.visibility</p:attrName>
                                        </p:attrNameLst>
                                      </p:cBhvr>
                                      <p:to>
                                        <p:strVal val="visible"/>
                                      </p:to>
                                    </p:set>
                                    <p:anim calcmode="lin" valueType="num">
                                      <p:cBhvr>
                                        <p:cTn id="23" dur="500" fill="hold"/>
                                        <p:tgtEl>
                                          <p:spTgt spid="12508"/>
                                        </p:tgtEl>
                                        <p:attrNameLst>
                                          <p:attrName>ppt_w</p:attrName>
                                        </p:attrNameLst>
                                      </p:cBhvr>
                                      <p:tavLst>
                                        <p:tav tm="0">
                                          <p:val>
                                            <p:fltVal val="0"/>
                                          </p:val>
                                        </p:tav>
                                        <p:tav tm="100000">
                                          <p:val>
                                            <p:strVal val="#ppt_w"/>
                                          </p:val>
                                        </p:tav>
                                      </p:tavLst>
                                    </p:anim>
                                    <p:anim calcmode="lin" valueType="num">
                                      <p:cBhvr>
                                        <p:cTn id="24" dur="500" fill="hold"/>
                                        <p:tgtEl>
                                          <p:spTgt spid="1250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518"/>
                                        </p:tgtEl>
                                        <p:attrNameLst>
                                          <p:attrName>style.visibility</p:attrName>
                                        </p:attrNameLst>
                                      </p:cBhvr>
                                      <p:to>
                                        <p:strVal val="visible"/>
                                      </p:to>
                                    </p:set>
                                  </p:childTnLst>
                                  <p:subTnLst>
                                    <p:set>
                                      <p:cBhvr override="childStyle">
                                        <p:cTn dur="1" fill="hold" display="0" masterRel="nextClick" afterEffect="1"/>
                                        <p:tgtEl>
                                          <p:spTgt spid="12518"/>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27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2/3*#ppt_w"/>
                                          </p:val>
                                        </p:tav>
                                        <p:tav tm="100000">
                                          <p:val>
                                            <p:strVal val="#ppt_w"/>
                                          </p:val>
                                        </p:tav>
                                      </p:tavLst>
                                    </p:anim>
                                    <p:anim calcmode="lin" valueType="num">
                                      <p:cBhvr>
                                        <p:cTn id="34" dur="5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8" grpId="0" autoUpdateAnimBg="0"/>
      <p:bldP spid="1251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352800" y="518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400">
              <a:latin typeface="Times New Roman" pitchFamily="18" charset="0"/>
            </a:endParaRPr>
          </a:p>
        </p:txBody>
      </p:sp>
      <p:sp>
        <p:nvSpPr>
          <p:cNvPr id="24579" name="Rectangle 4"/>
          <p:cNvSpPr>
            <a:spLocks noChangeArrowheads="1"/>
          </p:cNvSpPr>
          <p:nvPr/>
        </p:nvSpPr>
        <p:spPr bwMode="auto">
          <a:xfrm>
            <a:off x="179388" y="1628775"/>
            <a:ext cx="9540875" cy="2862322"/>
          </a:xfrm>
          <a:prstGeom prst="rect">
            <a:avLst/>
          </a:prstGeom>
          <a:noFill/>
          <a:ln w="9525">
            <a:noFill/>
            <a:miter lim="800000"/>
            <a:headEnd/>
            <a:tailEnd/>
          </a:ln>
        </p:spPr>
        <p:txBody>
          <a:bodyPr>
            <a:spAutoFit/>
          </a:bodyPr>
          <a:lstStyle/>
          <a:p>
            <a:pPr rtl="1">
              <a:defRPr/>
            </a:pPr>
            <a:r>
              <a:rPr lang="en" b="1" dirty="0"/>
              <a:t> </a:t>
            </a:r>
            <a:endParaRPr lang="fr-FR" b="1" dirty="0">
              <a:hlinkClick r:id="rId2" tooltip="Otto Heinrich Warburg"/>
            </a:endParaRPr>
          </a:p>
          <a:p>
            <a:pPr rtl="1">
              <a:defRPr/>
            </a:pPr>
            <a:r>
              <a:rPr lang="en" sz="1800" b="1" dirty="0" err="1" smtClean="0">
                <a:solidFill>
                  <a:srgbClr val="FFC000"/>
                </a:solidFill>
                <a:latin typeface="+mj-lt"/>
              </a:rPr>
              <a:t>Otti</a:t>
            </a:r>
            <a:r>
              <a:rPr lang="en" sz="1800" b="1" dirty="0" smtClean="0">
                <a:solidFill>
                  <a:srgbClr val="FFC000"/>
                </a:solidFill>
                <a:latin typeface="+mj-lt"/>
              </a:rPr>
              <a:t> </a:t>
            </a:r>
            <a:r>
              <a:rPr lang="en" sz="1800" b="1" dirty="0" err="1" smtClean="0">
                <a:solidFill>
                  <a:srgbClr val="FFC000"/>
                </a:solidFill>
                <a:latin typeface="+mj-lt"/>
              </a:rPr>
              <a:t>Warburg </a:t>
            </a:r>
            <a:r>
              <a:rPr lang="en" sz="1800" b="1" dirty="0" smtClean="0">
                <a:latin typeface="+mj-lt"/>
              </a:rPr>
              <a:t>introduced </a:t>
            </a:r>
            <a:r>
              <a:rPr lang="en" sz="1800" b="1" dirty="0">
                <a:latin typeface="+mj-lt"/>
              </a:rPr>
              <a:t>cellular chemistry and the </a:t>
            </a:r>
            <a:r>
              <a:rPr lang="en" sz="1800" b="1" dirty="0" err="1">
                <a:latin typeface="+mj-lt"/>
              </a:rPr>
              <a:t>microrespirometer </a:t>
            </a:r>
            <a:r>
              <a:rPr lang="en" sz="1800" b="1" dirty="0">
                <a:latin typeface="+mj-lt"/>
              </a:rPr>
              <a:t>at the</a:t>
            </a:r>
          </a:p>
          <a:p>
            <a:pPr rtl="1">
              <a:defRPr/>
            </a:pPr>
            <a:r>
              <a:rPr lang="en" sz="1800" b="1" dirty="0">
                <a:latin typeface="+mj-lt"/>
              </a:rPr>
              <a:t>at the disposal of researchers. This device will help the German </a:t>
            </a:r>
            <a:r>
              <a:rPr lang="en" sz="1800" b="1" dirty="0" smtClean="0">
                <a:solidFill>
                  <a:srgbClr val="FFC000"/>
                </a:solidFill>
                <a:latin typeface="+mj-lt"/>
              </a:rPr>
              <a:t>Hans Adolph Krebs </a:t>
            </a:r>
            <a:r>
              <a:rPr lang="en" sz="1800" b="1" dirty="0">
                <a:latin typeface="+mj-lt"/>
              </a:rPr>
              <a:t>to elucidate the energy of a single molecule, adenosine triphosphate or </a:t>
            </a:r>
            <a:r>
              <a:rPr lang="en" sz="1800" b="1" dirty="0" smtClean="0">
                <a:solidFill>
                  <a:srgbClr val="FFC000"/>
                </a:solidFill>
                <a:latin typeface="+mj-lt"/>
              </a:rPr>
              <a:t>ATP,</a:t>
            </a:r>
            <a:r>
              <a:rPr lang="en" sz="1800" b="1" dirty="0" smtClean="0">
                <a:latin typeface="+mj-lt"/>
              </a:rPr>
              <a:t> </a:t>
            </a:r>
          </a:p>
          <a:p>
            <a:pPr rtl="1">
              <a:defRPr/>
            </a:pPr>
            <a:r>
              <a:rPr lang="en" sz="1800" b="1" dirty="0" smtClean="0">
                <a:latin typeface="+mj-lt"/>
              </a:rPr>
              <a:t>discovered </a:t>
            </a:r>
            <a:r>
              <a:rPr lang="en" sz="1800" b="1" dirty="0">
                <a:latin typeface="+mj-lt"/>
              </a:rPr>
              <a:t>in </a:t>
            </a:r>
            <a:r>
              <a:rPr lang="en" sz="1800" b="1" dirty="0">
                <a:solidFill>
                  <a:srgbClr val="FFFF00"/>
                </a:solidFill>
                <a:latin typeface="+mj-lt"/>
              </a:rPr>
              <a:t>1929</a:t>
            </a:r>
            <a:r>
              <a:rPr lang="en" sz="1800" b="1" dirty="0">
                <a:solidFill>
                  <a:srgbClr val="FF0000"/>
                </a:solidFill>
                <a:latin typeface="+mj-lt"/>
              </a:rPr>
              <a:t> </a:t>
            </a:r>
            <a:r>
              <a:rPr lang="en" sz="1800" b="1" dirty="0">
                <a:latin typeface="+mj-lt"/>
              </a:rPr>
              <a:t>by </a:t>
            </a:r>
            <a:r>
              <a:rPr lang="en" sz="1800" b="1" dirty="0" smtClean="0">
                <a:latin typeface="+mj-lt"/>
              </a:rPr>
              <a:t>K </a:t>
            </a:r>
            <a:r>
              <a:rPr lang="en" sz="1800" b="1" dirty="0" smtClean="0">
                <a:solidFill>
                  <a:srgbClr val="FFC000"/>
                </a:solidFill>
                <a:latin typeface="+mj-lt"/>
              </a:rPr>
              <a:t>Karl </a:t>
            </a:r>
            <a:r>
              <a:rPr lang="en" sz="1800" b="1" dirty="0" err="1" smtClean="0">
                <a:solidFill>
                  <a:srgbClr val="FFC000"/>
                </a:solidFill>
                <a:latin typeface="+mj-lt"/>
              </a:rPr>
              <a:t>Lohmann </a:t>
            </a:r>
            <a:r>
              <a:rPr lang="en" sz="1800" b="1" dirty="0" smtClean="0">
                <a:latin typeface="+mj-lt"/>
              </a:rPr>
              <a:t>.</a:t>
            </a:r>
            <a:endParaRPr lang="fr-FR" sz="1800" b="1" dirty="0">
              <a:latin typeface="+mj-lt"/>
            </a:endParaRPr>
          </a:p>
          <a:p>
            <a:pPr rtl="1">
              <a:defRPr/>
            </a:pPr>
            <a:endParaRPr lang="fr-FR" sz="1800" b="1" dirty="0">
              <a:latin typeface="+mj-lt"/>
            </a:endParaRPr>
          </a:p>
          <a:p>
            <a:pPr rtl="1">
              <a:defRPr/>
            </a:pPr>
            <a:r>
              <a:rPr lang="en" sz="1800" b="1" dirty="0">
                <a:latin typeface="+mj-lt"/>
              </a:rPr>
              <a:t>In the early 1940s </a:t>
            </a:r>
            <a:r>
              <a:rPr lang="en" sz="1800" b="1" dirty="0">
                <a:solidFill>
                  <a:srgbClr val="FFFF00"/>
                </a:solidFill>
                <a:latin typeface="+mj-lt"/>
              </a:rPr>
              <a:t>,</a:t>
            </a:r>
            <a:r>
              <a:rPr lang="en" sz="1800" b="1" dirty="0">
                <a:latin typeface="+mj-lt"/>
              </a:rPr>
              <a:t> </a:t>
            </a:r>
            <a:r>
              <a:rPr lang="en" sz="1800" b="1" dirty="0" smtClean="0">
                <a:solidFill>
                  <a:srgbClr val="FFC000"/>
                </a:solidFill>
                <a:latin typeface="+mj-lt"/>
              </a:rPr>
              <a:t>Albert Claude </a:t>
            </a:r>
            <a:r>
              <a:rPr lang="en" sz="1800" b="1" dirty="0" smtClean="0">
                <a:latin typeface="+mj-lt"/>
              </a:rPr>
              <a:t>shows </a:t>
            </a:r>
            <a:r>
              <a:rPr lang="en" sz="1800" b="1" dirty="0">
                <a:latin typeface="+mj-lt"/>
              </a:rPr>
              <a:t>that ATP synthesis</a:t>
            </a:r>
          </a:p>
          <a:p>
            <a:pPr rtl="1">
              <a:defRPr/>
            </a:pPr>
            <a:r>
              <a:rPr lang="en" sz="1800" b="1" dirty="0">
                <a:latin typeface="+mj-lt"/>
              </a:rPr>
              <a:t>unfolds at the level of the inner </a:t>
            </a:r>
            <a:r>
              <a:rPr lang="en" sz="1800" b="1" dirty="0" smtClean="0">
                <a:solidFill>
                  <a:srgbClr val="FFC000"/>
                </a:solidFill>
                <a:latin typeface="+mj-lt"/>
              </a:rPr>
              <a:t>mitochondrial membrane </a:t>
            </a:r>
            <a:r>
              <a:rPr lang="en" sz="1800" b="1" dirty="0" smtClean="0">
                <a:latin typeface="+mj-lt"/>
              </a:rPr>
              <a:t>. </a:t>
            </a:r>
            <a:r>
              <a:rPr lang="en" sz="1800" b="1" dirty="0">
                <a:latin typeface="+mj-lt"/>
              </a:rPr>
              <a:t>In the same</a:t>
            </a:r>
          </a:p>
          <a:p>
            <a:pPr rtl="1">
              <a:defRPr/>
            </a:pPr>
            <a:r>
              <a:rPr lang="en" sz="1800" b="1" dirty="0">
                <a:latin typeface="+mj-lt"/>
              </a:rPr>
              <a:t>time, the British </a:t>
            </a:r>
            <a:r>
              <a:rPr lang="en" sz="1800" b="1" dirty="0" smtClean="0">
                <a:solidFill>
                  <a:srgbClr val="FFC000"/>
                </a:solidFill>
                <a:latin typeface="+mj-lt"/>
              </a:rPr>
              <a:t>Peter </a:t>
            </a:r>
            <a:r>
              <a:rPr lang="en" sz="1800" b="1" dirty="0" err="1" smtClean="0">
                <a:solidFill>
                  <a:srgbClr val="FFC000"/>
                </a:solidFill>
                <a:latin typeface="+mj-lt"/>
              </a:rPr>
              <a:t>Michell</a:t>
            </a:r>
            <a:r>
              <a:rPr lang="en" sz="1800" b="1" dirty="0" smtClean="0">
                <a:latin typeface="+mj-lt"/>
              </a:rPr>
              <a:t> </a:t>
            </a:r>
            <a:r>
              <a:rPr lang="en" sz="1800" b="1" dirty="0">
                <a:latin typeface="+mj-lt"/>
              </a:rPr>
              <a:t>explains the mechanism of this reaction, which is accompanied by the formation of water.</a:t>
            </a:r>
            <a:r>
              <a:rPr lang="en" b="1" u="sng" dirty="0"/>
              <a:t> </a:t>
            </a:r>
          </a:p>
        </p:txBody>
      </p:sp>
      <p:sp>
        <p:nvSpPr>
          <p:cNvPr id="442373" name="Text Box 5"/>
          <p:cNvSpPr txBox="1">
            <a:spLocks noChangeArrowheads="1"/>
          </p:cNvSpPr>
          <p:nvPr/>
        </p:nvSpPr>
        <p:spPr bwMode="auto">
          <a:xfrm>
            <a:off x="3635375" y="549275"/>
            <a:ext cx="2197100" cy="457200"/>
          </a:xfrm>
          <a:prstGeom prst="rect">
            <a:avLst/>
          </a:prstGeom>
          <a:noFill/>
          <a:ln w="9525">
            <a:noFill/>
            <a:miter lim="800000"/>
            <a:headEnd/>
            <a:tailEnd/>
          </a:ln>
          <a:effectLst/>
        </p:spPr>
        <p:txBody>
          <a:bodyPr wrap="none">
            <a:spAutoFit/>
          </a:bodyPr>
          <a:lstStyle/>
          <a:p>
            <a:pPr rtl="1">
              <a:defRPr/>
            </a:pPr>
            <a:r>
              <a:rPr lang="en" sz="2400" b="1" u="sng">
                <a:solidFill>
                  <a:srgbClr val="FFFF00"/>
                </a:solidFill>
                <a:effectLst>
                  <a:outerShdw blurRad="38100" dist="38100" dir="2700000" algn="tl">
                    <a:srgbClr val="000000"/>
                  </a:outerShdw>
                </a:effectLst>
              </a:rPr>
              <a:t>HISTORICAL</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0773851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1"/>
          <p:cNvGrpSpPr>
            <a:grpSpLocks/>
          </p:cNvGrpSpPr>
          <p:nvPr/>
        </p:nvGrpSpPr>
        <p:grpSpPr bwMode="auto">
          <a:xfrm>
            <a:off x="144463" y="3714750"/>
            <a:ext cx="8878887" cy="3109913"/>
            <a:chOff x="91" y="2361"/>
            <a:chExt cx="5593" cy="1959"/>
          </a:xfrm>
        </p:grpSpPr>
        <p:sp>
          <p:nvSpPr>
            <p:cNvPr id="53271" name="Rectangle 137"/>
            <p:cNvSpPr>
              <a:spLocks noChangeAspect="1" noChangeArrowheads="1"/>
            </p:cNvSpPr>
            <p:nvPr/>
          </p:nvSpPr>
          <p:spPr bwMode="auto">
            <a:xfrm>
              <a:off x="4884" y="2934"/>
              <a:ext cx="227" cy="227"/>
            </a:xfrm>
            <a:prstGeom prst="rect">
              <a:avLst/>
            </a:prstGeom>
            <a:solidFill>
              <a:srgbClr val="FF00FF"/>
            </a:solidFill>
            <a:ln w="9525">
              <a:solidFill>
                <a:srgbClr val="FF00FF"/>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72" name="Rectangle 138"/>
            <p:cNvSpPr>
              <a:spLocks noChangeAspect="1" noChangeArrowheads="1"/>
            </p:cNvSpPr>
            <p:nvPr/>
          </p:nvSpPr>
          <p:spPr bwMode="auto">
            <a:xfrm>
              <a:off x="1812" y="2958"/>
              <a:ext cx="227" cy="227"/>
            </a:xfrm>
            <a:prstGeom prst="rect">
              <a:avLst/>
            </a:prstGeom>
            <a:solidFill>
              <a:srgbClr val="FF00FF"/>
            </a:solidFill>
            <a:ln w="9525">
              <a:solidFill>
                <a:srgbClr val="FF00FF"/>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73" name="Rectangle 67"/>
            <p:cNvSpPr>
              <a:spLocks noChangeArrowheads="1"/>
            </p:cNvSpPr>
            <p:nvPr/>
          </p:nvSpPr>
          <p:spPr bwMode="auto">
            <a:xfrm>
              <a:off x="4594" y="371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3274" name="Rectangle 68"/>
            <p:cNvSpPr>
              <a:spLocks noChangeArrowheads="1"/>
            </p:cNvSpPr>
            <p:nvPr/>
          </p:nvSpPr>
          <p:spPr bwMode="auto">
            <a:xfrm>
              <a:off x="3998" y="3703"/>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53275" name="Text Box 69"/>
            <p:cNvSpPr txBox="1">
              <a:spLocks noChangeArrowheads="1"/>
            </p:cNvSpPr>
            <p:nvPr/>
          </p:nvSpPr>
          <p:spPr bwMode="auto">
            <a:xfrm>
              <a:off x="4852" y="3295"/>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53276" name="Rectangle 70"/>
            <p:cNvSpPr>
              <a:spLocks noChangeArrowheads="1"/>
            </p:cNvSpPr>
            <p:nvPr/>
          </p:nvSpPr>
          <p:spPr bwMode="auto">
            <a:xfrm>
              <a:off x="4255" y="3508"/>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77" name="Text Box 71"/>
            <p:cNvSpPr txBox="1">
              <a:spLocks noChangeArrowheads="1"/>
            </p:cNvSpPr>
            <p:nvPr/>
          </p:nvSpPr>
          <p:spPr bwMode="auto">
            <a:xfrm>
              <a:off x="3990" y="336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3278" name="Text Box 72"/>
            <p:cNvSpPr txBox="1">
              <a:spLocks noChangeArrowheads="1"/>
            </p:cNvSpPr>
            <p:nvPr/>
          </p:nvSpPr>
          <p:spPr bwMode="auto">
            <a:xfrm>
              <a:off x="4581" y="3368"/>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3279" name="AutoShape 73"/>
            <p:cNvSpPr>
              <a:spLocks noChangeArrowheads="1"/>
            </p:cNvSpPr>
            <p:nvPr/>
          </p:nvSpPr>
          <p:spPr bwMode="auto">
            <a:xfrm rot="-1800000">
              <a:off x="3952" y="312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80" name="AutoShape 74"/>
            <p:cNvSpPr>
              <a:spLocks noChangeArrowheads="1"/>
            </p:cNvSpPr>
            <p:nvPr/>
          </p:nvSpPr>
          <p:spPr bwMode="auto">
            <a:xfrm rot="1800000">
              <a:off x="4834" y="3127"/>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81" name="Text Box 75"/>
            <p:cNvSpPr txBox="1">
              <a:spLocks noChangeArrowheads="1"/>
            </p:cNvSpPr>
            <p:nvPr/>
          </p:nvSpPr>
          <p:spPr bwMode="auto">
            <a:xfrm>
              <a:off x="3729" y="2882"/>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3282" name="Text Box 76"/>
            <p:cNvSpPr txBox="1">
              <a:spLocks noChangeArrowheads="1"/>
            </p:cNvSpPr>
            <p:nvPr/>
          </p:nvSpPr>
          <p:spPr bwMode="auto">
            <a:xfrm>
              <a:off x="4848" y="2882"/>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p>
          </p:txBody>
        </p:sp>
        <p:sp>
          <p:nvSpPr>
            <p:cNvPr id="53283" name="Line 77"/>
            <p:cNvSpPr>
              <a:spLocks noChangeShapeType="1"/>
            </p:cNvSpPr>
            <p:nvPr/>
          </p:nvSpPr>
          <p:spPr bwMode="auto">
            <a:xfrm rot="3600000" flipV="1">
              <a:off x="4096" y="2776"/>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84" name="Text Box 78"/>
            <p:cNvSpPr txBox="1">
              <a:spLocks noChangeArrowheads="1"/>
            </p:cNvSpPr>
            <p:nvPr/>
          </p:nvSpPr>
          <p:spPr bwMode="auto">
            <a:xfrm>
              <a:off x="4264" y="2655"/>
              <a:ext cx="284" cy="317"/>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3285" name="Text Box 79"/>
            <p:cNvSpPr txBox="1">
              <a:spLocks noChangeArrowheads="1"/>
            </p:cNvSpPr>
            <p:nvPr/>
          </p:nvSpPr>
          <p:spPr bwMode="auto">
            <a:xfrm>
              <a:off x="3145" y="2437"/>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HOH </a:t>
              </a:r>
              <a:r>
                <a:rPr lang="en" sz="2700" b="1" baseline="-25000">
                  <a:solidFill>
                    <a:srgbClr val="00FF00"/>
                  </a:solidFill>
                  <a:effectLst>
                    <a:outerShdw blurRad="38100" dist="38100" dir="2700000" algn="tl">
                      <a:srgbClr val="000000">
                        <a:alpha val="43137"/>
                      </a:srgbClr>
                    </a:outerShdw>
                  </a:effectLst>
                  <a:latin typeface="Arial" pitchFamily="34" charset="0"/>
                </a:rPr>
                <a:t>2 </a:t>
              </a: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3286" name="Line 80"/>
            <p:cNvSpPr>
              <a:spLocks noChangeShapeType="1"/>
            </p:cNvSpPr>
            <p:nvPr/>
          </p:nvSpPr>
          <p:spPr bwMode="auto">
            <a:xfrm>
              <a:off x="3859" y="2715"/>
              <a:ext cx="0" cy="22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87" name="Line 81"/>
            <p:cNvSpPr>
              <a:spLocks noChangeShapeType="1"/>
            </p:cNvSpPr>
            <p:nvPr/>
          </p:nvSpPr>
          <p:spPr bwMode="auto">
            <a:xfrm flipV="1">
              <a:off x="4995" y="3140"/>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88" name="Line 82"/>
            <p:cNvSpPr>
              <a:spLocks noChangeShapeType="1"/>
            </p:cNvSpPr>
            <p:nvPr/>
          </p:nvSpPr>
          <p:spPr bwMode="auto">
            <a:xfrm flipV="1">
              <a:off x="3855" y="314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89" name="Rectangle 83"/>
            <p:cNvSpPr>
              <a:spLocks noChangeArrowheads="1"/>
            </p:cNvSpPr>
            <p:nvPr/>
          </p:nvSpPr>
          <p:spPr bwMode="auto">
            <a:xfrm>
              <a:off x="3711" y="3239"/>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3290" name="Line 84"/>
            <p:cNvSpPr>
              <a:spLocks noChangeShapeType="1"/>
            </p:cNvSpPr>
            <p:nvPr/>
          </p:nvSpPr>
          <p:spPr bwMode="auto">
            <a:xfrm flipV="1">
              <a:off x="4723" y="328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91" name="Rectangle 85"/>
            <p:cNvSpPr>
              <a:spLocks noChangeArrowheads="1"/>
            </p:cNvSpPr>
            <p:nvPr/>
          </p:nvSpPr>
          <p:spPr bwMode="auto">
            <a:xfrm>
              <a:off x="4411" y="3031"/>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53292" name="Line 86"/>
            <p:cNvSpPr>
              <a:spLocks noChangeShapeType="1"/>
            </p:cNvSpPr>
            <p:nvPr/>
          </p:nvSpPr>
          <p:spPr bwMode="auto">
            <a:xfrm flipV="1">
              <a:off x="4723" y="3632"/>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93" name="Line 87"/>
            <p:cNvSpPr>
              <a:spLocks noChangeShapeType="1"/>
            </p:cNvSpPr>
            <p:nvPr/>
          </p:nvSpPr>
          <p:spPr bwMode="auto">
            <a:xfrm flipV="1">
              <a:off x="4135" y="328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94" name="Rectangle 88"/>
            <p:cNvSpPr>
              <a:spLocks noChangeArrowheads="1"/>
            </p:cNvSpPr>
            <p:nvPr/>
          </p:nvSpPr>
          <p:spPr bwMode="auto">
            <a:xfrm>
              <a:off x="3991" y="3023"/>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3295" name="Line 89"/>
            <p:cNvSpPr>
              <a:spLocks noChangeShapeType="1"/>
            </p:cNvSpPr>
            <p:nvPr/>
          </p:nvSpPr>
          <p:spPr bwMode="auto">
            <a:xfrm flipV="1">
              <a:off x="4135" y="362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96" name="Text Box 90"/>
            <p:cNvSpPr txBox="1">
              <a:spLocks noChangeArrowheads="1"/>
            </p:cNvSpPr>
            <p:nvPr/>
          </p:nvSpPr>
          <p:spPr bwMode="auto">
            <a:xfrm>
              <a:off x="4987" y="3505"/>
              <a:ext cx="196" cy="231"/>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1</a:t>
              </a:r>
            </a:p>
          </p:txBody>
        </p:sp>
        <p:sp>
          <p:nvSpPr>
            <p:cNvPr id="53297" name="Text Box 91"/>
            <p:cNvSpPr txBox="1">
              <a:spLocks noChangeArrowheads="1"/>
            </p:cNvSpPr>
            <p:nvPr/>
          </p:nvSpPr>
          <p:spPr bwMode="auto">
            <a:xfrm>
              <a:off x="4997" y="3039"/>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2</a:t>
              </a:r>
            </a:p>
          </p:txBody>
        </p:sp>
        <p:sp>
          <p:nvSpPr>
            <p:cNvPr id="53298" name="Text Box 92"/>
            <p:cNvSpPr txBox="1">
              <a:spLocks noChangeArrowheads="1"/>
            </p:cNvSpPr>
            <p:nvPr/>
          </p:nvSpPr>
          <p:spPr bwMode="auto">
            <a:xfrm>
              <a:off x="4749" y="3467"/>
              <a:ext cx="196" cy="231"/>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3</a:t>
              </a:r>
            </a:p>
          </p:txBody>
        </p:sp>
        <p:sp>
          <p:nvSpPr>
            <p:cNvPr id="53299" name="Text Box 93"/>
            <p:cNvSpPr txBox="1">
              <a:spLocks noChangeArrowheads="1"/>
            </p:cNvSpPr>
            <p:nvPr/>
          </p:nvSpPr>
          <p:spPr bwMode="auto">
            <a:xfrm>
              <a:off x="3913" y="3479"/>
              <a:ext cx="196" cy="231"/>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4</a:t>
              </a:r>
            </a:p>
          </p:txBody>
        </p:sp>
        <p:sp>
          <p:nvSpPr>
            <p:cNvPr id="53300" name="Text Box 94"/>
            <p:cNvSpPr txBox="1">
              <a:spLocks noChangeArrowheads="1"/>
            </p:cNvSpPr>
            <p:nvPr/>
          </p:nvSpPr>
          <p:spPr bwMode="auto">
            <a:xfrm>
              <a:off x="3597" y="2923"/>
              <a:ext cx="196" cy="231"/>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5</a:t>
              </a:r>
            </a:p>
          </p:txBody>
        </p:sp>
        <p:sp>
          <p:nvSpPr>
            <p:cNvPr id="53301" name="Text Box 95"/>
            <p:cNvSpPr txBox="1">
              <a:spLocks noChangeArrowheads="1"/>
            </p:cNvSpPr>
            <p:nvPr/>
          </p:nvSpPr>
          <p:spPr bwMode="auto">
            <a:xfrm>
              <a:off x="3898" y="2389"/>
              <a:ext cx="188" cy="231"/>
            </a:xfrm>
            <a:prstGeom prst="rect">
              <a:avLst/>
            </a:prstGeom>
            <a:noFill/>
            <a:ln w="9525">
              <a:noFill/>
              <a:miter lim="800000"/>
              <a:headEnd/>
              <a:tailEnd/>
            </a:ln>
          </p:spPr>
          <p:txBody>
            <a:bodyPr>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6</a:t>
              </a:r>
            </a:p>
          </p:txBody>
        </p:sp>
        <p:sp>
          <p:nvSpPr>
            <p:cNvPr id="53302" name="Line 96"/>
            <p:cNvSpPr>
              <a:spLocks noChangeShapeType="1"/>
            </p:cNvSpPr>
            <p:nvPr/>
          </p:nvSpPr>
          <p:spPr bwMode="auto">
            <a:xfrm rot="-3600000" flipH="1" flipV="1">
              <a:off x="4717" y="2776"/>
              <a:ext cx="0" cy="34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03" name="Line 97"/>
            <p:cNvSpPr>
              <a:spLocks noChangeShapeType="1"/>
            </p:cNvSpPr>
            <p:nvPr/>
          </p:nvSpPr>
          <p:spPr bwMode="auto">
            <a:xfrm flipV="1">
              <a:off x="4990" y="2785"/>
              <a:ext cx="0" cy="156"/>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04" name="Rectangle 98"/>
            <p:cNvSpPr>
              <a:spLocks noChangeArrowheads="1"/>
            </p:cNvSpPr>
            <p:nvPr/>
          </p:nvSpPr>
          <p:spPr bwMode="auto">
            <a:xfrm>
              <a:off x="4854" y="2536"/>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3305" name="Rectangle 99"/>
            <p:cNvSpPr>
              <a:spLocks noChangeArrowheads="1"/>
            </p:cNvSpPr>
            <p:nvPr/>
          </p:nvSpPr>
          <p:spPr bwMode="auto">
            <a:xfrm>
              <a:off x="3735" y="4070"/>
              <a:ext cx="1555"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b </a:t>
              </a:r>
              <a:r>
                <a:rPr lang="en" sz="2000" b="1">
                  <a:solidFill>
                    <a:srgbClr val="FFFF00"/>
                  </a:solidFill>
                  <a:effectLst>
                    <a:outerShdw blurRad="38100" dist="38100" dir="2700000" algn="tl">
                      <a:srgbClr val="000000">
                        <a:alpha val="43137"/>
                      </a:srgbClr>
                    </a:outerShdw>
                  </a:effectLst>
                  <a:latin typeface="Arial" pitchFamily="34" charset="0"/>
                </a:rPr>
                <a:t>-D-fructofuranose</a:t>
              </a:r>
            </a:p>
          </p:txBody>
        </p:sp>
        <p:sp>
          <p:nvSpPr>
            <p:cNvPr id="53306" name="Rectangle 102"/>
            <p:cNvSpPr>
              <a:spLocks noChangeArrowheads="1"/>
            </p:cNvSpPr>
            <p:nvPr/>
          </p:nvSpPr>
          <p:spPr bwMode="auto">
            <a:xfrm>
              <a:off x="1201" y="3534"/>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07" name="Text Box 103"/>
            <p:cNvSpPr txBox="1">
              <a:spLocks noChangeArrowheads="1"/>
            </p:cNvSpPr>
            <p:nvPr/>
          </p:nvSpPr>
          <p:spPr bwMode="auto">
            <a:xfrm>
              <a:off x="936" y="3391"/>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3308" name="Text Box 104"/>
            <p:cNvSpPr txBox="1">
              <a:spLocks noChangeArrowheads="1"/>
            </p:cNvSpPr>
            <p:nvPr/>
          </p:nvSpPr>
          <p:spPr bwMode="auto">
            <a:xfrm>
              <a:off x="1527" y="3394"/>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3309" name="AutoShape 105"/>
            <p:cNvSpPr>
              <a:spLocks noChangeArrowheads="1"/>
            </p:cNvSpPr>
            <p:nvPr/>
          </p:nvSpPr>
          <p:spPr bwMode="auto">
            <a:xfrm rot="-1800000">
              <a:off x="898" y="3153"/>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10" name="AutoShape 106"/>
            <p:cNvSpPr>
              <a:spLocks noChangeArrowheads="1"/>
            </p:cNvSpPr>
            <p:nvPr/>
          </p:nvSpPr>
          <p:spPr bwMode="auto">
            <a:xfrm rot="1800000">
              <a:off x="1780" y="3153"/>
              <a:ext cx="47" cy="340"/>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11" name="Text Box 107"/>
            <p:cNvSpPr txBox="1">
              <a:spLocks noChangeArrowheads="1"/>
            </p:cNvSpPr>
            <p:nvPr/>
          </p:nvSpPr>
          <p:spPr bwMode="auto">
            <a:xfrm>
              <a:off x="675" y="2908"/>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3312" name="Text Box 108"/>
            <p:cNvSpPr txBox="1">
              <a:spLocks noChangeArrowheads="1"/>
            </p:cNvSpPr>
            <p:nvPr/>
          </p:nvSpPr>
          <p:spPr bwMode="auto">
            <a:xfrm>
              <a:off x="1794" y="2908"/>
              <a:ext cx="272"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C</a:t>
              </a:r>
            </a:p>
          </p:txBody>
        </p:sp>
        <p:sp>
          <p:nvSpPr>
            <p:cNvPr id="53313" name="Line 109"/>
            <p:cNvSpPr>
              <a:spLocks noChangeShapeType="1"/>
            </p:cNvSpPr>
            <p:nvPr/>
          </p:nvSpPr>
          <p:spPr bwMode="auto">
            <a:xfrm rot="3600000" flipV="1">
              <a:off x="1042" y="2802"/>
              <a:ext cx="0" cy="34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14" name="Text Box 110"/>
            <p:cNvSpPr txBox="1">
              <a:spLocks noChangeArrowheads="1"/>
            </p:cNvSpPr>
            <p:nvPr/>
          </p:nvSpPr>
          <p:spPr bwMode="auto">
            <a:xfrm>
              <a:off x="1210" y="2681"/>
              <a:ext cx="284" cy="317"/>
            </a:xfrm>
            <a:prstGeom prst="rect">
              <a:avLst/>
            </a:prstGeom>
            <a:noFill/>
            <a:ln w="9525">
              <a:noFill/>
              <a:miter lim="800000"/>
              <a:headEnd/>
              <a:tailEnd/>
            </a:ln>
          </p:spPr>
          <p:txBody>
            <a:bodyPr wrap="none">
              <a:spAutoFit/>
            </a:bodyPr>
            <a:lstStyle/>
            <a:p>
              <a:pPr algn="ctr" rtl="1">
                <a:defRPr/>
              </a:pPr>
              <a:r>
                <a:rPr lang="en" sz="2700" b="1">
                  <a:solidFill>
                    <a:srgbClr val="FF0000"/>
                  </a:solidFill>
                  <a:effectLst>
                    <a:outerShdw blurRad="38100" dist="38100" dir="2700000" algn="tl">
                      <a:srgbClr val="000000">
                        <a:alpha val="43137"/>
                      </a:srgbClr>
                    </a:outerShdw>
                  </a:effectLst>
                  <a:latin typeface="Arial" pitchFamily="34" charset="0"/>
                </a:rPr>
                <a:t>O</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3315" name="Text Box 111"/>
            <p:cNvSpPr txBox="1">
              <a:spLocks noChangeArrowheads="1"/>
            </p:cNvSpPr>
            <p:nvPr/>
          </p:nvSpPr>
          <p:spPr bwMode="auto">
            <a:xfrm>
              <a:off x="91" y="2463"/>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HOH </a:t>
              </a:r>
              <a:r>
                <a:rPr lang="en" sz="2700" b="1" baseline="-25000">
                  <a:solidFill>
                    <a:srgbClr val="00FF00"/>
                  </a:solidFill>
                  <a:effectLst>
                    <a:outerShdw blurRad="38100" dist="38100" dir="2700000" algn="tl">
                      <a:srgbClr val="000000">
                        <a:alpha val="43137"/>
                      </a:srgbClr>
                    </a:outerShdw>
                  </a:effectLst>
                  <a:latin typeface="Arial" pitchFamily="34" charset="0"/>
                </a:rPr>
                <a:t>2 </a:t>
              </a:r>
              <a:r>
                <a:rPr lang="en" sz="2700" b="1">
                  <a:solidFill>
                    <a:srgbClr val="00FF00"/>
                  </a:solidFill>
                  <a:effectLst>
                    <a:outerShdw blurRad="38100" dist="38100" dir="2700000" algn="tl">
                      <a:srgbClr val="000000">
                        <a:alpha val="43137"/>
                      </a:srgbClr>
                    </a:outerShdw>
                  </a:effectLst>
                  <a:latin typeface="Arial" pitchFamily="34" charset="0"/>
                </a:rPr>
                <a:t>C</a:t>
              </a:r>
            </a:p>
          </p:txBody>
        </p:sp>
        <p:sp>
          <p:nvSpPr>
            <p:cNvPr id="53316" name="Line 112"/>
            <p:cNvSpPr>
              <a:spLocks noChangeShapeType="1"/>
            </p:cNvSpPr>
            <p:nvPr/>
          </p:nvSpPr>
          <p:spPr bwMode="auto">
            <a:xfrm>
              <a:off x="805" y="2741"/>
              <a:ext cx="0" cy="223"/>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17" name="Line 113"/>
            <p:cNvSpPr>
              <a:spLocks noChangeShapeType="1"/>
            </p:cNvSpPr>
            <p:nvPr/>
          </p:nvSpPr>
          <p:spPr bwMode="auto">
            <a:xfrm flipV="1">
              <a:off x="1933" y="2742"/>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18" name="Line 114"/>
            <p:cNvSpPr>
              <a:spLocks noChangeShapeType="1"/>
            </p:cNvSpPr>
            <p:nvPr/>
          </p:nvSpPr>
          <p:spPr bwMode="auto">
            <a:xfrm flipV="1">
              <a:off x="801" y="317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19" name="Rectangle 115"/>
            <p:cNvSpPr>
              <a:spLocks noChangeArrowheads="1"/>
            </p:cNvSpPr>
            <p:nvPr/>
          </p:nvSpPr>
          <p:spPr bwMode="auto">
            <a:xfrm>
              <a:off x="657" y="3265"/>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3320" name="Line 116"/>
            <p:cNvSpPr>
              <a:spLocks noChangeShapeType="1"/>
            </p:cNvSpPr>
            <p:nvPr/>
          </p:nvSpPr>
          <p:spPr bwMode="auto">
            <a:xfrm flipV="1">
              <a:off x="1669" y="3314"/>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21" name="Rectangle 117"/>
            <p:cNvSpPr>
              <a:spLocks noChangeArrowheads="1"/>
            </p:cNvSpPr>
            <p:nvPr/>
          </p:nvSpPr>
          <p:spPr bwMode="auto">
            <a:xfrm>
              <a:off x="1357" y="3057"/>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HO</a:t>
              </a:r>
            </a:p>
          </p:txBody>
        </p:sp>
        <p:sp>
          <p:nvSpPr>
            <p:cNvPr id="53322" name="Line 118"/>
            <p:cNvSpPr>
              <a:spLocks noChangeShapeType="1"/>
            </p:cNvSpPr>
            <p:nvPr/>
          </p:nvSpPr>
          <p:spPr bwMode="auto">
            <a:xfrm flipV="1">
              <a:off x="1669" y="3658"/>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23" name="Rectangle 119"/>
            <p:cNvSpPr>
              <a:spLocks noChangeArrowheads="1"/>
            </p:cNvSpPr>
            <p:nvPr/>
          </p:nvSpPr>
          <p:spPr bwMode="auto">
            <a:xfrm>
              <a:off x="1528" y="3737"/>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3324" name="Line 120"/>
            <p:cNvSpPr>
              <a:spLocks noChangeShapeType="1"/>
            </p:cNvSpPr>
            <p:nvPr/>
          </p:nvSpPr>
          <p:spPr bwMode="auto">
            <a:xfrm flipV="1">
              <a:off x="1081" y="3306"/>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25" name="Rectangle 121"/>
            <p:cNvSpPr>
              <a:spLocks noChangeArrowheads="1"/>
            </p:cNvSpPr>
            <p:nvPr/>
          </p:nvSpPr>
          <p:spPr bwMode="auto">
            <a:xfrm>
              <a:off x="937" y="3049"/>
              <a:ext cx="27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H</a:t>
              </a:r>
            </a:p>
          </p:txBody>
        </p:sp>
        <p:sp>
          <p:nvSpPr>
            <p:cNvPr id="53326" name="Line 122"/>
            <p:cNvSpPr>
              <a:spLocks noChangeShapeType="1"/>
            </p:cNvSpPr>
            <p:nvPr/>
          </p:nvSpPr>
          <p:spPr bwMode="auto">
            <a:xfrm flipV="1">
              <a:off x="1081" y="3650"/>
              <a:ext cx="0" cy="156"/>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27" name="Rectangle 123"/>
            <p:cNvSpPr>
              <a:spLocks noChangeArrowheads="1"/>
            </p:cNvSpPr>
            <p:nvPr/>
          </p:nvSpPr>
          <p:spPr bwMode="auto">
            <a:xfrm>
              <a:off x="924" y="3729"/>
              <a:ext cx="440"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OH</a:t>
              </a:r>
            </a:p>
          </p:txBody>
        </p:sp>
        <p:sp>
          <p:nvSpPr>
            <p:cNvPr id="53328" name="Text Box 124"/>
            <p:cNvSpPr txBox="1">
              <a:spLocks noChangeArrowheads="1"/>
            </p:cNvSpPr>
            <p:nvPr/>
          </p:nvSpPr>
          <p:spPr bwMode="auto">
            <a:xfrm>
              <a:off x="1835" y="2361"/>
              <a:ext cx="196" cy="231"/>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1</a:t>
              </a:r>
            </a:p>
          </p:txBody>
        </p:sp>
        <p:sp>
          <p:nvSpPr>
            <p:cNvPr id="53329" name="Text Box 125"/>
            <p:cNvSpPr txBox="1">
              <a:spLocks noChangeArrowheads="1"/>
            </p:cNvSpPr>
            <p:nvPr/>
          </p:nvSpPr>
          <p:spPr bwMode="auto">
            <a:xfrm>
              <a:off x="1943" y="3065"/>
              <a:ext cx="188" cy="213"/>
            </a:xfrm>
            <a:prstGeom prst="rect">
              <a:avLst/>
            </a:prstGeom>
            <a:noFill/>
            <a:ln w="9525">
              <a:noFill/>
              <a:miter lim="800000"/>
              <a:headEnd/>
              <a:tailEnd/>
            </a:ln>
          </p:spPr>
          <p:txBody>
            <a:bodyPr wrap="none">
              <a:spAutoFit/>
            </a:bodyPr>
            <a:lstStyle/>
            <a:p>
              <a:pPr algn="ctr" rtl="1">
                <a:defRPr/>
              </a:pPr>
              <a:r>
                <a:rPr lang="en" b="1" dirty="0">
                  <a:solidFill>
                    <a:srgbClr val="FFFF00"/>
                  </a:solidFill>
                  <a:effectLst>
                    <a:outerShdw blurRad="38100" dist="38100" dir="2700000" algn="tl">
                      <a:srgbClr val="000000">
                        <a:alpha val="43137"/>
                      </a:srgbClr>
                    </a:outerShdw>
                  </a:effectLst>
                  <a:latin typeface="Arial" pitchFamily="34" charset="0"/>
                </a:rPr>
                <a:t>2</a:t>
              </a:r>
            </a:p>
          </p:txBody>
        </p:sp>
        <p:sp>
          <p:nvSpPr>
            <p:cNvPr id="53330" name="Text Box 126"/>
            <p:cNvSpPr txBox="1">
              <a:spLocks noChangeArrowheads="1"/>
            </p:cNvSpPr>
            <p:nvPr/>
          </p:nvSpPr>
          <p:spPr bwMode="auto">
            <a:xfrm>
              <a:off x="1695" y="3493"/>
              <a:ext cx="196" cy="231"/>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3</a:t>
              </a:r>
            </a:p>
          </p:txBody>
        </p:sp>
        <p:sp>
          <p:nvSpPr>
            <p:cNvPr id="53331" name="Text Box 127"/>
            <p:cNvSpPr txBox="1">
              <a:spLocks noChangeArrowheads="1"/>
            </p:cNvSpPr>
            <p:nvPr/>
          </p:nvSpPr>
          <p:spPr bwMode="auto">
            <a:xfrm>
              <a:off x="859" y="3505"/>
              <a:ext cx="196" cy="231"/>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4</a:t>
              </a:r>
            </a:p>
          </p:txBody>
        </p:sp>
        <p:sp>
          <p:nvSpPr>
            <p:cNvPr id="53332" name="Text Box 128"/>
            <p:cNvSpPr txBox="1">
              <a:spLocks noChangeArrowheads="1"/>
            </p:cNvSpPr>
            <p:nvPr/>
          </p:nvSpPr>
          <p:spPr bwMode="auto">
            <a:xfrm>
              <a:off x="543" y="2949"/>
              <a:ext cx="196" cy="231"/>
            </a:xfrm>
            <a:prstGeom prst="rect">
              <a:avLst/>
            </a:prstGeom>
            <a:noFill/>
            <a:ln w="9525">
              <a:noFill/>
              <a:miter lim="800000"/>
              <a:headEnd/>
              <a:tailEnd/>
            </a:ln>
          </p:spPr>
          <p:txBody>
            <a:bodyPr wrap="none">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5</a:t>
              </a:r>
            </a:p>
          </p:txBody>
        </p:sp>
        <p:sp>
          <p:nvSpPr>
            <p:cNvPr id="53333" name="Text Box 129"/>
            <p:cNvSpPr txBox="1">
              <a:spLocks noChangeArrowheads="1"/>
            </p:cNvSpPr>
            <p:nvPr/>
          </p:nvSpPr>
          <p:spPr bwMode="auto">
            <a:xfrm>
              <a:off x="844" y="2415"/>
              <a:ext cx="188" cy="231"/>
            </a:xfrm>
            <a:prstGeom prst="rect">
              <a:avLst/>
            </a:prstGeom>
            <a:noFill/>
            <a:ln w="9525">
              <a:noFill/>
              <a:miter lim="800000"/>
              <a:headEnd/>
              <a:tailEnd/>
            </a:ln>
          </p:spPr>
          <p:txBody>
            <a:bodyPr>
              <a:spAutoFit/>
            </a:bodyPr>
            <a:lstStyle/>
            <a:p>
              <a:pPr algn="ctr" rtl="1">
                <a:defRPr/>
              </a:pPr>
              <a:r>
                <a:rPr lang="en" b="1">
                  <a:solidFill>
                    <a:schemeClr val="bg1"/>
                  </a:solidFill>
                  <a:effectLst>
                    <a:outerShdw blurRad="38100" dist="38100" dir="2700000" algn="tl">
                      <a:srgbClr val="000000">
                        <a:alpha val="43137"/>
                      </a:srgbClr>
                    </a:outerShdw>
                  </a:effectLst>
                  <a:latin typeface="Arial" pitchFamily="34" charset="0"/>
                </a:rPr>
                <a:t>6</a:t>
              </a:r>
            </a:p>
          </p:txBody>
        </p:sp>
        <p:sp>
          <p:nvSpPr>
            <p:cNvPr id="53334" name="Text Box 130"/>
            <p:cNvSpPr txBox="1">
              <a:spLocks noChangeArrowheads="1"/>
            </p:cNvSpPr>
            <p:nvPr/>
          </p:nvSpPr>
          <p:spPr bwMode="auto">
            <a:xfrm>
              <a:off x="1783" y="2475"/>
              <a:ext cx="832" cy="317"/>
            </a:xfrm>
            <a:prstGeom prst="rect">
              <a:avLst/>
            </a:prstGeom>
            <a:noFill/>
            <a:ln w="9525">
              <a:noFill/>
              <a:miter lim="800000"/>
              <a:headEnd/>
              <a:tailEnd/>
            </a:ln>
          </p:spPr>
          <p:txBody>
            <a:bodyPr wrap="none">
              <a:spAutoFit/>
            </a:bodyPr>
            <a:lstStyle/>
            <a:p>
              <a:pPr algn="ctr" rtl="1">
                <a:defRPr/>
              </a:pPr>
              <a:r>
                <a:rPr lang="en" sz="2700" b="1">
                  <a:solidFill>
                    <a:srgbClr val="00FF00"/>
                  </a:solidFill>
                  <a:effectLst>
                    <a:outerShdw blurRad="38100" dist="38100" dir="2700000" algn="tl">
                      <a:srgbClr val="000000">
                        <a:alpha val="43137"/>
                      </a:srgbClr>
                    </a:outerShdw>
                  </a:effectLst>
                  <a:latin typeface="Arial" pitchFamily="34" charset="0"/>
                </a:rPr>
                <a:t>CH2OH</a:t>
              </a:r>
              <a:r>
                <a:rPr lang="en" sz="2700" b="1" baseline="-25000">
                  <a:solidFill>
                    <a:srgbClr val="00FF00"/>
                  </a:solidFill>
                  <a:effectLst>
                    <a:outerShdw blurRad="38100" dist="38100" dir="2700000" algn="tl">
                      <a:srgbClr val="000000">
                        <a:alpha val="43137"/>
                      </a:srgbClr>
                    </a:outerShdw>
                  </a:effectLst>
                  <a:latin typeface="Arial" pitchFamily="34" charset="0"/>
                </a:rPr>
                <a:t>​</a:t>
              </a:r>
              <a:r>
                <a:rPr lang="en" sz="2700" b="1">
                  <a:solidFill>
                    <a:srgbClr val="00FF00"/>
                  </a:solidFill>
                  <a:effectLst>
                    <a:outerShdw blurRad="38100" dist="38100" dir="2700000" algn="tl">
                      <a:srgbClr val="000000">
                        <a:alpha val="43137"/>
                      </a:srgbClr>
                    </a:outerShdw>
                  </a:effectLst>
                  <a:latin typeface="Arial" pitchFamily="34" charset="0"/>
                </a:rPr>
                <a:t>​</a:t>
              </a:r>
            </a:p>
          </p:txBody>
        </p:sp>
        <p:sp>
          <p:nvSpPr>
            <p:cNvPr id="53335" name="Line 131"/>
            <p:cNvSpPr>
              <a:spLocks noChangeShapeType="1"/>
            </p:cNvSpPr>
            <p:nvPr/>
          </p:nvSpPr>
          <p:spPr bwMode="auto">
            <a:xfrm rot="-3600000" flipH="1" flipV="1">
              <a:off x="1663" y="2802"/>
              <a:ext cx="0" cy="340"/>
            </a:xfrm>
            <a:prstGeom prst="line">
              <a:avLst/>
            </a:prstGeom>
            <a:noFill/>
            <a:ln w="38100">
              <a:solidFill>
                <a:srgbClr val="FF00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36" name="Line 132"/>
            <p:cNvSpPr>
              <a:spLocks noChangeShapeType="1"/>
            </p:cNvSpPr>
            <p:nvPr/>
          </p:nvSpPr>
          <p:spPr bwMode="auto">
            <a:xfrm flipV="1">
              <a:off x="1936" y="3187"/>
              <a:ext cx="0" cy="156"/>
            </a:xfrm>
            <a:prstGeom prst="line">
              <a:avLst/>
            </a:prstGeom>
            <a:noFill/>
            <a:ln w="38100">
              <a:solidFill>
                <a:srgbClr val="00FFFF"/>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337" name="Rectangle 133"/>
            <p:cNvSpPr>
              <a:spLocks noChangeArrowheads="1"/>
            </p:cNvSpPr>
            <p:nvPr/>
          </p:nvSpPr>
          <p:spPr bwMode="auto">
            <a:xfrm>
              <a:off x="1792" y="3266"/>
              <a:ext cx="440" cy="317"/>
            </a:xfrm>
            <a:prstGeom prst="rect">
              <a:avLst/>
            </a:prstGeom>
            <a:noFill/>
            <a:ln w="9525">
              <a:noFill/>
              <a:miter lim="800000"/>
              <a:headEnd/>
              <a:tailEnd/>
            </a:ln>
          </p:spPr>
          <p:txBody>
            <a:bodyPr wrap="none">
              <a:spAutoFit/>
            </a:bodyPr>
            <a:lstStyle/>
            <a:p>
              <a:pPr algn="ctr" rtl="1">
                <a:defRPr/>
              </a:pPr>
              <a:r>
                <a:rPr lang="en" sz="2700" b="1">
                  <a:solidFill>
                    <a:srgbClr val="00FFFF"/>
                  </a:solidFill>
                  <a:effectLst>
                    <a:outerShdw blurRad="38100" dist="38100" dir="2700000" algn="tl">
                      <a:srgbClr val="000000">
                        <a:alpha val="43137"/>
                      </a:srgbClr>
                    </a:outerShdw>
                  </a:effectLst>
                  <a:latin typeface="Arial" pitchFamily="34" charset="0"/>
                </a:rPr>
                <a:t>OH</a:t>
              </a:r>
              <a:endParaRPr lang="fr-FR" sz="2700" b="1">
                <a:solidFill>
                  <a:srgbClr val="00FF00"/>
                </a:solidFill>
                <a:effectLst>
                  <a:outerShdw blurRad="38100" dist="38100" dir="2700000" algn="tl">
                    <a:srgbClr val="000000">
                      <a:alpha val="43137"/>
                    </a:srgbClr>
                  </a:outerShdw>
                </a:effectLst>
                <a:latin typeface="Arial" pitchFamily="34" charset="0"/>
              </a:endParaRPr>
            </a:p>
          </p:txBody>
        </p:sp>
        <p:sp>
          <p:nvSpPr>
            <p:cNvPr id="53338" name="Rectangle 134"/>
            <p:cNvSpPr>
              <a:spLocks noChangeArrowheads="1"/>
            </p:cNvSpPr>
            <p:nvPr/>
          </p:nvSpPr>
          <p:spPr bwMode="auto">
            <a:xfrm>
              <a:off x="763" y="4070"/>
              <a:ext cx="1568"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α </a:t>
              </a:r>
              <a:r>
                <a:rPr lang="en" sz="2000" b="1">
                  <a:solidFill>
                    <a:srgbClr val="FFFF00"/>
                  </a:solidFill>
                  <a:effectLst>
                    <a:outerShdw blurRad="38100" dist="38100" dir="2700000" algn="tl">
                      <a:srgbClr val="000000">
                        <a:alpha val="43137"/>
                      </a:srgbClr>
                    </a:outerShdw>
                  </a:effectLst>
                  <a:latin typeface="Arial" pitchFamily="34" charset="0"/>
                </a:rPr>
                <a:t>-D-fructofuranose</a:t>
              </a:r>
            </a:p>
          </p:txBody>
        </p:sp>
      </p:grpSp>
      <p:sp>
        <p:nvSpPr>
          <p:cNvPr id="15500" name="Text Box 140"/>
          <p:cNvSpPr txBox="1">
            <a:spLocks noChangeArrowheads="1"/>
          </p:cNvSpPr>
          <p:nvPr/>
        </p:nvSpPr>
        <p:spPr bwMode="auto">
          <a:xfrm>
            <a:off x="708025" y="595313"/>
            <a:ext cx="6989763" cy="646112"/>
          </a:xfrm>
          <a:prstGeom prst="rect">
            <a:avLst/>
          </a:prstGeom>
          <a:noFill/>
          <a:ln w="9525">
            <a:noFill/>
            <a:miter lim="800000"/>
            <a:headEnd/>
            <a:tailEnd/>
          </a:ln>
        </p:spPr>
        <p:txBody>
          <a:bodyPr wrap="none">
            <a:spAutoFit/>
          </a:bodyPr>
          <a:lstStyle/>
          <a:p>
            <a:pPr algn="ctr" rtl="1">
              <a:defRPr/>
            </a:pPr>
            <a:r>
              <a:rPr lang="en" sz="3600" b="1">
                <a:solidFill>
                  <a:srgbClr val="00FFFF"/>
                </a:solidFill>
                <a:effectLst>
                  <a:outerShdw blurRad="38100" dist="38100" dir="2700000" algn="tl">
                    <a:srgbClr val="000000">
                      <a:alpha val="43137"/>
                    </a:srgbClr>
                  </a:outerShdw>
                </a:effectLst>
                <a:latin typeface="Arial" pitchFamily="34" charset="0"/>
              </a:rPr>
              <a:t>FORMATION OF A HEMICETAL</a:t>
            </a:r>
          </a:p>
        </p:txBody>
      </p:sp>
      <p:grpSp>
        <p:nvGrpSpPr>
          <p:cNvPr id="3" name="Group 159"/>
          <p:cNvGrpSpPr>
            <a:grpSpLocks/>
          </p:cNvGrpSpPr>
          <p:nvPr/>
        </p:nvGrpSpPr>
        <p:grpSpPr bwMode="auto">
          <a:xfrm>
            <a:off x="879475" y="1765300"/>
            <a:ext cx="4081463" cy="1520825"/>
            <a:chOff x="554" y="1112"/>
            <a:chExt cx="2571" cy="958"/>
          </a:xfrm>
        </p:grpSpPr>
        <p:sp>
          <p:nvSpPr>
            <p:cNvPr id="53268" name="Text Box 142"/>
            <p:cNvSpPr txBox="1">
              <a:spLocks noChangeArrowheads="1"/>
            </p:cNvSpPr>
            <p:nvPr/>
          </p:nvSpPr>
          <p:spPr bwMode="auto">
            <a:xfrm>
              <a:off x="554" y="1112"/>
              <a:ext cx="2571"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R'-C=O + HO-R</a:t>
              </a:r>
            </a:p>
          </p:txBody>
        </p:sp>
        <p:sp>
          <p:nvSpPr>
            <p:cNvPr id="53269" name="Text Box 143"/>
            <p:cNvSpPr txBox="1">
              <a:spLocks noChangeArrowheads="1"/>
            </p:cNvSpPr>
            <p:nvPr/>
          </p:nvSpPr>
          <p:spPr bwMode="auto">
            <a:xfrm>
              <a:off x="998" y="1628"/>
              <a:ext cx="525"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R''</a:t>
              </a:r>
            </a:p>
          </p:txBody>
        </p:sp>
        <p:sp>
          <p:nvSpPr>
            <p:cNvPr id="53270" name="Line 144"/>
            <p:cNvSpPr>
              <a:spLocks noChangeShapeType="1"/>
            </p:cNvSpPr>
            <p:nvPr/>
          </p:nvSpPr>
          <p:spPr bwMode="auto">
            <a:xfrm flipV="1">
              <a:off x="1176" y="1488"/>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nvGrpSpPr>
          <p:cNvPr id="4" name="Group 145"/>
          <p:cNvGrpSpPr>
            <a:grpSpLocks/>
          </p:cNvGrpSpPr>
          <p:nvPr/>
        </p:nvGrpSpPr>
        <p:grpSpPr bwMode="auto">
          <a:xfrm>
            <a:off x="1050925" y="3113088"/>
            <a:ext cx="3762375" cy="549275"/>
            <a:chOff x="662" y="1961"/>
            <a:chExt cx="2370" cy="346"/>
          </a:xfrm>
        </p:grpSpPr>
        <p:sp>
          <p:nvSpPr>
            <p:cNvPr id="53266" name="Text Box 146"/>
            <p:cNvSpPr txBox="1">
              <a:spLocks noChangeArrowheads="1"/>
            </p:cNvSpPr>
            <p:nvPr/>
          </p:nvSpPr>
          <p:spPr bwMode="auto">
            <a:xfrm>
              <a:off x="662" y="1961"/>
              <a:ext cx="889" cy="346"/>
            </a:xfrm>
            <a:prstGeom prst="rect">
              <a:avLst/>
            </a:prstGeom>
            <a:noFill/>
            <a:ln w="9525">
              <a:noFill/>
              <a:miter lim="800000"/>
              <a:headEnd/>
              <a:tailEnd/>
            </a:ln>
          </p:spPr>
          <p:txBody>
            <a:bodyPr wrap="none">
              <a:spAutoFit/>
            </a:bodyPr>
            <a:lstStyle/>
            <a:p>
              <a:pPr algn="ctr" rtl="1">
                <a:defRPr/>
              </a:pPr>
              <a:r>
                <a:rPr lang="en" sz="3000" b="1">
                  <a:solidFill>
                    <a:srgbClr val="FF00FF"/>
                  </a:solidFill>
                  <a:effectLst>
                    <a:outerShdw blurRad="38100" dist="38100" dir="2700000" algn="tl">
                      <a:srgbClr val="000000">
                        <a:alpha val="43137"/>
                      </a:srgbClr>
                    </a:outerShdw>
                  </a:effectLst>
                  <a:latin typeface="Arial" pitchFamily="34" charset="0"/>
                </a:rPr>
                <a:t>ketone</a:t>
              </a:r>
            </a:p>
          </p:txBody>
        </p:sp>
        <p:sp>
          <p:nvSpPr>
            <p:cNvPr id="53267" name="Text Box 147"/>
            <p:cNvSpPr txBox="1">
              <a:spLocks noChangeArrowheads="1"/>
            </p:cNvSpPr>
            <p:nvPr/>
          </p:nvSpPr>
          <p:spPr bwMode="auto">
            <a:xfrm>
              <a:off x="2222" y="1961"/>
              <a:ext cx="810" cy="346"/>
            </a:xfrm>
            <a:prstGeom prst="rect">
              <a:avLst/>
            </a:prstGeom>
            <a:noFill/>
            <a:ln w="9525">
              <a:noFill/>
              <a:miter lim="800000"/>
              <a:headEnd/>
              <a:tailEnd/>
            </a:ln>
          </p:spPr>
          <p:txBody>
            <a:bodyPr wrap="none">
              <a:spAutoFit/>
            </a:bodyPr>
            <a:lstStyle/>
            <a:p>
              <a:pPr algn="ctr" rtl="1">
                <a:defRPr/>
              </a:pPr>
              <a:r>
                <a:rPr lang="en" sz="3000" b="1">
                  <a:solidFill>
                    <a:srgbClr val="FF00FF"/>
                  </a:solidFill>
                  <a:effectLst>
                    <a:outerShdw blurRad="38100" dist="38100" dir="2700000" algn="tl">
                      <a:srgbClr val="000000">
                        <a:alpha val="43137"/>
                      </a:srgbClr>
                    </a:outerShdw>
                  </a:effectLst>
                  <a:latin typeface="Arial" pitchFamily="34" charset="0"/>
                </a:rPr>
                <a:t>alcohol</a:t>
              </a:r>
            </a:p>
          </p:txBody>
        </p:sp>
      </p:grpSp>
      <p:sp>
        <p:nvSpPr>
          <p:cNvPr id="15508" name="Text Box 148"/>
          <p:cNvSpPr txBox="1">
            <a:spLocks noChangeArrowheads="1"/>
          </p:cNvSpPr>
          <p:nvPr/>
        </p:nvSpPr>
        <p:spPr bwMode="auto">
          <a:xfrm>
            <a:off x="7470775" y="1546225"/>
            <a:ext cx="331788" cy="549275"/>
          </a:xfrm>
          <a:prstGeom prst="rect">
            <a:avLst/>
          </a:prstGeom>
          <a:noFill/>
          <a:ln w="9525">
            <a:noFill/>
            <a:miter lim="800000"/>
            <a:headEnd/>
            <a:tailEnd/>
          </a:ln>
        </p:spPr>
        <p:txBody>
          <a:bodyPr wrap="none">
            <a:spAutoFit/>
          </a:bodyPr>
          <a:lstStyle/>
          <a:p>
            <a:pPr algn="ctr" rtl="1">
              <a:defRPr/>
            </a:pPr>
            <a:r>
              <a:rPr lang="en" sz="3000" b="1">
                <a:solidFill>
                  <a:srgbClr val="FF00FF"/>
                </a:solidFill>
                <a:effectLst>
                  <a:outerShdw blurRad="38100" dist="38100" dir="2700000" algn="tl">
                    <a:srgbClr val="000000">
                      <a:alpha val="43137"/>
                    </a:srgbClr>
                  </a:outerShdw>
                </a:effectLst>
                <a:latin typeface="Arial" pitchFamily="34" charset="0"/>
              </a:rPr>
              <a:t>*</a:t>
            </a:r>
          </a:p>
        </p:txBody>
      </p:sp>
      <p:grpSp>
        <p:nvGrpSpPr>
          <p:cNvPr id="5" name="Group 149"/>
          <p:cNvGrpSpPr>
            <a:grpSpLocks/>
          </p:cNvGrpSpPr>
          <p:nvPr/>
        </p:nvGrpSpPr>
        <p:grpSpPr bwMode="auto">
          <a:xfrm>
            <a:off x="5200650" y="984250"/>
            <a:ext cx="3402013" cy="2678113"/>
            <a:chOff x="3276" y="620"/>
            <a:chExt cx="2143" cy="1687"/>
          </a:xfrm>
        </p:grpSpPr>
        <p:sp>
          <p:nvSpPr>
            <p:cNvPr id="53257" name="Text Box 150"/>
            <p:cNvSpPr txBox="1">
              <a:spLocks noChangeArrowheads="1"/>
            </p:cNvSpPr>
            <p:nvPr/>
          </p:nvSpPr>
          <p:spPr bwMode="auto">
            <a:xfrm>
              <a:off x="4046" y="1961"/>
              <a:ext cx="1222" cy="346"/>
            </a:xfrm>
            <a:prstGeom prst="rect">
              <a:avLst/>
            </a:prstGeom>
            <a:noFill/>
            <a:ln w="9525">
              <a:noFill/>
              <a:miter lim="800000"/>
              <a:headEnd/>
              <a:tailEnd/>
            </a:ln>
          </p:spPr>
          <p:txBody>
            <a:bodyPr wrap="none">
              <a:spAutoFit/>
            </a:bodyPr>
            <a:lstStyle/>
            <a:p>
              <a:pPr algn="ctr" rtl="1">
                <a:defRPr/>
              </a:pPr>
              <a:r>
                <a:rPr lang="en" sz="3000" b="1">
                  <a:solidFill>
                    <a:srgbClr val="FF00FF"/>
                  </a:solidFill>
                  <a:effectLst>
                    <a:outerShdw blurRad="38100" dist="38100" dir="2700000" algn="tl">
                      <a:srgbClr val="000000">
                        <a:alpha val="43137"/>
                      </a:srgbClr>
                    </a:outerShdw>
                  </a:effectLst>
                  <a:latin typeface="Arial" pitchFamily="34" charset="0"/>
                </a:rPr>
                <a:t>hemicetal</a:t>
              </a:r>
            </a:p>
          </p:txBody>
        </p:sp>
        <p:grpSp>
          <p:nvGrpSpPr>
            <p:cNvPr id="71690" name="Group 151"/>
            <p:cNvGrpSpPr>
              <a:grpSpLocks/>
            </p:cNvGrpSpPr>
            <p:nvPr/>
          </p:nvGrpSpPr>
          <p:grpSpPr bwMode="auto">
            <a:xfrm>
              <a:off x="3276" y="620"/>
              <a:ext cx="2143" cy="1450"/>
              <a:chOff x="3276" y="620"/>
              <a:chExt cx="2143" cy="1450"/>
            </a:xfrm>
          </p:grpSpPr>
          <p:sp>
            <p:nvSpPr>
              <p:cNvPr id="53259" name="Line 152"/>
              <p:cNvSpPr>
                <a:spLocks noChangeShapeType="1"/>
              </p:cNvSpPr>
              <p:nvPr/>
            </p:nvSpPr>
            <p:spPr bwMode="auto">
              <a:xfrm>
                <a:off x="3276" y="1335"/>
                <a:ext cx="600" cy="0"/>
              </a:xfrm>
              <a:prstGeom prst="line">
                <a:avLst/>
              </a:prstGeom>
              <a:noFill/>
              <a:ln w="38100">
                <a:solidFill>
                  <a:srgbClr val="00FF00"/>
                </a:solidFill>
                <a:round/>
                <a:headEnd/>
                <a:tailEnd type="stealth" w="med" len="lg"/>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60" name="Text Box 153"/>
              <p:cNvSpPr txBox="1">
                <a:spLocks noChangeArrowheads="1"/>
              </p:cNvSpPr>
              <p:nvPr/>
            </p:nvSpPr>
            <p:spPr bwMode="auto">
              <a:xfrm>
                <a:off x="4058" y="1112"/>
                <a:ext cx="1361"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R'-C-OR</a:t>
                </a:r>
              </a:p>
            </p:txBody>
          </p:sp>
          <p:sp>
            <p:nvSpPr>
              <p:cNvPr id="53261" name="Text Box 154"/>
              <p:cNvSpPr txBox="1">
                <a:spLocks noChangeArrowheads="1"/>
              </p:cNvSpPr>
              <p:nvPr/>
            </p:nvSpPr>
            <p:spPr bwMode="auto">
              <a:xfrm>
                <a:off x="4502" y="620"/>
                <a:ext cx="596"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OH</a:t>
                </a:r>
              </a:p>
            </p:txBody>
          </p:sp>
          <p:sp>
            <p:nvSpPr>
              <p:cNvPr id="53262" name="Text Box 155"/>
              <p:cNvSpPr txBox="1">
                <a:spLocks noChangeArrowheads="1"/>
              </p:cNvSpPr>
              <p:nvPr/>
            </p:nvSpPr>
            <p:spPr bwMode="auto">
              <a:xfrm>
                <a:off x="4502" y="1628"/>
                <a:ext cx="525" cy="442"/>
              </a:xfrm>
              <a:prstGeom prst="rect">
                <a:avLst/>
              </a:prstGeom>
              <a:noFill/>
              <a:ln w="9525">
                <a:noFill/>
                <a:miter lim="800000"/>
                <a:headEnd/>
                <a:tailEnd/>
              </a:ln>
            </p:spPr>
            <p:txBody>
              <a:bodyPr wrap="none">
                <a:spAutoFit/>
              </a:bodyPr>
              <a:lstStyle/>
              <a:p>
                <a:pPr algn="ctr" rtl="1">
                  <a:defRPr/>
                </a:pPr>
                <a:r>
                  <a:rPr lang="en" sz="4000" b="1">
                    <a:solidFill>
                      <a:srgbClr val="00FF00"/>
                    </a:solidFill>
                    <a:effectLst>
                      <a:outerShdw blurRad="38100" dist="38100" dir="2700000" algn="tl">
                        <a:srgbClr val="000000">
                          <a:alpha val="43137"/>
                        </a:srgbClr>
                      </a:outerShdw>
                    </a:effectLst>
                    <a:latin typeface="Arial" pitchFamily="34" charset="0"/>
                  </a:rPr>
                  <a:t>R''</a:t>
                </a:r>
              </a:p>
            </p:txBody>
          </p:sp>
          <p:sp>
            <p:nvSpPr>
              <p:cNvPr id="53263" name="Line 156"/>
              <p:cNvSpPr>
                <a:spLocks noChangeShapeType="1"/>
              </p:cNvSpPr>
              <p:nvPr/>
            </p:nvSpPr>
            <p:spPr bwMode="auto">
              <a:xfrm flipV="1">
                <a:off x="4680" y="1488"/>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64" name="Line 157"/>
              <p:cNvSpPr>
                <a:spLocks noChangeShapeType="1"/>
              </p:cNvSpPr>
              <p:nvPr/>
            </p:nvSpPr>
            <p:spPr bwMode="auto">
              <a:xfrm flipV="1">
                <a:off x="4680" y="984"/>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3265" name="Line 158"/>
              <p:cNvSpPr>
                <a:spLocks noChangeShapeType="1"/>
              </p:cNvSpPr>
              <p:nvPr/>
            </p:nvSpPr>
            <p:spPr bwMode="auto">
              <a:xfrm flipH="1">
                <a:off x="3276" y="1431"/>
                <a:ext cx="600" cy="0"/>
              </a:xfrm>
              <a:prstGeom prst="line">
                <a:avLst/>
              </a:prstGeom>
              <a:noFill/>
              <a:ln w="38100">
                <a:solidFill>
                  <a:srgbClr val="00FF00"/>
                </a:solidFill>
                <a:round/>
                <a:headEnd/>
                <a:tailEnd type="stealth" w="med" len="lg"/>
              </a:ln>
            </p:spPr>
            <p:txBody>
              <a:bodyPr wrap="none" anchor="ctr"/>
              <a:lstStyle/>
              <a:p>
                <a:pPr algn="ctr" rtl="1">
                  <a:defRPr/>
                </a:pPr>
                <a:endParaRPr lang="fr-FR">
                  <a:effectLst>
                    <a:outerShdw blurRad="38100" dist="38100" dir="2700000" algn="tl">
                      <a:srgbClr val="000000">
                        <a:alpha val="43137"/>
                      </a:srgbClr>
                    </a:outerShdw>
                  </a:effectLst>
                </a:endParaRPr>
              </a:p>
            </p:txBody>
          </p:sp>
        </p:grpSp>
      </p:grpSp>
      <p:sp>
        <p:nvSpPr>
          <p:cNvPr id="91"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415022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500"/>
                                        </p:tgtEl>
                                        <p:attrNameLst>
                                          <p:attrName>style.visibility</p:attrName>
                                        </p:attrNameLst>
                                      </p:cBhvr>
                                      <p:to>
                                        <p:strVal val="visible"/>
                                      </p:to>
                                    </p:set>
                                    <p:anim calcmode="lin" valueType="num">
                                      <p:cBhvr>
                                        <p:cTn id="7" dur="500" fill="hold"/>
                                        <p:tgtEl>
                                          <p:spTgt spid="15500"/>
                                        </p:tgtEl>
                                        <p:attrNameLst>
                                          <p:attrName>ppt_x</p:attrName>
                                        </p:attrNameLst>
                                      </p:cBhvr>
                                      <p:tavLst>
                                        <p:tav tm="0">
                                          <p:val>
                                            <p:strVal val="#ppt_x-#ppt_w/2"/>
                                          </p:val>
                                        </p:tav>
                                        <p:tav tm="100000">
                                          <p:val>
                                            <p:strVal val="#ppt_x"/>
                                          </p:val>
                                        </p:tav>
                                      </p:tavLst>
                                    </p:anim>
                                    <p:anim calcmode="lin" valueType="num">
                                      <p:cBhvr>
                                        <p:cTn id="8" dur="500" fill="hold"/>
                                        <p:tgtEl>
                                          <p:spTgt spid="15500"/>
                                        </p:tgtEl>
                                        <p:attrNameLst>
                                          <p:attrName>ppt_y</p:attrName>
                                        </p:attrNameLst>
                                      </p:cBhvr>
                                      <p:tavLst>
                                        <p:tav tm="0">
                                          <p:val>
                                            <p:strVal val="#ppt_y"/>
                                          </p:val>
                                        </p:tav>
                                        <p:tav tm="100000">
                                          <p:val>
                                            <p:strVal val="#ppt_y"/>
                                          </p:val>
                                        </p:tav>
                                      </p:tavLst>
                                    </p:anim>
                                    <p:anim calcmode="lin" valueType="num">
                                      <p:cBhvr>
                                        <p:cTn id="9" dur="500" fill="hold"/>
                                        <p:tgtEl>
                                          <p:spTgt spid="15500"/>
                                        </p:tgtEl>
                                        <p:attrNameLst>
                                          <p:attrName>ppt_w</p:attrName>
                                        </p:attrNameLst>
                                      </p:cBhvr>
                                      <p:tavLst>
                                        <p:tav tm="0">
                                          <p:val>
                                            <p:fltVal val="0"/>
                                          </p:val>
                                        </p:tav>
                                        <p:tav tm="100000">
                                          <p:val>
                                            <p:strVal val="#ppt_w"/>
                                          </p:val>
                                        </p:tav>
                                      </p:tavLst>
                                    </p:anim>
                                    <p:anim calcmode="lin" valueType="num">
                                      <p:cBhvr>
                                        <p:cTn id="10" dur="500" fill="hold"/>
                                        <p:tgtEl>
                                          <p:spTgt spid="1550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ppt_w/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ppt_w/2"/>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15508"/>
                                        </p:tgtEl>
                                        <p:attrNameLst>
                                          <p:attrName>style.visibility</p:attrName>
                                        </p:attrNameLst>
                                      </p:cBhvr>
                                      <p:to>
                                        <p:strVal val="visible"/>
                                      </p:to>
                                    </p:set>
                                    <p:anim calcmode="lin" valueType="num">
                                      <p:cBhvr>
                                        <p:cTn id="39" dur="500" fill="hold"/>
                                        <p:tgtEl>
                                          <p:spTgt spid="15508"/>
                                        </p:tgtEl>
                                        <p:attrNameLst>
                                          <p:attrName>ppt_w</p:attrName>
                                        </p:attrNameLst>
                                      </p:cBhvr>
                                      <p:tavLst>
                                        <p:tav tm="0">
                                          <p:val>
                                            <p:strVal val="2/3*#ppt_w"/>
                                          </p:val>
                                        </p:tav>
                                        <p:tav tm="100000">
                                          <p:val>
                                            <p:strVal val="#ppt_w"/>
                                          </p:val>
                                        </p:tav>
                                      </p:tavLst>
                                    </p:anim>
                                    <p:anim calcmode="lin" valueType="num">
                                      <p:cBhvr>
                                        <p:cTn id="40" dur="500" fill="hold"/>
                                        <p:tgtEl>
                                          <p:spTgt spid="15508"/>
                                        </p:tgtEl>
                                        <p:attrNameLst>
                                          <p:attrName>ppt_h</p:attrName>
                                        </p:attrNameLst>
                                      </p:cBhvr>
                                      <p:tavLst>
                                        <p:tav tm="0">
                                          <p:val>
                                            <p:strVal val="2/3*#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272"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strVal val="2/3*#ppt_w"/>
                                          </p:val>
                                        </p:tav>
                                        <p:tav tm="100000">
                                          <p:val>
                                            <p:strVal val="#ppt_w"/>
                                          </p:val>
                                        </p:tav>
                                      </p:tavLst>
                                    </p:anim>
                                    <p:anim calcmode="lin" valueType="num">
                                      <p:cBhvr>
                                        <p:cTn id="46"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00" grpId="0" autoUpdateAnimBg="0"/>
      <p:bldP spid="1550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468313" y="620713"/>
            <a:ext cx="8229600" cy="785812"/>
          </a:xfrm>
        </p:spPr>
        <p:txBody>
          <a:bodyPr/>
          <a:lstStyle/>
          <a:p>
            <a:pPr eaLnBrk="1" hangingPunct="1">
              <a:defRPr/>
            </a:pPr>
            <a:r>
              <a:rPr lang="en" sz="3200" b="1" smtClean="0">
                <a:solidFill>
                  <a:srgbClr val="FFFF66"/>
                </a:solidFill>
              </a:rPr>
              <a:t>CYCLIC STRUCTURE</a:t>
            </a:r>
          </a:p>
        </p:txBody>
      </p:sp>
      <p:pic>
        <p:nvPicPr>
          <p:cNvPr id="72708" name="Picture 4" descr="Imag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92" y="1817797"/>
            <a:ext cx="8135938"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709" name="Text Box 5"/>
          <p:cNvSpPr txBox="1">
            <a:spLocks noChangeArrowheads="1"/>
          </p:cNvSpPr>
          <p:nvPr/>
        </p:nvSpPr>
        <p:spPr bwMode="auto">
          <a:xfrm>
            <a:off x="1042988" y="4797425"/>
            <a:ext cx="720090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spcBef>
                <a:spcPct val="50000"/>
              </a:spcBef>
            </a:pPr>
            <a:endParaRPr lang="fr-FR" altLang="fr-FR" sz="1800"/>
          </a:p>
        </p:txBody>
      </p:sp>
      <p:sp>
        <p:nvSpPr>
          <p:cNvPr id="72710" name="Text Box 6"/>
          <p:cNvSpPr txBox="1">
            <a:spLocks noChangeArrowheads="1"/>
          </p:cNvSpPr>
          <p:nvPr/>
        </p:nvSpPr>
        <p:spPr bwMode="auto">
          <a:xfrm>
            <a:off x="1187450" y="5229225"/>
            <a:ext cx="7272338"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spcBef>
                <a:spcPct val="50000"/>
              </a:spcBef>
            </a:pPr>
            <a:endParaRPr lang="fr-FR" altLang="fr-FR" sz="1800"/>
          </a:p>
        </p:txBody>
      </p:sp>
      <p:sp>
        <p:nvSpPr>
          <p:cNvPr id="72711" name="Text Box 7"/>
          <p:cNvSpPr txBox="1">
            <a:spLocks noChangeArrowheads="1"/>
          </p:cNvSpPr>
          <p:nvPr/>
        </p:nvSpPr>
        <p:spPr bwMode="auto">
          <a:xfrm>
            <a:off x="1187450" y="5589588"/>
            <a:ext cx="7272338" cy="36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spcBef>
                <a:spcPct val="50000"/>
              </a:spcBef>
            </a:pPr>
            <a:endParaRPr lang="fr-FR" altLang="fr-FR" sz="1800"/>
          </a:p>
        </p:txBody>
      </p:sp>
      <p:sp>
        <p:nvSpPr>
          <p:cNvPr id="72712" name="Text Box 8"/>
          <p:cNvSpPr txBox="1">
            <a:spLocks noChangeArrowheads="1"/>
          </p:cNvSpPr>
          <p:nvPr/>
        </p:nvSpPr>
        <p:spPr bwMode="auto">
          <a:xfrm>
            <a:off x="6516688" y="5734050"/>
            <a:ext cx="1800225"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spcBef>
                <a:spcPct val="50000"/>
              </a:spcBef>
            </a:pPr>
            <a:endParaRPr lang="fr-FR" altLang="fr-FR" sz="1800"/>
          </a:p>
        </p:txBody>
      </p:sp>
      <p:sp>
        <p:nvSpPr>
          <p:cNvPr id="1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7325003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52400" y="1000125"/>
            <a:ext cx="8991600" cy="830263"/>
          </a:xfrm>
          <a:prstGeom prst="rect">
            <a:avLst/>
          </a:prstGeom>
          <a:noFill/>
          <a:ln w="9525">
            <a:noFill/>
            <a:miter lim="800000"/>
            <a:headEnd/>
            <a:tailEnd/>
          </a:ln>
        </p:spPr>
        <p:txBody>
          <a:bodyPr>
            <a:spAutoFit/>
          </a:bodyPr>
          <a:lstStyle/>
          <a:p>
            <a:pPr algn="ctr" rtl="1">
              <a:defRPr/>
            </a:pPr>
            <a:r>
              <a:rPr lang="en" sz="2400" b="1">
                <a:effectLst>
                  <a:outerShdw blurRad="38100" dist="38100" dir="2700000" algn="tl">
                    <a:srgbClr val="000000">
                      <a:alpha val="43137"/>
                    </a:srgbClr>
                  </a:outerShdw>
                </a:effectLst>
                <a:latin typeface="Arial" pitchFamily="34" charset="0"/>
              </a:rPr>
              <a:t>PYRANIC CYCLE BOAT AND CHAIR CONFORMATIONS</a:t>
            </a:r>
          </a:p>
        </p:txBody>
      </p:sp>
      <p:grpSp>
        <p:nvGrpSpPr>
          <p:cNvPr id="2" name="Group 68"/>
          <p:cNvGrpSpPr>
            <a:grpSpLocks/>
          </p:cNvGrpSpPr>
          <p:nvPr/>
        </p:nvGrpSpPr>
        <p:grpSpPr bwMode="auto">
          <a:xfrm>
            <a:off x="1000125" y="1928813"/>
            <a:ext cx="3249613" cy="2254250"/>
            <a:chOff x="416" y="1210"/>
            <a:chExt cx="2047" cy="1420"/>
          </a:xfrm>
        </p:grpSpPr>
        <p:sp>
          <p:nvSpPr>
            <p:cNvPr id="57411" name="Text Box 36"/>
            <p:cNvSpPr txBox="1">
              <a:spLocks noChangeArrowheads="1"/>
            </p:cNvSpPr>
            <p:nvPr/>
          </p:nvSpPr>
          <p:spPr bwMode="auto">
            <a:xfrm>
              <a:off x="932" y="1684"/>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412" name="Rectangle 4"/>
            <p:cNvSpPr>
              <a:spLocks noChangeArrowheads="1"/>
            </p:cNvSpPr>
            <p:nvPr/>
          </p:nvSpPr>
          <p:spPr bwMode="auto">
            <a:xfrm>
              <a:off x="1044" y="1948"/>
              <a:ext cx="793" cy="84"/>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13" name="AutoShape 5"/>
            <p:cNvSpPr>
              <a:spLocks noChangeArrowheads="1"/>
            </p:cNvSpPr>
            <p:nvPr/>
          </p:nvSpPr>
          <p:spPr bwMode="auto">
            <a:xfrm rot="2700000">
              <a:off x="1962" y="1518"/>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14" name="AutoShape 6"/>
            <p:cNvSpPr>
              <a:spLocks noChangeArrowheads="1"/>
            </p:cNvSpPr>
            <p:nvPr/>
          </p:nvSpPr>
          <p:spPr bwMode="auto">
            <a:xfrm rot="18900000" flipH="1">
              <a:off x="831" y="1519"/>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15" name="Line 7"/>
            <p:cNvSpPr>
              <a:spLocks noChangeShapeType="1"/>
            </p:cNvSpPr>
            <p:nvPr/>
          </p:nvSpPr>
          <p:spPr bwMode="auto">
            <a:xfrm>
              <a:off x="1041" y="1683"/>
              <a:ext cx="79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16" name="Line 12"/>
            <p:cNvSpPr>
              <a:spLocks noChangeShapeType="1"/>
            </p:cNvSpPr>
            <p:nvPr/>
          </p:nvSpPr>
          <p:spPr bwMode="auto">
            <a:xfrm flipV="1">
              <a:off x="1824" y="1599"/>
              <a:ext cx="375" cy="84"/>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17" name="Line 13"/>
            <p:cNvSpPr>
              <a:spLocks noChangeShapeType="1"/>
            </p:cNvSpPr>
            <p:nvPr/>
          </p:nvSpPr>
          <p:spPr bwMode="auto">
            <a:xfrm flipH="1" flipV="1">
              <a:off x="669" y="1596"/>
              <a:ext cx="375" cy="84"/>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18" name="Line 14"/>
            <p:cNvSpPr>
              <a:spLocks noChangeShapeType="1"/>
            </p:cNvSpPr>
            <p:nvPr/>
          </p:nvSpPr>
          <p:spPr bwMode="auto">
            <a:xfrm flipV="1">
              <a:off x="681" y="1473"/>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19" name="Line 16"/>
            <p:cNvSpPr>
              <a:spLocks noChangeShapeType="1"/>
            </p:cNvSpPr>
            <p:nvPr/>
          </p:nvSpPr>
          <p:spPr bwMode="auto">
            <a:xfrm rot="2700000" flipV="1">
              <a:off x="633" y="1572"/>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20" name="Line 17"/>
            <p:cNvSpPr>
              <a:spLocks noChangeShapeType="1"/>
            </p:cNvSpPr>
            <p:nvPr/>
          </p:nvSpPr>
          <p:spPr bwMode="auto">
            <a:xfrm flipH="1" flipV="1">
              <a:off x="2193" y="1470"/>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21" name="Line 18"/>
            <p:cNvSpPr>
              <a:spLocks noChangeShapeType="1"/>
            </p:cNvSpPr>
            <p:nvPr/>
          </p:nvSpPr>
          <p:spPr bwMode="auto">
            <a:xfrm rot="-2700000" flipH="1" flipV="1">
              <a:off x="2241" y="1569"/>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22" name="Line 19"/>
            <p:cNvSpPr>
              <a:spLocks noChangeShapeType="1"/>
            </p:cNvSpPr>
            <p:nvPr/>
          </p:nvSpPr>
          <p:spPr bwMode="auto">
            <a:xfrm flipV="1">
              <a:off x="1032" y="2016"/>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23" name="Line 20"/>
            <p:cNvSpPr>
              <a:spLocks noChangeShapeType="1"/>
            </p:cNvSpPr>
            <p:nvPr/>
          </p:nvSpPr>
          <p:spPr bwMode="auto">
            <a:xfrm rot="18300000" flipV="1">
              <a:off x="969" y="1911"/>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24" name="Line 21"/>
            <p:cNvSpPr>
              <a:spLocks noChangeShapeType="1"/>
            </p:cNvSpPr>
            <p:nvPr/>
          </p:nvSpPr>
          <p:spPr bwMode="auto">
            <a:xfrm flipH="1" flipV="1">
              <a:off x="1839" y="2025"/>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25" name="Line 22"/>
            <p:cNvSpPr>
              <a:spLocks noChangeShapeType="1"/>
            </p:cNvSpPr>
            <p:nvPr/>
          </p:nvSpPr>
          <p:spPr bwMode="auto">
            <a:xfrm rot="3300000" flipH="1">
              <a:off x="1890" y="1923"/>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26" name="Rectangle 25"/>
            <p:cNvSpPr>
              <a:spLocks noChangeArrowheads="1"/>
            </p:cNvSpPr>
            <p:nvPr/>
          </p:nvSpPr>
          <p:spPr bwMode="auto">
            <a:xfrm>
              <a:off x="1752" y="1593"/>
              <a:ext cx="168" cy="177"/>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27" name="Text Box 24"/>
            <p:cNvSpPr txBox="1">
              <a:spLocks noChangeArrowheads="1"/>
            </p:cNvSpPr>
            <p:nvPr/>
          </p:nvSpPr>
          <p:spPr bwMode="auto">
            <a:xfrm>
              <a:off x="1703" y="1532"/>
              <a:ext cx="2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a:t>
              </a:r>
            </a:p>
          </p:txBody>
        </p:sp>
        <p:sp>
          <p:nvSpPr>
            <p:cNvPr id="57428" name="Line 26"/>
            <p:cNvSpPr>
              <a:spLocks noChangeShapeType="1"/>
            </p:cNvSpPr>
            <p:nvPr/>
          </p:nvSpPr>
          <p:spPr bwMode="auto">
            <a:xfrm flipV="1">
              <a:off x="1026" y="1662"/>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29" name="Line 27"/>
            <p:cNvSpPr>
              <a:spLocks noChangeShapeType="1"/>
            </p:cNvSpPr>
            <p:nvPr/>
          </p:nvSpPr>
          <p:spPr bwMode="auto">
            <a:xfrm rot="18300000" flipV="1">
              <a:off x="963" y="1557"/>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30" name="Text Box 28"/>
            <p:cNvSpPr txBox="1">
              <a:spLocks noChangeArrowheads="1"/>
            </p:cNvSpPr>
            <p:nvPr/>
          </p:nvSpPr>
          <p:spPr bwMode="auto">
            <a:xfrm>
              <a:off x="416" y="1525"/>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31" name="Text Box 29"/>
            <p:cNvSpPr txBox="1">
              <a:spLocks noChangeArrowheads="1"/>
            </p:cNvSpPr>
            <p:nvPr/>
          </p:nvSpPr>
          <p:spPr bwMode="auto">
            <a:xfrm>
              <a:off x="740" y="1393"/>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32" name="Text Box 30"/>
            <p:cNvSpPr txBox="1">
              <a:spLocks noChangeArrowheads="1"/>
            </p:cNvSpPr>
            <p:nvPr/>
          </p:nvSpPr>
          <p:spPr bwMode="auto">
            <a:xfrm>
              <a:off x="1901" y="1780"/>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33" name="Text Box 31"/>
            <p:cNvSpPr txBox="1">
              <a:spLocks noChangeArrowheads="1"/>
            </p:cNvSpPr>
            <p:nvPr/>
          </p:nvSpPr>
          <p:spPr bwMode="auto">
            <a:xfrm>
              <a:off x="749" y="1771"/>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34" name="Text Box 32"/>
            <p:cNvSpPr txBox="1">
              <a:spLocks noChangeArrowheads="1"/>
            </p:cNvSpPr>
            <p:nvPr/>
          </p:nvSpPr>
          <p:spPr bwMode="auto">
            <a:xfrm>
              <a:off x="2240" y="1555"/>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35" name="Text Box 33"/>
            <p:cNvSpPr txBox="1">
              <a:spLocks noChangeArrowheads="1"/>
            </p:cNvSpPr>
            <p:nvPr/>
          </p:nvSpPr>
          <p:spPr bwMode="auto">
            <a:xfrm>
              <a:off x="1739" y="2086"/>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436" name="Text Box 34"/>
            <p:cNvSpPr txBox="1">
              <a:spLocks noChangeArrowheads="1"/>
            </p:cNvSpPr>
            <p:nvPr/>
          </p:nvSpPr>
          <p:spPr bwMode="auto">
            <a:xfrm>
              <a:off x="929" y="2077"/>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437" name="Text Box 35"/>
            <p:cNvSpPr txBox="1">
              <a:spLocks noChangeArrowheads="1"/>
            </p:cNvSpPr>
            <p:nvPr/>
          </p:nvSpPr>
          <p:spPr bwMode="auto">
            <a:xfrm>
              <a:off x="2093" y="1210"/>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438" name="Text Box 37"/>
            <p:cNvSpPr txBox="1">
              <a:spLocks noChangeArrowheads="1"/>
            </p:cNvSpPr>
            <p:nvPr/>
          </p:nvSpPr>
          <p:spPr bwMode="auto">
            <a:xfrm>
              <a:off x="578" y="1225"/>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439" name="Text Box 38"/>
            <p:cNvSpPr txBox="1">
              <a:spLocks noChangeArrowheads="1"/>
            </p:cNvSpPr>
            <p:nvPr/>
          </p:nvSpPr>
          <p:spPr bwMode="auto">
            <a:xfrm>
              <a:off x="998" y="2342"/>
              <a:ext cx="917"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BOAT</a:t>
              </a:r>
            </a:p>
          </p:txBody>
        </p:sp>
      </p:grpSp>
      <p:grpSp>
        <p:nvGrpSpPr>
          <p:cNvPr id="3" name="Group 69"/>
          <p:cNvGrpSpPr>
            <a:grpSpLocks/>
          </p:cNvGrpSpPr>
          <p:nvPr/>
        </p:nvGrpSpPr>
        <p:grpSpPr bwMode="auto">
          <a:xfrm>
            <a:off x="5429250" y="2000250"/>
            <a:ext cx="3273425" cy="2328863"/>
            <a:chOff x="3152" y="1225"/>
            <a:chExt cx="2062" cy="1467"/>
          </a:xfrm>
        </p:grpSpPr>
        <p:sp>
          <p:nvSpPr>
            <p:cNvPr id="57382" name="Text Box 39"/>
            <p:cNvSpPr txBox="1">
              <a:spLocks noChangeArrowheads="1"/>
            </p:cNvSpPr>
            <p:nvPr/>
          </p:nvSpPr>
          <p:spPr bwMode="auto">
            <a:xfrm>
              <a:off x="3668" y="1684"/>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383" name="Rectangle 40"/>
            <p:cNvSpPr>
              <a:spLocks noChangeArrowheads="1"/>
            </p:cNvSpPr>
            <p:nvPr/>
          </p:nvSpPr>
          <p:spPr bwMode="auto">
            <a:xfrm>
              <a:off x="3780" y="1948"/>
              <a:ext cx="793" cy="84"/>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84" name="AutoShape 41"/>
            <p:cNvSpPr>
              <a:spLocks noChangeArrowheads="1"/>
            </p:cNvSpPr>
            <p:nvPr/>
          </p:nvSpPr>
          <p:spPr bwMode="auto">
            <a:xfrm rot="18900000" flipV="1">
              <a:off x="4698" y="1884"/>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85" name="AutoShape 42"/>
            <p:cNvSpPr>
              <a:spLocks noChangeArrowheads="1"/>
            </p:cNvSpPr>
            <p:nvPr/>
          </p:nvSpPr>
          <p:spPr bwMode="auto">
            <a:xfrm rot="18900000" flipH="1">
              <a:off x="3567" y="1598"/>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86" name="Line 43"/>
            <p:cNvSpPr>
              <a:spLocks noChangeShapeType="1"/>
            </p:cNvSpPr>
            <p:nvPr/>
          </p:nvSpPr>
          <p:spPr bwMode="auto">
            <a:xfrm>
              <a:off x="3777" y="1683"/>
              <a:ext cx="79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87" name="Line 44"/>
            <p:cNvSpPr>
              <a:spLocks noChangeShapeType="1"/>
            </p:cNvSpPr>
            <p:nvPr/>
          </p:nvSpPr>
          <p:spPr bwMode="auto">
            <a:xfrm>
              <a:off x="4560" y="1683"/>
              <a:ext cx="381" cy="684"/>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88" name="Line 45"/>
            <p:cNvSpPr>
              <a:spLocks noChangeShapeType="1"/>
            </p:cNvSpPr>
            <p:nvPr/>
          </p:nvSpPr>
          <p:spPr bwMode="auto">
            <a:xfrm flipH="1" flipV="1">
              <a:off x="3405" y="1596"/>
              <a:ext cx="375" cy="84"/>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89" name="Line 46"/>
            <p:cNvSpPr>
              <a:spLocks noChangeShapeType="1"/>
            </p:cNvSpPr>
            <p:nvPr/>
          </p:nvSpPr>
          <p:spPr bwMode="auto">
            <a:xfrm flipV="1">
              <a:off x="3417" y="1473"/>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90" name="Line 47"/>
            <p:cNvSpPr>
              <a:spLocks noChangeShapeType="1"/>
            </p:cNvSpPr>
            <p:nvPr/>
          </p:nvSpPr>
          <p:spPr bwMode="auto">
            <a:xfrm rot="2700000" flipV="1">
              <a:off x="3369" y="1572"/>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91" name="Line 48"/>
            <p:cNvSpPr>
              <a:spLocks noChangeShapeType="1"/>
            </p:cNvSpPr>
            <p:nvPr/>
          </p:nvSpPr>
          <p:spPr bwMode="auto">
            <a:xfrm flipH="1" flipV="1">
              <a:off x="4932" y="2352"/>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92" name="Line 49"/>
            <p:cNvSpPr>
              <a:spLocks noChangeShapeType="1"/>
            </p:cNvSpPr>
            <p:nvPr/>
          </p:nvSpPr>
          <p:spPr bwMode="auto">
            <a:xfrm rot="3300000" flipH="1" flipV="1">
              <a:off x="4989" y="2253"/>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93" name="Line 50"/>
            <p:cNvSpPr>
              <a:spLocks noChangeShapeType="1"/>
            </p:cNvSpPr>
            <p:nvPr/>
          </p:nvSpPr>
          <p:spPr bwMode="auto">
            <a:xfrm flipV="1">
              <a:off x="3768" y="2016"/>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94" name="Line 51"/>
            <p:cNvSpPr>
              <a:spLocks noChangeShapeType="1"/>
            </p:cNvSpPr>
            <p:nvPr/>
          </p:nvSpPr>
          <p:spPr bwMode="auto">
            <a:xfrm rot="18300000" flipV="1">
              <a:off x="3705" y="1911"/>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95" name="Line 52"/>
            <p:cNvSpPr>
              <a:spLocks noChangeShapeType="1"/>
            </p:cNvSpPr>
            <p:nvPr/>
          </p:nvSpPr>
          <p:spPr bwMode="auto">
            <a:xfrm flipH="1" flipV="1">
              <a:off x="4548" y="1860"/>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96" name="Line 53"/>
            <p:cNvSpPr>
              <a:spLocks noChangeShapeType="1"/>
            </p:cNvSpPr>
            <p:nvPr/>
          </p:nvSpPr>
          <p:spPr bwMode="auto">
            <a:xfrm rot="19500000" flipH="1">
              <a:off x="4584" y="2016"/>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97" name="Rectangle 54"/>
            <p:cNvSpPr>
              <a:spLocks noChangeArrowheads="1"/>
            </p:cNvSpPr>
            <p:nvPr/>
          </p:nvSpPr>
          <p:spPr bwMode="auto">
            <a:xfrm>
              <a:off x="4488" y="1593"/>
              <a:ext cx="168" cy="177"/>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98" name="Text Box 55"/>
            <p:cNvSpPr txBox="1">
              <a:spLocks noChangeArrowheads="1"/>
            </p:cNvSpPr>
            <p:nvPr/>
          </p:nvSpPr>
          <p:spPr bwMode="auto">
            <a:xfrm>
              <a:off x="4439" y="1532"/>
              <a:ext cx="2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a:t>
              </a:r>
            </a:p>
          </p:txBody>
        </p:sp>
        <p:sp>
          <p:nvSpPr>
            <p:cNvPr id="57399" name="Line 56"/>
            <p:cNvSpPr>
              <a:spLocks noChangeShapeType="1"/>
            </p:cNvSpPr>
            <p:nvPr/>
          </p:nvSpPr>
          <p:spPr bwMode="auto">
            <a:xfrm flipV="1">
              <a:off x="3762" y="1662"/>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00" name="Line 57"/>
            <p:cNvSpPr>
              <a:spLocks noChangeShapeType="1"/>
            </p:cNvSpPr>
            <p:nvPr/>
          </p:nvSpPr>
          <p:spPr bwMode="auto">
            <a:xfrm rot="18300000" flipV="1">
              <a:off x="3699" y="1557"/>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401" name="Text Box 58"/>
            <p:cNvSpPr txBox="1">
              <a:spLocks noChangeArrowheads="1"/>
            </p:cNvSpPr>
            <p:nvPr/>
          </p:nvSpPr>
          <p:spPr bwMode="auto">
            <a:xfrm>
              <a:off x="3152" y="1525"/>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02" name="Text Box 59"/>
            <p:cNvSpPr txBox="1">
              <a:spLocks noChangeArrowheads="1"/>
            </p:cNvSpPr>
            <p:nvPr/>
          </p:nvSpPr>
          <p:spPr bwMode="auto">
            <a:xfrm>
              <a:off x="3476" y="1393"/>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03" name="Text Box 60"/>
            <p:cNvSpPr txBox="1">
              <a:spLocks noChangeArrowheads="1"/>
            </p:cNvSpPr>
            <p:nvPr/>
          </p:nvSpPr>
          <p:spPr bwMode="auto">
            <a:xfrm>
              <a:off x="4568" y="2050"/>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04" name="Text Box 61"/>
            <p:cNvSpPr txBox="1">
              <a:spLocks noChangeArrowheads="1"/>
            </p:cNvSpPr>
            <p:nvPr/>
          </p:nvSpPr>
          <p:spPr bwMode="auto">
            <a:xfrm>
              <a:off x="3485" y="1771"/>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05" name="Text Box 62"/>
            <p:cNvSpPr txBox="1">
              <a:spLocks noChangeArrowheads="1"/>
            </p:cNvSpPr>
            <p:nvPr/>
          </p:nvSpPr>
          <p:spPr bwMode="auto">
            <a:xfrm>
              <a:off x="4991" y="2092"/>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e</a:t>
              </a:r>
            </a:p>
          </p:txBody>
        </p:sp>
        <p:sp>
          <p:nvSpPr>
            <p:cNvPr id="57406" name="Text Box 63"/>
            <p:cNvSpPr txBox="1">
              <a:spLocks noChangeArrowheads="1"/>
            </p:cNvSpPr>
            <p:nvPr/>
          </p:nvSpPr>
          <p:spPr bwMode="auto">
            <a:xfrm>
              <a:off x="4436" y="1639"/>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407" name="Text Box 64"/>
            <p:cNvSpPr txBox="1">
              <a:spLocks noChangeArrowheads="1"/>
            </p:cNvSpPr>
            <p:nvPr/>
          </p:nvSpPr>
          <p:spPr bwMode="auto">
            <a:xfrm>
              <a:off x="3665" y="2077"/>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408" name="Text Box 65"/>
            <p:cNvSpPr txBox="1">
              <a:spLocks noChangeArrowheads="1"/>
            </p:cNvSpPr>
            <p:nvPr/>
          </p:nvSpPr>
          <p:spPr bwMode="auto">
            <a:xfrm>
              <a:off x="4832" y="2404"/>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409" name="Text Box 66"/>
            <p:cNvSpPr txBox="1">
              <a:spLocks noChangeArrowheads="1"/>
            </p:cNvSpPr>
            <p:nvPr/>
          </p:nvSpPr>
          <p:spPr bwMode="auto">
            <a:xfrm>
              <a:off x="3314" y="1225"/>
              <a:ext cx="223" cy="288"/>
            </a:xfrm>
            <a:prstGeom prst="rect">
              <a:avLst/>
            </a:prstGeom>
            <a:noFill/>
            <a:ln w="9525">
              <a:noFill/>
              <a:miter lim="800000"/>
              <a:headEnd/>
              <a:tailEnd/>
            </a:ln>
          </p:spPr>
          <p:txBody>
            <a:bodyPr wrap="none">
              <a:spAutoFit/>
            </a:bodyPr>
            <a:lstStyle/>
            <a:p>
              <a:pPr algn="ctr" rtl="1">
                <a:defRPr/>
              </a:pPr>
              <a:r>
                <a:rPr lang="en">
                  <a:solidFill>
                    <a:srgbClr val="FFFF00"/>
                  </a:solidFill>
                  <a:effectLst>
                    <a:outerShdw blurRad="38100" dist="38100" dir="2700000" algn="tl">
                      <a:srgbClr val="000000">
                        <a:alpha val="43137"/>
                      </a:srgbClr>
                    </a:outerShdw>
                  </a:effectLst>
                  <a:latin typeface="Arial" pitchFamily="34" charset="0"/>
                </a:rPr>
                <a:t>has</a:t>
              </a:r>
            </a:p>
          </p:txBody>
        </p:sp>
        <p:sp>
          <p:nvSpPr>
            <p:cNvPr id="57410" name="Text Box 67"/>
            <p:cNvSpPr txBox="1">
              <a:spLocks noChangeArrowheads="1"/>
            </p:cNvSpPr>
            <p:nvPr/>
          </p:nvSpPr>
          <p:spPr bwMode="auto">
            <a:xfrm>
              <a:off x="3734" y="2341"/>
              <a:ext cx="842"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CHAIR</a:t>
              </a:r>
            </a:p>
          </p:txBody>
        </p:sp>
      </p:grpSp>
      <p:sp>
        <p:nvSpPr>
          <p:cNvPr id="17478" name="Text Box 70"/>
          <p:cNvSpPr txBox="1">
            <a:spLocks noChangeArrowheads="1"/>
          </p:cNvSpPr>
          <p:nvPr/>
        </p:nvSpPr>
        <p:spPr bwMode="auto">
          <a:xfrm>
            <a:off x="3783013" y="3178175"/>
            <a:ext cx="2241550" cy="885825"/>
          </a:xfrm>
          <a:prstGeom prst="rect">
            <a:avLst/>
          </a:prstGeom>
          <a:solidFill>
            <a:srgbClr val="FFFF00"/>
          </a:solidFill>
          <a:ln w="9525">
            <a:noFill/>
            <a:miter lim="800000"/>
            <a:headEnd/>
            <a:tailEnd/>
          </a:ln>
        </p:spPr>
        <p:txBody>
          <a:bodyPr wrap="none">
            <a:spAutoFit/>
          </a:bodyPr>
          <a:lstStyle/>
          <a:p>
            <a:pPr algn="ctr" rtl="1">
              <a:defRPr/>
            </a:pPr>
            <a:r>
              <a:rPr lang="en" sz="2600" b="1">
                <a:solidFill>
                  <a:srgbClr val="FF0000"/>
                </a:solidFill>
                <a:effectLst>
                  <a:outerShdw blurRad="38100" dist="38100" dir="2700000" algn="tl">
                    <a:srgbClr val="000000">
                      <a:alpha val="43137"/>
                    </a:srgbClr>
                  </a:outerShdw>
                </a:effectLst>
                <a:latin typeface="Arial" pitchFamily="34" charset="0"/>
              </a:rPr>
              <a:t>e: equatorial</a:t>
            </a:r>
          </a:p>
          <a:p>
            <a:pPr algn="ctr" rtl="1">
              <a:defRPr/>
            </a:pPr>
            <a:r>
              <a:rPr lang="en" sz="2600" b="1">
                <a:solidFill>
                  <a:srgbClr val="FF0000"/>
                </a:solidFill>
                <a:effectLst>
                  <a:outerShdw blurRad="38100" dist="38100" dir="2700000" algn="tl">
                    <a:srgbClr val="000000">
                      <a:alpha val="43137"/>
                    </a:srgbClr>
                  </a:outerShdw>
                </a:effectLst>
                <a:latin typeface="Arial" pitchFamily="34" charset="0"/>
              </a:rPr>
              <a:t>a: axial</a:t>
            </a:r>
          </a:p>
        </p:txBody>
      </p:sp>
      <p:grpSp>
        <p:nvGrpSpPr>
          <p:cNvPr id="4" name="Group 111"/>
          <p:cNvGrpSpPr>
            <a:grpSpLocks/>
          </p:cNvGrpSpPr>
          <p:nvPr/>
        </p:nvGrpSpPr>
        <p:grpSpPr bwMode="auto">
          <a:xfrm>
            <a:off x="3000375" y="4214813"/>
            <a:ext cx="3619500" cy="2430462"/>
            <a:chOff x="1910" y="2552"/>
            <a:chExt cx="2280" cy="1531"/>
          </a:xfrm>
        </p:grpSpPr>
        <p:sp>
          <p:nvSpPr>
            <p:cNvPr id="57353" name="Text Box 72"/>
            <p:cNvSpPr txBox="1">
              <a:spLocks noChangeArrowheads="1"/>
            </p:cNvSpPr>
            <p:nvPr/>
          </p:nvSpPr>
          <p:spPr bwMode="auto">
            <a:xfrm>
              <a:off x="2573" y="3047"/>
              <a:ext cx="255"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a:t>
              </a:r>
            </a:p>
          </p:txBody>
        </p:sp>
        <p:sp>
          <p:nvSpPr>
            <p:cNvPr id="57354" name="Rectangle 73"/>
            <p:cNvSpPr>
              <a:spLocks noChangeArrowheads="1"/>
            </p:cNvSpPr>
            <p:nvPr/>
          </p:nvSpPr>
          <p:spPr bwMode="auto">
            <a:xfrm>
              <a:off x="2724" y="3275"/>
              <a:ext cx="793" cy="84"/>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55" name="AutoShape 74"/>
            <p:cNvSpPr>
              <a:spLocks noChangeArrowheads="1"/>
            </p:cNvSpPr>
            <p:nvPr/>
          </p:nvSpPr>
          <p:spPr bwMode="auto">
            <a:xfrm rot="18900000" flipV="1">
              <a:off x="3642" y="3211"/>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56" name="AutoShape 75"/>
            <p:cNvSpPr>
              <a:spLocks noChangeArrowheads="1"/>
            </p:cNvSpPr>
            <p:nvPr/>
          </p:nvSpPr>
          <p:spPr bwMode="auto">
            <a:xfrm rot="18900000" flipH="1">
              <a:off x="2511" y="2845"/>
              <a:ext cx="84" cy="567"/>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57" name="Line 76"/>
            <p:cNvSpPr>
              <a:spLocks noChangeShapeType="1"/>
            </p:cNvSpPr>
            <p:nvPr/>
          </p:nvSpPr>
          <p:spPr bwMode="auto">
            <a:xfrm>
              <a:off x="2721" y="3010"/>
              <a:ext cx="79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58" name="Line 77"/>
            <p:cNvSpPr>
              <a:spLocks noChangeShapeType="1"/>
            </p:cNvSpPr>
            <p:nvPr/>
          </p:nvSpPr>
          <p:spPr bwMode="auto">
            <a:xfrm>
              <a:off x="3504" y="3010"/>
              <a:ext cx="381" cy="684"/>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59" name="Line 78"/>
            <p:cNvSpPr>
              <a:spLocks noChangeShapeType="1"/>
            </p:cNvSpPr>
            <p:nvPr/>
          </p:nvSpPr>
          <p:spPr bwMode="auto">
            <a:xfrm flipH="1" flipV="1">
              <a:off x="2349" y="2923"/>
              <a:ext cx="375" cy="84"/>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0" name="Line 79"/>
            <p:cNvSpPr>
              <a:spLocks noChangeShapeType="1"/>
            </p:cNvSpPr>
            <p:nvPr/>
          </p:nvSpPr>
          <p:spPr bwMode="auto">
            <a:xfrm flipV="1">
              <a:off x="2361" y="2800"/>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1" name="Line 80"/>
            <p:cNvSpPr>
              <a:spLocks noChangeShapeType="1"/>
            </p:cNvSpPr>
            <p:nvPr/>
          </p:nvSpPr>
          <p:spPr bwMode="auto">
            <a:xfrm rot="2700000" flipV="1">
              <a:off x="2313" y="2899"/>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2" name="Line 81"/>
            <p:cNvSpPr>
              <a:spLocks noChangeShapeType="1"/>
            </p:cNvSpPr>
            <p:nvPr/>
          </p:nvSpPr>
          <p:spPr bwMode="auto">
            <a:xfrm flipH="1" flipV="1">
              <a:off x="3876" y="3679"/>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3" name="Line 82"/>
            <p:cNvSpPr>
              <a:spLocks noChangeShapeType="1"/>
            </p:cNvSpPr>
            <p:nvPr/>
          </p:nvSpPr>
          <p:spPr bwMode="auto">
            <a:xfrm rot="3300000" flipH="1" flipV="1">
              <a:off x="3933" y="3580"/>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4" name="Line 83"/>
            <p:cNvSpPr>
              <a:spLocks noChangeShapeType="1"/>
            </p:cNvSpPr>
            <p:nvPr/>
          </p:nvSpPr>
          <p:spPr bwMode="auto">
            <a:xfrm flipV="1">
              <a:off x="2712" y="3343"/>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5" name="Line 84"/>
            <p:cNvSpPr>
              <a:spLocks noChangeShapeType="1"/>
            </p:cNvSpPr>
            <p:nvPr/>
          </p:nvSpPr>
          <p:spPr bwMode="auto">
            <a:xfrm rot="18300000" flipV="1">
              <a:off x="2649" y="3238"/>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6" name="Line 85"/>
            <p:cNvSpPr>
              <a:spLocks noChangeShapeType="1"/>
            </p:cNvSpPr>
            <p:nvPr/>
          </p:nvSpPr>
          <p:spPr bwMode="auto">
            <a:xfrm flipH="1" flipV="1">
              <a:off x="3492" y="3187"/>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7" name="Line 86"/>
            <p:cNvSpPr>
              <a:spLocks noChangeShapeType="1"/>
            </p:cNvSpPr>
            <p:nvPr/>
          </p:nvSpPr>
          <p:spPr bwMode="auto">
            <a:xfrm rot="19500000" flipH="1">
              <a:off x="3528" y="3343"/>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8" name="Rectangle 87"/>
            <p:cNvSpPr>
              <a:spLocks noChangeArrowheads="1"/>
            </p:cNvSpPr>
            <p:nvPr/>
          </p:nvSpPr>
          <p:spPr bwMode="auto">
            <a:xfrm>
              <a:off x="3432" y="2920"/>
              <a:ext cx="168" cy="177"/>
            </a:xfrm>
            <a:prstGeom prst="rect">
              <a:avLst/>
            </a:prstGeom>
            <a:solidFill>
              <a:schemeClr val="tx1"/>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69" name="Text Box 88"/>
            <p:cNvSpPr txBox="1">
              <a:spLocks noChangeArrowheads="1"/>
            </p:cNvSpPr>
            <p:nvPr/>
          </p:nvSpPr>
          <p:spPr bwMode="auto">
            <a:xfrm>
              <a:off x="3383" y="2859"/>
              <a:ext cx="2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a:t>
              </a:r>
            </a:p>
          </p:txBody>
        </p:sp>
        <p:sp>
          <p:nvSpPr>
            <p:cNvPr id="57370" name="Line 89"/>
            <p:cNvSpPr>
              <a:spLocks noChangeShapeType="1"/>
            </p:cNvSpPr>
            <p:nvPr/>
          </p:nvSpPr>
          <p:spPr bwMode="auto">
            <a:xfrm flipV="1">
              <a:off x="2706" y="2989"/>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71" name="Line 90"/>
            <p:cNvSpPr>
              <a:spLocks noChangeShapeType="1"/>
            </p:cNvSpPr>
            <p:nvPr/>
          </p:nvSpPr>
          <p:spPr bwMode="auto">
            <a:xfrm rot="18300000" flipV="1">
              <a:off x="2643" y="2884"/>
              <a:ext cx="0" cy="136"/>
            </a:xfrm>
            <a:prstGeom prst="line">
              <a:avLst/>
            </a:prstGeom>
            <a:noFill/>
            <a:ln w="2857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57372" name="Text Box 91"/>
            <p:cNvSpPr txBox="1">
              <a:spLocks noChangeArrowheads="1"/>
            </p:cNvSpPr>
            <p:nvPr/>
          </p:nvSpPr>
          <p:spPr bwMode="auto">
            <a:xfrm>
              <a:off x="1910" y="2897"/>
              <a:ext cx="404"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HO</a:t>
              </a:r>
            </a:p>
          </p:txBody>
        </p:sp>
        <p:sp>
          <p:nvSpPr>
            <p:cNvPr id="57373" name="Text Box 92"/>
            <p:cNvSpPr txBox="1">
              <a:spLocks noChangeArrowheads="1"/>
            </p:cNvSpPr>
            <p:nvPr/>
          </p:nvSpPr>
          <p:spPr bwMode="auto">
            <a:xfrm>
              <a:off x="2411" y="2693"/>
              <a:ext cx="753"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CH2OH</a:t>
              </a:r>
              <a:r>
                <a:rPr lang="en" b="1" baseline="-25000">
                  <a:solidFill>
                    <a:srgbClr val="FFFF00"/>
                  </a:solidFill>
                  <a:effectLst>
                    <a:outerShdw blurRad="38100" dist="38100" dir="2700000" algn="tl">
                      <a:srgbClr val="000000">
                        <a:alpha val="43137"/>
                      </a:srgbClr>
                    </a:outerShdw>
                  </a:effectLst>
                  <a:latin typeface="Arial" pitchFamily="34" charset="0"/>
                </a:rPr>
                <a:t>​</a:t>
              </a:r>
              <a:r>
                <a:rPr lang="en" b="1">
                  <a:solidFill>
                    <a:srgbClr val="FFFF00"/>
                  </a:solidFill>
                  <a:effectLst>
                    <a:outerShdw blurRad="38100" dist="38100" dir="2700000" algn="tl">
                      <a:srgbClr val="000000">
                        <a:alpha val="43137"/>
                      </a:srgbClr>
                    </a:outerShdw>
                  </a:effectLst>
                  <a:latin typeface="Arial" pitchFamily="34" charset="0"/>
                </a:rPr>
                <a:t>​</a:t>
              </a:r>
            </a:p>
          </p:txBody>
        </p:sp>
        <p:sp>
          <p:nvSpPr>
            <p:cNvPr id="57374" name="Text Box 93"/>
            <p:cNvSpPr txBox="1">
              <a:spLocks noChangeArrowheads="1"/>
            </p:cNvSpPr>
            <p:nvPr/>
          </p:nvSpPr>
          <p:spPr bwMode="auto">
            <a:xfrm>
              <a:off x="3308" y="3404"/>
              <a:ext cx="404"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HO</a:t>
              </a:r>
            </a:p>
          </p:txBody>
        </p:sp>
        <p:sp>
          <p:nvSpPr>
            <p:cNvPr id="57375" name="Text Box 94"/>
            <p:cNvSpPr txBox="1">
              <a:spLocks noChangeArrowheads="1"/>
            </p:cNvSpPr>
            <p:nvPr/>
          </p:nvSpPr>
          <p:spPr bwMode="auto">
            <a:xfrm>
              <a:off x="2225" y="3098"/>
              <a:ext cx="404"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HO</a:t>
              </a:r>
            </a:p>
          </p:txBody>
        </p:sp>
        <p:sp>
          <p:nvSpPr>
            <p:cNvPr id="57376" name="Text Box 95"/>
            <p:cNvSpPr txBox="1">
              <a:spLocks noChangeArrowheads="1"/>
            </p:cNvSpPr>
            <p:nvPr/>
          </p:nvSpPr>
          <p:spPr bwMode="auto">
            <a:xfrm>
              <a:off x="3935" y="3419"/>
              <a:ext cx="255"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a:t>
              </a:r>
            </a:p>
          </p:txBody>
        </p:sp>
        <p:sp>
          <p:nvSpPr>
            <p:cNvPr id="57377" name="Text Box 96"/>
            <p:cNvSpPr txBox="1">
              <a:spLocks noChangeArrowheads="1"/>
            </p:cNvSpPr>
            <p:nvPr/>
          </p:nvSpPr>
          <p:spPr bwMode="auto">
            <a:xfrm>
              <a:off x="3356" y="2966"/>
              <a:ext cx="255"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a:t>
              </a:r>
            </a:p>
          </p:txBody>
        </p:sp>
        <p:sp>
          <p:nvSpPr>
            <p:cNvPr id="57378" name="Text Box 97"/>
            <p:cNvSpPr txBox="1">
              <a:spLocks noChangeArrowheads="1"/>
            </p:cNvSpPr>
            <p:nvPr/>
          </p:nvSpPr>
          <p:spPr bwMode="auto">
            <a:xfrm>
              <a:off x="2576" y="3404"/>
              <a:ext cx="255"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a:t>
              </a:r>
            </a:p>
          </p:txBody>
        </p:sp>
        <p:sp>
          <p:nvSpPr>
            <p:cNvPr id="57379" name="Text Box 98"/>
            <p:cNvSpPr txBox="1">
              <a:spLocks noChangeArrowheads="1"/>
            </p:cNvSpPr>
            <p:nvPr/>
          </p:nvSpPr>
          <p:spPr bwMode="auto">
            <a:xfrm>
              <a:off x="3776" y="3731"/>
              <a:ext cx="404"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OH</a:t>
              </a:r>
            </a:p>
          </p:txBody>
        </p:sp>
        <p:sp>
          <p:nvSpPr>
            <p:cNvPr id="57380" name="Text Box 99"/>
            <p:cNvSpPr txBox="1">
              <a:spLocks noChangeArrowheads="1"/>
            </p:cNvSpPr>
            <p:nvPr/>
          </p:nvSpPr>
          <p:spPr bwMode="auto">
            <a:xfrm>
              <a:off x="2225" y="2552"/>
              <a:ext cx="255" cy="288"/>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H</a:t>
              </a:r>
            </a:p>
          </p:txBody>
        </p:sp>
        <p:sp>
          <p:nvSpPr>
            <p:cNvPr id="57381" name="Text Box 101"/>
            <p:cNvSpPr txBox="1">
              <a:spLocks noChangeArrowheads="1"/>
            </p:cNvSpPr>
            <p:nvPr/>
          </p:nvSpPr>
          <p:spPr bwMode="auto">
            <a:xfrm>
              <a:off x="2222" y="3833"/>
              <a:ext cx="1578" cy="250"/>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Symbol" pitchFamily="18" charset="2"/>
                </a:rPr>
                <a:t>a </a:t>
              </a:r>
              <a:r>
                <a:rPr lang="en" sz="2000" b="1">
                  <a:solidFill>
                    <a:srgbClr val="FFFF00"/>
                  </a:solidFill>
                  <a:effectLst>
                    <a:outerShdw blurRad="38100" dist="38100" dir="2700000" algn="tl">
                      <a:srgbClr val="000000">
                        <a:alpha val="43137"/>
                      </a:srgbClr>
                    </a:outerShdw>
                  </a:effectLst>
                  <a:latin typeface="Arial" pitchFamily="34" charset="0"/>
                </a:rPr>
                <a:t>-D-glucopyranose</a:t>
              </a:r>
            </a:p>
          </p:txBody>
        </p:sp>
      </p:grpSp>
      <p:sp>
        <p:nvSpPr>
          <p:cNvPr id="57351" name="Text Box 110"/>
          <p:cNvSpPr txBox="1">
            <a:spLocks noChangeArrowheads="1"/>
          </p:cNvSpPr>
          <p:nvPr/>
        </p:nvSpPr>
        <p:spPr bwMode="auto">
          <a:xfrm>
            <a:off x="1500188" y="428625"/>
            <a:ext cx="6315075" cy="646113"/>
          </a:xfrm>
          <a:prstGeom prst="rect">
            <a:avLst/>
          </a:prstGeom>
          <a:noFill/>
          <a:ln w="9525">
            <a:noFill/>
            <a:miter lim="800000"/>
            <a:headEnd/>
            <a:tailEnd/>
          </a:ln>
        </p:spPr>
        <p:txBody>
          <a:bodyPr wrap="none">
            <a:spAutoFit/>
          </a:bodyPr>
          <a:lstStyle/>
          <a:p>
            <a:pPr algn="ctr" rtl="1">
              <a:defRPr/>
            </a:pPr>
            <a:r>
              <a:rPr lang="en" sz="3600" b="1">
                <a:solidFill>
                  <a:srgbClr val="FFFF00"/>
                </a:solidFill>
                <a:effectLst>
                  <a:outerShdw blurRad="38100" dist="38100" dir="2700000" algn="tl">
                    <a:srgbClr val="000000">
                      <a:alpha val="43137"/>
                    </a:srgbClr>
                  </a:outerShdw>
                </a:effectLst>
                <a:latin typeface="Arial" pitchFamily="34" charset="0"/>
              </a:rPr>
              <a:t>Cyclical structure of sugars</a:t>
            </a:r>
          </a:p>
        </p:txBody>
      </p:sp>
      <p:sp>
        <p:nvSpPr>
          <p:cNvPr id="9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945454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strVal val="2/3*#ppt_w"/>
                                          </p:val>
                                        </p:tav>
                                        <p:tav tm="100000">
                                          <p:val>
                                            <p:strVal val="#ppt_w"/>
                                          </p:val>
                                        </p:tav>
                                      </p:tavLst>
                                    </p:anim>
                                    <p:anim calcmode="lin" valueType="num">
                                      <p:cBhvr>
                                        <p:cTn id="8" dur="500" fill="hold"/>
                                        <p:tgtEl>
                                          <p:spTgt spid="17411"/>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2/3*#ppt_w"/>
                                          </p:val>
                                        </p:tav>
                                        <p:tav tm="100000">
                                          <p:val>
                                            <p:strVal val="#ppt_w"/>
                                          </p:val>
                                        </p:tav>
                                      </p:tavLst>
                                    </p:anim>
                                    <p:anim calcmode="lin" valueType="num">
                                      <p:cBhvr>
                                        <p:cTn id="14"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2/3*#ppt_w"/>
                                          </p:val>
                                        </p:tav>
                                        <p:tav tm="100000">
                                          <p:val>
                                            <p:strVal val="#ppt_w"/>
                                          </p:val>
                                        </p:tav>
                                      </p:tavLst>
                                    </p:anim>
                                    <p:anim calcmode="lin" valueType="num">
                                      <p:cBhvr>
                                        <p:cTn id="20"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7478"/>
                                        </p:tgtEl>
                                        <p:attrNameLst>
                                          <p:attrName>style.visibility</p:attrName>
                                        </p:attrNameLst>
                                      </p:cBhvr>
                                      <p:to>
                                        <p:strVal val="visible"/>
                                      </p:to>
                                    </p:set>
                                    <p:anim calcmode="lin" valueType="num">
                                      <p:cBhvr>
                                        <p:cTn id="25" dur="500" fill="hold"/>
                                        <p:tgtEl>
                                          <p:spTgt spid="17478"/>
                                        </p:tgtEl>
                                        <p:attrNameLst>
                                          <p:attrName>ppt_w</p:attrName>
                                        </p:attrNameLst>
                                      </p:cBhvr>
                                      <p:tavLst>
                                        <p:tav tm="0">
                                          <p:val>
                                            <p:strVal val="2/3*#ppt_w"/>
                                          </p:val>
                                        </p:tav>
                                        <p:tav tm="100000">
                                          <p:val>
                                            <p:strVal val="#ppt_w"/>
                                          </p:val>
                                        </p:tav>
                                      </p:tavLst>
                                    </p:anim>
                                    <p:anim calcmode="lin" valueType="num">
                                      <p:cBhvr>
                                        <p:cTn id="26" dur="500" fill="hold"/>
                                        <p:tgtEl>
                                          <p:spTgt spid="17478"/>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1747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78"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352800" y="518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400">
              <a:latin typeface="Times New Roman" pitchFamily="18" charset="0"/>
            </a:endParaRPr>
          </a:p>
        </p:txBody>
      </p:sp>
      <p:sp>
        <p:nvSpPr>
          <p:cNvPr id="450564" name="Text Box 4"/>
          <p:cNvSpPr txBox="1">
            <a:spLocks noChangeArrowheads="1"/>
          </p:cNvSpPr>
          <p:nvPr/>
        </p:nvSpPr>
        <p:spPr bwMode="auto">
          <a:xfrm>
            <a:off x="0" y="627062"/>
            <a:ext cx="9539791" cy="6370975"/>
          </a:xfrm>
          <a:prstGeom prst="rect">
            <a:avLst/>
          </a:prstGeom>
          <a:noFill/>
          <a:ln w="9525">
            <a:noFill/>
            <a:miter lim="800000"/>
            <a:headEnd/>
            <a:tailEnd/>
          </a:ln>
          <a:effectLst/>
        </p:spPr>
        <p:txBody>
          <a:bodyPr wrap="none">
            <a:spAutoFit/>
          </a:bodyPr>
          <a:lstStyle/>
          <a:p>
            <a:pPr rtl="1">
              <a:defRPr/>
            </a:pPr>
            <a:r>
              <a:rPr lang="en" sz="2400" dirty="0"/>
              <a:t>Pyranic heterocycles </a:t>
            </a:r>
            <a:r>
              <a:rPr lang="en" sz="2400" dirty="0" err="1"/>
              <a:t>offer </a:t>
            </a:r>
            <a:r>
              <a:rPr lang="en" sz="2400" dirty="0">
                <a:latin typeface="Arial"/>
              </a:rPr>
              <a:t>their </a:t>
            </a:r>
            <a:r>
              <a:rPr lang="en" sz="2400" dirty="0"/>
              <a:t>substituents </a:t>
            </a:r>
            <a:endParaRPr lang="fr-FR" sz="2400" dirty="0" smtClean="0"/>
          </a:p>
          <a:p>
            <a:pPr rtl="1">
              <a:defRPr/>
            </a:pPr>
            <a:r>
              <a:rPr lang="en" sz="2400" dirty="0" smtClean="0"/>
              <a:t>Possible positions </a:t>
            </a:r>
            <a:r>
              <a:rPr lang="en" sz="2400" dirty="0"/>
              <a:t>:</a:t>
            </a:r>
          </a:p>
          <a:p>
            <a:pPr>
              <a:buFontTx/>
              <a:buChar char="-"/>
              <a:defRPr/>
            </a:pPr>
            <a:r>
              <a:rPr lang="en" sz="2400" b="1" u="sng" dirty="0">
                <a:solidFill>
                  <a:srgbClr val="FFFF66"/>
                </a:solidFill>
                <a:effectLst>
                  <a:outerShdw blurRad="38100" dist="38100" dir="2700000" algn="tl">
                    <a:srgbClr val="000000"/>
                  </a:outerShdw>
                </a:effectLst>
              </a:rPr>
              <a:t>Either axial </a:t>
            </a:r>
            <a:r>
              <a:rPr lang="en" sz="2400" b="1" dirty="0">
                <a:solidFill>
                  <a:srgbClr val="FFFF66"/>
                </a:solidFill>
                <a:effectLst>
                  <a:outerShdw blurRad="38100" dist="38100" dir="2700000" algn="tl">
                    <a:srgbClr val="000000"/>
                  </a:outerShdw>
                </a:effectLst>
              </a:rPr>
              <a:t>: </a:t>
            </a:r>
            <a:r>
              <a:rPr lang="en" sz="2400" b="1" dirty="0">
                <a:effectLst>
                  <a:outerShdw blurRad="38100" dist="38100" dir="2700000" algn="tl">
                    <a:srgbClr val="000000"/>
                  </a:outerShdw>
                </a:effectLst>
              </a:rPr>
              <a:t>( </a:t>
            </a:r>
            <a:r>
              <a:rPr lang="en" sz="2400" dirty="0"/>
              <a:t>The substituents and especially the OH are substantially</a:t>
            </a:r>
            <a:endParaRPr lang="fr-FR" sz="2400" dirty="0" smtClean="0"/>
          </a:p>
          <a:p>
            <a:pPr>
              <a:defRPr/>
            </a:pPr>
            <a:r>
              <a:rPr lang="en" sz="2400" dirty="0" smtClean="0"/>
              <a:t>perpendicular to the </a:t>
            </a:r>
            <a:r>
              <a:rPr lang="en" sz="2400" dirty="0">
                <a:latin typeface="Arial"/>
              </a:rPr>
              <a:t>equatorial </a:t>
            </a:r>
            <a:r>
              <a:rPr lang="en" sz="2400" dirty="0"/>
              <a:t>plane of the </a:t>
            </a:r>
            <a:r>
              <a:rPr lang="en" sz="2400" dirty="0">
                <a:latin typeface="Arial"/>
              </a:rPr>
              <a:t>molecule </a:t>
            </a:r>
            <a:r>
              <a:rPr lang="en" sz="2400" dirty="0"/>
              <a:t>, </a:t>
            </a:r>
            <a:r>
              <a:rPr lang="en" sz="2400" dirty="0" smtClean="0"/>
              <a:t>and</a:t>
            </a:r>
          </a:p>
          <a:p>
            <a:pPr>
              <a:defRPr/>
            </a:pPr>
            <a:r>
              <a:rPr lang="en" sz="2400" dirty="0"/>
              <a:t> </a:t>
            </a:r>
            <a:r>
              <a:rPr lang="en" sz="2400" dirty="0" smtClean="0"/>
              <a:t>                      </a:t>
            </a:r>
            <a:r>
              <a:rPr lang="en" sz="2400" dirty="0"/>
              <a:t>consequently quite close to </a:t>
            </a:r>
            <a:r>
              <a:rPr lang="en" sz="2400" dirty="0">
                <a:latin typeface="Arial"/>
              </a:rPr>
              <a:t>each </a:t>
            </a:r>
            <a:r>
              <a:rPr lang="en" sz="2400" dirty="0" smtClean="0"/>
              <a:t>other </a:t>
            </a:r>
            <a:r>
              <a:rPr lang="en" sz="2400" dirty="0"/>
              <a:t>, of the</a:t>
            </a:r>
            <a:endParaRPr lang="fr-FR" sz="2400" dirty="0" smtClean="0"/>
          </a:p>
          <a:p>
            <a:pPr>
              <a:defRPr/>
            </a:pPr>
            <a:r>
              <a:rPr lang="en" sz="2400" dirty="0"/>
              <a:t> </a:t>
            </a:r>
            <a:r>
              <a:rPr lang="en" sz="2400" dirty="0" smtClean="0"/>
              <a:t>less so </a:t>
            </a:r>
            <a:r>
              <a:rPr lang="en" sz="2400" dirty="0"/>
              <a:t>for </a:t>
            </a:r>
            <a:r>
              <a:rPr lang="en" sz="2400" dirty="0" smtClean="0"/>
              <a:t>OH groups in </a:t>
            </a:r>
            <a:r>
              <a:rPr lang="en" sz="2400" dirty="0"/>
              <a:t>C2 and C3)</a:t>
            </a:r>
          </a:p>
          <a:p>
            <a:pPr>
              <a:defRPr/>
            </a:pPr>
            <a:endParaRPr lang="fr-FR" sz="2400" dirty="0"/>
          </a:p>
          <a:p>
            <a:pPr>
              <a:defRPr/>
            </a:pPr>
            <a:r>
              <a:rPr lang="en" sz="2400" dirty="0"/>
              <a:t>This </a:t>
            </a:r>
            <a:endParaRPr lang="fr-FR" sz="2400" dirty="0" smtClean="0"/>
          </a:p>
          <a:p>
            <a:pPr>
              <a:defRPr/>
            </a:pPr>
            <a:r>
              <a:rPr lang="en" sz="2400" dirty="0" smtClean="0"/>
              <a:t>between identical groups </a:t>
            </a:r>
            <a:r>
              <a:rPr lang="en" sz="2400" dirty="0"/>
              <a:t>, which will have the </a:t>
            </a:r>
            <a:endParaRPr lang="fr-FR" sz="2400" dirty="0" smtClean="0"/>
          </a:p>
          <a:p>
            <a:pPr>
              <a:defRPr/>
            </a:pPr>
            <a:r>
              <a:rPr lang="en" sz="2400" dirty="0" smtClean="0"/>
              <a:t>an </a:t>
            </a:r>
            <a:r>
              <a:rPr lang="en" sz="2400" dirty="0"/>
              <a:t>instability of the molecule </a:t>
            </a:r>
            <a:r>
              <a:rPr lang="en" sz="2400" dirty="0">
                <a:latin typeface="Arial"/>
              </a:rPr>
              <a:t>and therefore </a:t>
            </a:r>
            <a:r>
              <a:rPr lang="en" sz="2400" dirty="0"/>
              <a:t>, </a:t>
            </a:r>
            <a:r>
              <a:rPr lang="en" sz="2400" dirty="0" smtClean="0"/>
              <a:t>a </a:t>
            </a:r>
            <a:r>
              <a:rPr lang="en" sz="2400" dirty="0"/>
              <a:t>low </a:t>
            </a:r>
            <a:r>
              <a:rPr lang="en" sz="2400" dirty="0">
                <a:latin typeface="Arial"/>
              </a:rPr>
              <a:t>probability</a:t>
            </a:r>
            <a:r>
              <a:rPr lang="en" sz="2400" dirty="0"/>
              <a:t> </a:t>
            </a:r>
            <a:endParaRPr lang="fr-FR" sz="2400" dirty="0" smtClean="0"/>
          </a:p>
          <a:p>
            <a:pPr>
              <a:defRPr/>
            </a:pPr>
            <a:r>
              <a:rPr lang="en" sz="2400" dirty="0" smtClean="0"/>
              <a:t>of </a:t>
            </a:r>
            <a:r>
              <a:rPr lang="en" sz="2400" dirty="0" smtClean="0">
                <a:latin typeface="Arial"/>
              </a:rPr>
              <a:t>existence </a:t>
            </a:r>
            <a:r>
              <a:rPr lang="en" sz="2400" dirty="0"/>
              <a:t>.</a:t>
            </a:r>
            <a:r>
              <a:rPr lang="en" sz="2400" dirty="0" smtClean="0"/>
              <a:t>​</a:t>
            </a:r>
          </a:p>
          <a:p>
            <a:pPr>
              <a:defRPr/>
            </a:pPr>
            <a:endParaRPr lang="fr-FR" sz="2400" dirty="0"/>
          </a:p>
          <a:p>
            <a:pPr>
              <a:buFontTx/>
              <a:buChar char="-"/>
              <a:defRPr/>
            </a:pPr>
            <a:r>
              <a:rPr lang="en" sz="2400" b="1" dirty="0">
                <a:solidFill>
                  <a:srgbClr val="FFFF66"/>
                </a:solidFill>
                <a:effectLst>
                  <a:outerShdw blurRad="38100" dist="38100" dir="2700000" algn="tl">
                    <a:srgbClr val="000000"/>
                  </a:outerShdw>
                </a:effectLst>
              </a:rPr>
              <a:t>Let </a:t>
            </a:r>
            <a:r>
              <a:rPr lang="en" sz="2400" b="1" dirty="0">
                <a:solidFill>
                  <a:srgbClr val="FFFF66"/>
                </a:solidFill>
                <a:effectLst>
                  <a:outerShdw blurRad="38100" dist="38100" dir="2700000" algn="tl">
                    <a:srgbClr val="000000"/>
                  </a:outerShdw>
                </a:effectLst>
                <a:latin typeface="Arial"/>
              </a:rPr>
              <a:t>equatorial </a:t>
            </a:r>
            <a:r>
              <a:rPr lang="en" sz="2400" dirty="0"/>
              <a:t>: (The (OH) substituents are </a:t>
            </a:r>
            <a:endParaRPr lang="fr-FR" sz="2400" dirty="0" smtClean="0"/>
          </a:p>
          <a:p>
            <a:pPr>
              <a:defRPr/>
            </a:pPr>
            <a:r>
              <a:rPr lang="en" sz="2400" dirty="0"/>
              <a:t> </a:t>
            </a:r>
            <a:r>
              <a:rPr lang="en" sz="2400" dirty="0" smtClean="0"/>
              <a:t>parallel </a:t>
            </a:r>
            <a:r>
              <a:rPr lang="en" sz="2400" dirty="0" smtClean="0">
                <a:latin typeface="Arial"/>
              </a:rPr>
              <a:t>to </a:t>
            </a:r>
            <a:r>
              <a:rPr lang="en" sz="2400" dirty="0" smtClean="0"/>
              <a:t>the </a:t>
            </a:r>
            <a:r>
              <a:rPr lang="en" sz="2400" dirty="0" smtClean="0">
                <a:latin typeface="Arial"/>
              </a:rPr>
              <a:t>equatorial </a:t>
            </a:r>
            <a:r>
              <a:rPr lang="en" sz="2400" dirty="0"/>
              <a:t>plane </a:t>
            </a:r>
            <a:r>
              <a:rPr lang="en" sz="2400" dirty="0" smtClean="0"/>
              <a:t>of </a:t>
            </a:r>
            <a:r>
              <a:rPr lang="en" sz="2400" dirty="0"/>
              <a:t>the </a:t>
            </a:r>
            <a:r>
              <a:rPr lang="en" sz="2400" dirty="0">
                <a:latin typeface="Arial"/>
              </a:rPr>
              <a:t>molecule </a:t>
            </a:r>
            <a:r>
              <a:rPr lang="en" sz="2400" dirty="0"/>
              <a:t>in</a:t>
            </a:r>
            <a:endParaRPr lang="fr-FR" sz="2400" dirty="0" smtClean="0"/>
          </a:p>
          <a:p>
            <a:pPr>
              <a:defRPr/>
            </a:pPr>
            <a:r>
              <a:rPr lang="en" sz="2400" dirty="0"/>
              <a:t> </a:t>
            </a:r>
            <a:r>
              <a:rPr lang="en" sz="2400" dirty="0" smtClean="0"/>
              <a:t>stretching </a:t>
            </a:r>
            <a:r>
              <a:rPr lang="en" sz="2400" dirty="0"/>
              <a:t>outwards .</a:t>
            </a:r>
            <a:r>
              <a:rPr lang="en" sz="2400" dirty="0" smtClean="0">
                <a:latin typeface="Arial"/>
              </a:rPr>
              <a:t>​</a:t>
            </a:r>
            <a:r>
              <a:rPr lang="en" sz="2400" dirty="0" smtClean="0"/>
              <a:t>​</a:t>
            </a:r>
            <a:r>
              <a:rPr lang="en" sz="2400" dirty="0">
                <a:latin typeface="Arial"/>
              </a:rPr>
              <a:t>​</a:t>
            </a:r>
            <a:r>
              <a:rPr lang="en" sz="2400" dirty="0"/>
              <a:t>​</a:t>
            </a:r>
            <a:r>
              <a:rPr lang="en" sz="2400" dirty="0">
                <a:latin typeface="Arial"/>
              </a:rPr>
              <a:t>​</a:t>
            </a:r>
          </a:p>
          <a:p>
            <a:pPr>
              <a:defRPr/>
            </a:pPr>
            <a:endParaRPr lang="fr-FR" sz="2400" dirty="0"/>
          </a:p>
          <a:p>
            <a:pPr rtl="1">
              <a:defRPr/>
            </a:pPr>
            <a:endParaRPr lang="fr-FR" sz="2400" dirty="0">
              <a:solidFill>
                <a:srgbClr val="FF0000"/>
              </a:solidFill>
              <a:effectLst>
                <a:outerShdw blurRad="38100" dist="38100" dir="2700000" algn="tl">
                  <a:srgbClr val="000000"/>
                </a:outerShdw>
              </a:effectLst>
            </a:endParaRP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591733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
        <p:nvSpPr>
          <p:cNvPr id="5" name="Rectangle 4"/>
          <p:cNvSpPr/>
          <p:nvPr/>
        </p:nvSpPr>
        <p:spPr>
          <a:xfrm>
            <a:off x="179513" y="889844"/>
            <a:ext cx="8712968" cy="5262979"/>
          </a:xfrm>
          <a:prstGeom prst="rect">
            <a:avLst/>
          </a:prstGeom>
        </p:spPr>
        <p:txBody>
          <a:bodyPr wrap="square">
            <a:spAutoFit/>
          </a:bodyPr>
          <a:lstStyle/>
          <a:p>
            <a:pPr>
              <a:defRPr/>
            </a:pPr>
            <a:r>
              <a:rPr lang="en" sz="2400" dirty="0"/>
              <a:t>The direct consequence of </a:t>
            </a:r>
            <a:r>
              <a:rPr lang="en" sz="2400" dirty="0">
                <a:latin typeface="Arial"/>
              </a:rPr>
              <a:t>such a </a:t>
            </a:r>
            <a:r>
              <a:rPr lang="en" sz="2400" dirty="0"/>
              <a:t>situation is a distancing </a:t>
            </a:r>
            <a:r>
              <a:rPr lang="en" sz="2400" dirty="0">
                <a:latin typeface="Arial"/>
              </a:rPr>
              <a:t>of </a:t>
            </a:r>
            <a:r>
              <a:rPr lang="en" sz="2400" dirty="0"/>
              <a:t>identical </a:t>
            </a:r>
            <a:r>
              <a:rPr lang="en" sz="2400" dirty="0" smtClean="0"/>
              <a:t>groups </a:t>
            </a:r>
            <a:r>
              <a:rPr lang="en" sz="2400" dirty="0">
                <a:latin typeface="Arial"/>
              </a:rPr>
              <a:t>from </a:t>
            </a:r>
            <a:r>
              <a:rPr lang="en" sz="2400" dirty="0"/>
              <a:t>each other, which </a:t>
            </a:r>
            <a:r>
              <a:rPr lang="en" sz="2400" dirty="0">
                <a:latin typeface="Arial"/>
              </a:rPr>
              <a:t>gives </a:t>
            </a:r>
            <a:r>
              <a:rPr lang="en" sz="2400" dirty="0"/>
              <a:t>the </a:t>
            </a:r>
            <a:r>
              <a:rPr lang="en" sz="2400" dirty="0">
                <a:latin typeface="Arial"/>
              </a:rPr>
              <a:t>molecule </a:t>
            </a:r>
            <a:r>
              <a:rPr lang="en" sz="2400" dirty="0"/>
              <a:t>greater </a:t>
            </a:r>
            <a:r>
              <a:rPr lang="en" sz="2400" dirty="0">
                <a:latin typeface="Arial"/>
              </a:rPr>
              <a:t>stability </a:t>
            </a:r>
            <a:r>
              <a:rPr lang="en" sz="2400" dirty="0"/>
              <a:t>.</a:t>
            </a:r>
          </a:p>
          <a:p>
            <a:pPr>
              <a:defRPr/>
            </a:pPr>
            <a:endParaRPr lang="fr-FR" sz="2400" dirty="0"/>
          </a:p>
          <a:p>
            <a:pPr>
              <a:defRPr/>
            </a:pPr>
            <a:r>
              <a:rPr lang="en" sz="2400" dirty="0"/>
              <a:t>Coefficients are assigned to </a:t>
            </a:r>
            <a:r>
              <a:rPr lang="en" sz="2400" dirty="0">
                <a:latin typeface="Arial"/>
              </a:rPr>
              <a:t>each type </a:t>
            </a:r>
            <a:r>
              <a:rPr lang="en" sz="2400" dirty="0"/>
              <a:t>of </a:t>
            </a:r>
            <a:r>
              <a:rPr lang="en" sz="2400" dirty="0" err="1"/>
              <a:t>spatial position </a:t>
            </a:r>
            <a:r>
              <a:rPr lang="en" sz="2400" dirty="0"/>
              <a:t>of the substituents:</a:t>
            </a:r>
          </a:p>
          <a:p>
            <a:pPr>
              <a:defRPr/>
            </a:pPr>
            <a:r>
              <a:rPr lang="en" sz="2400" dirty="0">
                <a:latin typeface="Arial"/>
              </a:rPr>
              <a:t>Equatorial </a:t>
            </a:r>
            <a:r>
              <a:rPr lang="en" sz="2400" dirty="0"/>
              <a:t>position of OH and </a:t>
            </a:r>
            <a:r>
              <a:rPr lang="en" sz="2400" baseline="-25000" dirty="0"/>
              <a:t>CH2OH </a:t>
            </a:r>
            <a:r>
              <a:rPr lang="en" sz="2400" dirty="0"/>
              <a:t>= 0</a:t>
            </a:r>
          </a:p>
          <a:p>
            <a:pPr>
              <a:defRPr/>
            </a:pPr>
            <a:r>
              <a:rPr lang="en" sz="2400" dirty="0"/>
              <a:t>Axial position of OH = 1</a:t>
            </a:r>
          </a:p>
          <a:p>
            <a:pPr>
              <a:defRPr/>
            </a:pPr>
            <a:r>
              <a:rPr lang="en" sz="2400" dirty="0"/>
              <a:t>Axial position of </a:t>
            </a:r>
            <a:r>
              <a:rPr lang="en" sz="2400" baseline="-25000" dirty="0"/>
              <a:t>CH2OH </a:t>
            </a:r>
            <a:r>
              <a:rPr lang="en" sz="2400" dirty="0"/>
              <a:t>= 2</a:t>
            </a:r>
          </a:p>
          <a:p>
            <a:pPr>
              <a:defRPr/>
            </a:pPr>
            <a:endParaRPr lang="fr-FR" sz="2400" dirty="0"/>
          </a:p>
          <a:p>
            <a:pPr>
              <a:defRPr/>
            </a:pPr>
            <a:r>
              <a:rPr lang="en" sz="2400" b="1" dirty="0">
                <a:solidFill>
                  <a:srgbClr val="FFC000"/>
                </a:solidFill>
                <a:effectLst>
                  <a:outerShdw blurRad="38100" dist="38100" dir="2700000" algn="tl">
                    <a:srgbClr val="000000"/>
                  </a:outerShdw>
                </a:effectLst>
                <a:latin typeface="Arial"/>
              </a:rPr>
              <a:t>Note : the higher the added </a:t>
            </a:r>
            <a:r>
              <a:rPr lang="en" sz="2400" b="1" dirty="0">
                <a:solidFill>
                  <a:srgbClr val="FFC000"/>
                </a:solidFill>
                <a:effectLst>
                  <a:outerShdw blurRad="38100" dist="38100" dir="2700000" algn="tl">
                    <a:srgbClr val="000000"/>
                  </a:outerShdw>
                </a:effectLst>
              </a:rPr>
              <a:t>value of each component , the more the </a:t>
            </a:r>
            <a:r>
              <a:rPr lang="en" sz="2400" b="1" dirty="0">
                <a:solidFill>
                  <a:srgbClr val="FFC000"/>
                </a:solidFill>
                <a:effectLst>
                  <a:outerShdw blurRad="38100" dist="38100" dir="2700000" algn="tl">
                    <a:srgbClr val="000000"/>
                  </a:outerShdw>
                </a:effectLst>
                <a:latin typeface="Arial"/>
              </a:rPr>
              <a:t>molecule</a:t>
            </a:r>
          </a:p>
          <a:p>
            <a:pPr>
              <a:defRPr/>
            </a:pPr>
            <a:r>
              <a:rPr lang="en" sz="2400" b="1" dirty="0">
                <a:solidFill>
                  <a:srgbClr val="FFC000"/>
                </a:solidFill>
                <a:effectLst>
                  <a:outerShdw blurRad="38100" dist="38100" dir="2700000" algn="tl">
                    <a:srgbClr val="000000"/>
                  </a:outerShdw>
                </a:effectLst>
              </a:rPr>
              <a:t>will be unstable. The maximum stability of </a:t>
            </a:r>
            <a:r>
              <a:rPr lang="en" sz="2400" b="1" dirty="0">
                <a:solidFill>
                  <a:srgbClr val="FFC000"/>
                </a:solidFill>
                <a:effectLst>
                  <a:outerShdw blurRad="38100" dist="38100" dir="2700000" algn="tl">
                    <a:srgbClr val="000000"/>
                  </a:outerShdw>
                </a:effectLst>
                <a:latin typeface="Arial"/>
              </a:rPr>
              <a:t>a molecule </a:t>
            </a:r>
            <a:r>
              <a:rPr lang="en" sz="2400" b="1" dirty="0">
                <a:solidFill>
                  <a:srgbClr val="FFC000"/>
                </a:solidFill>
                <a:effectLst>
                  <a:outerShdw blurRad="38100" dist="38100" dir="2700000" algn="tl">
                    <a:srgbClr val="000000"/>
                  </a:outerShdw>
                </a:effectLst>
              </a:rPr>
              <a:t>has </a:t>
            </a:r>
            <a:r>
              <a:rPr lang="en" sz="2400" b="1" dirty="0">
                <a:solidFill>
                  <a:srgbClr val="FFC000"/>
                </a:solidFill>
                <a:effectLst>
                  <a:outerShdw blurRad="38100" dist="38100" dir="2700000" algn="tl">
                    <a:srgbClr val="000000"/>
                  </a:outerShdw>
                </a:effectLst>
                <a:latin typeface="Arial"/>
              </a:rPr>
              <a:t>a </a:t>
            </a:r>
            <a:r>
              <a:rPr lang="en" sz="2400" b="1" dirty="0">
                <a:solidFill>
                  <a:srgbClr val="FFC000"/>
                </a:solidFill>
                <a:effectLst>
                  <a:outerShdw blurRad="38100" dist="38100" dir="2700000" algn="tl">
                    <a:srgbClr val="000000"/>
                  </a:outerShdw>
                </a:effectLst>
              </a:rPr>
              <a:t>coefficient = 0</a:t>
            </a:r>
          </a:p>
        </p:txBody>
      </p:sp>
    </p:spTree>
    <p:extLst>
      <p:ext uri="{BB962C8B-B14F-4D97-AF65-F5344CB8AC3E}">
        <p14:creationId xmlns:p14="http://schemas.microsoft.com/office/powerpoint/2010/main" val="965670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a:xfrm>
            <a:off x="0" y="1700213"/>
            <a:ext cx="8723312" cy="4530725"/>
          </a:xfrm>
        </p:spPr>
        <p:txBody>
          <a:bodyPr>
            <a:noAutofit/>
          </a:bodyPr>
          <a:lstStyle/>
          <a:p>
            <a:pPr eaLnBrk="1" hangingPunct="1">
              <a:lnSpc>
                <a:spcPct val="90000"/>
              </a:lnSpc>
              <a:defRPr/>
            </a:pPr>
            <a:endParaRPr lang="fr-FR" sz="2400" dirty="0" smtClean="0"/>
          </a:p>
          <a:p>
            <a:pPr eaLnBrk="1" hangingPunct="1">
              <a:lnSpc>
                <a:spcPct val="90000"/>
              </a:lnSpc>
              <a:defRPr/>
            </a:pPr>
            <a:endParaRPr lang="fr-FR" sz="2400" dirty="0" smtClean="0"/>
          </a:p>
          <a:p>
            <a:pPr eaLnBrk="1" hangingPunct="1">
              <a:lnSpc>
                <a:spcPct val="90000"/>
              </a:lnSpc>
              <a:defRPr/>
            </a:pPr>
            <a:endParaRPr lang="fr-FR" sz="2400" dirty="0" smtClean="0"/>
          </a:p>
          <a:p>
            <a:pPr eaLnBrk="1" hangingPunct="1">
              <a:lnSpc>
                <a:spcPct val="90000"/>
              </a:lnSpc>
              <a:defRPr/>
            </a:pPr>
            <a:endParaRPr lang="fr-FR" sz="2400" dirty="0" smtClean="0"/>
          </a:p>
          <a:p>
            <a:pPr eaLnBrk="1" hangingPunct="1">
              <a:lnSpc>
                <a:spcPct val="90000"/>
              </a:lnSpc>
              <a:defRPr/>
            </a:pPr>
            <a:endParaRPr lang="fr-FR" sz="2400" dirty="0" smtClean="0"/>
          </a:p>
          <a:p>
            <a:pPr eaLnBrk="1" hangingPunct="1">
              <a:lnSpc>
                <a:spcPct val="90000"/>
              </a:lnSpc>
              <a:defRPr/>
            </a:pPr>
            <a:endParaRPr lang="fr-FR" sz="2400" dirty="0" smtClean="0"/>
          </a:p>
          <a:p>
            <a:pPr eaLnBrk="1" hangingPunct="1">
              <a:lnSpc>
                <a:spcPct val="90000"/>
              </a:lnSpc>
              <a:defRPr/>
            </a:pPr>
            <a:endParaRPr lang="fr-FR" sz="2400" dirty="0" smtClean="0"/>
          </a:p>
          <a:p>
            <a:pPr eaLnBrk="1" hangingPunct="1">
              <a:lnSpc>
                <a:spcPct val="90000"/>
              </a:lnSpc>
              <a:defRPr/>
            </a:pPr>
            <a:endParaRPr lang="fr-FR" sz="2400" dirty="0" smtClean="0"/>
          </a:p>
          <a:p>
            <a:pPr eaLnBrk="1" hangingPunct="1">
              <a:lnSpc>
                <a:spcPct val="90000"/>
              </a:lnSpc>
              <a:defRPr/>
            </a:pPr>
            <a:r>
              <a:rPr lang="en" sz="2400" dirty="0" smtClean="0"/>
              <a:t>Warning! The absolute configuration of carbon 4 changes during the formation of the </a:t>
            </a:r>
            <a:r>
              <a:rPr lang="en" sz="2400" dirty="0" err="1" smtClean="0"/>
              <a:t>hemiacetal </a:t>
            </a:r>
            <a:r>
              <a:rPr lang="en" sz="2400" dirty="0" smtClean="0"/>
              <a:t>:</a:t>
            </a:r>
          </a:p>
          <a:p>
            <a:pPr eaLnBrk="1" hangingPunct="1">
              <a:lnSpc>
                <a:spcPct val="90000"/>
              </a:lnSpc>
              <a:defRPr/>
            </a:pPr>
            <a:r>
              <a:rPr lang="en" sz="2400" dirty="0" smtClean="0"/>
              <a:t> </a:t>
            </a:r>
          </a:p>
          <a:p>
            <a:pPr eaLnBrk="1" hangingPunct="1">
              <a:lnSpc>
                <a:spcPct val="90000"/>
              </a:lnSpc>
              <a:defRPr/>
            </a:pPr>
            <a:r>
              <a:rPr lang="en" sz="2400" dirty="0" smtClean="0"/>
              <a:t>bD- </a:t>
            </a:r>
            <a:r>
              <a:rPr lang="en" sz="2400" dirty="0" err="1" smtClean="0"/>
              <a:t>glucopyranose </a:t>
            </a:r>
            <a:r>
              <a:rPr lang="en" sz="2400" dirty="0" smtClean="0"/>
              <a:t>is the most stable of all </a:t>
            </a:r>
            <a:r>
              <a:rPr lang="en" sz="2400" dirty="0" err="1" smtClean="0"/>
              <a:t>pyranoses </a:t>
            </a:r>
            <a:r>
              <a:rPr lang="en" sz="2400" dirty="0" smtClean="0"/>
              <a:t>, because all the large substituents are in the equatorial position.</a:t>
            </a:r>
          </a:p>
        </p:txBody>
      </p:sp>
      <p:sp>
        <p:nvSpPr>
          <p:cNvPr id="338946" name="Rectangle 2"/>
          <p:cNvSpPr>
            <a:spLocks noGrp="1" noChangeArrowheads="1"/>
          </p:cNvSpPr>
          <p:nvPr>
            <p:ph type="title"/>
          </p:nvPr>
        </p:nvSpPr>
        <p:spPr>
          <a:xfrm>
            <a:off x="323528" y="138112"/>
            <a:ext cx="8229600" cy="1139825"/>
          </a:xfrm>
        </p:spPr>
        <p:txBody>
          <a:bodyPr/>
          <a:lstStyle/>
          <a:p>
            <a:pPr eaLnBrk="1" hangingPunct="1">
              <a:defRPr/>
            </a:pPr>
            <a:r>
              <a:rPr lang="en" sz="3200" b="1" dirty="0" smtClean="0">
                <a:solidFill>
                  <a:srgbClr val="FFFF66"/>
                </a:solidFill>
              </a:rPr>
              <a:t>CYCLIC STRUCTURE</a:t>
            </a:r>
          </a:p>
        </p:txBody>
      </p:sp>
      <p:pic>
        <p:nvPicPr>
          <p:cNvPr id="75780" name="Picture 4" descr="Imag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700213"/>
            <a:ext cx="5832475" cy="2665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202226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idx="1"/>
          </p:nvPr>
        </p:nvSpPr>
        <p:spPr>
          <a:xfrm>
            <a:off x="179512" y="-227912"/>
            <a:ext cx="8229600" cy="4754562"/>
          </a:xfrm>
        </p:spPr>
        <p:txBody>
          <a:bodyPr>
            <a:normAutofit/>
          </a:bodyPr>
          <a:lstStyle/>
          <a:p>
            <a:pPr eaLnBrk="1" hangingPunct="1">
              <a:defRPr/>
            </a:pPr>
            <a:r>
              <a:rPr lang="en" sz="2400" dirty="0" err="1" smtClean="0"/>
              <a:t>hemiacetals </a:t>
            </a:r>
            <a:r>
              <a:rPr lang="en" sz="2400" dirty="0" smtClean="0"/>
              <a:t>exist for sugars, for example, 5-membered rings called </a:t>
            </a:r>
            <a:r>
              <a:rPr lang="en" sz="2400" dirty="0" err="1" smtClean="0"/>
              <a:t>furanoses </a:t>
            </a:r>
            <a:r>
              <a:rPr lang="en" sz="2400" dirty="0" smtClean="0"/>
              <a:t>. The most interesting example is fructose, a ketone sugar, which exists primarily in a </a:t>
            </a:r>
            <a:r>
              <a:rPr lang="en" sz="2400" dirty="0" err="1" smtClean="0"/>
              <a:t>fructofuranose form </a:t>
            </a:r>
            <a:r>
              <a:rPr lang="en" sz="2400" dirty="0" smtClean="0"/>
              <a:t>:</a:t>
            </a:r>
          </a:p>
          <a:p>
            <a:pPr eaLnBrk="1" hangingPunct="1">
              <a:defRPr/>
            </a:pPr>
            <a:endParaRPr lang="fr-FR" sz="2400" dirty="0" smtClean="0"/>
          </a:p>
        </p:txBody>
      </p:sp>
      <p:sp>
        <p:nvSpPr>
          <p:cNvPr id="339970" name="Rectangle 2"/>
          <p:cNvSpPr>
            <a:spLocks noGrp="1" noChangeArrowheads="1"/>
          </p:cNvSpPr>
          <p:nvPr>
            <p:ph type="title"/>
          </p:nvPr>
        </p:nvSpPr>
        <p:spPr>
          <a:xfrm>
            <a:off x="0" y="0"/>
            <a:ext cx="8229600" cy="1052513"/>
          </a:xfrm>
        </p:spPr>
        <p:txBody>
          <a:bodyPr/>
          <a:lstStyle/>
          <a:p>
            <a:pPr eaLnBrk="1" hangingPunct="1">
              <a:defRPr/>
            </a:pPr>
            <a:r>
              <a:rPr lang="en" sz="3200" b="1" dirty="0" smtClean="0">
                <a:solidFill>
                  <a:srgbClr val="FFFF66"/>
                </a:solidFill>
              </a:rPr>
              <a:t>CYCLIC STRUCTURE</a:t>
            </a:r>
          </a:p>
        </p:txBody>
      </p:sp>
      <p:pic>
        <p:nvPicPr>
          <p:cNvPr id="76804" name="Picture 4" descr="Image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996902"/>
            <a:ext cx="6553200" cy="3600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6805" name="Text Box 5"/>
          <p:cNvSpPr txBox="1">
            <a:spLocks noChangeArrowheads="1"/>
          </p:cNvSpPr>
          <p:nvPr/>
        </p:nvSpPr>
        <p:spPr bwMode="auto">
          <a:xfrm>
            <a:off x="4879975" y="0"/>
            <a:ext cx="4264025"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a:solidFill>
                  <a:srgbClr val="FF00FF"/>
                </a:solidFill>
              </a:rPr>
              <a:t>Biochemistry course A1 DV </a:t>
            </a:r>
            <a:r>
              <a:rPr lang="en" altLang="fr-FR" sz="1200"/>
              <a:t>; </a:t>
            </a:r>
            <a:r>
              <a:rPr lang="en" altLang="fr-FR" sz="1200">
                <a:solidFill>
                  <a:srgbClr val="FFFF66"/>
                </a:solidFill>
              </a:rPr>
              <a:t>Prof A. MEKROUD </a:t>
            </a:r>
            <a:r>
              <a:rPr lang="en" altLang="fr-FR" sz="1200"/>
              <a:t>, 2019/2020</a:t>
            </a:r>
            <a:endParaRPr lang="en-US" altLang="fr-FR" sz="1200"/>
          </a:p>
        </p:txBody>
      </p:sp>
    </p:spTree>
    <p:extLst>
      <p:ext uri="{BB962C8B-B14F-4D97-AF65-F5344CB8AC3E}">
        <p14:creationId xmlns:p14="http://schemas.microsoft.com/office/powerpoint/2010/main" val="2441789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Grp="1" noChangeArrowheads="1"/>
          </p:cNvSpPr>
          <p:nvPr>
            <p:ph idx="1"/>
          </p:nvPr>
        </p:nvSpPr>
        <p:spPr>
          <a:xfrm>
            <a:off x="30803" y="404664"/>
            <a:ext cx="8229600" cy="5256212"/>
          </a:xfrm>
        </p:spPr>
        <p:txBody>
          <a:bodyPr>
            <a:normAutofit/>
          </a:bodyPr>
          <a:lstStyle/>
          <a:p>
            <a:pPr marL="609600" indent="-609600" eaLnBrk="1" hangingPunct="1">
              <a:defRPr/>
            </a:pPr>
            <a:r>
              <a:rPr lang="en" sz="2400" dirty="0" smtClean="0"/>
              <a:t>Some sugars (fructose) or polysaccharides (sucrose) have a sweet taste.</a:t>
            </a:r>
          </a:p>
          <a:p>
            <a:pPr marL="609600" indent="-609600" eaLnBrk="1" hangingPunct="1">
              <a:defRPr/>
            </a:pPr>
            <a:r>
              <a:rPr lang="en" sz="2400" dirty="0" smtClean="0"/>
              <a:t>Sugars are very water-soluble due to their numerous alcohol functions.</a:t>
            </a:r>
          </a:p>
          <a:p>
            <a:pPr marL="609600" indent="-609600" eaLnBrk="1" hangingPunct="1">
              <a:defRPr/>
            </a:pPr>
            <a:r>
              <a:rPr lang="en" sz="2400" dirty="0" smtClean="0"/>
              <a:t>Aldoses are reducing agents due to their </a:t>
            </a:r>
            <a:r>
              <a:rPr lang="en" sz="2400" dirty="0" err="1" smtClean="0"/>
              <a:t>hemiacetal </a:t>
            </a:r>
            <a:r>
              <a:rPr lang="en" sz="2400" dirty="0" smtClean="0"/>
              <a:t>( </a:t>
            </a:r>
            <a:r>
              <a:rPr lang="en" sz="2400" dirty="0" err="1" smtClean="0"/>
              <a:t>pseudoaldehyde </a:t>
            </a:r>
            <a:r>
              <a:rPr lang="en" sz="2400" dirty="0" smtClean="0"/>
              <a:t>) function. Ketoses are very weakly reducing agents.</a:t>
            </a:r>
          </a:p>
          <a:p>
            <a:pPr marL="609600" indent="-609600" eaLnBrk="1" hangingPunct="1">
              <a:defRPr/>
            </a:pPr>
            <a:endParaRPr lang="fr-FR" sz="2400" dirty="0" smtClean="0"/>
          </a:p>
        </p:txBody>
      </p:sp>
      <p:sp>
        <p:nvSpPr>
          <p:cNvPr id="340994" name="Rectangle 2"/>
          <p:cNvSpPr>
            <a:spLocks noGrp="1" noChangeArrowheads="1"/>
          </p:cNvSpPr>
          <p:nvPr>
            <p:ph type="title"/>
          </p:nvPr>
        </p:nvSpPr>
        <p:spPr>
          <a:xfrm>
            <a:off x="250825" y="548680"/>
            <a:ext cx="8642350" cy="619125"/>
          </a:xfrm>
          <a:ln>
            <a:solidFill>
              <a:srgbClr val="FFFFFF"/>
            </a:solidFill>
          </a:ln>
        </p:spPr>
        <p:txBody>
          <a:bodyPr/>
          <a:lstStyle/>
          <a:p>
            <a:pPr eaLnBrk="1" hangingPunct="1">
              <a:defRPr/>
            </a:pPr>
            <a:r>
              <a:rPr lang="en" sz="2400" b="1" u="sng" dirty="0" smtClean="0">
                <a:solidFill>
                  <a:srgbClr val="FFFF00"/>
                </a:solidFill>
              </a:rPr>
              <a:t>Main Physicochemical Properties of Sugars</a:t>
            </a:r>
            <a:r>
              <a:rPr lang="en" sz="2400" dirty="0" smtClean="0">
                <a:solidFill>
                  <a:srgbClr val="FFFF00"/>
                </a:solidFill>
              </a:rPr>
              <a:t> </a:t>
            </a:r>
          </a:p>
        </p:txBody>
      </p:sp>
      <p:pic>
        <p:nvPicPr>
          <p:cNvPr id="77828" name="Picture 4" descr="Image aldor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437063"/>
            <a:ext cx="5616575" cy="2087562"/>
          </a:xfrm>
          <a:prstGeom prst="rect">
            <a:avLst/>
          </a:prstGeom>
          <a:solidFill>
            <a:schemeClr val="tx2"/>
          </a:solidFill>
          <a:ln w="9525">
            <a:solidFill>
              <a:schemeClr val="bg2"/>
            </a:solidFill>
            <a:miter lim="800000"/>
            <a:headEnd/>
            <a:tailEnd/>
          </a:ln>
        </p:spPr>
      </p:pic>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6014922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idx="1"/>
          </p:nvPr>
        </p:nvSpPr>
        <p:spPr>
          <a:xfrm>
            <a:off x="395288" y="1628800"/>
            <a:ext cx="8229600" cy="5111750"/>
          </a:xfrm>
        </p:spPr>
        <p:txBody>
          <a:bodyPr/>
          <a:lstStyle/>
          <a:p>
            <a:pPr marL="609600" indent="-609600" eaLnBrk="1" hangingPunct="1">
              <a:lnSpc>
                <a:spcPct val="90000"/>
              </a:lnSpc>
              <a:defRPr/>
            </a:pPr>
            <a:r>
              <a:rPr lang="en" sz="2000" dirty="0" err="1" smtClean="0">
                <a:solidFill>
                  <a:srgbClr val="FFC000"/>
                </a:solidFill>
              </a:rPr>
              <a:t>Redox</a:t>
            </a:r>
            <a:endParaRPr lang="fr-FR" sz="2000" dirty="0" smtClean="0">
              <a:solidFill>
                <a:srgbClr val="FFC000"/>
              </a:solidFill>
            </a:endParaRPr>
          </a:p>
          <a:p>
            <a:pPr marL="609600" indent="-609600" eaLnBrk="1" hangingPunct="1">
              <a:lnSpc>
                <a:spcPct val="90000"/>
              </a:lnSpc>
              <a:defRPr/>
            </a:pPr>
            <a:endParaRPr lang="fr-FR" sz="2000" dirty="0" smtClean="0">
              <a:solidFill>
                <a:srgbClr val="FF0000"/>
              </a:solidFill>
            </a:endParaRPr>
          </a:p>
          <a:p>
            <a:pPr marL="609600" indent="-609600" eaLnBrk="1" hangingPunct="1">
              <a:lnSpc>
                <a:spcPct val="90000"/>
              </a:lnSpc>
              <a:defRPr/>
            </a:pPr>
            <a:r>
              <a:rPr lang="en" sz="2000" dirty="0" smtClean="0"/>
              <a:t>Glucose oxidase specifically oxidizes glucose into gluconic acid.</a:t>
            </a:r>
          </a:p>
          <a:p>
            <a:pPr marL="609600" indent="-609600" eaLnBrk="1" hangingPunct="1">
              <a:lnSpc>
                <a:spcPct val="90000"/>
              </a:lnSpc>
              <a:defRPr/>
            </a:pPr>
            <a:r>
              <a:rPr lang="en" sz="2000" dirty="0" smtClean="0"/>
              <a:t>Sugars are reduced to polyols by chemical or enzymatic means.</a:t>
            </a:r>
          </a:p>
          <a:p>
            <a:pPr marL="990600" lvl="1" indent="-533400" eaLnBrk="1" hangingPunct="1">
              <a:lnSpc>
                <a:spcPct val="90000"/>
              </a:lnSpc>
              <a:defRPr/>
            </a:pPr>
            <a:r>
              <a:rPr lang="en" sz="2000" dirty="0" smtClean="0"/>
              <a:t>The aldehyde or ketone function is reduced to alcohol</a:t>
            </a:r>
          </a:p>
          <a:p>
            <a:pPr marL="1371600" lvl="2" indent="-457200" eaLnBrk="1" hangingPunct="1">
              <a:lnSpc>
                <a:spcPct val="90000"/>
              </a:lnSpc>
              <a:defRPr/>
            </a:pPr>
            <a:r>
              <a:rPr lang="en" sz="2000" dirty="0" smtClean="0"/>
              <a:t>Glucose </a:t>
            </a:r>
            <a:r>
              <a:rPr lang="en" sz="2000" dirty="0" err="1" smtClean="0"/>
              <a:t>Glucitol </a:t>
            </a:r>
            <a:r>
              <a:rPr lang="en" sz="2000" dirty="0" smtClean="0"/>
              <a:t>(or Sorbitol)</a:t>
            </a:r>
          </a:p>
          <a:p>
            <a:pPr marL="1371600" lvl="2" indent="-457200" eaLnBrk="1" hangingPunct="1">
              <a:lnSpc>
                <a:spcPct val="90000"/>
              </a:lnSpc>
              <a:defRPr/>
            </a:pPr>
            <a:r>
              <a:rPr lang="en" sz="2000" dirty="0" smtClean="0"/>
              <a:t>Galactose Galactitol (or Dulcitol)</a:t>
            </a:r>
          </a:p>
          <a:p>
            <a:pPr marL="1371600" lvl="2" indent="-457200" eaLnBrk="1" hangingPunct="1">
              <a:lnSpc>
                <a:spcPct val="90000"/>
              </a:lnSpc>
              <a:defRPr/>
            </a:pPr>
            <a:r>
              <a:rPr lang="en" sz="2000" dirty="0" smtClean="0"/>
              <a:t>Mannose Mannitol</a:t>
            </a:r>
          </a:p>
          <a:p>
            <a:pPr marL="1371600" lvl="2" indent="-457200" eaLnBrk="1" hangingPunct="1">
              <a:lnSpc>
                <a:spcPct val="90000"/>
              </a:lnSpc>
              <a:defRPr/>
            </a:pPr>
            <a:r>
              <a:rPr lang="en" sz="2000" dirty="0" smtClean="0"/>
              <a:t>Ribose </a:t>
            </a:r>
            <a:r>
              <a:rPr lang="en" sz="2000" dirty="0" err="1" smtClean="0"/>
              <a:t>Ribitol</a:t>
            </a:r>
            <a:endParaRPr lang="fr-FR" sz="2000" dirty="0" smtClean="0"/>
          </a:p>
          <a:p>
            <a:pPr marL="1371600" lvl="2" indent="-457200" eaLnBrk="1" hangingPunct="1">
              <a:lnSpc>
                <a:spcPct val="90000"/>
              </a:lnSpc>
              <a:buFont typeface="Wingdings" pitchFamily="2" charset="2"/>
              <a:buNone/>
              <a:defRPr/>
            </a:pPr>
            <a:endParaRPr lang="fr-FR" sz="2000" dirty="0" smtClean="0"/>
          </a:p>
          <a:p>
            <a:pPr marL="990600" lvl="1" indent="-533400" eaLnBrk="1" hangingPunct="1">
              <a:lnSpc>
                <a:spcPct val="90000"/>
              </a:lnSpc>
              <a:defRPr/>
            </a:pPr>
            <a:r>
              <a:rPr lang="en" sz="2000" dirty="0" smtClean="0"/>
              <a:t>Fructose yields 2 polyols because the reduction of C=O leads to the formation of an asymmetric *C:</a:t>
            </a:r>
          </a:p>
          <a:p>
            <a:pPr marL="609600" indent="-609600" eaLnBrk="1" hangingPunct="1">
              <a:lnSpc>
                <a:spcPct val="90000"/>
              </a:lnSpc>
              <a:defRPr/>
            </a:pPr>
            <a:endParaRPr lang="fr-FR" sz="2000" dirty="0" smtClean="0"/>
          </a:p>
        </p:txBody>
      </p:sp>
      <p:sp>
        <p:nvSpPr>
          <p:cNvPr id="342025" name="Rectangle 9"/>
          <p:cNvSpPr>
            <a:spLocks noGrp="1" noChangeArrowheads="1"/>
          </p:cNvSpPr>
          <p:nvPr>
            <p:ph type="title"/>
          </p:nvPr>
        </p:nvSpPr>
        <p:spPr>
          <a:xfrm>
            <a:off x="250825" y="116632"/>
            <a:ext cx="8642350" cy="792162"/>
          </a:xfrm>
          <a:ln>
            <a:noFill/>
          </a:ln>
        </p:spPr>
        <p:txBody>
          <a:bodyPr/>
          <a:lstStyle/>
          <a:p>
            <a:pPr eaLnBrk="1" hangingPunct="1">
              <a:defRPr/>
            </a:pPr>
            <a:r>
              <a:rPr lang="en" sz="2800" b="1" u="sng" dirty="0" smtClean="0">
                <a:solidFill>
                  <a:srgbClr val="FFFF00"/>
                </a:solidFill>
              </a:rPr>
              <a:t>Main Physicochemical Properties of Sugars</a:t>
            </a:r>
            <a:r>
              <a:rPr lang="en" sz="2400" dirty="0" smtClean="0">
                <a:solidFill>
                  <a:srgbClr val="FFFF00"/>
                </a:solidFill>
              </a:rPr>
              <a:t> </a:t>
            </a:r>
          </a:p>
        </p:txBody>
      </p:sp>
      <p:pic>
        <p:nvPicPr>
          <p:cNvPr id="78852" name="Picture 6" descr="Image frucpolyo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67175" y="4724400"/>
            <a:ext cx="4105275" cy="1008063"/>
          </a:xfrm>
          <a:prstGeom prst="rect">
            <a:avLst/>
          </a:prstGeom>
          <a:solidFill>
            <a:schemeClr val="tx2"/>
          </a:solidFill>
          <a:ln w="9525">
            <a:solidFill>
              <a:srgbClr val="99FF33"/>
            </a:solidFill>
            <a:miter lim="800000"/>
            <a:headEnd/>
            <a:tailEnd/>
          </a:ln>
        </p:spPr>
      </p:pic>
      <p:sp>
        <p:nvSpPr>
          <p:cNvPr id="342024" name="Text Box 8"/>
          <p:cNvSpPr txBox="1">
            <a:spLocks noChangeArrowheads="1"/>
          </p:cNvSpPr>
          <p:nvPr/>
        </p:nvSpPr>
        <p:spPr bwMode="auto">
          <a:xfrm>
            <a:off x="179388" y="908720"/>
            <a:ext cx="5883275" cy="488950"/>
          </a:xfrm>
          <a:prstGeom prst="rect">
            <a:avLst/>
          </a:prstGeom>
          <a:noFill/>
          <a:ln w="9525">
            <a:noFill/>
            <a:miter lim="800000"/>
            <a:headEnd/>
            <a:tailEnd/>
          </a:ln>
          <a:effectLst/>
        </p:spPr>
        <p:txBody>
          <a:bodyPr wrap="none">
            <a:spAutoFit/>
          </a:bodyPr>
          <a:lstStyle/>
          <a:p>
            <a:pPr rtl="1">
              <a:defRPr/>
            </a:pPr>
            <a:r>
              <a:rPr lang="en" sz="2600" i="1" u="sng" dirty="0">
                <a:solidFill>
                  <a:srgbClr val="00CC00"/>
                </a:solidFill>
                <a:effectLst>
                  <a:outerShdw blurRad="38100" dist="38100" dir="2700000" algn="tl">
                    <a:srgbClr val="000000"/>
                  </a:outerShdw>
                </a:effectLst>
              </a:rPr>
              <a:t>properties due </a:t>
            </a:r>
            <a:r>
              <a:rPr lang="en" sz="2600" i="1" u="sng" dirty="0">
                <a:solidFill>
                  <a:srgbClr val="00CC00"/>
                </a:solidFill>
                <a:effectLst>
                  <a:outerShdw blurRad="38100" dist="38100" dir="2700000" algn="tl">
                    <a:srgbClr val="000000"/>
                  </a:outerShdw>
                </a:effectLst>
                <a:latin typeface="Arial"/>
              </a:rPr>
              <a:t>to </a:t>
            </a:r>
            <a:r>
              <a:rPr lang="en" sz="2600" i="1" u="sng" dirty="0">
                <a:solidFill>
                  <a:srgbClr val="00CC00"/>
                </a:solidFill>
                <a:effectLst>
                  <a:outerShdw blurRad="38100" dist="38100" dir="2700000" algn="tl">
                    <a:srgbClr val="000000"/>
                  </a:outerShdw>
                </a:effectLst>
              </a:rPr>
              <a:t>the </a:t>
            </a:r>
            <a:r>
              <a:rPr lang="en" sz="2600" i="1" u="sng" dirty="0">
                <a:solidFill>
                  <a:srgbClr val="00CC00"/>
                </a:solidFill>
                <a:effectLst>
                  <a:outerShdw blurRad="38100" dist="38100" dir="2700000" algn="tl">
                    <a:srgbClr val="000000"/>
                  </a:outerShdw>
                </a:effectLst>
                <a:latin typeface="Arial"/>
              </a:rPr>
              <a:t>carbonyl </a:t>
            </a:r>
            <a:r>
              <a:rPr lang="en" sz="2600" i="1" u="sng" dirty="0">
                <a:solidFill>
                  <a:srgbClr val="00CC00"/>
                </a:solidFill>
                <a:effectLst>
                  <a:outerShdw blurRad="38100" dist="38100" dir="2700000" algn="tl">
                    <a:srgbClr val="000000"/>
                  </a:outerShdw>
                </a:effectLst>
              </a:rPr>
              <a:t>function</a:t>
            </a:r>
            <a:r>
              <a:rPr lang="en" sz="2600" i="1" u="sng" dirty="0">
                <a:solidFill>
                  <a:srgbClr val="00CC00"/>
                </a:solidFill>
                <a:effectLst>
                  <a:outerShdw blurRad="38100" dist="38100" dir="2700000" algn="tl">
                    <a:srgbClr val="000000"/>
                  </a:outerShdw>
                </a:effectLst>
                <a:latin typeface="Arial"/>
              </a:rPr>
              <a:t>​</a:t>
            </a:r>
          </a:p>
        </p:txBody>
      </p:sp>
      <p:sp>
        <p:nvSpPr>
          <p:cNvPr id="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757367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idx="1"/>
          </p:nvPr>
        </p:nvSpPr>
        <p:spPr>
          <a:xfrm>
            <a:off x="468313" y="620713"/>
            <a:ext cx="8229600" cy="5691187"/>
          </a:xfrm>
        </p:spPr>
        <p:txBody>
          <a:bodyPr/>
          <a:lstStyle/>
          <a:p>
            <a:pPr algn="just" eaLnBrk="1" hangingPunct="1">
              <a:defRPr/>
            </a:pPr>
            <a:r>
              <a:rPr lang="en" sz="2400" i="1" u="sng" dirty="0" smtClean="0">
                <a:solidFill>
                  <a:srgbClr val="00CC00"/>
                </a:solidFill>
              </a:rPr>
              <a:t>Reduction</a:t>
            </a:r>
          </a:p>
        </p:txBody>
      </p:sp>
      <p:pic>
        <p:nvPicPr>
          <p:cNvPr id="79875" name="Picture 3" descr="Imag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94" y="1268760"/>
            <a:ext cx="8353425" cy="518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
        <p:nvSpPr>
          <p:cNvPr id="6" name="Rectangle 2"/>
          <p:cNvSpPr>
            <a:spLocks noGrp="1" noChangeArrowheads="1"/>
          </p:cNvSpPr>
          <p:nvPr>
            <p:ph type="title"/>
          </p:nvPr>
        </p:nvSpPr>
        <p:spPr>
          <a:xfrm>
            <a:off x="468313" y="692696"/>
            <a:ext cx="8229600" cy="438150"/>
          </a:xfrm>
        </p:spPr>
        <p:txBody>
          <a:bodyPr/>
          <a:lstStyle/>
          <a:p>
            <a:pPr algn="l" eaLnBrk="1" hangingPunct="1">
              <a:defRPr/>
            </a:pPr>
            <a:r>
              <a:rPr lang="en" sz="2400" i="1" u="sng" dirty="0" smtClean="0">
                <a:solidFill>
                  <a:srgbClr val="FFC000"/>
                </a:solidFill>
              </a:rPr>
              <a:t>Oxidation by NaBH4</a:t>
            </a:r>
          </a:p>
        </p:txBody>
      </p:sp>
    </p:spTree>
    <p:extLst>
      <p:ext uri="{BB962C8B-B14F-4D97-AF65-F5344CB8AC3E}">
        <p14:creationId xmlns:p14="http://schemas.microsoft.com/office/powerpoint/2010/main" val="4292916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Text Box 3"/>
          <p:cNvSpPr txBox="1">
            <a:spLocks noChangeArrowheads="1"/>
          </p:cNvSpPr>
          <p:nvPr/>
        </p:nvSpPr>
        <p:spPr bwMode="auto">
          <a:xfrm>
            <a:off x="2571750" y="357188"/>
            <a:ext cx="5096594" cy="588962"/>
          </a:xfrm>
          <a:prstGeom prst="rect">
            <a:avLst/>
          </a:prstGeom>
          <a:noFill/>
          <a:ln w="9525">
            <a:solidFill>
              <a:srgbClr val="FF00FF"/>
            </a:solidFill>
            <a:miter lim="800000"/>
            <a:headEnd/>
            <a:tailEnd/>
          </a:ln>
          <a:effectLst/>
        </p:spPr>
        <p:txBody>
          <a:bodyPr wrap="square">
            <a:spAutoFit/>
          </a:bodyPr>
          <a:lstStyle/>
          <a:p>
            <a:pPr rtl="1">
              <a:defRPr/>
            </a:pPr>
            <a:r>
              <a:rPr lang="en" sz="3200" b="1" dirty="0">
                <a:solidFill>
                  <a:srgbClr val="FFFF66"/>
                </a:solidFill>
                <a:effectLst>
                  <a:outerShdw blurRad="38100" dist="38100" dir="2700000" algn="tl">
                    <a:srgbClr val="000000"/>
                  </a:outerShdw>
                </a:effectLst>
              </a:rPr>
              <a:t>GENERAL DATA</a:t>
            </a:r>
          </a:p>
        </p:txBody>
      </p:sp>
      <p:sp>
        <p:nvSpPr>
          <p:cNvPr id="431108" name="Text Box 4"/>
          <p:cNvSpPr txBox="1">
            <a:spLocks noChangeArrowheads="1"/>
          </p:cNvSpPr>
          <p:nvPr/>
        </p:nvSpPr>
        <p:spPr bwMode="auto">
          <a:xfrm>
            <a:off x="0" y="1000125"/>
            <a:ext cx="9296135" cy="4031873"/>
          </a:xfrm>
          <a:prstGeom prst="rect">
            <a:avLst/>
          </a:prstGeom>
          <a:noFill/>
          <a:ln w="9525">
            <a:noFill/>
            <a:miter lim="800000"/>
            <a:headEnd/>
            <a:tailEnd/>
          </a:ln>
          <a:effectLst/>
        </p:spPr>
        <p:txBody>
          <a:bodyPr wrap="none">
            <a:spAutoFit/>
          </a:bodyPr>
          <a:lstStyle/>
          <a:p>
            <a:pPr rtl="1">
              <a:defRPr/>
            </a:pPr>
            <a:r>
              <a:rPr lang="en" sz="2400" b="1" u="sng" dirty="0">
                <a:solidFill>
                  <a:srgbClr val="FF00FF"/>
                </a:solidFill>
                <a:effectLst>
                  <a:outerShdw blurRad="38100" dist="38100" dir="2700000" algn="tl">
                    <a:srgbClr val="000000"/>
                  </a:outerShdw>
                </a:effectLst>
              </a:rPr>
              <a:t>CHEMICAL FUNCTIONS</a:t>
            </a:r>
          </a:p>
          <a:p>
            <a:pPr rtl="1">
              <a:defRPr/>
            </a:pPr>
            <a:r>
              <a:rPr lang="en" sz="1800" b="1" dirty="0">
                <a:effectLst>
                  <a:outerShdw blurRad="38100" dist="38100" dir="2700000" algn="tl">
                    <a:srgbClr val="000000"/>
                  </a:outerShdw>
                </a:effectLst>
                <a:latin typeface="Century Gothic" pitchFamily="34" charset="0"/>
              </a:rPr>
              <a:t>In </a:t>
            </a:r>
            <a:r>
              <a:rPr lang="en" sz="1800" b="1" dirty="0">
                <a:solidFill>
                  <a:srgbClr val="FFC000"/>
                </a:solidFill>
                <a:effectLst>
                  <a:outerShdw blurRad="38100" dist="38100" dir="2700000" algn="tl">
                    <a:srgbClr val="000000"/>
                  </a:outerShdw>
                </a:effectLst>
                <a:latin typeface="Century Gothic" pitchFamily="34" charset="0"/>
              </a:rPr>
              <a:t>organic chemistry </a:t>
            </a:r>
            <a:r>
              <a:rPr lang="en" sz="1800" b="1" dirty="0">
                <a:effectLst>
                  <a:outerShdw blurRad="38100" dist="38100" dir="2700000" algn="tl">
                    <a:srgbClr val="000000"/>
                  </a:outerShdw>
                </a:effectLst>
                <a:latin typeface="Century Gothic" pitchFamily="34" charset="0"/>
              </a:rPr>
              <a:t>, a functional group is a </a:t>
            </a:r>
            <a:r>
              <a:rPr lang="en" sz="1800" b="1" dirty="0" err="1">
                <a:effectLst>
                  <a:outerShdw blurRad="38100" dist="38100" dir="2700000" algn="tl">
                    <a:srgbClr val="000000"/>
                  </a:outerShdw>
                </a:effectLst>
                <a:latin typeface="Century Gothic" pitchFamily="34" charset="0"/>
              </a:rPr>
              <a:t>sub </a:t>
            </a:r>
            <a:r>
              <a:rPr lang="en" sz="1800" b="1" dirty="0">
                <a:effectLst>
                  <a:outerShdw blurRad="38100" dist="38100" dir="2700000" algn="tl">
                    <a:srgbClr val="000000"/>
                  </a:outerShdw>
                </a:effectLst>
                <a:latin typeface="Century Gothic" pitchFamily="34" charset="0"/>
              </a:rPr>
              <a:t>-molecular structure</a:t>
            </a:r>
          </a:p>
          <a:p>
            <a:pPr rtl="1">
              <a:defRPr/>
            </a:pPr>
            <a:r>
              <a:rPr lang="en" sz="1800" b="1" dirty="0">
                <a:effectLst>
                  <a:outerShdw blurRad="38100" dist="38100" dir="2700000" algn="tl">
                    <a:srgbClr val="000000"/>
                  </a:outerShdw>
                </a:effectLst>
                <a:latin typeface="Century Gothic" pitchFamily="34" charset="0"/>
              </a:rPr>
              <a:t>consisting of an </a:t>
            </a:r>
            <a:r>
              <a:rPr lang="en" sz="1800" b="1" dirty="0" smtClean="0">
                <a:solidFill>
                  <a:srgbClr val="FFC000"/>
                </a:solidFill>
                <a:effectLst>
                  <a:outerShdw blurRad="38100" dist="38100" dir="2700000" algn="tl">
                    <a:srgbClr val="000000"/>
                  </a:outerShdw>
                </a:effectLst>
                <a:latin typeface="Century Gothic" pitchFamily="34" charset="0"/>
              </a:rPr>
              <a:t>assembly </a:t>
            </a:r>
            <a:r>
              <a:rPr lang="en" sz="1800" b="1" dirty="0" smtClean="0">
                <a:effectLst>
                  <a:outerShdw blurRad="38100" dist="38100" dir="2700000" algn="tl">
                    <a:srgbClr val="000000"/>
                  </a:outerShdw>
                </a:effectLst>
                <a:latin typeface="Century Gothic" pitchFamily="34" charset="0"/>
              </a:rPr>
              <a:t>of </a:t>
            </a:r>
            <a:r>
              <a:rPr lang="en" sz="1800" b="1" dirty="0" smtClean="0">
                <a:effectLst>
                  <a:outerShdw blurRad="38100" dist="38100" dir="2700000" algn="tl">
                    <a:srgbClr val="000000"/>
                  </a:outerShdw>
                </a:effectLst>
                <a:latin typeface="Century Gothic" pitchFamily="34" charset="0"/>
                <a:hlinkClick r:id="rId2" tooltip="Atome"/>
              </a:rPr>
              <a:t>atoms</a:t>
            </a:r>
            <a:r>
              <a:rPr lang="en" sz="1800" b="1" dirty="0" smtClean="0">
                <a:effectLst>
                  <a:outerShdw blurRad="38100" dist="38100" dir="2700000" algn="tl">
                    <a:srgbClr val="000000"/>
                  </a:outerShdw>
                </a:effectLst>
                <a:latin typeface="Century Gothic" pitchFamily="34" charset="0"/>
              </a:rPr>
              <a:t> </a:t>
            </a:r>
            <a:r>
              <a:rPr lang="en" sz="1800" b="1" dirty="0">
                <a:effectLst>
                  <a:outerShdw blurRad="38100" dist="38100" dir="2700000" algn="tl">
                    <a:srgbClr val="000000"/>
                  </a:outerShdw>
                </a:effectLst>
                <a:latin typeface="Century Gothic" pitchFamily="34" charset="0"/>
              </a:rPr>
              <a:t>data that provides its </a:t>
            </a:r>
            <a:r>
              <a:rPr lang="en" sz="1800" b="1" dirty="0" smtClean="0">
                <a:effectLst>
                  <a:outerShdw blurRad="38100" dist="38100" dir="2700000" algn="tl">
                    <a:srgbClr val="000000"/>
                  </a:outerShdw>
                </a:effectLst>
                <a:latin typeface="Century Gothic" pitchFamily="34" charset="0"/>
              </a:rPr>
              <a:t>own </a:t>
            </a:r>
            <a:endParaRPr lang="fr-FR" sz="1800" b="1" dirty="0">
              <a:effectLst>
                <a:outerShdw blurRad="38100" dist="38100" dir="2700000" algn="tl">
                  <a:srgbClr val="000000"/>
                </a:outerShdw>
              </a:effectLst>
              <a:latin typeface="Century Gothic" pitchFamily="34" charset="0"/>
            </a:endParaRPr>
          </a:p>
          <a:p>
            <a:pPr rtl="1">
              <a:defRPr/>
            </a:pPr>
            <a:r>
              <a:rPr lang="en" sz="1800" b="1" dirty="0">
                <a:effectLst>
                  <a:outerShdw blurRad="38100" dist="38100" dir="2700000" algn="tl">
                    <a:srgbClr val="000000"/>
                  </a:outerShdw>
                </a:effectLst>
                <a:latin typeface="Century Gothic" pitchFamily="34" charset="0"/>
              </a:rPr>
              <a:t>to the </a:t>
            </a:r>
            <a:r>
              <a:rPr lang="en" sz="1800" b="1" dirty="0">
                <a:solidFill>
                  <a:srgbClr val="FFC000"/>
                </a:solidFill>
                <a:effectLst>
                  <a:outerShdw blurRad="38100" dist="38100" dir="2700000" algn="tl">
                    <a:srgbClr val="000000"/>
                  </a:outerShdw>
                </a:effectLst>
                <a:latin typeface="Century Gothic" pitchFamily="34" charset="0"/>
              </a:rPr>
              <a:t>molecule </a:t>
            </a:r>
            <a:r>
              <a:rPr lang="en" sz="1800" b="1" dirty="0">
                <a:effectLst>
                  <a:outerShdw blurRad="38100" dist="38100" dir="2700000" algn="tl">
                    <a:srgbClr val="000000"/>
                  </a:outerShdw>
                </a:effectLst>
                <a:latin typeface="Century Gothic" pitchFamily="34" charset="0"/>
              </a:rPr>
              <a:t>that contains it.</a:t>
            </a:r>
          </a:p>
          <a:p>
            <a:pPr rtl="1">
              <a:defRPr/>
            </a:pPr>
            <a:endParaRPr lang="fr-FR" sz="2400" b="1" dirty="0">
              <a:solidFill>
                <a:srgbClr val="FF00FF"/>
              </a:solidFill>
              <a:effectLst>
                <a:outerShdw blurRad="38100" dist="38100" dir="2700000" algn="tl">
                  <a:srgbClr val="000000"/>
                </a:outerShdw>
              </a:effectLst>
            </a:endParaRPr>
          </a:p>
          <a:p>
            <a:pPr rtl="1">
              <a:defRPr/>
            </a:pPr>
            <a:r>
              <a:rPr lang="en" sz="2000" b="1" dirty="0">
                <a:solidFill>
                  <a:schemeClr val="folHlink"/>
                </a:solidFill>
              </a:rPr>
              <a:t>Hydroxyl group (OH):</a:t>
            </a:r>
          </a:p>
          <a:p>
            <a:pPr rtl="1">
              <a:defRPr/>
            </a:pPr>
            <a:r>
              <a:rPr lang="en" sz="1800" dirty="0"/>
              <a:t>This grouping can be found in two main classes of </a:t>
            </a:r>
            <a:r>
              <a:rPr lang="en" sz="1800" dirty="0">
                <a:latin typeface="Arial"/>
              </a:rPr>
              <a:t>compounds </a:t>
            </a:r>
            <a:r>
              <a:rPr lang="en" sz="1800" dirty="0"/>
              <a:t>:</a:t>
            </a:r>
          </a:p>
          <a:p>
            <a:pPr rtl="1">
              <a:defRPr/>
            </a:pPr>
            <a:r>
              <a:rPr lang="en" sz="1800" b="1" i="1" dirty="0">
                <a:solidFill>
                  <a:srgbClr val="00CC00"/>
                </a:solidFill>
                <a:effectLst>
                  <a:outerShdw blurRad="38100" dist="38100" dir="2700000" algn="tl">
                    <a:srgbClr val="000000"/>
                  </a:outerShdw>
                </a:effectLst>
              </a:rPr>
              <a:t>Alcohols and </a:t>
            </a:r>
            <a:r>
              <a:rPr lang="en" sz="1800" b="1" i="1" dirty="0">
                <a:solidFill>
                  <a:srgbClr val="00CC00"/>
                </a:solidFill>
                <a:effectLst>
                  <a:outerShdw blurRad="38100" dist="38100" dir="2700000" algn="tl">
                    <a:srgbClr val="000000"/>
                  </a:outerShdw>
                </a:effectLst>
                <a:latin typeface="Arial"/>
              </a:rPr>
              <a:t>phenols</a:t>
            </a:r>
          </a:p>
          <a:p>
            <a:pPr rtl="1">
              <a:defRPr/>
            </a:pPr>
            <a:endParaRPr lang="fr-FR" sz="2000" b="1" dirty="0">
              <a:solidFill>
                <a:schemeClr val="folHlink"/>
              </a:solidFill>
            </a:endParaRPr>
          </a:p>
          <a:p>
            <a:pPr rtl="1">
              <a:defRPr/>
            </a:pPr>
            <a:endParaRPr lang="fr-FR" sz="2000" b="1" dirty="0">
              <a:solidFill>
                <a:schemeClr val="folHlink"/>
              </a:solidFill>
            </a:endParaRPr>
          </a:p>
          <a:p>
            <a:pPr rtl="1">
              <a:defRPr/>
            </a:pPr>
            <a:endParaRPr lang="fr-FR" sz="2000" b="1" dirty="0">
              <a:solidFill>
                <a:schemeClr val="folHlink"/>
              </a:solidFill>
            </a:endParaRPr>
          </a:p>
          <a:p>
            <a:pPr rtl="1">
              <a:defRPr/>
            </a:pPr>
            <a:r>
              <a:rPr lang="en" sz="2000" b="1" dirty="0">
                <a:solidFill>
                  <a:schemeClr val="folHlink"/>
                </a:solidFill>
              </a:rPr>
              <a:t>Carbonyl group R-CO-R' or</a:t>
            </a:r>
          </a:p>
          <a:p>
            <a:pPr rtl="1">
              <a:defRPr/>
            </a:pPr>
            <a:endParaRPr lang="fr-FR" sz="1800" dirty="0"/>
          </a:p>
        </p:txBody>
      </p:sp>
      <p:pic>
        <p:nvPicPr>
          <p:cNvPr id="431113" name="Picture 9" descr="Afficher l'image en taille rée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429000"/>
            <a:ext cx="476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14" name="Picture 10" descr="hydroxy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3429000"/>
            <a:ext cx="7048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15" name="ipf8ilVZnbU01MDyM:" descr="50px-Carbonyl_Group_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4214813"/>
            <a:ext cx="647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16" name="ipf_teGee9WrlM4qM:" descr="lyon8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063" y="4786313"/>
            <a:ext cx="12969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17" name="Picture 13" descr="Afficher l'image en taille réel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063" y="5683250"/>
            <a:ext cx="12969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85750" y="4929188"/>
            <a:ext cx="1116013" cy="338137"/>
          </a:xfrm>
          <a:prstGeom prst="rect">
            <a:avLst/>
          </a:prstGeom>
          <a:noFill/>
        </p:spPr>
        <p:txBody>
          <a:bodyPr wrap="none">
            <a:spAutoFit/>
          </a:bodyPr>
          <a:lstStyle/>
          <a:p>
            <a:pPr algn="ctr" rtl="1">
              <a:defRPr/>
            </a:pPr>
            <a:r>
              <a:rPr lang="en" dirty="0">
                <a:effectLst>
                  <a:outerShdw blurRad="38100" dist="38100" dir="2700000" algn="tl">
                    <a:srgbClr val="000000">
                      <a:alpha val="43137"/>
                    </a:srgbClr>
                  </a:outerShdw>
                </a:effectLst>
              </a:rPr>
              <a:t>If R' = H</a:t>
            </a:r>
          </a:p>
        </p:txBody>
      </p:sp>
      <p:sp>
        <p:nvSpPr>
          <p:cNvPr id="12" name="ZoneTexte 11"/>
          <p:cNvSpPr txBox="1"/>
          <p:nvPr/>
        </p:nvSpPr>
        <p:spPr>
          <a:xfrm>
            <a:off x="2928938" y="5000625"/>
            <a:ext cx="2179637" cy="461963"/>
          </a:xfrm>
          <a:prstGeom prst="rect">
            <a:avLst/>
          </a:prstGeom>
          <a:noFill/>
        </p:spPr>
        <p:txBody>
          <a:bodyPr wrap="none">
            <a:spAutoFit/>
          </a:bodyPr>
          <a:lstStyle/>
          <a:p>
            <a:pPr algn="ctr" rtl="1">
              <a:defRPr/>
            </a:pPr>
            <a:r>
              <a:rPr lang="en" dirty="0">
                <a:effectLst>
                  <a:outerShdw blurRad="38100" dist="38100" dir="2700000" algn="tl">
                    <a:srgbClr val="000000">
                      <a:alpha val="43137"/>
                    </a:srgbClr>
                  </a:outerShdw>
                </a:effectLst>
              </a:rPr>
              <a:t> </a:t>
            </a:r>
            <a:r>
              <a:rPr lang="en" sz="2400" b="1" i="1" dirty="0">
                <a:solidFill>
                  <a:srgbClr val="00CC00"/>
                </a:solidFill>
                <a:effectLst>
                  <a:outerShdw blurRad="38100" dist="38100" dir="2700000" algn="tl">
                    <a:srgbClr val="000000">
                      <a:alpha val="43137"/>
                    </a:srgbClr>
                  </a:outerShdw>
                </a:effectLst>
              </a:rPr>
              <a:t>= Aldehydes</a:t>
            </a:r>
          </a:p>
        </p:txBody>
      </p:sp>
      <p:sp>
        <p:nvSpPr>
          <p:cNvPr id="13" name="ZoneTexte 12"/>
          <p:cNvSpPr txBox="1"/>
          <p:nvPr/>
        </p:nvSpPr>
        <p:spPr>
          <a:xfrm>
            <a:off x="0" y="5929313"/>
            <a:ext cx="1639888" cy="338137"/>
          </a:xfrm>
          <a:prstGeom prst="rect">
            <a:avLst/>
          </a:prstGeom>
          <a:noFill/>
        </p:spPr>
        <p:txBody>
          <a:bodyPr wrap="none">
            <a:spAutoFit/>
          </a:bodyPr>
          <a:lstStyle/>
          <a:p>
            <a:pPr algn="ctr" rtl="1">
              <a:defRPr/>
            </a:pPr>
            <a:r>
              <a:rPr lang="en" dirty="0">
                <a:effectLst>
                  <a:outerShdw blurRad="38100" dist="38100" dir="2700000" algn="tl">
                    <a:srgbClr val="000000">
                      <a:alpha val="43137"/>
                    </a:srgbClr>
                  </a:outerShdw>
                </a:effectLst>
              </a:rPr>
              <a:t>If R' ≠ H and OH</a:t>
            </a:r>
          </a:p>
        </p:txBody>
      </p:sp>
      <p:sp>
        <p:nvSpPr>
          <p:cNvPr id="14" name="ZoneTexte 13"/>
          <p:cNvSpPr txBox="1"/>
          <p:nvPr/>
        </p:nvSpPr>
        <p:spPr>
          <a:xfrm>
            <a:off x="3071813" y="5857875"/>
            <a:ext cx="1771650" cy="461963"/>
          </a:xfrm>
          <a:prstGeom prst="rect">
            <a:avLst/>
          </a:prstGeom>
          <a:noFill/>
        </p:spPr>
        <p:txBody>
          <a:bodyPr wrap="none">
            <a:spAutoFit/>
          </a:bodyPr>
          <a:lstStyle/>
          <a:p>
            <a:pPr algn="ctr" rtl="1">
              <a:defRPr/>
            </a:pPr>
            <a:r>
              <a:rPr lang="en" sz="2400" b="1" i="1" dirty="0">
                <a:solidFill>
                  <a:srgbClr val="00CC00"/>
                </a:solidFill>
                <a:effectLst>
                  <a:outerShdw blurRad="38100" dist="38100" dir="2700000" algn="tl">
                    <a:srgbClr val="000000">
                      <a:alpha val="43137"/>
                    </a:srgbClr>
                  </a:outerShdw>
                </a:effectLst>
              </a:rPr>
              <a:t>= Ketones</a:t>
            </a:r>
          </a:p>
        </p:txBody>
      </p:sp>
      <p:sp>
        <p:nvSpPr>
          <p:cNvPr id="1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878286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1107"/>
                                        </p:tgtEl>
                                        <p:attrNameLst>
                                          <p:attrName>style.visibility</p:attrName>
                                        </p:attrNameLst>
                                      </p:cBhvr>
                                      <p:to>
                                        <p:strVal val="visible"/>
                                      </p:to>
                                    </p:set>
                                    <p:animEffect transition="in" filter="checkerboard(across)">
                                      <p:cBhvr>
                                        <p:cTn id="7" dur="500"/>
                                        <p:tgtEl>
                                          <p:spTgt spid="431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31108">
                                            <p:txEl>
                                              <p:pRg st="0" end="0"/>
                                            </p:txEl>
                                          </p:spTgt>
                                        </p:tgtEl>
                                        <p:attrNameLst>
                                          <p:attrName>style.visibility</p:attrName>
                                        </p:attrNameLst>
                                      </p:cBhvr>
                                      <p:to>
                                        <p:strVal val="visible"/>
                                      </p:to>
                                    </p:set>
                                    <p:anim calcmode="lin" valueType="num">
                                      <p:cBhvr additive="base">
                                        <p:cTn id="12" dur="500" fill="hold"/>
                                        <p:tgtEl>
                                          <p:spTgt spid="43110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1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31108">
                                            <p:txEl>
                                              <p:pRg st="1" end="1"/>
                                            </p:txEl>
                                          </p:spTgt>
                                        </p:tgtEl>
                                        <p:attrNameLst>
                                          <p:attrName>style.visibility</p:attrName>
                                        </p:attrNameLst>
                                      </p:cBhvr>
                                      <p:to>
                                        <p:strVal val="visible"/>
                                      </p:to>
                                    </p:set>
                                    <p:animEffect transition="in" filter="blinds(horizontal)">
                                      <p:cBhvr>
                                        <p:cTn id="18" dur="500"/>
                                        <p:tgtEl>
                                          <p:spTgt spid="431108">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31108">
                                            <p:txEl>
                                              <p:pRg st="2" end="2"/>
                                            </p:txEl>
                                          </p:spTgt>
                                        </p:tgtEl>
                                        <p:attrNameLst>
                                          <p:attrName>style.visibility</p:attrName>
                                        </p:attrNameLst>
                                      </p:cBhvr>
                                      <p:to>
                                        <p:strVal val="visible"/>
                                      </p:to>
                                    </p:set>
                                    <p:animEffect transition="in" filter="blinds(horizontal)">
                                      <p:cBhvr>
                                        <p:cTn id="21" dur="500"/>
                                        <p:tgtEl>
                                          <p:spTgt spid="431108">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31108">
                                            <p:txEl>
                                              <p:pRg st="3" end="3"/>
                                            </p:txEl>
                                          </p:spTgt>
                                        </p:tgtEl>
                                        <p:attrNameLst>
                                          <p:attrName>style.visibility</p:attrName>
                                        </p:attrNameLst>
                                      </p:cBhvr>
                                      <p:to>
                                        <p:strVal val="visible"/>
                                      </p:to>
                                    </p:set>
                                    <p:animEffect transition="in" filter="blinds(horizontal)">
                                      <p:cBhvr>
                                        <p:cTn id="24" dur="500"/>
                                        <p:tgtEl>
                                          <p:spTgt spid="431108">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431108">
                                            <p:txEl>
                                              <p:pRg st="5" end="5"/>
                                            </p:txEl>
                                          </p:spTgt>
                                        </p:tgtEl>
                                        <p:attrNameLst>
                                          <p:attrName>style.visibility</p:attrName>
                                        </p:attrNameLst>
                                      </p:cBhvr>
                                      <p:to>
                                        <p:strVal val="visible"/>
                                      </p:to>
                                    </p:set>
                                    <p:animEffect transition="in" filter="checkerboard(across)">
                                      <p:cBhvr>
                                        <p:cTn id="29" dur="500"/>
                                        <p:tgtEl>
                                          <p:spTgt spid="431108">
                                            <p:txEl>
                                              <p:pRg st="5" end="5"/>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431108">
                                            <p:txEl>
                                              <p:pRg st="6" end="6"/>
                                            </p:txEl>
                                          </p:spTgt>
                                        </p:tgtEl>
                                        <p:attrNameLst>
                                          <p:attrName>style.visibility</p:attrName>
                                        </p:attrNameLst>
                                      </p:cBhvr>
                                      <p:to>
                                        <p:strVal val="visible"/>
                                      </p:to>
                                    </p:set>
                                    <p:animEffect transition="in" filter="checkerboard(across)">
                                      <p:cBhvr>
                                        <p:cTn id="32" dur="500"/>
                                        <p:tgtEl>
                                          <p:spTgt spid="431108">
                                            <p:txEl>
                                              <p:pRg st="6" end="6"/>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431108">
                                            <p:txEl>
                                              <p:pRg st="7" end="7"/>
                                            </p:txEl>
                                          </p:spTgt>
                                        </p:tgtEl>
                                        <p:attrNameLst>
                                          <p:attrName>style.visibility</p:attrName>
                                        </p:attrNameLst>
                                      </p:cBhvr>
                                      <p:to>
                                        <p:strVal val="visible"/>
                                      </p:to>
                                    </p:set>
                                    <p:animEffect transition="in" filter="checkerboard(across)">
                                      <p:cBhvr>
                                        <p:cTn id="35" dur="500"/>
                                        <p:tgtEl>
                                          <p:spTgt spid="431108">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431114"/>
                                        </p:tgtEl>
                                        <p:attrNameLst>
                                          <p:attrName>style.visibility</p:attrName>
                                        </p:attrNameLst>
                                      </p:cBhvr>
                                      <p:to>
                                        <p:strVal val="visible"/>
                                      </p:to>
                                    </p:set>
                                    <p:animEffect transition="in" filter="diamond(in)">
                                      <p:cBhvr>
                                        <p:cTn id="40" dur="2000"/>
                                        <p:tgtEl>
                                          <p:spTgt spid="4311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431113"/>
                                        </p:tgtEl>
                                        <p:attrNameLst>
                                          <p:attrName>style.visibility</p:attrName>
                                        </p:attrNameLst>
                                      </p:cBhvr>
                                      <p:to>
                                        <p:strVal val="visible"/>
                                      </p:to>
                                    </p:set>
                                    <p:animEffect transition="in" filter="diamond(in)">
                                      <p:cBhvr>
                                        <p:cTn id="45" dur="2000"/>
                                        <p:tgtEl>
                                          <p:spTgt spid="4311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31108">
                                            <p:txEl>
                                              <p:pRg st="11" end="11"/>
                                            </p:txEl>
                                          </p:spTgt>
                                        </p:tgtEl>
                                        <p:attrNameLst>
                                          <p:attrName>style.visibility</p:attrName>
                                        </p:attrNameLst>
                                      </p:cBhvr>
                                      <p:to>
                                        <p:strVal val="visible"/>
                                      </p:to>
                                    </p:set>
                                    <p:anim calcmode="lin" valueType="num">
                                      <p:cBhvr additive="base">
                                        <p:cTn id="50" dur="500" fill="hold"/>
                                        <p:tgtEl>
                                          <p:spTgt spid="431108">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3110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ntr" presetSubtype="16" fill="hold" nodeType="clickEffect">
                                  <p:stCondLst>
                                    <p:cond delay="0"/>
                                  </p:stCondLst>
                                  <p:childTnLst>
                                    <p:set>
                                      <p:cBhvr>
                                        <p:cTn id="55" dur="1" fill="hold">
                                          <p:stCondLst>
                                            <p:cond delay="0"/>
                                          </p:stCondLst>
                                        </p:cTn>
                                        <p:tgtEl>
                                          <p:spTgt spid="431115"/>
                                        </p:tgtEl>
                                        <p:attrNameLst>
                                          <p:attrName>style.visibility</p:attrName>
                                        </p:attrNameLst>
                                      </p:cBhvr>
                                      <p:to>
                                        <p:strVal val="visible"/>
                                      </p:to>
                                    </p:set>
                                    <p:animEffect transition="in" filter="diamond(in)">
                                      <p:cBhvr>
                                        <p:cTn id="56" dur="2000"/>
                                        <p:tgtEl>
                                          <p:spTgt spid="4311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ox(in)">
                                      <p:cBhvr>
                                        <p:cTn id="61" dur="500"/>
                                        <p:tgtEl>
                                          <p:spTgt spid="1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nodeType="clickEffect">
                                  <p:stCondLst>
                                    <p:cond delay="0"/>
                                  </p:stCondLst>
                                  <p:childTnLst>
                                    <p:set>
                                      <p:cBhvr>
                                        <p:cTn id="65" dur="1" fill="hold">
                                          <p:stCondLst>
                                            <p:cond delay="0"/>
                                          </p:stCondLst>
                                        </p:cTn>
                                        <p:tgtEl>
                                          <p:spTgt spid="431116"/>
                                        </p:tgtEl>
                                        <p:attrNameLst>
                                          <p:attrName>style.visibility</p:attrName>
                                        </p:attrNameLst>
                                      </p:cBhvr>
                                      <p:to>
                                        <p:strVal val="visible"/>
                                      </p:to>
                                    </p:set>
                                    <p:animEffect transition="in" filter="diamond(in)">
                                      <p:cBhvr>
                                        <p:cTn id="66" dur="2000"/>
                                        <p:tgtEl>
                                          <p:spTgt spid="4311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checkerboard(across)">
                                      <p:cBhvr>
                                        <p:cTn id="77" dur="500"/>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ntr" presetSubtype="16" fill="hold" nodeType="clickEffect">
                                  <p:stCondLst>
                                    <p:cond delay="0"/>
                                  </p:stCondLst>
                                  <p:childTnLst>
                                    <p:set>
                                      <p:cBhvr>
                                        <p:cTn id="81" dur="1" fill="hold">
                                          <p:stCondLst>
                                            <p:cond delay="0"/>
                                          </p:stCondLst>
                                        </p:cTn>
                                        <p:tgtEl>
                                          <p:spTgt spid="431117"/>
                                        </p:tgtEl>
                                        <p:attrNameLst>
                                          <p:attrName>style.visibility</p:attrName>
                                        </p:attrNameLst>
                                      </p:cBhvr>
                                      <p:to>
                                        <p:strVal val="visible"/>
                                      </p:to>
                                    </p:set>
                                    <p:animEffect transition="in" filter="diamond(in)">
                                      <p:cBhvr>
                                        <p:cTn id="82" dur="2000"/>
                                        <p:tgtEl>
                                          <p:spTgt spid="43111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animBg="1"/>
      <p:bldP spid="11" grpId="0"/>
      <p:bldP spid="12" grpId="0"/>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68313" y="836613"/>
            <a:ext cx="8229600" cy="438150"/>
          </a:xfrm>
        </p:spPr>
        <p:txBody>
          <a:bodyPr/>
          <a:lstStyle/>
          <a:p>
            <a:pPr algn="l" eaLnBrk="1" hangingPunct="1">
              <a:defRPr/>
            </a:pPr>
            <a:r>
              <a:rPr lang="en" sz="2400" i="1" u="sng" dirty="0" smtClean="0">
                <a:solidFill>
                  <a:srgbClr val="FFC000"/>
                </a:solidFill>
              </a:rPr>
              <a:t>Oxidation by HNO3</a:t>
            </a:r>
          </a:p>
        </p:txBody>
      </p:sp>
      <p:pic>
        <p:nvPicPr>
          <p:cNvPr id="82947" name="Picture 3" descr="Image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30350"/>
            <a:ext cx="8135937" cy="532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3271208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500063" y="357188"/>
            <a:ext cx="8229600" cy="498475"/>
          </a:xfrm>
        </p:spPr>
        <p:txBody>
          <a:bodyPr/>
          <a:lstStyle/>
          <a:p>
            <a:pPr algn="l" eaLnBrk="1" hangingPunct="1">
              <a:defRPr/>
            </a:pPr>
            <a:r>
              <a:rPr lang="en" sz="2400" i="1" u="sng" dirty="0" err="1" smtClean="0">
                <a:solidFill>
                  <a:srgbClr val="FFC000"/>
                </a:solidFill>
              </a:rPr>
              <a:t>periodic </a:t>
            </a:r>
            <a:endParaRPr lang="fr-FR" sz="2400" i="1" u="sng" dirty="0" smtClean="0">
              <a:solidFill>
                <a:srgbClr val="FFC000"/>
              </a:solidFill>
            </a:endParaRPr>
          </a:p>
        </p:txBody>
      </p:sp>
      <p:pic>
        <p:nvPicPr>
          <p:cNvPr id="83971" name="Picture 3" descr="Image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857250"/>
            <a:ext cx="7215187" cy="3571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0" y="4643438"/>
            <a:ext cx="9372600" cy="1631950"/>
          </a:xfrm>
          <a:prstGeom prst="rect">
            <a:avLst/>
          </a:prstGeom>
          <a:noFill/>
        </p:spPr>
        <p:txBody>
          <a:bodyPr wrap="none">
            <a:spAutoFit/>
          </a:bodyPr>
          <a:lstStyle/>
          <a:p>
            <a:pPr rtl="1">
              <a:defRPr/>
            </a:pPr>
            <a:r>
              <a:rPr lang="en" sz="2000" b="1" dirty="0">
                <a:solidFill>
                  <a:srgbClr val="FFFF00"/>
                </a:solidFill>
                <a:effectLst>
                  <a:outerShdw blurRad="38100" dist="38100" dir="2700000" algn="tl">
                    <a:srgbClr val="000000">
                      <a:alpha val="43137"/>
                    </a:srgbClr>
                  </a:outerShdw>
                </a:effectLst>
              </a:rPr>
              <a:t>SOLUBILITY:</a:t>
            </a:r>
          </a:p>
          <a:p>
            <a:pPr rtl="1">
              <a:defRPr/>
            </a:pPr>
            <a:r>
              <a:rPr lang="en" sz="2000" dirty="0">
                <a:effectLst>
                  <a:outerShdw blurRad="38100" dist="38100" dir="2700000" algn="tl">
                    <a:srgbClr val="000000">
                      <a:alpha val="43137"/>
                    </a:srgbClr>
                  </a:outerShdw>
                </a:effectLst>
              </a:rPr>
              <a:t>Sugars are very soluble in water. They are said to be</a:t>
            </a:r>
          </a:p>
          <a:p>
            <a:pPr rtl="1">
              <a:defRPr/>
            </a:pPr>
            <a:r>
              <a:rPr lang="en" sz="2000" dirty="0">
                <a:effectLst>
                  <a:outerShdw blurRad="38100" dist="38100" dir="2700000" algn="tl">
                    <a:srgbClr val="000000">
                      <a:alpha val="43137"/>
                    </a:srgbClr>
                  </a:outerShdw>
                </a:effectLst>
              </a:rPr>
              <a:t>WATER SOLUBLE; they do not easily form crystals in the medium</a:t>
            </a:r>
          </a:p>
          <a:p>
            <a:pPr rtl="1">
              <a:defRPr/>
            </a:pPr>
            <a:r>
              <a:rPr lang="en" sz="2000" dirty="0">
                <a:effectLst>
                  <a:outerShdw blurRad="38100" dist="38100" dir="2700000" algn="tl">
                    <a:srgbClr val="000000">
                      <a:alpha val="43137"/>
                    </a:srgbClr>
                  </a:outerShdw>
                </a:effectLst>
              </a:rPr>
              <a:t>They are aqueous, but the presence of alcohol promotes this phenomenon. They are poorly soluble.</a:t>
            </a:r>
          </a:p>
          <a:p>
            <a:pPr rtl="1">
              <a:defRPr/>
            </a:pPr>
            <a:r>
              <a:rPr lang="en" sz="2000" dirty="0">
                <a:effectLst>
                  <a:outerShdw blurRad="38100" dist="38100" dir="2700000" algn="tl">
                    <a:srgbClr val="000000">
                      <a:alpha val="43137"/>
                    </a:srgbClr>
                  </a:outerShdw>
                </a:effectLst>
              </a:rPr>
              <a:t>in ethanol but are more readily soluble in methanol and pyridine</a:t>
            </a: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699821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ChangeArrowheads="1"/>
          </p:cNvSpPr>
          <p:nvPr/>
        </p:nvSpPr>
        <p:spPr bwMode="auto">
          <a:xfrm>
            <a:off x="0" y="3038475"/>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graphicFrame>
        <p:nvGraphicFramePr>
          <p:cNvPr id="347140" name="Group 4"/>
          <p:cNvGraphicFramePr>
            <a:graphicFrameLocks noGrp="1"/>
          </p:cNvGraphicFramePr>
          <p:nvPr/>
        </p:nvGraphicFramePr>
        <p:xfrm>
          <a:off x="4479925" y="3038475"/>
          <a:ext cx="207964" cy="517530"/>
        </p:xfrm>
        <a:graphic>
          <a:graphicData uri="http://schemas.openxmlformats.org/drawingml/2006/table">
            <a:tbl>
              <a:tblPr/>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347146" name="Rectangle 10"/>
          <p:cNvSpPr>
            <a:spLocks noChangeArrowheads="1"/>
          </p:cNvSpPr>
          <p:nvPr/>
        </p:nvSpPr>
        <p:spPr bwMode="auto">
          <a:xfrm>
            <a:off x="201613" y="1928813"/>
            <a:ext cx="8942387" cy="1006475"/>
          </a:xfrm>
          <a:prstGeom prst="rect">
            <a:avLst/>
          </a:prstGeom>
          <a:noFill/>
          <a:ln w="9525">
            <a:noFill/>
            <a:miter lim="800000"/>
            <a:headEnd/>
            <a:tailEnd/>
          </a:ln>
          <a:effectLst/>
        </p:spPr>
        <p:txBody>
          <a:bodyPr anchor="ctr">
            <a:spAutoFit/>
          </a:bodyPr>
          <a:lstStyle/>
          <a:p>
            <a:pPr>
              <a:defRPr/>
            </a:pPr>
            <a:r>
              <a:rPr lang="en" sz="2000" dirty="0"/>
              <a:t>Sugars undergo </a:t>
            </a:r>
            <a:r>
              <a:rPr lang="en" sz="2000" dirty="0" err="1">
                <a:solidFill>
                  <a:srgbClr val="99FF33"/>
                </a:solidFill>
              </a:rPr>
              <a:t>interconversion </a:t>
            </a:r>
            <a:r>
              <a:rPr lang="en" sz="2000" dirty="0"/>
              <a:t>and </a:t>
            </a:r>
            <a:r>
              <a:rPr lang="en" sz="2000" dirty="0" err="1">
                <a:solidFill>
                  <a:srgbClr val="99FF33"/>
                </a:solidFill>
              </a:rPr>
              <a:t>epimerization </a:t>
            </a:r>
            <a:r>
              <a:rPr lang="en" sz="2000" dirty="0"/>
              <a:t>in an alkaline environment.</a:t>
            </a:r>
          </a:p>
          <a:p>
            <a:pPr algn="ctr">
              <a:defRPr/>
            </a:pPr>
            <a:r>
              <a:rPr lang="en" sz="2000" dirty="0"/>
              <a:t> </a:t>
            </a:r>
            <a:r>
              <a:rPr lang="en" sz="2000" b="1" u="sng" dirty="0" err="1">
                <a:solidFill>
                  <a:srgbClr val="99FF33"/>
                </a:solidFill>
                <a:effectLst>
                  <a:outerShdw blurRad="38100" dist="38100" dir="2700000" algn="tl">
                    <a:srgbClr val="000000"/>
                  </a:outerShdw>
                </a:effectLst>
              </a:rPr>
              <a:t>Interconversion</a:t>
            </a:r>
            <a:endParaRPr lang="fr-FR" sz="2000" u="sng" dirty="0">
              <a:solidFill>
                <a:srgbClr val="99FF33"/>
              </a:solidFill>
              <a:effectLst>
                <a:outerShdw blurRad="38100" dist="38100" dir="2700000" algn="tl">
                  <a:srgbClr val="000000"/>
                </a:outerShdw>
              </a:effectLst>
            </a:endParaRPr>
          </a:p>
          <a:p>
            <a:pPr eaLnBrk="0" hangingPunct="0">
              <a:defRPr/>
            </a:pPr>
            <a:endParaRPr lang="fr-FR" sz="2000" u="sng" dirty="0">
              <a:solidFill>
                <a:srgbClr val="99FF33"/>
              </a:solidFill>
              <a:effectLst>
                <a:outerShdw blurRad="38100" dist="38100" dir="2700000" algn="tl">
                  <a:srgbClr val="000000"/>
                </a:outerShdw>
              </a:effectLst>
              <a:latin typeface="Arial" pitchFamily="34" charset="0"/>
            </a:endParaRPr>
          </a:p>
        </p:txBody>
      </p:sp>
      <p:pic>
        <p:nvPicPr>
          <p:cNvPr id="84998" name="Picture 11" descr="Image interconv.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714625"/>
            <a:ext cx="3735387" cy="1211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4999" name="Rectangle 16"/>
          <p:cNvSpPr>
            <a:spLocks noChangeArrowheads="1"/>
          </p:cNvSpPr>
          <p:nvPr/>
        </p:nvSpPr>
        <p:spPr bwMode="auto">
          <a:xfrm>
            <a:off x="2071688" y="4000500"/>
            <a:ext cx="5040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tabLst>
                <a:tab pos="914400" algn="l"/>
              </a:tabLst>
              <a:defRPr sz="1600">
                <a:solidFill>
                  <a:schemeClr val="tx1"/>
                </a:solidFill>
                <a:latin typeface="Tahoma" pitchFamily="34" charset="0"/>
                <a:cs typeface="Arial" pitchFamily="34" charset="0"/>
              </a:defRPr>
            </a:lvl1pPr>
            <a:lvl2pPr eaLnBrk="0" hangingPunct="0">
              <a:tabLst>
                <a:tab pos="914400" algn="l"/>
              </a:tabLst>
              <a:defRPr sz="1600">
                <a:solidFill>
                  <a:schemeClr val="tx1"/>
                </a:solidFill>
                <a:latin typeface="Tahoma" pitchFamily="34" charset="0"/>
                <a:cs typeface="Arial" pitchFamily="34" charset="0"/>
              </a:defRPr>
            </a:lvl2pPr>
            <a:lvl3pPr marL="1143000" indent="-228600" eaLnBrk="0" hangingPunct="0">
              <a:tabLst>
                <a:tab pos="914400" algn="l"/>
              </a:tabLst>
              <a:defRPr sz="1600">
                <a:solidFill>
                  <a:schemeClr val="tx1"/>
                </a:solidFill>
                <a:latin typeface="Tahoma" pitchFamily="34" charset="0"/>
                <a:cs typeface="Arial" pitchFamily="34" charset="0"/>
              </a:defRPr>
            </a:lvl3pPr>
            <a:lvl4pPr marL="1600200" indent="-228600" eaLnBrk="0" hangingPunct="0">
              <a:tabLst>
                <a:tab pos="914400" algn="l"/>
              </a:tabLst>
              <a:defRPr sz="1600">
                <a:solidFill>
                  <a:schemeClr val="tx1"/>
                </a:solidFill>
                <a:latin typeface="Tahoma" pitchFamily="34" charset="0"/>
                <a:cs typeface="Arial" pitchFamily="34" charset="0"/>
              </a:defRPr>
            </a:lvl4pPr>
            <a:lvl5pPr marL="2057400" indent="-228600" eaLnBrk="0" hangingPunct="0">
              <a:tabLst>
                <a:tab pos="914400" algn="l"/>
              </a:tabLst>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tabLst>
                <a:tab pos="914400" algn="l"/>
              </a:tabLs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tabLst>
                <a:tab pos="914400" algn="l"/>
              </a:tabLs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tabLst>
                <a:tab pos="914400" algn="l"/>
              </a:tabLs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tabLst>
                <a:tab pos="914400" algn="l"/>
              </a:tabLst>
              <a:defRPr sz="1600">
                <a:solidFill>
                  <a:schemeClr val="tx1"/>
                </a:solidFill>
                <a:latin typeface="Tahoma" pitchFamily="34" charset="0"/>
                <a:cs typeface="Arial" pitchFamily="34" charset="0"/>
              </a:defRPr>
            </a:lvl9pPr>
          </a:lstStyle>
          <a:p>
            <a:pPr lvl="1" eaLnBrk="1" hangingPunct="1">
              <a:buFont typeface="Courier New" pitchFamily="49" charset="0"/>
              <a:buChar char="o"/>
            </a:pPr>
            <a:r>
              <a:rPr lang="en" altLang="fr-FR" sz="2000" b="1">
                <a:solidFill>
                  <a:srgbClr val="99FF33"/>
                </a:solidFill>
              </a:rPr>
              <a:t>Epimerization </a:t>
            </a:r>
            <a:r>
              <a:rPr lang="en" altLang="fr-FR" sz="2000"/>
              <a:t>: C2 epimers </a:t>
            </a:r>
            <a:r>
              <a:rPr lang="en" altLang="fr-FR" sz="1800"/>
              <a:t>:</a:t>
            </a:r>
          </a:p>
        </p:txBody>
      </p:sp>
      <p:pic>
        <p:nvPicPr>
          <p:cNvPr id="85000" name="Picture 17" descr="Image graphique259.trs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4500563"/>
            <a:ext cx="3673475" cy="722312"/>
          </a:xfrm>
          <a:prstGeom prst="rect">
            <a:avLst/>
          </a:prstGeom>
          <a:solidFill>
            <a:schemeClr val="tx2"/>
          </a:solidFill>
          <a:ln w="9525">
            <a:solidFill>
              <a:srgbClr val="99FF33"/>
            </a:solidFill>
            <a:miter lim="800000"/>
            <a:headEnd/>
            <a:tailEnd/>
          </a:ln>
        </p:spPr>
      </p:pic>
      <p:sp>
        <p:nvSpPr>
          <p:cNvPr id="85001" name="Rectangle 18"/>
          <p:cNvSpPr>
            <a:spLocks noChangeArrowheads="1"/>
          </p:cNvSpPr>
          <p:nvPr/>
        </p:nvSpPr>
        <p:spPr bwMode="auto">
          <a:xfrm>
            <a:off x="0" y="5214938"/>
            <a:ext cx="8304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r>
              <a:rPr lang="en" altLang="fr-FR" sz="2000"/>
              <a:t>As we saw previously, epimerization can occur</a:t>
            </a:r>
          </a:p>
          <a:p>
            <a:pPr eaLnBrk="1" hangingPunct="1"/>
            <a:r>
              <a:rPr lang="en" altLang="fr-FR" sz="2000"/>
              <a:t>enzymatically via an </a:t>
            </a:r>
            <a:r>
              <a:rPr lang="en" altLang="fr-FR" sz="2000">
                <a:solidFill>
                  <a:srgbClr val="FF66FF"/>
                </a:solidFill>
              </a:rPr>
              <a:t>epimerase</a:t>
            </a:r>
            <a:r>
              <a:rPr lang="en" altLang="fr-FR" sz="1800"/>
              <a:t>  </a:t>
            </a:r>
          </a:p>
        </p:txBody>
      </p:sp>
      <p:pic>
        <p:nvPicPr>
          <p:cNvPr id="85002" name="Picture 19" descr="Image graphique2610.trs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6000750"/>
            <a:ext cx="3673475" cy="811213"/>
          </a:xfrm>
          <a:prstGeom prst="rect">
            <a:avLst/>
          </a:prstGeom>
          <a:solidFill>
            <a:schemeClr val="tx2"/>
          </a:solidFill>
          <a:ln w="9525">
            <a:solidFill>
              <a:srgbClr val="99FF33"/>
            </a:solidFill>
            <a:miter lim="800000"/>
            <a:headEnd/>
            <a:tailEnd/>
          </a:ln>
        </p:spPr>
      </p:pic>
      <p:sp>
        <p:nvSpPr>
          <p:cNvPr id="13" name="ZoneTexte 12"/>
          <p:cNvSpPr txBox="1"/>
          <p:nvPr/>
        </p:nvSpPr>
        <p:spPr>
          <a:xfrm>
            <a:off x="357188" y="428625"/>
            <a:ext cx="7237412" cy="1016000"/>
          </a:xfrm>
          <a:prstGeom prst="rect">
            <a:avLst/>
          </a:prstGeom>
          <a:noFill/>
        </p:spPr>
        <p:txBody>
          <a:bodyPr wrap="none">
            <a:spAutoFit/>
          </a:bodyPr>
          <a:lstStyle/>
          <a:p>
            <a:pPr rtl="1">
              <a:defRPr/>
            </a:pPr>
            <a:r>
              <a:rPr lang="en" sz="2000" b="1" dirty="0">
                <a:solidFill>
                  <a:srgbClr val="FFFF00"/>
                </a:solidFill>
                <a:effectLst>
                  <a:outerShdw blurRad="38100" dist="38100" dir="2700000" algn="tl">
                    <a:srgbClr val="000000">
                      <a:alpha val="43137"/>
                    </a:srgbClr>
                  </a:outerShdw>
                </a:effectLst>
              </a:rPr>
              <a:t>CHEMICAL STABILITY</a:t>
            </a:r>
          </a:p>
          <a:p>
            <a:pPr algn="ctr" rtl="1">
              <a:defRPr/>
            </a:pPr>
            <a:endParaRPr lang="fr-FR" sz="2000" dirty="0">
              <a:effectLst>
                <a:outerShdw blurRad="38100" dist="38100" dir="2700000" algn="tl">
                  <a:srgbClr val="000000">
                    <a:alpha val="43137"/>
                  </a:srgbClr>
                </a:outerShdw>
              </a:effectLst>
            </a:endParaRPr>
          </a:p>
          <a:p>
            <a:pPr algn="ctr" rtl="1">
              <a:defRPr/>
            </a:pPr>
            <a:r>
              <a:rPr lang="en" sz="2000" dirty="0">
                <a:effectLst>
                  <a:outerShdw blurRad="38100" dist="38100" dir="2700000" algn="tl">
                    <a:srgbClr val="000000">
                      <a:alpha val="43137"/>
                    </a:srgbClr>
                  </a:outerShdw>
                </a:effectLst>
              </a:rPr>
              <a:t>Case of pentosis, case of hexosis</a:t>
            </a:r>
          </a:p>
        </p:txBody>
      </p:sp>
      <p:sp>
        <p:nvSpPr>
          <p:cNvPr id="12"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8111538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365125" y="1093788"/>
            <a:ext cx="4491038" cy="519112"/>
          </a:xfrm>
          <a:prstGeom prst="rect">
            <a:avLst/>
          </a:prstGeom>
          <a:noFill/>
          <a:ln w="9525">
            <a:noFill/>
            <a:miter lim="800000"/>
            <a:headEnd/>
            <a:tailEnd/>
          </a:ln>
        </p:spPr>
        <p:txBody>
          <a:bodyPr wrap="none">
            <a:spAutoFit/>
          </a:bodyPr>
          <a:lstStyle/>
          <a:p>
            <a:pPr algn="ctr" rtl="1">
              <a:defRPr/>
            </a:pPr>
            <a:r>
              <a:rPr lang="en" sz="2800" b="1">
                <a:effectLst>
                  <a:outerShdw blurRad="38100" dist="38100" dir="2700000" algn="tl">
                    <a:srgbClr val="000000">
                      <a:alpha val="43137"/>
                    </a:srgbClr>
                  </a:outerShdw>
                </a:effectLst>
                <a:latin typeface="Arial" pitchFamily="34" charset="0"/>
              </a:rPr>
              <a:t>CARBON OXIDATION 1</a:t>
            </a:r>
          </a:p>
        </p:txBody>
      </p:sp>
      <p:sp>
        <p:nvSpPr>
          <p:cNvPr id="91140" name="Text Box 4"/>
          <p:cNvSpPr txBox="1">
            <a:spLocks noChangeArrowheads="1"/>
          </p:cNvSpPr>
          <p:nvPr/>
        </p:nvSpPr>
        <p:spPr bwMode="auto">
          <a:xfrm>
            <a:off x="365125" y="3046413"/>
            <a:ext cx="4491038" cy="519112"/>
          </a:xfrm>
          <a:prstGeom prst="rect">
            <a:avLst/>
          </a:prstGeom>
          <a:noFill/>
          <a:ln w="9525">
            <a:noFill/>
            <a:miter lim="800000"/>
            <a:headEnd/>
            <a:tailEnd/>
          </a:ln>
        </p:spPr>
        <p:txBody>
          <a:bodyPr wrap="none">
            <a:spAutoFit/>
          </a:bodyPr>
          <a:lstStyle/>
          <a:p>
            <a:pPr algn="ctr" rtl="1">
              <a:defRPr/>
            </a:pPr>
            <a:r>
              <a:rPr lang="en" sz="2800" b="1">
                <a:effectLst>
                  <a:outerShdw blurRad="38100" dist="38100" dir="2700000" algn="tl">
                    <a:srgbClr val="000000">
                      <a:alpha val="43137"/>
                    </a:srgbClr>
                  </a:outerShdw>
                </a:effectLst>
                <a:latin typeface="Arial" pitchFamily="34" charset="0"/>
              </a:rPr>
              <a:t>CARBON OXIDATION 6</a:t>
            </a:r>
          </a:p>
        </p:txBody>
      </p:sp>
      <p:sp>
        <p:nvSpPr>
          <p:cNvPr id="91141" name="Text Box 5"/>
          <p:cNvSpPr txBox="1">
            <a:spLocks noChangeArrowheads="1"/>
          </p:cNvSpPr>
          <p:nvPr/>
        </p:nvSpPr>
        <p:spPr bwMode="auto">
          <a:xfrm>
            <a:off x="365125" y="4999038"/>
            <a:ext cx="5576888" cy="519112"/>
          </a:xfrm>
          <a:prstGeom prst="rect">
            <a:avLst/>
          </a:prstGeom>
          <a:noFill/>
          <a:ln w="9525">
            <a:noFill/>
            <a:miter lim="800000"/>
            <a:headEnd/>
            <a:tailEnd/>
          </a:ln>
        </p:spPr>
        <p:txBody>
          <a:bodyPr wrap="none">
            <a:spAutoFit/>
          </a:bodyPr>
          <a:lstStyle/>
          <a:p>
            <a:pPr algn="ctr" rtl="1">
              <a:defRPr/>
            </a:pPr>
            <a:r>
              <a:rPr lang="en" sz="2800" b="1">
                <a:effectLst>
                  <a:outerShdw blurRad="38100" dist="38100" dir="2700000" algn="tl">
                    <a:srgbClr val="000000">
                      <a:alpha val="43137"/>
                    </a:srgbClr>
                  </a:outerShdw>
                </a:effectLst>
                <a:latin typeface="Arial" pitchFamily="34" charset="0"/>
              </a:rPr>
              <a:t>OXIDATION OF CARBONS 1 AND 6</a:t>
            </a:r>
          </a:p>
        </p:txBody>
      </p:sp>
      <p:sp>
        <p:nvSpPr>
          <p:cNvPr id="91142" name="Text Box 6"/>
          <p:cNvSpPr txBox="1">
            <a:spLocks noChangeArrowheads="1"/>
          </p:cNvSpPr>
          <p:nvPr/>
        </p:nvSpPr>
        <p:spPr bwMode="auto">
          <a:xfrm>
            <a:off x="3394075" y="1989138"/>
            <a:ext cx="3522663" cy="519112"/>
          </a:xfrm>
          <a:prstGeom prst="rect">
            <a:avLst/>
          </a:prstGeom>
          <a:noFill/>
          <a:ln w="9525">
            <a:noFill/>
            <a:miter lim="800000"/>
            <a:headEnd/>
            <a:tailEnd/>
          </a:ln>
        </p:spPr>
        <p:txBody>
          <a:bodyPr wrap="none">
            <a:spAutoFit/>
          </a:bodyPr>
          <a:lstStyle/>
          <a:p>
            <a:pPr algn="ctr" rtl="1">
              <a:defRPr/>
            </a:pPr>
            <a:r>
              <a:rPr lang="en" sz="2800" b="1">
                <a:solidFill>
                  <a:srgbClr val="FF0000"/>
                </a:solidFill>
                <a:effectLst>
                  <a:outerShdw blurRad="38100" dist="38100" dir="2700000" algn="tl">
                    <a:srgbClr val="000000">
                      <a:alpha val="43137"/>
                    </a:srgbClr>
                  </a:outerShdw>
                </a:effectLst>
                <a:latin typeface="Arial" pitchFamily="34" charset="0"/>
              </a:rPr>
              <a:t>ALDONIC ACID</a:t>
            </a:r>
          </a:p>
        </p:txBody>
      </p:sp>
      <p:sp>
        <p:nvSpPr>
          <p:cNvPr id="91143" name="Text Box 7"/>
          <p:cNvSpPr txBox="1">
            <a:spLocks noChangeArrowheads="1"/>
          </p:cNvSpPr>
          <p:nvPr/>
        </p:nvSpPr>
        <p:spPr bwMode="auto">
          <a:xfrm>
            <a:off x="3394075" y="3941763"/>
            <a:ext cx="3305175" cy="519112"/>
          </a:xfrm>
          <a:prstGeom prst="rect">
            <a:avLst/>
          </a:prstGeom>
          <a:noFill/>
          <a:ln w="9525">
            <a:noFill/>
            <a:miter lim="800000"/>
            <a:headEnd/>
            <a:tailEnd/>
          </a:ln>
        </p:spPr>
        <p:txBody>
          <a:bodyPr wrap="none">
            <a:spAutoFit/>
          </a:bodyPr>
          <a:lstStyle/>
          <a:p>
            <a:pPr algn="ctr" rtl="1">
              <a:defRPr/>
            </a:pPr>
            <a:r>
              <a:rPr lang="en" sz="2800" b="1">
                <a:solidFill>
                  <a:srgbClr val="FF0000"/>
                </a:solidFill>
                <a:effectLst>
                  <a:outerShdw blurRad="38100" dist="38100" dir="2700000" algn="tl">
                    <a:srgbClr val="000000">
                      <a:alpha val="43137"/>
                    </a:srgbClr>
                  </a:outerShdw>
                </a:effectLst>
                <a:latin typeface="Arial" pitchFamily="34" charset="0"/>
              </a:rPr>
              <a:t>URONIC ACID</a:t>
            </a:r>
          </a:p>
        </p:txBody>
      </p:sp>
      <p:sp>
        <p:nvSpPr>
          <p:cNvPr id="91144" name="Text Box 8"/>
          <p:cNvSpPr txBox="1">
            <a:spLocks noChangeArrowheads="1"/>
          </p:cNvSpPr>
          <p:nvPr/>
        </p:nvSpPr>
        <p:spPr bwMode="auto">
          <a:xfrm>
            <a:off x="3394075" y="5894388"/>
            <a:ext cx="3503613" cy="519112"/>
          </a:xfrm>
          <a:prstGeom prst="rect">
            <a:avLst/>
          </a:prstGeom>
          <a:noFill/>
          <a:ln w="9525">
            <a:noFill/>
            <a:miter lim="800000"/>
            <a:headEnd/>
            <a:tailEnd/>
          </a:ln>
        </p:spPr>
        <p:txBody>
          <a:bodyPr wrap="none">
            <a:spAutoFit/>
          </a:bodyPr>
          <a:lstStyle/>
          <a:p>
            <a:pPr algn="ctr" rtl="1">
              <a:defRPr/>
            </a:pPr>
            <a:r>
              <a:rPr lang="en" sz="2800" b="1">
                <a:solidFill>
                  <a:srgbClr val="FF0000"/>
                </a:solidFill>
                <a:effectLst>
                  <a:outerShdw blurRad="38100" dist="38100" dir="2700000" algn="tl">
                    <a:srgbClr val="000000">
                      <a:alpha val="43137"/>
                    </a:srgbClr>
                  </a:outerShdw>
                </a:effectLst>
                <a:latin typeface="Arial" pitchFamily="34" charset="0"/>
              </a:rPr>
              <a:t>ALDARIC ACID</a:t>
            </a:r>
          </a:p>
        </p:txBody>
      </p:sp>
      <p:sp>
        <p:nvSpPr>
          <p:cNvPr id="62472" name="Text Box 9"/>
          <p:cNvSpPr txBox="1">
            <a:spLocks noChangeArrowheads="1"/>
          </p:cNvSpPr>
          <p:nvPr/>
        </p:nvSpPr>
        <p:spPr bwMode="auto">
          <a:xfrm>
            <a:off x="571500" y="428625"/>
            <a:ext cx="7900988" cy="584200"/>
          </a:xfrm>
          <a:prstGeom prst="rect">
            <a:avLst/>
          </a:prstGeom>
          <a:noFill/>
          <a:ln w="9525">
            <a:noFill/>
            <a:miter lim="800000"/>
            <a:headEnd/>
            <a:tailEnd/>
          </a:ln>
        </p:spPr>
        <p:txBody>
          <a:bodyPr wrap="none">
            <a:spAutoFit/>
          </a:bodyPr>
          <a:lstStyle/>
          <a:p>
            <a:pPr algn="ctr" rtl="1">
              <a:defRPr/>
            </a:pPr>
            <a:r>
              <a:rPr lang="en" sz="3200" b="1">
                <a:solidFill>
                  <a:srgbClr val="FFFF00"/>
                </a:solidFill>
                <a:effectLst>
                  <a:outerShdw blurRad="38100" dist="38100" dir="2700000" algn="tl">
                    <a:srgbClr val="000000">
                      <a:alpha val="43137"/>
                    </a:srgbClr>
                  </a:outerShdw>
                </a:effectLst>
                <a:latin typeface="Arial" pitchFamily="34" charset="0"/>
              </a:rPr>
              <a:t>Physicochemical properties of sugars</a:t>
            </a:r>
          </a:p>
        </p:txBody>
      </p:sp>
      <p:sp>
        <p:nvSpPr>
          <p:cNvPr id="1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007799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91139"/>
                                        </p:tgtEl>
                                        <p:attrNameLst>
                                          <p:attrName>style.visibility</p:attrName>
                                        </p:attrNameLst>
                                      </p:cBhvr>
                                      <p:to>
                                        <p:strVal val="visible"/>
                                      </p:to>
                                    </p:set>
                                    <p:animEffect transition="in" filter="blinds(horizontal)">
                                      <p:cBhvr>
                                        <p:cTn id="7" dur="300"/>
                                        <p:tgtEl>
                                          <p:spTgt spid="91139"/>
                                        </p:tgtEl>
                                      </p:cBhvr>
                                    </p:animEffect>
                                  </p:childTnLst>
                                </p:cTn>
                              </p:par>
                              <p:par>
                                <p:cTn id="8" presetID="3" presetClass="entr" presetSubtype="10" fill="hold" grpId="0" nodeType="withEffect">
                                  <p:stCondLst>
                                    <p:cond delay="0"/>
                                  </p:stCondLst>
                                  <p:iterate type="wd">
                                    <p:tmPct val="100000"/>
                                  </p:iterate>
                                  <p:childTnLst>
                                    <p:set>
                                      <p:cBhvr>
                                        <p:cTn id="9" dur="1" fill="hold">
                                          <p:stCondLst>
                                            <p:cond delay="0"/>
                                          </p:stCondLst>
                                        </p:cTn>
                                        <p:tgtEl>
                                          <p:spTgt spid="91142"/>
                                        </p:tgtEl>
                                        <p:attrNameLst>
                                          <p:attrName>style.visibility</p:attrName>
                                        </p:attrNameLst>
                                      </p:cBhvr>
                                      <p:to>
                                        <p:strVal val="visible"/>
                                      </p:to>
                                    </p:set>
                                    <p:animEffect transition="in" filter="blinds(horizontal)">
                                      <p:cBhvr>
                                        <p:cTn id="10" dur="300"/>
                                        <p:tgtEl>
                                          <p:spTgt spid="911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iterate type="wd">
                                    <p:tmPct val="100000"/>
                                  </p:iterate>
                                  <p:childTnLst>
                                    <p:set>
                                      <p:cBhvr>
                                        <p:cTn id="14" dur="1" fill="hold">
                                          <p:stCondLst>
                                            <p:cond delay="0"/>
                                          </p:stCondLst>
                                        </p:cTn>
                                        <p:tgtEl>
                                          <p:spTgt spid="91140"/>
                                        </p:tgtEl>
                                        <p:attrNameLst>
                                          <p:attrName>style.visibility</p:attrName>
                                        </p:attrNameLst>
                                      </p:cBhvr>
                                      <p:to>
                                        <p:strVal val="visible"/>
                                      </p:to>
                                    </p:set>
                                    <p:animEffect transition="in" filter="blinds(horizontal)">
                                      <p:cBhvr>
                                        <p:cTn id="15" dur="300"/>
                                        <p:tgtEl>
                                          <p:spTgt spid="91140"/>
                                        </p:tgtEl>
                                      </p:cBhvr>
                                    </p:animEffect>
                                  </p:childTnLst>
                                </p:cTn>
                              </p:par>
                              <p:par>
                                <p:cTn id="16" presetID="3" presetClass="entr" presetSubtype="10" fill="hold" grpId="0" nodeType="withEffect">
                                  <p:stCondLst>
                                    <p:cond delay="0"/>
                                  </p:stCondLst>
                                  <p:iterate type="wd">
                                    <p:tmPct val="100000"/>
                                  </p:iterate>
                                  <p:childTnLst>
                                    <p:set>
                                      <p:cBhvr>
                                        <p:cTn id="17" dur="1" fill="hold">
                                          <p:stCondLst>
                                            <p:cond delay="0"/>
                                          </p:stCondLst>
                                        </p:cTn>
                                        <p:tgtEl>
                                          <p:spTgt spid="91143"/>
                                        </p:tgtEl>
                                        <p:attrNameLst>
                                          <p:attrName>style.visibility</p:attrName>
                                        </p:attrNameLst>
                                      </p:cBhvr>
                                      <p:to>
                                        <p:strVal val="visible"/>
                                      </p:to>
                                    </p:set>
                                    <p:animEffect transition="in" filter="blinds(horizontal)">
                                      <p:cBhvr>
                                        <p:cTn id="18" dur="300"/>
                                        <p:tgtEl>
                                          <p:spTgt spid="911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iterate type="wd">
                                    <p:tmPct val="100000"/>
                                  </p:iterate>
                                  <p:childTnLst>
                                    <p:set>
                                      <p:cBhvr>
                                        <p:cTn id="22" dur="1" fill="hold">
                                          <p:stCondLst>
                                            <p:cond delay="0"/>
                                          </p:stCondLst>
                                        </p:cTn>
                                        <p:tgtEl>
                                          <p:spTgt spid="91141"/>
                                        </p:tgtEl>
                                        <p:attrNameLst>
                                          <p:attrName>style.visibility</p:attrName>
                                        </p:attrNameLst>
                                      </p:cBhvr>
                                      <p:to>
                                        <p:strVal val="visible"/>
                                      </p:to>
                                    </p:set>
                                    <p:animEffect transition="in" filter="blinds(horizontal)">
                                      <p:cBhvr>
                                        <p:cTn id="23" dur="300"/>
                                        <p:tgtEl>
                                          <p:spTgt spid="91141"/>
                                        </p:tgtEl>
                                      </p:cBhvr>
                                    </p:animEffect>
                                  </p:childTnLst>
                                </p:cTn>
                              </p:par>
                              <p:par>
                                <p:cTn id="24" presetID="3" presetClass="entr" presetSubtype="10" fill="hold" grpId="0" nodeType="withEffect">
                                  <p:stCondLst>
                                    <p:cond delay="0"/>
                                  </p:stCondLst>
                                  <p:iterate type="wd">
                                    <p:tmPct val="100000"/>
                                  </p:iterate>
                                  <p:childTnLst>
                                    <p:set>
                                      <p:cBhvr>
                                        <p:cTn id="25" dur="1" fill="hold">
                                          <p:stCondLst>
                                            <p:cond delay="0"/>
                                          </p:stCondLst>
                                        </p:cTn>
                                        <p:tgtEl>
                                          <p:spTgt spid="91144"/>
                                        </p:tgtEl>
                                        <p:attrNameLst>
                                          <p:attrName>style.visibility</p:attrName>
                                        </p:attrNameLst>
                                      </p:cBhvr>
                                      <p:to>
                                        <p:strVal val="visible"/>
                                      </p:to>
                                    </p:set>
                                    <p:animEffect transition="in" filter="blinds(horizontal)">
                                      <p:cBhvr>
                                        <p:cTn id="26" dur="3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40" grpId="0" autoUpdateAnimBg="0"/>
      <p:bldP spid="91141" grpId="0" autoUpdateAnimBg="0"/>
      <p:bldP spid="91142" grpId="0" autoUpdateAnimBg="0"/>
      <p:bldP spid="91143" grpId="0" autoUpdateAnimBg="0"/>
      <p:bldP spid="9114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62" name="Rectangle 142"/>
          <p:cNvSpPr>
            <a:spLocks noChangeArrowheads="1"/>
          </p:cNvSpPr>
          <p:nvPr/>
        </p:nvSpPr>
        <p:spPr bwMode="auto">
          <a:xfrm>
            <a:off x="6527800" y="6140450"/>
            <a:ext cx="2463800" cy="330200"/>
          </a:xfrm>
          <a:prstGeom prst="rect">
            <a:avLst/>
          </a:prstGeom>
          <a:solidFill>
            <a:srgbClr val="FF00FF"/>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82061" name="Rectangle 141"/>
          <p:cNvSpPr>
            <a:spLocks noChangeArrowheads="1"/>
          </p:cNvSpPr>
          <p:nvPr/>
        </p:nvSpPr>
        <p:spPr bwMode="auto">
          <a:xfrm>
            <a:off x="3009900" y="6140450"/>
            <a:ext cx="2997200" cy="330200"/>
          </a:xfrm>
          <a:prstGeom prst="rect">
            <a:avLst/>
          </a:prstGeom>
          <a:solidFill>
            <a:srgbClr val="FF00FF"/>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82060" name="Rectangle 140"/>
          <p:cNvSpPr>
            <a:spLocks noChangeArrowheads="1"/>
          </p:cNvSpPr>
          <p:nvPr/>
        </p:nvSpPr>
        <p:spPr bwMode="auto">
          <a:xfrm>
            <a:off x="2768600" y="2984500"/>
            <a:ext cx="2463800" cy="330200"/>
          </a:xfrm>
          <a:prstGeom prst="rect">
            <a:avLst/>
          </a:prstGeom>
          <a:solidFill>
            <a:srgbClr val="FF00FF"/>
          </a:solidFill>
          <a:ln w="9525">
            <a:solidFill>
              <a:schemeClr val="tx1"/>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grpSp>
        <p:nvGrpSpPr>
          <p:cNvPr id="2" name="Group 66"/>
          <p:cNvGrpSpPr>
            <a:grpSpLocks/>
          </p:cNvGrpSpPr>
          <p:nvPr/>
        </p:nvGrpSpPr>
        <p:grpSpPr bwMode="auto">
          <a:xfrm>
            <a:off x="703263" y="741363"/>
            <a:ext cx="1427162" cy="1938337"/>
            <a:chOff x="443" y="683"/>
            <a:chExt cx="899" cy="1221"/>
          </a:xfrm>
        </p:grpSpPr>
        <p:sp>
          <p:nvSpPr>
            <p:cNvPr id="63599" name="Line 3"/>
            <p:cNvSpPr>
              <a:spLocks noChangeShapeType="1"/>
            </p:cNvSpPr>
            <p:nvPr/>
          </p:nvSpPr>
          <p:spPr bwMode="auto">
            <a:xfrm>
              <a:off x="864" y="876"/>
              <a:ext cx="0" cy="85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600" name="Line 4"/>
            <p:cNvSpPr>
              <a:spLocks noChangeShapeType="1"/>
            </p:cNvSpPr>
            <p:nvPr/>
          </p:nvSpPr>
          <p:spPr bwMode="auto">
            <a:xfrm>
              <a:off x="876" y="1044"/>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601" name="Line 5"/>
            <p:cNvSpPr>
              <a:spLocks noChangeShapeType="1"/>
            </p:cNvSpPr>
            <p:nvPr/>
          </p:nvSpPr>
          <p:spPr bwMode="auto">
            <a:xfrm>
              <a:off x="744" y="1208"/>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602" name="Line 6"/>
            <p:cNvSpPr>
              <a:spLocks noChangeShapeType="1"/>
            </p:cNvSpPr>
            <p:nvPr/>
          </p:nvSpPr>
          <p:spPr bwMode="auto">
            <a:xfrm>
              <a:off x="876" y="1372"/>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603" name="Line 7"/>
            <p:cNvSpPr>
              <a:spLocks noChangeShapeType="1"/>
            </p:cNvSpPr>
            <p:nvPr/>
          </p:nvSpPr>
          <p:spPr bwMode="auto">
            <a:xfrm>
              <a:off x="876" y="1536"/>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604" name="Text Box 8"/>
            <p:cNvSpPr txBox="1">
              <a:spLocks noChangeArrowheads="1"/>
            </p:cNvSpPr>
            <p:nvPr/>
          </p:nvSpPr>
          <p:spPr bwMode="auto">
            <a:xfrm>
              <a:off x="948" y="1418"/>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605" name="Text Box 9"/>
            <p:cNvSpPr txBox="1">
              <a:spLocks noChangeArrowheads="1"/>
            </p:cNvSpPr>
            <p:nvPr/>
          </p:nvSpPr>
          <p:spPr bwMode="auto">
            <a:xfrm>
              <a:off x="949" y="1250"/>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606" name="Text Box 10"/>
            <p:cNvSpPr txBox="1">
              <a:spLocks noChangeArrowheads="1"/>
            </p:cNvSpPr>
            <p:nvPr/>
          </p:nvSpPr>
          <p:spPr bwMode="auto">
            <a:xfrm>
              <a:off x="949" y="923"/>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607" name="Text Box 11"/>
            <p:cNvSpPr txBox="1">
              <a:spLocks noChangeArrowheads="1"/>
            </p:cNvSpPr>
            <p:nvPr/>
          </p:nvSpPr>
          <p:spPr bwMode="auto">
            <a:xfrm>
              <a:off x="443" y="1088"/>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a:t>
              </a:r>
            </a:p>
          </p:txBody>
        </p:sp>
        <p:sp>
          <p:nvSpPr>
            <p:cNvPr id="63608" name="Text Box 12"/>
            <p:cNvSpPr txBox="1">
              <a:spLocks noChangeArrowheads="1"/>
            </p:cNvSpPr>
            <p:nvPr/>
          </p:nvSpPr>
          <p:spPr bwMode="auto">
            <a:xfrm>
              <a:off x="749" y="1673"/>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63609" name="Text Box 13"/>
            <p:cNvSpPr txBox="1">
              <a:spLocks noChangeArrowheads="1"/>
            </p:cNvSpPr>
            <p:nvPr/>
          </p:nvSpPr>
          <p:spPr bwMode="auto">
            <a:xfrm>
              <a:off x="746" y="683"/>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grpSp>
      <p:grpSp>
        <p:nvGrpSpPr>
          <p:cNvPr id="3" name="Group 68"/>
          <p:cNvGrpSpPr>
            <a:grpSpLocks/>
          </p:cNvGrpSpPr>
          <p:nvPr/>
        </p:nvGrpSpPr>
        <p:grpSpPr bwMode="auto">
          <a:xfrm>
            <a:off x="2778125" y="735013"/>
            <a:ext cx="1427163" cy="1938337"/>
            <a:chOff x="1750" y="679"/>
            <a:chExt cx="899" cy="1221"/>
          </a:xfrm>
        </p:grpSpPr>
        <p:sp>
          <p:nvSpPr>
            <p:cNvPr id="63588" name="Line 14"/>
            <p:cNvSpPr>
              <a:spLocks noChangeShapeType="1"/>
            </p:cNvSpPr>
            <p:nvPr/>
          </p:nvSpPr>
          <p:spPr bwMode="auto">
            <a:xfrm>
              <a:off x="2171" y="872"/>
              <a:ext cx="0" cy="85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89" name="Line 15"/>
            <p:cNvSpPr>
              <a:spLocks noChangeShapeType="1"/>
            </p:cNvSpPr>
            <p:nvPr/>
          </p:nvSpPr>
          <p:spPr bwMode="auto">
            <a:xfrm>
              <a:off x="2183" y="1040"/>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90" name="Line 16"/>
            <p:cNvSpPr>
              <a:spLocks noChangeShapeType="1"/>
            </p:cNvSpPr>
            <p:nvPr/>
          </p:nvSpPr>
          <p:spPr bwMode="auto">
            <a:xfrm>
              <a:off x="2051" y="1204"/>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91" name="Line 17"/>
            <p:cNvSpPr>
              <a:spLocks noChangeShapeType="1"/>
            </p:cNvSpPr>
            <p:nvPr/>
          </p:nvSpPr>
          <p:spPr bwMode="auto">
            <a:xfrm>
              <a:off x="2183" y="1368"/>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92" name="Line 18"/>
            <p:cNvSpPr>
              <a:spLocks noChangeShapeType="1"/>
            </p:cNvSpPr>
            <p:nvPr/>
          </p:nvSpPr>
          <p:spPr bwMode="auto">
            <a:xfrm>
              <a:off x="2183" y="1532"/>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93" name="Text Box 19"/>
            <p:cNvSpPr txBox="1">
              <a:spLocks noChangeArrowheads="1"/>
            </p:cNvSpPr>
            <p:nvPr/>
          </p:nvSpPr>
          <p:spPr bwMode="auto">
            <a:xfrm>
              <a:off x="2255" y="1414"/>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94" name="Text Box 20"/>
            <p:cNvSpPr txBox="1">
              <a:spLocks noChangeArrowheads="1"/>
            </p:cNvSpPr>
            <p:nvPr/>
          </p:nvSpPr>
          <p:spPr bwMode="auto">
            <a:xfrm>
              <a:off x="2256" y="1246"/>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95" name="Text Box 21"/>
            <p:cNvSpPr txBox="1">
              <a:spLocks noChangeArrowheads="1"/>
            </p:cNvSpPr>
            <p:nvPr/>
          </p:nvSpPr>
          <p:spPr bwMode="auto">
            <a:xfrm>
              <a:off x="2256" y="919"/>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96" name="Text Box 22"/>
            <p:cNvSpPr txBox="1">
              <a:spLocks noChangeArrowheads="1"/>
            </p:cNvSpPr>
            <p:nvPr/>
          </p:nvSpPr>
          <p:spPr bwMode="auto">
            <a:xfrm>
              <a:off x="1750" y="1084"/>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a:t>
              </a:r>
            </a:p>
          </p:txBody>
        </p:sp>
        <p:sp>
          <p:nvSpPr>
            <p:cNvPr id="63597" name="Text Box 23"/>
            <p:cNvSpPr txBox="1">
              <a:spLocks noChangeArrowheads="1"/>
            </p:cNvSpPr>
            <p:nvPr/>
          </p:nvSpPr>
          <p:spPr bwMode="auto">
            <a:xfrm>
              <a:off x="2056" y="1669"/>
              <a:ext cx="593"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63598" name="Text Box 24"/>
            <p:cNvSpPr txBox="1">
              <a:spLocks noChangeArrowheads="1"/>
            </p:cNvSpPr>
            <p:nvPr/>
          </p:nvSpPr>
          <p:spPr bwMode="auto">
            <a:xfrm>
              <a:off x="2053" y="679"/>
              <a:ext cx="548"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COOH</a:t>
              </a:r>
            </a:p>
          </p:txBody>
        </p:sp>
      </p:grpSp>
      <p:grpSp>
        <p:nvGrpSpPr>
          <p:cNvPr id="4" name="Group 67"/>
          <p:cNvGrpSpPr>
            <a:grpSpLocks/>
          </p:cNvGrpSpPr>
          <p:nvPr/>
        </p:nvGrpSpPr>
        <p:grpSpPr bwMode="auto">
          <a:xfrm>
            <a:off x="2136775" y="1804988"/>
            <a:ext cx="790575" cy="431800"/>
            <a:chOff x="1346" y="1353"/>
            <a:chExt cx="498" cy="272"/>
          </a:xfrm>
        </p:grpSpPr>
        <p:sp>
          <p:nvSpPr>
            <p:cNvPr id="63586" name="Line 25"/>
            <p:cNvSpPr>
              <a:spLocks noChangeShapeType="1"/>
            </p:cNvSpPr>
            <p:nvPr/>
          </p:nvSpPr>
          <p:spPr bwMode="auto">
            <a:xfrm>
              <a:off x="1410" y="1353"/>
              <a:ext cx="410" cy="0"/>
            </a:xfrm>
            <a:prstGeom prst="line">
              <a:avLst/>
            </a:prstGeom>
            <a:noFill/>
            <a:ln w="38100">
              <a:solidFill>
                <a:schemeClr val="tx1"/>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87" name="Text Box 60"/>
            <p:cNvSpPr txBox="1">
              <a:spLocks noChangeArrowheads="1"/>
            </p:cNvSpPr>
            <p:nvPr/>
          </p:nvSpPr>
          <p:spPr bwMode="auto">
            <a:xfrm>
              <a:off x="1346" y="1375"/>
              <a:ext cx="498" cy="250"/>
            </a:xfrm>
            <a:prstGeom prst="rect">
              <a:avLst/>
            </a:prstGeom>
            <a:noFill/>
            <a:ln w="9525">
              <a:noFill/>
              <a:miter lim="800000"/>
              <a:headEnd/>
              <a:tailEnd/>
            </a:ln>
          </p:spPr>
          <p:txBody>
            <a:bodyPr wrap="none">
              <a:spAutoFit/>
            </a:bodyPr>
            <a:lstStyle/>
            <a:p>
              <a:pPr algn="ctr" rtl="1">
                <a:defRPr/>
              </a:pPr>
              <a:r>
                <a:rPr lang="en" sz="2000" b="1">
                  <a:effectLst>
                    <a:outerShdw blurRad="38100" dist="38100" dir="2700000" algn="tl">
                      <a:srgbClr val="000000">
                        <a:alpha val="43137"/>
                      </a:srgbClr>
                    </a:outerShdw>
                  </a:effectLst>
                  <a:latin typeface="Arial" pitchFamily="34" charset="0"/>
                </a:rPr>
                <a:t>[oxy]</a:t>
              </a:r>
            </a:p>
          </p:txBody>
        </p:sp>
      </p:grpSp>
      <p:grpSp>
        <p:nvGrpSpPr>
          <p:cNvPr id="5" name="Group 69"/>
          <p:cNvGrpSpPr>
            <a:grpSpLocks/>
          </p:cNvGrpSpPr>
          <p:nvPr/>
        </p:nvGrpSpPr>
        <p:grpSpPr bwMode="auto">
          <a:xfrm>
            <a:off x="4000500" y="1804988"/>
            <a:ext cx="1495425" cy="520700"/>
            <a:chOff x="2520" y="1353"/>
            <a:chExt cx="942" cy="328"/>
          </a:xfrm>
        </p:grpSpPr>
        <p:sp>
          <p:nvSpPr>
            <p:cNvPr id="63584" name="Line 26"/>
            <p:cNvSpPr>
              <a:spLocks noChangeShapeType="1"/>
            </p:cNvSpPr>
            <p:nvPr/>
          </p:nvSpPr>
          <p:spPr bwMode="auto">
            <a:xfrm>
              <a:off x="2801" y="1353"/>
              <a:ext cx="410" cy="0"/>
            </a:xfrm>
            <a:prstGeom prst="line">
              <a:avLst/>
            </a:prstGeom>
            <a:noFill/>
            <a:ln w="38100">
              <a:solidFill>
                <a:schemeClr val="tx1"/>
              </a:solidFill>
              <a:round/>
              <a:headEnd/>
              <a:tailEnd type="stealth" w="med" len="me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85" name="Text Box 61"/>
            <p:cNvSpPr txBox="1">
              <a:spLocks noChangeArrowheads="1"/>
            </p:cNvSpPr>
            <p:nvPr/>
          </p:nvSpPr>
          <p:spPr bwMode="auto">
            <a:xfrm>
              <a:off x="2520" y="1431"/>
              <a:ext cx="942" cy="250"/>
            </a:xfrm>
            <a:prstGeom prst="rect">
              <a:avLst/>
            </a:prstGeom>
            <a:noFill/>
            <a:ln w="9525">
              <a:noFill/>
              <a:miter lim="800000"/>
              <a:headEnd/>
              <a:tailEnd/>
            </a:ln>
          </p:spPr>
          <p:txBody>
            <a:bodyPr wrap="none">
              <a:spAutoFit/>
            </a:bodyPr>
            <a:lstStyle/>
            <a:p>
              <a:pPr algn="ctr" rtl="1">
                <a:defRPr/>
              </a:pPr>
              <a:r>
                <a:rPr lang="en" sz="2000" b="1">
                  <a:effectLst>
                    <a:outerShdw blurRad="38100" dist="38100" dir="2700000" algn="tl">
                      <a:srgbClr val="000000">
                        <a:alpha val="43137"/>
                      </a:srgbClr>
                    </a:outerShdw>
                  </a:effectLst>
                  <a:latin typeface="Arial" pitchFamily="34" charset="0"/>
                </a:rPr>
                <a:t>cycling</a:t>
              </a:r>
            </a:p>
          </p:txBody>
        </p:sp>
      </p:grpSp>
      <p:grpSp>
        <p:nvGrpSpPr>
          <p:cNvPr id="6" name="Group 71"/>
          <p:cNvGrpSpPr>
            <a:grpSpLocks/>
          </p:cNvGrpSpPr>
          <p:nvPr/>
        </p:nvGrpSpPr>
        <p:grpSpPr bwMode="auto">
          <a:xfrm>
            <a:off x="5253038" y="758825"/>
            <a:ext cx="2611437" cy="2319338"/>
            <a:chOff x="3309" y="694"/>
            <a:chExt cx="1645" cy="1461"/>
          </a:xfrm>
        </p:grpSpPr>
        <p:sp>
          <p:nvSpPr>
            <p:cNvPr id="63554" name="Text Box 48"/>
            <p:cNvSpPr txBox="1">
              <a:spLocks noChangeArrowheads="1"/>
            </p:cNvSpPr>
            <p:nvPr/>
          </p:nvSpPr>
          <p:spPr bwMode="auto">
            <a:xfrm>
              <a:off x="4195" y="1867"/>
              <a:ext cx="404"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grpSp>
          <p:nvGrpSpPr>
            <p:cNvPr id="87107" name="Group 70"/>
            <p:cNvGrpSpPr>
              <a:grpSpLocks/>
            </p:cNvGrpSpPr>
            <p:nvPr/>
          </p:nvGrpSpPr>
          <p:grpSpPr bwMode="auto">
            <a:xfrm>
              <a:off x="3309" y="694"/>
              <a:ext cx="1645" cy="1458"/>
              <a:chOff x="3309" y="694"/>
              <a:chExt cx="1645" cy="1458"/>
            </a:xfrm>
          </p:grpSpPr>
          <p:sp>
            <p:nvSpPr>
              <p:cNvPr id="63556" name="Text Box 27"/>
              <p:cNvSpPr txBox="1">
                <a:spLocks noChangeArrowheads="1"/>
              </p:cNvSpPr>
              <p:nvPr/>
            </p:nvSpPr>
            <p:spPr bwMode="auto">
              <a:xfrm>
                <a:off x="3309" y="1560"/>
                <a:ext cx="404"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a:t>
                </a:r>
              </a:p>
            </p:txBody>
          </p:sp>
          <p:sp>
            <p:nvSpPr>
              <p:cNvPr id="63557" name="Line 28"/>
              <p:cNvSpPr>
                <a:spLocks noChangeShapeType="1"/>
              </p:cNvSpPr>
              <p:nvPr/>
            </p:nvSpPr>
            <p:spPr bwMode="auto">
              <a:xfrm>
                <a:off x="3604" y="1398"/>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58" name="Line 29"/>
              <p:cNvSpPr>
                <a:spLocks noChangeShapeType="1"/>
              </p:cNvSpPr>
              <p:nvPr/>
            </p:nvSpPr>
            <p:spPr bwMode="auto">
              <a:xfrm>
                <a:off x="3802" y="995"/>
                <a:ext cx="0" cy="295"/>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59" name="Line 30"/>
              <p:cNvSpPr>
                <a:spLocks noChangeShapeType="1"/>
              </p:cNvSpPr>
              <p:nvPr/>
            </p:nvSpPr>
            <p:spPr bwMode="auto">
              <a:xfrm rot="5400000">
                <a:off x="4624" y="1373"/>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60" name="Text Box 31"/>
              <p:cNvSpPr txBox="1">
                <a:spLocks noChangeArrowheads="1"/>
              </p:cNvSpPr>
              <p:nvPr/>
            </p:nvSpPr>
            <p:spPr bwMode="auto">
              <a:xfrm>
                <a:off x="3678" y="1231"/>
                <a:ext cx="25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a:t>
                </a:r>
              </a:p>
            </p:txBody>
          </p:sp>
          <p:sp>
            <p:nvSpPr>
              <p:cNvPr id="63561" name="Text Box 32"/>
              <p:cNvSpPr txBox="1">
                <a:spLocks noChangeArrowheads="1"/>
              </p:cNvSpPr>
              <p:nvPr/>
            </p:nvSpPr>
            <p:spPr bwMode="auto">
              <a:xfrm>
                <a:off x="3465" y="1156"/>
                <a:ext cx="25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a:t>
                </a:r>
              </a:p>
            </p:txBody>
          </p:sp>
          <p:sp>
            <p:nvSpPr>
              <p:cNvPr id="63562" name="Text Box 34"/>
              <p:cNvSpPr txBox="1">
                <a:spLocks noChangeArrowheads="1"/>
              </p:cNvSpPr>
              <p:nvPr/>
            </p:nvSpPr>
            <p:spPr bwMode="auto">
              <a:xfrm>
                <a:off x="3672" y="1864"/>
                <a:ext cx="25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a:t>
                </a:r>
              </a:p>
            </p:txBody>
          </p:sp>
          <p:sp>
            <p:nvSpPr>
              <p:cNvPr id="63563" name="Text Box 35"/>
              <p:cNvSpPr txBox="1">
                <a:spLocks noChangeArrowheads="1"/>
              </p:cNvSpPr>
              <p:nvPr/>
            </p:nvSpPr>
            <p:spPr bwMode="auto">
              <a:xfrm>
                <a:off x="3672" y="764"/>
                <a:ext cx="753"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63564" name="Text Box 38"/>
              <p:cNvSpPr txBox="1">
                <a:spLocks noChangeArrowheads="1"/>
              </p:cNvSpPr>
              <p:nvPr/>
            </p:nvSpPr>
            <p:spPr bwMode="auto">
              <a:xfrm>
                <a:off x="4689" y="1349"/>
                <a:ext cx="2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a:t>
                </a:r>
              </a:p>
            </p:txBody>
          </p:sp>
          <p:sp>
            <p:nvSpPr>
              <p:cNvPr id="63565" name="Text Box 40"/>
              <p:cNvSpPr txBox="1">
                <a:spLocks noChangeArrowheads="1"/>
              </p:cNvSpPr>
              <p:nvPr/>
            </p:nvSpPr>
            <p:spPr bwMode="auto">
              <a:xfrm>
                <a:off x="3649" y="694"/>
                <a:ext cx="178"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6</a:t>
                </a:r>
              </a:p>
            </p:txBody>
          </p:sp>
          <p:sp>
            <p:nvSpPr>
              <p:cNvPr id="63566" name="Text Box 41"/>
              <p:cNvSpPr txBox="1">
                <a:spLocks noChangeArrowheads="1"/>
              </p:cNvSpPr>
              <p:nvPr/>
            </p:nvSpPr>
            <p:spPr bwMode="auto">
              <a:xfrm>
                <a:off x="3793" y="1138"/>
                <a:ext cx="178"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5</a:t>
                </a:r>
              </a:p>
            </p:txBody>
          </p:sp>
          <p:sp>
            <p:nvSpPr>
              <p:cNvPr id="63567" name="Text Box 42"/>
              <p:cNvSpPr txBox="1">
                <a:spLocks noChangeArrowheads="1"/>
              </p:cNvSpPr>
              <p:nvPr/>
            </p:nvSpPr>
            <p:spPr bwMode="auto">
              <a:xfrm>
                <a:off x="3433" y="1390"/>
                <a:ext cx="178"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4</a:t>
                </a:r>
              </a:p>
            </p:txBody>
          </p:sp>
          <p:sp>
            <p:nvSpPr>
              <p:cNvPr id="63568" name="Text Box 44"/>
              <p:cNvSpPr txBox="1">
                <a:spLocks noChangeArrowheads="1"/>
              </p:cNvSpPr>
              <p:nvPr/>
            </p:nvSpPr>
            <p:spPr bwMode="auto">
              <a:xfrm>
                <a:off x="4337" y="1758"/>
                <a:ext cx="178"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2</a:t>
                </a:r>
              </a:p>
            </p:txBody>
          </p:sp>
          <p:sp>
            <p:nvSpPr>
              <p:cNvPr id="63569" name="Text Box 45"/>
              <p:cNvSpPr txBox="1">
                <a:spLocks noChangeArrowheads="1"/>
              </p:cNvSpPr>
              <p:nvPr/>
            </p:nvSpPr>
            <p:spPr bwMode="auto">
              <a:xfrm>
                <a:off x="4453" y="1317"/>
                <a:ext cx="178"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1</a:t>
                </a:r>
              </a:p>
            </p:txBody>
          </p:sp>
          <p:sp>
            <p:nvSpPr>
              <p:cNvPr id="63570" name="Line 46"/>
              <p:cNvSpPr>
                <a:spLocks noChangeShapeType="1"/>
              </p:cNvSpPr>
              <p:nvPr/>
            </p:nvSpPr>
            <p:spPr bwMode="auto">
              <a:xfrm>
                <a:off x="3796" y="1164"/>
                <a:ext cx="552"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71" name="Line 47"/>
              <p:cNvSpPr>
                <a:spLocks noChangeShapeType="1"/>
              </p:cNvSpPr>
              <p:nvPr/>
            </p:nvSpPr>
            <p:spPr bwMode="auto">
              <a:xfrm rot="-1800000" flipH="1" flipV="1">
                <a:off x="4423" y="1134"/>
                <a:ext cx="0" cy="408"/>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72" name="Line 49"/>
              <p:cNvSpPr>
                <a:spLocks noChangeShapeType="1"/>
              </p:cNvSpPr>
              <p:nvPr/>
            </p:nvSpPr>
            <p:spPr bwMode="auto">
              <a:xfrm rot="1800000" flipV="1">
                <a:off x="3703" y="1134"/>
                <a:ext cx="0" cy="408"/>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73" name="Oval 50"/>
              <p:cNvSpPr>
                <a:spLocks noChangeArrowheads="1"/>
              </p:cNvSpPr>
              <p:nvPr/>
            </p:nvSpPr>
            <p:spPr bwMode="auto">
              <a:xfrm>
                <a:off x="4257" y="1089"/>
                <a:ext cx="129" cy="129"/>
              </a:xfrm>
              <a:prstGeom prst="ellipse">
                <a:avLst/>
              </a:prstGeom>
              <a:solidFill>
                <a:schemeClr val="tx1"/>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74" name="Text Box 51"/>
              <p:cNvSpPr txBox="1">
                <a:spLocks noChangeArrowheads="1"/>
              </p:cNvSpPr>
              <p:nvPr/>
            </p:nvSpPr>
            <p:spPr bwMode="auto">
              <a:xfrm>
                <a:off x="4185" y="1071"/>
                <a:ext cx="265" cy="288"/>
              </a:xfrm>
              <a:prstGeom prst="rect">
                <a:avLst/>
              </a:prstGeom>
              <a:noFill/>
              <a:ln w="9525">
                <a:noFill/>
                <a:miter lim="800000"/>
                <a:headEnd/>
                <a:tailEnd/>
              </a:ln>
            </p:spPr>
            <p:txBody>
              <a:bodyPr wrap="none">
                <a:spAutoFit/>
              </a:bodyPr>
              <a:lstStyle/>
              <a:p>
                <a:pPr algn="ctr" rtl="1">
                  <a:defRPr/>
                </a:pPr>
                <a:r>
                  <a:rPr lang="en" b="1" dirty="0">
                    <a:solidFill>
                      <a:srgbClr val="00FF00"/>
                    </a:solidFill>
                    <a:effectLst>
                      <a:outerShdw blurRad="38100" dist="38100" dir="2700000" algn="tl">
                        <a:srgbClr val="000000">
                          <a:alpha val="43137"/>
                        </a:srgbClr>
                      </a:outerShdw>
                    </a:effectLst>
                    <a:latin typeface="Arial" pitchFamily="34" charset="0"/>
                  </a:rPr>
                  <a:t>O</a:t>
                </a:r>
              </a:p>
            </p:txBody>
          </p:sp>
          <p:sp>
            <p:nvSpPr>
              <p:cNvPr id="63575" name="Line 52"/>
              <p:cNvSpPr>
                <a:spLocks noChangeShapeType="1"/>
              </p:cNvSpPr>
              <p:nvPr/>
            </p:nvSpPr>
            <p:spPr bwMode="auto">
              <a:xfrm>
                <a:off x="3808" y="1718"/>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76" name="Line 53"/>
              <p:cNvSpPr>
                <a:spLocks noChangeShapeType="1"/>
              </p:cNvSpPr>
              <p:nvPr/>
            </p:nvSpPr>
            <p:spPr bwMode="auto">
              <a:xfrm>
                <a:off x="4330" y="1717"/>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77" name="Text Box 54"/>
              <p:cNvSpPr txBox="1">
                <a:spLocks noChangeArrowheads="1"/>
              </p:cNvSpPr>
              <p:nvPr/>
            </p:nvSpPr>
            <p:spPr bwMode="auto">
              <a:xfrm>
                <a:off x="4185" y="1476"/>
                <a:ext cx="25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a:t>
                </a:r>
              </a:p>
            </p:txBody>
          </p:sp>
          <p:sp>
            <p:nvSpPr>
              <p:cNvPr id="63578" name="Text Box 55"/>
              <p:cNvSpPr txBox="1">
                <a:spLocks noChangeArrowheads="1"/>
              </p:cNvSpPr>
              <p:nvPr/>
            </p:nvSpPr>
            <p:spPr bwMode="auto">
              <a:xfrm>
                <a:off x="3676" y="1486"/>
                <a:ext cx="404"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79" name="Text Box 56"/>
              <p:cNvSpPr txBox="1">
                <a:spLocks noChangeArrowheads="1"/>
              </p:cNvSpPr>
              <p:nvPr/>
            </p:nvSpPr>
            <p:spPr bwMode="auto">
              <a:xfrm>
                <a:off x="3617" y="1742"/>
                <a:ext cx="178" cy="192"/>
              </a:xfrm>
              <a:prstGeom prst="rect">
                <a:avLst/>
              </a:prstGeom>
              <a:noFill/>
              <a:ln w="9525">
                <a:noFill/>
                <a:miter lim="800000"/>
                <a:headEnd/>
                <a:tailEnd/>
              </a:ln>
            </p:spPr>
            <p:txBody>
              <a:bodyPr wrap="none">
                <a:spAutoFit/>
              </a:bodyPr>
              <a:lstStyle/>
              <a:p>
                <a:pPr algn="ctr" rtl="1">
                  <a:defRPr/>
                </a:pPr>
                <a:r>
                  <a:rPr lang="en" sz="1400" b="1">
                    <a:solidFill>
                      <a:srgbClr val="FFFF00"/>
                    </a:solidFill>
                    <a:effectLst>
                      <a:outerShdw blurRad="38100" dist="38100" dir="2700000" algn="tl">
                        <a:srgbClr val="000000">
                          <a:alpha val="43137"/>
                        </a:srgbClr>
                      </a:outerShdw>
                    </a:effectLst>
                    <a:latin typeface="Arial" pitchFamily="34" charset="0"/>
                  </a:rPr>
                  <a:t>3</a:t>
                </a:r>
              </a:p>
            </p:txBody>
          </p:sp>
          <p:sp>
            <p:nvSpPr>
              <p:cNvPr id="63580" name="Rectangle 57"/>
              <p:cNvSpPr>
                <a:spLocks noChangeArrowheads="1"/>
              </p:cNvSpPr>
              <p:nvPr/>
            </p:nvSpPr>
            <p:spPr bwMode="auto">
              <a:xfrm>
                <a:off x="3796" y="1827"/>
                <a:ext cx="544"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81" name="AutoShape 58"/>
              <p:cNvSpPr>
                <a:spLocks noChangeArrowheads="1"/>
              </p:cNvSpPr>
              <p:nvPr/>
            </p:nvSpPr>
            <p:spPr bwMode="auto">
              <a:xfrm rot="1800000">
                <a:off x="4400" y="1482"/>
                <a:ext cx="47" cy="408"/>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82" name="AutoShape 59"/>
              <p:cNvSpPr>
                <a:spLocks noChangeArrowheads="1"/>
              </p:cNvSpPr>
              <p:nvPr/>
            </p:nvSpPr>
            <p:spPr bwMode="auto">
              <a:xfrm rot="19800000" flipH="1">
                <a:off x="3683" y="1482"/>
                <a:ext cx="47" cy="408"/>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83" name="Line 62"/>
              <p:cNvSpPr>
                <a:spLocks noChangeShapeType="1"/>
              </p:cNvSpPr>
              <p:nvPr/>
            </p:nvSpPr>
            <p:spPr bwMode="auto">
              <a:xfrm rot="5400000">
                <a:off x="4624" y="1415"/>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123" name="Text Box 51"/>
              <p:cNvSpPr txBox="1">
                <a:spLocks noChangeArrowheads="1"/>
              </p:cNvSpPr>
              <p:nvPr/>
            </p:nvSpPr>
            <p:spPr bwMode="auto">
              <a:xfrm>
                <a:off x="4185" y="1026"/>
                <a:ext cx="270" cy="213"/>
              </a:xfrm>
              <a:prstGeom prst="rect">
                <a:avLst/>
              </a:prstGeom>
              <a:noFill/>
              <a:ln w="9525">
                <a:noFill/>
                <a:miter lim="800000"/>
                <a:headEnd/>
                <a:tailEnd/>
              </a:ln>
            </p:spPr>
            <p:txBody>
              <a:bodyPr>
                <a:spAutoFit/>
              </a:bodyPr>
              <a:lstStyle/>
              <a:p>
                <a:pPr algn="ctr" rtl="1">
                  <a:defRPr/>
                </a:pPr>
                <a:endParaRPr lang="fr-FR" b="1" dirty="0">
                  <a:solidFill>
                    <a:srgbClr val="00FF00"/>
                  </a:solidFill>
                  <a:effectLst>
                    <a:outerShdw blurRad="38100" dist="38100" dir="2700000" algn="tl">
                      <a:srgbClr val="000000">
                        <a:alpha val="43137"/>
                      </a:srgbClr>
                    </a:outerShdw>
                  </a:effectLst>
                  <a:latin typeface="Arial" pitchFamily="34" charset="0"/>
                </a:endParaRPr>
              </a:p>
            </p:txBody>
          </p:sp>
        </p:grpSp>
      </p:grpSp>
      <p:sp>
        <p:nvSpPr>
          <p:cNvPr id="81983" name="Text Box 63"/>
          <p:cNvSpPr txBox="1">
            <a:spLocks noChangeArrowheads="1"/>
          </p:cNvSpPr>
          <p:nvPr/>
        </p:nvSpPr>
        <p:spPr bwMode="auto">
          <a:xfrm>
            <a:off x="879475" y="2954338"/>
            <a:ext cx="1398588" cy="396875"/>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 glucose</a:t>
            </a:r>
          </a:p>
        </p:txBody>
      </p:sp>
      <p:sp>
        <p:nvSpPr>
          <p:cNvPr id="81984" name="Text Box 64"/>
          <p:cNvSpPr txBox="1">
            <a:spLocks noChangeArrowheads="1"/>
          </p:cNvSpPr>
          <p:nvPr/>
        </p:nvSpPr>
        <p:spPr bwMode="auto">
          <a:xfrm>
            <a:off x="2765425" y="2954338"/>
            <a:ext cx="2513013" cy="396875"/>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D-gluconic acid</a:t>
            </a:r>
          </a:p>
        </p:txBody>
      </p:sp>
      <p:sp>
        <p:nvSpPr>
          <p:cNvPr id="81985" name="Text Box 65"/>
          <p:cNvSpPr txBox="1">
            <a:spLocks noChangeArrowheads="1"/>
          </p:cNvSpPr>
          <p:nvPr/>
        </p:nvSpPr>
        <p:spPr bwMode="auto">
          <a:xfrm>
            <a:off x="5464175" y="2954338"/>
            <a:ext cx="2316163" cy="396875"/>
          </a:xfrm>
          <a:prstGeom prst="rect">
            <a:avLst/>
          </a:prstGeom>
          <a:noFill/>
          <a:ln w="9525">
            <a:noFill/>
            <a:miter lim="800000"/>
            <a:headEnd/>
            <a:tailEnd/>
          </a:ln>
        </p:spPr>
        <p:txBody>
          <a:bodyPr wrap="none">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 gluconolactone</a:t>
            </a:r>
          </a:p>
        </p:txBody>
      </p:sp>
      <p:grpSp>
        <p:nvGrpSpPr>
          <p:cNvPr id="8" name="Group 122"/>
          <p:cNvGrpSpPr>
            <a:grpSpLocks/>
          </p:cNvGrpSpPr>
          <p:nvPr/>
        </p:nvGrpSpPr>
        <p:grpSpPr bwMode="auto">
          <a:xfrm>
            <a:off x="3713163" y="3903663"/>
            <a:ext cx="1355725" cy="1938337"/>
            <a:chOff x="2735" y="2459"/>
            <a:chExt cx="854" cy="1221"/>
          </a:xfrm>
        </p:grpSpPr>
        <p:sp>
          <p:nvSpPr>
            <p:cNvPr id="63543" name="Line 99"/>
            <p:cNvSpPr>
              <a:spLocks noChangeShapeType="1"/>
            </p:cNvSpPr>
            <p:nvPr/>
          </p:nvSpPr>
          <p:spPr bwMode="auto">
            <a:xfrm>
              <a:off x="3156" y="2652"/>
              <a:ext cx="0" cy="85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44" name="Line 100"/>
            <p:cNvSpPr>
              <a:spLocks noChangeShapeType="1"/>
            </p:cNvSpPr>
            <p:nvPr/>
          </p:nvSpPr>
          <p:spPr bwMode="auto">
            <a:xfrm>
              <a:off x="3168" y="2820"/>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45" name="Line 101"/>
            <p:cNvSpPr>
              <a:spLocks noChangeShapeType="1"/>
            </p:cNvSpPr>
            <p:nvPr/>
          </p:nvSpPr>
          <p:spPr bwMode="auto">
            <a:xfrm>
              <a:off x="3036" y="2984"/>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46" name="Line 102"/>
            <p:cNvSpPr>
              <a:spLocks noChangeShapeType="1"/>
            </p:cNvSpPr>
            <p:nvPr/>
          </p:nvSpPr>
          <p:spPr bwMode="auto">
            <a:xfrm>
              <a:off x="3168" y="3148"/>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47" name="Line 103"/>
            <p:cNvSpPr>
              <a:spLocks noChangeShapeType="1"/>
            </p:cNvSpPr>
            <p:nvPr/>
          </p:nvSpPr>
          <p:spPr bwMode="auto">
            <a:xfrm>
              <a:off x="3168" y="3312"/>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48" name="Text Box 104"/>
            <p:cNvSpPr txBox="1">
              <a:spLocks noChangeArrowheads="1"/>
            </p:cNvSpPr>
            <p:nvPr/>
          </p:nvSpPr>
          <p:spPr bwMode="auto">
            <a:xfrm>
              <a:off x="3240" y="3194"/>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49" name="Text Box 105"/>
            <p:cNvSpPr txBox="1">
              <a:spLocks noChangeArrowheads="1"/>
            </p:cNvSpPr>
            <p:nvPr/>
          </p:nvSpPr>
          <p:spPr bwMode="auto">
            <a:xfrm>
              <a:off x="3241" y="3026"/>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50" name="Text Box 106"/>
            <p:cNvSpPr txBox="1">
              <a:spLocks noChangeArrowheads="1"/>
            </p:cNvSpPr>
            <p:nvPr/>
          </p:nvSpPr>
          <p:spPr bwMode="auto">
            <a:xfrm>
              <a:off x="3241" y="2699"/>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51" name="Text Box 107"/>
            <p:cNvSpPr txBox="1">
              <a:spLocks noChangeArrowheads="1"/>
            </p:cNvSpPr>
            <p:nvPr/>
          </p:nvSpPr>
          <p:spPr bwMode="auto">
            <a:xfrm>
              <a:off x="2735" y="2864"/>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a:t>
              </a:r>
            </a:p>
          </p:txBody>
        </p:sp>
        <p:sp>
          <p:nvSpPr>
            <p:cNvPr id="63552" name="Text Box 108"/>
            <p:cNvSpPr txBox="1">
              <a:spLocks noChangeArrowheads="1"/>
            </p:cNvSpPr>
            <p:nvPr/>
          </p:nvSpPr>
          <p:spPr bwMode="auto">
            <a:xfrm>
              <a:off x="3041" y="3449"/>
              <a:ext cx="548"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COOH</a:t>
              </a:r>
            </a:p>
          </p:txBody>
        </p:sp>
        <p:sp>
          <p:nvSpPr>
            <p:cNvPr id="63553" name="Text Box 109"/>
            <p:cNvSpPr txBox="1">
              <a:spLocks noChangeArrowheads="1"/>
            </p:cNvSpPr>
            <p:nvPr/>
          </p:nvSpPr>
          <p:spPr bwMode="auto">
            <a:xfrm>
              <a:off x="3038" y="2459"/>
              <a:ext cx="436"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CHO</a:t>
              </a:r>
            </a:p>
          </p:txBody>
        </p:sp>
      </p:grpSp>
      <p:grpSp>
        <p:nvGrpSpPr>
          <p:cNvPr id="9" name="Group 123"/>
          <p:cNvGrpSpPr>
            <a:grpSpLocks/>
          </p:cNvGrpSpPr>
          <p:nvPr/>
        </p:nvGrpSpPr>
        <p:grpSpPr bwMode="auto">
          <a:xfrm>
            <a:off x="7027863" y="3903663"/>
            <a:ext cx="1355725" cy="1938337"/>
            <a:chOff x="4163" y="2459"/>
            <a:chExt cx="854" cy="1221"/>
          </a:xfrm>
        </p:grpSpPr>
        <p:sp>
          <p:nvSpPr>
            <p:cNvPr id="63532" name="Line 111"/>
            <p:cNvSpPr>
              <a:spLocks noChangeShapeType="1"/>
            </p:cNvSpPr>
            <p:nvPr/>
          </p:nvSpPr>
          <p:spPr bwMode="auto">
            <a:xfrm>
              <a:off x="4584" y="2652"/>
              <a:ext cx="0" cy="852"/>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33" name="Line 112"/>
            <p:cNvSpPr>
              <a:spLocks noChangeShapeType="1"/>
            </p:cNvSpPr>
            <p:nvPr/>
          </p:nvSpPr>
          <p:spPr bwMode="auto">
            <a:xfrm>
              <a:off x="4596" y="2820"/>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34" name="Line 113"/>
            <p:cNvSpPr>
              <a:spLocks noChangeShapeType="1"/>
            </p:cNvSpPr>
            <p:nvPr/>
          </p:nvSpPr>
          <p:spPr bwMode="auto">
            <a:xfrm>
              <a:off x="4464" y="2984"/>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35" name="Line 114"/>
            <p:cNvSpPr>
              <a:spLocks noChangeShapeType="1"/>
            </p:cNvSpPr>
            <p:nvPr/>
          </p:nvSpPr>
          <p:spPr bwMode="auto">
            <a:xfrm>
              <a:off x="4596" y="3148"/>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36" name="Line 115"/>
            <p:cNvSpPr>
              <a:spLocks noChangeShapeType="1"/>
            </p:cNvSpPr>
            <p:nvPr/>
          </p:nvSpPr>
          <p:spPr bwMode="auto">
            <a:xfrm>
              <a:off x="4596" y="3312"/>
              <a:ext cx="113"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37" name="Text Box 116"/>
            <p:cNvSpPr txBox="1">
              <a:spLocks noChangeArrowheads="1"/>
            </p:cNvSpPr>
            <p:nvPr/>
          </p:nvSpPr>
          <p:spPr bwMode="auto">
            <a:xfrm>
              <a:off x="4668" y="3194"/>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38" name="Text Box 117"/>
            <p:cNvSpPr txBox="1">
              <a:spLocks noChangeArrowheads="1"/>
            </p:cNvSpPr>
            <p:nvPr/>
          </p:nvSpPr>
          <p:spPr bwMode="auto">
            <a:xfrm>
              <a:off x="4669" y="3026"/>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39" name="Text Box 118"/>
            <p:cNvSpPr txBox="1">
              <a:spLocks noChangeArrowheads="1"/>
            </p:cNvSpPr>
            <p:nvPr/>
          </p:nvSpPr>
          <p:spPr bwMode="auto">
            <a:xfrm>
              <a:off x="4669" y="2699"/>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40" name="Text Box 119"/>
            <p:cNvSpPr txBox="1">
              <a:spLocks noChangeArrowheads="1"/>
            </p:cNvSpPr>
            <p:nvPr/>
          </p:nvSpPr>
          <p:spPr bwMode="auto">
            <a:xfrm>
              <a:off x="4163" y="2864"/>
              <a:ext cx="332"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a:t>
              </a:r>
            </a:p>
          </p:txBody>
        </p:sp>
        <p:sp>
          <p:nvSpPr>
            <p:cNvPr id="63541" name="Text Box 120"/>
            <p:cNvSpPr txBox="1">
              <a:spLocks noChangeArrowheads="1"/>
            </p:cNvSpPr>
            <p:nvPr/>
          </p:nvSpPr>
          <p:spPr bwMode="auto">
            <a:xfrm>
              <a:off x="4469" y="3449"/>
              <a:ext cx="548"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COOH</a:t>
              </a:r>
            </a:p>
          </p:txBody>
        </p:sp>
        <p:sp>
          <p:nvSpPr>
            <p:cNvPr id="63542" name="Text Box 121"/>
            <p:cNvSpPr txBox="1">
              <a:spLocks noChangeArrowheads="1"/>
            </p:cNvSpPr>
            <p:nvPr/>
          </p:nvSpPr>
          <p:spPr bwMode="auto">
            <a:xfrm>
              <a:off x="4466" y="2459"/>
              <a:ext cx="548" cy="231"/>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COOH</a:t>
              </a:r>
            </a:p>
          </p:txBody>
        </p:sp>
      </p:grpSp>
      <p:sp>
        <p:nvSpPr>
          <p:cNvPr id="82045" name="Text Box 125"/>
          <p:cNvSpPr txBox="1">
            <a:spLocks noChangeArrowheads="1"/>
          </p:cNvSpPr>
          <p:nvPr/>
        </p:nvSpPr>
        <p:spPr bwMode="auto">
          <a:xfrm>
            <a:off x="2784475" y="6072188"/>
            <a:ext cx="3516313" cy="396875"/>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D-glucuronic acid</a:t>
            </a:r>
          </a:p>
        </p:txBody>
      </p:sp>
      <p:sp>
        <p:nvSpPr>
          <p:cNvPr id="82046" name="Text Box 126"/>
          <p:cNvSpPr txBox="1">
            <a:spLocks noChangeArrowheads="1"/>
          </p:cNvSpPr>
          <p:nvPr/>
        </p:nvSpPr>
        <p:spPr bwMode="auto">
          <a:xfrm>
            <a:off x="6046788" y="6072188"/>
            <a:ext cx="3516312" cy="396875"/>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D-glucaric acid</a:t>
            </a:r>
          </a:p>
        </p:txBody>
      </p:sp>
      <p:grpSp>
        <p:nvGrpSpPr>
          <p:cNvPr id="10" name="Group 138"/>
          <p:cNvGrpSpPr>
            <a:grpSpLocks/>
          </p:cNvGrpSpPr>
          <p:nvPr/>
        </p:nvGrpSpPr>
        <p:grpSpPr bwMode="auto">
          <a:xfrm>
            <a:off x="55563" y="3346450"/>
            <a:ext cx="3013075" cy="3321050"/>
            <a:chOff x="35" y="2108"/>
            <a:chExt cx="1898" cy="2092"/>
          </a:xfrm>
        </p:grpSpPr>
        <p:sp>
          <p:nvSpPr>
            <p:cNvPr id="63508" name="Text Box 97"/>
            <p:cNvSpPr txBox="1">
              <a:spLocks noChangeArrowheads="1"/>
            </p:cNvSpPr>
            <p:nvPr/>
          </p:nvSpPr>
          <p:spPr bwMode="auto">
            <a:xfrm>
              <a:off x="98" y="3758"/>
              <a:ext cx="1651" cy="442"/>
            </a:xfrm>
            <a:prstGeom prst="rect">
              <a:avLst/>
            </a:prstGeom>
            <a:noFill/>
            <a:ln w="9525">
              <a:noFill/>
              <a:miter lim="800000"/>
              <a:headEnd/>
              <a:tailEnd/>
            </a:ln>
          </p:spPr>
          <p:txBody>
            <a:bodyPr>
              <a:spAutoFit/>
            </a:bodyPr>
            <a:lstStyle/>
            <a:p>
              <a:pPr algn="ctr" rtl="1">
                <a:defRPr/>
              </a:pPr>
              <a:r>
                <a:rPr lang="en" sz="2000" b="1">
                  <a:solidFill>
                    <a:srgbClr val="FFFF00"/>
                  </a:solidFill>
                  <a:effectLst>
                    <a:outerShdw blurRad="38100" dist="38100" dir="2700000" algn="tl">
                      <a:srgbClr val="000000">
                        <a:alpha val="43137"/>
                      </a:srgbClr>
                    </a:outerShdw>
                  </a:effectLst>
                  <a:latin typeface="Arial" pitchFamily="34" charset="0"/>
                </a:rPr>
                <a:t>ascorbic acid (vitamin C)</a:t>
              </a:r>
            </a:p>
          </p:txBody>
        </p:sp>
        <p:sp>
          <p:nvSpPr>
            <p:cNvPr id="63509" name="AutoShape 72"/>
            <p:cNvSpPr>
              <a:spLocks noChangeArrowheads="1"/>
            </p:cNvSpPr>
            <p:nvPr/>
          </p:nvSpPr>
          <p:spPr bwMode="auto">
            <a:xfrm>
              <a:off x="387" y="2592"/>
              <a:ext cx="1068" cy="847"/>
            </a:xfrm>
            <a:prstGeom prst="pentagon">
              <a:avLst/>
            </a:prstGeom>
            <a:noFill/>
            <a:ln w="38100">
              <a:solidFill>
                <a:srgbClr val="00FF00"/>
              </a:solidFill>
              <a:miter lim="800000"/>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10" name="Oval 73"/>
            <p:cNvSpPr>
              <a:spLocks noChangeArrowheads="1"/>
            </p:cNvSpPr>
            <p:nvPr/>
          </p:nvSpPr>
          <p:spPr bwMode="auto">
            <a:xfrm>
              <a:off x="855" y="2544"/>
              <a:ext cx="141" cy="141"/>
            </a:xfrm>
            <a:prstGeom prst="ellipse">
              <a:avLst/>
            </a:prstGeom>
            <a:solidFill>
              <a:schemeClr val="tx1"/>
            </a:solidFill>
            <a:ln w="9525">
              <a:solidFill>
                <a:schemeClr val="tx1"/>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11" name="Rectangle 74"/>
            <p:cNvSpPr>
              <a:spLocks noChangeArrowheads="1"/>
            </p:cNvSpPr>
            <p:nvPr/>
          </p:nvSpPr>
          <p:spPr bwMode="auto">
            <a:xfrm>
              <a:off x="792" y="2466"/>
              <a:ext cx="2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a:t>
              </a:r>
            </a:p>
          </p:txBody>
        </p:sp>
        <p:sp>
          <p:nvSpPr>
            <p:cNvPr id="63512" name="Line 75"/>
            <p:cNvSpPr>
              <a:spLocks noChangeShapeType="1"/>
            </p:cNvSpPr>
            <p:nvPr/>
          </p:nvSpPr>
          <p:spPr bwMode="auto">
            <a:xfrm>
              <a:off x="387" y="2676"/>
              <a:ext cx="0" cy="528"/>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13" name="Line 77"/>
            <p:cNvSpPr>
              <a:spLocks noChangeShapeType="1"/>
            </p:cNvSpPr>
            <p:nvPr/>
          </p:nvSpPr>
          <p:spPr bwMode="auto">
            <a:xfrm>
              <a:off x="597" y="3423"/>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14" name="Line 78"/>
            <p:cNvSpPr>
              <a:spLocks noChangeShapeType="1"/>
            </p:cNvSpPr>
            <p:nvPr/>
          </p:nvSpPr>
          <p:spPr bwMode="auto">
            <a:xfrm>
              <a:off x="1257" y="3423"/>
              <a:ext cx="0" cy="227"/>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15" name="Text Box 79"/>
            <p:cNvSpPr txBox="1">
              <a:spLocks noChangeArrowheads="1"/>
            </p:cNvSpPr>
            <p:nvPr/>
          </p:nvSpPr>
          <p:spPr bwMode="auto">
            <a:xfrm>
              <a:off x="335" y="3582"/>
              <a:ext cx="404"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HO</a:t>
              </a:r>
            </a:p>
          </p:txBody>
        </p:sp>
        <p:sp>
          <p:nvSpPr>
            <p:cNvPr id="63516" name="Text Box 81"/>
            <p:cNvSpPr txBox="1">
              <a:spLocks noChangeArrowheads="1"/>
            </p:cNvSpPr>
            <p:nvPr/>
          </p:nvSpPr>
          <p:spPr bwMode="auto">
            <a:xfrm>
              <a:off x="1121" y="3581"/>
              <a:ext cx="404"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OH</a:t>
              </a:r>
            </a:p>
          </p:txBody>
        </p:sp>
        <p:sp>
          <p:nvSpPr>
            <p:cNvPr id="63517" name="Text Box 83"/>
            <p:cNvSpPr txBox="1">
              <a:spLocks noChangeArrowheads="1"/>
            </p:cNvSpPr>
            <p:nvPr/>
          </p:nvSpPr>
          <p:spPr bwMode="auto">
            <a:xfrm>
              <a:off x="251" y="3140"/>
              <a:ext cx="25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a:t>
              </a:r>
            </a:p>
          </p:txBody>
        </p:sp>
        <p:sp>
          <p:nvSpPr>
            <p:cNvPr id="63518" name="Text Box 86"/>
            <p:cNvSpPr txBox="1">
              <a:spLocks noChangeArrowheads="1"/>
            </p:cNvSpPr>
            <p:nvPr/>
          </p:nvSpPr>
          <p:spPr bwMode="auto">
            <a:xfrm>
              <a:off x="35" y="2423"/>
              <a:ext cx="810"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HC-OH</a:t>
              </a:r>
            </a:p>
          </p:txBody>
        </p:sp>
        <p:sp>
          <p:nvSpPr>
            <p:cNvPr id="63519" name="Text Box 87"/>
            <p:cNvSpPr txBox="1">
              <a:spLocks noChangeArrowheads="1"/>
            </p:cNvSpPr>
            <p:nvPr/>
          </p:nvSpPr>
          <p:spPr bwMode="auto">
            <a:xfrm>
              <a:off x="197" y="2645"/>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5</a:t>
              </a:r>
            </a:p>
          </p:txBody>
        </p:sp>
        <p:sp>
          <p:nvSpPr>
            <p:cNvPr id="63520" name="Text Box 88"/>
            <p:cNvSpPr txBox="1">
              <a:spLocks noChangeArrowheads="1"/>
            </p:cNvSpPr>
            <p:nvPr/>
          </p:nvSpPr>
          <p:spPr bwMode="auto">
            <a:xfrm>
              <a:off x="200" y="2882"/>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4</a:t>
              </a:r>
            </a:p>
          </p:txBody>
        </p:sp>
        <p:sp>
          <p:nvSpPr>
            <p:cNvPr id="63521" name="Text Box 89"/>
            <p:cNvSpPr txBox="1">
              <a:spLocks noChangeArrowheads="1"/>
            </p:cNvSpPr>
            <p:nvPr/>
          </p:nvSpPr>
          <p:spPr bwMode="auto">
            <a:xfrm>
              <a:off x="1373" y="2684"/>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1</a:t>
              </a:r>
            </a:p>
          </p:txBody>
        </p:sp>
        <p:sp>
          <p:nvSpPr>
            <p:cNvPr id="63522" name="Text Box 90"/>
            <p:cNvSpPr txBox="1">
              <a:spLocks noChangeArrowheads="1"/>
            </p:cNvSpPr>
            <p:nvPr/>
          </p:nvSpPr>
          <p:spPr bwMode="auto">
            <a:xfrm>
              <a:off x="1253" y="3305"/>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2</a:t>
              </a:r>
            </a:p>
          </p:txBody>
        </p:sp>
        <p:sp>
          <p:nvSpPr>
            <p:cNvPr id="63523" name="Text Box 91"/>
            <p:cNvSpPr txBox="1">
              <a:spLocks noChangeArrowheads="1"/>
            </p:cNvSpPr>
            <p:nvPr/>
          </p:nvSpPr>
          <p:spPr bwMode="auto">
            <a:xfrm>
              <a:off x="416" y="3308"/>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3</a:t>
              </a:r>
            </a:p>
          </p:txBody>
        </p:sp>
        <p:sp>
          <p:nvSpPr>
            <p:cNvPr id="63524" name="Freeform 93"/>
            <p:cNvSpPr>
              <a:spLocks/>
            </p:cNvSpPr>
            <p:nvPr/>
          </p:nvSpPr>
          <p:spPr bwMode="auto">
            <a:xfrm>
              <a:off x="387" y="2919"/>
              <a:ext cx="1074" cy="513"/>
            </a:xfrm>
            <a:custGeom>
              <a:avLst/>
              <a:gdLst>
                <a:gd name="T0" fmla="*/ 0 w 1074"/>
                <a:gd name="T1" fmla="*/ 0 h 513"/>
                <a:gd name="T2" fmla="*/ 210 w 1074"/>
                <a:gd name="T3" fmla="*/ 510 h 513"/>
                <a:gd name="T4" fmla="*/ 867 w 1074"/>
                <a:gd name="T5" fmla="*/ 513 h 513"/>
                <a:gd name="T6" fmla="*/ 1074 w 1074"/>
                <a:gd name="T7" fmla="*/ 3 h 513"/>
                <a:gd name="T8" fmla="*/ 852 w 1074"/>
                <a:gd name="T9" fmla="*/ 459 h 513"/>
                <a:gd name="T10" fmla="*/ 234 w 1074"/>
                <a:gd name="T11" fmla="*/ 459 h 513"/>
                <a:gd name="T12" fmla="*/ 0 w 1074"/>
                <a:gd name="T13" fmla="*/ 0 h 513"/>
                <a:gd name="T14" fmla="*/ 0 60000 65536"/>
                <a:gd name="T15" fmla="*/ 0 60000 65536"/>
                <a:gd name="T16" fmla="*/ 0 60000 65536"/>
                <a:gd name="T17" fmla="*/ 0 60000 65536"/>
                <a:gd name="T18" fmla="*/ 0 60000 65536"/>
                <a:gd name="T19" fmla="*/ 0 60000 65536"/>
                <a:gd name="T20" fmla="*/ 0 60000 65536"/>
                <a:gd name="T21" fmla="*/ 0 w 1074"/>
                <a:gd name="T22" fmla="*/ 0 h 513"/>
                <a:gd name="T23" fmla="*/ 1074 w 1074"/>
                <a:gd name="T24" fmla="*/ 513 h 5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4" h="513">
                  <a:moveTo>
                    <a:pt x="0" y="0"/>
                  </a:moveTo>
                  <a:lnTo>
                    <a:pt x="210" y="510"/>
                  </a:lnTo>
                  <a:lnTo>
                    <a:pt x="867" y="513"/>
                  </a:lnTo>
                  <a:lnTo>
                    <a:pt x="1074" y="3"/>
                  </a:lnTo>
                  <a:lnTo>
                    <a:pt x="852" y="459"/>
                  </a:lnTo>
                  <a:lnTo>
                    <a:pt x="234" y="459"/>
                  </a:lnTo>
                  <a:lnTo>
                    <a:pt x="0" y="0"/>
                  </a:lnTo>
                  <a:close/>
                </a:path>
              </a:pathLst>
            </a:custGeom>
            <a:solidFill>
              <a:srgbClr val="00FF00"/>
            </a:solidFill>
            <a:ln w="9525">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25" name="Line 94"/>
            <p:cNvSpPr>
              <a:spLocks noChangeShapeType="1"/>
            </p:cNvSpPr>
            <p:nvPr/>
          </p:nvSpPr>
          <p:spPr bwMode="auto">
            <a:xfrm>
              <a:off x="567" y="3312"/>
              <a:ext cx="717"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26" name="Line 95"/>
            <p:cNvSpPr>
              <a:spLocks noChangeShapeType="1"/>
            </p:cNvSpPr>
            <p:nvPr/>
          </p:nvSpPr>
          <p:spPr bwMode="auto">
            <a:xfrm>
              <a:off x="390" y="2352"/>
              <a:ext cx="0" cy="129"/>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27" name="Text Box 96"/>
            <p:cNvSpPr txBox="1">
              <a:spLocks noChangeArrowheads="1"/>
            </p:cNvSpPr>
            <p:nvPr/>
          </p:nvSpPr>
          <p:spPr bwMode="auto">
            <a:xfrm>
              <a:off x="254" y="2120"/>
              <a:ext cx="753"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CH2OH</a:t>
              </a:r>
              <a:r>
                <a:rPr lang="en" b="1" baseline="-25000">
                  <a:solidFill>
                    <a:srgbClr val="00FF00"/>
                  </a:solidFill>
                  <a:effectLst>
                    <a:outerShdw blurRad="38100" dist="38100" dir="2700000" algn="tl">
                      <a:srgbClr val="000000">
                        <a:alpha val="43137"/>
                      </a:srgbClr>
                    </a:outerShdw>
                  </a:effectLst>
                  <a:latin typeface="Arial" pitchFamily="34" charset="0"/>
                </a:rPr>
                <a:t>​</a:t>
              </a:r>
              <a:r>
                <a:rPr lang="en" b="1">
                  <a:solidFill>
                    <a:srgbClr val="00FF00"/>
                  </a:solidFill>
                  <a:effectLst>
                    <a:outerShdw blurRad="38100" dist="38100" dir="2700000" algn="tl">
                      <a:srgbClr val="000000">
                        <a:alpha val="43137"/>
                      </a:srgbClr>
                    </a:outerShdw>
                  </a:effectLst>
                  <a:latin typeface="Arial" pitchFamily="34" charset="0"/>
                </a:rPr>
                <a:t>​</a:t>
              </a:r>
            </a:p>
          </p:txBody>
        </p:sp>
        <p:sp>
          <p:nvSpPr>
            <p:cNvPr id="63528" name="Line 127"/>
            <p:cNvSpPr>
              <a:spLocks noChangeShapeType="1"/>
            </p:cNvSpPr>
            <p:nvPr/>
          </p:nvSpPr>
          <p:spPr bwMode="auto">
            <a:xfrm>
              <a:off x="1452" y="2904"/>
              <a:ext cx="252"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29" name="Line 128"/>
            <p:cNvSpPr>
              <a:spLocks noChangeShapeType="1"/>
            </p:cNvSpPr>
            <p:nvPr/>
          </p:nvSpPr>
          <p:spPr bwMode="auto">
            <a:xfrm>
              <a:off x="1452" y="2964"/>
              <a:ext cx="252" cy="0"/>
            </a:xfrm>
            <a:prstGeom prst="line">
              <a:avLst/>
            </a:prstGeom>
            <a:noFill/>
            <a:ln w="38100">
              <a:solidFill>
                <a:srgbClr val="00FF00"/>
              </a:solidFill>
              <a:round/>
              <a:headEnd/>
              <a:tailEnd/>
            </a:ln>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63530" name="Rectangle 129"/>
            <p:cNvSpPr>
              <a:spLocks noChangeArrowheads="1"/>
            </p:cNvSpPr>
            <p:nvPr/>
          </p:nvSpPr>
          <p:spPr bwMode="auto">
            <a:xfrm>
              <a:off x="1668" y="2784"/>
              <a:ext cx="265" cy="288"/>
            </a:xfrm>
            <a:prstGeom prst="rect">
              <a:avLst/>
            </a:prstGeom>
            <a:noFill/>
            <a:ln w="9525">
              <a:noFill/>
              <a:miter lim="800000"/>
              <a:headEnd/>
              <a:tailEnd/>
            </a:ln>
          </p:spPr>
          <p:txBody>
            <a:bodyPr wrap="none">
              <a:spAutoFit/>
            </a:bodyPr>
            <a:lstStyle/>
            <a:p>
              <a:pPr algn="ctr" rtl="1">
                <a:defRPr/>
              </a:pPr>
              <a:r>
                <a:rPr lang="en" b="1">
                  <a:solidFill>
                    <a:srgbClr val="00FF00"/>
                  </a:solidFill>
                  <a:effectLst>
                    <a:outerShdw blurRad="38100" dist="38100" dir="2700000" algn="tl">
                      <a:srgbClr val="000000">
                        <a:alpha val="43137"/>
                      </a:srgbClr>
                    </a:outerShdw>
                  </a:effectLst>
                  <a:latin typeface="Arial" pitchFamily="34" charset="0"/>
                </a:rPr>
                <a:t>O</a:t>
              </a:r>
            </a:p>
          </p:txBody>
        </p:sp>
        <p:sp>
          <p:nvSpPr>
            <p:cNvPr id="63531" name="Text Box 137"/>
            <p:cNvSpPr txBox="1">
              <a:spLocks noChangeArrowheads="1"/>
            </p:cNvSpPr>
            <p:nvPr/>
          </p:nvSpPr>
          <p:spPr bwMode="auto">
            <a:xfrm>
              <a:off x="149" y="2108"/>
              <a:ext cx="196" cy="231"/>
            </a:xfrm>
            <a:prstGeom prst="rect">
              <a:avLst/>
            </a:prstGeom>
            <a:noFill/>
            <a:ln w="9525">
              <a:noFill/>
              <a:miter lim="800000"/>
              <a:headEnd/>
              <a:tailEnd/>
            </a:ln>
          </p:spPr>
          <p:txBody>
            <a:bodyPr wrap="none">
              <a:spAutoFit/>
            </a:bodyPr>
            <a:lstStyle/>
            <a:p>
              <a:pPr algn="ctr" rtl="1">
                <a:defRPr/>
              </a:pPr>
              <a:r>
                <a:rPr lang="en" b="1">
                  <a:solidFill>
                    <a:srgbClr val="FFFF00"/>
                  </a:solidFill>
                  <a:effectLst>
                    <a:outerShdw blurRad="38100" dist="38100" dir="2700000" algn="tl">
                      <a:srgbClr val="000000">
                        <a:alpha val="43137"/>
                      </a:srgbClr>
                    </a:outerShdw>
                  </a:effectLst>
                  <a:latin typeface="Arial" pitchFamily="34" charset="0"/>
                </a:rPr>
                <a:t>6</a:t>
              </a:r>
            </a:p>
          </p:txBody>
        </p:sp>
      </p:grpSp>
      <p:sp>
        <p:nvSpPr>
          <p:cNvPr id="63506" name="Text Box 139"/>
          <p:cNvSpPr txBox="1">
            <a:spLocks noChangeArrowheads="1"/>
          </p:cNvSpPr>
          <p:nvPr/>
        </p:nvSpPr>
        <p:spPr bwMode="auto">
          <a:xfrm>
            <a:off x="2428875" y="214313"/>
            <a:ext cx="4545013" cy="646112"/>
          </a:xfrm>
          <a:prstGeom prst="rect">
            <a:avLst/>
          </a:prstGeom>
          <a:noFill/>
          <a:ln w="9525">
            <a:noFill/>
            <a:miter lim="800000"/>
            <a:headEnd/>
            <a:tailEnd/>
          </a:ln>
        </p:spPr>
        <p:txBody>
          <a:bodyPr wrap="none">
            <a:spAutoFit/>
          </a:bodyPr>
          <a:lstStyle/>
          <a:p>
            <a:pPr algn="ctr" rtl="1">
              <a:defRPr/>
            </a:pPr>
            <a:r>
              <a:rPr lang="en" sz="3600" b="1">
                <a:solidFill>
                  <a:srgbClr val="FFFF00"/>
                </a:solidFill>
                <a:effectLst>
                  <a:outerShdw blurRad="38100" dist="38100" dir="2700000" algn="tl">
                    <a:srgbClr val="000000">
                      <a:alpha val="43137"/>
                    </a:srgbClr>
                  </a:outerShdw>
                </a:effectLst>
                <a:latin typeface="Arial" pitchFamily="34" charset="0"/>
              </a:rPr>
              <a:t>Oxidation of sugars</a:t>
            </a:r>
          </a:p>
        </p:txBody>
      </p:sp>
      <p:sp>
        <p:nvSpPr>
          <p:cNvPr id="12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695995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81983"/>
                                        </p:tgtEl>
                                        <p:attrNameLst>
                                          <p:attrName>style.visibility</p:attrName>
                                        </p:attrNameLst>
                                      </p:cBhvr>
                                      <p:to>
                                        <p:strVal val="visible"/>
                                      </p:to>
                                    </p:set>
                                    <p:anim calcmode="lin" valueType="num">
                                      <p:cBhvr>
                                        <p:cTn id="11" dur="500" fill="hold"/>
                                        <p:tgtEl>
                                          <p:spTgt spid="81983"/>
                                        </p:tgtEl>
                                        <p:attrNameLst>
                                          <p:attrName>ppt_w</p:attrName>
                                        </p:attrNameLst>
                                      </p:cBhvr>
                                      <p:tavLst>
                                        <p:tav tm="0">
                                          <p:val>
                                            <p:strVal val="2/3*#ppt_w"/>
                                          </p:val>
                                        </p:tav>
                                        <p:tav tm="100000">
                                          <p:val>
                                            <p:strVal val="#ppt_w"/>
                                          </p:val>
                                        </p:tav>
                                      </p:tavLst>
                                    </p:anim>
                                    <p:anim calcmode="lin" valueType="num">
                                      <p:cBhvr>
                                        <p:cTn id="12" dur="500" fill="hold"/>
                                        <p:tgtEl>
                                          <p:spTgt spid="81983"/>
                                        </p:tgtEl>
                                        <p:attrNameLst>
                                          <p:attrName>ppt_h</p:attrName>
                                        </p:attrNameLst>
                                      </p:cBhvr>
                                      <p:tavLst>
                                        <p:tav tm="0">
                                          <p:val>
                                            <p:strVal val="2/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2/3*#ppt_w"/>
                                          </p:val>
                                        </p:tav>
                                        <p:tav tm="100000">
                                          <p:val>
                                            <p:strVal val="#ppt_w"/>
                                          </p:val>
                                        </p:tav>
                                      </p:tavLst>
                                    </p:anim>
                                    <p:anim calcmode="lin" valueType="num">
                                      <p:cBhvr>
                                        <p:cTn id="1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7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2/3*#ppt_w"/>
                                          </p:val>
                                        </p:tav>
                                        <p:tav tm="100000">
                                          <p:val>
                                            <p:strVal val="#ppt_w"/>
                                          </p:val>
                                        </p:tav>
                                      </p:tavLst>
                                    </p:anim>
                                    <p:anim calcmode="lin" valueType="num">
                                      <p:cBhvr>
                                        <p:cTn id="24" dur="500" fill="hold"/>
                                        <p:tgtEl>
                                          <p:spTgt spid="3"/>
                                        </p:tgtEl>
                                        <p:attrNameLst>
                                          <p:attrName>ppt_h</p:attrName>
                                        </p:attrNameLst>
                                      </p:cBhvr>
                                      <p:tavLst>
                                        <p:tav tm="0">
                                          <p:val>
                                            <p:strVal val="2/3*#ppt_h"/>
                                          </p:val>
                                        </p:tav>
                                        <p:tav tm="100000">
                                          <p:val>
                                            <p:strVal val="#ppt_h"/>
                                          </p:val>
                                        </p:tav>
                                      </p:tavLst>
                                    </p:anim>
                                  </p:childTnLst>
                                </p:cTn>
                              </p:par>
                              <p:par>
                                <p:cTn id="25" presetID="23" presetClass="entr" presetSubtype="272" fill="hold" grpId="0" nodeType="withEffect">
                                  <p:stCondLst>
                                    <p:cond delay="0"/>
                                  </p:stCondLst>
                                  <p:childTnLst>
                                    <p:set>
                                      <p:cBhvr>
                                        <p:cTn id="26" dur="1" fill="hold">
                                          <p:stCondLst>
                                            <p:cond delay="0"/>
                                          </p:stCondLst>
                                        </p:cTn>
                                        <p:tgtEl>
                                          <p:spTgt spid="81984"/>
                                        </p:tgtEl>
                                        <p:attrNameLst>
                                          <p:attrName>style.visibility</p:attrName>
                                        </p:attrNameLst>
                                      </p:cBhvr>
                                      <p:to>
                                        <p:strVal val="visible"/>
                                      </p:to>
                                    </p:set>
                                    <p:anim calcmode="lin" valueType="num">
                                      <p:cBhvr>
                                        <p:cTn id="27" dur="500" fill="hold"/>
                                        <p:tgtEl>
                                          <p:spTgt spid="81984"/>
                                        </p:tgtEl>
                                        <p:attrNameLst>
                                          <p:attrName>ppt_w</p:attrName>
                                        </p:attrNameLst>
                                      </p:cBhvr>
                                      <p:tavLst>
                                        <p:tav tm="0">
                                          <p:val>
                                            <p:strVal val="2/3*#ppt_w"/>
                                          </p:val>
                                        </p:tav>
                                        <p:tav tm="100000">
                                          <p:val>
                                            <p:strVal val="#ppt_w"/>
                                          </p:val>
                                        </p:tav>
                                      </p:tavLst>
                                    </p:anim>
                                    <p:anim calcmode="lin" valueType="num">
                                      <p:cBhvr>
                                        <p:cTn id="28" dur="500" fill="hold"/>
                                        <p:tgtEl>
                                          <p:spTgt spid="81984"/>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27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2/3*#ppt_w"/>
                                          </p:val>
                                        </p:tav>
                                        <p:tav tm="100000">
                                          <p:val>
                                            <p:strVal val="#ppt_w"/>
                                          </p:val>
                                        </p:tav>
                                      </p:tavLst>
                                    </p:anim>
                                    <p:anim calcmode="lin" valueType="num">
                                      <p:cBhvr>
                                        <p:cTn id="34"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strVal val="2/3*#ppt_w"/>
                                          </p:val>
                                        </p:tav>
                                        <p:tav tm="100000">
                                          <p:val>
                                            <p:strVal val="#ppt_w"/>
                                          </p:val>
                                        </p:tav>
                                      </p:tavLst>
                                    </p:anim>
                                    <p:anim calcmode="lin" valueType="num">
                                      <p:cBhvr>
                                        <p:cTn id="40" dur="500" fill="hold"/>
                                        <p:tgtEl>
                                          <p:spTgt spid="6"/>
                                        </p:tgtEl>
                                        <p:attrNameLst>
                                          <p:attrName>ppt_h</p:attrName>
                                        </p:attrNameLst>
                                      </p:cBhvr>
                                      <p:tavLst>
                                        <p:tav tm="0">
                                          <p:val>
                                            <p:strVal val="2/3*#ppt_h"/>
                                          </p:val>
                                        </p:tav>
                                        <p:tav tm="100000">
                                          <p:val>
                                            <p:strVal val="#ppt_h"/>
                                          </p:val>
                                        </p:tav>
                                      </p:tavLst>
                                    </p:anim>
                                  </p:childTnLst>
                                </p:cTn>
                              </p:par>
                              <p:par>
                                <p:cTn id="41" presetID="23" presetClass="entr" presetSubtype="272" fill="hold" grpId="0" nodeType="withEffect">
                                  <p:stCondLst>
                                    <p:cond delay="0"/>
                                  </p:stCondLst>
                                  <p:childTnLst>
                                    <p:set>
                                      <p:cBhvr>
                                        <p:cTn id="42" dur="1" fill="hold">
                                          <p:stCondLst>
                                            <p:cond delay="0"/>
                                          </p:stCondLst>
                                        </p:cTn>
                                        <p:tgtEl>
                                          <p:spTgt spid="81985"/>
                                        </p:tgtEl>
                                        <p:attrNameLst>
                                          <p:attrName>style.visibility</p:attrName>
                                        </p:attrNameLst>
                                      </p:cBhvr>
                                      <p:to>
                                        <p:strVal val="visible"/>
                                      </p:to>
                                    </p:set>
                                    <p:anim calcmode="lin" valueType="num">
                                      <p:cBhvr>
                                        <p:cTn id="43" dur="500" fill="hold"/>
                                        <p:tgtEl>
                                          <p:spTgt spid="81985"/>
                                        </p:tgtEl>
                                        <p:attrNameLst>
                                          <p:attrName>ppt_w</p:attrName>
                                        </p:attrNameLst>
                                      </p:cBhvr>
                                      <p:tavLst>
                                        <p:tav tm="0">
                                          <p:val>
                                            <p:strVal val="2/3*#ppt_w"/>
                                          </p:val>
                                        </p:tav>
                                        <p:tav tm="100000">
                                          <p:val>
                                            <p:strVal val="#ppt_w"/>
                                          </p:val>
                                        </p:tav>
                                      </p:tavLst>
                                    </p:anim>
                                    <p:anim calcmode="lin" valueType="num">
                                      <p:cBhvr>
                                        <p:cTn id="44" dur="500" fill="hold"/>
                                        <p:tgtEl>
                                          <p:spTgt spid="81985"/>
                                        </p:tgtEl>
                                        <p:attrNameLst>
                                          <p:attrName>ppt_h</p:attrName>
                                        </p:attrNameLst>
                                      </p:cBhvr>
                                      <p:tavLst>
                                        <p:tav tm="0">
                                          <p:val>
                                            <p:strVal val="2/3*#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2000" fill="hold"/>
                                        <p:tgtEl>
                                          <p:spTgt spid="10"/>
                                        </p:tgtEl>
                                        <p:attrNameLst>
                                          <p:attrName>ppt_x</p:attrName>
                                        </p:attrNameLst>
                                      </p:cBhvr>
                                      <p:tavLst>
                                        <p:tav tm="0">
                                          <p:val>
                                            <p:strVal val="#ppt_x"/>
                                          </p:val>
                                        </p:tav>
                                        <p:tav tm="100000">
                                          <p:val>
                                            <p:strVal val="#ppt_x"/>
                                          </p:val>
                                        </p:tav>
                                      </p:tavLst>
                                    </p:anim>
                                    <p:anim calcmode="lin" valueType="num">
                                      <p:cBhvr additive="base">
                                        <p:cTn id="5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272"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strVal val="2/3*#ppt_w"/>
                                          </p:val>
                                        </p:tav>
                                        <p:tav tm="100000">
                                          <p:val>
                                            <p:strVal val="#ppt_w"/>
                                          </p:val>
                                        </p:tav>
                                      </p:tavLst>
                                    </p:anim>
                                    <p:anim calcmode="lin" valueType="num">
                                      <p:cBhvr>
                                        <p:cTn id="56" dur="500" fill="hold"/>
                                        <p:tgtEl>
                                          <p:spTgt spid="8"/>
                                        </p:tgtEl>
                                        <p:attrNameLst>
                                          <p:attrName>ppt_h</p:attrName>
                                        </p:attrNameLst>
                                      </p:cBhvr>
                                      <p:tavLst>
                                        <p:tav tm="0">
                                          <p:val>
                                            <p:strVal val="2/3*#ppt_h"/>
                                          </p:val>
                                        </p:tav>
                                        <p:tav tm="100000">
                                          <p:val>
                                            <p:strVal val="#ppt_h"/>
                                          </p:val>
                                        </p:tav>
                                      </p:tavLst>
                                    </p:anim>
                                  </p:childTnLst>
                                </p:cTn>
                              </p:par>
                              <p:par>
                                <p:cTn id="57" presetID="23" presetClass="entr" presetSubtype="272" fill="hold" grpId="0" nodeType="withEffect">
                                  <p:stCondLst>
                                    <p:cond delay="0"/>
                                  </p:stCondLst>
                                  <p:childTnLst>
                                    <p:set>
                                      <p:cBhvr>
                                        <p:cTn id="58" dur="1" fill="hold">
                                          <p:stCondLst>
                                            <p:cond delay="0"/>
                                          </p:stCondLst>
                                        </p:cTn>
                                        <p:tgtEl>
                                          <p:spTgt spid="82045"/>
                                        </p:tgtEl>
                                        <p:attrNameLst>
                                          <p:attrName>style.visibility</p:attrName>
                                        </p:attrNameLst>
                                      </p:cBhvr>
                                      <p:to>
                                        <p:strVal val="visible"/>
                                      </p:to>
                                    </p:set>
                                    <p:anim calcmode="lin" valueType="num">
                                      <p:cBhvr>
                                        <p:cTn id="59" dur="500" fill="hold"/>
                                        <p:tgtEl>
                                          <p:spTgt spid="82045"/>
                                        </p:tgtEl>
                                        <p:attrNameLst>
                                          <p:attrName>ppt_w</p:attrName>
                                        </p:attrNameLst>
                                      </p:cBhvr>
                                      <p:tavLst>
                                        <p:tav tm="0">
                                          <p:val>
                                            <p:strVal val="2/3*#ppt_w"/>
                                          </p:val>
                                        </p:tav>
                                        <p:tav tm="100000">
                                          <p:val>
                                            <p:strVal val="#ppt_w"/>
                                          </p:val>
                                        </p:tav>
                                      </p:tavLst>
                                    </p:anim>
                                    <p:anim calcmode="lin" valueType="num">
                                      <p:cBhvr>
                                        <p:cTn id="60" dur="500" fill="hold"/>
                                        <p:tgtEl>
                                          <p:spTgt spid="82045"/>
                                        </p:tgtEl>
                                        <p:attrNameLst>
                                          <p:attrName>ppt_h</p:attrName>
                                        </p:attrNameLst>
                                      </p:cBhvr>
                                      <p:tavLst>
                                        <p:tav tm="0">
                                          <p:val>
                                            <p:strVal val="2/3*#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272"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strVal val="2/3*#ppt_w"/>
                                          </p:val>
                                        </p:tav>
                                        <p:tav tm="100000">
                                          <p:val>
                                            <p:strVal val="#ppt_w"/>
                                          </p:val>
                                        </p:tav>
                                      </p:tavLst>
                                    </p:anim>
                                    <p:anim calcmode="lin" valueType="num">
                                      <p:cBhvr>
                                        <p:cTn id="66" dur="500" fill="hold"/>
                                        <p:tgtEl>
                                          <p:spTgt spid="9"/>
                                        </p:tgtEl>
                                        <p:attrNameLst>
                                          <p:attrName>ppt_h</p:attrName>
                                        </p:attrNameLst>
                                      </p:cBhvr>
                                      <p:tavLst>
                                        <p:tav tm="0">
                                          <p:val>
                                            <p:strVal val="2/3*#ppt_h"/>
                                          </p:val>
                                        </p:tav>
                                        <p:tav tm="100000">
                                          <p:val>
                                            <p:strVal val="#ppt_h"/>
                                          </p:val>
                                        </p:tav>
                                      </p:tavLst>
                                    </p:anim>
                                  </p:childTnLst>
                                </p:cTn>
                              </p:par>
                              <p:par>
                                <p:cTn id="67" presetID="23" presetClass="entr" presetSubtype="272" fill="hold" grpId="0" nodeType="withEffect">
                                  <p:stCondLst>
                                    <p:cond delay="0"/>
                                  </p:stCondLst>
                                  <p:childTnLst>
                                    <p:set>
                                      <p:cBhvr>
                                        <p:cTn id="68" dur="1" fill="hold">
                                          <p:stCondLst>
                                            <p:cond delay="0"/>
                                          </p:stCondLst>
                                        </p:cTn>
                                        <p:tgtEl>
                                          <p:spTgt spid="82046"/>
                                        </p:tgtEl>
                                        <p:attrNameLst>
                                          <p:attrName>style.visibility</p:attrName>
                                        </p:attrNameLst>
                                      </p:cBhvr>
                                      <p:to>
                                        <p:strVal val="visible"/>
                                      </p:to>
                                    </p:set>
                                    <p:anim calcmode="lin" valueType="num">
                                      <p:cBhvr>
                                        <p:cTn id="69" dur="500" fill="hold"/>
                                        <p:tgtEl>
                                          <p:spTgt spid="82046"/>
                                        </p:tgtEl>
                                        <p:attrNameLst>
                                          <p:attrName>ppt_w</p:attrName>
                                        </p:attrNameLst>
                                      </p:cBhvr>
                                      <p:tavLst>
                                        <p:tav tm="0">
                                          <p:val>
                                            <p:strVal val="2/3*#ppt_w"/>
                                          </p:val>
                                        </p:tav>
                                        <p:tav tm="100000">
                                          <p:val>
                                            <p:strVal val="#ppt_w"/>
                                          </p:val>
                                        </p:tav>
                                      </p:tavLst>
                                    </p:anim>
                                    <p:anim calcmode="lin" valueType="num">
                                      <p:cBhvr>
                                        <p:cTn id="70" dur="500" fill="hold"/>
                                        <p:tgtEl>
                                          <p:spTgt spid="82046"/>
                                        </p:tgtEl>
                                        <p:attrNameLst>
                                          <p:attrName>ppt_h</p:attrName>
                                        </p:attrNameLst>
                                      </p:cBhvr>
                                      <p:tavLst>
                                        <p:tav tm="0">
                                          <p:val>
                                            <p:strVal val="2/3*#ppt_h"/>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82062"/>
                                        </p:tgtEl>
                                        <p:attrNameLst>
                                          <p:attrName>style.visibility</p:attrName>
                                        </p:attrNameLst>
                                      </p:cBhvr>
                                      <p:to>
                                        <p:strVal val="visible"/>
                                      </p:to>
                                    </p:set>
                                    <p:anim calcmode="lin" valueType="num">
                                      <p:cBhvr>
                                        <p:cTn id="75" dur="500" fill="hold"/>
                                        <p:tgtEl>
                                          <p:spTgt spid="82062"/>
                                        </p:tgtEl>
                                        <p:attrNameLst>
                                          <p:attrName>ppt_w</p:attrName>
                                        </p:attrNameLst>
                                      </p:cBhvr>
                                      <p:tavLst>
                                        <p:tav tm="0">
                                          <p:val>
                                            <p:fltVal val="0"/>
                                          </p:val>
                                        </p:tav>
                                        <p:tav tm="100000">
                                          <p:val>
                                            <p:strVal val="#ppt_w"/>
                                          </p:val>
                                        </p:tav>
                                      </p:tavLst>
                                    </p:anim>
                                    <p:anim calcmode="lin" valueType="num">
                                      <p:cBhvr>
                                        <p:cTn id="76" dur="500" fill="hold"/>
                                        <p:tgtEl>
                                          <p:spTgt spid="82062"/>
                                        </p:tgtEl>
                                        <p:attrNameLst>
                                          <p:attrName>ppt_h</p:attrName>
                                        </p:attrNameLst>
                                      </p:cBhvr>
                                      <p:tavLst>
                                        <p:tav tm="0">
                                          <p:val>
                                            <p:fltVal val="0"/>
                                          </p:val>
                                        </p:tav>
                                        <p:tav tm="100000">
                                          <p:val>
                                            <p:strVal val="#ppt_h"/>
                                          </p:val>
                                        </p:tav>
                                      </p:tavLst>
                                    </p:anim>
                                    <p:animEffect transition="in" filter="fade">
                                      <p:cBhvr>
                                        <p:cTn id="77" dur="500"/>
                                        <p:tgtEl>
                                          <p:spTgt spid="82062"/>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82061"/>
                                        </p:tgtEl>
                                        <p:attrNameLst>
                                          <p:attrName>style.visibility</p:attrName>
                                        </p:attrNameLst>
                                      </p:cBhvr>
                                      <p:to>
                                        <p:strVal val="visible"/>
                                      </p:to>
                                    </p:set>
                                    <p:anim calcmode="lin" valueType="num">
                                      <p:cBhvr>
                                        <p:cTn id="80" dur="500" fill="hold"/>
                                        <p:tgtEl>
                                          <p:spTgt spid="82061"/>
                                        </p:tgtEl>
                                        <p:attrNameLst>
                                          <p:attrName>ppt_w</p:attrName>
                                        </p:attrNameLst>
                                      </p:cBhvr>
                                      <p:tavLst>
                                        <p:tav tm="0">
                                          <p:val>
                                            <p:fltVal val="0"/>
                                          </p:val>
                                        </p:tav>
                                        <p:tav tm="100000">
                                          <p:val>
                                            <p:strVal val="#ppt_w"/>
                                          </p:val>
                                        </p:tav>
                                      </p:tavLst>
                                    </p:anim>
                                    <p:anim calcmode="lin" valueType="num">
                                      <p:cBhvr>
                                        <p:cTn id="81" dur="500" fill="hold"/>
                                        <p:tgtEl>
                                          <p:spTgt spid="82061"/>
                                        </p:tgtEl>
                                        <p:attrNameLst>
                                          <p:attrName>ppt_h</p:attrName>
                                        </p:attrNameLst>
                                      </p:cBhvr>
                                      <p:tavLst>
                                        <p:tav tm="0">
                                          <p:val>
                                            <p:fltVal val="0"/>
                                          </p:val>
                                        </p:tav>
                                        <p:tav tm="100000">
                                          <p:val>
                                            <p:strVal val="#ppt_h"/>
                                          </p:val>
                                        </p:tav>
                                      </p:tavLst>
                                    </p:anim>
                                    <p:animEffect transition="in" filter="fade">
                                      <p:cBhvr>
                                        <p:cTn id="82" dur="500"/>
                                        <p:tgtEl>
                                          <p:spTgt spid="82061"/>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82060"/>
                                        </p:tgtEl>
                                        <p:attrNameLst>
                                          <p:attrName>style.visibility</p:attrName>
                                        </p:attrNameLst>
                                      </p:cBhvr>
                                      <p:to>
                                        <p:strVal val="visible"/>
                                      </p:to>
                                    </p:set>
                                    <p:anim calcmode="lin" valueType="num">
                                      <p:cBhvr>
                                        <p:cTn id="85" dur="500" fill="hold"/>
                                        <p:tgtEl>
                                          <p:spTgt spid="82060"/>
                                        </p:tgtEl>
                                        <p:attrNameLst>
                                          <p:attrName>ppt_w</p:attrName>
                                        </p:attrNameLst>
                                      </p:cBhvr>
                                      <p:tavLst>
                                        <p:tav tm="0">
                                          <p:val>
                                            <p:fltVal val="0"/>
                                          </p:val>
                                        </p:tav>
                                        <p:tav tm="100000">
                                          <p:val>
                                            <p:strVal val="#ppt_w"/>
                                          </p:val>
                                        </p:tav>
                                      </p:tavLst>
                                    </p:anim>
                                    <p:anim calcmode="lin" valueType="num">
                                      <p:cBhvr>
                                        <p:cTn id="86" dur="500" fill="hold"/>
                                        <p:tgtEl>
                                          <p:spTgt spid="82060"/>
                                        </p:tgtEl>
                                        <p:attrNameLst>
                                          <p:attrName>ppt_h</p:attrName>
                                        </p:attrNameLst>
                                      </p:cBhvr>
                                      <p:tavLst>
                                        <p:tav tm="0">
                                          <p:val>
                                            <p:fltVal val="0"/>
                                          </p:val>
                                        </p:tav>
                                        <p:tav tm="100000">
                                          <p:val>
                                            <p:strVal val="#ppt_h"/>
                                          </p:val>
                                        </p:tav>
                                      </p:tavLst>
                                    </p:anim>
                                    <p:animEffect transition="in" filter="fade">
                                      <p:cBhvr>
                                        <p:cTn id="87" dur="500"/>
                                        <p:tgtEl>
                                          <p:spTgt spid="8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2" grpId="0" animBg="1"/>
      <p:bldP spid="82061" grpId="0" animBg="1"/>
      <p:bldP spid="82060" grpId="0" animBg="1"/>
      <p:bldP spid="81983" grpId="0" autoUpdateAnimBg="0"/>
      <p:bldP spid="81984" grpId="0" autoUpdateAnimBg="0"/>
      <p:bldP spid="81985" grpId="0" autoUpdateAnimBg="0"/>
      <p:bldP spid="82045" grpId="0" autoUpdateAnimBg="0"/>
      <p:bldP spid="82046"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352800" y="518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400">
              <a:latin typeface="Times New Roman" pitchFamily="18" charset="0"/>
            </a:endParaRPr>
          </a:p>
        </p:txBody>
      </p:sp>
      <p:sp>
        <p:nvSpPr>
          <p:cNvPr id="466948" name="Text Box 4"/>
          <p:cNvSpPr txBox="1">
            <a:spLocks noChangeArrowheads="1"/>
          </p:cNvSpPr>
          <p:nvPr/>
        </p:nvSpPr>
        <p:spPr bwMode="auto">
          <a:xfrm>
            <a:off x="428625" y="268288"/>
            <a:ext cx="5724644" cy="7232749"/>
          </a:xfrm>
          <a:prstGeom prst="rect">
            <a:avLst/>
          </a:prstGeom>
          <a:noFill/>
          <a:ln w="9525">
            <a:noFill/>
            <a:miter lim="800000"/>
            <a:headEnd/>
            <a:tailEnd/>
          </a:ln>
          <a:effectLst/>
        </p:spPr>
        <p:txBody>
          <a:bodyPr wrap="none">
            <a:spAutoFit/>
          </a:bodyPr>
          <a:lstStyle/>
          <a:p>
            <a:pPr rtl="1">
              <a:defRPr/>
            </a:pPr>
            <a:r>
              <a:rPr lang="en" sz="2400" b="1" u="sng" dirty="0">
                <a:solidFill>
                  <a:srgbClr val="FF00FF"/>
                </a:solidFill>
                <a:effectLst>
                  <a:outerShdw blurRad="38100" dist="38100" dir="2700000" algn="tl">
                    <a:srgbClr val="000000"/>
                  </a:outerShdw>
                </a:effectLst>
              </a:rPr>
              <a:t>Addition </a:t>
            </a:r>
            <a:r>
              <a:rPr lang="en" sz="2400" b="1" u="sng" dirty="0">
                <a:solidFill>
                  <a:srgbClr val="FF00FF"/>
                </a:solidFill>
                <a:effectLst>
                  <a:outerShdw blurRad="38100" dist="38100" dir="2700000" algn="tl">
                    <a:srgbClr val="000000"/>
                  </a:outerShdw>
                </a:effectLst>
                <a:latin typeface="Arial"/>
              </a:rPr>
              <a:t>and </a:t>
            </a:r>
            <a:r>
              <a:rPr lang="en" sz="2400" b="1" u="sng" dirty="0">
                <a:solidFill>
                  <a:srgbClr val="FF00FF"/>
                </a:solidFill>
                <a:effectLst>
                  <a:outerShdw blurRad="38100" dist="38100" dir="2700000" algn="tl">
                    <a:srgbClr val="000000"/>
                  </a:outerShdw>
                </a:effectLst>
              </a:rPr>
              <a:t>substitution reactions </a:t>
            </a:r>
            <a:r>
              <a:rPr lang="en" sz="2400" b="1" u="sng" dirty="0">
                <a:solidFill>
                  <a:srgbClr val="FF00FF"/>
                </a:solidFill>
                <a:effectLst>
                  <a:outerShdw blurRad="38100" dist="38100" dir="2700000" algn="tl">
                    <a:srgbClr val="000000"/>
                  </a:outerShdw>
                </a:effectLst>
                <a:latin typeface="Arial"/>
              </a:rPr>
              <a:t>:</a:t>
            </a:r>
          </a:p>
          <a:p>
            <a:pPr rtl="1">
              <a:defRPr/>
            </a:pPr>
            <a:endParaRPr lang="fr-FR" sz="2000" b="1" dirty="0">
              <a:solidFill>
                <a:srgbClr val="FF00FF"/>
              </a:solidFill>
              <a:effectLst>
                <a:outerShdw blurRad="38100" dist="38100" dir="2700000" algn="tl">
                  <a:srgbClr val="000000"/>
                </a:outerShdw>
              </a:effectLst>
            </a:endParaRPr>
          </a:p>
          <a:p>
            <a:pPr rtl="1">
              <a:defRPr/>
            </a:pPr>
            <a:r>
              <a:rPr lang="en" sz="2400" i="1" dirty="0">
                <a:solidFill>
                  <a:srgbClr val="FFC000"/>
                </a:solidFill>
                <a:effectLst>
                  <a:outerShdw blurRad="38100" dist="38100" dir="2700000" algn="tl">
                    <a:srgbClr val="000000"/>
                  </a:outerShdw>
                </a:effectLst>
              </a:rPr>
              <a:t>Action of alcohols and </a:t>
            </a:r>
            <a:r>
              <a:rPr lang="en" sz="2400" i="1" dirty="0">
                <a:solidFill>
                  <a:srgbClr val="FFC000"/>
                </a:solidFill>
                <a:effectLst>
                  <a:outerShdw blurRad="38100" dist="38100" dir="2700000" algn="tl">
                    <a:srgbClr val="000000"/>
                  </a:outerShdw>
                </a:effectLst>
                <a:latin typeface="Arial"/>
              </a:rPr>
              <a:t>phenols</a:t>
            </a:r>
          </a:p>
          <a:p>
            <a:pPr rtl="1">
              <a:defRPr/>
            </a:pPr>
            <a:endParaRPr lang="fr-FR" sz="2400" i="1" dirty="0">
              <a:solidFill>
                <a:srgbClr val="00CC00"/>
              </a:solidFill>
              <a:effectLst>
                <a:outerShdw blurRad="38100" dist="38100" dir="2700000" algn="tl">
                  <a:srgbClr val="000000"/>
                </a:outerShdw>
              </a:effectLst>
            </a:endParaRPr>
          </a:p>
          <a:p>
            <a:pPr rtl="1">
              <a:defRPr/>
            </a:pPr>
            <a:r>
              <a:rPr lang="en" sz="2400" dirty="0">
                <a:latin typeface="Arial"/>
              </a:rPr>
              <a:t>linear </a:t>
            </a:r>
            <a:r>
              <a:rPr lang="en" sz="2400" dirty="0"/>
              <a:t>alcohol ( </a:t>
            </a:r>
            <a:r>
              <a:rPr lang="en" sz="2400" dirty="0">
                <a:latin typeface="Arial"/>
              </a:rPr>
              <a:t>Methanol </a:t>
            </a:r>
            <a:r>
              <a:rPr lang="en" sz="2400" dirty="0"/>
              <a:t>)</a:t>
            </a:r>
          </a:p>
          <a:p>
            <a:pPr rtl="1">
              <a:defRPr/>
            </a:pPr>
            <a:endParaRPr lang="fr-FR" sz="2400" dirty="0"/>
          </a:p>
          <a:p>
            <a:pPr rtl="1">
              <a:defRPr/>
            </a:pPr>
            <a:r>
              <a:rPr lang="en" sz="2400" dirty="0"/>
              <a:t>With cyclic alcohol ( </a:t>
            </a:r>
            <a:r>
              <a:rPr lang="en" sz="2400" dirty="0">
                <a:latin typeface="Arial"/>
              </a:rPr>
              <a:t>Phenol </a:t>
            </a:r>
            <a:r>
              <a:rPr lang="en" sz="2400" dirty="0"/>
              <a:t>)</a:t>
            </a:r>
          </a:p>
          <a:p>
            <a:pPr rtl="1">
              <a:defRPr/>
            </a:pPr>
            <a:endParaRPr lang="fr-FR" sz="2400" dirty="0"/>
          </a:p>
          <a:p>
            <a:pPr rtl="1">
              <a:defRPr/>
            </a:pPr>
            <a:r>
              <a:rPr lang="en" sz="2400" i="1" dirty="0" smtClean="0">
                <a:solidFill>
                  <a:srgbClr val="FFC000"/>
                </a:solidFill>
                <a:effectLst>
                  <a:outerShdw blurRad="38100" dist="38100" dir="2700000" algn="tl">
                    <a:srgbClr val="000000"/>
                  </a:outerShdw>
                </a:effectLst>
              </a:rPr>
              <a:t>Action </a:t>
            </a:r>
            <a:r>
              <a:rPr lang="en" sz="2400" i="1" dirty="0">
                <a:solidFill>
                  <a:srgbClr val="FFC000"/>
                </a:solidFill>
                <a:effectLst>
                  <a:outerShdw blurRad="38100" dist="38100" dir="2700000" algn="tl">
                    <a:srgbClr val="000000"/>
                  </a:outerShdw>
                </a:effectLst>
              </a:rPr>
              <a:t>with </a:t>
            </a:r>
            <a:r>
              <a:rPr lang="en" sz="2400" i="1" dirty="0" smtClean="0">
                <a:solidFill>
                  <a:srgbClr val="FFC000"/>
                </a:solidFill>
                <a:effectLst>
                  <a:outerShdw blurRad="38100" dist="38100" dir="2700000" algn="tl">
                    <a:srgbClr val="000000"/>
                  </a:outerShdw>
                </a:effectLst>
                <a:latin typeface="Arial"/>
              </a:rPr>
              <a:t>hydrogen </a:t>
            </a:r>
            <a:r>
              <a:rPr lang="en" sz="2400" i="1" dirty="0" smtClean="0">
                <a:solidFill>
                  <a:srgbClr val="FFC000"/>
                </a:solidFill>
                <a:effectLst>
                  <a:outerShdw blurRad="38100" dist="38100" dir="2700000" algn="tl">
                    <a:srgbClr val="000000"/>
                  </a:outerShdw>
                </a:effectLst>
              </a:rPr>
              <a:t>cyanide</a:t>
            </a:r>
          </a:p>
          <a:p>
            <a:pPr rtl="1">
              <a:defRPr/>
            </a:pPr>
            <a:endParaRPr lang="fr-FR" sz="1800" i="1" dirty="0">
              <a:solidFill>
                <a:srgbClr val="00CC00"/>
              </a:solidFill>
              <a:effectLst>
                <a:outerShdw blurRad="38100" dist="38100" dir="2700000" algn="tl">
                  <a:srgbClr val="000000"/>
                </a:outerShdw>
              </a:effectLst>
            </a:endParaRPr>
          </a:p>
          <a:p>
            <a:pPr rtl="1">
              <a:defRPr/>
            </a:pPr>
            <a:endParaRPr lang="fr-FR" sz="1800" i="1" dirty="0">
              <a:solidFill>
                <a:srgbClr val="00CC00"/>
              </a:solidFill>
              <a:effectLst>
                <a:outerShdw blurRad="38100" dist="38100" dir="2700000" algn="tl">
                  <a:srgbClr val="000000"/>
                </a:outerShdw>
              </a:effectLst>
            </a:endParaRPr>
          </a:p>
          <a:p>
            <a:pPr rtl="1">
              <a:defRPr/>
            </a:pPr>
            <a:endParaRPr lang="fr-FR" sz="1800" i="1" dirty="0">
              <a:solidFill>
                <a:srgbClr val="00CC00"/>
              </a:solidFill>
              <a:effectLst>
                <a:outerShdw blurRad="38100" dist="38100" dir="2700000" algn="tl">
                  <a:srgbClr val="000000"/>
                </a:outerShdw>
              </a:effectLst>
            </a:endParaRPr>
          </a:p>
          <a:p>
            <a:pPr rtl="1">
              <a:defRPr/>
            </a:pPr>
            <a:endParaRPr lang="fr-FR" sz="1800" i="1" dirty="0">
              <a:solidFill>
                <a:srgbClr val="00CC00"/>
              </a:solidFill>
              <a:effectLst>
                <a:outerShdw blurRad="38100" dist="38100" dir="2700000" algn="tl">
                  <a:srgbClr val="000000"/>
                </a:outerShdw>
              </a:effectLst>
            </a:endParaRPr>
          </a:p>
          <a:p>
            <a:pPr rtl="1">
              <a:defRPr/>
            </a:pPr>
            <a:endParaRPr lang="fr-FR" sz="1800" i="1" dirty="0">
              <a:solidFill>
                <a:srgbClr val="00CC00"/>
              </a:solidFill>
              <a:effectLst>
                <a:outerShdw blurRad="38100" dist="38100" dir="2700000" algn="tl">
                  <a:srgbClr val="000000"/>
                </a:outerShdw>
              </a:effectLst>
            </a:endParaRPr>
          </a:p>
          <a:p>
            <a:pPr rtl="1">
              <a:defRPr/>
            </a:pPr>
            <a:endParaRPr lang="fr-FR" sz="1800" dirty="0"/>
          </a:p>
          <a:p>
            <a:pPr rtl="1">
              <a:defRPr/>
            </a:pPr>
            <a:endParaRPr lang="fr-FR" sz="1800" dirty="0"/>
          </a:p>
          <a:p>
            <a:pPr rtl="1">
              <a:defRPr/>
            </a:pPr>
            <a:endParaRPr lang="fr-FR" sz="1800" dirty="0"/>
          </a:p>
          <a:p>
            <a:pPr rtl="1">
              <a:defRPr/>
            </a:pPr>
            <a:endParaRPr lang="fr-FR" sz="1800" dirty="0"/>
          </a:p>
          <a:p>
            <a:pPr rtl="1">
              <a:defRPr/>
            </a:pPr>
            <a:endParaRPr lang="fr-FR" sz="1800" dirty="0"/>
          </a:p>
          <a:p>
            <a:pPr rtl="1">
              <a:defRPr/>
            </a:pPr>
            <a:endParaRPr lang="fr-FR" sz="1800" dirty="0"/>
          </a:p>
          <a:p>
            <a:pPr rtl="1">
              <a:defRPr/>
            </a:pPr>
            <a:endParaRPr lang="fr-FR" sz="1800" dirty="0"/>
          </a:p>
          <a:p>
            <a:pPr rtl="1">
              <a:defRPr/>
            </a:pPr>
            <a:endParaRPr lang="fr-FR" sz="1800" dirty="0"/>
          </a:p>
          <a:p>
            <a:pPr rtl="1">
              <a:defRPr/>
            </a:pPr>
            <a:endParaRPr lang="fr-FR" sz="1800" dirty="0"/>
          </a:p>
        </p:txBody>
      </p:sp>
      <p:sp>
        <p:nvSpPr>
          <p:cNvPr id="5" name="Espace réservé du contenu 2"/>
          <p:cNvSpPr>
            <a:spLocks noGrp="1"/>
          </p:cNvSpPr>
          <p:nvPr>
            <p:ph idx="1"/>
          </p:nvPr>
        </p:nvSpPr>
        <p:spPr>
          <a:xfrm>
            <a:off x="323528" y="3884663"/>
            <a:ext cx="8643938" cy="2280642"/>
          </a:xfrm>
          <a:solidFill>
            <a:schemeClr val="bg2"/>
          </a:solidFill>
          <a:ln>
            <a:solidFill>
              <a:srgbClr val="92D050"/>
            </a:solidFill>
          </a:ln>
        </p:spPr>
        <p:txBody>
          <a:bodyPr>
            <a:noAutofit/>
          </a:bodyPr>
          <a:lstStyle/>
          <a:p>
            <a:pPr>
              <a:defRPr/>
            </a:pPr>
            <a:r>
              <a:rPr lang="en" sz="2400" dirty="0" smtClean="0"/>
              <a:t>Chain elongation by the addition of successive carbons (action of hydrogen cyanide HC=N), </a:t>
            </a:r>
            <a:r>
              <a:rPr lang="en" sz="2400" dirty="0" smtClean="0">
                <a:solidFill>
                  <a:srgbClr val="FFFF00"/>
                </a:solidFill>
              </a:rPr>
              <a:t>on the side of the carbonyl group</a:t>
            </a:r>
          </a:p>
          <a:p>
            <a:pPr>
              <a:defRPr/>
            </a:pPr>
            <a:r>
              <a:rPr lang="en" sz="2400" i="1" u="sng" dirty="0" smtClean="0">
                <a:solidFill>
                  <a:srgbClr val="FFC000"/>
                </a:solidFill>
              </a:rPr>
              <a:t>Summary by KILIANI-FISCHER</a:t>
            </a:r>
          </a:p>
          <a:p>
            <a:pPr>
              <a:defRPr/>
            </a:pPr>
            <a:r>
              <a:rPr lang="en" sz="2400" dirty="0" smtClean="0"/>
              <a:t>CHO + HCN CHOH--C=N</a:t>
            </a:r>
            <a:endParaRPr lang="fr-FR" sz="2400" dirty="0"/>
          </a:p>
        </p:txBody>
      </p:sp>
      <p:pic>
        <p:nvPicPr>
          <p:cNvPr id="6" name="Picture 2" descr="img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556" y="836712"/>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8070" name="Connecteur droit avec flèche 7"/>
          <p:cNvCxnSpPr>
            <a:cxnSpLocks noChangeShapeType="1"/>
          </p:cNvCxnSpPr>
          <p:nvPr/>
        </p:nvCxnSpPr>
        <p:spPr bwMode="auto">
          <a:xfrm>
            <a:off x="2505135" y="5877272"/>
            <a:ext cx="785812" cy="158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340037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352800" y="518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400">
              <a:latin typeface="Times New Roman" pitchFamily="18" charset="0"/>
            </a:endParaRPr>
          </a:p>
        </p:txBody>
      </p:sp>
      <p:sp>
        <p:nvSpPr>
          <p:cNvPr id="467972" name="Text Box 4"/>
          <p:cNvSpPr txBox="1">
            <a:spLocks noChangeArrowheads="1"/>
          </p:cNvSpPr>
          <p:nvPr/>
        </p:nvSpPr>
        <p:spPr bwMode="auto">
          <a:xfrm>
            <a:off x="250825" y="476250"/>
            <a:ext cx="6408738" cy="488950"/>
          </a:xfrm>
          <a:prstGeom prst="rect">
            <a:avLst/>
          </a:prstGeom>
          <a:noFill/>
          <a:ln w="9525">
            <a:noFill/>
            <a:miter lim="800000"/>
            <a:headEnd/>
            <a:tailEnd/>
          </a:ln>
          <a:effectLst/>
        </p:spPr>
        <p:txBody>
          <a:bodyPr>
            <a:spAutoFit/>
          </a:bodyPr>
          <a:lstStyle/>
          <a:p>
            <a:pPr rtl="1">
              <a:defRPr/>
            </a:pPr>
            <a:r>
              <a:rPr lang="en" sz="2600" i="1" u="sng" dirty="0">
                <a:solidFill>
                  <a:srgbClr val="FFC000"/>
                </a:solidFill>
                <a:effectLst>
                  <a:outerShdw blurRad="38100" dist="38100" dir="2700000" algn="tl">
                    <a:srgbClr val="000000"/>
                  </a:outerShdw>
                </a:effectLst>
              </a:rPr>
              <a:t>properties due </a:t>
            </a:r>
            <a:r>
              <a:rPr lang="en" sz="2600" i="1" u="sng" dirty="0">
                <a:solidFill>
                  <a:srgbClr val="FFC000"/>
                </a:solidFill>
                <a:effectLst>
                  <a:outerShdw blurRad="38100" dist="38100" dir="2700000" algn="tl">
                    <a:srgbClr val="000000"/>
                  </a:outerShdw>
                </a:effectLst>
                <a:latin typeface="Arial"/>
              </a:rPr>
              <a:t>to hydroxyl </a:t>
            </a:r>
            <a:r>
              <a:rPr lang="en" sz="2600" i="1" u="sng" dirty="0">
                <a:solidFill>
                  <a:srgbClr val="FFC000"/>
                </a:solidFill>
                <a:effectLst>
                  <a:outerShdw blurRad="38100" dist="38100" dir="2700000" algn="tl">
                    <a:srgbClr val="000000"/>
                  </a:outerShdw>
                </a:effectLst>
              </a:rPr>
              <a:t>groups</a:t>
            </a:r>
          </a:p>
        </p:txBody>
      </p:sp>
      <p:sp>
        <p:nvSpPr>
          <p:cNvPr id="467973" name="Text Box 5"/>
          <p:cNvSpPr txBox="1">
            <a:spLocks noChangeArrowheads="1"/>
          </p:cNvSpPr>
          <p:nvPr/>
        </p:nvSpPr>
        <p:spPr bwMode="auto">
          <a:xfrm>
            <a:off x="519112" y="1069975"/>
            <a:ext cx="8373367" cy="5632311"/>
          </a:xfrm>
          <a:prstGeom prst="rect">
            <a:avLst/>
          </a:prstGeom>
          <a:noFill/>
          <a:ln w="9525">
            <a:noFill/>
            <a:miter lim="800000"/>
            <a:headEnd/>
            <a:tailEnd/>
          </a:ln>
          <a:effectLst/>
        </p:spPr>
        <p:txBody>
          <a:bodyPr wrap="square">
            <a:spAutoFit/>
          </a:bodyPr>
          <a:lstStyle/>
          <a:p>
            <a:pPr rtl="1">
              <a:defRPr/>
            </a:pPr>
            <a:r>
              <a:rPr lang="en" sz="2400" u="sng" dirty="0">
                <a:latin typeface="Arial"/>
              </a:rPr>
              <a:t>Ester </a:t>
            </a:r>
            <a:r>
              <a:rPr lang="en" sz="2400" u="sng" dirty="0"/>
              <a:t>formation​</a:t>
            </a:r>
          </a:p>
          <a:p>
            <a:pPr rtl="1">
              <a:defRPr/>
            </a:pPr>
            <a:endParaRPr lang="fr-FR" sz="2400" u="sng" dirty="0"/>
          </a:p>
          <a:p>
            <a:pPr rtl="1">
              <a:defRPr/>
            </a:pPr>
            <a:r>
              <a:rPr lang="en" sz="2400" dirty="0"/>
              <a:t>Acid + Alcohol</a:t>
            </a:r>
          </a:p>
          <a:p>
            <a:pPr rtl="1">
              <a:defRPr/>
            </a:pPr>
            <a:r>
              <a:rPr lang="en" sz="2400" b="1" dirty="0" smtClean="0">
                <a:solidFill>
                  <a:srgbClr val="FF00FF"/>
                </a:solidFill>
                <a:effectLst>
                  <a:outerShdw blurRad="38100" dist="38100" dir="2700000" algn="tl">
                    <a:srgbClr val="000000"/>
                  </a:outerShdw>
                </a:effectLst>
              </a:rPr>
              <a:t>Case </a:t>
            </a:r>
            <a:r>
              <a:rPr lang="en" sz="2400" b="1" dirty="0">
                <a:solidFill>
                  <a:srgbClr val="FF00FF"/>
                </a:solidFill>
                <a:effectLst>
                  <a:outerShdw blurRad="38100" dist="38100" dir="2700000" algn="tl">
                    <a:srgbClr val="000000"/>
                  </a:outerShdw>
                </a:effectLst>
              </a:rPr>
              <a:t>of phosphoric esters </a:t>
            </a:r>
            <a:r>
              <a:rPr lang="en" sz="2400" b="1" dirty="0">
                <a:solidFill>
                  <a:srgbClr val="FF00FF"/>
                </a:solidFill>
                <a:effectLst>
                  <a:outerShdw blurRad="38100" dist="38100" dir="2700000" algn="tl">
                    <a:srgbClr val="000000"/>
                  </a:outerShdw>
                </a:effectLst>
                <a:latin typeface="Arial"/>
              </a:rPr>
              <a:t>of </a:t>
            </a:r>
            <a:r>
              <a:rPr lang="en" sz="2400" b="1" dirty="0">
                <a:solidFill>
                  <a:srgbClr val="FF00FF"/>
                </a:solidFill>
                <a:effectLst>
                  <a:outerShdw blurRad="38100" dist="38100" dir="2700000" algn="tl">
                    <a:srgbClr val="000000"/>
                  </a:outerShdw>
                </a:effectLst>
              </a:rPr>
              <a:t>sugars</a:t>
            </a:r>
          </a:p>
          <a:p>
            <a:pPr rtl="1">
              <a:defRPr/>
            </a:pPr>
            <a:r>
              <a:rPr lang="en" sz="2400" dirty="0" err="1" smtClean="0">
                <a:effectLst>
                  <a:outerShdw blurRad="38100" dist="38100" dir="2700000" algn="tl">
                    <a:srgbClr val="000000"/>
                  </a:outerShdw>
                </a:effectLst>
              </a:rPr>
              <a:t>Monophosphoric </a:t>
            </a:r>
            <a:r>
              <a:rPr lang="en" sz="2400" dirty="0">
                <a:effectLst>
                  <a:outerShdw blurRad="38100" dist="38100" dir="2700000" algn="tl">
                    <a:srgbClr val="000000"/>
                  </a:outerShdw>
                </a:effectLst>
              </a:rPr>
              <a:t>, cyclic , </a:t>
            </a:r>
            <a:endParaRPr lang="fr-FR" sz="2400" dirty="0" smtClean="0">
              <a:effectLst>
                <a:outerShdw blurRad="38100" dist="38100" dir="2700000" algn="tl">
                  <a:srgbClr val="000000"/>
                </a:outerShdw>
              </a:effectLst>
            </a:endParaRPr>
          </a:p>
          <a:p>
            <a:pPr rtl="1">
              <a:defRPr/>
            </a:pPr>
            <a:r>
              <a:rPr lang="en" sz="2400" dirty="0" err="1" smtClean="0">
                <a:effectLst>
                  <a:outerShdw blurRad="38100" dist="38100" dir="2700000" algn="tl">
                    <a:srgbClr val="000000"/>
                  </a:outerShdw>
                </a:effectLst>
              </a:rPr>
              <a:t>triphosphoric </a:t>
            </a:r>
            <a:r>
              <a:rPr lang="en" sz="2400" dirty="0">
                <a:effectLst>
                  <a:outerShdw blurRad="38100" dist="38100" dir="2700000" algn="tl">
                    <a:srgbClr val="000000"/>
                  </a:outerShdw>
                </a:effectLst>
              </a:rPr>
              <a:t>, </a:t>
            </a:r>
            <a:r>
              <a:rPr lang="en" sz="2400" dirty="0">
                <a:effectLst>
                  <a:outerShdw blurRad="38100" dist="38100" dir="2700000" algn="tl">
                    <a:srgbClr val="000000"/>
                  </a:outerShdw>
                </a:effectLst>
                <a:latin typeface="Arial"/>
              </a:rPr>
              <a:t>… </a:t>
            </a:r>
            <a:r>
              <a:rPr lang="en" sz="2400" dirty="0">
                <a:effectLst>
                  <a:outerShdw blurRad="38100" dist="38100" dir="2700000" algn="tl">
                    <a:srgbClr val="000000"/>
                  </a:outerShdw>
                </a:effectLst>
              </a:rPr>
              <a:t>.</a:t>
            </a:r>
          </a:p>
          <a:p>
            <a:pPr rtl="1">
              <a:defRPr/>
            </a:pPr>
            <a:endParaRPr lang="fr-FR" sz="2400" dirty="0">
              <a:effectLst>
                <a:outerShdw blurRad="38100" dist="38100" dir="2700000" algn="tl">
                  <a:srgbClr val="000000"/>
                </a:outerShdw>
              </a:effectLst>
            </a:endParaRPr>
          </a:p>
          <a:p>
            <a:pPr rtl="1">
              <a:defRPr/>
            </a:pPr>
            <a:r>
              <a:rPr lang="en" sz="2400" u="sng" dirty="0"/>
              <a:t>Formation </a:t>
            </a:r>
            <a:r>
              <a:rPr lang="en" sz="2400" u="sng" dirty="0">
                <a:latin typeface="Arial"/>
              </a:rPr>
              <a:t>of </a:t>
            </a:r>
            <a:r>
              <a:rPr lang="en" sz="2400" u="sng" dirty="0" err="1"/>
              <a:t>ether </a:t>
            </a:r>
            <a:r>
              <a:rPr lang="en" sz="2400" u="sng" dirty="0"/>
              <a:t>oxides</a:t>
            </a:r>
          </a:p>
          <a:p>
            <a:pPr rtl="1">
              <a:defRPr/>
            </a:pPr>
            <a:r>
              <a:rPr lang="en" sz="2400" dirty="0" smtClean="0">
                <a:effectLst>
                  <a:outerShdw blurRad="38100" dist="38100" dir="2700000" algn="tl">
                    <a:srgbClr val="000000"/>
                  </a:outerShdw>
                </a:effectLst>
              </a:rPr>
              <a:t>Methylation </a:t>
            </a:r>
            <a:r>
              <a:rPr lang="en" sz="2400" dirty="0" smtClean="0">
                <a:effectLst>
                  <a:outerShdw blurRad="38100" dist="38100" dir="2700000" algn="tl">
                    <a:srgbClr val="000000"/>
                  </a:outerShdw>
                </a:effectLst>
                <a:latin typeface="Arial"/>
              </a:rPr>
              <a:t>of </a:t>
            </a:r>
            <a:r>
              <a:rPr lang="en" sz="2400" dirty="0">
                <a:effectLst>
                  <a:outerShdw blurRad="38100" dist="38100" dir="2700000" algn="tl">
                    <a:srgbClr val="000000"/>
                  </a:outerShdw>
                </a:effectLst>
              </a:rPr>
              <a:t>alcohol </a:t>
            </a:r>
            <a:r>
              <a:rPr lang="en" sz="2400" dirty="0" smtClean="0">
                <a:effectLst>
                  <a:outerShdw blurRad="38100" dist="38100" dir="2700000" algn="tl">
                    <a:srgbClr val="000000"/>
                  </a:outerShdw>
                </a:effectLst>
              </a:rPr>
              <a:t>groups</a:t>
            </a:r>
          </a:p>
          <a:p>
            <a:pPr rtl="1">
              <a:defRPr/>
            </a:pPr>
            <a:r>
              <a:rPr lang="en" sz="2400" dirty="0" smtClean="0">
                <a:effectLst>
                  <a:outerShdw blurRad="38100" dist="38100" dir="2700000" algn="tl">
                    <a:srgbClr val="000000"/>
                  </a:outerShdw>
                </a:effectLst>
              </a:rPr>
              <a:t>Action of </a:t>
            </a:r>
            <a:r>
              <a:rPr lang="en" sz="2400" dirty="0" err="1">
                <a:effectLst>
                  <a:outerShdw blurRad="38100" dist="38100" dir="2700000" algn="tl">
                    <a:srgbClr val="000000"/>
                  </a:outerShdw>
                </a:effectLst>
              </a:rPr>
              <a:t>trityl </a:t>
            </a:r>
            <a:r>
              <a:rPr lang="en" sz="2400" dirty="0">
                <a:effectLst>
                  <a:outerShdw blurRad="38100" dist="38100" dir="2700000" algn="tl">
                    <a:srgbClr val="000000"/>
                  </a:outerShdw>
                </a:effectLst>
              </a:rPr>
              <a:t>chloride ( </a:t>
            </a:r>
            <a:r>
              <a:rPr lang="en" sz="2400" dirty="0" err="1">
                <a:effectLst>
                  <a:outerShdw blurRad="38100" dist="38100" dir="2700000" algn="tl">
                    <a:srgbClr val="000000"/>
                  </a:outerShdw>
                </a:effectLst>
              </a:rPr>
              <a:t>tritylation </a:t>
            </a:r>
            <a:r>
              <a:rPr lang="en" sz="2400" dirty="0">
                <a:effectLst>
                  <a:outerShdw blurRad="38100" dist="38100" dir="2700000" algn="tl">
                    <a:srgbClr val="000000"/>
                  </a:outerShdw>
                </a:effectLst>
              </a:rPr>
              <a:t>)</a:t>
            </a:r>
          </a:p>
          <a:p>
            <a:pPr rtl="1">
              <a:defRPr/>
            </a:pPr>
            <a:endParaRPr lang="fr-FR" sz="2400" dirty="0">
              <a:effectLst>
                <a:outerShdw blurRad="38100" dist="38100" dir="2700000" algn="tl">
                  <a:srgbClr val="000000"/>
                </a:outerShdw>
              </a:effectLst>
            </a:endParaRPr>
          </a:p>
          <a:p>
            <a:pPr rtl="1">
              <a:defRPr/>
            </a:pPr>
            <a:r>
              <a:rPr lang="en" sz="2400" b="1" u="sng" dirty="0"/>
              <a:t>Oxidation of the primary alcohol function</a:t>
            </a:r>
          </a:p>
          <a:p>
            <a:pPr rtl="1">
              <a:defRPr/>
            </a:pPr>
            <a:r>
              <a:rPr lang="en" sz="2400" dirty="0" smtClean="0">
                <a:effectLst>
                  <a:outerShdw blurRad="38100" dist="38100" dir="2700000" algn="tl">
                    <a:srgbClr val="000000"/>
                  </a:outerShdw>
                </a:effectLst>
              </a:rPr>
              <a:t>Production </a:t>
            </a:r>
            <a:r>
              <a:rPr lang="en" sz="2400" dirty="0">
                <a:effectLst>
                  <a:outerShdw blurRad="38100" dist="38100" dir="2700000" algn="tl">
                    <a:srgbClr val="000000"/>
                  </a:outerShdw>
                </a:effectLst>
              </a:rPr>
              <a:t>of uronic acids</a:t>
            </a:r>
          </a:p>
          <a:p>
            <a:pPr rtl="1">
              <a:defRPr/>
            </a:pPr>
            <a:endParaRPr lang="fr-FR" sz="2400" dirty="0">
              <a:effectLst>
                <a:outerShdw blurRad="38100" dist="38100" dir="2700000" algn="tl">
                  <a:srgbClr val="000000"/>
                </a:outerShdw>
              </a:effectLst>
            </a:endParaRPr>
          </a:p>
          <a:p>
            <a:pPr rtl="1">
              <a:defRPr/>
            </a:pPr>
            <a:endParaRPr lang="fr-FR" sz="2400" dirty="0">
              <a:effectLst>
                <a:outerShdw blurRad="38100" dist="38100" dir="2700000" algn="tl">
                  <a:srgbClr val="000000"/>
                </a:outerShdw>
              </a:effectLst>
            </a:endParaRP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7709435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25" y="0"/>
            <a:ext cx="7543800" cy="1431925"/>
          </a:xfrm>
        </p:spPr>
        <p:txBody>
          <a:bodyPr/>
          <a:lstStyle/>
          <a:p>
            <a:pPr>
              <a:defRPr/>
            </a:pPr>
            <a:r>
              <a:rPr lang="en" sz="2800" dirty="0" smtClean="0">
                <a:solidFill>
                  <a:srgbClr val="FFFF00"/>
                </a:solidFill>
              </a:rPr>
              <a:t>G6P Training</a:t>
            </a:r>
            <a:endParaRPr lang="fr-FR" sz="2800" dirty="0">
              <a:solidFill>
                <a:srgbClr val="FFFF00"/>
              </a:solidFill>
            </a:endParaRPr>
          </a:p>
        </p:txBody>
      </p:sp>
      <p:pic>
        <p:nvPicPr>
          <p:cNvPr id="90115" name="Picture 2" descr="http://upload.wikimedia.org/wikipedia/fr/e/ed/Synthese_glucose-6-phosph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00125"/>
            <a:ext cx="6286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ZoneTexte 5"/>
          <p:cNvSpPr txBox="1">
            <a:spLocks noChangeArrowheads="1"/>
          </p:cNvSpPr>
          <p:nvPr/>
        </p:nvSpPr>
        <p:spPr bwMode="auto">
          <a:xfrm>
            <a:off x="928688" y="4500563"/>
            <a:ext cx="8172450" cy="923925"/>
          </a:xfrm>
          <a:prstGeom prst="rect">
            <a:avLst/>
          </a:prstGeom>
          <a:noFill/>
          <a:ln w="9525">
            <a:noFill/>
            <a:miter lim="800000"/>
            <a:headEnd/>
            <a:tailEnd/>
          </a:ln>
        </p:spPr>
        <p:txBody>
          <a:bodyPr wrap="none">
            <a:spAutoFit/>
          </a:bodyPr>
          <a:lstStyle/>
          <a:p>
            <a:pPr algn="ctr" rtl="1">
              <a:defRPr/>
            </a:pPr>
            <a:r>
              <a:rPr lang="en">
                <a:effectLst>
                  <a:outerShdw blurRad="38100" dist="38100" dir="2700000" algn="tl">
                    <a:srgbClr val="000000">
                      <a:alpha val="43137"/>
                    </a:srgbClr>
                  </a:outerShdw>
                </a:effectLst>
              </a:rPr>
              <a:t>In this case, it is mainly a matter of esterification on the alcohol functional group</a:t>
            </a:r>
          </a:p>
          <a:p>
            <a:pPr algn="ctr" rtl="1">
              <a:defRPr/>
            </a:pPr>
            <a:r>
              <a:rPr lang="en">
                <a:effectLst>
                  <a:outerShdw blurRad="38100" dist="38100" dir="2700000" algn="tl">
                    <a:srgbClr val="000000">
                      <a:alpha val="43137"/>
                    </a:srgbClr>
                  </a:outerShdw>
                </a:effectLst>
              </a:rPr>
              <a:t>primary sugar at C6 with one of the alcohol functions of the acid</a:t>
            </a:r>
          </a:p>
          <a:p>
            <a:pPr algn="ctr" rtl="1">
              <a:defRPr/>
            </a:pPr>
            <a:r>
              <a:rPr lang="en">
                <a:effectLst>
                  <a:outerShdw blurRad="38100" dist="38100" dir="2700000" algn="tl">
                    <a:srgbClr val="000000">
                      <a:alpha val="43137"/>
                    </a:srgbClr>
                  </a:outerShdw>
                </a:effectLst>
              </a:rPr>
              <a:t>Phosphoric </a:t>
            </a:r>
            <a:r>
              <a:rPr lang="en" baseline="-25000">
                <a:effectLst>
                  <a:outerShdw blurRad="38100" dist="38100" dir="2700000" algn="tl">
                    <a:srgbClr val="000000">
                      <a:alpha val="43137"/>
                    </a:srgbClr>
                  </a:outerShdw>
                </a:effectLst>
              </a:rPr>
              <a:t>( H3PO4- </a:t>
            </a:r>
            <a:r>
              <a:rPr lang="en" baseline="30000">
                <a:effectLst>
                  <a:outerShdw blurRad="38100" dist="38100" dir="2700000" algn="tl">
                    <a:srgbClr val="000000">
                      <a:alpha val="43137"/>
                    </a:srgbClr>
                  </a:outerShdw>
                </a:effectLst>
              </a:rPr>
              <a:t>) </a:t>
            </a:r>
            <a:r>
              <a:rPr lang="en">
                <a:effectLst>
                  <a:outerShdw blurRad="38100" dist="38100" dir="2700000" algn="tl">
                    <a:srgbClr val="000000">
                      <a:alpha val="43137"/>
                    </a:srgbClr>
                  </a:outerShdw>
                </a:effectLst>
              </a:rPr>
              <a:t>.​</a:t>
            </a: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8140943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5" y="-595213"/>
            <a:ext cx="9001125" cy="1431925"/>
          </a:xfrm>
        </p:spPr>
        <p:txBody>
          <a:bodyPr/>
          <a:lstStyle/>
          <a:p>
            <a:pPr>
              <a:defRPr/>
            </a:pPr>
            <a:r>
              <a:rPr lang="en" sz="2800" dirty="0" smtClean="0">
                <a:solidFill>
                  <a:srgbClr val="FFFF00"/>
                </a:solidFill>
              </a:rPr>
              <a:t>Cyclic Adenosine Monophosphate ( </a:t>
            </a:r>
            <a:r>
              <a:rPr lang="en" sz="2800" dirty="0" err="1" smtClean="0">
                <a:solidFill>
                  <a:srgbClr val="FFFF00"/>
                </a:solidFill>
              </a:rPr>
              <a:t>cAMP </a:t>
            </a:r>
            <a:r>
              <a:rPr lang="en" sz="2800" dirty="0" smtClean="0">
                <a:solidFill>
                  <a:srgbClr val="FFFF00"/>
                </a:solidFill>
              </a:rPr>
              <a:t>)</a:t>
            </a:r>
            <a:endParaRPr lang="fr-FR" sz="2800" dirty="0">
              <a:solidFill>
                <a:srgbClr val="FFFF00"/>
              </a:solidFill>
            </a:endParaRPr>
          </a:p>
        </p:txBody>
      </p:sp>
      <p:pic>
        <p:nvPicPr>
          <p:cNvPr id="162818" name="Picture 2" descr="http://s2.e-monsite.com/2009/12/22/04/resize_550_550/LAMP-cycliq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381" y="1333500"/>
            <a:ext cx="3500437"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5500688" y="2786063"/>
            <a:ext cx="1117600" cy="369887"/>
          </a:xfrm>
          <a:prstGeom prst="rect">
            <a:avLst/>
          </a:prstGeom>
          <a:noFill/>
          <a:ln w="9525">
            <a:noFill/>
            <a:miter lim="800000"/>
            <a:headEnd/>
            <a:tailEnd/>
          </a:ln>
        </p:spPr>
        <p:txBody>
          <a:bodyPr wrap="none">
            <a:spAutoFit/>
          </a:bodyPr>
          <a:lstStyle/>
          <a:p>
            <a:pPr algn="ctr" rtl="1">
              <a:defRPr/>
            </a:pPr>
            <a:r>
              <a:rPr lang="en">
                <a:solidFill>
                  <a:schemeClr val="bg1"/>
                </a:solidFill>
                <a:effectLst>
                  <a:outerShdw blurRad="38100" dist="38100" dir="2700000" algn="tl">
                    <a:srgbClr val="000000">
                      <a:alpha val="43137"/>
                    </a:srgbClr>
                  </a:outerShdw>
                </a:effectLst>
              </a:rPr>
              <a:t>Adenine</a:t>
            </a:r>
          </a:p>
        </p:txBody>
      </p:sp>
      <p:sp>
        <p:nvSpPr>
          <p:cNvPr id="7" name="ZoneTexte 6"/>
          <p:cNvSpPr txBox="1">
            <a:spLocks noChangeArrowheads="1"/>
          </p:cNvSpPr>
          <p:nvPr/>
        </p:nvSpPr>
        <p:spPr bwMode="auto">
          <a:xfrm>
            <a:off x="5214938" y="3571875"/>
            <a:ext cx="950912" cy="369888"/>
          </a:xfrm>
          <a:prstGeom prst="rect">
            <a:avLst/>
          </a:prstGeom>
          <a:noFill/>
          <a:ln w="9525">
            <a:noFill/>
            <a:miter lim="800000"/>
            <a:headEnd/>
            <a:tailEnd/>
          </a:ln>
        </p:spPr>
        <p:txBody>
          <a:bodyPr wrap="none">
            <a:spAutoFit/>
          </a:bodyPr>
          <a:lstStyle/>
          <a:p>
            <a:pPr algn="ctr" rtl="1">
              <a:defRPr/>
            </a:pPr>
            <a:r>
              <a:rPr lang="en">
                <a:solidFill>
                  <a:schemeClr val="bg1"/>
                </a:solidFill>
                <a:effectLst>
                  <a:outerShdw blurRad="38100" dist="38100" dir="2700000" algn="tl">
                    <a:srgbClr val="000000">
                      <a:alpha val="43137"/>
                    </a:srgbClr>
                  </a:outerShdw>
                </a:effectLst>
              </a:rPr>
              <a:t>Ribose</a:t>
            </a:r>
          </a:p>
        </p:txBody>
      </p:sp>
      <p:sp>
        <p:nvSpPr>
          <p:cNvPr id="8" name="ZoneTexte 7"/>
          <p:cNvSpPr txBox="1">
            <a:spLocks noChangeArrowheads="1"/>
          </p:cNvSpPr>
          <p:nvPr/>
        </p:nvSpPr>
        <p:spPr bwMode="auto">
          <a:xfrm>
            <a:off x="3286125" y="2143125"/>
            <a:ext cx="1387475" cy="369888"/>
          </a:xfrm>
          <a:prstGeom prst="rect">
            <a:avLst/>
          </a:prstGeom>
          <a:noFill/>
          <a:ln w="9525">
            <a:noFill/>
            <a:miter lim="800000"/>
            <a:headEnd/>
            <a:tailEnd/>
          </a:ln>
        </p:spPr>
        <p:txBody>
          <a:bodyPr wrap="none">
            <a:spAutoFit/>
          </a:bodyPr>
          <a:lstStyle/>
          <a:p>
            <a:pPr algn="ctr" rtl="1">
              <a:defRPr/>
            </a:pPr>
            <a:r>
              <a:rPr lang="en">
                <a:solidFill>
                  <a:schemeClr val="bg1"/>
                </a:solidFill>
                <a:effectLst>
                  <a:outerShdw blurRad="38100" dist="38100" dir="2700000" algn="tl">
                    <a:srgbClr val="000000">
                      <a:alpha val="43137"/>
                    </a:srgbClr>
                  </a:outerShdw>
                </a:effectLst>
              </a:rPr>
              <a:t>Phosphate</a:t>
            </a:r>
          </a:p>
        </p:txBody>
      </p:sp>
      <p:sp>
        <p:nvSpPr>
          <p:cNvPr id="9" name="Accolade fermante 8"/>
          <p:cNvSpPr/>
          <p:nvPr/>
        </p:nvSpPr>
        <p:spPr>
          <a:xfrm>
            <a:off x="6357938" y="1643063"/>
            <a:ext cx="928687" cy="27860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rtl="1">
              <a:defRPr/>
            </a:pPr>
            <a:endParaRPr lang="fr-FR">
              <a:effectLst>
                <a:outerShdw blurRad="38100" dist="38100" dir="2700000" algn="tl">
                  <a:srgbClr val="000000">
                    <a:alpha val="43137"/>
                  </a:srgbClr>
                </a:outerShdw>
              </a:effectLst>
            </a:endParaRPr>
          </a:p>
        </p:txBody>
      </p:sp>
      <p:sp>
        <p:nvSpPr>
          <p:cNvPr id="10" name="ZoneTexte 9"/>
          <p:cNvSpPr txBox="1">
            <a:spLocks noChangeArrowheads="1"/>
          </p:cNvSpPr>
          <p:nvPr/>
        </p:nvSpPr>
        <p:spPr bwMode="auto">
          <a:xfrm>
            <a:off x="7358063" y="2786063"/>
            <a:ext cx="1593850" cy="369887"/>
          </a:xfrm>
          <a:prstGeom prst="rect">
            <a:avLst/>
          </a:prstGeom>
          <a:noFill/>
          <a:ln w="9525">
            <a:noFill/>
            <a:miter lim="800000"/>
            <a:headEnd/>
            <a:tailEnd/>
          </a:ln>
        </p:spPr>
        <p:txBody>
          <a:bodyPr wrap="none">
            <a:spAutoFit/>
          </a:bodyPr>
          <a:lstStyle/>
          <a:p>
            <a:pPr algn="ctr" rtl="1">
              <a:defRPr/>
            </a:pPr>
            <a:r>
              <a:rPr lang="en">
                <a:effectLst>
                  <a:outerShdw blurRad="38100" dist="38100" dir="2700000" algn="tl">
                    <a:srgbClr val="000000">
                      <a:alpha val="43137"/>
                    </a:srgbClr>
                  </a:outerShdw>
                </a:effectLst>
              </a:rPr>
              <a:t>ADENOSIN</a:t>
            </a:r>
          </a:p>
        </p:txBody>
      </p:sp>
      <p:sp>
        <p:nvSpPr>
          <p:cNvPr id="11" name="Ellipse 10"/>
          <p:cNvSpPr/>
          <p:nvPr/>
        </p:nvSpPr>
        <p:spPr>
          <a:xfrm>
            <a:off x="3702433" y="2971006"/>
            <a:ext cx="428625" cy="7143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fr-FR">
              <a:effectLst>
                <a:outerShdw blurRad="38100" dist="38100" dir="2700000" algn="tl">
                  <a:srgbClr val="000000">
                    <a:alpha val="43137"/>
                  </a:srgbClr>
                </a:outerShdw>
              </a:effectLst>
            </a:endParaRPr>
          </a:p>
        </p:txBody>
      </p:sp>
      <p:sp>
        <p:nvSpPr>
          <p:cNvPr id="12" name="ZoneTexte 11"/>
          <p:cNvSpPr txBox="1">
            <a:spLocks noChangeArrowheads="1"/>
          </p:cNvSpPr>
          <p:nvPr/>
        </p:nvSpPr>
        <p:spPr bwMode="auto">
          <a:xfrm>
            <a:off x="1542504" y="3571875"/>
            <a:ext cx="1157288" cy="369888"/>
          </a:xfrm>
          <a:prstGeom prst="rect">
            <a:avLst/>
          </a:prstGeom>
          <a:noFill/>
          <a:ln w="9525">
            <a:noFill/>
            <a:miter lim="800000"/>
            <a:headEnd/>
            <a:tailEnd/>
          </a:ln>
        </p:spPr>
        <p:txBody>
          <a:bodyPr wrap="none">
            <a:spAutoFit/>
          </a:bodyPr>
          <a:lstStyle/>
          <a:p>
            <a:pPr algn="ctr" rtl="1">
              <a:defRPr/>
            </a:pPr>
            <a:r>
              <a:rPr lang="en" dirty="0">
                <a:effectLst>
                  <a:outerShdw blurRad="38100" dist="38100" dir="2700000" algn="tl">
                    <a:srgbClr val="000000">
                      <a:alpha val="43137"/>
                    </a:srgbClr>
                  </a:outerShdw>
                </a:effectLst>
              </a:rPr>
              <a:t>Cyclic</a:t>
            </a:r>
          </a:p>
        </p:txBody>
      </p:sp>
      <p:sp>
        <p:nvSpPr>
          <p:cNvPr id="13" name="ZoneTexte 12"/>
          <p:cNvSpPr txBox="1">
            <a:spLocks noChangeArrowheads="1"/>
          </p:cNvSpPr>
          <p:nvPr/>
        </p:nvSpPr>
        <p:spPr bwMode="auto">
          <a:xfrm>
            <a:off x="522308" y="4643438"/>
            <a:ext cx="8721682" cy="1200329"/>
          </a:xfrm>
          <a:prstGeom prst="rect">
            <a:avLst/>
          </a:prstGeom>
          <a:noFill/>
          <a:ln w="9525">
            <a:noFill/>
            <a:miter lim="800000"/>
            <a:headEnd/>
            <a:tailEnd/>
          </a:ln>
        </p:spPr>
        <p:txBody>
          <a:bodyPr wrap="none">
            <a:spAutoFit/>
          </a:bodyPr>
          <a:lstStyle/>
          <a:p>
            <a:pPr algn="ctr" rtl="1">
              <a:defRPr/>
            </a:pPr>
            <a:r>
              <a:rPr lang="en" sz="2400" dirty="0">
                <a:effectLst>
                  <a:outerShdw blurRad="38100" dist="38100" dir="2700000" algn="tl">
                    <a:srgbClr val="000000">
                      <a:alpha val="43137"/>
                    </a:srgbClr>
                  </a:outerShdw>
                </a:effectLst>
              </a:rPr>
              <a:t>In this case, the same phosphoric acid molecule contracts</a:t>
            </a:r>
            <a:endParaRPr lang="fr-FR" sz="2400" dirty="0" smtClean="0">
              <a:effectLst>
                <a:outerShdw blurRad="38100" dist="38100" dir="2700000" algn="tl">
                  <a:srgbClr val="000000">
                    <a:alpha val="43137"/>
                  </a:srgbClr>
                </a:outerShdw>
              </a:effectLst>
            </a:endParaRPr>
          </a:p>
          <a:p>
            <a:pPr algn="ctr" rtl="1">
              <a:defRPr/>
            </a:pPr>
            <a:r>
              <a:rPr lang="en" sz="2400" dirty="0" smtClean="0">
                <a:effectLst>
                  <a:outerShdw blurRad="38100" dist="38100" dir="2700000" algn="tl">
                    <a:srgbClr val="000000">
                      <a:alpha val="43137"/>
                    </a:srgbClr>
                  </a:outerShdw>
                </a:effectLst>
              </a:rPr>
              <a:t>two </a:t>
            </a:r>
            <a:r>
              <a:rPr lang="en" sz="2400" dirty="0">
                <a:effectLst>
                  <a:outerShdw blurRad="38100" dist="38100" dir="2700000" algn="tl">
                    <a:srgbClr val="000000">
                      <a:alpha val="43137"/>
                    </a:srgbClr>
                  </a:outerShdw>
                </a:effectLst>
              </a:rPr>
              <a:t>ester bonds with two alcohol functions of the same sugar</a:t>
            </a:r>
            <a:endParaRPr lang="fr-FR" sz="2400" dirty="0" smtClean="0">
              <a:effectLst>
                <a:outerShdw blurRad="38100" dist="38100" dir="2700000" algn="tl">
                  <a:srgbClr val="000000">
                    <a:alpha val="43137"/>
                  </a:srgbClr>
                </a:outerShdw>
              </a:effectLst>
            </a:endParaRPr>
          </a:p>
          <a:p>
            <a:pPr algn="ctr" rtl="1">
              <a:defRPr/>
            </a:pPr>
            <a:r>
              <a:rPr lang="en" sz="2400" dirty="0" smtClean="0">
                <a:effectLst>
                  <a:outerShdw blurRad="38100" dist="38100" dir="2700000" algn="tl">
                    <a:srgbClr val="000000">
                      <a:alpha val="43137"/>
                    </a:srgbClr>
                  </a:outerShdw>
                </a:effectLst>
              </a:rPr>
              <a:t>( </a:t>
            </a:r>
            <a:r>
              <a:rPr lang="en" sz="2400" dirty="0" err="1" smtClean="0">
                <a:effectLst>
                  <a:outerShdw blurRad="38100" dist="38100" dir="2700000" algn="tl">
                    <a:srgbClr val="000000">
                      <a:alpha val="43137"/>
                    </a:srgbClr>
                  </a:outerShdw>
                </a:effectLst>
              </a:rPr>
              <a:t>in this </a:t>
            </a:r>
            <a:r>
              <a:rPr lang="en" sz="2400" dirty="0" smtClean="0">
                <a:effectLst>
                  <a:outerShdw blurRad="38100" dist="38100" dir="2700000" algn="tl">
                    <a:srgbClr val="000000">
                      <a:alpha val="43137"/>
                    </a:srgbClr>
                  </a:outerShdw>
                </a:effectLst>
              </a:rPr>
              <a:t>case </a:t>
            </a:r>
            <a:r>
              <a:rPr lang="en" sz="2400" dirty="0">
                <a:effectLst>
                  <a:outerShdw blurRad="38100" dist="38100" dir="2700000" algn="tl">
                    <a:srgbClr val="000000">
                      <a:alpha val="43137"/>
                    </a:srgbClr>
                  </a:outerShdw>
                </a:effectLst>
              </a:rPr>
              <a:t>ribose), which gives rise to a cycle</a:t>
            </a:r>
          </a:p>
        </p:txBody>
      </p:sp>
      <p:sp>
        <p:nvSpPr>
          <p:cNvPr id="1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603666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checkerboard(across)">
                                      <p:cBhvr>
                                        <p:cTn id="7" dur="500"/>
                                        <p:tgtEl>
                                          <p:spTgt spid="162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p:bldP spid="11" grpId="0" animBg="1"/>
      <p:bldP spid="12"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3" y="-171400"/>
            <a:ext cx="8929687" cy="1431925"/>
          </a:xfrm>
        </p:spPr>
        <p:txBody>
          <a:bodyPr/>
          <a:lstStyle/>
          <a:p>
            <a:pPr>
              <a:defRPr/>
            </a:pPr>
            <a:r>
              <a:rPr lang="en" sz="2400" dirty="0" err="1" smtClean="0">
                <a:solidFill>
                  <a:srgbClr val="FFFF00"/>
                </a:solidFill>
              </a:rPr>
              <a:t>Diphosphoric </a:t>
            </a:r>
            <a:r>
              <a:rPr lang="en" sz="2400" dirty="0" smtClean="0">
                <a:solidFill>
                  <a:srgbClr val="FFFF00"/>
                </a:solidFill>
              </a:rPr>
              <a:t>ester : Fructose 1,6 </a:t>
            </a:r>
            <a:r>
              <a:rPr lang="en" sz="2400" dirty="0" err="1" smtClean="0">
                <a:solidFill>
                  <a:srgbClr val="FFFF00"/>
                </a:solidFill>
              </a:rPr>
              <a:t>diPhosphate</a:t>
            </a:r>
            <a:r>
              <a:rPr lang="en" sz="2400" dirty="0" smtClean="0">
                <a:solidFill>
                  <a:srgbClr val="FFFF00"/>
                </a:solidFill>
              </a:rPr>
              <a:t> </a:t>
            </a:r>
            <a:r>
              <a:rPr lang="en" sz="2000" dirty="0" smtClean="0">
                <a:solidFill>
                  <a:srgbClr val="FFFF00"/>
                </a:solidFill>
              </a:rPr>
              <a:t>(F1,6diP)</a:t>
            </a:r>
            <a:endParaRPr lang="fr-FR" sz="2000" dirty="0">
              <a:solidFill>
                <a:srgbClr val="FFFF00"/>
              </a:solidFill>
            </a:endParaRPr>
          </a:p>
        </p:txBody>
      </p:sp>
      <p:pic>
        <p:nvPicPr>
          <p:cNvPr id="181250" name="Picture 2" descr="http://upload.wikimedia.org/wikipedia/commons/9/95/Beta-D-fructose-1,6-bisphosphate_wp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509713"/>
            <a:ext cx="3571875" cy="3143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251520" y="4786313"/>
            <a:ext cx="9145016" cy="1200329"/>
          </a:xfrm>
          <a:prstGeom prst="rect">
            <a:avLst/>
          </a:prstGeom>
          <a:noFill/>
          <a:ln w="9525">
            <a:noFill/>
            <a:miter lim="800000"/>
            <a:headEnd/>
            <a:tailEnd/>
          </a:ln>
        </p:spPr>
        <p:txBody>
          <a:bodyPr wrap="square">
            <a:spAutoFit/>
          </a:bodyPr>
          <a:lstStyle/>
          <a:p>
            <a:pPr algn="ctr" rtl="1">
              <a:defRPr/>
            </a:pPr>
            <a:r>
              <a:rPr lang="en" sz="2400" dirty="0" err="1">
                <a:effectLst>
                  <a:outerShdw blurRad="38100" dist="38100" dir="2700000" algn="tl">
                    <a:srgbClr val="000000">
                      <a:alpha val="43137"/>
                    </a:srgbClr>
                  </a:outerShdw>
                </a:effectLst>
              </a:rPr>
              <a:t>diphosphoric </a:t>
            </a:r>
            <a:r>
              <a:rPr lang="en" sz="2400" dirty="0">
                <a:effectLst>
                  <a:outerShdw blurRad="38100" dist="38100" dir="2700000" algn="tl">
                    <a:srgbClr val="000000">
                      <a:alpha val="43137"/>
                    </a:srgbClr>
                  </a:outerShdw>
                </a:effectLst>
              </a:rPr>
              <a:t>esters , two phosphate molecules </a:t>
            </a:r>
            <a:r>
              <a:rPr lang="en" sz="2400" dirty="0" smtClean="0">
                <a:effectLst>
                  <a:outerShdw blurRad="38100" dist="38100" dir="2700000" algn="tl">
                    <a:srgbClr val="000000">
                      <a:alpha val="43137"/>
                    </a:srgbClr>
                  </a:outerShdw>
                </a:effectLst>
              </a:rPr>
              <a:t>attach </a:t>
            </a:r>
            <a:r>
              <a:rPr lang="en" sz="2400" dirty="0">
                <a:effectLst>
                  <a:outerShdw blurRad="38100" dist="38100" dir="2700000" algn="tl">
                    <a:srgbClr val="000000">
                      <a:alpha val="43137"/>
                    </a:srgbClr>
                  </a:outerShdw>
                </a:effectLst>
              </a:rPr>
              <a:t>to two different alcohol groups belonging to the </a:t>
            </a:r>
            <a:r>
              <a:rPr lang="en" sz="2400" dirty="0" err="1" smtClean="0">
                <a:effectLst>
                  <a:outerShdw blurRad="38100" dist="38100" dir="2700000" algn="tl">
                    <a:srgbClr val="000000">
                      <a:alpha val="43137"/>
                    </a:srgbClr>
                  </a:outerShdw>
                </a:effectLst>
              </a:rPr>
              <a:t>same </a:t>
            </a:r>
            <a:r>
              <a:rPr lang="en" sz="2400" dirty="0" smtClean="0">
                <a:effectLst>
                  <a:outerShdw blurRad="38100" dist="38100" dir="2700000" algn="tl">
                    <a:srgbClr val="000000">
                      <a:alpha val="43137"/>
                    </a:srgbClr>
                  </a:outerShdw>
                </a:effectLst>
              </a:rPr>
              <a:t>sugar .</a:t>
            </a:r>
            <a:endParaRPr lang="fr-FR" sz="2400" dirty="0">
              <a:effectLst>
                <a:outerShdw blurRad="38100" dist="38100" dir="2700000" algn="tl">
                  <a:srgbClr val="000000">
                    <a:alpha val="43137"/>
                  </a:srgbClr>
                </a:outerShdw>
              </a:effectLst>
            </a:endParaRPr>
          </a:p>
        </p:txBody>
      </p:sp>
      <p:sp>
        <p:nvSpPr>
          <p:cNvPr id="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195361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checkerboard(across)">
                                      <p:cBhvr>
                                        <p:cTn id="7" dur="500"/>
                                        <p:tgtEl>
                                          <p:spTgt spid="181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352800" y="518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400">
              <a:latin typeface="Times New Roman" pitchFamily="18" charset="0"/>
            </a:endParaRPr>
          </a:p>
        </p:txBody>
      </p:sp>
      <p:sp>
        <p:nvSpPr>
          <p:cNvPr id="437253" name="Rectangle 5"/>
          <p:cNvSpPr>
            <a:spLocks noChangeArrowheads="1"/>
          </p:cNvSpPr>
          <p:nvPr/>
        </p:nvSpPr>
        <p:spPr bwMode="auto">
          <a:xfrm>
            <a:off x="428625" y="1928813"/>
            <a:ext cx="8674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chemeClr val="folHlink"/>
                </a:solidFill>
                <a:latin typeface="Arial" pitchFamily="34" charset="0"/>
                <a:cs typeface="Times New Roman" pitchFamily="18" charset="0"/>
              </a:rPr>
              <a:t>Amine groups and nitrogen compounds</a:t>
            </a:r>
            <a:endParaRPr lang="fr-FR" altLang="fr-FR" sz="2400">
              <a:solidFill>
                <a:schemeClr val="folHlink"/>
              </a:solidFill>
              <a:latin typeface="Arial" pitchFamily="34" charset="0"/>
            </a:endParaRPr>
          </a:p>
          <a:p>
            <a:endParaRPr lang="fr-FR" altLang="fr-FR" sz="1200">
              <a:latin typeface="Arial" pitchFamily="34" charset="0"/>
              <a:cs typeface="Times New Roman" pitchFamily="18" charset="0"/>
            </a:endParaRPr>
          </a:p>
          <a:p>
            <a:r>
              <a:rPr lang="en" altLang="fr-FR">
                <a:latin typeface="Arial" pitchFamily="34" charset="0"/>
                <a:cs typeface="Times New Roman" pitchFamily="18" charset="0"/>
              </a:rPr>
              <a:t>Amines are nitrogenous compounds that are formally derived from ammonia </a:t>
            </a:r>
            <a:r>
              <a:rPr lang="en" altLang="fr-FR" baseline="-30000">
                <a:latin typeface="Arial" pitchFamily="34" charset="0"/>
                <a:cs typeface="Times New Roman" pitchFamily="18" charset="0"/>
              </a:rPr>
              <a:t>NH3 </a:t>
            </a:r>
            <a:r>
              <a:rPr lang="en" altLang="fr-FR">
                <a:latin typeface="Arial" pitchFamily="34" charset="0"/>
                <a:cs typeface="Times New Roman" pitchFamily="18" charset="0"/>
              </a:rPr>
              <a:t>by</a:t>
            </a:r>
          </a:p>
          <a:p>
            <a:r>
              <a:rPr lang="en" altLang="fr-FR">
                <a:latin typeface="Arial" pitchFamily="34" charset="0"/>
                <a:cs typeface="Times New Roman" pitchFamily="18" charset="0"/>
              </a:rPr>
              <a:t>replacement of one or more hydrogen atoms by carbon groups. The number</a:t>
            </a:r>
          </a:p>
          <a:p>
            <a:r>
              <a:rPr lang="en" altLang="fr-FR" i="1">
                <a:latin typeface="Arial" pitchFamily="34" charset="0"/>
                <a:cs typeface="Times New Roman" pitchFamily="18" charset="0"/>
              </a:rPr>
              <a:t>The number </a:t>
            </a:r>
            <a:r>
              <a:rPr lang="en" altLang="fr-FR">
                <a:latin typeface="Arial" pitchFamily="34" charset="0"/>
                <a:cs typeface="Times New Roman" pitchFamily="18" charset="0"/>
              </a:rPr>
              <a:t>of hydrogen atoms bonded to nitrogen defines the class of the amine.</a:t>
            </a:r>
            <a:endParaRPr lang="fr-FR" altLang="fr-FR">
              <a:latin typeface="Arial" pitchFamily="34" charset="0"/>
            </a:endParaRPr>
          </a:p>
          <a:p>
            <a:endParaRPr lang="fr-FR" altLang="fr-FR">
              <a:latin typeface="Arial" pitchFamily="34" charset="0"/>
            </a:endParaRPr>
          </a:p>
        </p:txBody>
      </p:sp>
      <p:sp>
        <p:nvSpPr>
          <p:cNvPr id="27652" name="Rectangle 8"/>
          <p:cNvSpPr>
            <a:spLocks noChangeArrowheads="1"/>
          </p:cNvSpPr>
          <p:nvPr/>
        </p:nvSpPr>
        <p:spPr bwMode="auto">
          <a:xfrm>
            <a:off x="0"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endParaRPr lang="fr-FR" altLang="fr-FR" sz="1800">
              <a:latin typeface="Arial" pitchFamily="34" charset="0"/>
            </a:endParaRPr>
          </a:p>
        </p:txBody>
      </p:sp>
      <p:pic>
        <p:nvPicPr>
          <p:cNvPr id="437255" name="ipfiPiOdwSjtIC3rM:" descr="http://t2.gstatic.com/images?q=tbn:iPiOdwSjtIC3rM:http://www.science-et-vie.net/temp/img/illustrations/S/structure-chimique-commune-acide-amine-470px.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14375" y="3643313"/>
            <a:ext cx="12287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7" name="Rectangle 9"/>
          <p:cNvSpPr>
            <a:spLocks noChangeArrowheads="1"/>
          </p:cNvSpPr>
          <p:nvPr/>
        </p:nvSpPr>
        <p:spPr bwMode="auto">
          <a:xfrm>
            <a:off x="428625" y="5000625"/>
            <a:ext cx="86963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a:solidFill>
                  <a:schemeClr val="folHlink"/>
                </a:solidFill>
                <a:latin typeface="Arial" pitchFamily="34" charset="0"/>
                <a:cs typeface="Times New Roman" pitchFamily="18" charset="0"/>
              </a:rPr>
              <a:t>Sulfur groups</a:t>
            </a:r>
            <a:endParaRPr lang="fr-FR" altLang="fr-FR" sz="2400">
              <a:solidFill>
                <a:schemeClr val="folHlink"/>
              </a:solidFill>
              <a:latin typeface="Arial" pitchFamily="34" charset="0"/>
            </a:endParaRPr>
          </a:p>
          <a:p>
            <a:endParaRPr lang="fr-FR" altLang="fr-FR" sz="1200">
              <a:latin typeface="Arial" pitchFamily="34" charset="0"/>
              <a:cs typeface="Times New Roman" pitchFamily="18" charset="0"/>
            </a:endParaRPr>
          </a:p>
          <a:p>
            <a:r>
              <a:rPr lang="en" altLang="fr-FR">
                <a:latin typeface="Arial" pitchFamily="34" charset="0"/>
                <a:cs typeface="Times New Roman" pitchFamily="18" charset="0"/>
              </a:rPr>
              <a:t>The main ones among these are the THIOLS (--SH) groups. They are capable of</a:t>
            </a:r>
          </a:p>
          <a:p>
            <a:r>
              <a:rPr lang="en" altLang="fr-FR">
                <a:latin typeface="Arial" pitchFamily="34" charset="0"/>
                <a:cs typeface="Times New Roman" pitchFamily="18" charset="0"/>
              </a:rPr>
              <a:t>to give salts with heavy metals, thio-esters with carboxylic acids,</a:t>
            </a:r>
          </a:p>
          <a:p>
            <a:r>
              <a:rPr lang="en" altLang="fr-FR">
                <a:latin typeface="Arial" pitchFamily="34" charset="0"/>
                <a:cs typeface="Times New Roman" pitchFamily="18" charset="0"/>
              </a:rPr>
              <a:t>Dithioacetals with aldehydes</a:t>
            </a:r>
            <a:endParaRPr lang="fr-FR" altLang="fr-FR">
              <a:latin typeface="Arial" pitchFamily="34" charset="0"/>
            </a:endParaRPr>
          </a:p>
          <a:p>
            <a:endParaRPr lang="fr-FR" altLang="fr-FR">
              <a:latin typeface="Arial" pitchFamily="34" charset="0"/>
            </a:endParaRPr>
          </a:p>
        </p:txBody>
      </p:sp>
      <p:sp>
        <p:nvSpPr>
          <p:cNvPr id="8" name="Rectangle 7"/>
          <p:cNvSpPr/>
          <p:nvPr/>
        </p:nvSpPr>
        <p:spPr>
          <a:xfrm>
            <a:off x="500063" y="428625"/>
            <a:ext cx="5414962" cy="461963"/>
          </a:xfrm>
          <a:prstGeom prst="rect">
            <a:avLst/>
          </a:prstGeom>
        </p:spPr>
        <p:txBody>
          <a:bodyPr wrap="none">
            <a:spAutoFit/>
          </a:bodyPr>
          <a:lstStyle/>
          <a:p>
            <a:pPr algn="ctr" rtl="1">
              <a:defRPr/>
            </a:pPr>
            <a:r>
              <a:rPr lang="en" sz="2400" b="1" dirty="0">
                <a:solidFill>
                  <a:schemeClr val="folHlink"/>
                </a:solidFill>
              </a:rPr>
              <a:t>Carboxyl group R-COOH</a:t>
            </a:r>
            <a:r>
              <a:rPr lang="en" b="1" dirty="0">
                <a:solidFill>
                  <a:schemeClr val="folHlink"/>
                </a:solidFill>
              </a:rPr>
              <a:t> </a:t>
            </a:r>
            <a:endParaRPr lang="fr-FR" dirty="0">
              <a:effectLst>
                <a:outerShdw blurRad="38100" dist="38100" dir="2700000" algn="tl">
                  <a:srgbClr val="000000">
                    <a:alpha val="43137"/>
                  </a:srgbClr>
                </a:outerShdw>
              </a:effectLst>
            </a:endParaRPr>
          </a:p>
        </p:txBody>
      </p:sp>
      <p:sp>
        <p:nvSpPr>
          <p:cNvPr id="9" name="ZoneTexte 8"/>
          <p:cNvSpPr txBox="1"/>
          <p:nvPr/>
        </p:nvSpPr>
        <p:spPr>
          <a:xfrm>
            <a:off x="642938" y="1285875"/>
            <a:ext cx="4654550" cy="338138"/>
          </a:xfrm>
          <a:prstGeom prst="rect">
            <a:avLst/>
          </a:prstGeom>
          <a:noFill/>
        </p:spPr>
        <p:txBody>
          <a:bodyPr wrap="none">
            <a:spAutoFit/>
          </a:bodyPr>
          <a:lstStyle/>
          <a:p>
            <a:pPr algn="ctr" rtl="1">
              <a:defRPr/>
            </a:pPr>
            <a:r>
              <a:rPr lang="en" dirty="0">
                <a:effectLst>
                  <a:outerShdw blurRad="38100" dist="38100" dir="2700000" algn="tl">
                    <a:srgbClr val="000000">
                      <a:alpha val="43137"/>
                    </a:srgbClr>
                  </a:outerShdw>
                </a:effectLst>
              </a:rPr>
              <a:t>Group </a:t>
            </a:r>
            <a:r>
              <a:rPr lang="en" dirty="0">
                <a:effectLst>
                  <a:outerShdw blurRad="38100" dist="38100" dir="2700000" algn="tl">
                    <a:srgbClr val="000000">
                      <a:alpha val="43137"/>
                    </a:srgbClr>
                  </a:outerShdw>
                </a:effectLst>
                <a:latin typeface="+mn-lt"/>
              </a:rPr>
              <a:t>that characterizes acidic compounds</a:t>
            </a:r>
          </a:p>
        </p:txBody>
      </p:sp>
      <p:sp>
        <p:nvSpPr>
          <p:cNvPr id="1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777759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7253"/>
                                        </p:tgtEl>
                                        <p:attrNameLst>
                                          <p:attrName>style.visibility</p:attrName>
                                        </p:attrNameLst>
                                      </p:cBhvr>
                                      <p:to>
                                        <p:strVal val="visible"/>
                                      </p:to>
                                    </p:set>
                                    <p:animEffect transition="in" filter="checkerboard(across)">
                                      <p:cBhvr>
                                        <p:cTn id="17" dur="500"/>
                                        <p:tgtEl>
                                          <p:spTgt spid="4372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437255"/>
                                        </p:tgtEl>
                                        <p:attrNameLst>
                                          <p:attrName>style.visibility</p:attrName>
                                        </p:attrNameLst>
                                      </p:cBhvr>
                                      <p:to>
                                        <p:strVal val="visible"/>
                                      </p:to>
                                    </p:set>
                                    <p:animEffect transition="in" filter="diamond(in)">
                                      <p:cBhvr>
                                        <p:cTn id="22" dur="2000"/>
                                        <p:tgtEl>
                                          <p:spTgt spid="4372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7257"/>
                                        </p:tgtEl>
                                        <p:attrNameLst>
                                          <p:attrName>style.visibility</p:attrName>
                                        </p:attrNameLst>
                                      </p:cBhvr>
                                      <p:to>
                                        <p:strVal val="visible"/>
                                      </p:to>
                                    </p:set>
                                    <p:animEffect transition="in" filter="checkerboard(across)">
                                      <p:cBhvr>
                                        <p:cTn id="27" dur="500"/>
                                        <p:tgtEl>
                                          <p:spTgt spid="437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3" grpId="0"/>
      <p:bldP spid="437257" grpId="0"/>
      <p:bldP spid="8"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5416"/>
            <a:ext cx="9144000" cy="1431925"/>
          </a:xfrm>
        </p:spPr>
        <p:txBody>
          <a:bodyPr/>
          <a:lstStyle/>
          <a:p>
            <a:pPr>
              <a:defRPr/>
            </a:pPr>
            <a:r>
              <a:rPr lang="en" sz="2400" dirty="0" err="1" smtClean="0">
                <a:solidFill>
                  <a:srgbClr val="FFFF00"/>
                </a:solidFill>
              </a:rPr>
              <a:t>Polyphosphoric </a:t>
            </a:r>
            <a:r>
              <a:rPr lang="en" sz="2400" dirty="0" smtClean="0">
                <a:solidFill>
                  <a:srgbClr val="FFFF00"/>
                </a:solidFill>
              </a:rPr>
              <a:t>ester : Adenosine Triphosphate (ATP)</a:t>
            </a:r>
            <a:endParaRPr lang="fr-FR" sz="2400" dirty="0">
              <a:solidFill>
                <a:srgbClr val="FFFF00"/>
              </a:solidFill>
            </a:endParaRPr>
          </a:p>
        </p:txBody>
      </p:sp>
      <p:pic>
        <p:nvPicPr>
          <p:cNvPr id="180226" name="Picture 2" descr="http://users.rcn.com/jkimball.ma.ultranet/BiologyPages/A/AT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357313"/>
            <a:ext cx="5214937"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107504" y="5357813"/>
            <a:ext cx="8860284" cy="1200329"/>
          </a:xfrm>
          <a:prstGeom prst="rect">
            <a:avLst/>
          </a:prstGeom>
          <a:noFill/>
          <a:ln w="9525">
            <a:noFill/>
            <a:miter lim="800000"/>
            <a:headEnd/>
            <a:tailEnd/>
          </a:ln>
        </p:spPr>
        <p:txBody>
          <a:bodyPr wrap="square">
            <a:spAutoFit/>
          </a:bodyPr>
          <a:lstStyle/>
          <a:p>
            <a:pPr algn="ctr" rtl="1">
              <a:defRPr/>
            </a:pPr>
            <a:r>
              <a:rPr lang="en" sz="2400" dirty="0">
                <a:effectLst>
                  <a:outerShdw blurRad="38100" dist="38100" dir="2700000" algn="tl">
                    <a:srgbClr val="000000">
                      <a:alpha val="43137"/>
                    </a:srgbClr>
                  </a:outerShdw>
                </a:effectLst>
              </a:rPr>
              <a:t>In this type of </a:t>
            </a:r>
            <a:r>
              <a:rPr lang="en" sz="2400" dirty="0" err="1">
                <a:effectLst>
                  <a:outerShdw blurRad="38100" dist="38100" dir="2700000" algn="tl">
                    <a:srgbClr val="000000">
                      <a:alpha val="43137"/>
                    </a:srgbClr>
                  </a:outerShdw>
                </a:effectLst>
              </a:rPr>
              <a:t>posphoric </a:t>
            </a:r>
            <a:r>
              <a:rPr lang="en" sz="2400" dirty="0">
                <a:effectLst>
                  <a:outerShdw blurRad="38100" dist="38100" dir="2700000" algn="tl">
                    <a:srgbClr val="000000">
                      <a:alpha val="43137"/>
                    </a:srgbClr>
                  </a:outerShdw>
                </a:effectLst>
              </a:rPr>
              <a:t>sugar ester, three or more </a:t>
            </a:r>
            <a:r>
              <a:rPr lang="en" sz="2400" dirty="0" smtClean="0">
                <a:effectLst>
                  <a:outerShdw blurRad="38100" dist="38100" dir="2700000" algn="tl">
                    <a:srgbClr val="000000">
                      <a:alpha val="43137"/>
                    </a:srgbClr>
                  </a:outerShdw>
                </a:effectLst>
              </a:rPr>
              <a:t>phosphate molecules </a:t>
            </a:r>
            <a:r>
              <a:rPr lang="en" sz="2400" dirty="0">
                <a:effectLst>
                  <a:outerShdw blurRad="38100" dist="38100" dir="2700000" algn="tl">
                    <a:srgbClr val="000000">
                      <a:alpha val="43137"/>
                    </a:srgbClr>
                  </a:outerShdw>
                </a:effectLst>
              </a:rPr>
              <a:t>combine with one or more alcohol groups </a:t>
            </a:r>
            <a:r>
              <a:rPr lang="en" sz="2400" dirty="0" smtClean="0">
                <a:effectLst>
                  <a:outerShdw blurRad="38100" dist="38100" dir="2700000" algn="tl">
                    <a:srgbClr val="000000">
                      <a:alpha val="43137"/>
                    </a:srgbClr>
                  </a:outerShdw>
                </a:effectLst>
              </a:rPr>
              <a:t>of the same </a:t>
            </a:r>
            <a:r>
              <a:rPr lang="en" sz="2400" dirty="0">
                <a:effectLst>
                  <a:outerShdw blurRad="38100" dist="38100" dir="2700000" algn="tl">
                    <a:srgbClr val="000000">
                      <a:alpha val="43137"/>
                    </a:srgbClr>
                  </a:outerShdw>
                </a:effectLst>
              </a:rPr>
              <a:t>sugar .</a:t>
            </a:r>
          </a:p>
        </p:txBody>
      </p:sp>
      <p:sp>
        <p:nvSpPr>
          <p:cNvPr id="7"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14262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checkerboard(across)">
                                      <p:cBhvr>
                                        <p:cTn id="7" dur="500"/>
                                        <p:tgtEl>
                                          <p:spTgt spid="180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9392"/>
            <a:ext cx="9144000" cy="981075"/>
          </a:xfrm>
        </p:spPr>
        <p:txBody>
          <a:bodyPr/>
          <a:lstStyle/>
          <a:p>
            <a:pPr>
              <a:defRPr/>
            </a:pPr>
            <a:r>
              <a:rPr lang="en" sz="2800" u="sng" dirty="0" smtClean="0">
                <a:solidFill>
                  <a:srgbClr val="FFFF00"/>
                </a:solidFill>
              </a:rPr>
              <a:t>Sugars, glycosides and sugar derivatives of biological </a:t>
            </a:r>
            <a:endParaRPr lang="fr-FR" sz="2800" u="sng" dirty="0">
              <a:solidFill>
                <a:srgbClr val="FFFF00"/>
              </a:solidFill>
            </a:endParaRPr>
          </a:p>
        </p:txBody>
      </p:sp>
      <p:sp>
        <p:nvSpPr>
          <p:cNvPr id="5" name="ZoneTexte 4"/>
          <p:cNvSpPr txBox="1">
            <a:spLocks noChangeArrowheads="1"/>
          </p:cNvSpPr>
          <p:nvPr/>
        </p:nvSpPr>
        <p:spPr bwMode="auto">
          <a:xfrm>
            <a:off x="0" y="1285875"/>
            <a:ext cx="1654175" cy="400050"/>
          </a:xfrm>
          <a:prstGeom prst="rect">
            <a:avLst/>
          </a:prstGeom>
          <a:noFill/>
          <a:ln w="9525">
            <a:noFill/>
            <a:miter lim="800000"/>
            <a:headEnd/>
            <a:tailEnd/>
          </a:ln>
        </p:spPr>
        <p:txBody>
          <a:bodyPr wrap="none">
            <a:spAutoFit/>
          </a:bodyPr>
          <a:lstStyle/>
          <a:p>
            <a:pPr algn="ctr" rtl="1">
              <a:defRPr/>
            </a:pPr>
            <a:r>
              <a:rPr lang="en" sz="2000" b="1" u="sng">
                <a:solidFill>
                  <a:srgbClr val="92D050"/>
                </a:solidFill>
                <a:effectLst>
                  <a:outerShdw blurRad="38100" dist="38100" dir="2700000" algn="tl">
                    <a:srgbClr val="000000">
                      <a:alpha val="43137"/>
                    </a:srgbClr>
                  </a:outerShdw>
                </a:effectLst>
              </a:rPr>
              <a:t>THE BONES:</a:t>
            </a:r>
          </a:p>
        </p:txBody>
      </p:sp>
      <p:sp>
        <p:nvSpPr>
          <p:cNvPr id="6" name="ZoneTexte 5"/>
          <p:cNvSpPr txBox="1">
            <a:spLocks noChangeArrowheads="1"/>
          </p:cNvSpPr>
          <p:nvPr/>
        </p:nvSpPr>
        <p:spPr bwMode="auto">
          <a:xfrm>
            <a:off x="70710" y="1714500"/>
            <a:ext cx="5514843" cy="2154436"/>
          </a:xfrm>
          <a:prstGeom prst="rect">
            <a:avLst/>
          </a:prstGeom>
          <a:noFill/>
          <a:ln w="9525">
            <a:noFill/>
            <a:miter lim="800000"/>
            <a:headEnd/>
            <a:tailEnd/>
          </a:ln>
        </p:spPr>
        <p:txBody>
          <a:bodyPr wrap="none">
            <a:spAutoFit/>
          </a:bodyPr>
          <a:lstStyle/>
          <a:p>
            <a:pPr algn="ctr" rtl="1">
              <a:defRPr/>
            </a:pPr>
            <a:r>
              <a:rPr lang="en" dirty="0">
                <a:effectLst>
                  <a:outerShdw blurRad="38100" dist="38100" dir="2700000" algn="tl">
                    <a:srgbClr val="000000">
                      <a:alpha val="43137"/>
                    </a:srgbClr>
                  </a:outerShdw>
                </a:effectLst>
              </a:rPr>
              <a:t>TRIOSE:</a:t>
            </a:r>
          </a:p>
          <a:p>
            <a:pPr algn="ctr" rtl="1">
              <a:defRPr/>
            </a:pPr>
            <a:r>
              <a:rPr lang="en" b="1" dirty="0">
                <a:solidFill>
                  <a:srgbClr val="FF66CC"/>
                </a:solidFill>
                <a:effectLst>
                  <a:outerShdw blurRad="38100" dist="38100" dir="2700000" algn="tl">
                    <a:srgbClr val="000000">
                      <a:alpha val="43137"/>
                    </a:srgbClr>
                  </a:outerShdw>
                </a:effectLst>
              </a:rPr>
              <a:t>GLYCERALDEHYDE</a:t>
            </a:r>
          </a:p>
          <a:p>
            <a:pPr algn="ctr" rtl="1">
              <a:defRPr/>
            </a:pPr>
            <a:endParaRPr lang="fr-FR" b="1" dirty="0">
              <a:effectLst>
                <a:outerShdw blurRad="38100" dist="38100" dir="2700000" algn="tl">
                  <a:srgbClr val="000000">
                    <a:alpha val="43137"/>
                  </a:srgbClr>
                </a:outerShdw>
              </a:effectLst>
            </a:endParaRPr>
          </a:p>
          <a:p>
            <a:pPr algn="ctr" rtl="1">
              <a:defRPr/>
            </a:pPr>
            <a:r>
              <a:rPr lang="en" sz="2000" dirty="0">
                <a:effectLst>
                  <a:outerShdw blurRad="38100" dist="38100" dir="2700000" algn="tl">
                    <a:srgbClr val="000000">
                      <a:alpha val="43137"/>
                    </a:srgbClr>
                  </a:outerShdw>
                </a:effectLst>
              </a:rPr>
              <a:t>It exists primarily in the form of 3 </a:t>
            </a:r>
            <a:r>
              <a:rPr lang="en" sz="2000" b="1" dirty="0">
                <a:solidFill>
                  <a:srgbClr val="FFFF00"/>
                </a:solidFill>
                <a:effectLst>
                  <a:outerShdw blurRad="38100" dist="38100" dir="2700000" algn="tl">
                    <a:srgbClr val="000000">
                      <a:alpha val="43137"/>
                    </a:srgbClr>
                  </a:outerShdw>
                </a:effectLst>
              </a:rPr>
              <a:t>PGA</a:t>
            </a:r>
          </a:p>
          <a:p>
            <a:pPr algn="ctr" rtl="1">
              <a:defRPr/>
            </a:pPr>
            <a:r>
              <a:rPr lang="en" sz="2000" dirty="0">
                <a:effectLst>
                  <a:outerShdw blurRad="38100" dist="38100" dir="2700000" algn="tl">
                    <a:srgbClr val="000000">
                      <a:alpha val="43137"/>
                    </a:srgbClr>
                  </a:outerShdw>
                </a:effectLst>
              </a:rPr>
              <a:t>( </a:t>
            </a:r>
            <a:r>
              <a:rPr lang="en" sz="2000" dirty="0">
                <a:solidFill>
                  <a:srgbClr val="FFFF00"/>
                </a:solidFill>
                <a:effectLst>
                  <a:outerShdw blurRad="38100" dist="38100" dir="2700000" algn="tl">
                    <a:srgbClr val="000000">
                      <a:alpha val="43137"/>
                    </a:srgbClr>
                  </a:outerShdw>
                </a:effectLst>
              </a:rPr>
              <a:t>3 </a:t>
            </a:r>
            <a:r>
              <a:rPr lang="en" sz="2000" dirty="0" err="1">
                <a:solidFill>
                  <a:srgbClr val="FFFF00"/>
                </a:solidFill>
                <a:effectLst>
                  <a:outerShdw blurRad="38100" dist="38100" dir="2700000" algn="tl">
                    <a:srgbClr val="000000">
                      <a:alpha val="43137"/>
                    </a:srgbClr>
                  </a:outerShdw>
                </a:effectLst>
              </a:rPr>
              <a:t>Phospho</a:t>
            </a:r>
            <a:r>
              <a:rPr lang="en" sz="2000" dirty="0" err="1">
                <a:effectLst>
                  <a:outerShdw blurRad="38100" dist="38100" dir="2700000" algn="tl">
                    <a:srgbClr val="000000">
                      <a:alpha val="43137"/>
                    </a:srgbClr>
                  </a:outerShdw>
                </a:effectLst>
              </a:rPr>
              <a:t>​</a:t>
            </a:r>
            <a:r>
              <a:rPr lang="en" sz="2000" dirty="0">
                <a:effectLst>
                  <a:outerShdw blurRad="38100" dist="38100" dir="2700000" algn="tl">
                    <a:srgbClr val="000000">
                      <a:alpha val="43137"/>
                    </a:srgbClr>
                  </a:outerShdw>
                </a:effectLst>
              </a:rPr>
              <a:t> </a:t>
            </a:r>
            <a:r>
              <a:rPr lang="en" sz="2000" dirty="0" err="1">
                <a:solidFill>
                  <a:srgbClr val="FFFF00"/>
                </a:solidFill>
                <a:effectLst>
                  <a:outerShdw blurRad="38100" dist="38100" dir="2700000" algn="tl">
                    <a:srgbClr val="000000">
                      <a:alpha val="43137"/>
                    </a:srgbClr>
                  </a:outerShdw>
                </a:effectLst>
              </a:rPr>
              <a:t>G </a:t>
            </a:r>
            <a:r>
              <a:rPr lang="en" sz="2000" dirty="0" err="1">
                <a:effectLst>
                  <a:outerShdw blurRad="38100" dist="38100" dir="2700000" algn="tl">
                    <a:srgbClr val="000000">
                      <a:alpha val="43137"/>
                    </a:srgbClr>
                  </a:outerShdw>
                </a:effectLst>
              </a:rPr>
              <a:t>high school</a:t>
            </a:r>
            <a:r>
              <a:rPr lang="en" sz="2000" dirty="0">
                <a:effectLst>
                  <a:outerShdw blurRad="38100" dist="38100" dir="2700000" algn="tl">
                    <a:srgbClr val="000000">
                      <a:alpha val="43137"/>
                    </a:srgbClr>
                  </a:outerShdw>
                </a:effectLst>
              </a:rPr>
              <a:t> </a:t>
            </a:r>
            <a:r>
              <a:rPr lang="en" sz="2000" dirty="0">
                <a:solidFill>
                  <a:srgbClr val="FFFF00"/>
                </a:solidFill>
                <a:effectLst>
                  <a:outerShdw blurRad="38100" dist="38100" dir="2700000" algn="tl">
                    <a:srgbClr val="000000">
                      <a:alpha val="43137"/>
                    </a:srgbClr>
                  </a:outerShdw>
                </a:effectLst>
              </a:rPr>
              <a:t>Aldehyde </a:t>
            </a:r>
            <a:r>
              <a:rPr lang="en" sz="2000" dirty="0">
                <a:effectLst>
                  <a:outerShdw blurRad="38100" dist="38100" dir="2700000" algn="tl">
                    <a:srgbClr val="000000">
                      <a:alpha val="43137"/>
                    </a:srgbClr>
                  </a:outerShdw>
                </a:effectLst>
              </a:rPr>
              <a:t>)</a:t>
            </a:r>
          </a:p>
          <a:p>
            <a:pPr algn="ctr" rtl="1">
              <a:defRPr/>
            </a:pPr>
            <a:r>
              <a:rPr lang="en" sz="2000" dirty="0">
                <a:effectLst>
                  <a:outerShdw blurRad="38100" dist="38100" dir="2700000" algn="tl">
                    <a:srgbClr val="000000">
                      <a:alpha val="43137"/>
                    </a:srgbClr>
                  </a:outerShdw>
                </a:effectLst>
              </a:rPr>
              <a:t>It is an intermediate compound of glycolysis</a:t>
            </a:r>
          </a:p>
          <a:p>
            <a:pPr algn="ctr" rtl="1">
              <a:defRPr/>
            </a:pPr>
            <a:endParaRPr lang="fr-FR" sz="2000" dirty="0">
              <a:effectLst>
                <a:outerShdw blurRad="38100" dist="38100" dir="2700000" algn="tl">
                  <a:srgbClr val="000000">
                    <a:alpha val="43137"/>
                  </a:srgbClr>
                </a:outerShdw>
              </a:effectLst>
            </a:endParaRPr>
          </a:p>
        </p:txBody>
      </p:sp>
      <p:pic>
        <p:nvPicPr>
          <p:cNvPr id="174084" name="Picture 4" descr="http://cgi.sfu.ca/~cms11/cgi-bin/sumpag/structures/Glyceraldehyde-3-phosph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38" y="1000125"/>
            <a:ext cx="2124075" cy="2357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086" name="Picture 6" descr="http://terravivida.com/vivida/diygly/subs5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3786188"/>
            <a:ext cx="2214562" cy="22145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283600" y="3857625"/>
            <a:ext cx="5008101" cy="1877437"/>
          </a:xfrm>
          <a:prstGeom prst="rect">
            <a:avLst/>
          </a:prstGeom>
          <a:noFill/>
        </p:spPr>
        <p:txBody>
          <a:bodyPr wrap="none">
            <a:spAutoFit/>
          </a:bodyPr>
          <a:lstStyle/>
          <a:p>
            <a:pPr algn="ctr" rtl="1">
              <a:defRPr/>
            </a:pPr>
            <a:r>
              <a:rPr lang="en" b="1" dirty="0">
                <a:solidFill>
                  <a:srgbClr val="FF66CC"/>
                </a:solidFill>
                <a:effectLst>
                  <a:outerShdw blurRad="38100" dist="38100" dir="2700000" algn="tl">
                    <a:srgbClr val="000000">
                      <a:alpha val="43137"/>
                    </a:srgbClr>
                  </a:outerShdw>
                </a:effectLst>
                <a:cs typeface="Arial" charset="0"/>
              </a:rPr>
              <a:t>DIHYDROXYACETONE PHOSPHATE</a:t>
            </a:r>
          </a:p>
          <a:p>
            <a:pPr algn="ctr" rtl="1">
              <a:defRPr/>
            </a:pPr>
            <a:endParaRPr lang="fr-FR" dirty="0">
              <a:effectLst>
                <a:outerShdw blurRad="38100" dist="38100" dir="2700000" algn="tl">
                  <a:srgbClr val="000000">
                    <a:alpha val="43137"/>
                  </a:srgbClr>
                </a:outerShdw>
              </a:effectLst>
              <a:cs typeface="Arial" charset="0"/>
            </a:endParaRPr>
          </a:p>
          <a:p>
            <a:pPr algn="ctr" rtl="1">
              <a:defRPr/>
            </a:pPr>
            <a:r>
              <a:rPr lang="en" sz="2000" dirty="0">
                <a:effectLst>
                  <a:outerShdw blurRad="38100" dist="38100" dir="2700000" algn="tl">
                    <a:srgbClr val="000000">
                      <a:alpha val="43137"/>
                    </a:srgbClr>
                  </a:outerShdw>
                </a:effectLst>
                <a:cs typeface="Arial" charset="0"/>
              </a:rPr>
              <a:t>Often abbreviated by the symbol DHAP.</a:t>
            </a:r>
          </a:p>
          <a:p>
            <a:pPr algn="ctr" rtl="1">
              <a:defRPr/>
            </a:pPr>
            <a:r>
              <a:rPr lang="en" sz="2000" dirty="0">
                <a:effectLst>
                  <a:outerShdw blurRad="38100" dist="38100" dir="2700000" algn="tl">
                    <a:srgbClr val="000000">
                      <a:alpha val="43137"/>
                    </a:srgbClr>
                  </a:outerShdw>
                </a:effectLst>
                <a:cs typeface="Arial" charset="0"/>
              </a:rPr>
              <a:t>This is a case of </a:t>
            </a:r>
            <a:r>
              <a:rPr lang="en" sz="2000" dirty="0" err="1">
                <a:effectLst>
                  <a:outerShdw blurRad="38100" dist="38100" dir="2700000" algn="tl">
                    <a:srgbClr val="000000">
                      <a:alpha val="43137"/>
                    </a:srgbClr>
                  </a:outerShdw>
                </a:effectLst>
                <a:cs typeface="Arial" charset="0"/>
              </a:rPr>
              <a:t>ketotriosis </a:t>
            </a:r>
            <a:r>
              <a:rPr lang="en" sz="2000" dirty="0">
                <a:effectLst>
                  <a:outerShdw blurRad="38100" dist="38100" dir="2700000" algn="tl">
                    <a:srgbClr val="000000">
                      <a:alpha val="43137"/>
                    </a:srgbClr>
                  </a:outerShdw>
                </a:effectLst>
                <a:cs typeface="Arial" charset="0"/>
              </a:rPr>
              <a:t>of equal importance.</a:t>
            </a:r>
          </a:p>
          <a:p>
            <a:pPr algn="ctr" rtl="1">
              <a:defRPr/>
            </a:pPr>
            <a:r>
              <a:rPr lang="en" sz="2000" dirty="0">
                <a:effectLst>
                  <a:outerShdw blurRad="38100" dist="38100" dir="2700000" algn="tl">
                    <a:srgbClr val="000000">
                      <a:alpha val="43137"/>
                    </a:srgbClr>
                  </a:outerShdw>
                </a:effectLst>
                <a:cs typeface="Arial" charset="0"/>
              </a:rPr>
              <a:t>That the 3PGA. Also found within</a:t>
            </a:r>
          </a:p>
          <a:p>
            <a:pPr algn="ctr" rtl="1">
              <a:defRPr/>
            </a:pPr>
            <a:r>
              <a:rPr lang="en" sz="2000" dirty="0">
                <a:effectLst>
                  <a:outerShdw blurRad="38100" dist="38100" dir="2700000" algn="tl">
                    <a:srgbClr val="000000">
                      <a:alpha val="43137"/>
                    </a:srgbClr>
                  </a:outerShdw>
                </a:effectLst>
                <a:cs typeface="Arial" charset="0"/>
              </a:rPr>
              <a:t>Glycolysis </a:t>
            </a:r>
            <a:r>
              <a:rPr lang="en" sz="2000" dirty="0" err="1">
                <a:effectLst>
                  <a:outerShdw blurRad="38100" dist="38100" dir="2700000" algn="tl">
                    <a:srgbClr val="000000">
                      <a:alpha val="43137"/>
                    </a:srgbClr>
                  </a:outerShdw>
                </a:effectLst>
                <a:cs typeface="Arial" charset="0"/>
              </a:rPr>
              <a:t>metabolism</a:t>
            </a:r>
          </a:p>
        </p:txBody>
      </p:sp>
      <p:sp>
        <p:nvSpPr>
          <p:cNvPr id="9"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914814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174084"/>
                                        </p:tgtEl>
                                        <p:attrNameLst>
                                          <p:attrName>style.visibility</p:attrName>
                                        </p:attrNameLst>
                                      </p:cBhvr>
                                      <p:to>
                                        <p:strVal val="visible"/>
                                      </p:to>
                                    </p:set>
                                    <p:animEffect transition="in" filter="diamond(in)">
                                      <p:cBhvr>
                                        <p:cTn id="24" dur="2000"/>
                                        <p:tgtEl>
                                          <p:spTgt spid="17408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174086"/>
                                        </p:tgtEl>
                                        <p:attrNameLst>
                                          <p:attrName>style.visibility</p:attrName>
                                        </p:attrNameLst>
                                      </p:cBhvr>
                                      <p:to>
                                        <p:strVal val="visible"/>
                                      </p:to>
                                    </p:set>
                                    <p:animEffect transition="in" filter="diamond(in)">
                                      <p:cBhvr>
                                        <p:cTn id="34" dur="2000"/>
                                        <p:tgtEl>
                                          <p:spTgt spid="174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27384"/>
            <a:ext cx="9144000" cy="981075"/>
          </a:xfrm>
        </p:spPr>
        <p:txBody>
          <a:bodyPr/>
          <a:lstStyle/>
          <a:p>
            <a:pPr>
              <a:defRPr/>
            </a:pPr>
            <a:r>
              <a:rPr lang="en" sz="2800" u="sng" dirty="0" smtClean="0">
                <a:solidFill>
                  <a:srgbClr val="FFFF00"/>
                </a:solidFill>
              </a:rPr>
              <a:t>Sugars, glycosides and sugar derivatives of biological </a:t>
            </a:r>
            <a:endParaRPr lang="fr-FR" sz="2800" u="sng" dirty="0">
              <a:solidFill>
                <a:srgbClr val="FFFF00"/>
              </a:solidFill>
            </a:endParaRPr>
          </a:p>
        </p:txBody>
      </p:sp>
      <p:sp>
        <p:nvSpPr>
          <p:cNvPr id="6" name="ZoneTexte 5"/>
          <p:cNvSpPr txBox="1"/>
          <p:nvPr/>
        </p:nvSpPr>
        <p:spPr>
          <a:xfrm>
            <a:off x="82705" y="1285875"/>
            <a:ext cx="5187639" cy="2092881"/>
          </a:xfrm>
          <a:prstGeom prst="rect">
            <a:avLst/>
          </a:prstGeom>
          <a:noFill/>
        </p:spPr>
        <p:txBody>
          <a:bodyPr wrap="none">
            <a:spAutoFit/>
          </a:bodyPr>
          <a:lstStyle/>
          <a:p>
            <a:pPr algn="ctr" rtl="1">
              <a:defRPr/>
            </a:pPr>
            <a:r>
              <a:rPr lang="en" dirty="0">
                <a:effectLst>
                  <a:outerShdw blurRad="38100" dist="38100" dir="2700000" algn="tl">
                    <a:srgbClr val="000000">
                      <a:alpha val="43137"/>
                    </a:srgbClr>
                  </a:outerShdw>
                </a:effectLst>
                <a:cs typeface="Arial" charset="0"/>
              </a:rPr>
              <a:t>TETROSIS:</a:t>
            </a:r>
          </a:p>
          <a:p>
            <a:pPr algn="ctr" rtl="1">
              <a:defRPr/>
            </a:pPr>
            <a:endParaRPr lang="fr-FR" dirty="0">
              <a:effectLst>
                <a:outerShdw blurRad="38100" dist="38100" dir="2700000" algn="tl">
                  <a:srgbClr val="000000">
                    <a:alpha val="43137"/>
                  </a:srgbClr>
                </a:outerShdw>
              </a:effectLst>
              <a:cs typeface="Arial" charset="0"/>
            </a:endParaRPr>
          </a:p>
          <a:p>
            <a:pPr algn="ctr" rtl="1">
              <a:defRPr/>
            </a:pPr>
            <a:r>
              <a:rPr lang="en" b="1" dirty="0">
                <a:solidFill>
                  <a:srgbClr val="FF66CC"/>
                </a:solidFill>
                <a:effectLst>
                  <a:outerShdw blurRad="38100" dist="38100" dir="2700000" algn="tl">
                    <a:srgbClr val="000000">
                      <a:alpha val="43137"/>
                    </a:srgbClr>
                  </a:outerShdw>
                </a:effectLst>
                <a:cs typeface="Arial" charset="0"/>
              </a:rPr>
              <a:t>ERYTHROSIS 4 PHOSPHATE</a:t>
            </a:r>
          </a:p>
          <a:p>
            <a:pPr algn="ctr" rtl="1">
              <a:defRPr/>
            </a:pPr>
            <a:endParaRPr lang="fr-FR" dirty="0">
              <a:effectLst>
                <a:outerShdw blurRad="38100" dist="38100" dir="2700000" algn="tl">
                  <a:srgbClr val="000000">
                    <a:alpha val="43137"/>
                  </a:srgbClr>
                </a:outerShdw>
              </a:effectLst>
              <a:cs typeface="Arial" charset="0"/>
            </a:endParaRPr>
          </a:p>
          <a:p>
            <a:pPr algn="ctr" rtl="1">
              <a:defRPr/>
            </a:pPr>
            <a:r>
              <a:rPr lang="en" sz="2000" dirty="0">
                <a:effectLst>
                  <a:outerShdw blurRad="38100" dist="38100" dir="2700000" algn="tl">
                    <a:srgbClr val="000000">
                      <a:alpha val="43137"/>
                    </a:srgbClr>
                  </a:outerShdw>
                </a:effectLst>
                <a:cs typeface="Arial" charset="0"/>
              </a:rPr>
              <a:t>This compound has metabolic interest</a:t>
            </a:r>
          </a:p>
          <a:p>
            <a:pPr algn="ctr" rtl="1">
              <a:defRPr/>
            </a:pPr>
            <a:r>
              <a:rPr lang="en" sz="2000" dirty="0">
                <a:effectLst>
                  <a:outerShdw blurRad="38100" dist="38100" dir="2700000" algn="tl">
                    <a:srgbClr val="000000">
                      <a:alpha val="43137"/>
                    </a:srgbClr>
                  </a:outerShdw>
                </a:effectLst>
                <a:cs typeface="Arial" charset="0"/>
              </a:rPr>
              <a:t>In the pentose-phosphate pathway </a:t>
            </a:r>
            <a:r>
              <a:rPr lang="en" dirty="0">
                <a:effectLst>
                  <a:outerShdw blurRad="38100" dist="38100" dir="2700000" algn="tl">
                    <a:srgbClr val="000000">
                      <a:alpha val="43137"/>
                    </a:srgbClr>
                  </a:outerShdw>
                </a:effectLst>
                <a:cs typeface="Arial" charset="0"/>
              </a:rPr>
              <a:t>.</a:t>
            </a:r>
          </a:p>
          <a:p>
            <a:pPr algn="ctr" rtl="1">
              <a:defRPr/>
            </a:pPr>
            <a:r>
              <a:rPr lang="en" dirty="0">
                <a:effectLst>
                  <a:outerShdw blurRad="38100" dist="38100" dir="2700000" algn="tl">
                    <a:srgbClr val="000000">
                      <a:alpha val="43137"/>
                    </a:srgbClr>
                  </a:outerShdw>
                </a:effectLst>
                <a:cs typeface="Arial" charset="0"/>
              </a:rPr>
              <a:t> </a:t>
            </a:r>
          </a:p>
        </p:txBody>
      </p:sp>
      <p:pic>
        <p:nvPicPr>
          <p:cNvPr id="173058" name="Picture 2" descr="http://www.pearsonhighered.com/mathews/EF/ERYTH4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1143000"/>
            <a:ext cx="24288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84253" y="3500438"/>
            <a:ext cx="4703532" cy="2769989"/>
          </a:xfrm>
          <a:prstGeom prst="rect">
            <a:avLst/>
          </a:prstGeom>
          <a:noFill/>
        </p:spPr>
        <p:txBody>
          <a:bodyPr wrap="none">
            <a:spAutoFit/>
          </a:bodyPr>
          <a:lstStyle/>
          <a:p>
            <a:pPr algn="ctr" rtl="1">
              <a:defRPr/>
            </a:pPr>
            <a:r>
              <a:rPr lang="en" dirty="0">
                <a:effectLst>
                  <a:outerShdw blurRad="38100" dist="38100" dir="2700000" algn="tl">
                    <a:srgbClr val="000000">
                      <a:alpha val="43137"/>
                    </a:srgbClr>
                  </a:outerShdw>
                </a:effectLst>
                <a:cs typeface="Arial" charset="0"/>
              </a:rPr>
              <a:t>PENTOSIS:</a:t>
            </a:r>
          </a:p>
          <a:p>
            <a:pPr algn="ctr" rtl="1">
              <a:defRPr/>
            </a:pPr>
            <a:endParaRPr lang="fr-FR" dirty="0">
              <a:effectLst>
                <a:outerShdw blurRad="38100" dist="38100" dir="2700000" algn="tl">
                  <a:srgbClr val="000000">
                    <a:alpha val="43137"/>
                  </a:srgbClr>
                </a:outerShdw>
              </a:effectLst>
              <a:cs typeface="Arial" charset="0"/>
            </a:endParaRPr>
          </a:p>
          <a:p>
            <a:pPr algn="ctr" rtl="1">
              <a:defRPr/>
            </a:pPr>
            <a:r>
              <a:rPr lang="en" b="1" dirty="0">
                <a:solidFill>
                  <a:srgbClr val="FF66CC"/>
                </a:solidFill>
                <a:effectLst>
                  <a:outerShdw blurRad="38100" dist="38100" dir="2700000" algn="tl">
                    <a:srgbClr val="000000">
                      <a:alpha val="43137"/>
                    </a:srgbClr>
                  </a:outerShdw>
                </a:effectLst>
                <a:cs typeface="Arial" charset="0"/>
              </a:rPr>
              <a:t>The D-RIBOSE</a:t>
            </a:r>
            <a:r>
              <a:rPr lang="en" dirty="0">
                <a:solidFill>
                  <a:srgbClr val="FF66CC"/>
                </a:solidFill>
                <a:effectLst>
                  <a:outerShdw blurRad="38100" dist="38100" dir="2700000" algn="tl">
                    <a:srgbClr val="000000">
                      <a:alpha val="43137"/>
                    </a:srgbClr>
                  </a:outerShdw>
                </a:effectLst>
                <a:cs typeface="Arial" charset="0"/>
              </a:rPr>
              <a:t> </a:t>
            </a:r>
            <a:r>
              <a:rPr lang="en" dirty="0">
                <a:effectLst>
                  <a:outerShdw blurRad="38100" dist="38100" dir="2700000" algn="tl">
                    <a:srgbClr val="000000">
                      <a:alpha val="43137"/>
                    </a:srgbClr>
                  </a:outerShdw>
                </a:effectLst>
                <a:cs typeface="Arial" charset="0"/>
              </a:rPr>
              <a:t>This </a:t>
            </a:r>
            <a:r>
              <a:rPr lang="en" sz="2000" dirty="0">
                <a:effectLst>
                  <a:outerShdw blurRad="38100" dist="38100" dir="2700000" algn="tl">
                    <a:srgbClr val="000000">
                      <a:alpha val="43137"/>
                    </a:srgbClr>
                  </a:outerShdw>
                </a:effectLst>
                <a:cs typeface="Arial" charset="0"/>
              </a:rPr>
              <a:t>is one of the</a:t>
            </a:r>
          </a:p>
          <a:p>
            <a:pPr algn="ctr" rtl="1">
              <a:defRPr/>
            </a:pPr>
            <a:r>
              <a:rPr lang="en" sz="2000" dirty="0">
                <a:effectLst>
                  <a:outerShdw blurRad="38100" dist="38100" dir="2700000" algn="tl">
                    <a:srgbClr val="000000">
                      <a:alpha val="43137"/>
                    </a:srgbClr>
                  </a:outerShdw>
                </a:effectLst>
                <a:cs typeface="Arial" charset="0"/>
              </a:rPr>
              <a:t>Main components of nucleotides</a:t>
            </a:r>
          </a:p>
          <a:p>
            <a:pPr algn="ctr" rtl="1">
              <a:defRPr/>
            </a:pPr>
            <a:r>
              <a:rPr lang="en" sz="2000" dirty="0">
                <a:effectLst>
                  <a:outerShdw blurRad="38100" dist="38100" dir="2700000" algn="tl">
                    <a:srgbClr val="000000">
                      <a:alpha val="43137"/>
                    </a:srgbClr>
                  </a:outerShdw>
                </a:effectLst>
                <a:cs typeface="Arial" charset="0"/>
              </a:rPr>
              <a:t>and nucleic acids (RNA). It</a:t>
            </a:r>
          </a:p>
          <a:p>
            <a:pPr algn="ctr" rtl="1">
              <a:defRPr/>
            </a:pPr>
            <a:r>
              <a:rPr lang="en" sz="2000" dirty="0">
                <a:effectLst>
                  <a:outerShdw blurRad="38100" dist="38100" dir="2700000" algn="tl">
                    <a:srgbClr val="000000">
                      <a:alpha val="43137"/>
                    </a:srgbClr>
                  </a:outerShdw>
                </a:effectLst>
                <a:cs typeface="Arial" charset="0"/>
              </a:rPr>
              <a:t>also plays a role in the structure</a:t>
            </a:r>
          </a:p>
          <a:p>
            <a:pPr algn="ctr" rtl="1">
              <a:defRPr/>
            </a:pPr>
            <a:r>
              <a:rPr lang="en" sz="2000" dirty="0">
                <a:effectLst>
                  <a:outerShdw blurRad="38100" dist="38100" dir="2700000" algn="tl">
                    <a:srgbClr val="000000">
                      <a:alpha val="43137"/>
                    </a:srgbClr>
                  </a:outerShdw>
                </a:effectLst>
                <a:cs typeface="Arial" charset="0"/>
              </a:rPr>
              <a:t>of certain </a:t>
            </a:r>
            <a:r>
              <a:rPr lang="en" sz="2000" dirty="0" err="1">
                <a:effectLst>
                  <a:outerShdw blurRad="38100" dist="38100" dir="2700000" algn="tl">
                    <a:srgbClr val="000000">
                      <a:alpha val="43137"/>
                    </a:srgbClr>
                  </a:outerShdw>
                </a:effectLst>
                <a:cs typeface="Arial" charset="0"/>
              </a:rPr>
              <a:t>enzymes. </a:t>
            </a:r>
            <a:r>
              <a:rPr lang="en" sz="2000" dirty="0">
                <a:effectLst>
                  <a:outerShdw blurRad="38100" dist="38100" dir="2700000" algn="tl">
                    <a:srgbClr val="000000">
                      <a:alpha val="43137"/>
                    </a:srgbClr>
                  </a:outerShdw>
                </a:effectLst>
                <a:cs typeface="Arial" charset="0"/>
              </a:rPr>
              <a:t>The 2-deoxyribose,</a:t>
            </a:r>
          </a:p>
          <a:p>
            <a:pPr algn="ctr" rtl="1">
              <a:defRPr/>
            </a:pPr>
            <a:r>
              <a:rPr lang="en" sz="2000" dirty="0">
                <a:effectLst>
                  <a:outerShdw blurRad="38100" dist="38100" dir="2700000" algn="tl">
                    <a:srgbClr val="000000">
                      <a:alpha val="43137"/>
                    </a:srgbClr>
                  </a:outerShdw>
                </a:effectLst>
                <a:cs typeface="Arial" charset="0"/>
              </a:rPr>
              <a:t>plays a role in DNA synthesis.</a:t>
            </a:r>
          </a:p>
          <a:p>
            <a:pPr algn="ctr" rtl="1">
              <a:defRPr/>
            </a:pPr>
            <a:r>
              <a:rPr lang="en" dirty="0">
                <a:effectLst>
                  <a:outerShdw blurRad="38100" dist="38100" dir="2700000" algn="tl">
                    <a:srgbClr val="000000">
                      <a:alpha val="43137"/>
                    </a:srgbClr>
                  </a:outerShdw>
                </a:effectLst>
                <a:cs typeface="Arial" charset="0"/>
              </a:rPr>
              <a:t> </a:t>
            </a:r>
          </a:p>
        </p:txBody>
      </p:sp>
      <p:pic>
        <p:nvPicPr>
          <p:cNvPr id="173060" name="Picture 4" descr="http://www.mun.ca/biology/scarr/Fg10_09b_revis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03583"/>
            <a:ext cx="3853632" cy="25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66160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73058"/>
                                        </p:tgtEl>
                                        <p:attrNameLst>
                                          <p:attrName>style.visibility</p:attrName>
                                        </p:attrNameLst>
                                      </p:cBhvr>
                                      <p:to>
                                        <p:strVal val="visible"/>
                                      </p:to>
                                    </p:set>
                                    <p:animEffect transition="in" filter="diamond(in)">
                                      <p:cBhvr>
                                        <p:cTn id="18" dur="2000"/>
                                        <p:tgtEl>
                                          <p:spTgt spid="1730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173060"/>
                                        </p:tgtEl>
                                        <p:attrNameLst>
                                          <p:attrName>style.visibility</p:attrName>
                                        </p:attrNameLst>
                                      </p:cBhvr>
                                      <p:to>
                                        <p:strVal val="visible"/>
                                      </p:to>
                                    </p:set>
                                    <p:animEffect transition="in" filter="diamond(in)">
                                      <p:cBhvr>
                                        <p:cTn id="28" dur="2000"/>
                                        <p:tgtEl>
                                          <p:spTgt spid="17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304800"/>
            <a:ext cx="9144000" cy="981075"/>
          </a:xfrm>
        </p:spPr>
        <p:txBody>
          <a:bodyPr/>
          <a:lstStyle/>
          <a:p>
            <a:pPr>
              <a:defRPr/>
            </a:pPr>
            <a:r>
              <a:rPr lang="en" sz="2800" u="sng" dirty="0" smtClean="0">
                <a:solidFill>
                  <a:srgbClr val="FFFF00"/>
                </a:solidFill>
              </a:rPr>
              <a:t>Sugars, glycosides and sugar derivatives of biological </a:t>
            </a:r>
            <a:endParaRPr lang="fr-FR" sz="2800" u="sng" dirty="0">
              <a:solidFill>
                <a:srgbClr val="FFFF00"/>
              </a:solidFill>
            </a:endParaRPr>
          </a:p>
        </p:txBody>
      </p:sp>
      <p:sp>
        <p:nvSpPr>
          <p:cNvPr id="6" name="ZoneTexte 5"/>
          <p:cNvSpPr txBox="1">
            <a:spLocks noChangeArrowheads="1"/>
          </p:cNvSpPr>
          <p:nvPr/>
        </p:nvSpPr>
        <p:spPr bwMode="auto">
          <a:xfrm>
            <a:off x="214313" y="1357313"/>
            <a:ext cx="1144587" cy="369887"/>
          </a:xfrm>
          <a:prstGeom prst="rect">
            <a:avLst/>
          </a:prstGeom>
          <a:noFill/>
          <a:ln w="9525">
            <a:noFill/>
            <a:miter lim="800000"/>
            <a:headEnd/>
            <a:tailEnd/>
          </a:ln>
        </p:spPr>
        <p:txBody>
          <a:bodyPr wrap="none">
            <a:spAutoFit/>
          </a:bodyPr>
          <a:lstStyle/>
          <a:p>
            <a:pPr algn="ctr" rtl="1">
              <a:defRPr/>
            </a:pPr>
            <a:r>
              <a:rPr lang="en">
                <a:effectLst>
                  <a:outerShdw blurRad="38100" dist="38100" dir="2700000" algn="tl">
                    <a:srgbClr val="000000">
                      <a:alpha val="43137"/>
                    </a:srgbClr>
                  </a:outerShdw>
                </a:effectLst>
              </a:rPr>
              <a:t>HEXOSE</a:t>
            </a:r>
          </a:p>
        </p:txBody>
      </p:sp>
      <p:sp>
        <p:nvSpPr>
          <p:cNvPr id="7" name="ZoneTexte 6"/>
          <p:cNvSpPr txBox="1"/>
          <p:nvPr/>
        </p:nvSpPr>
        <p:spPr>
          <a:xfrm>
            <a:off x="82152" y="2000250"/>
            <a:ext cx="6339684" cy="2154436"/>
          </a:xfrm>
          <a:prstGeom prst="rect">
            <a:avLst/>
          </a:prstGeom>
          <a:noFill/>
        </p:spPr>
        <p:txBody>
          <a:bodyPr wrap="none">
            <a:spAutoFit/>
          </a:bodyPr>
          <a:lstStyle/>
          <a:p>
            <a:pPr algn="ctr" rtl="1">
              <a:defRPr/>
            </a:pPr>
            <a:r>
              <a:rPr lang="en" b="1" dirty="0">
                <a:solidFill>
                  <a:srgbClr val="FF66CC"/>
                </a:solidFill>
                <a:effectLst>
                  <a:outerShdw blurRad="38100" dist="38100" dir="2700000" algn="tl">
                    <a:srgbClr val="000000">
                      <a:alpha val="43137"/>
                    </a:srgbClr>
                  </a:outerShdw>
                </a:effectLst>
                <a:cs typeface="Arial" charset="0"/>
              </a:rPr>
              <a:t>GLUCOSE:</a:t>
            </a:r>
          </a:p>
          <a:p>
            <a:pPr algn="ctr" rtl="1">
              <a:defRPr/>
            </a:pPr>
            <a:r>
              <a:rPr lang="en" dirty="0">
                <a:effectLst>
                  <a:outerShdw blurRad="38100" dist="38100" dir="2700000" algn="tl">
                    <a:srgbClr val="000000">
                      <a:alpha val="43137"/>
                    </a:srgbClr>
                  </a:outerShdw>
                </a:effectLst>
                <a:cs typeface="Arial" charset="0"/>
              </a:rPr>
              <a:t>A compound that is very widespread in nature.</a:t>
            </a:r>
            <a:endParaRPr lang="fr-FR" sz="2000" dirty="0">
              <a:effectLst>
                <a:outerShdw blurRad="38100" dist="38100" dir="2700000" algn="tl">
                  <a:srgbClr val="000000">
                    <a:alpha val="43137"/>
                  </a:srgbClr>
                </a:outerShdw>
              </a:effectLst>
              <a:cs typeface="Arial" charset="0"/>
            </a:endParaRPr>
          </a:p>
          <a:p>
            <a:pPr algn="ctr" rtl="1">
              <a:defRPr/>
            </a:pPr>
            <a:r>
              <a:rPr lang="en" sz="2000" dirty="0">
                <a:effectLst>
                  <a:outerShdw blurRad="38100" dist="38100" dir="2700000" algn="tl">
                    <a:srgbClr val="000000">
                      <a:alpha val="43137"/>
                    </a:srgbClr>
                  </a:outerShdw>
                </a:effectLst>
                <a:cs typeface="Arial" charset="0"/>
              </a:rPr>
              <a:t>It is the main blood-reducing betaine. It is especially</a:t>
            </a:r>
          </a:p>
          <a:p>
            <a:pPr algn="ctr" rtl="1">
              <a:defRPr/>
            </a:pPr>
            <a:r>
              <a:rPr lang="en" sz="2000" dirty="0" err="1">
                <a:effectLst>
                  <a:outerShdw blurRad="38100" dist="38100" dir="2700000" algn="tl">
                    <a:srgbClr val="000000">
                      <a:alpha val="43137"/>
                    </a:srgbClr>
                  </a:outerShdw>
                </a:effectLst>
                <a:cs typeface="Arial" charset="0"/>
              </a:rPr>
              <a:t>phosphorylated </a:t>
            </a:r>
            <a:r>
              <a:rPr lang="en" sz="2000" dirty="0">
                <a:effectLst>
                  <a:outerShdw blurRad="38100" dist="38100" dir="2700000" algn="tl">
                    <a:srgbClr val="000000">
                      <a:alpha val="43137"/>
                    </a:srgbClr>
                  </a:outerShdw>
                </a:effectLst>
                <a:cs typeface="Arial" charset="0"/>
              </a:rPr>
              <a:t>form (G6P, G1P) This is the main one</a:t>
            </a:r>
          </a:p>
          <a:p>
            <a:pPr algn="ctr" rtl="1">
              <a:defRPr/>
            </a:pPr>
            <a:r>
              <a:rPr lang="en" sz="2000" dirty="0">
                <a:effectLst>
                  <a:outerShdw blurRad="38100" dist="38100" dir="2700000" algn="tl">
                    <a:srgbClr val="000000">
                      <a:alpha val="43137"/>
                    </a:srgbClr>
                  </a:outerShdw>
                </a:effectLst>
                <a:cs typeface="Arial" charset="0"/>
              </a:rPr>
              <a:t>fuel for the body and universal fuel for</a:t>
            </a:r>
          </a:p>
          <a:p>
            <a:pPr algn="ctr" rtl="1">
              <a:defRPr/>
            </a:pPr>
            <a:r>
              <a:rPr lang="en" sz="2000" dirty="0" err="1">
                <a:effectLst>
                  <a:outerShdw blurRad="38100" dist="38100" dir="2700000" algn="tl">
                    <a:srgbClr val="000000">
                      <a:alpha val="43137"/>
                    </a:srgbClr>
                  </a:outerShdw>
                </a:effectLst>
                <a:cs typeface="Arial" charset="0"/>
              </a:rPr>
              <a:t>fetus </a:t>
            </a:r>
            <a:r>
              <a:rPr lang="en" sz="2000" dirty="0">
                <a:effectLst>
                  <a:outerShdw blurRad="38100" dist="38100" dir="2700000" algn="tl">
                    <a:srgbClr val="000000">
                      <a:alpha val="43137"/>
                    </a:srgbClr>
                  </a:outerShdw>
                </a:effectLst>
                <a:cs typeface="Arial" charset="0"/>
              </a:rPr>
              <a:t>. .</a:t>
            </a:r>
          </a:p>
          <a:p>
            <a:pPr algn="ctr" rtl="1">
              <a:defRPr/>
            </a:pPr>
            <a:endParaRPr lang="fr-FR" dirty="0">
              <a:effectLst>
                <a:outerShdw blurRad="38100" dist="38100" dir="2700000" algn="tl">
                  <a:srgbClr val="000000">
                    <a:alpha val="43137"/>
                  </a:srgbClr>
                </a:outerShdw>
              </a:effectLst>
              <a:cs typeface="Arial" charset="0"/>
            </a:endParaRPr>
          </a:p>
        </p:txBody>
      </p:sp>
      <p:pic>
        <p:nvPicPr>
          <p:cNvPr id="172034" name="Picture 2" descr="http://img.tfd.com/mgh/ceb/thumb/Structural-formula-for-x3b1-D-gluc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1643063"/>
            <a:ext cx="23812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38887" y="3929063"/>
            <a:ext cx="5676939" cy="984885"/>
          </a:xfrm>
          <a:prstGeom prst="rect">
            <a:avLst/>
          </a:prstGeom>
          <a:noFill/>
        </p:spPr>
        <p:txBody>
          <a:bodyPr wrap="none">
            <a:spAutoFit/>
          </a:bodyPr>
          <a:lstStyle/>
          <a:p>
            <a:pPr algn="ctr" rtl="1">
              <a:defRPr/>
            </a:pPr>
            <a:r>
              <a:rPr lang="en" b="1" dirty="0">
                <a:solidFill>
                  <a:srgbClr val="FF66CC"/>
                </a:solidFill>
                <a:effectLst>
                  <a:outerShdw blurRad="38100" dist="38100" dir="2700000" algn="tl">
                    <a:srgbClr val="000000">
                      <a:alpha val="43137"/>
                    </a:srgbClr>
                  </a:outerShdw>
                </a:effectLst>
                <a:cs typeface="Arial" charset="0"/>
              </a:rPr>
              <a:t>GALACTOSE </a:t>
            </a:r>
            <a:r>
              <a:rPr lang="en" b="1" dirty="0">
                <a:effectLst>
                  <a:outerShdw blurRad="38100" dist="38100" dir="2700000" algn="tl">
                    <a:srgbClr val="000000">
                      <a:alpha val="43137"/>
                    </a:srgbClr>
                  </a:outerShdw>
                </a:effectLst>
                <a:cs typeface="Arial" charset="0"/>
              </a:rPr>
              <a:t>:</a:t>
            </a:r>
          </a:p>
          <a:p>
            <a:pPr algn="ctr" rtl="1">
              <a:defRPr/>
            </a:pPr>
            <a:r>
              <a:rPr lang="en" sz="2000" dirty="0">
                <a:effectLst>
                  <a:outerShdw blurRad="38100" dist="38100" dir="2700000" algn="tl">
                    <a:srgbClr val="000000">
                      <a:alpha val="43137"/>
                    </a:srgbClr>
                  </a:outerShdw>
                </a:effectLst>
                <a:cs typeface="Arial" charset="0"/>
              </a:rPr>
              <a:t>It is the most common sugar after glucose. It is</a:t>
            </a:r>
          </a:p>
          <a:p>
            <a:pPr algn="ctr" rtl="1">
              <a:defRPr/>
            </a:pPr>
            <a:r>
              <a:rPr lang="en" sz="2000" dirty="0">
                <a:effectLst>
                  <a:outerShdw blurRad="38100" dist="38100" dir="2700000" algn="tl">
                    <a:srgbClr val="000000">
                      <a:alpha val="43137"/>
                    </a:srgbClr>
                  </a:outerShdw>
                </a:effectLst>
                <a:cs typeface="Arial" charset="0"/>
              </a:rPr>
              <a:t>Present in milk and certain glycoproteins</a:t>
            </a:r>
          </a:p>
        </p:txBody>
      </p:sp>
      <p:pic>
        <p:nvPicPr>
          <p:cNvPr id="172036" name="Picture 4" descr="https://teach.lanecc.edu/yuia/225Lectures/04A/StructureImages/2galactoseTh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3929063"/>
            <a:ext cx="23812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916240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172034"/>
                                        </p:tgtEl>
                                        <p:attrNameLst>
                                          <p:attrName>style.visibility</p:attrName>
                                        </p:attrNameLst>
                                      </p:cBhvr>
                                      <p:to>
                                        <p:strVal val="visible"/>
                                      </p:to>
                                    </p:set>
                                    <p:animEffect transition="in" filter="diamond(in)">
                                      <p:cBhvr>
                                        <p:cTn id="24" dur="2000"/>
                                        <p:tgtEl>
                                          <p:spTgt spid="17203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172036"/>
                                        </p:tgtEl>
                                        <p:attrNameLst>
                                          <p:attrName>style.visibility</p:attrName>
                                        </p:attrNameLst>
                                      </p:cBhvr>
                                      <p:to>
                                        <p:strVal val="visible"/>
                                      </p:to>
                                    </p:set>
                                    <p:animEffect transition="in" filter="diamond(in)">
                                      <p:cBhvr>
                                        <p:cTn id="34" dur="2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99392"/>
            <a:ext cx="9144000" cy="981075"/>
          </a:xfrm>
        </p:spPr>
        <p:txBody>
          <a:bodyPr/>
          <a:lstStyle/>
          <a:p>
            <a:pPr>
              <a:defRPr/>
            </a:pPr>
            <a:r>
              <a:rPr lang="en" sz="2800" u="sng" dirty="0" smtClean="0">
                <a:solidFill>
                  <a:srgbClr val="FFFF00"/>
                </a:solidFill>
              </a:rPr>
              <a:t>Sugars, glycosides and sugar derivatives of biological </a:t>
            </a:r>
            <a:endParaRPr lang="fr-FR" sz="2800" u="sng" dirty="0">
              <a:solidFill>
                <a:srgbClr val="FFFF00"/>
              </a:solidFill>
            </a:endParaRPr>
          </a:p>
        </p:txBody>
      </p:sp>
      <p:sp>
        <p:nvSpPr>
          <p:cNvPr id="6" name="ZoneTexte 5"/>
          <p:cNvSpPr txBox="1">
            <a:spLocks noChangeArrowheads="1"/>
          </p:cNvSpPr>
          <p:nvPr/>
        </p:nvSpPr>
        <p:spPr bwMode="auto">
          <a:xfrm>
            <a:off x="214313" y="1357313"/>
            <a:ext cx="1144587" cy="369887"/>
          </a:xfrm>
          <a:prstGeom prst="rect">
            <a:avLst/>
          </a:prstGeom>
          <a:noFill/>
          <a:ln w="9525">
            <a:noFill/>
            <a:miter lim="800000"/>
            <a:headEnd/>
            <a:tailEnd/>
          </a:ln>
        </p:spPr>
        <p:txBody>
          <a:bodyPr wrap="none">
            <a:spAutoFit/>
          </a:bodyPr>
          <a:lstStyle/>
          <a:p>
            <a:pPr algn="ctr" rtl="1">
              <a:defRPr/>
            </a:pPr>
            <a:r>
              <a:rPr lang="en">
                <a:effectLst>
                  <a:outerShdw blurRad="38100" dist="38100" dir="2700000" algn="tl">
                    <a:srgbClr val="000000">
                      <a:alpha val="43137"/>
                    </a:srgbClr>
                  </a:outerShdw>
                </a:effectLst>
              </a:rPr>
              <a:t>HEXOSE</a:t>
            </a:r>
          </a:p>
        </p:txBody>
      </p:sp>
      <p:sp>
        <p:nvSpPr>
          <p:cNvPr id="7" name="ZoneTexte 6"/>
          <p:cNvSpPr txBox="1"/>
          <p:nvPr/>
        </p:nvSpPr>
        <p:spPr>
          <a:xfrm>
            <a:off x="113339" y="1785938"/>
            <a:ext cx="5418471" cy="1569660"/>
          </a:xfrm>
          <a:prstGeom prst="rect">
            <a:avLst/>
          </a:prstGeom>
          <a:noFill/>
        </p:spPr>
        <p:txBody>
          <a:bodyPr wrap="none">
            <a:spAutoFit/>
          </a:bodyPr>
          <a:lstStyle/>
          <a:p>
            <a:pPr algn="ctr" rtl="1">
              <a:defRPr/>
            </a:pPr>
            <a:r>
              <a:rPr lang="en" b="1" dirty="0">
                <a:solidFill>
                  <a:srgbClr val="FF66CC"/>
                </a:solidFill>
                <a:effectLst>
                  <a:outerShdw blurRad="38100" dist="38100" dir="2700000" algn="tl">
                    <a:srgbClr val="000000">
                      <a:alpha val="43137"/>
                    </a:srgbClr>
                  </a:outerShdw>
                </a:effectLst>
                <a:cs typeface="Arial" charset="0"/>
              </a:rPr>
              <a:t>MANNOSE:</a:t>
            </a:r>
          </a:p>
          <a:p>
            <a:pPr algn="ctr" rtl="1">
              <a:defRPr/>
            </a:pPr>
            <a:r>
              <a:rPr lang="en" sz="2000" dirty="0">
                <a:effectLst>
                  <a:outerShdw blurRad="38100" dist="38100" dir="2700000" algn="tl">
                    <a:srgbClr val="000000">
                      <a:alpha val="43137"/>
                    </a:srgbClr>
                  </a:outerShdw>
                </a:effectLst>
                <a:cs typeface="Arial" charset="0"/>
              </a:rPr>
              <a:t>It is the main constituent of</a:t>
            </a:r>
          </a:p>
          <a:p>
            <a:pPr algn="ctr" rtl="1">
              <a:defRPr/>
            </a:pPr>
            <a:r>
              <a:rPr lang="en" sz="2000" dirty="0">
                <a:effectLst>
                  <a:outerShdw blurRad="38100" dist="38100" dir="2700000" algn="tl">
                    <a:srgbClr val="000000">
                      <a:alpha val="43137"/>
                    </a:srgbClr>
                  </a:outerShdw>
                </a:effectLst>
                <a:cs typeface="Arial" charset="0"/>
              </a:rPr>
              <a:t>Glycoproteins. It is present mainly in the</a:t>
            </a:r>
          </a:p>
          <a:p>
            <a:pPr algn="ctr" rtl="1">
              <a:defRPr/>
            </a:pPr>
            <a:r>
              <a:rPr lang="en" sz="2000" dirty="0">
                <a:effectLst>
                  <a:outerShdw blurRad="38100" dist="38100" dir="2700000" algn="tl">
                    <a:srgbClr val="000000">
                      <a:alpha val="43137"/>
                    </a:srgbClr>
                  </a:outerShdw>
                </a:effectLst>
                <a:cs typeface="Arial" charset="0"/>
              </a:rPr>
              <a:t>plants.</a:t>
            </a:r>
          </a:p>
          <a:p>
            <a:pPr algn="ctr" rtl="1">
              <a:defRPr/>
            </a:pPr>
            <a:endParaRPr lang="fr-FR" dirty="0">
              <a:effectLst>
                <a:outerShdw blurRad="38100" dist="38100" dir="2700000" algn="tl">
                  <a:srgbClr val="000000">
                    <a:alpha val="43137"/>
                  </a:srgbClr>
                </a:outerShdw>
              </a:effectLst>
              <a:cs typeface="Arial" charset="0"/>
            </a:endParaRPr>
          </a:p>
        </p:txBody>
      </p:sp>
      <p:sp>
        <p:nvSpPr>
          <p:cNvPr id="79879" name="Rectangle 2">
            <a:hlinkClick r:id="rId2"/>
          </p:cNvPr>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algn="ctr" rtl="1">
              <a:defRPr/>
            </a:pPr>
            <a:endParaRPr lang="fr-FR">
              <a:effectLst>
                <a:outerShdw blurRad="38100" dist="38100" dir="2700000" algn="tl">
                  <a:srgbClr val="000000">
                    <a:alpha val="43137"/>
                  </a:srgbClr>
                </a:outerShdw>
              </a:effectLst>
            </a:endParaRPr>
          </a:p>
        </p:txBody>
      </p:sp>
      <p:pic>
        <p:nvPicPr>
          <p:cNvPr id="189444" name="Picture 4" descr="http://1.bp.blogspot.com/-820yLMnqBz8/TiZqTj4SNZI/AAAAAAAAAFs/OJSyoQDyeMA/s1600/Manno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1143000"/>
            <a:ext cx="30718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101761" y="4214813"/>
            <a:ext cx="5166991" cy="1600438"/>
          </a:xfrm>
          <a:prstGeom prst="rect">
            <a:avLst/>
          </a:prstGeom>
          <a:noFill/>
        </p:spPr>
        <p:txBody>
          <a:bodyPr wrap="none">
            <a:spAutoFit/>
          </a:bodyPr>
          <a:lstStyle/>
          <a:p>
            <a:pPr algn="ctr" rtl="1">
              <a:defRPr/>
            </a:pPr>
            <a:r>
              <a:rPr lang="en" b="1" dirty="0">
                <a:solidFill>
                  <a:srgbClr val="FF66CC"/>
                </a:solidFill>
                <a:effectLst>
                  <a:outerShdw blurRad="38100" dist="38100" dir="2700000" algn="tl">
                    <a:srgbClr val="000000">
                      <a:alpha val="43137"/>
                    </a:srgbClr>
                  </a:outerShdw>
                </a:effectLst>
                <a:cs typeface="Arial" charset="0"/>
              </a:rPr>
              <a:t>FRUCTOSE:</a:t>
            </a:r>
          </a:p>
          <a:p>
            <a:pPr algn="ctr" rtl="1">
              <a:defRPr/>
            </a:pPr>
            <a:r>
              <a:rPr lang="en" sz="2000" dirty="0">
                <a:effectLst>
                  <a:outerShdw blurRad="38100" dist="38100" dir="2700000" algn="tl">
                    <a:srgbClr val="000000">
                      <a:alpha val="43137"/>
                    </a:srgbClr>
                  </a:outerShdw>
                </a:effectLst>
                <a:cs typeface="Arial" charset="0"/>
              </a:rPr>
              <a:t>This is a ketosis of vital importance.</a:t>
            </a:r>
          </a:p>
          <a:p>
            <a:pPr algn="ctr" rtl="1">
              <a:defRPr/>
            </a:pPr>
            <a:r>
              <a:rPr lang="en" sz="2000" dirty="0">
                <a:effectLst>
                  <a:outerShdw blurRad="38100" dist="38100" dir="2700000" algn="tl">
                    <a:srgbClr val="000000">
                      <a:alpha val="43137"/>
                    </a:srgbClr>
                  </a:outerShdw>
                </a:effectLst>
                <a:cs typeface="Arial" charset="0"/>
              </a:rPr>
              <a:t>is also called Levulose. It is found</a:t>
            </a:r>
          </a:p>
          <a:p>
            <a:pPr algn="ctr" rtl="1">
              <a:defRPr/>
            </a:pPr>
            <a:r>
              <a:rPr lang="en" sz="2000" dirty="0">
                <a:effectLst>
                  <a:outerShdw blurRad="38100" dist="38100" dir="2700000" algn="tl">
                    <a:srgbClr val="000000">
                      <a:alpha val="43137"/>
                    </a:srgbClr>
                  </a:outerShdw>
                </a:effectLst>
                <a:cs typeface="Arial" charset="0"/>
              </a:rPr>
              <a:t>Especially in abundant quantities in the</a:t>
            </a:r>
          </a:p>
          <a:p>
            <a:pPr algn="ctr" rtl="1">
              <a:defRPr/>
            </a:pPr>
            <a:r>
              <a:rPr lang="en" sz="2000" dirty="0">
                <a:effectLst>
                  <a:outerShdw blurRad="38100" dist="38100" dir="2700000" algn="tl">
                    <a:srgbClr val="000000">
                      <a:alpha val="43137"/>
                    </a:srgbClr>
                  </a:outerShdw>
                </a:effectLst>
                <a:cs typeface="Arial" charset="0"/>
              </a:rPr>
              <a:t>Fruits </a:t>
            </a:r>
            <a:r>
              <a:rPr lang="en" dirty="0">
                <a:effectLst>
                  <a:outerShdw blurRad="38100" dist="38100" dir="2700000" algn="tl">
                    <a:srgbClr val="000000">
                      <a:alpha val="43137"/>
                    </a:srgbClr>
                  </a:outerShdw>
                </a:effectLst>
                <a:cs typeface="Arial" charset="0"/>
              </a:rPr>
              <a:t>.</a:t>
            </a:r>
          </a:p>
        </p:txBody>
      </p:sp>
      <p:pic>
        <p:nvPicPr>
          <p:cNvPr id="189448" name="Picture 8" descr="http://www.daviddarling.info/images/fructo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4143375"/>
            <a:ext cx="3000375" cy="25003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657601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189444"/>
                                        </p:tgtEl>
                                        <p:attrNameLst>
                                          <p:attrName>style.visibility</p:attrName>
                                        </p:attrNameLst>
                                      </p:cBhvr>
                                      <p:to>
                                        <p:strVal val="visible"/>
                                      </p:to>
                                    </p:set>
                                    <p:animEffect transition="in" filter="diamond(in)">
                                      <p:cBhvr>
                                        <p:cTn id="24" dur="2000"/>
                                        <p:tgtEl>
                                          <p:spTgt spid="1894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189448"/>
                                        </p:tgtEl>
                                        <p:attrNameLst>
                                          <p:attrName>style.visibility</p:attrName>
                                        </p:attrNameLst>
                                      </p:cBhvr>
                                      <p:to>
                                        <p:strVal val="visible"/>
                                      </p:to>
                                    </p:set>
                                    <p:animEffect transition="in" filter="diamond(in)">
                                      <p:cBhvr>
                                        <p:cTn id="34" dur="2000"/>
                                        <p:tgtEl>
                                          <p:spTgt spid="189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t2.gstatic.com/images?q=tbn:ANd9GcTPfOkR0-j1YoHWN408xYBxXkdqRvBf8xhmWbOORuTBUXYIP8e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84313"/>
            <a:ext cx="705643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ZoneTexte 5"/>
          <p:cNvSpPr txBox="1">
            <a:spLocks noChangeArrowheads="1"/>
          </p:cNvSpPr>
          <p:nvPr/>
        </p:nvSpPr>
        <p:spPr bwMode="auto">
          <a:xfrm>
            <a:off x="395288" y="692150"/>
            <a:ext cx="5211762" cy="400050"/>
          </a:xfrm>
          <a:prstGeom prst="rect">
            <a:avLst/>
          </a:prstGeom>
          <a:noFill/>
          <a:ln w="9525">
            <a:noFill/>
            <a:miter lim="800000"/>
            <a:headEnd/>
            <a:tailEnd/>
          </a:ln>
        </p:spPr>
        <p:txBody>
          <a:bodyPr wrap="none">
            <a:spAutoFit/>
          </a:bodyPr>
          <a:lstStyle/>
          <a:p>
            <a:pPr algn="ctr" rtl="1">
              <a:defRPr/>
            </a:pPr>
            <a:r>
              <a:rPr lang="en" sz="2000" b="1">
                <a:solidFill>
                  <a:srgbClr val="FF66CC"/>
                </a:solidFill>
                <a:effectLst>
                  <a:outerShdw blurRad="38100" dist="38100" dir="2700000" algn="tl">
                    <a:srgbClr val="000000">
                      <a:alpha val="43137"/>
                    </a:srgbClr>
                  </a:outerShdw>
                </a:effectLst>
              </a:rPr>
              <a:t>SEDOHEPTULOSE 7 PHOSPHATE</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648233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t3.gstatic.com/images?q=tbn:ANd9GcSGEYdy-OSXqqP1peziKLM3pOMhkU1VTZDxvBeE0998pYydBU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575" y="692150"/>
            <a:ext cx="53355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ZoneTexte 5"/>
          <p:cNvSpPr txBox="1">
            <a:spLocks noChangeArrowheads="1"/>
          </p:cNvSpPr>
          <p:nvPr/>
        </p:nvSpPr>
        <p:spPr bwMode="auto">
          <a:xfrm>
            <a:off x="251520" y="1484784"/>
            <a:ext cx="3161442" cy="2862322"/>
          </a:xfrm>
          <a:prstGeom prst="rect">
            <a:avLst/>
          </a:prstGeom>
          <a:noFill/>
          <a:ln w="9525">
            <a:noFill/>
            <a:miter lim="800000"/>
            <a:headEnd/>
            <a:tailEnd/>
          </a:ln>
        </p:spPr>
        <p:txBody>
          <a:bodyPr wrap="none">
            <a:spAutoFit/>
          </a:bodyPr>
          <a:lstStyle/>
          <a:p>
            <a:pPr algn="ctr" rtl="1">
              <a:defRPr/>
            </a:pPr>
            <a:r>
              <a:rPr lang="en" sz="2000" b="1" dirty="0">
                <a:solidFill>
                  <a:srgbClr val="FF66CC"/>
                </a:solidFill>
                <a:effectLst>
                  <a:outerShdw blurRad="38100" dist="38100" dir="2700000" algn="tl">
                    <a:srgbClr val="000000">
                      <a:alpha val="43137"/>
                    </a:srgbClr>
                  </a:outerShdw>
                </a:effectLst>
              </a:rPr>
              <a:t>HEXOSAMINES:</a:t>
            </a:r>
          </a:p>
          <a:p>
            <a:pPr algn="ctr" rtl="1">
              <a:defRPr/>
            </a:pPr>
            <a:endParaRPr lang="fr-FR" sz="2000" dirty="0">
              <a:effectLst>
                <a:outerShdw blurRad="38100" dist="38100" dir="2700000" algn="tl">
                  <a:srgbClr val="000000">
                    <a:alpha val="43137"/>
                  </a:srgbClr>
                </a:outerShdw>
              </a:effectLst>
            </a:endParaRPr>
          </a:p>
          <a:p>
            <a:pPr algn="ctr" rtl="1">
              <a:defRPr/>
            </a:pPr>
            <a:r>
              <a:rPr lang="en" sz="2000" dirty="0">
                <a:effectLst>
                  <a:outerShdw blurRad="38100" dist="38100" dir="2700000" algn="tl">
                    <a:srgbClr val="000000">
                      <a:alpha val="43137"/>
                    </a:srgbClr>
                  </a:outerShdw>
                </a:effectLst>
              </a:rPr>
              <a:t>Glucosamine (or 2 </a:t>
            </a:r>
            <a:r>
              <a:rPr lang="en" sz="2000" dirty="0" err="1">
                <a:effectLst>
                  <a:outerShdw blurRad="38100" dist="38100" dir="2700000" algn="tl">
                    <a:srgbClr val="000000">
                      <a:alpha val="43137"/>
                    </a:srgbClr>
                  </a:outerShdw>
                </a:effectLst>
              </a:rPr>
              <a:t>amino acids)</a:t>
            </a:r>
            <a:endParaRPr lang="fr-FR" sz="2000" dirty="0">
              <a:effectLst>
                <a:outerShdw blurRad="38100" dist="38100" dir="2700000" algn="tl">
                  <a:srgbClr val="000000">
                    <a:alpha val="43137"/>
                  </a:srgbClr>
                </a:outerShdw>
              </a:effectLst>
            </a:endParaRPr>
          </a:p>
          <a:p>
            <a:pPr algn="ctr" rtl="1">
              <a:defRPr/>
            </a:pPr>
            <a:r>
              <a:rPr lang="en" sz="2000" dirty="0">
                <a:effectLst>
                  <a:outerShdw blurRad="38100" dist="38100" dir="2700000" algn="tl">
                    <a:srgbClr val="000000">
                      <a:alpha val="43137"/>
                    </a:srgbClr>
                  </a:outerShdw>
                </a:effectLst>
              </a:rPr>
              <a:t>2 </a:t>
            </a:r>
            <a:r>
              <a:rPr lang="en" sz="2000" dirty="0" err="1">
                <a:effectLst>
                  <a:outerShdw blurRad="38100" dist="38100" dir="2700000" algn="tl">
                    <a:srgbClr val="000000">
                      <a:alpha val="43137"/>
                    </a:srgbClr>
                  </a:outerShdw>
                </a:effectLst>
              </a:rPr>
              <a:t>deoxyglucose </a:t>
            </a:r>
            <a:r>
              <a:rPr lang="en" sz="2000" dirty="0">
                <a:effectLst>
                  <a:outerShdw blurRad="38100" dist="38100" dir="2700000" algn="tl">
                    <a:srgbClr val="000000">
                      <a:alpha val="43137"/>
                    </a:srgbClr>
                  </a:outerShdw>
                </a:effectLst>
              </a:rPr>
              <a:t>). That is</a:t>
            </a:r>
          </a:p>
          <a:p>
            <a:pPr algn="ctr" rtl="1">
              <a:defRPr/>
            </a:pPr>
            <a:r>
              <a:rPr lang="en" sz="2000" dirty="0">
                <a:effectLst>
                  <a:outerShdw blurRad="38100" dist="38100" dir="2700000" algn="tl">
                    <a:srgbClr val="000000">
                      <a:alpha val="43137"/>
                    </a:srgbClr>
                  </a:outerShdw>
                </a:effectLst>
              </a:rPr>
              <a:t>A compound of</a:t>
            </a:r>
          </a:p>
          <a:p>
            <a:pPr algn="ctr" rtl="1">
              <a:defRPr/>
            </a:pPr>
            <a:r>
              <a:rPr lang="en" sz="2000" dirty="0">
                <a:effectLst>
                  <a:outerShdw blurRad="38100" dist="38100" dir="2700000" algn="tl">
                    <a:srgbClr val="000000">
                      <a:alpha val="43137"/>
                    </a:srgbClr>
                  </a:outerShdw>
                </a:effectLst>
              </a:rPr>
              <a:t>Glycoproteins, as well as</a:t>
            </a:r>
          </a:p>
          <a:p>
            <a:pPr algn="ctr" rtl="1">
              <a:defRPr/>
            </a:pPr>
            <a:r>
              <a:rPr lang="en" sz="2000" dirty="0">
                <a:effectLst>
                  <a:outerShdw blurRad="38100" dist="38100" dir="2700000" algn="tl">
                    <a:srgbClr val="000000">
                      <a:alpha val="43137"/>
                    </a:srgbClr>
                  </a:outerShdw>
                </a:effectLst>
              </a:rPr>
              <a:t>Chitin from crustaceans</a:t>
            </a:r>
          </a:p>
          <a:p>
            <a:pPr algn="ctr" rtl="1">
              <a:defRPr/>
            </a:pPr>
            <a:r>
              <a:rPr lang="en" sz="2000" dirty="0">
                <a:effectLst>
                  <a:outerShdw blurRad="38100" dist="38100" dir="2700000" algn="tl">
                    <a:srgbClr val="000000">
                      <a:alpha val="43137"/>
                    </a:srgbClr>
                  </a:outerShdw>
                </a:effectLst>
              </a:rPr>
              <a:t>(in its acetylated form =</a:t>
            </a:r>
          </a:p>
          <a:p>
            <a:pPr algn="ctr" rtl="1">
              <a:defRPr/>
            </a:pPr>
            <a:r>
              <a:rPr lang="en" sz="2000" dirty="0">
                <a:effectLst>
                  <a:outerShdw blurRad="38100" dist="38100" dir="2700000" algn="tl">
                    <a:srgbClr val="000000">
                      <a:alpha val="43137"/>
                    </a:srgbClr>
                  </a:outerShdw>
                </a:effectLst>
              </a:rPr>
              <a:t>N- </a:t>
            </a:r>
            <a:r>
              <a:rPr lang="en" sz="2000" dirty="0" err="1">
                <a:effectLst>
                  <a:outerShdw blurRad="38100" dist="38100" dir="2700000" algn="tl">
                    <a:srgbClr val="000000">
                      <a:alpha val="43137"/>
                    </a:srgbClr>
                  </a:outerShdw>
                </a:effectLst>
              </a:rPr>
              <a:t>acetyl- </a:t>
            </a:r>
            <a:r>
              <a:rPr lang="en" sz="2000" dirty="0">
                <a:effectLst>
                  <a:outerShdw blurRad="38100" dist="38100" dir="2700000" algn="tl">
                    <a:srgbClr val="000000">
                      <a:alpha val="43137"/>
                    </a:srgbClr>
                  </a:outerShdw>
                </a:effectLst>
              </a:rPr>
              <a:t>D-glucosamine.)</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5691458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t0.gstatic.com/images?q=tbn:ANd9GcSznyF62sHGaA9bdNs7i_oz3gJ2KjUMdfiqMZOL78-xMkz_UUhsb_Ib9x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268413"/>
            <a:ext cx="39243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ZoneTexte 4"/>
          <p:cNvSpPr txBox="1">
            <a:spLocks noChangeArrowheads="1"/>
          </p:cNvSpPr>
          <p:nvPr/>
        </p:nvSpPr>
        <p:spPr bwMode="auto">
          <a:xfrm>
            <a:off x="61766" y="1125538"/>
            <a:ext cx="5204117" cy="2862322"/>
          </a:xfrm>
          <a:prstGeom prst="rect">
            <a:avLst/>
          </a:prstGeom>
          <a:noFill/>
          <a:ln w="9525">
            <a:noFill/>
            <a:miter lim="800000"/>
            <a:headEnd/>
            <a:tailEnd/>
          </a:ln>
        </p:spPr>
        <p:txBody>
          <a:bodyPr wrap="none">
            <a:spAutoFit/>
          </a:bodyPr>
          <a:lstStyle/>
          <a:p>
            <a:pPr algn="ctr" rtl="1">
              <a:defRPr/>
            </a:pPr>
            <a:r>
              <a:rPr lang="en" sz="2000" b="1" dirty="0">
                <a:solidFill>
                  <a:srgbClr val="92D050"/>
                </a:solidFill>
                <a:effectLst>
                  <a:outerShdw blurRad="38100" dist="38100" dir="2700000" algn="tl">
                    <a:srgbClr val="000000">
                      <a:alpha val="43137"/>
                    </a:srgbClr>
                  </a:outerShdw>
                </a:effectLst>
              </a:rPr>
              <a:t>URONIC ACIDS:</a:t>
            </a:r>
          </a:p>
          <a:p>
            <a:pPr algn="ctr" rtl="1">
              <a:defRPr/>
            </a:pPr>
            <a:endParaRPr lang="fr-FR" sz="2000" dirty="0">
              <a:effectLst>
                <a:outerShdw blurRad="38100" dist="38100" dir="2700000" algn="tl">
                  <a:srgbClr val="000000">
                    <a:alpha val="43137"/>
                  </a:srgbClr>
                </a:outerShdw>
              </a:effectLst>
            </a:endParaRPr>
          </a:p>
          <a:p>
            <a:pPr algn="ctr" rtl="1">
              <a:defRPr/>
            </a:pPr>
            <a:r>
              <a:rPr lang="en" sz="2000" b="1" dirty="0">
                <a:solidFill>
                  <a:srgbClr val="FF66CC"/>
                </a:solidFill>
                <a:effectLst>
                  <a:outerShdw blurRad="38100" dist="38100" dir="2700000" algn="tl">
                    <a:srgbClr val="000000">
                      <a:alpha val="43137"/>
                    </a:srgbClr>
                  </a:outerShdw>
                </a:effectLst>
              </a:rPr>
              <a:t>GLUCURONIC ACID:</a:t>
            </a:r>
          </a:p>
          <a:p>
            <a:pPr algn="ctr" rtl="1">
              <a:defRPr/>
            </a:pPr>
            <a:endParaRPr lang="fr-FR" sz="2000" dirty="0">
              <a:effectLst>
                <a:outerShdw blurRad="38100" dist="38100" dir="2700000" algn="tl">
                  <a:srgbClr val="000000">
                    <a:alpha val="43137"/>
                  </a:srgbClr>
                </a:outerShdw>
              </a:effectLst>
            </a:endParaRPr>
          </a:p>
          <a:p>
            <a:pPr algn="ctr" rtl="1">
              <a:defRPr/>
            </a:pPr>
            <a:r>
              <a:rPr lang="en" sz="2000" dirty="0">
                <a:effectLst>
                  <a:outerShdw blurRad="38100" dist="38100" dir="2700000" algn="tl">
                    <a:srgbClr val="000000">
                      <a:alpha val="43137"/>
                    </a:srgbClr>
                  </a:outerShdw>
                </a:effectLst>
              </a:rPr>
              <a:t>He is the main representative. He intervenes.</a:t>
            </a:r>
          </a:p>
          <a:p>
            <a:pPr algn="ctr" rtl="1">
              <a:defRPr/>
            </a:pPr>
            <a:r>
              <a:rPr lang="en" sz="2000" dirty="0">
                <a:effectLst>
                  <a:outerShdw blurRad="38100" dist="38100" dir="2700000" algn="tl">
                    <a:srgbClr val="000000">
                      <a:alpha val="43137"/>
                    </a:srgbClr>
                  </a:outerShdw>
                </a:effectLst>
              </a:rPr>
              <a:t>In the phenomena of </a:t>
            </a:r>
            <a:r>
              <a:rPr lang="en" sz="2000" dirty="0" err="1">
                <a:effectLst>
                  <a:outerShdw blurRad="38100" dist="38100" dir="2700000" algn="tl">
                    <a:srgbClr val="000000">
                      <a:alpha val="43137"/>
                    </a:srgbClr>
                  </a:outerShdw>
                </a:effectLst>
              </a:rPr>
              <a:t>glucurono-</a:t>
            </a:r>
          </a:p>
          <a:p>
            <a:pPr algn="ctr" rtl="1">
              <a:defRPr/>
            </a:pPr>
            <a:r>
              <a:rPr lang="en" sz="2000" dirty="0">
                <a:effectLst>
                  <a:outerShdw blurRad="38100" dist="38100" dir="2700000" algn="tl">
                    <a:srgbClr val="000000">
                      <a:alpha val="43137"/>
                    </a:srgbClr>
                  </a:outerShdw>
                </a:effectLst>
              </a:rPr>
              <a:t>Conjugation at the level of the liver. (phenomenon</a:t>
            </a:r>
          </a:p>
          <a:p>
            <a:pPr algn="ctr" rtl="1">
              <a:defRPr/>
            </a:pPr>
            <a:r>
              <a:rPr lang="en" sz="2000" dirty="0">
                <a:effectLst>
                  <a:outerShdw blurRad="38100" dist="38100" dir="2700000" algn="tl">
                    <a:srgbClr val="000000">
                      <a:alpha val="43137"/>
                    </a:srgbClr>
                  </a:outerShdw>
                </a:effectLst>
              </a:rPr>
              <a:t>( </a:t>
            </a:r>
            <a:r>
              <a:rPr lang="en" sz="2000" dirty="0" err="1">
                <a:effectLst>
                  <a:outerShdw blurRad="38100" dist="38100" dir="2700000" algn="tl">
                    <a:srgbClr val="000000">
                      <a:alpha val="43137"/>
                    </a:srgbClr>
                  </a:outerShdw>
                </a:effectLst>
              </a:rPr>
              <a:t>Detoxification </a:t>
            </a:r>
            <a:r>
              <a:rPr lang="en" sz="2000" dirty="0">
                <a:effectLst>
                  <a:outerShdw blurRad="38100" dist="38100" dir="2700000" algn="tl">
                    <a:srgbClr val="000000">
                      <a:alpha val="43137"/>
                    </a:srgbClr>
                  </a:outerShdw>
                </a:effectLst>
              </a:rPr>
              <a:t>)</a:t>
            </a:r>
          </a:p>
          <a:p>
            <a:pPr algn="ctr" rtl="1">
              <a:defRPr/>
            </a:pPr>
            <a:endParaRPr lang="fr-FR" sz="2000" dirty="0">
              <a:effectLst>
                <a:outerShdw blurRad="38100" dist="38100" dir="2700000" algn="tl">
                  <a:srgbClr val="000000">
                    <a:alpha val="43137"/>
                  </a:srgbClr>
                </a:outerShdw>
              </a:effectLst>
            </a:endParaRP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1815677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upload.wikimedia.org/wikipedia/commons/thumb/e/e7/L-Ascorbic_acid.svg/250px-L-Ascorbic_aci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88" y="1844675"/>
            <a:ext cx="4392612" cy="35290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3972" name="ZoneTexte 5"/>
          <p:cNvSpPr txBox="1">
            <a:spLocks noChangeArrowheads="1"/>
          </p:cNvSpPr>
          <p:nvPr/>
        </p:nvSpPr>
        <p:spPr bwMode="auto">
          <a:xfrm>
            <a:off x="0" y="1196975"/>
            <a:ext cx="4816475" cy="2308225"/>
          </a:xfrm>
          <a:prstGeom prst="rect">
            <a:avLst/>
          </a:prstGeom>
          <a:noFill/>
          <a:ln w="9525">
            <a:noFill/>
            <a:miter lim="800000"/>
            <a:headEnd/>
            <a:tailEnd/>
          </a:ln>
        </p:spPr>
        <p:txBody>
          <a:bodyPr wrap="none">
            <a:spAutoFit/>
          </a:bodyPr>
          <a:lstStyle/>
          <a:p>
            <a:pPr algn="ctr" rtl="1">
              <a:defRPr/>
            </a:pPr>
            <a:r>
              <a:rPr lang="en" b="1">
                <a:solidFill>
                  <a:srgbClr val="FF66CC"/>
                </a:solidFill>
                <a:effectLst>
                  <a:outerShdw blurRad="38100" dist="38100" dir="2700000" algn="tl">
                    <a:srgbClr val="000000">
                      <a:alpha val="43137"/>
                    </a:srgbClr>
                  </a:outerShdw>
                </a:effectLst>
              </a:rPr>
              <a:t>ASCORBIC ACID</a:t>
            </a:r>
          </a:p>
          <a:p>
            <a:pPr algn="ctr" rtl="1">
              <a:defRPr/>
            </a:pPr>
            <a:endParaRPr lang="fr-FR">
              <a:effectLst>
                <a:outerShdw blurRad="38100" dist="38100" dir="2700000" algn="tl">
                  <a:srgbClr val="000000">
                    <a:alpha val="43137"/>
                  </a:srgbClr>
                </a:outerShdw>
              </a:effectLst>
            </a:endParaRPr>
          </a:p>
          <a:p>
            <a:pPr algn="ctr" rtl="1">
              <a:defRPr/>
            </a:pPr>
            <a:r>
              <a:rPr lang="en">
                <a:effectLst>
                  <a:outerShdw blurRad="38100" dist="38100" dir="2700000" algn="tl">
                    <a:srgbClr val="000000">
                      <a:alpha val="43137"/>
                    </a:srgbClr>
                  </a:outerShdw>
                </a:effectLst>
              </a:rPr>
              <a:t>Better known as vitamin C</a:t>
            </a:r>
          </a:p>
          <a:p>
            <a:pPr algn="ctr" rtl="1">
              <a:defRPr/>
            </a:pPr>
            <a:r>
              <a:rPr lang="en">
                <a:effectLst>
                  <a:outerShdw blurRad="38100" dist="38100" dir="2700000" algn="tl">
                    <a:srgbClr val="000000">
                      <a:alpha val="43137"/>
                    </a:srgbClr>
                  </a:outerShdw>
                </a:effectLst>
              </a:rPr>
              <a:t>Possesses a strong oxidizing power</a:t>
            </a:r>
          </a:p>
          <a:p>
            <a:pPr algn="ctr" rtl="1">
              <a:defRPr/>
            </a:pPr>
            <a:r>
              <a:rPr lang="en">
                <a:effectLst>
                  <a:outerShdw blurRad="38100" dist="38100" dir="2700000" algn="tl">
                    <a:srgbClr val="000000">
                      <a:alpha val="43137"/>
                    </a:srgbClr>
                  </a:outerShdw>
                </a:effectLst>
              </a:rPr>
              <a:t>reducer. It is easily manufactured.</a:t>
            </a:r>
          </a:p>
          <a:p>
            <a:pPr algn="ctr" rtl="1">
              <a:defRPr/>
            </a:pPr>
            <a:r>
              <a:rPr lang="en">
                <a:effectLst>
                  <a:outerShdw blurRad="38100" dist="38100" dir="2700000" algn="tl">
                    <a:srgbClr val="000000">
                      <a:alpha val="43137"/>
                    </a:srgbClr>
                  </a:outerShdw>
                </a:effectLst>
              </a:rPr>
              <a:t>Through plants.</a:t>
            </a:r>
          </a:p>
          <a:p>
            <a:pPr algn="ctr" rtl="1">
              <a:defRPr/>
            </a:pPr>
            <a:endParaRPr lang="fr-FR">
              <a:effectLst>
                <a:outerShdw blurRad="38100" dist="38100" dir="2700000" algn="tl">
                  <a:srgbClr val="000000">
                    <a:alpha val="43137"/>
                  </a:srgbClr>
                </a:outerShdw>
              </a:effectLst>
            </a:endParaRPr>
          </a:p>
          <a:p>
            <a:pPr algn="ctr" rtl="1">
              <a:defRPr/>
            </a:pPr>
            <a:endParaRPr lang="fr-FR">
              <a:effectLst>
                <a:outerShdw blurRad="38100" dist="38100" dir="2700000" algn="tl">
                  <a:srgbClr val="000000">
                    <a:alpha val="43137"/>
                  </a:srgbClr>
                </a:outerShdw>
              </a:effectLst>
            </a:endParaRP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243744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Grp="1" noChangeArrowheads="1"/>
          </p:cNvSpPr>
          <p:nvPr>
            <p:ph idx="1"/>
          </p:nvPr>
        </p:nvSpPr>
        <p:spPr>
          <a:xfrm>
            <a:off x="457200" y="261020"/>
            <a:ext cx="8229600" cy="5256212"/>
          </a:xfrm>
        </p:spPr>
        <p:txBody>
          <a:bodyPr>
            <a:normAutofit/>
          </a:bodyPr>
          <a:lstStyle/>
          <a:p>
            <a:pPr eaLnBrk="1" hangingPunct="1">
              <a:lnSpc>
                <a:spcPct val="90000"/>
              </a:lnSpc>
              <a:defRPr/>
            </a:pPr>
            <a:r>
              <a:rPr lang="en" sz="2400" dirty="0" smtClean="0"/>
              <a:t>Natural glucose (D(+) glucose) is very widespread in nature. It is the body's main fuel and the universal fuel for the </a:t>
            </a:r>
            <a:r>
              <a:rPr lang="en" sz="2400" dirty="0" err="1" smtClean="0"/>
              <a:t>fetus </a:t>
            </a:r>
            <a:r>
              <a:rPr lang="en" sz="2400" dirty="0" smtClean="0"/>
              <a:t>.</a:t>
            </a:r>
          </a:p>
          <a:p>
            <a:pPr eaLnBrk="1" hangingPunct="1">
              <a:lnSpc>
                <a:spcPct val="90000"/>
              </a:lnSpc>
              <a:defRPr/>
            </a:pPr>
            <a:r>
              <a:rPr lang="en" sz="2400" dirty="0" smtClean="0"/>
              <a:t>Glucose polymerization leads to Glycogen (liver, muscles).</a:t>
            </a:r>
          </a:p>
          <a:p>
            <a:pPr eaLnBrk="1" hangingPunct="1">
              <a:lnSpc>
                <a:spcPct val="90000"/>
              </a:lnSpc>
              <a:defRPr/>
            </a:pPr>
            <a:r>
              <a:rPr lang="en" sz="2400" dirty="0" smtClean="0"/>
              <a:t>Blood glucose is the concentration of free glucose in the blood (0.80g/L or 4.4 </a:t>
            </a:r>
            <a:r>
              <a:rPr lang="en" sz="2400" dirty="0" err="1" smtClean="0"/>
              <a:t>mM </a:t>
            </a:r>
            <a:r>
              <a:rPr lang="en" sz="2400" dirty="0" smtClean="0"/>
              <a:t>/L).</a:t>
            </a:r>
          </a:p>
          <a:p>
            <a:pPr eaLnBrk="1" hangingPunct="1">
              <a:lnSpc>
                <a:spcPct val="90000"/>
              </a:lnSpc>
              <a:defRPr/>
            </a:pPr>
            <a:r>
              <a:rPr lang="en" sz="2400" dirty="0" smtClean="0"/>
              <a:t>Glucose is a reducing agent. Glucose oxidase oxidizes it to </a:t>
            </a:r>
            <a:r>
              <a:rPr lang="en" sz="2400" dirty="0" err="1" smtClean="0"/>
              <a:t>aldonic acid.</a:t>
            </a:r>
            <a:r>
              <a:rPr lang="en" sz="2400" dirty="0" smtClean="0"/>
              <a:t>  </a:t>
            </a:r>
          </a:p>
        </p:txBody>
      </p:sp>
      <p:sp>
        <p:nvSpPr>
          <p:cNvPr id="349186" name="Rectangle 2"/>
          <p:cNvSpPr>
            <a:spLocks noGrp="1" noChangeArrowheads="1"/>
          </p:cNvSpPr>
          <p:nvPr>
            <p:ph type="title"/>
          </p:nvPr>
        </p:nvSpPr>
        <p:spPr>
          <a:xfrm>
            <a:off x="2411413" y="381000"/>
            <a:ext cx="4032250" cy="673100"/>
          </a:xfrm>
          <a:ln>
            <a:solidFill>
              <a:srgbClr val="FFFFFF"/>
            </a:solidFill>
          </a:ln>
        </p:spPr>
        <p:txBody>
          <a:bodyPr/>
          <a:lstStyle/>
          <a:p>
            <a:pPr eaLnBrk="1" hangingPunct="1">
              <a:defRPr/>
            </a:pPr>
            <a:r>
              <a:rPr lang="en" sz="3200" b="1" u="sng" smtClean="0">
                <a:solidFill>
                  <a:srgbClr val="FFFF66"/>
                </a:solidFill>
              </a:rPr>
              <a:t>D Glucopyranose</a:t>
            </a:r>
          </a:p>
        </p:txBody>
      </p:sp>
      <p:sp>
        <p:nvSpPr>
          <p:cNvPr id="349188" name="Rectangle 4"/>
          <p:cNvSpPr>
            <a:spLocks noChangeArrowheads="1"/>
          </p:cNvSpPr>
          <p:nvPr/>
        </p:nvSpPr>
        <p:spPr bwMode="auto">
          <a:xfrm>
            <a:off x="0" y="3028950"/>
            <a:ext cx="9144000" cy="0"/>
          </a:xfrm>
          <a:prstGeom prst="rect">
            <a:avLst/>
          </a:prstGeom>
          <a:noFill/>
          <a:ln w="9525">
            <a:noFill/>
            <a:miter lim="800000"/>
            <a:headEnd/>
            <a:tailEnd/>
          </a:ln>
          <a:effectLst/>
        </p:spPr>
        <p:txBody>
          <a:bodyPr wrap="none" anchor="ctr">
            <a:spAutoFit/>
          </a:bodyPr>
          <a:lstStyle/>
          <a:p>
            <a:pPr algn="ctr" rtl="1">
              <a:defRPr/>
            </a:pPr>
            <a:endParaRPr lang="fr-FR">
              <a:effectLst>
                <a:outerShdw blurRad="38100" dist="38100" dir="2700000" algn="tl">
                  <a:srgbClr val="000000">
                    <a:alpha val="43137"/>
                  </a:srgbClr>
                </a:outerShdw>
              </a:effectLst>
            </a:endParaRPr>
          </a:p>
        </p:txBody>
      </p:sp>
      <p:pic>
        <p:nvPicPr>
          <p:cNvPr id="102405" name="Picture 5" descr="Image graphique134.trsp.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58888" y="4797003"/>
            <a:ext cx="6265862" cy="1584325"/>
          </a:xfrm>
          <a:prstGeom prst="rect">
            <a:avLst/>
          </a:prstGeom>
          <a:solidFill>
            <a:schemeClr val="folHlink"/>
          </a:solidFill>
          <a:ln w="9525">
            <a:solidFill>
              <a:srgbClr val="FFFFFF"/>
            </a:solidFill>
            <a:miter lim="800000"/>
            <a:headEnd/>
            <a:tailEnd/>
          </a:ln>
        </p:spPr>
      </p:pic>
      <p:graphicFrame>
        <p:nvGraphicFramePr>
          <p:cNvPr id="349190" name="Group 6"/>
          <p:cNvGraphicFramePr>
            <a:graphicFrameLocks noGrp="1"/>
          </p:cNvGraphicFramePr>
          <p:nvPr/>
        </p:nvGraphicFramePr>
        <p:xfrm>
          <a:off x="4479925" y="3028950"/>
          <a:ext cx="207964" cy="517530"/>
        </p:xfrm>
        <a:graphic>
          <a:graphicData uri="http://schemas.openxmlformats.org/drawingml/2006/table">
            <a:tbl>
              <a:tblPr/>
              <a:tblGrid>
                <a:gridCol w="207964"/>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sp>
        <p:nvSpPr>
          <p:cNvPr id="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038242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352800" y="518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400">
              <a:latin typeface="Times New Roman" pitchFamily="18" charset="0"/>
            </a:endParaRPr>
          </a:p>
        </p:txBody>
      </p:sp>
      <p:sp>
        <p:nvSpPr>
          <p:cNvPr id="438276" name="Text Box 4"/>
          <p:cNvSpPr txBox="1">
            <a:spLocks noChangeArrowheads="1"/>
          </p:cNvSpPr>
          <p:nvPr/>
        </p:nvSpPr>
        <p:spPr bwMode="auto">
          <a:xfrm>
            <a:off x="246063" y="473075"/>
            <a:ext cx="8624887" cy="831850"/>
          </a:xfrm>
          <a:prstGeom prst="rect">
            <a:avLst/>
          </a:prstGeom>
          <a:noFill/>
          <a:ln w="9525">
            <a:solidFill>
              <a:schemeClr val="tx1"/>
            </a:solidFill>
            <a:miter lim="800000"/>
            <a:headEnd/>
            <a:tailEnd/>
          </a:ln>
          <a:effectLst/>
        </p:spPr>
        <p:txBody>
          <a:bodyPr wrap="none">
            <a:spAutoFit/>
          </a:bodyPr>
          <a:lstStyle/>
          <a:p>
            <a:pPr algn="ctr" rtl="1">
              <a:defRPr/>
            </a:pPr>
            <a:r>
              <a:rPr lang="en" sz="2400" b="1" dirty="0">
                <a:solidFill>
                  <a:schemeClr val="folHlink"/>
                </a:solidFill>
                <a:effectLst>
                  <a:outerShdw blurRad="38100" dist="38100" dir="2700000" algn="tl">
                    <a:srgbClr val="000000"/>
                  </a:outerShdw>
                </a:effectLst>
              </a:rPr>
              <a:t>GENERAL CONCEPTS ABOUT </a:t>
            </a:r>
            <a:r>
              <a:rPr lang="en" sz="2400" b="1" dirty="0">
                <a:solidFill>
                  <a:schemeClr val="folHlink"/>
                </a:solidFill>
                <a:effectLst>
                  <a:outerShdw blurRad="38100" dist="38100" dir="2700000" algn="tl">
                    <a:srgbClr val="000000"/>
                  </a:outerShdw>
                </a:effectLst>
                <a:latin typeface="Arial"/>
              </a:rPr>
              <a:t>WATER </a:t>
            </a:r>
            <a:r>
              <a:rPr lang="en" sz="2400" b="1" dirty="0">
                <a:solidFill>
                  <a:schemeClr val="folHlink"/>
                </a:solidFill>
                <a:effectLst>
                  <a:outerShdw blurRad="38100" dist="38100" dir="2700000" algn="tl">
                    <a:srgbClr val="000000"/>
                  </a:outerShdw>
                </a:effectLst>
              </a:rPr>
              <a:t>, ELECTROLYTES,</a:t>
            </a:r>
          </a:p>
          <a:p>
            <a:pPr algn="ctr" rtl="1">
              <a:defRPr/>
            </a:pPr>
            <a:r>
              <a:rPr lang="en" sz="2400" b="1" dirty="0">
                <a:solidFill>
                  <a:schemeClr val="folHlink"/>
                </a:solidFill>
                <a:effectLst>
                  <a:outerShdw blurRad="38100" dist="38100" dir="2700000" algn="tl">
                    <a:srgbClr val="000000"/>
                  </a:outerShdw>
                </a:effectLst>
              </a:rPr>
              <a:t>ACIDS AND BASES</a:t>
            </a:r>
          </a:p>
        </p:txBody>
      </p:sp>
      <p:sp>
        <p:nvSpPr>
          <p:cNvPr id="438277" name="Text Box 5"/>
          <p:cNvSpPr txBox="1">
            <a:spLocks noChangeArrowheads="1"/>
          </p:cNvSpPr>
          <p:nvPr/>
        </p:nvSpPr>
        <p:spPr bwMode="auto">
          <a:xfrm>
            <a:off x="179388" y="1484313"/>
            <a:ext cx="8972550" cy="5035550"/>
          </a:xfrm>
          <a:prstGeom prst="rect">
            <a:avLst/>
          </a:prstGeom>
          <a:noFill/>
          <a:ln w="9525">
            <a:noFill/>
            <a:miter lim="800000"/>
            <a:headEnd/>
            <a:tailEnd/>
          </a:ln>
          <a:effectLst/>
        </p:spPr>
        <p:txBody>
          <a:bodyPr wrap="none">
            <a:spAutoFit/>
          </a:bodyPr>
          <a:lstStyle/>
          <a:p>
            <a:pPr rtl="1">
              <a:defRPr/>
            </a:pPr>
            <a:r>
              <a:rPr lang="en" sz="1800" b="1" u="sng">
                <a:solidFill>
                  <a:srgbClr val="FF00FF"/>
                </a:solidFill>
                <a:effectLst>
                  <a:outerShdw blurRad="38100" dist="38100" dir="2700000" algn="tl">
                    <a:srgbClr val="000000"/>
                  </a:outerShdw>
                </a:effectLst>
              </a:rPr>
              <a:t>WATER :</a:t>
            </a:r>
            <a:r>
              <a:rPr lang="en" sz="1800" b="1" u="sng">
                <a:solidFill>
                  <a:srgbClr val="FF00FF"/>
                </a:solidFill>
                <a:effectLst>
                  <a:outerShdw blurRad="38100" dist="38100" dir="2700000" algn="tl">
                    <a:srgbClr val="000000"/>
                  </a:outerShdw>
                </a:effectLst>
                <a:latin typeface="Arial"/>
              </a:rPr>
              <a:t>​</a:t>
            </a:r>
          </a:p>
          <a:p>
            <a:pPr rtl="1">
              <a:defRPr/>
            </a:pPr>
            <a:r>
              <a:rPr lang="en" sz="1800"/>
              <a:t>It </a:t>
            </a:r>
            <a:r>
              <a:rPr lang="en" sz="1800">
                <a:latin typeface="Arial"/>
              </a:rPr>
              <a:t>is </a:t>
            </a:r>
            <a:r>
              <a:rPr lang="en" sz="1800"/>
              <a:t>the </a:t>
            </a:r>
            <a:r>
              <a:rPr lang="en" sz="1800">
                <a:solidFill>
                  <a:srgbClr val="00CC00"/>
                </a:solidFill>
              </a:rPr>
              <a:t>main constituent </a:t>
            </a:r>
            <a:r>
              <a:rPr lang="en" sz="1800"/>
              <a:t>of living organisms since </a:t>
            </a:r>
            <a:r>
              <a:rPr lang="en" sz="1800">
                <a:latin typeface="Arial"/>
              </a:rPr>
              <a:t>it </a:t>
            </a:r>
            <a:r>
              <a:rPr lang="en" sz="1800"/>
              <a:t>represents </a:t>
            </a:r>
            <a:r>
              <a:rPr lang="en" sz="1800">
                <a:latin typeface="Arial"/>
              </a:rPr>
              <a:t>on </a:t>
            </a:r>
            <a:r>
              <a:rPr lang="en" sz="1800"/>
              <a:t>average</a:t>
            </a:r>
          </a:p>
          <a:p>
            <a:pPr rtl="1">
              <a:defRPr/>
            </a:pPr>
            <a:r>
              <a:rPr lang="en" sz="1800"/>
              <a:t>over </a:t>
            </a:r>
            <a:r>
              <a:rPr lang="en" sz="1800">
                <a:solidFill>
                  <a:srgbClr val="00CC00"/>
                </a:solidFill>
              </a:rPr>
              <a:t>80% of </a:t>
            </a:r>
            <a:r>
              <a:rPr lang="en" sz="1800">
                <a:solidFill>
                  <a:srgbClr val="00CC00"/>
                </a:solidFill>
                <a:latin typeface="Arial"/>
              </a:rPr>
              <a:t>their </a:t>
            </a:r>
            <a:r>
              <a:rPr lang="en" sz="1800"/>
              <a:t>mass. In addition </a:t>
            </a:r>
            <a:r>
              <a:rPr lang="en" sz="1800">
                <a:solidFill>
                  <a:srgbClr val="00CC00"/>
                </a:solidFill>
              </a:rPr>
              <a:t>, this </a:t>
            </a:r>
            <a:r>
              <a:rPr lang="en" sz="1800">
                <a:solidFill>
                  <a:srgbClr val="00CC00"/>
                </a:solidFill>
                <a:latin typeface="Arial"/>
              </a:rPr>
              <a:t>liquid </a:t>
            </a:r>
            <a:r>
              <a:rPr lang="en" sz="1800">
                <a:latin typeface="Arial"/>
              </a:rPr>
              <a:t>exhibits </a:t>
            </a:r>
            <a:r>
              <a:rPr lang="en" sz="1800">
                <a:solidFill>
                  <a:srgbClr val="00CC00"/>
                </a:solidFill>
              </a:rPr>
              <a:t>reactive </a:t>
            </a:r>
            <a:r>
              <a:rPr lang="en" sz="1800"/>
              <a:t>properties </a:t>
            </a:r>
            <a:r>
              <a:rPr lang="en" sz="1800">
                <a:solidFill>
                  <a:srgbClr val="00CC00"/>
                </a:solidFill>
                <a:latin typeface="Arial"/>
              </a:rPr>
              <a:t>.</a:t>
            </a:r>
          </a:p>
          <a:p>
            <a:pPr rtl="1">
              <a:defRPr/>
            </a:pPr>
            <a:r>
              <a:rPr lang="en" sz="1800"/>
              <a:t>Of </a:t>
            </a:r>
            <a:r>
              <a:rPr lang="en" sz="1800">
                <a:latin typeface="Arial"/>
              </a:rPr>
              <a:t>vital </a:t>
            </a:r>
            <a:r>
              <a:rPr lang="en" sz="1800"/>
              <a:t>importance </a:t>
            </a:r>
            <a:r>
              <a:rPr lang="en" sz="1800">
                <a:latin typeface="Arial"/>
              </a:rPr>
              <a:t>in </a:t>
            </a:r>
            <a:r>
              <a:rPr lang="en" sz="1800"/>
              <a:t>all biological processes. Water </a:t>
            </a:r>
            <a:r>
              <a:rPr lang="en" sz="1800">
                <a:latin typeface="Arial"/>
              </a:rPr>
              <a:t>is </a:t>
            </a:r>
            <a:r>
              <a:rPr lang="en" sz="1800"/>
              <a:t>an </a:t>
            </a:r>
            <a:r>
              <a:rPr lang="en" sz="1800">
                <a:solidFill>
                  <a:srgbClr val="00CC00"/>
                </a:solidFill>
              </a:rPr>
              <a:t>excellent solvent</a:t>
            </a:r>
          </a:p>
          <a:p>
            <a:pPr rtl="1">
              <a:defRPr/>
            </a:pPr>
            <a:r>
              <a:rPr lang="en" sz="1800"/>
              <a:t>For ions and molecules </a:t>
            </a:r>
            <a:r>
              <a:rPr lang="en" sz="1800">
                <a:latin typeface="Arial"/>
              </a:rPr>
              <a:t>with polar </a:t>
            </a:r>
            <a:r>
              <a:rPr lang="en" sz="1800"/>
              <a:t>groups that can contract with it.</a:t>
            </a:r>
          </a:p>
          <a:p>
            <a:pPr rtl="1">
              <a:defRPr/>
            </a:pPr>
            <a:endParaRPr lang="fr-FR" sz="1800"/>
          </a:p>
          <a:p>
            <a:pPr rtl="1">
              <a:defRPr/>
            </a:pPr>
            <a:r>
              <a:rPr lang="en" sz="1800"/>
              <a:t>Water is a vital </a:t>
            </a:r>
            <a:r>
              <a:rPr lang="en" sz="1800">
                <a:latin typeface="Arial"/>
              </a:rPr>
              <a:t>element for </a:t>
            </a:r>
            <a:r>
              <a:rPr lang="en" sz="1800"/>
              <a:t>all living organisms </a:t>
            </a:r>
            <a:r>
              <a:rPr lang="en" sz="1800">
                <a:latin typeface="Arial"/>
              </a:rPr>
              <a:t>because </a:t>
            </a:r>
            <a:r>
              <a:rPr lang="en" sz="1800"/>
              <a:t>most </a:t>
            </a:r>
            <a:r>
              <a:rPr lang="en" sz="1800">
                <a:latin typeface="Arial"/>
              </a:rPr>
              <a:t>reactions</a:t>
            </a:r>
          </a:p>
          <a:p>
            <a:pPr rtl="1">
              <a:defRPr/>
            </a:pPr>
            <a:r>
              <a:rPr lang="en" sz="1800"/>
              <a:t>biochemical processes take </a:t>
            </a:r>
            <a:r>
              <a:rPr lang="en" sz="1800">
                <a:latin typeface="Arial"/>
              </a:rPr>
              <a:t>place </a:t>
            </a:r>
            <a:r>
              <a:rPr lang="en" sz="1800"/>
              <a:t>in an aqueous environment.</a:t>
            </a:r>
          </a:p>
          <a:p>
            <a:pPr rtl="1">
              <a:defRPr/>
            </a:pPr>
            <a:endParaRPr lang="fr-FR" sz="1800"/>
          </a:p>
          <a:p>
            <a:pPr rtl="1">
              <a:defRPr/>
            </a:pPr>
            <a:endParaRPr lang="fr-FR" sz="1800"/>
          </a:p>
          <a:p>
            <a:pPr rtl="1">
              <a:defRPr/>
            </a:pPr>
            <a:endParaRPr lang="fr-FR" sz="1800"/>
          </a:p>
          <a:p>
            <a:pPr rtl="1">
              <a:defRPr/>
            </a:pPr>
            <a:r>
              <a:rPr lang="en" sz="1800" b="1" u="sng">
                <a:solidFill>
                  <a:srgbClr val="FF00FF"/>
                </a:solidFill>
                <a:effectLst>
                  <a:outerShdw blurRad="38100" dist="38100" dir="2700000" algn="tl">
                    <a:srgbClr val="000000"/>
                  </a:outerShdw>
                </a:effectLst>
              </a:rPr>
              <a:t>ELECTROLYTES:</a:t>
            </a:r>
          </a:p>
          <a:p>
            <a:pPr rtl="1">
              <a:defRPr/>
            </a:pPr>
            <a:r>
              <a:rPr lang="en" sz="1800"/>
              <a:t>These are sets of chemical structures that can undergo </a:t>
            </a:r>
            <a:r>
              <a:rPr lang="en" sz="1800">
                <a:solidFill>
                  <a:srgbClr val="00CC00"/>
                </a:solidFill>
              </a:rPr>
              <a:t>dissociation </a:t>
            </a:r>
            <a:r>
              <a:rPr lang="en" sz="1800"/>
              <a:t>under</a:t>
            </a:r>
          </a:p>
          <a:p>
            <a:pPr rtl="1">
              <a:defRPr/>
            </a:pPr>
            <a:r>
              <a:rPr lang="en" sz="1800"/>
              <a:t>form </a:t>
            </a:r>
            <a:r>
              <a:rPr lang="en" sz="1800">
                <a:solidFill>
                  <a:srgbClr val="00CC00"/>
                </a:solidFill>
              </a:rPr>
              <a:t>of </a:t>
            </a:r>
            <a:r>
              <a:rPr lang="en" sz="1800">
                <a:solidFill>
                  <a:srgbClr val="00CC00"/>
                </a:solidFill>
                <a:latin typeface="Arial"/>
              </a:rPr>
              <a:t>ions </a:t>
            </a:r>
            <a:r>
              <a:rPr lang="en" sz="1800"/>
              <a:t>, and this occurs when </a:t>
            </a:r>
            <a:r>
              <a:rPr lang="en" sz="1800">
                <a:solidFill>
                  <a:srgbClr val="00CC00"/>
                </a:solidFill>
              </a:rPr>
              <a:t>they </a:t>
            </a:r>
            <a:r>
              <a:rPr lang="en" sz="1800">
                <a:latin typeface="Arial"/>
              </a:rPr>
              <a:t>are </a:t>
            </a:r>
            <a:r>
              <a:rPr lang="en" sz="1800"/>
              <a:t>dissolved in a solution. This </a:t>
            </a:r>
            <a:r>
              <a:rPr lang="en" sz="1800">
                <a:latin typeface="Arial"/>
              </a:rPr>
              <a:t>mechanism </a:t>
            </a:r>
            <a:r>
              <a:rPr lang="en" sz="1800"/>
              <a:t>of</a:t>
            </a:r>
          </a:p>
          <a:p>
            <a:pPr rtl="1">
              <a:defRPr/>
            </a:pPr>
            <a:r>
              <a:rPr lang="en" sz="1800">
                <a:latin typeface="Arial"/>
              </a:rPr>
              <a:t>Electrolytic </a:t>
            </a:r>
            <a:r>
              <a:rPr lang="en" sz="1800"/>
              <a:t>dissociation is fundamental </a:t>
            </a:r>
            <a:r>
              <a:rPr lang="en" sz="1800">
                <a:latin typeface="Arial"/>
              </a:rPr>
              <a:t>to </a:t>
            </a:r>
            <a:r>
              <a:rPr lang="en" sz="1800">
                <a:solidFill>
                  <a:srgbClr val="00CC00"/>
                </a:solidFill>
              </a:rPr>
              <a:t>understanding metabolism </a:t>
            </a:r>
            <a:r>
              <a:rPr lang="en" sz="1800"/>
              <a:t>.​</a:t>
            </a:r>
            <a:r>
              <a:rPr lang="en" sz="1800">
                <a:latin typeface="Arial"/>
              </a:rPr>
              <a:t>​</a:t>
            </a:r>
            <a:r>
              <a:rPr lang="en" sz="1800">
                <a:solidFill>
                  <a:srgbClr val="00CC00"/>
                </a:solidFill>
                <a:latin typeface="Arial"/>
              </a:rPr>
              <a:t>​</a:t>
            </a:r>
          </a:p>
          <a:p>
            <a:pPr rtl="1">
              <a:defRPr/>
            </a:pPr>
            <a:r>
              <a:rPr lang="en" sz="1800"/>
              <a:t>They are made up </a:t>
            </a:r>
            <a:r>
              <a:rPr lang="en" sz="1800">
                <a:latin typeface="Arial"/>
              </a:rPr>
              <a:t>of </a:t>
            </a:r>
            <a:r>
              <a:rPr lang="en" sz="1800"/>
              <a:t>atoms </a:t>
            </a:r>
            <a:r>
              <a:rPr lang="en" sz="1800">
                <a:latin typeface="Arial"/>
              </a:rPr>
              <a:t>joined together by electrostatic </a:t>
            </a:r>
            <a:r>
              <a:rPr lang="en" sz="1800"/>
              <a:t>bonds .</a:t>
            </a:r>
          </a:p>
          <a:p>
            <a:pPr rtl="1">
              <a:defRPr/>
            </a:pPr>
            <a:r>
              <a:rPr lang="en" sz="1800"/>
              <a:t>When </a:t>
            </a:r>
            <a:r>
              <a:rPr lang="en" sz="1800">
                <a:latin typeface="Arial"/>
              </a:rPr>
              <a:t>they </a:t>
            </a:r>
            <a:r>
              <a:rPr lang="en" sz="1800"/>
              <a:t>are dissolved in certain solvents called </a:t>
            </a:r>
            <a:r>
              <a:rPr lang="en" sz="1800">
                <a:latin typeface="Arial"/>
              </a:rPr>
              <a:t>ionizing </a:t>
            </a:r>
            <a:r>
              <a:rPr lang="en" sz="1800"/>
              <a:t>solvents, these ions...</a:t>
            </a:r>
          </a:p>
          <a:p>
            <a:pPr rtl="1">
              <a:defRPr/>
            </a:pPr>
            <a:r>
              <a:rPr lang="en" sz="1800"/>
              <a:t>They partially or totally dissociate into positively or negatively </a:t>
            </a:r>
            <a:r>
              <a:rPr lang="en" sz="1800">
                <a:latin typeface="Arial"/>
              </a:rPr>
              <a:t>charged ions </a:t>
            </a:r>
            <a:r>
              <a:rPr lang="en" sz="1800"/>
              <a:t>.</a:t>
            </a: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1733257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ctangle 3"/>
          <p:cNvSpPr>
            <a:spLocks noGrp="1" noChangeArrowheads="1"/>
          </p:cNvSpPr>
          <p:nvPr>
            <p:ph idx="1"/>
          </p:nvPr>
        </p:nvSpPr>
        <p:spPr>
          <a:xfrm>
            <a:off x="457200" y="1052513"/>
            <a:ext cx="8229600" cy="5472112"/>
          </a:xfrm>
        </p:spPr>
        <p:txBody>
          <a:bodyPr>
            <a:normAutofit/>
          </a:bodyPr>
          <a:lstStyle/>
          <a:p>
            <a:pPr eaLnBrk="1" hangingPunct="1">
              <a:defRPr/>
            </a:pPr>
            <a:r>
              <a:rPr lang="en" sz="2400" dirty="0" smtClean="0"/>
              <a:t>It is a component of:</a:t>
            </a:r>
          </a:p>
          <a:p>
            <a:pPr lvl="1" eaLnBrk="1" hangingPunct="1">
              <a:defRPr/>
            </a:pPr>
            <a:r>
              <a:rPr lang="en" sz="2400" dirty="0" smtClean="0"/>
              <a:t>Lactose = D Gal + D </a:t>
            </a:r>
            <a:r>
              <a:rPr lang="en" sz="2400" dirty="0" err="1" smtClean="0"/>
              <a:t>Glc</a:t>
            </a:r>
            <a:r>
              <a:rPr lang="en" sz="2400" dirty="0" smtClean="0"/>
              <a:t> </a:t>
            </a:r>
          </a:p>
          <a:p>
            <a:pPr lvl="1" eaLnBrk="1" hangingPunct="1">
              <a:defRPr/>
            </a:pPr>
            <a:r>
              <a:rPr lang="en" sz="2400" dirty="0" err="1" smtClean="0"/>
              <a:t>Cerebrogalactosides </a:t>
            </a:r>
            <a:r>
              <a:rPr lang="en" sz="2400" dirty="0" smtClean="0"/>
              <a:t>of the brain</a:t>
            </a:r>
          </a:p>
          <a:p>
            <a:pPr lvl="1" eaLnBrk="1" hangingPunct="1">
              <a:defRPr/>
            </a:pPr>
            <a:r>
              <a:rPr lang="en" sz="2400" dirty="0" smtClean="0"/>
              <a:t>Certain glycolipids and glycoproteins</a:t>
            </a:r>
          </a:p>
          <a:p>
            <a:pPr eaLnBrk="1" hangingPunct="1">
              <a:defRPr/>
            </a:pPr>
            <a:r>
              <a:rPr lang="en" sz="2400" dirty="0" smtClean="0"/>
              <a:t>Its rotational power is dextrorotatory.</a:t>
            </a:r>
          </a:p>
          <a:p>
            <a:pPr eaLnBrk="1" hangingPunct="1">
              <a:defRPr/>
            </a:pPr>
            <a:endParaRPr lang="fr-FR" sz="2400" dirty="0" smtClean="0"/>
          </a:p>
        </p:txBody>
      </p:sp>
      <p:sp>
        <p:nvSpPr>
          <p:cNvPr id="350210" name="Rectangle 2"/>
          <p:cNvSpPr>
            <a:spLocks noGrp="1" noChangeArrowheads="1"/>
          </p:cNvSpPr>
          <p:nvPr>
            <p:ph type="title"/>
          </p:nvPr>
        </p:nvSpPr>
        <p:spPr>
          <a:xfrm>
            <a:off x="2195513" y="668238"/>
            <a:ext cx="4392612" cy="744538"/>
          </a:xfrm>
          <a:ln>
            <a:solidFill>
              <a:srgbClr val="FFFFFF"/>
            </a:solidFill>
          </a:ln>
        </p:spPr>
        <p:txBody>
          <a:bodyPr/>
          <a:lstStyle/>
          <a:p>
            <a:pPr eaLnBrk="1" hangingPunct="1">
              <a:defRPr/>
            </a:pPr>
            <a:r>
              <a:rPr lang="en" sz="3200" b="1" u="sng" smtClean="0">
                <a:solidFill>
                  <a:srgbClr val="FFFF66"/>
                </a:solidFill>
              </a:rPr>
              <a:t>D-Galactopia</a:t>
            </a:r>
            <a:r>
              <a:rPr lang="en" sz="3200" smtClean="0"/>
              <a:t> </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4512035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idx="1"/>
          </p:nvPr>
        </p:nvSpPr>
        <p:spPr>
          <a:xfrm>
            <a:off x="468313" y="1268413"/>
            <a:ext cx="8229600" cy="5256212"/>
          </a:xfrm>
        </p:spPr>
        <p:txBody>
          <a:bodyPr>
            <a:normAutofit/>
          </a:bodyPr>
          <a:lstStyle/>
          <a:p>
            <a:pPr eaLnBrk="1" hangingPunct="1">
              <a:defRPr/>
            </a:pPr>
            <a:r>
              <a:rPr lang="en" sz="2400" dirty="0" smtClean="0"/>
              <a:t>It is found mainly in plants.</a:t>
            </a:r>
          </a:p>
          <a:p>
            <a:pPr eaLnBrk="1" hangingPunct="1">
              <a:defRPr/>
            </a:pPr>
            <a:r>
              <a:rPr lang="en" sz="2400" dirty="0" smtClean="0"/>
              <a:t>It is a constituent of glycoproteins in humans.</a:t>
            </a:r>
          </a:p>
          <a:p>
            <a:pPr eaLnBrk="1" hangingPunct="1">
              <a:defRPr/>
            </a:pPr>
            <a:r>
              <a:rPr lang="en" sz="2400" dirty="0" smtClean="0"/>
              <a:t>Its rotational power is dextrorotatory.</a:t>
            </a:r>
          </a:p>
          <a:p>
            <a:pPr eaLnBrk="1" hangingPunct="1">
              <a:defRPr/>
            </a:pPr>
            <a:endParaRPr lang="fr-FR" sz="2400" dirty="0" smtClean="0"/>
          </a:p>
        </p:txBody>
      </p:sp>
      <p:sp>
        <p:nvSpPr>
          <p:cNvPr id="351234" name="Rectangle 2"/>
          <p:cNvSpPr>
            <a:spLocks noGrp="1" noChangeArrowheads="1"/>
          </p:cNvSpPr>
          <p:nvPr>
            <p:ph type="title"/>
          </p:nvPr>
        </p:nvSpPr>
        <p:spPr>
          <a:xfrm>
            <a:off x="1835150" y="883692"/>
            <a:ext cx="4465638" cy="673100"/>
          </a:xfrm>
          <a:ln>
            <a:solidFill>
              <a:srgbClr val="FFFFFF"/>
            </a:solidFill>
          </a:ln>
        </p:spPr>
        <p:txBody>
          <a:bodyPr/>
          <a:lstStyle/>
          <a:p>
            <a:pPr eaLnBrk="1" hangingPunct="1">
              <a:defRPr/>
            </a:pPr>
            <a:r>
              <a:rPr lang="en" sz="3200" b="1" smtClean="0">
                <a:solidFill>
                  <a:srgbClr val="FFFF66"/>
                </a:solidFill>
              </a:rPr>
              <a:t>D-Mannopyranose</a:t>
            </a:r>
            <a:r>
              <a:rPr lang="en" sz="4000" smtClean="0"/>
              <a:t> </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5058942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idx="1"/>
          </p:nvPr>
        </p:nvSpPr>
        <p:spPr>
          <a:xfrm>
            <a:off x="348232" y="116632"/>
            <a:ext cx="8904288" cy="5187950"/>
          </a:xfrm>
        </p:spPr>
        <p:txBody>
          <a:bodyPr/>
          <a:lstStyle/>
          <a:p>
            <a:pPr eaLnBrk="1" hangingPunct="1">
              <a:defRPr/>
            </a:pPr>
            <a:r>
              <a:rPr lang="en" b="1" dirty="0" smtClean="0">
                <a:solidFill>
                  <a:srgbClr val="FFFF66"/>
                </a:solidFill>
              </a:rPr>
              <a:t>Definition</a:t>
            </a:r>
          </a:p>
          <a:p>
            <a:pPr eaLnBrk="1" hangingPunct="1">
              <a:defRPr/>
            </a:pPr>
            <a:r>
              <a:rPr lang="en" sz="2400" dirty="0" smtClean="0"/>
              <a:t>Glycosides are molecules that, upon hydrolysis, yield two or more monosaccharide molecules. These monosaccharides can be</a:t>
            </a:r>
          </a:p>
          <a:p>
            <a:pPr eaLnBrk="1" hangingPunct="1">
              <a:buFont typeface="Wingdings" pitchFamily="2" charset="2"/>
              <a:buNone/>
              <a:defRPr/>
            </a:pPr>
            <a:r>
              <a:rPr lang="en" sz="2400" dirty="0" smtClean="0"/>
              <a:t>  </a:t>
            </a:r>
            <a:r>
              <a:rPr lang="en" sz="2400" dirty="0" smtClean="0">
                <a:solidFill>
                  <a:srgbClr val="FF66FF"/>
                </a:solidFill>
              </a:rPr>
              <a:t>identical </a:t>
            </a:r>
            <a:r>
              <a:rPr lang="en" sz="2400" dirty="0" smtClean="0"/>
              <a:t>or </a:t>
            </a:r>
            <a:r>
              <a:rPr lang="en" sz="2400" dirty="0" smtClean="0">
                <a:solidFill>
                  <a:schemeClr val="folHlink"/>
                </a:solidFill>
              </a:rPr>
              <a:t>different.</a:t>
            </a:r>
          </a:p>
          <a:p>
            <a:pPr eaLnBrk="1" hangingPunct="1">
              <a:defRPr/>
            </a:pPr>
            <a:endParaRPr lang="fr-FR" sz="2400" dirty="0" smtClean="0">
              <a:solidFill>
                <a:schemeClr val="folHlink"/>
              </a:solidFill>
            </a:endParaRPr>
          </a:p>
        </p:txBody>
      </p:sp>
      <p:sp>
        <p:nvSpPr>
          <p:cNvPr id="353282" name="Rectangle 2"/>
          <p:cNvSpPr>
            <a:spLocks noGrp="1" noChangeArrowheads="1"/>
          </p:cNvSpPr>
          <p:nvPr>
            <p:ph type="title"/>
          </p:nvPr>
        </p:nvSpPr>
        <p:spPr>
          <a:xfrm>
            <a:off x="2411414" y="708025"/>
            <a:ext cx="3060698" cy="839788"/>
          </a:xfrm>
          <a:solidFill>
            <a:srgbClr val="FFFF00"/>
          </a:solidFill>
          <a:ln w="38100">
            <a:solidFill>
              <a:schemeClr val="bg2"/>
            </a:solidFill>
          </a:ln>
        </p:spPr>
        <p:txBody>
          <a:bodyPr/>
          <a:lstStyle/>
          <a:p>
            <a:pPr eaLnBrk="1" hangingPunct="1">
              <a:defRPr/>
            </a:pPr>
            <a:r>
              <a:rPr lang="en" sz="3600" b="1" smtClean="0">
                <a:solidFill>
                  <a:srgbClr val="FF0000"/>
                </a:solidFill>
              </a:rPr>
              <a:t>THE OSIDS</a:t>
            </a:r>
          </a:p>
        </p:txBody>
      </p:sp>
      <p:sp>
        <p:nvSpPr>
          <p:cNvPr id="353284" name="Line 4"/>
          <p:cNvSpPr>
            <a:spLocks noChangeShapeType="1"/>
          </p:cNvSpPr>
          <p:nvPr/>
        </p:nvSpPr>
        <p:spPr bwMode="auto">
          <a:xfrm>
            <a:off x="2051050" y="3429000"/>
            <a:ext cx="0" cy="647700"/>
          </a:xfrm>
          <a:prstGeom prst="line">
            <a:avLst/>
          </a:prstGeom>
          <a:noFill/>
          <a:ln w="952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353285" name="Line 5"/>
          <p:cNvSpPr>
            <a:spLocks noChangeShapeType="1"/>
          </p:cNvSpPr>
          <p:nvPr/>
        </p:nvSpPr>
        <p:spPr bwMode="auto">
          <a:xfrm>
            <a:off x="5364163" y="3500438"/>
            <a:ext cx="0" cy="576262"/>
          </a:xfrm>
          <a:prstGeom prst="line">
            <a:avLst/>
          </a:prstGeom>
          <a:noFill/>
          <a:ln w="952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105478" name="Text Box 6"/>
          <p:cNvSpPr txBox="1">
            <a:spLocks noChangeArrowheads="1"/>
          </p:cNvSpPr>
          <p:nvPr/>
        </p:nvSpPr>
        <p:spPr bwMode="auto">
          <a:xfrm>
            <a:off x="1258888" y="4149725"/>
            <a:ext cx="1439862" cy="406400"/>
          </a:xfrm>
          <a:prstGeom prst="rect">
            <a:avLst/>
          </a:prstGeom>
          <a:solidFill>
            <a:srgbClr val="FFFFFF"/>
          </a:solidFill>
          <a:ln w="9525">
            <a:solidFill>
              <a:srgbClr val="99FF33"/>
            </a:solidFill>
            <a:miter lim="800000"/>
            <a:headEnd/>
            <a:tailEnd/>
          </a:ln>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spcBef>
                <a:spcPct val="50000"/>
              </a:spcBef>
            </a:pPr>
            <a:r>
              <a:rPr lang="en" altLang="fr-FR" sz="2000" b="1">
                <a:solidFill>
                  <a:srgbClr val="FF66FF"/>
                </a:solidFill>
              </a:rPr>
              <a:t>holosides</a:t>
            </a:r>
          </a:p>
        </p:txBody>
      </p:sp>
      <p:sp>
        <p:nvSpPr>
          <p:cNvPr id="105479" name="Text Box 7"/>
          <p:cNvSpPr txBox="1">
            <a:spLocks noChangeArrowheads="1"/>
          </p:cNvSpPr>
          <p:nvPr/>
        </p:nvSpPr>
        <p:spPr bwMode="auto">
          <a:xfrm>
            <a:off x="4572000" y="4076700"/>
            <a:ext cx="1800225" cy="406400"/>
          </a:xfrm>
          <a:prstGeom prst="rect">
            <a:avLst/>
          </a:prstGeom>
          <a:solidFill>
            <a:srgbClr val="FFFFFF"/>
          </a:solidFill>
          <a:ln w="9525">
            <a:solidFill>
              <a:srgbClr val="99FF33"/>
            </a:solidFill>
            <a:miter lim="800000"/>
            <a:headEnd/>
            <a:tailEnd/>
          </a:ln>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spcBef>
                <a:spcPct val="50000"/>
              </a:spcBef>
            </a:pPr>
            <a:r>
              <a:rPr lang="en" altLang="fr-FR" sz="2000" b="1">
                <a:solidFill>
                  <a:schemeClr val="folHlink"/>
                </a:solidFill>
              </a:rPr>
              <a:t>heterosides</a:t>
            </a:r>
          </a:p>
        </p:txBody>
      </p:sp>
      <p:sp>
        <p:nvSpPr>
          <p:cNvPr id="353288" name="AutoShape 8"/>
          <p:cNvSpPr>
            <a:spLocks/>
          </p:cNvSpPr>
          <p:nvPr/>
        </p:nvSpPr>
        <p:spPr bwMode="auto">
          <a:xfrm rot="16200000">
            <a:off x="3383757" y="3177381"/>
            <a:ext cx="647700" cy="3455987"/>
          </a:xfrm>
          <a:prstGeom prst="leftBrace">
            <a:avLst>
              <a:gd name="adj1" fmla="val 44465"/>
              <a:gd name="adj2" fmla="val 50000"/>
            </a:avLst>
          </a:prstGeom>
          <a:noFill/>
          <a:ln w="38100">
            <a:solidFill>
              <a:schemeClr val="tx1"/>
            </a:solidFill>
            <a:round/>
            <a:headEnd/>
            <a:tailEnd/>
          </a:ln>
          <a:effectLst/>
        </p:spPr>
        <p:txBody>
          <a:bodyPr wrap="none" anchor="ctr"/>
          <a:lstStyle/>
          <a:p>
            <a:pPr algn="ctr" rtl="1">
              <a:defRPr/>
            </a:pPr>
            <a:endParaRPr lang="fr-FR">
              <a:effectLst>
                <a:outerShdw blurRad="38100" dist="38100" dir="2700000" algn="tl">
                  <a:srgbClr val="000000">
                    <a:alpha val="43137"/>
                  </a:srgbClr>
                </a:outerShdw>
              </a:effectLst>
            </a:endParaRPr>
          </a:p>
        </p:txBody>
      </p:sp>
      <p:sp>
        <p:nvSpPr>
          <p:cNvPr id="353289" name="Line 9"/>
          <p:cNvSpPr>
            <a:spLocks noChangeShapeType="1"/>
          </p:cNvSpPr>
          <p:nvPr/>
        </p:nvSpPr>
        <p:spPr bwMode="auto">
          <a:xfrm flipH="1">
            <a:off x="2339975" y="5229225"/>
            <a:ext cx="1079500" cy="360363"/>
          </a:xfrm>
          <a:prstGeom prst="line">
            <a:avLst/>
          </a:prstGeom>
          <a:noFill/>
          <a:ln w="952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353290" name="Line 10"/>
          <p:cNvSpPr>
            <a:spLocks noChangeShapeType="1"/>
          </p:cNvSpPr>
          <p:nvPr/>
        </p:nvSpPr>
        <p:spPr bwMode="auto">
          <a:xfrm>
            <a:off x="3995738" y="5229225"/>
            <a:ext cx="1295400" cy="288925"/>
          </a:xfrm>
          <a:prstGeom prst="line">
            <a:avLst/>
          </a:prstGeom>
          <a:noFill/>
          <a:ln w="9525">
            <a:solidFill>
              <a:schemeClr val="tx1"/>
            </a:solidFill>
            <a:round/>
            <a:headEn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105483" name="Text Box 11"/>
          <p:cNvSpPr txBox="1">
            <a:spLocks noChangeArrowheads="1"/>
          </p:cNvSpPr>
          <p:nvPr/>
        </p:nvSpPr>
        <p:spPr bwMode="auto">
          <a:xfrm>
            <a:off x="468313" y="5445125"/>
            <a:ext cx="230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spcBef>
                <a:spcPct val="50000"/>
              </a:spcBef>
            </a:pPr>
            <a:endParaRPr lang="fr-FR" altLang="fr-FR" sz="1800"/>
          </a:p>
        </p:txBody>
      </p:sp>
      <p:sp>
        <p:nvSpPr>
          <p:cNvPr id="105484" name="Rectangle 12"/>
          <p:cNvSpPr>
            <a:spLocks noChangeArrowheads="1"/>
          </p:cNvSpPr>
          <p:nvPr/>
        </p:nvSpPr>
        <p:spPr bwMode="auto">
          <a:xfrm>
            <a:off x="1187450" y="5661025"/>
            <a:ext cx="1871663" cy="936625"/>
          </a:xfrm>
          <a:prstGeom prst="rect">
            <a:avLst/>
          </a:prstGeom>
          <a:solidFill>
            <a:schemeClr val="bg2"/>
          </a:solidFill>
          <a:ln w="9525">
            <a:solidFill>
              <a:schemeClr val="tx1"/>
            </a:solidFill>
            <a:miter lim="800000"/>
            <a:headEnd/>
            <a:tailEnd/>
          </a:ln>
        </p:spPr>
        <p:txBody>
          <a:bodyPr wrap="none" anchor="ct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eaLnBrk="1" hangingPunct="1"/>
            <a:r>
              <a:rPr lang="en" altLang="fr-FR" sz="1800"/>
              <a:t>From 2 to 10</a:t>
            </a:r>
          </a:p>
          <a:p>
            <a:pPr algn="ctr" eaLnBrk="1" hangingPunct="1"/>
            <a:r>
              <a:rPr lang="en" altLang="fr-FR" sz="2000" b="1">
                <a:solidFill>
                  <a:srgbClr val="99FF33"/>
                </a:solidFill>
              </a:rPr>
              <a:t>OLIGOSIDES</a:t>
            </a:r>
          </a:p>
        </p:txBody>
      </p:sp>
      <p:sp>
        <p:nvSpPr>
          <p:cNvPr id="105485" name="Rectangle 13"/>
          <p:cNvSpPr>
            <a:spLocks noChangeArrowheads="1"/>
          </p:cNvSpPr>
          <p:nvPr/>
        </p:nvSpPr>
        <p:spPr bwMode="auto">
          <a:xfrm>
            <a:off x="4716463" y="5589588"/>
            <a:ext cx="1943100" cy="1008062"/>
          </a:xfrm>
          <a:prstGeom prst="rect">
            <a:avLst/>
          </a:prstGeom>
          <a:solidFill>
            <a:schemeClr val="bg2"/>
          </a:solidFill>
          <a:ln w="9525">
            <a:solidFill>
              <a:schemeClr val="tx1"/>
            </a:solidFill>
            <a:miter lim="800000"/>
            <a:headEnd/>
            <a:tailEnd/>
          </a:ln>
        </p:spPr>
        <p:txBody>
          <a:bodyPr wrap="none" anchor="ct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eaLnBrk="1" hangingPunct="1"/>
            <a:r>
              <a:rPr lang="en" altLang="fr-FR" sz="1800"/>
              <a:t>More than 10</a:t>
            </a:r>
          </a:p>
          <a:p>
            <a:pPr algn="ctr" eaLnBrk="1" hangingPunct="1"/>
            <a:r>
              <a:rPr lang="en" altLang="fr-FR" sz="2000" b="1">
                <a:solidFill>
                  <a:srgbClr val="99FF33"/>
                </a:solidFill>
              </a:rPr>
              <a:t>POLYOSIDES</a:t>
            </a:r>
          </a:p>
        </p:txBody>
      </p:sp>
      <p:sp>
        <p:nvSpPr>
          <p:cNvPr id="1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4009946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idx="1"/>
          </p:nvPr>
        </p:nvSpPr>
        <p:spPr>
          <a:xfrm>
            <a:off x="55563" y="1554311"/>
            <a:ext cx="9088437" cy="4899025"/>
          </a:xfrm>
        </p:spPr>
        <p:txBody>
          <a:bodyPr>
            <a:normAutofit lnSpcReduction="10000"/>
          </a:bodyPr>
          <a:lstStyle/>
          <a:p>
            <a:pPr eaLnBrk="1" hangingPunct="1">
              <a:defRPr/>
            </a:pPr>
            <a:r>
              <a:rPr lang="en" sz="2800" dirty="0" smtClean="0">
                <a:solidFill>
                  <a:srgbClr val="FFFF66"/>
                </a:solidFill>
              </a:rPr>
              <a:t>Determination of the</a:t>
            </a:r>
            <a:r>
              <a:rPr lang="en" sz="2800" dirty="0" smtClean="0"/>
              <a:t> </a:t>
            </a:r>
            <a:r>
              <a:rPr lang="en" sz="2800" dirty="0" smtClean="0">
                <a:solidFill>
                  <a:srgbClr val="FF00FF"/>
                </a:solidFill>
              </a:rPr>
              <a:t>nature </a:t>
            </a:r>
            <a:r>
              <a:rPr lang="en" sz="2800" dirty="0" smtClean="0"/>
              <a:t> </a:t>
            </a:r>
            <a:r>
              <a:rPr lang="en" sz="2800" dirty="0" smtClean="0">
                <a:solidFill>
                  <a:srgbClr val="FFFF66"/>
                </a:solidFill>
              </a:rPr>
              <a:t>of oses</a:t>
            </a:r>
            <a:endParaRPr lang="en" sz="2800" dirty="0" smtClean="0">
              <a:solidFill>
                <a:srgbClr val="FFFF66"/>
              </a:solidFill>
            </a:endParaRPr>
          </a:p>
          <a:p>
            <a:pPr eaLnBrk="1" hangingPunct="1">
              <a:buFont typeface="Wingdings" pitchFamily="2" charset="2"/>
              <a:buNone/>
              <a:defRPr/>
            </a:pPr>
            <a:r>
              <a:rPr lang="en" sz="2800" dirty="0" smtClean="0"/>
              <a:t>(separation method e.g., TLC)</a:t>
            </a:r>
          </a:p>
          <a:p>
            <a:pPr eaLnBrk="1" hangingPunct="1">
              <a:buFont typeface="Wingdings" pitchFamily="2" charset="2"/>
              <a:buNone/>
              <a:defRPr/>
            </a:pPr>
            <a:endParaRPr lang="fr-FR" sz="2800" dirty="0" smtClean="0"/>
          </a:p>
          <a:p>
            <a:pPr eaLnBrk="1" hangingPunct="1">
              <a:defRPr/>
            </a:pPr>
            <a:r>
              <a:rPr lang="en" sz="2800" dirty="0" smtClean="0">
                <a:solidFill>
                  <a:srgbClr val="FFFF66"/>
                </a:solidFill>
              </a:rPr>
              <a:t>Determination of the</a:t>
            </a:r>
            <a:r>
              <a:rPr lang="en" sz="2800" dirty="0" smtClean="0"/>
              <a:t> </a:t>
            </a:r>
            <a:r>
              <a:rPr lang="en" sz="2800" dirty="0" smtClean="0">
                <a:solidFill>
                  <a:srgbClr val="FF00FF"/>
                </a:solidFill>
              </a:rPr>
              <a:t>connection mode</a:t>
            </a:r>
            <a:r>
              <a:rPr lang="en" sz="2800" dirty="0" smtClean="0">
                <a:solidFill>
                  <a:srgbClr val="FF66FF"/>
                </a:solidFill>
              </a:rPr>
              <a:t> </a:t>
            </a:r>
            <a:r>
              <a:rPr lang="en" sz="2800" dirty="0" smtClean="0">
                <a:solidFill>
                  <a:srgbClr val="FFFF66"/>
                </a:solidFill>
              </a:rPr>
              <a:t>some oses among themselves</a:t>
            </a:r>
          </a:p>
          <a:p>
            <a:pPr eaLnBrk="1" hangingPunct="1">
              <a:buFont typeface="Wingdings" pitchFamily="2" charset="2"/>
              <a:buNone/>
              <a:defRPr/>
            </a:pPr>
            <a:r>
              <a:rPr lang="en" sz="2800" dirty="0" smtClean="0"/>
              <a:t>(know which OH groups are involved in glycosidic bonds)</a:t>
            </a:r>
          </a:p>
          <a:p>
            <a:pPr eaLnBrk="1" hangingPunct="1">
              <a:buFont typeface="Wingdings" pitchFamily="2" charset="2"/>
              <a:buNone/>
              <a:defRPr/>
            </a:pPr>
            <a:endParaRPr lang="fr-FR" sz="2800" dirty="0" smtClean="0"/>
          </a:p>
          <a:p>
            <a:pPr eaLnBrk="1" hangingPunct="1">
              <a:defRPr/>
            </a:pPr>
            <a:r>
              <a:rPr lang="en" sz="2800" dirty="0" smtClean="0">
                <a:solidFill>
                  <a:srgbClr val="FFFF66"/>
                </a:solidFill>
              </a:rPr>
              <a:t>Determination of</a:t>
            </a:r>
            <a:r>
              <a:rPr lang="en" sz="2800" dirty="0" smtClean="0"/>
              <a:t> </a:t>
            </a:r>
            <a:r>
              <a:rPr lang="en" sz="2800" dirty="0" smtClean="0">
                <a:solidFill>
                  <a:srgbClr val="FF00FF"/>
                </a:solidFill>
              </a:rPr>
              <a:t>the reducing agent</a:t>
            </a:r>
          </a:p>
          <a:p>
            <a:pPr eaLnBrk="1" hangingPunct="1">
              <a:buFont typeface="Wingdings" pitchFamily="2" charset="2"/>
              <a:buNone/>
              <a:defRPr/>
            </a:pPr>
            <a:r>
              <a:rPr lang="en" sz="2800" dirty="0" smtClean="0"/>
              <a:t>(Is there a reducing power in the oside in question?)</a:t>
            </a:r>
          </a:p>
          <a:p>
            <a:pPr eaLnBrk="1" hangingPunct="1">
              <a:defRPr/>
            </a:pPr>
            <a:endParaRPr lang="fr-FR" sz="2800" dirty="0" smtClean="0">
              <a:solidFill>
                <a:srgbClr val="FF66FF"/>
              </a:solidFill>
            </a:endParaRPr>
          </a:p>
        </p:txBody>
      </p:sp>
      <p:sp>
        <p:nvSpPr>
          <p:cNvPr id="354306" name="Rectangle 2"/>
          <p:cNvSpPr>
            <a:spLocks noGrp="1" noChangeArrowheads="1"/>
          </p:cNvSpPr>
          <p:nvPr>
            <p:ph type="title"/>
          </p:nvPr>
        </p:nvSpPr>
        <p:spPr>
          <a:xfrm>
            <a:off x="468313" y="404664"/>
            <a:ext cx="8229600" cy="558800"/>
          </a:xfrm>
          <a:ln>
            <a:solidFill>
              <a:srgbClr val="99FF33"/>
            </a:solidFill>
          </a:ln>
        </p:spPr>
        <p:txBody>
          <a:bodyPr/>
          <a:lstStyle/>
          <a:p>
            <a:pPr eaLnBrk="1" hangingPunct="1">
              <a:defRPr/>
            </a:pPr>
            <a:r>
              <a:rPr lang="en" sz="3200" smtClean="0">
                <a:solidFill>
                  <a:srgbClr val="FFFF66"/>
                </a:solidFill>
              </a:rPr>
              <a:t>Determination of the structure of glycosides</a:t>
            </a: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6723428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idx="1"/>
          </p:nvPr>
        </p:nvSpPr>
        <p:spPr>
          <a:xfrm>
            <a:off x="0" y="1814513"/>
            <a:ext cx="8229600" cy="5043487"/>
          </a:xfrm>
        </p:spPr>
        <p:txBody>
          <a:bodyPr/>
          <a:lstStyle/>
          <a:p>
            <a:pPr eaLnBrk="1" hangingPunct="1">
              <a:defRPr/>
            </a:pPr>
            <a:r>
              <a:rPr lang="en" sz="2400" dirty="0" smtClean="0"/>
              <a:t>Separation method based on the variation in </a:t>
            </a:r>
            <a:r>
              <a:rPr lang="en" sz="2400" dirty="0" smtClean="0">
                <a:solidFill>
                  <a:srgbClr val="FF66FF"/>
                </a:solidFill>
              </a:rPr>
              <a:t>solubility </a:t>
            </a:r>
            <a:r>
              <a:rPr lang="en" sz="2400" dirty="0" smtClean="0"/>
              <a:t>between two solvents of different natures</a:t>
            </a:r>
          </a:p>
          <a:p>
            <a:pPr eaLnBrk="1" hangingPunct="1">
              <a:buFont typeface="Wingdings" pitchFamily="2" charset="2"/>
              <a:buNone/>
              <a:defRPr/>
            </a:pPr>
            <a:endParaRPr lang="fr-FR" sz="2400" dirty="0" smtClean="0"/>
          </a:p>
          <a:p>
            <a:pPr eaLnBrk="1" hangingPunct="1">
              <a:buFont typeface="Wingdings" pitchFamily="2" charset="2"/>
              <a:buNone/>
              <a:defRPr/>
            </a:pPr>
            <a:endParaRPr lang="fr-FR" sz="2400" dirty="0" smtClean="0"/>
          </a:p>
          <a:p>
            <a:pPr eaLnBrk="1" hangingPunct="1">
              <a:defRPr/>
            </a:pPr>
            <a:r>
              <a:rPr lang="en" sz="2400" dirty="0" smtClean="0"/>
              <a:t>= Partition coefficient K =</a:t>
            </a:r>
          </a:p>
        </p:txBody>
      </p:sp>
      <p:sp>
        <p:nvSpPr>
          <p:cNvPr id="355330" name="Rectangle 2"/>
          <p:cNvSpPr>
            <a:spLocks noGrp="1" noChangeArrowheads="1"/>
          </p:cNvSpPr>
          <p:nvPr>
            <p:ph type="title"/>
          </p:nvPr>
        </p:nvSpPr>
        <p:spPr>
          <a:xfrm>
            <a:off x="486238" y="620688"/>
            <a:ext cx="8262226" cy="576039"/>
          </a:xfrm>
          <a:ln>
            <a:solidFill>
              <a:srgbClr val="99FF33"/>
            </a:solidFill>
          </a:ln>
        </p:spPr>
        <p:txBody>
          <a:bodyPr/>
          <a:lstStyle/>
          <a:p>
            <a:pPr eaLnBrk="1" hangingPunct="1">
              <a:defRPr/>
            </a:pPr>
            <a:r>
              <a:rPr lang="en" sz="3000" dirty="0" smtClean="0">
                <a:solidFill>
                  <a:srgbClr val="FF66FF"/>
                </a:solidFill>
              </a:rPr>
              <a:t>CCM </a:t>
            </a:r>
            <a:r>
              <a:rPr lang="en" sz="3000" dirty="0" smtClean="0">
                <a:solidFill>
                  <a:srgbClr val="FFFF66"/>
                </a:solidFill>
              </a:rPr>
              <a:t>= </a:t>
            </a:r>
            <a:r>
              <a:rPr lang="en" sz="3000" dirty="0" smtClean="0">
                <a:solidFill>
                  <a:srgbClr val="FF66FF"/>
                </a:solidFill>
              </a:rPr>
              <a:t>Chromatography</a:t>
            </a:r>
            <a:r>
              <a:rPr lang="en" sz="3000" dirty="0" smtClean="0">
                <a:solidFill>
                  <a:srgbClr val="FFFF66"/>
                </a:solidFill>
              </a:rPr>
              <a:t>​</a:t>
            </a:r>
            <a:r>
              <a:rPr lang="en" sz="3000" dirty="0" smtClean="0">
                <a:solidFill>
                  <a:srgbClr val="FF66FF"/>
                </a:solidFill>
              </a:rPr>
              <a:t> </a:t>
            </a:r>
            <a:r>
              <a:rPr lang="en" sz="3000" dirty="0" smtClean="0">
                <a:solidFill>
                  <a:srgbClr val="FFFF66"/>
                </a:solidFill>
              </a:rPr>
              <a:t>on </a:t>
            </a:r>
            <a:r>
              <a:rPr lang="en" sz="3000" dirty="0" smtClean="0">
                <a:solidFill>
                  <a:srgbClr val="FF66FF"/>
                </a:solidFill>
              </a:rPr>
              <a:t>Thin Diapers</a:t>
            </a:r>
            <a:r>
              <a:rPr lang="en" sz="3000" dirty="0" smtClean="0">
                <a:solidFill>
                  <a:srgbClr val="FFFF66"/>
                </a:solidFill>
              </a:rPr>
              <a:t>​​</a:t>
            </a:r>
          </a:p>
        </p:txBody>
      </p:sp>
      <p:sp>
        <p:nvSpPr>
          <p:cNvPr id="355332" name="Line 4"/>
          <p:cNvSpPr>
            <a:spLocks noChangeShapeType="1"/>
          </p:cNvSpPr>
          <p:nvPr/>
        </p:nvSpPr>
        <p:spPr bwMode="auto">
          <a:xfrm>
            <a:off x="4209492" y="5179777"/>
            <a:ext cx="3386844" cy="0"/>
          </a:xfrm>
          <a:prstGeom prst="line">
            <a:avLst/>
          </a:prstGeom>
          <a:noFill/>
          <a:ln w="9525">
            <a:solidFill>
              <a:schemeClr val="tx1"/>
            </a:solidFill>
            <a:round/>
            <a:headEnd/>
            <a:tailEn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107525" name="Text Box 5"/>
          <p:cNvSpPr txBox="1">
            <a:spLocks noChangeArrowheads="1"/>
          </p:cNvSpPr>
          <p:nvPr/>
        </p:nvSpPr>
        <p:spPr bwMode="auto">
          <a:xfrm>
            <a:off x="4167456" y="4671545"/>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spcBef>
                <a:spcPct val="50000"/>
              </a:spcBef>
            </a:pPr>
            <a:r>
              <a:rPr lang="en" altLang="fr-FR" sz="2000" dirty="0"/>
              <a:t>Mass of A dissolved in S1</a:t>
            </a:r>
            <a:endParaRPr lang="fr-FR" altLang="fr-FR" sz="1800" dirty="0"/>
          </a:p>
        </p:txBody>
      </p:sp>
      <p:sp>
        <p:nvSpPr>
          <p:cNvPr id="107526" name="Text Box 6"/>
          <p:cNvSpPr txBox="1">
            <a:spLocks noChangeArrowheads="1"/>
          </p:cNvSpPr>
          <p:nvPr/>
        </p:nvSpPr>
        <p:spPr bwMode="auto">
          <a:xfrm>
            <a:off x="4191589" y="5373216"/>
            <a:ext cx="3422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r>
              <a:rPr lang="en" altLang="fr-FR" sz="2000" dirty="0"/>
              <a:t>Mass of A dissolved in S2</a:t>
            </a:r>
          </a:p>
        </p:txBody>
      </p:sp>
      <p:sp>
        <p:nvSpPr>
          <p:cNvPr id="107527" name="Text Box 7"/>
          <p:cNvSpPr txBox="1">
            <a:spLocks noChangeArrowheads="1"/>
          </p:cNvSpPr>
          <p:nvPr/>
        </p:nvSpPr>
        <p:spPr bwMode="auto">
          <a:xfrm>
            <a:off x="7645796" y="4996421"/>
            <a:ext cx="765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r>
              <a:rPr lang="en" altLang="fr-FR" sz="1800" dirty="0"/>
              <a:t>X 100</a:t>
            </a:r>
          </a:p>
        </p:txBody>
      </p:sp>
      <p:sp>
        <p:nvSpPr>
          <p:cNvPr id="107528" name="Text Box 8"/>
          <p:cNvSpPr txBox="1">
            <a:spLocks noChangeArrowheads="1"/>
          </p:cNvSpPr>
          <p:nvPr/>
        </p:nvSpPr>
        <p:spPr bwMode="auto">
          <a:xfrm>
            <a:off x="592138" y="3371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1800"/>
          </a:p>
        </p:txBody>
      </p:sp>
      <p:sp>
        <p:nvSpPr>
          <p:cNvPr id="10"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9555948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fran7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052513"/>
            <a:ext cx="43211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3"/>
          <p:cNvSpPr txBox="1">
            <a:spLocks noChangeArrowheads="1"/>
          </p:cNvSpPr>
          <p:nvPr/>
        </p:nvSpPr>
        <p:spPr bwMode="auto">
          <a:xfrm>
            <a:off x="2484438" y="3644900"/>
            <a:ext cx="1295400" cy="914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spcBef>
                <a:spcPct val="50000"/>
              </a:spcBef>
            </a:pPr>
            <a:endParaRPr lang="fr-FR" altLang="fr-FR" sz="5400">
              <a:latin typeface="Arial" pitchFamily="34" charset="0"/>
            </a:endParaRP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8168643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hromatoCouc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341438"/>
            <a:ext cx="51847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3"/>
          <p:cNvSpPr txBox="1">
            <a:spLocks noChangeArrowheads="1"/>
          </p:cNvSpPr>
          <p:nvPr/>
        </p:nvSpPr>
        <p:spPr bwMode="auto">
          <a:xfrm>
            <a:off x="1908175" y="5300663"/>
            <a:ext cx="1223963" cy="51911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spcBef>
                <a:spcPct val="50000"/>
              </a:spcBef>
            </a:pPr>
            <a:endParaRPr lang="fr-FR" altLang="fr-FR" sz="2800">
              <a:latin typeface="Arial" pitchFamily="34" charset="0"/>
            </a:endParaRPr>
          </a:p>
        </p:txBody>
      </p:sp>
      <p:sp>
        <p:nvSpPr>
          <p:cNvPr id="5"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9740614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5" descr="chromatoCouc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85875"/>
            <a:ext cx="51847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6"/>
          <p:cNvSpPr txBox="1">
            <a:spLocks noChangeArrowheads="1"/>
          </p:cNvSpPr>
          <p:nvPr/>
        </p:nvSpPr>
        <p:spPr bwMode="auto">
          <a:xfrm>
            <a:off x="1908175" y="5300663"/>
            <a:ext cx="1223963" cy="519112"/>
          </a:xfrm>
          <a:prstGeom prst="rect">
            <a:avLst/>
          </a:prstGeom>
          <a:solidFill>
            <a:srgbClr val="66FFFF"/>
          </a:solidFill>
          <a:ln w="9525">
            <a:noFill/>
            <a:miter lim="800000"/>
            <a:headEnd/>
            <a:tailEnd/>
          </a:ln>
        </p:spPr>
        <p:txBody>
          <a:bodyPr>
            <a:spAutoFit/>
          </a:bodyPr>
          <a:lstStyle/>
          <a:p>
            <a:pPr algn="ctr" rtl="1">
              <a:spcBef>
                <a:spcPct val="50000"/>
              </a:spcBef>
              <a:defRPr/>
            </a:pPr>
            <a:endParaRPr lang="fr-FR" sz="2800">
              <a:effectLst>
                <a:outerShdw blurRad="38100" dist="38100" dir="2700000" algn="tl">
                  <a:srgbClr val="000000">
                    <a:alpha val="43137"/>
                  </a:srgbClr>
                </a:outerShdw>
              </a:effectLst>
            </a:endParaRPr>
          </a:p>
        </p:txBody>
      </p:sp>
      <p:pic>
        <p:nvPicPr>
          <p:cNvPr id="84998" name="Picture 6" descr="http://www.snv.jussieu.fr/bmedia/lafont/chromato/chromat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000125"/>
            <a:ext cx="7072313" cy="50720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094729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checkerboard(across)">
                                      <p:cBhvr>
                                        <p:cTn id="7"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http://www.lachimie.fr/analytique/chromatographie/image/CC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857250"/>
            <a:ext cx="85725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èche vers le bas 4"/>
          <p:cNvSpPr/>
          <p:nvPr/>
        </p:nvSpPr>
        <p:spPr>
          <a:xfrm rot="10800000">
            <a:off x="1714500" y="4572000"/>
            <a:ext cx="500063" cy="1357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fr-FR">
              <a:effectLst>
                <a:outerShdw blurRad="38100" dist="38100" dir="2700000" algn="tl">
                  <a:srgbClr val="000000">
                    <a:alpha val="43137"/>
                  </a:srgbClr>
                </a:outerShdw>
              </a:effectLst>
            </a:endParaRPr>
          </a:p>
        </p:txBody>
      </p:sp>
      <p:sp>
        <p:nvSpPr>
          <p:cNvPr id="7" name="ZoneTexte 6"/>
          <p:cNvSpPr txBox="1">
            <a:spLocks noChangeArrowheads="1"/>
          </p:cNvSpPr>
          <p:nvPr/>
        </p:nvSpPr>
        <p:spPr bwMode="auto">
          <a:xfrm>
            <a:off x="357188" y="5929313"/>
            <a:ext cx="7005637" cy="369887"/>
          </a:xfrm>
          <a:prstGeom prst="rect">
            <a:avLst/>
          </a:prstGeom>
          <a:noFill/>
          <a:ln w="9525">
            <a:noFill/>
            <a:miter lim="800000"/>
            <a:headEnd/>
            <a:tailEnd/>
          </a:ln>
        </p:spPr>
        <p:txBody>
          <a:bodyPr wrap="none">
            <a:spAutoFit/>
          </a:bodyPr>
          <a:lstStyle/>
          <a:p>
            <a:pPr algn="ctr" rtl="1">
              <a:defRPr/>
            </a:pPr>
            <a:r>
              <a:rPr lang="en">
                <a:solidFill>
                  <a:schemeClr val="bg1"/>
                </a:solidFill>
                <a:effectLst>
                  <a:outerShdw blurRad="38100" dist="38100" dir="2700000" algn="tl">
                    <a:srgbClr val="000000">
                      <a:alpha val="43137"/>
                    </a:srgbClr>
                  </a:outerShdw>
                </a:effectLst>
              </a:rPr>
              <a:t>THE SOLVENT RISES INTO THE PLATE BY </a:t>
            </a:r>
            <a:r>
              <a:rPr lang="en" b="1">
                <a:solidFill>
                  <a:srgbClr val="FF0000"/>
                </a:solidFill>
                <a:effectLst>
                  <a:outerShdw blurRad="38100" dist="38100" dir="2700000" algn="tl">
                    <a:srgbClr val="000000">
                      <a:alpha val="43137"/>
                    </a:srgbClr>
                  </a:outerShdw>
                </a:effectLst>
              </a:rPr>
              <a:t>CAPILLARITIALITY</a:t>
            </a: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250912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checkerboard(across)">
                                      <p:cBhvr>
                                        <p:cTn id="7" dur="500"/>
                                        <p:tgtEl>
                                          <p:spTgt spid="190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hromatogramme_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196975"/>
            <a:ext cx="40957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560485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352800" y="5181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eaLnBrk="1" hangingPunct="1"/>
            <a:endParaRPr lang="fr-FR" altLang="fr-FR" sz="2400">
              <a:latin typeface="Times New Roman" pitchFamily="18" charset="0"/>
            </a:endParaRPr>
          </a:p>
        </p:txBody>
      </p:sp>
      <p:sp>
        <p:nvSpPr>
          <p:cNvPr id="445444" name="Text Box 4"/>
          <p:cNvSpPr txBox="1">
            <a:spLocks noChangeArrowheads="1"/>
          </p:cNvSpPr>
          <p:nvPr/>
        </p:nvSpPr>
        <p:spPr bwMode="auto">
          <a:xfrm>
            <a:off x="447675" y="635000"/>
            <a:ext cx="8287846" cy="3693319"/>
          </a:xfrm>
          <a:prstGeom prst="rect">
            <a:avLst/>
          </a:prstGeom>
          <a:noFill/>
          <a:ln w="9525">
            <a:noFill/>
            <a:miter lim="800000"/>
            <a:headEnd/>
            <a:tailEnd/>
          </a:ln>
          <a:effectLst/>
        </p:spPr>
        <p:txBody>
          <a:bodyPr wrap="none">
            <a:spAutoFit/>
          </a:bodyPr>
          <a:lstStyle/>
          <a:p>
            <a:pPr rtl="1">
              <a:defRPr/>
            </a:pPr>
            <a:r>
              <a:rPr lang="en" sz="1800" b="1" u="sng" dirty="0">
                <a:solidFill>
                  <a:srgbClr val="FF00FF"/>
                </a:solidFill>
                <a:effectLst>
                  <a:outerShdw blurRad="38100" dist="38100" dir="2700000" algn="tl">
                    <a:srgbClr val="000000"/>
                  </a:outerShdw>
                </a:effectLst>
              </a:rPr>
              <a:t>ACIDS AND BASES; AMPHOTORES:</a:t>
            </a:r>
          </a:p>
          <a:p>
            <a:pPr rtl="1">
              <a:defRPr/>
            </a:pPr>
            <a:r>
              <a:rPr lang="en" sz="1800" dirty="0"/>
              <a:t>An acid is an element </a:t>
            </a:r>
            <a:r>
              <a:rPr lang="en" sz="1800" dirty="0">
                <a:latin typeface="Arial"/>
              </a:rPr>
              <a:t>which </a:t>
            </a:r>
            <a:r>
              <a:rPr lang="en" sz="1800" dirty="0"/>
              <a:t>, in solution, is capable of releasing </a:t>
            </a:r>
            <a:r>
              <a:rPr lang="en" sz="1800" dirty="0">
                <a:latin typeface="Arial"/>
              </a:rPr>
              <a:t>a </a:t>
            </a:r>
            <a:r>
              <a:rPr lang="en" sz="1800" dirty="0"/>
              <a:t>proton (H </a:t>
            </a:r>
            <a:r>
              <a:rPr lang="en" sz="1800" dirty="0">
                <a:latin typeface="Arial"/>
              </a:rPr>
              <a:t>+ </a:t>
            </a:r>
            <a:r>
              <a:rPr lang="en" sz="1800" baseline="30000" dirty="0"/>
              <a:t>) </a:t>
            </a:r>
            <a:r>
              <a:rPr lang="en" sz="1800" dirty="0"/>
              <a:t>.</a:t>
            </a:r>
          </a:p>
          <a:p>
            <a:pPr rtl="1">
              <a:defRPr/>
            </a:pPr>
            <a:r>
              <a:rPr lang="en" sz="1800" dirty="0"/>
              <a:t>A base is an element </a:t>
            </a:r>
            <a:r>
              <a:rPr lang="en" sz="1800" dirty="0">
                <a:latin typeface="Arial"/>
              </a:rPr>
              <a:t>that </a:t>
            </a:r>
            <a:r>
              <a:rPr lang="en" sz="1800" dirty="0"/>
              <a:t>can release </a:t>
            </a:r>
            <a:r>
              <a:rPr lang="en" sz="1800" dirty="0">
                <a:latin typeface="Arial"/>
              </a:rPr>
              <a:t>hydroxyl groups ( </a:t>
            </a:r>
            <a:r>
              <a:rPr lang="en" sz="1800" baseline="30000" dirty="0"/>
              <a:t>OH- </a:t>
            </a:r>
            <a:r>
              <a:rPr lang="en" sz="1800" dirty="0"/>
              <a:t>) in solution .</a:t>
            </a:r>
          </a:p>
          <a:p>
            <a:pPr rtl="1">
              <a:defRPr/>
            </a:pPr>
            <a:r>
              <a:rPr lang="en" sz="1800" dirty="0"/>
              <a:t>(according to </a:t>
            </a:r>
            <a:r>
              <a:rPr lang="en" sz="1800" dirty="0" err="1"/>
              <a:t>Arrhenius </a:t>
            </a:r>
            <a:r>
              <a:rPr lang="en" sz="1800" dirty="0"/>
              <a:t>, </a:t>
            </a:r>
            <a:r>
              <a:rPr lang="en" sz="1800" dirty="0" err="1">
                <a:latin typeface="Arial"/>
              </a:rPr>
              <a:t>late </a:t>
            </a:r>
            <a:r>
              <a:rPr lang="en" sz="1800" baseline="30000" dirty="0">
                <a:latin typeface="Arial"/>
              </a:rPr>
              <a:t>19th </a:t>
            </a:r>
            <a:r>
              <a:rPr lang="en" sz="1800" dirty="0" err="1"/>
              <a:t>century </a:t>
            </a:r>
            <a:r>
              <a:rPr lang="en" sz="1800" baseline="30000" dirty="0"/>
              <a:t>)</a:t>
            </a:r>
            <a:r>
              <a:rPr lang="en" sz="1800" dirty="0"/>
              <a:t> </a:t>
            </a:r>
            <a:r>
              <a:rPr lang="en" sz="1800" dirty="0" err="1"/>
              <a:t>(sci </a:t>
            </a:r>
            <a:r>
              <a:rPr lang="en" sz="1800" dirty="0" err="1">
                <a:latin typeface="Arial"/>
              </a:rPr>
              <a:t>è </a:t>
            </a:r>
            <a:r>
              <a:rPr lang="en" sz="1800" dirty="0" err="1"/>
              <a:t>cle </a:t>
            </a:r>
            <a:r>
              <a:rPr lang="en" sz="1800" dirty="0"/>
              <a:t>)</a:t>
            </a:r>
          </a:p>
          <a:p>
            <a:pPr rtl="1">
              <a:defRPr/>
            </a:pPr>
            <a:endParaRPr lang="fr-FR" sz="1800" dirty="0"/>
          </a:p>
          <a:p>
            <a:pPr rtl="1">
              <a:defRPr/>
            </a:pPr>
            <a:r>
              <a:rPr lang="en" sz="1800" dirty="0"/>
              <a:t>Brønsted has somewhat modified </a:t>
            </a:r>
            <a:r>
              <a:rPr lang="en" sz="1800" dirty="0">
                <a:latin typeface="Arial"/>
              </a:rPr>
              <a:t>this </a:t>
            </a:r>
            <a:r>
              <a:rPr lang="en" sz="1800" dirty="0"/>
              <a:t>notion:</a:t>
            </a:r>
          </a:p>
          <a:p>
            <a:pPr rtl="1">
              <a:defRPr/>
            </a:pPr>
            <a:r>
              <a:rPr lang="en" sz="1800" dirty="0"/>
              <a:t>Acid, </a:t>
            </a:r>
            <a:r>
              <a:rPr lang="en" sz="1800" dirty="0">
                <a:latin typeface="Arial"/>
              </a:rPr>
              <a:t>releases </a:t>
            </a:r>
            <a:r>
              <a:rPr lang="en" sz="1800" dirty="0"/>
              <a:t>one or more protons</a:t>
            </a:r>
          </a:p>
          <a:p>
            <a:pPr rtl="1">
              <a:defRPr/>
            </a:pPr>
            <a:r>
              <a:rPr lang="en" sz="1800" dirty="0"/>
              <a:t>Base, accepts one or more protons</a:t>
            </a:r>
          </a:p>
          <a:p>
            <a:pPr rtl="1">
              <a:defRPr/>
            </a:pPr>
            <a:endParaRPr lang="fr-FR" sz="1800" dirty="0"/>
          </a:p>
          <a:p>
            <a:pPr rtl="1">
              <a:defRPr/>
            </a:pPr>
            <a:r>
              <a:rPr lang="en" sz="1800" dirty="0"/>
              <a:t>AH + B:</a:t>
            </a:r>
            <a:r>
              <a:rPr lang="en" sz="1800" dirty="0" smtClean="0"/>
              <a:t>        </a:t>
            </a:r>
            <a:r>
              <a:rPr lang="en" sz="1800" dirty="0" smtClean="0"/>
              <a:t>                  </a:t>
            </a:r>
            <a:r>
              <a:rPr lang="en" sz="1800" dirty="0"/>
              <a:t>A </a:t>
            </a:r>
            <a:r>
              <a:rPr lang="en" sz="1800" baseline="30000" dirty="0"/>
              <a:t>- </a:t>
            </a:r>
            <a:r>
              <a:rPr lang="en" sz="1800" dirty="0"/>
              <a:t>: + BH</a:t>
            </a:r>
          </a:p>
          <a:p>
            <a:pPr rtl="1">
              <a:defRPr/>
            </a:pPr>
            <a:r>
              <a:rPr lang="en" dirty="0">
                <a:solidFill>
                  <a:srgbClr val="00CC00"/>
                </a:solidFill>
              </a:rPr>
              <a:t>(acid) (base) acid base</a:t>
            </a:r>
          </a:p>
          <a:p>
            <a:pPr rtl="1">
              <a:defRPr/>
            </a:pPr>
            <a:r>
              <a:rPr lang="en" dirty="0">
                <a:solidFill>
                  <a:srgbClr val="00CC00"/>
                </a:solidFill>
              </a:rPr>
              <a:t>conjugated </a:t>
            </a:r>
            <a:r>
              <a:rPr lang="en" dirty="0">
                <a:solidFill>
                  <a:srgbClr val="00CC00"/>
                </a:solidFill>
                <a:latin typeface="Arial"/>
              </a:rPr>
              <a:t>conjugated</a:t>
            </a:r>
            <a:r>
              <a:rPr lang="en" dirty="0">
                <a:solidFill>
                  <a:srgbClr val="00CC00"/>
                </a:solidFill>
              </a:rPr>
              <a:t>​</a:t>
            </a:r>
            <a:r>
              <a:rPr lang="en" dirty="0" err="1">
                <a:solidFill>
                  <a:srgbClr val="00CC00"/>
                </a:solidFill>
              </a:rPr>
              <a:t>​</a:t>
            </a:r>
            <a:r>
              <a:rPr lang="en" dirty="0" err="1">
                <a:solidFill>
                  <a:srgbClr val="00CC00"/>
                </a:solidFill>
                <a:latin typeface="Arial"/>
              </a:rPr>
              <a:t>​</a:t>
            </a:r>
            <a:r>
              <a:rPr lang="en" dirty="0" err="1">
                <a:solidFill>
                  <a:srgbClr val="00CC00"/>
                </a:solidFill>
              </a:rPr>
              <a:t>​</a:t>
            </a:r>
            <a:r>
              <a:rPr lang="en" dirty="0">
                <a:solidFill>
                  <a:srgbClr val="00CC00"/>
                </a:solidFill>
              </a:rPr>
              <a:t>    </a:t>
            </a:r>
          </a:p>
          <a:p>
            <a:pPr rtl="1">
              <a:defRPr/>
            </a:pPr>
            <a:endParaRPr lang="fr-FR" u="sng" dirty="0">
              <a:solidFill>
                <a:srgbClr val="00CC00"/>
              </a:solidFill>
            </a:endParaRPr>
          </a:p>
        </p:txBody>
      </p:sp>
      <p:sp>
        <p:nvSpPr>
          <p:cNvPr id="445445" name="Line 5"/>
          <p:cNvSpPr>
            <a:spLocks noChangeShapeType="1"/>
          </p:cNvSpPr>
          <p:nvPr/>
        </p:nvSpPr>
        <p:spPr bwMode="auto">
          <a:xfrm>
            <a:off x="1835150" y="3284538"/>
            <a:ext cx="792163" cy="0"/>
          </a:xfrm>
          <a:prstGeom prst="line">
            <a:avLst/>
          </a:prstGeom>
          <a:noFill/>
          <a:ln w="38100">
            <a:solidFill>
              <a:schemeClr val="tx1"/>
            </a:solidFill>
            <a:round/>
            <a:headEnd type="triangle" w="med" len="med"/>
            <a:tailEnd type="triangle" w="med" len="med"/>
          </a:ln>
          <a:effectLst/>
        </p:spPr>
        <p:txBody>
          <a:bodyPr/>
          <a:lstStyle/>
          <a:p>
            <a:pPr algn="ctr" rtl="1">
              <a:defRPr/>
            </a:pPr>
            <a:endParaRPr lang="fr-FR">
              <a:effectLst>
                <a:outerShdw blurRad="38100" dist="38100" dir="2700000" algn="tl">
                  <a:srgbClr val="000000">
                    <a:alpha val="43137"/>
                  </a:srgbClr>
                </a:outerShdw>
              </a:effectLst>
            </a:endParaRPr>
          </a:p>
        </p:txBody>
      </p:sp>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1730776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Image:CCM Exemple 1.pn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692150"/>
            <a:ext cx="8137525" cy="5903913"/>
          </a:xfrm>
          <a:solidFill>
            <a:schemeClr val="tx1"/>
          </a:solidFill>
          <a:ln>
            <a:solidFill>
              <a:schemeClr val="tx1"/>
            </a:solidFill>
          </a:ln>
        </p:spPr>
      </p:pic>
      <p:sp>
        <p:nvSpPr>
          <p:cNvPr id="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4556402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1" name="Text Box 5"/>
          <p:cNvSpPr txBox="1">
            <a:spLocks noChangeArrowheads="1"/>
          </p:cNvSpPr>
          <p:nvPr/>
        </p:nvSpPr>
        <p:spPr bwMode="auto">
          <a:xfrm>
            <a:off x="250825" y="549275"/>
            <a:ext cx="7489825" cy="3668713"/>
          </a:xfrm>
          <a:prstGeom prst="rect">
            <a:avLst/>
          </a:prstGeom>
          <a:noFill/>
          <a:ln w="9525">
            <a:noFill/>
            <a:miter lim="800000"/>
            <a:headEnd/>
            <a:tailEnd/>
          </a:ln>
          <a:effectLst/>
        </p:spPr>
        <p:txBody>
          <a:bodyPr>
            <a:spAutoFit/>
          </a:bodyPr>
          <a:lstStyle/>
          <a:p>
            <a:pPr rtl="1">
              <a:spcBef>
                <a:spcPct val="50000"/>
              </a:spcBef>
              <a:defRPr/>
            </a:pPr>
            <a:r>
              <a:rPr lang="en" sz="1800">
                <a:effectLst>
                  <a:outerShdw blurRad="38100" dist="38100" dir="2700000" algn="tl">
                    <a:srgbClr val="000000"/>
                  </a:outerShdw>
                </a:effectLst>
              </a:rPr>
              <a:t>CALCULATION OF RF (Frontal Ratio)</a:t>
            </a:r>
          </a:p>
          <a:p>
            <a:pPr rtl="1">
              <a:spcBef>
                <a:spcPct val="50000"/>
              </a:spcBef>
              <a:defRPr/>
            </a:pPr>
            <a:r>
              <a:rPr lang="en" sz="1800">
                <a:effectLst>
                  <a:outerShdw blurRad="38100" dist="38100" dir="2700000" algn="tl">
                    <a:srgbClr val="000000"/>
                  </a:outerShdw>
                </a:effectLst>
              </a:rPr>
              <a:t>          </a:t>
            </a:r>
          </a:p>
          <a:p>
            <a:pPr rtl="1">
              <a:spcBef>
                <a:spcPct val="50000"/>
              </a:spcBef>
              <a:defRPr/>
            </a:pPr>
            <a:endParaRPr lang="fr-FR" sz="1800">
              <a:effectLst>
                <a:outerShdw blurRad="38100" dist="38100" dir="2700000" algn="tl">
                  <a:srgbClr val="000000"/>
                </a:outerShdw>
              </a:effectLst>
            </a:endParaRPr>
          </a:p>
          <a:p>
            <a:pPr rtl="1">
              <a:spcBef>
                <a:spcPct val="50000"/>
              </a:spcBef>
              <a:defRPr/>
            </a:pPr>
            <a:r>
              <a:rPr lang="en" sz="1800">
                <a:effectLst>
                  <a:outerShdw blurRad="38100" dist="38100" dir="2700000" algn="tl">
                    <a:srgbClr val="000000"/>
                  </a:outerShdw>
                </a:effectLst>
              </a:rPr>
              <a:t>Distance between the application line </a:t>
            </a:r>
            <a:r>
              <a:rPr lang="en" sz="1800">
                <a:effectLst>
                  <a:outerShdw blurRad="38100" dist="38100" dir="2700000" algn="tl">
                    <a:srgbClr val="000000"/>
                  </a:outerShdw>
                </a:effectLst>
                <a:latin typeface="Arial"/>
              </a:rPr>
              <a:t>and </a:t>
            </a:r>
            <a:r>
              <a:rPr lang="en" sz="1800">
                <a:effectLst>
                  <a:outerShdw blurRad="38100" dist="38100" dir="2700000" algn="tl">
                    <a:srgbClr val="000000"/>
                  </a:outerShdw>
                </a:effectLst>
              </a:rPr>
              <a:t>the center of the stain</a:t>
            </a:r>
          </a:p>
          <a:p>
            <a:pPr rtl="1">
              <a:spcBef>
                <a:spcPct val="50000"/>
              </a:spcBef>
              <a:defRPr/>
            </a:pPr>
            <a:r>
              <a:rPr lang="en" sz="1800">
                <a:effectLst>
                  <a:outerShdw blurRad="38100" dist="38100" dir="2700000" algn="tl">
                    <a:srgbClr val="000000"/>
                  </a:outerShdw>
                </a:effectLst>
              </a:rPr>
              <a:t>RF = -------------------------------------------------------------------</a:t>
            </a:r>
          </a:p>
          <a:p>
            <a:pPr rtl="1">
              <a:spcBef>
                <a:spcPct val="50000"/>
              </a:spcBef>
              <a:defRPr/>
            </a:pPr>
            <a:r>
              <a:rPr lang="en" sz="1800">
                <a:effectLst>
                  <a:outerShdw blurRad="38100" dist="38100" dir="2700000" algn="tl">
                    <a:srgbClr val="000000"/>
                  </a:outerShdw>
                </a:effectLst>
              </a:rPr>
              <a:t>Distance between the application line </a:t>
            </a:r>
            <a:r>
              <a:rPr lang="en" sz="1800">
                <a:effectLst>
                  <a:outerShdw blurRad="38100" dist="38100" dir="2700000" algn="tl">
                    <a:srgbClr val="000000"/>
                  </a:outerShdw>
                </a:effectLst>
                <a:latin typeface="Arial"/>
              </a:rPr>
              <a:t>and </a:t>
            </a:r>
            <a:r>
              <a:rPr lang="en" sz="1800">
                <a:effectLst>
                  <a:outerShdw blurRad="38100" dist="38100" dir="2700000" algn="tl">
                    <a:srgbClr val="000000"/>
                  </a:outerShdw>
                </a:effectLst>
              </a:rPr>
              <a:t>the solvent front</a:t>
            </a:r>
          </a:p>
          <a:p>
            <a:pPr rtl="1">
              <a:spcBef>
                <a:spcPct val="50000"/>
              </a:spcBef>
              <a:defRPr/>
            </a:pPr>
            <a:endParaRPr lang="fr-FR" sz="1800">
              <a:effectLst>
                <a:outerShdw blurRad="38100" dist="38100" dir="2700000" algn="tl">
                  <a:srgbClr val="000000"/>
                </a:outerShdw>
              </a:effectLst>
            </a:endParaRPr>
          </a:p>
          <a:p>
            <a:pPr rtl="1">
              <a:spcBef>
                <a:spcPct val="50000"/>
              </a:spcBef>
              <a:defRPr/>
            </a:pPr>
            <a:endParaRPr lang="fr-FR" sz="1800">
              <a:effectLst>
                <a:outerShdw blurRad="38100" dist="38100" dir="2700000" algn="tl">
                  <a:srgbClr val="000000"/>
                </a:outerShdw>
              </a:effectLst>
            </a:endParaRPr>
          </a:p>
          <a:p>
            <a:pPr rtl="1">
              <a:spcBef>
                <a:spcPct val="50000"/>
              </a:spcBef>
              <a:defRPr/>
            </a:pPr>
            <a:r>
              <a:rPr lang="en" sz="1800">
                <a:effectLst>
                  <a:outerShdw blurRad="38100" dist="38100" dir="2700000" algn="tl">
                    <a:srgbClr val="000000"/>
                  </a:outerShdw>
                </a:effectLst>
              </a:rPr>
              <a:t>The </a:t>
            </a:r>
            <a:r>
              <a:rPr lang="en" sz="1800">
                <a:effectLst>
                  <a:outerShdw blurRad="38100" dist="38100" dir="2700000" algn="tl">
                    <a:srgbClr val="000000"/>
                  </a:outerShdw>
                </a:effectLst>
                <a:latin typeface="Arial"/>
              </a:rPr>
              <a:t>results </a:t>
            </a:r>
            <a:r>
              <a:rPr lang="en" sz="1800">
                <a:effectLst>
                  <a:outerShdw blurRad="38100" dist="38100" dir="2700000" algn="tl">
                    <a:srgbClr val="000000"/>
                  </a:outerShdw>
                </a:effectLst>
              </a:rPr>
              <a:t>are compared </a:t>
            </a:r>
            <a:r>
              <a:rPr lang="en" sz="1800">
                <a:effectLst>
                  <a:outerShdw blurRad="38100" dist="38100" dir="2700000" algn="tl">
                    <a:srgbClr val="000000"/>
                  </a:outerShdw>
                </a:effectLst>
                <a:latin typeface="Arial"/>
              </a:rPr>
              <a:t>with </a:t>
            </a:r>
            <a:r>
              <a:rPr lang="en" sz="1800">
                <a:effectLst>
                  <a:outerShdw blurRad="38100" dist="38100" dir="2700000" algn="tl">
                    <a:srgbClr val="000000"/>
                  </a:outerShdw>
                </a:effectLst>
              </a:rPr>
              <a:t>RF values of the tested </a:t>
            </a:r>
            <a:r>
              <a:rPr lang="en" sz="1800">
                <a:effectLst>
                  <a:outerShdw blurRad="38100" dist="38100" dir="2700000" algn="tl">
                    <a:srgbClr val="000000"/>
                  </a:outerShdw>
                </a:effectLst>
                <a:latin typeface="Arial"/>
              </a:rPr>
              <a:t>compound .</a:t>
            </a:r>
          </a:p>
        </p:txBody>
      </p:sp>
      <p:sp>
        <p:nvSpPr>
          <p:cNvPr id="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8678266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5" descr="http://s1.e-monsite.com/2009/01/25/01/24765603chroma-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3675063"/>
            <a:ext cx="233997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ZoneTexte 4"/>
          <p:cNvSpPr txBox="1">
            <a:spLocks noChangeArrowheads="1"/>
          </p:cNvSpPr>
          <p:nvPr/>
        </p:nvSpPr>
        <p:spPr bwMode="auto">
          <a:xfrm>
            <a:off x="7988300" y="6154738"/>
            <a:ext cx="360363" cy="369887"/>
          </a:xfrm>
          <a:prstGeom prst="rect">
            <a:avLst/>
          </a:prstGeom>
          <a:solidFill>
            <a:schemeClr val="tx1"/>
          </a:solidFill>
          <a:ln w="9525">
            <a:noFill/>
            <a:miter lim="800000"/>
            <a:headEnd/>
            <a:tailEnd/>
          </a:ln>
        </p:spPr>
        <p:txBody>
          <a:bodyPr>
            <a:spAutoFit/>
          </a:bodyPr>
          <a:lstStyle/>
          <a:p>
            <a:pPr algn="ctr" rtl="1">
              <a:defRPr/>
            </a:pPr>
            <a:r>
              <a:rPr lang="en" dirty="0">
                <a:solidFill>
                  <a:schemeClr val="bg1"/>
                </a:solidFill>
                <a:effectLst>
                  <a:outerShdw blurRad="38100" dist="38100" dir="2700000" algn="tl">
                    <a:srgbClr val="000000">
                      <a:alpha val="43137"/>
                    </a:srgbClr>
                  </a:outerShdw>
                </a:effectLst>
              </a:rPr>
              <a:t>HAS</a:t>
            </a:r>
          </a:p>
        </p:txBody>
      </p:sp>
      <p:pic>
        <p:nvPicPr>
          <p:cNvPr id="87047" name="Picture 7" descr="http://upload.wikimedia.org/wikipedia/commons/0/0b/TLC-Essential-O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908050"/>
            <a:ext cx="360045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3" descr="chromatogramme_2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928688"/>
            <a:ext cx="35655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avec flèche 9"/>
          <p:cNvCxnSpPr/>
          <p:nvPr/>
        </p:nvCxnSpPr>
        <p:spPr>
          <a:xfrm flipV="1">
            <a:off x="3563938" y="1125538"/>
            <a:ext cx="2736850" cy="15113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3563938" y="4437063"/>
            <a:ext cx="3024187" cy="1439862"/>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a:spLocks noChangeArrowheads="1"/>
          </p:cNvSpPr>
          <p:nvPr/>
        </p:nvSpPr>
        <p:spPr bwMode="auto">
          <a:xfrm>
            <a:off x="4572000" y="4508500"/>
            <a:ext cx="1779588" cy="923925"/>
          </a:xfrm>
          <a:prstGeom prst="rect">
            <a:avLst/>
          </a:prstGeom>
          <a:noFill/>
          <a:ln w="9525">
            <a:solidFill>
              <a:srgbClr val="00B050"/>
            </a:solidFill>
            <a:miter lim="800000"/>
            <a:headEnd/>
            <a:tailEnd/>
          </a:ln>
        </p:spPr>
        <p:txBody>
          <a:bodyPr wrap="none">
            <a:spAutoFit/>
          </a:bodyPr>
          <a:lstStyle/>
          <a:p>
            <a:pPr algn="ctr" rtl="1">
              <a:defRPr/>
            </a:pPr>
            <a:r>
              <a:rPr lang="en" b="1">
                <a:effectLst>
                  <a:outerShdw blurRad="38100" dist="38100" dir="2700000" algn="tl">
                    <a:srgbClr val="000000">
                      <a:alpha val="43137"/>
                    </a:srgbClr>
                  </a:outerShdw>
                </a:effectLst>
              </a:rPr>
              <a:t>RF calculation</a:t>
            </a:r>
          </a:p>
          <a:p>
            <a:pPr algn="ctr" rtl="1">
              <a:defRPr/>
            </a:pPr>
            <a:r>
              <a:rPr lang="en" b="1">
                <a:effectLst>
                  <a:outerShdw blurRad="38100" dist="38100" dir="2700000" algn="tl">
                    <a:srgbClr val="000000">
                      <a:alpha val="43137"/>
                    </a:srgbClr>
                  </a:outerShdw>
                </a:effectLst>
              </a:rPr>
              <a:t>(Report to</a:t>
            </a:r>
          </a:p>
          <a:p>
            <a:pPr algn="ctr" rtl="1">
              <a:defRPr/>
            </a:pPr>
            <a:r>
              <a:rPr lang="en" b="1">
                <a:effectLst>
                  <a:outerShdw blurRad="38100" dist="38100" dir="2700000" algn="tl">
                    <a:srgbClr val="000000">
                      <a:alpha val="43137"/>
                    </a:srgbClr>
                  </a:outerShdw>
                </a:effectLst>
              </a:rPr>
              <a:t>Forehead)</a:t>
            </a:r>
          </a:p>
        </p:txBody>
      </p:sp>
      <p:pic>
        <p:nvPicPr>
          <p:cNvPr id="87051" name="Picture 11" descr="http://62.160.74.20/s.remyhtml/Ch_2nde/images/chromato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5438" y="503238"/>
            <a:ext cx="23399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a:spLocks noChangeArrowheads="1"/>
          </p:cNvSpPr>
          <p:nvPr/>
        </p:nvSpPr>
        <p:spPr bwMode="auto">
          <a:xfrm>
            <a:off x="3924300" y="476250"/>
            <a:ext cx="2298700" cy="1077913"/>
          </a:xfrm>
          <a:prstGeom prst="rect">
            <a:avLst/>
          </a:prstGeom>
          <a:noFill/>
          <a:ln w="9525">
            <a:solidFill>
              <a:srgbClr val="00B050"/>
            </a:solidFill>
            <a:miter lim="800000"/>
            <a:headEnd/>
            <a:tailEnd/>
          </a:ln>
        </p:spPr>
        <p:txBody>
          <a:bodyPr>
            <a:spAutoFit/>
          </a:bodyPr>
          <a:lstStyle/>
          <a:p>
            <a:pPr algn="ctr" rtl="1">
              <a:defRPr/>
            </a:pPr>
            <a:r>
              <a:rPr lang="en" b="1" dirty="0">
                <a:effectLst>
                  <a:outerShdw blurRad="38100" dist="38100" dir="2700000" algn="tl">
                    <a:srgbClr val="000000">
                      <a:alpha val="43137"/>
                    </a:srgbClr>
                  </a:outerShdw>
                </a:effectLst>
              </a:rPr>
              <a:t>Comparison of</a:t>
            </a:r>
          </a:p>
          <a:p>
            <a:pPr algn="ctr" rtl="1">
              <a:defRPr/>
            </a:pPr>
            <a:r>
              <a:rPr lang="en" b="1" dirty="0">
                <a:effectLst>
                  <a:outerShdw blurRad="38100" dist="38100" dir="2700000" algn="tl">
                    <a:srgbClr val="000000">
                      <a:alpha val="43137"/>
                    </a:srgbClr>
                  </a:outerShdw>
                </a:effectLst>
              </a:rPr>
              <a:t>C, M, E, L (unknown)</a:t>
            </a:r>
          </a:p>
          <a:p>
            <a:pPr algn="ctr" rtl="1">
              <a:defRPr/>
            </a:pPr>
            <a:r>
              <a:rPr lang="en" b="1" dirty="0">
                <a:effectLst>
                  <a:outerShdw blurRad="38100" dist="38100" dir="2700000" algn="tl">
                    <a:srgbClr val="000000">
                      <a:alpha val="43137"/>
                    </a:srgbClr>
                  </a:outerShdw>
                </a:effectLst>
              </a:rPr>
              <a:t>With known witnesses (P)</a:t>
            </a:r>
          </a:p>
        </p:txBody>
      </p:sp>
      <p:sp>
        <p:nvSpPr>
          <p:cNvPr id="12" name="ZoneTexte 11"/>
          <p:cNvSpPr txBox="1"/>
          <p:nvPr/>
        </p:nvSpPr>
        <p:spPr>
          <a:xfrm>
            <a:off x="3852851" y="3714750"/>
            <a:ext cx="2924198" cy="400110"/>
          </a:xfrm>
          <a:prstGeom prst="rect">
            <a:avLst/>
          </a:prstGeom>
          <a:noFill/>
        </p:spPr>
        <p:txBody>
          <a:bodyPr wrap="none">
            <a:spAutoFit/>
          </a:bodyPr>
          <a:lstStyle/>
          <a:p>
            <a:pPr algn="ctr" rtl="1">
              <a:defRPr/>
            </a:pPr>
            <a:r>
              <a:rPr lang="en" sz="2000" dirty="0">
                <a:solidFill>
                  <a:srgbClr val="FFFF00"/>
                </a:solidFill>
                <a:effectLst>
                  <a:outerShdw blurRad="38100" dist="38100" dir="2700000" algn="tl">
                    <a:srgbClr val="000000">
                      <a:alpha val="43137"/>
                    </a:srgbClr>
                  </a:outerShdw>
                </a:effectLst>
              </a:rPr>
              <a:t>RF </a:t>
            </a:r>
            <a:r>
              <a:rPr lang="en" sz="2000" baseline="-25000" dirty="0">
                <a:solidFill>
                  <a:srgbClr val="FFFF00"/>
                </a:solidFill>
                <a:effectLst>
                  <a:outerShdw blurRad="38100" dist="38100" dir="2700000" algn="tl">
                    <a:srgbClr val="000000">
                      <a:alpha val="43137"/>
                    </a:srgbClr>
                  </a:outerShdw>
                </a:effectLst>
              </a:rPr>
              <a:t>E </a:t>
            </a:r>
            <a:r>
              <a:rPr lang="en" sz="2000" dirty="0">
                <a:solidFill>
                  <a:srgbClr val="FFFF00"/>
                </a:solidFill>
                <a:effectLst>
                  <a:outerShdw blurRad="38100" dist="38100" dir="2700000" algn="tl">
                    <a:srgbClr val="000000">
                      <a:alpha val="43137"/>
                    </a:srgbClr>
                  </a:outerShdw>
                </a:effectLst>
              </a:rPr>
              <a:t>=</a:t>
            </a:r>
            <a:r>
              <a:rPr lang="en" sz="2000" dirty="0">
                <a:effectLst>
                  <a:outerShdw blurRad="38100" dist="38100" dir="2700000" algn="tl">
                    <a:srgbClr val="000000">
                      <a:alpha val="43137"/>
                    </a:srgbClr>
                  </a:outerShdw>
                </a:effectLst>
              </a:rPr>
              <a:t> </a:t>
            </a:r>
            <a:r>
              <a:rPr lang="en" sz="2000" dirty="0">
                <a:solidFill>
                  <a:srgbClr val="FFFF00"/>
                </a:solidFill>
                <a:effectLst>
                  <a:outerShdw blurRad="38100" dist="38100" dir="2700000" algn="tl">
                    <a:srgbClr val="000000">
                      <a:alpha val="43137"/>
                    </a:srgbClr>
                  </a:outerShdw>
                </a:effectLst>
              </a:rPr>
              <a:t>h1/H=5.3/6.4 =0.82</a:t>
            </a:r>
            <a:r>
              <a:rPr lang="en" sz="2000" dirty="0">
                <a:effectLst>
                  <a:outerShdw blurRad="38100" dist="38100" dir="2700000" algn="tl">
                    <a:srgbClr val="000000">
                      <a:alpha val="43137"/>
                    </a:srgbClr>
                  </a:outerShdw>
                </a:effectLst>
              </a:rPr>
              <a:t> </a:t>
            </a:r>
          </a:p>
        </p:txBody>
      </p:sp>
      <p:sp>
        <p:nvSpPr>
          <p:cNvPr id="13" name="ZoneTexte 12"/>
          <p:cNvSpPr txBox="1"/>
          <p:nvPr/>
        </p:nvSpPr>
        <p:spPr>
          <a:xfrm>
            <a:off x="3938851" y="6246594"/>
            <a:ext cx="2680927" cy="400110"/>
          </a:xfrm>
          <a:prstGeom prst="rect">
            <a:avLst/>
          </a:prstGeom>
          <a:noFill/>
        </p:spPr>
        <p:txBody>
          <a:bodyPr wrap="none">
            <a:spAutoFit/>
          </a:bodyPr>
          <a:lstStyle/>
          <a:p>
            <a:pPr algn="ctr" rtl="1">
              <a:defRPr/>
            </a:pPr>
            <a:r>
              <a:rPr lang="en" sz="2000" dirty="0">
                <a:solidFill>
                  <a:srgbClr val="92D050"/>
                </a:solidFill>
                <a:effectLst>
                  <a:outerShdw blurRad="38100" dist="38100" dir="2700000" algn="tl">
                    <a:srgbClr val="000000">
                      <a:alpha val="43137"/>
                    </a:srgbClr>
                  </a:outerShdw>
                </a:effectLst>
              </a:rPr>
              <a:t>RF </a:t>
            </a:r>
            <a:r>
              <a:rPr lang="en" sz="2000" baseline="-25000" dirty="0">
                <a:solidFill>
                  <a:srgbClr val="92D050"/>
                </a:solidFill>
                <a:effectLst>
                  <a:outerShdw blurRad="38100" dist="38100" dir="2700000" algn="tl">
                    <a:srgbClr val="000000">
                      <a:alpha val="43137"/>
                    </a:srgbClr>
                  </a:outerShdw>
                </a:effectLst>
              </a:rPr>
              <a:t>A </a:t>
            </a:r>
            <a:r>
              <a:rPr lang="en" sz="2000" dirty="0">
                <a:solidFill>
                  <a:srgbClr val="92D050"/>
                </a:solidFill>
                <a:effectLst>
                  <a:outerShdw blurRad="38100" dist="38100" dir="2700000" algn="tl">
                    <a:srgbClr val="000000">
                      <a:alpha val="43137"/>
                    </a:srgbClr>
                  </a:outerShdw>
                </a:effectLst>
              </a:rPr>
              <a:t>= h2/H = 5/6.4 = 0.78</a:t>
            </a:r>
          </a:p>
        </p:txBody>
      </p:sp>
      <p:sp>
        <p:nvSpPr>
          <p:cNvPr id="16" name="ZoneTexte 15"/>
          <p:cNvSpPr txBox="1"/>
          <p:nvPr/>
        </p:nvSpPr>
        <p:spPr>
          <a:xfrm>
            <a:off x="250824" y="500063"/>
            <a:ext cx="3313113" cy="369332"/>
          </a:xfrm>
          <a:prstGeom prst="rect">
            <a:avLst/>
          </a:prstGeom>
          <a:solidFill>
            <a:srgbClr val="99FF33"/>
          </a:solidFill>
        </p:spPr>
        <p:txBody>
          <a:bodyPr wrap="square">
            <a:spAutoFit/>
          </a:bodyPr>
          <a:lstStyle/>
          <a:p>
            <a:pPr algn="ctr" rtl="1">
              <a:defRPr/>
            </a:pPr>
            <a:r>
              <a:rPr lang="en" dirty="0">
                <a:solidFill>
                  <a:srgbClr val="FF0000"/>
                </a:solidFill>
                <a:effectLst>
                  <a:outerShdw blurRad="38100" dist="38100" dir="2700000" algn="tl">
                    <a:srgbClr val="000000">
                      <a:alpha val="43137"/>
                    </a:srgbClr>
                  </a:outerShdw>
                </a:effectLst>
              </a:rPr>
              <a:t>Find 2 sample </a:t>
            </a:r>
            <a:r>
              <a:rPr lang="en" dirty="0" smtClean="0">
                <a:solidFill>
                  <a:srgbClr val="FF0000"/>
                </a:solidFill>
                <a:effectLst>
                  <a:outerShdw blurRad="38100" dist="38100" dir="2700000" algn="tl">
                    <a:srgbClr val="000000">
                      <a:alpha val="43137"/>
                    </a:srgbClr>
                  </a:outerShdw>
                </a:effectLst>
              </a:rPr>
              <a:t>deposits </a:t>
            </a:r>
            <a:r>
              <a:rPr lang="en" dirty="0">
                <a:solidFill>
                  <a:srgbClr val="FF0000"/>
                </a:solidFill>
                <a:effectLst>
                  <a:outerShdw blurRad="38100" dist="38100" dir="2700000" algn="tl">
                    <a:srgbClr val="000000">
                      <a:alpha val="43137"/>
                    </a:srgbClr>
                  </a:outerShdw>
                </a:effectLst>
              </a:rPr>
              <a:t>?</a:t>
            </a:r>
          </a:p>
        </p:txBody>
      </p:sp>
      <p:sp>
        <p:nvSpPr>
          <p:cNvPr id="17" name="ZoneTexte 16"/>
          <p:cNvSpPr txBox="1"/>
          <p:nvPr/>
        </p:nvSpPr>
        <p:spPr>
          <a:xfrm>
            <a:off x="331076" y="6000750"/>
            <a:ext cx="3358055" cy="646331"/>
          </a:xfrm>
          <a:prstGeom prst="rect">
            <a:avLst/>
          </a:prstGeom>
          <a:solidFill>
            <a:srgbClr val="99FF33"/>
          </a:solidFill>
        </p:spPr>
        <p:txBody>
          <a:bodyPr wrap="square">
            <a:spAutoFit/>
          </a:bodyPr>
          <a:lstStyle/>
          <a:p>
            <a:pPr algn="ctr" rtl="1">
              <a:defRPr/>
            </a:pPr>
            <a:r>
              <a:rPr lang="en" dirty="0">
                <a:solidFill>
                  <a:srgbClr val="FF0000"/>
                </a:solidFill>
                <a:effectLst>
                  <a:outerShdw blurRad="38100" dist="38100" dir="2700000" algn="tl">
                    <a:srgbClr val="000000">
                      <a:alpha val="43137"/>
                    </a:srgbClr>
                  </a:outerShdw>
                </a:effectLst>
              </a:rPr>
              <a:t>How many serums are there?</a:t>
            </a:r>
          </a:p>
          <a:p>
            <a:pPr algn="ctr" rtl="1">
              <a:defRPr/>
            </a:pPr>
            <a:r>
              <a:rPr lang="en" dirty="0">
                <a:solidFill>
                  <a:srgbClr val="FF0000"/>
                </a:solidFill>
                <a:effectLst>
                  <a:outerShdw blurRad="38100" dist="38100" dir="2700000" algn="tl">
                    <a:srgbClr val="000000">
                      <a:alpha val="43137"/>
                    </a:srgbClr>
                  </a:outerShdw>
                </a:effectLst>
              </a:rPr>
              <a:t>Is this the same animal?</a:t>
            </a:r>
          </a:p>
        </p:txBody>
      </p:sp>
      <p:sp>
        <p:nvSpPr>
          <p:cNvPr id="18" name="ZoneTexte 17"/>
          <p:cNvSpPr txBox="1"/>
          <p:nvPr/>
        </p:nvSpPr>
        <p:spPr>
          <a:xfrm>
            <a:off x="8386763" y="1130300"/>
            <a:ext cx="257175" cy="246063"/>
          </a:xfrm>
          <a:prstGeom prst="rect">
            <a:avLst/>
          </a:prstGeom>
          <a:noFill/>
        </p:spPr>
        <p:txBody>
          <a:bodyPr wrap="none">
            <a:spAutoFit/>
          </a:bodyPr>
          <a:lstStyle/>
          <a:p>
            <a:pPr algn="ctr" rtl="1">
              <a:defRPr/>
            </a:pPr>
            <a:r>
              <a:rPr lang="en" sz="1000" dirty="0">
                <a:solidFill>
                  <a:schemeClr val="bg2"/>
                </a:solidFill>
                <a:effectLst>
                  <a:outerShdw blurRad="38100" dist="38100" dir="2700000" algn="tl">
                    <a:srgbClr val="000000">
                      <a:alpha val="43137"/>
                    </a:srgbClr>
                  </a:outerShdw>
                </a:effectLst>
              </a:rPr>
              <a:t>S</a:t>
            </a:r>
          </a:p>
        </p:txBody>
      </p:sp>
      <p:sp>
        <p:nvSpPr>
          <p:cNvPr id="19" name="ZoneTexte 18"/>
          <p:cNvSpPr txBox="1"/>
          <p:nvPr/>
        </p:nvSpPr>
        <p:spPr>
          <a:xfrm>
            <a:off x="8386763" y="1711325"/>
            <a:ext cx="254000" cy="246063"/>
          </a:xfrm>
          <a:prstGeom prst="rect">
            <a:avLst/>
          </a:prstGeom>
          <a:noFill/>
        </p:spPr>
        <p:txBody>
          <a:bodyPr wrap="none">
            <a:spAutoFit/>
          </a:bodyPr>
          <a:lstStyle/>
          <a:p>
            <a:pPr algn="ctr" rtl="1">
              <a:defRPr/>
            </a:pPr>
            <a:r>
              <a:rPr lang="en" sz="1000" dirty="0">
                <a:solidFill>
                  <a:schemeClr val="bg2"/>
                </a:solidFill>
                <a:effectLst>
                  <a:outerShdw blurRad="38100" dist="38100" dir="2700000" algn="tl">
                    <a:srgbClr val="000000">
                      <a:alpha val="43137"/>
                    </a:srgbClr>
                  </a:outerShdw>
                </a:effectLst>
              </a:rPr>
              <a:t>F</a:t>
            </a:r>
          </a:p>
        </p:txBody>
      </p:sp>
      <p:sp>
        <p:nvSpPr>
          <p:cNvPr id="20" name="ZoneTexte 19"/>
          <p:cNvSpPr txBox="1"/>
          <p:nvPr/>
        </p:nvSpPr>
        <p:spPr>
          <a:xfrm>
            <a:off x="8386763" y="1328738"/>
            <a:ext cx="263525" cy="246062"/>
          </a:xfrm>
          <a:prstGeom prst="rect">
            <a:avLst/>
          </a:prstGeom>
          <a:noFill/>
        </p:spPr>
        <p:txBody>
          <a:bodyPr wrap="none">
            <a:spAutoFit/>
          </a:bodyPr>
          <a:lstStyle/>
          <a:p>
            <a:pPr algn="ctr" rtl="1">
              <a:defRPr/>
            </a:pPr>
            <a:r>
              <a:rPr lang="en" sz="1000" dirty="0">
                <a:solidFill>
                  <a:schemeClr val="bg2"/>
                </a:solidFill>
                <a:effectLst>
                  <a:outerShdw blurRad="38100" dist="38100" dir="2700000" algn="tl">
                    <a:srgbClr val="000000">
                      <a:alpha val="43137"/>
                    </a:srgbClr>
                  </a:outerShdw>
                </a:effectLst>
              </a:rPr>
              <a:t>HAS</a:t>
            </a:r>
          </a:p>
        </p:txBody>
      </p:sp>
      <p:sp>
        <p:nvSpPr>
          <p:cNvPr id="21" name="ZoneTexte 20"/>
          <p:cNvSpPr txBox="1"/>
          <p:nvPr/>
        </p:nvSpPr>
        <p:spPr>
          <a:xfrm>
            <a:off x="8345488" y="2049463"/>
            <a:ext cx="269875" cy="246062"/>
          </a:xfrm>
          <a:prstGeom prst="rect">
            <a:avLst/>
          </a:prstGeom>
          <a:noFill/>
        </p:spPr>
        <p:txBody>
          <a:bodyPr wrap="none">
            <a:spAutoFit/>
          </a:bodyPr>
          <a:lstStyle/>
          <a:p>
            <a:pPr algn="ctr" rtl="1">
              <a:defRPr/>
            </a:pPr>
            <a:r>
              <a:rPr lang="en" sz="1000" dirty="0">
                <a:solidFill>
                  <a:schemeClr val="bg2"/>
                </a:solidFill>
                <a:effectLst>
                  <a:outerShdw blurRad="38100" dist="38100" dir="2700000" algn="tl">
                    <a:srgbClr val="000000">
                      <a:alpha val="43137"/>
                    </a:srgbClr>
                  </a:outerShdw>
                </a:effectLst>
              </a:rPr>
              <a:t>G</a:t>
            </a:r>
          </a:p>
        </p:txBody>
      </p:sp>
      <p:sp>
        <p:nvSpPr>
          <p:cNvPr id="22" name="ZoneTexte 21"/>
          <p:cNvSpPr txBox="1"/>
          <p:nvPr/>
        </p:nvSpPr>
        <p:spPr>
          <a:xfrm>
            <a:off x="8345488" y="2514600"/>
            <a:ext cx="336550" cy="246063"/>
          </a:xfrm>
          <a:prstGeom prst="rect">
            <a:avLst/>
          </a:prstGeom>
          <a:noFill/>
        </p:spPr>
        <p:txBody>
          <a:bodyPr wrap="none">
            <a:spAutoFit/>
          </a:bodyPr>
          <a:lstStyle/>
          <a:p>
            <a:pPr algn="ctr" rtl="1">
              <a:defRPr/>
            </a:pPr>
            <a:r>
              <a:rPr lang="en" sz="1000" dirty="0">
                <a:solidFill>
                  <a:schemeClr val="bg2"/>
                </a:solidFill>
                <a:effectLst>
                  <a:outerShdw blurRad="38100" dist="38100" dir="2700000" algn="tl">
                    <a:srgbClr val="000000">
                      <a:alpha val="43137"/>
                    </a:srgbClr>
                  </a:outerShdw>
                </a:effectLst>
              </a:rPr>
              <a:t>Ga</a:t>
            </a:r>
          </a:p>
        </p:txBody>
      </p:sp>
      <p:sp>
        <p:nvSpPr>
          <p:cNvPr id="115733" name="ZoneTexte 22"/>
          <p:cNvSpPr txBox="1">
            <a:spLocks noChangeArrowheads="1"/>
          </p:cNvSpPr>
          <p:nvPr/>
        </p:nvSpPr>
        <p:spPr bwMode="auto">
          <a:xfrm>
            <a:off x="6732588" y="3284538"/>
            <a:ext cx="240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900" b="1">
                <a:solidFill>
                  <a:schemeClr val="bg2"/>
                </a:solidFill>
              </a:rPr>
              <a:t>S: Sucrose, A: arabinose, F: fructose</a:t>
            </a:r>
          </a:p>
          <a:p>
            <a:pPr algn="ctr" rtl="1" eaLnBrk="1" hangingPunct="1"/>
            <a:r>
              <a:rPr lang="en" altLang="fr-FR" sz="900" b="1">
                <a:solidFill>
                  <a:schemeClr val="bg2"/>
                </a:solidFill>
              </a:rPr>
              <a:t>G: glucose, Ga: galactose</a:t>
            </a:r>
          </a:p>
        </p:txBody>
      </p:sp>
      <p:sp>
        <p:nvSpPr>
          <p:cNvPr id="23"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334761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checkerboard(across)">
                                      <p:cBhvr>
                                        <p:cTn id="7" dur="500"/>
                                        <p:tgtEl>
                                          <p:spTgt spid="870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87051"/>
                                        </p:tgtEl>
                                        <p:attrNameLst>
                                          <p:attrName>style.visibility</p:attrName>
                                        </p:attrNameLst>
                                      </p:cBhvr>
                                      <p:to>
                                        <p:strVal val="visible"/>
                                      </p:to>
                                    </p:set>
                                    <p:animEffect transition="in" filter="blinds(horizontal)">
                                      <p:cBhvr>
                                        <p:cTn id="35" dur="500"/>
                                        <p:tgtEl>
                                          <p:spTgt spid="8705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87044"/>
                                        </p:tgtEl>
                                        <p:attrNameLst>
                                          <p:attrName>style.visibility</p:attrName>
                                        </p:attrNameLst>
                                      </p:cBhvr>
                                      <p:to>
                                        <p:strVal val="visible"/>
                                      </p:to>
                                    </p:set>
                                    <p:animEffect transition="in" filter="blinds(horizontal)">
                                      <p:cBhvr>
                                        <p:cTn id="52" dur="500"/>
                                        <p:tgtEl>
                                          <p:spTgt spid="870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87045"/>
                                        </p:tgtEl>
                                        <p:attrNameLst>
                                          <p:attrName>style.visibility</p:attrName>
                                        </p:attrNameLst>
                                      </p:cBhvr>
                                      <p:to>
                                        <p:strVal val="visible"/>
                                      </p:to>
                                    </p:set>
                                    <p:anim calcmode="lin" valueType="num">
                                      <p:cBhvr>
                                        <p:cTn id="57" dur="500" fill="hold"/>
                                        <p:tgtEl>
                                          <p:spTgt spid="87045"/>
                                        </p:tgtEl>
                                        <p:attrNameLst>
                                          <p:attrName>ppt_w</p:attrName>
                                        </p:attrNameLst>
                                      </p:cBhvr>
                                      <p:tavLst>
                                        <p:tav tm="0">
                                          <p:val>
                                            <p:fltVal val="0"/>
                                          </p:val>
                                        </p:tav>
                                        <p:tav tm="100000">
                                          <p:val>
                                            <p:strVal val="#ppt_w"/>
                                          </p:val>
                                        </p:tav>
                                      </p:tavLst>
                                    </p:anim>
                                    <p:anim calcmode="lin" valueType="num">
                                      <p:cBhvr>
                                        <p:cTn id="58" dur="500" fill="hold"/>
                                        <p:tgtEl>
                                          <p:spTgt spid="87045"/>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 grpId="0" animBg="1"/>
      <p:bldP spid="15" grpId="0" animBg="1"/>
      <p:bldP spid="12" grpId="0"/>
      <p:bldP spid="13" grpId="0"/>
      <p:bldP spid="16" grpId="0" animBg="1"/>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5"/>
          <p:cNvSpPr txBox="1">
            <a:spLocks noChangeArrowheads="1"/>
          </p:cNvSpPr>
          <p:nvPr/>
        </p:nvSpPr>
        <p:spPr bwMode="auto">
          <a:xfrm>
            <a:off x="395288" y="739775"/>
            <a:ext cx="852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000" u="sng">
                <a:solidFill>
                  <a:srgbClr val="FFFF66"/>
                </a:solidFill>
              </a:rPr>
              <a:t>HOW DO WE DETERMINE THE MODE OF BONES LINKING TO EACH OTHER?</a:t>
            </a:r>
          </a:p>
        </p:txBody>
      </p:sp>
      <p:sp>
        <p:nvSpPr>
          <p:cNvPr id="116739" name="Text Box 6"/>
          <p:cNvSpPr txBox="1">
            <a:spLocks noChangeArrowheads="1"/>
          </p:cNvSpPr>
          <p:nvPr/>
        </p:nvSpPr>
        <p:spPr bwMode="auto">
          <a:xfrm>
            <a:off x="269875" y="1268413"/>
            <a:ext cx="887412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1800" u="sng"/>
              <a:t>Methylation : </a:t>
            </a:r>
            <a:r>
              <a:rPr lang="en" altLang="fr-FR"/>
              <a:t>This </a:t>
            </a:r>
            <a:r>
              <a:rPr lang="en" altLang="fr-FR">
                <a:latin typeface="Arial" pitchFamily="34" charset="0"/>
              </a:rPr>
              <a:t>involves </a:t>
            </a:r>
            <a:r>
              <a:rPr lang="en" altLang="fr-FR"/>
              <a:t>substituting all the OH groups not involved </a:t>
            </a:r>
            <a:r>
              <a:rPr lang="en" altLang="fr-FR" sz="1800" u="sng">
                <a:latin typeface="Arial" pitchFamily="34" charset="0"/>
              </a:rPr>
              <a:t>in </a:t>
            </a:r>
            <a:r>
              <a:rPr lang="en" altLang="fr-FR">
                <a:latin typeface="Arial" pitchFamily="34" charset="0"/>
              </a:rPr>
              <a:t>a </a:t>
            </a:r>
            <a:r>
              <a:rPr lang="en" altLang="fr-FR"/>
              <a:t>bond</a:t>
            </a:r>
          </a:p>
          <a:p>
            <a:pPr rtl="1" eaLnBrk="1" hangingPunct="1"/>
            <a:r>
              <a:rPr lang="en" altLang="fr-FR">
                <a:latin typeface="Arial" pitchFamily="34" charset="0"/>
              </a:rPr>
              <a:t>methyl </a:t>
            </a:r>
            <a:r>
              <a:rPr lang="en" altLang="fr-FR"/>
              <a:t>group ( </a:t>
            </a:r>
            <a:r>
              <a:rPr lang="en" altLang="fr-FR">
                <a:latin typeface="Arial" pitchFamily="34" charset="0"/>
              </a:rPr>
              <a:t>methylation </a:t>
            </a:r>
            <a:r>
              <a:rPr lang="en" altLang="fr-FR"/>
              <a:t>) which will give rise to the methoxy </a:t>
            </a:r>
            <a:r>
              <a:rPr lang="en" altLang="fr-FR">
                <a:latin typeface="Arial" pitchFamily="34" charset="0"/>
              </a:rPr>
              <a:t>group </a:t>
            </a:r>
            <a:r>
              <a:rPr lang="en" altLang="fr-FR"/>
              <a:t>.</a:t>
            </a:r>
          </a:p>
          <a:p>
            <a:pPr rtl="1" eaLnBrk="1" hangingPunct="1"/>
            <a:endParaRPr lang="fr-FR" altLang="fr-FR"/>
          </a:p>
          <a:p>
            <a:pPr rtl="1" eaLnBrk="1" hangingPunct="1"/>
            <a:r>
              <a:rPr lang="en" altLang="fr-FR">
                <a:latin typeface="Arial" pitchFamily="34" charset="0"/>
              </a:rPr>
              <a:t>controlled </a:t>
            </a:r>
            <a:r>
              <a:rPr lang="en" altLang="fr-FR"/>
              <a:t>oxidation , which will be considered </a:t>
            </a:r>
            <a:r>
              <a:rPr lang="en" altLang="fr-FR">
                <a:latin typeface="Arial" pitchFamily="34" charset="0"/>
              </a:rPr>
              <a:t>later , will allow </a:t>
            </a:r>
            <a:r>
              <a:rPr lang="en" altLang="fr-FR"/>
              <a:t>the free OH groups to appear </a:t>
            </a:r>
            <a:r>
              <a:rPr lang="en" altLang="fr-FR">
                <a:latin typeface="Arial" pitchFamily="34" charset="0"/>
              </a:rPr>
              <a:t>;</a:t>
            </a:r>
          </a:p>
          <a:p>
            <a:pPr rtl="1" eaLnBrk="1" hangingPunct="1"/>
            <a:r>
              <a:rPr lang="en" altLang="fr-FR"/>
              <a:t>therefore those that </a:t>
            </a:r>
            <a:r>
              <a:rPr lang="en" altLang="fr-FR">
                <a:latin typeface="Arial" pitchFamily="34" charset="0"/>
              </a:rPr>
              <a:t>were </a:t>
            </a:r>
            <a:r>
              <a:rPr lang="en" altLang="fr-FR"/>
              <a:t>involved in a glycosidic bond. Finally, by </a:t>
            </a:r>
            <a:r>
              <a:rPr lang="en" altLang="fr-FR">
                <a:latin typeface="Arial" pitchFamily="34" charset="0"/>
              </a:rPr>
              <a:t>method of </a:t>
            </a:r>
            <a:r>
              <a:rPr lang="en" altLang="fr-FR"/>
              <a:t>recurrence </a:t>
            </a:r>
            <a:r>
              <a:rPr lang="en" altLang="fr-FR">
                <a:latin typeface="Arial" pitchFamily="34" charset="0"/>
              </a:rPr>
              <a:t>, </a:t>
            </a:r>
            <a:r>
              <a:rPr lang="en" altLang="fr-FR"/>
              <a:t>we attempt</a:t>
            </a:r>
          </a:p>
          <a:p>
            <a:pPr rtl="1" eaLnBrk="1" hangingPunct="1"/>
            <a:r>
              <a:rPr lang="en" altLang="fr-FR"/>
              <a:t>To </a:t>
            </a:r>
            <a:r>
              <a:rPr lang="en" altLang="fr-FR">
                <a:latin typeface="Arial" pitchFamily="34" charset="0"/>
              </a:rPr>
              <a:t>establish </a:t>
            </a:r>
            <a:r>
              <a:rPr lang="en" altLang="fr-FR"/>
              <a:t>an </a:t>
            </a:r>
            <a:r>
              <a:rPr lang="en" altLang="fr-FR">
                <a:latin typeface="Arial" pitchFamily="34" charset="0"/>
              </a:rPr>
              <a:t>oside assembly </a:t>
            </a:r>
            <a:r>
              <a:rPr lang="en" altLang="fr-FR"/>
              <a:t>.</a:t>
            </a:r>
          </a:p>
          <a:p>
            <a:pPr rtl="1" eaLnBrk="1" hangingPunct="1"/>
            <a:endParaRPr lang="fr-FR" altLang="fr-FR"/>
          </a:p>
          <a:p>
            <a:pPr rtl="1" eaLnBrk="1" hangingPunct="1"/>
            <a:r>
              <a:rPr lang="en" altLang="fr-FR"/>
              <a:t>Explain with examples</a:t>
            </a:r>
          </a:p>
          <a:p>
            <a:pPr rtl="1" eaLnBrk="1" hangingPunct="1"/>
            <a:endParaRPr lang="fr-FR" altLang="fr-FR"/>
          </a:p>
          <a:p>
            <a:pPr rtl="1" eaLnBrk="1" hangingPunct="1"/>
            <a:endParaRPr lang="fr-FR" altLang="fr-FR"/>
          </a:p>
        </p:txBody>
      </p:sp>
      <p:grpSp>
        <p:nvGrpSpPr>
          <p:cNvPr id="2" name="Group 3"/>
          <p:cNvGrpSpPr>
            <a:grpSpLocks/>
          </p:cNvGrpSpPr>
          <p:nvPr/>
        </p:nvGrpSpPr>
        <p:grpSpPr bwMode="auto">
          <a:xfrm>
            <a:off x="428625" y="3643313"/>
            <a:ext cx="2357438" cy="1285875"/>
            <a:chOff x="1032" y="2248"/>
            <a:chExt cx="3556" cy="2113"/>
          </a:xfrm>
        </p:grpSpPr>
        <p:sp>
          <p:nvSpPr>
            <p:cNvPr id="6" name="Rectangle 4"/>
            <p:cNvSpPr>
              <a:spLocks noChangeArrowheads="1"/>
            </p:cNvSpPr>
            <p:nvPr/>
          </p:nvSpPr>
          <p:spPr bwMode="auto">
            <a:xfrm>
              <a:off x="1736" y="3798"/>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7" name="Text Box 5"/>
            <p:cNvSpPr txBox="1">
              <a:spLocks noChangeArrowheads="1"/>
            </p:cNvSpPr>
            <p:nvPr/>
          </p:nvSpPr>
          <p:spPr bwMode="auto">
            <a:xfrm>
              <a:off x="1470" y="3654"/>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8" name="Text Box 6"/>
            <p:cNvSpPr txBox="1">
              <a:spLocks noChangeArrowheads="1"/>
            </p:cNvSpPr>
            <p:nvPr/>
          </p:nvSpPr>
          <p:spPr bwMode="auto">
            <a:xfrm>
              <a:off x="2062" y="3659"/>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9" name="AutoShape 7"/>
            <p:cNvSpPr>
              <a:spLocks noChangeArrowheads="1"/>
            </p:cNvSpPr>
            <p:nvPr/>
          </p:nvSpPr>
          <p:spPr bwMode="auto">
            <a:xfrm rot="-1800000">
              <a:off x="1432" y="3417"/>
              <a:ext cx="48" cy="339"/>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0" name="AutoShape 8"/>
            <p:cNvSpPr>
              <a:spLocks noChangeArrowheads="1"/>
            </p:cNvSpPr>
            <p:nvPr/>
          </p:nvSpPr>
          <p:spPr bwMode="auto">
            <a:xfrm rot="1800000">
              <a:off x="2316" y="3417"/>
              <a:ext cx="45" cy="339"/>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1" name="Text Box 9"/>
            <p:cNvSpPr txBox="1">
              <a:spLocks noChangeArrowheads="1"/>
            </p:cNvSpPr>
            <p:nvPr/>
          </p:nvSpPr>
          <p:spPr bwMode="auto">
            <a:xfrm>
              <a:off x="1209" y="3171"/>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12" name="Text Box 10"/>
            <p:cNvSpPr txBox="1">
              <a:spLocks noChangeArrowheads="1"/>
            </p:cNvSpPr>
            <p:nvPr/>
          </p:nvSpPr>
          <p:spPr bwMode="auto">
            <a:xfrm>
              <a:off x="2330" y="3171"/>
              <a:ext cx="314" cy="360"/>
            </a:xfrm>
            <a:prstGeom prst="rect">
              <a:avLst/>
            </a:prstGeom>
            <a:noFill/>
            <a:ln w="9525">
              <a:noFill/>
              <a:miter lim="800000"/>
              <a:headEnd/>
              <a:tailEnd/>
            </a:ln>
          </p:spPr>
          <p:txBody>
            <a:bodyPr wrap="none">
              <a:spAutoFit/>
            </a:bodyPr>
            <a:lstStyle/>
            <a:p>
              <a:pPr algn="ctr" rtl="1">
                <a:defRPr/>
              </a:pPr>
              <a:r>
                <a:rPr lang="en" sz="1000" b="1" dirty="0">
                  <a:solidFill>
                    <a:srgbClr val="00FF00"/>
                  </a:solidFill>
                  <a:effectLst>
                    <a:outerShdw blurRad="38100" dist="38100" dir="2700000" algn="tl">
                      <a:srgbClr val="000000">
                        <a:alpha val="43137"/>
                      </a:srgbClr>
                    </a:outerShdw>
                  </a:effectLst>
                  <a:latin typeface="Arial" pitchFamily="34" charset="0"/>
                </a:rPr>
                <a:t>C</a:t>
              </a:r>
            </a:p>
          </p:txBody>
        </p:sp>
        <p:sp>
          <p:nvSpPr>
            <p:cNvPr id="13" name="Line 11"/>
            <p:cNvSpPr>
              <a:spLocks noChangeShapeType="1"/>
            </p:cNvSpPr>
            <p:nvPr/>
          </p:nvSpPr>
          <p:spPr bwMode="auto">
            <a:xfrm rot="1800000" flipV="1">
              <a:off x="1456" y="2918"/>
              <a:ext cx="0" cy="342"/>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4" name="Text Box 12"/>
            <p:cNvSpPr txBox="1">
              <a:spLocks noChangeArrowheads="1"/>
            </p:cNvSpPr>
            <p:nvPr/>
          </p:nvSpPr>
          <p:spPr bwMode="auto">
            <a:xfrm>
              <a:off x="1451" y="2707"/>
              <a:ext cx="704" cy="360"/>
            </a:xfrm>
            <a:prstGeom prst="rect">
              <a:avLst/>
            </a:prstGeom>
            <a:noFill/>
            <a:ln w="9525">
              <a:noFill/>
              <a:miter lim="800000"/>
              <a:headEnd/>
              <a:tailEnd/>
            </a:ln>
          </p:spPr>
          <p:txBody>
            <a:bodyPr wrap="none">
              <a:spAutoFit/>
            </a:bodyPr>
            <a:lstStyle/>
            <a:p>
              <a:pPr algn="ctr" rtl="1">
                <a:defRPr/>
              </a:pPr>
              <a:r>
                <a:rPr lang="en" sz="1000" b="1" dirty="0">
                  <a:solidFill>
                    <a:srgbClr val="00FF00"/>
                  </a:solidFill>
                  <a:effectLst>
                    <a:outerShdw blurRad="38100" dist="38100" dir="2700000" algn="tl">
                      <a:srgbClr val="000000">
                        <a:alpha val="43137"/>
                      </a:srgbClr>
                    </a:outerShdw>
                  </a:effectLst>
                  <a:latin typeface="Arial" pitchFamily="34" charset="0"/>
                </a:rPr>
                <a:t>CO</a:t>
              </a:r>
            </a:p>
          </p:txBody>
        </p:sp>
        <p:sp>
          <p:nvSpPr>
            <p:cNvPr id="15" name="Text Box 13"/>
            <p:cNvSpPr txBox="1">
              <a:spLocks noChangeArrowheads="1"/>
            </p:cNvSpPr>
            <p:nvPr/>
          </p:nvSpPr>
          <p:spPr bwMode="auto">
            <a:xfrm>
              <a:off x="1451" y="2264"/>
              <a:ext cx="690" cy="360"/>
            </a:xfrm>
            <a:prstGeom prst="rect">
              <a:avLst/>
            </a:prstGeom>
            <a:noFill/>
            <a:ln w="9525">
              <a:noFill/>
              <a:miter lim="800000"/>
              <a:headEnd/>
              <a:tailEnd/>
            </a:ln>
          </p:spPr>
          <p:txBody>
            <a:bodyPr wrap="none">
              <a:spAutoFit/>
            </a:bodyPr>
            <a:lstStyle/>
            <a:p>
              <a:pPr algn="ctr" rtl="1">
                <a:defRPr/>
              </a:pPr>
              <a:r>
                <a:rPr lang="en" sz="1000" b="1" dirty="0">
                  <a:solidFill>
                    <a:srgbClr val="00FF00"/>
                  </a:solidFill>
                  <a:effectLst>
                    <a:outerShdw blurRad="38100" dist="38100" dir="2700000" algn="tl">
                      <a:srgbClr val="000000">
                        <a:alpha val="43137"/>
                      </a:srgbClr>
                    </a:outerShdw>
                  </a:effectLst>
                  <a:latin typeface="Arial" pitchFamily="34" charset="0"/>
                </a:rPr>
                <a:t>CH2OH</a:t>
              </a:r>
              <a:r>
                <a:rPr lang="en" sz="1000" b="1" baseline="-25000" dirty="0">
                  <a:solidFill>
                    <a:srgbClr val="00FF00"/>
                  </a:solidFill>
                  <a:effectLst>
                    <a:outerShdw blurRad="38100" dist="38100" dir="2700000" algn="tl">
                      <a:srgbClr val="000000">
                        <a:alpha val="43137"/>
                      </a:srgbClr>
                    </a:outerShdw>
                  </a:effectLst>
                  <a:latin typeface="Arial" pitchFamily="34" charset="0"/>
                </a:rPr>
                <a:t>​</a:t>
              </a:r>
              <a:r>
                <a:rPr lang="en" sz="1000" b="1" dirty="0">
                  <a:solidFill>
                    <a:srgbClr val="00FF00"/>
                  </a:solidFill>
                  <a:effectLst>
                    <a:outerShdw blurRad="38100" dist="38100" dir="2700000" algn="tl">
                      <a:srgbClr val="000000">
                        <a:alpha val="43137"/>
                      </a:srgbClr>
                    </a:outerShdw>
                  </a:effectLst>
                  <a:latin typeface="Arial" pitchFamily="34" charset="0"/>
                </a:rPr>
                <a:t>​</a:t>
              </a:r>
            </a:p>
          </p:txBody>
        </p:sp>
        <p:sp>
          <p:nvSpPr>
            <p:cNvPr id="16" name="Line 14"/>
            <p:cNvSpPr>
              <a:spLocks noChangeShapeType="1"/>
            </p:cNvSpPr>
            <p:nvPr/>
          </p:nvSpPr>
          <p:spPr bwMode="auto">
            <a:xfrm>
              <a:off x="1592" y="2540"/>
              <a:ext cx="0" cy="22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7" name="Line 15"/>
            <p:cNvSpPr>
              <a:spLocks noChangeShapeType="1"/>
            </p:cNvSpPr>
            <p:nvPr/>
          </p:nvSpPr>
          <p:spPr bwMode="auto">
            <a:xfrm flipV="1">
              <a:off x="2469" y="3041"/>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8" name="Rectangle 16"/>
            <p:cNvSpPr>
              <a:spLocks noChangeArrowheads="1"/>
            </p:cNvSpPr>
            <p:nvPr/>
          </p:nvSpPr>
          <p:spPr bwMode="auto">
            <a:xfrm>
              <a:off x="2332" y="2788"/>
              <a:ext cx="314" cy="360"/>
            </a:xfrm>
            <a:prstGeom prst="rect">
              <a:avLst/>
            </a:prstGeom>
            <a:noFill/>
            <a:ln w="9525">
              <a:noFill/>
              <a:miter lim="800000"/>
              <a:headEnd/>
              <a:tailEnd/>
            </a:ln>
          </p:spPr>
          <p:txBody>
            <a:bodyPr wrap="none">
              <a:spAutoFit/>
            </a:bodyPr>
            <a:lstStyle/>
            <a:p>
              <a:pPr algn="ctr" rtl="1">
                <a:defRPr/>
              </a:pPr>
              <a:r>
                <a:rPr lang="en" sz="1000" b="1" dirty="0">
                  <a:solidFill>
                    <a:srgbClr val="00FF00"/>
                  </a:solidFill>
                  <a:effectLst>
                    <a:outerShdw blurRad="38100" dist="38100" dir="2700000" algn="tl">
                      <a:srgbClr val="000000">
                        <a:alpha val="43137"/>
                      </a:srgbClr>
                    </a:outerShdw>
                  </a:effectLst>
                  <a:latin typeface="Arial" pitchFamily="34" charset="0"/>
                </a:rPr>
                <a:t>H</a:t>
              </a:r>
            </a:p>
          </p:txBody>
        </p:sp>
        <p:sp>
          <p:nvSpPr>
            <p:cNvPr id="19" name="Line 17"/>
            <p:cNvSpPr>
              <a:spLocks noChangeShapeType="1"/>
            </p:cNvSpPr>
            <p:nvPr/>
          </p:nvSpPr>
          <p:spPr bwMode="auto">
            <a:xfrm flipV="1">
              <a:off x="1336" y="3083"/>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20" name="Rectangle 18"/>
            <p:cNvSpPr>
              <a:spLocks noChangeArrowheads="1"/>
            </p:cNvSpPr>
            <p:nvPr/>
          </p:nvSpPr>
          <p:spPr bwMode="auto">
            <a:xfrm>
              <a:off x="1192" y="2825"/>
              <a:ext cx="314" cy="360"/>
            </a:xfrm>
            <a:prstGeom prst="rect">
              <a:avLst/>
            </a:prstGeom>
            <a:noFill/>
            <a:ln w="9525">
              <a:noFill/>
              <a:miter lim="800000"/>
              <a:headEnd/>
              <a:tailEnd/>
            </a:ln>
          </p:spPr>
          <p:txBody>
            <a:bodyPr wrap="none">
              <a:spAutoFit/>
            </a:bodyPr>
            <a:lstStyle/>
            <a:p>
              <a:pPr algn="ctr" rtl="1">
                <a:defRPr/>
              </a:pPr>
              <a:r>
                <a:rPr lang="en" sz="1000" b="1" dirty="0">
                  <a:solidFill>
                    <a:srgbClr val="00FF00"/>
                  </a:solidFill>
                  <a:effectLst>
                    <a:outerShdw blurRad="38100" dist="38100" dir="2700000" algn="tl">
                      <a:srgbClr val="000000">
                        <a:alpha val="43137"/>
                      </a:srgbClr>
                    </a:outerShdw>
                  </a:effectLst>
                  <a:latin typeface="Arial" pitchFamily="34" charset="0"/>
                </a:rPr>
                <a:t>H</a:t>
              </a:r>
            </a:p>
          </p:txBody>
        </p:sp>
        <p:sp>
          <p:nvSpPr>
            <p:cNvPr id="21" name="Line 19"/>
            <p:cNvSpPr>
              <a:spLocks noChangeShapeType="1"/>
            </p:cNvSpPr>
            <p:nvPr/>
          </p:nvSpPr>
          <p:spPr bwMode="auto">
            <a:xfrm flipV="1">
              <a:off x="1592" y="2978"/>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22" name="Rectangle 20"/>
            <p:cNvSpPr>
              <a:spLocks noChangeArrowheads="1"/>
            </p:cNvSpPr>
            <p:nvPr/>
          </p:nvSpPr>
          <p:spPr bwMode="auto">
            <a:xfrm>
              <a:off x="1451" y="3062"/>
              <a:ext cx="316"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23" name="Line 21"/>
            <p:cNvSpPr>
              <a:spLocks noChangeShapeType="1"/>
            </p:cNvSpPr>
            <p:nvPr/>
          </p:nvSpPr>
          <p:spPr bwMode="auto">
            <a:xfrm flipV="1">
              <a:off x="1336" y="3435"/>
              <a:ext cx="0" cy="154"/>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24" name="Rectangle 22"/>
            <p:cNvSpPr>
              <a:spLocks noChangeArrowheads="1"/>
            </p:cNvSpPr>
            <p:nvPr/>
          </p:nvSpPr>
          <p:spPr bwMode="auto">
            <a:xfrm>
              <a:off x="1032" y="3529"/>
              <a:ext cx="426"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HO</a:t>
              </a:r>
            </a:p>
          </p:txBody>
        </p:sp>
        <p:sp>
          <p:nvSpPr>
            <p:cNvPr id="25" name="Line 23"/>
            <p:cNvSpPr>
              <a:spLocks noChangeShapeType="1"/>
            </p:cNvSpPr>
            <p:nvPr/>
          </p:nvSpPr>
          <p:spPr bwMode="auto">
            <a:xfrm>
              <a:off x="1669" y="2874"/>
              <a:ext cx="409" cy="0"/>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26" name="Line 24"/>
            <p:cNvSpPr>
              <a:spLocks noChangeShapeType="1"/>
            </p:cNvSpPr>
            <p:nvPr/>
          </p:nvSpPr>
          <p:spPr bwMode="auto">
            <a:xfrm flipV="1">
              <a:off x="2203" y="3578"/>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27" name="Rectangle 25"/>
            <p:cNvSpPr>
              <a:spLocks noChangeArrowheads="1"/>
            </p:cNvSpPr>
            <p:nvPr/>
          </p:nvSpPr>
          <p:spPr bwMode="auto">
            <a:xfrm>
              <a:off x="2059" y="3320"/>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28" name="Line 26"/>
            <p:cNvSpPr>
              <a:spLocks noChangeShapeType="1"/>
            </p:cNvSpPr>
            <p:nvPr/>
          </p:nvSpPr>
          <p:spPr bwMode="auto">
            <a:xfrm flipV="1">
              <a:off x="2203" y="3923"/>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29" name="Rectangle 27"/>
            <p:cNvSpPr>
              <a:spLocks noChangeArrowheads="1"/>
            </p:cNvSpPr>
            <p:nvPr/>
          </p:nvSpPr>
          <p:spPr bwMode="auto">
            <a:xfrm>
              <a:off x="1896" y="4001"/>
              <a:ext cx="426"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HO</a:t>
              </a:r>
            </a:p>
          </p:txBody>
        </p:sp>
        <p:sp>
          <p:nvSpPr>
            <p:cNvPr id="30" name="Line 28"/>
            <p:cNvSpPr>
              <a:spLocks noChangeShapeType="1"/>
            </p:cNvSpPr>
            <p:nvPr/>
          </p:nvSpPr>
          <p:spPr bwMode="auto">
            <a:xfrm flipV="1">
              <a:off x="1616" y="3571"/>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31" name="Rectangle 29"/>
            <p:cNvSpPr>
              <a:spLocks noChangeArrowheads="1"/>
            </p:cNvSpPr>
            <p:nvPr/>
          </p:nvSpPr>
          <p:spPr bwMode="auto">
            <a:xfrm>
              <a:off x="1473" y="3312"/>
              <a:ext cx="426"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OH</a:t>
              </a:r>
            </a:p>
          </p:txBody>
        </p:sp>
        <p:sp>
          <p:nvSpPr>
            <p:cNvPr id="32" name="Line 30"/>
            <p:cNvSpPr>
              <a:spLocks noChangeShapeType="1"/>
            </p:cNvSpPr>
            <p:nvPr/>
          </p:nvSpPr>
          <p:spPr bwMode="auto">
            <a:xfrm flipV="1">
              <a:off x="1616" y="3915"/>
              <a:ext cx="0" cy="154"/>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33" name="Rectangle 31"/>
            <p:cNvSpPr>
              <a:spLocks noChangeArrowheads="1"/>
            </p:cNvSpPr>
            <p:nvPr/>
          </p:nvSpPr>
          <p:spPr bwMode="auto">
            <a:xfrm>
              <a:off x="1473" y="3993"/>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34" name="Text Box 32"/>
            <p:cNvSpPr txBox="1">
              <a:spLocks noChangeArrowheads="1"/>
            </p:cNvSpPr>
            <p:nvPr/>
          </p:nvSpPr>
          <p:spPr bwMode="auto">
            <a:xfrm>
              <a:off x="2433" y="3187"/>
              <a:ext cx="386" cy="404"/>
            </a:xfrm>
            <a:prstGeom prst="rect">
              <a:avLst/>
            </a:prstGeom>
            <a:noFill/>
            <a:ln w="9525">
              <a:noFill/>
              <a:miter lim="800000"/>
              <a:headEnd/>
              <a:tailEnd/>
            </a:ln>
          </p:spPr>
          <p:txBody>
            <a:bodyPr wrap="none">
              <a:spAutoFit/>
            </a:bodyPr>
            <a:lstStyle/>
            <a:p>
              <a:pPr algn="ctr" rtl="1">
                <a:defRPr/>
              </a:pPr>
              <a:r>
                <a:rPr lang="en" sz="1000" b="1" dirty="0">
                  <a:solidFill>
                    <a:srgbClr val="FFFF00"/>
                  </a:solidFill>
                  <a:effectLst>
                    <a:outerShdw blurRad="38100" dist="38100" dir="2700000" algn="tl">
                      <a:srgbClr val="000000">
                        <a:alpha val="43137"/>
                      </a:srgbClr>
                    </a:outerShdw>
                  </a:effectLst>
                  <a:latin typeface="Arial" pitchFamily="34" charset="0"/>
                </a:rPr>
                <a:t>1</a:t>
              </a:r>
            </a:p>
          </p:txBody>
        </p:sp>
        <p:sp>
          <p:nvSpPr>
            <p:cNvPr id="40" name="Line 38"/>
            <p:cNvSpPr>
              <a:spLocks noChangeShapeType="1"/>
            </p:cNvSpPr>
            <p:nvPr/>
          </p:nvSpPr>
          <p:spPr bwMode="auto">
            <a:xfrm rot="-1800000" flipH="1" flipV="1">
              <a:off x="2327" y="2916"/>
              <a:ext cx="0" cy="339"/>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41" name="Line 39"/>
            <p:cNvSpPr>
              <a:spLocks noChangeShapeType="1"/>
            </p:cNvSpPr>
            <p:nvPr/>
          </p:nvSpPr>
          <p:spPr bwMode="auto">
            <a:xfrm rot="18900000" flipV="1">
              <a:off x="2604" y="3414"/>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42" name="Rectangle 40"/>
            <p:cNvSpPr>
              <a:spLocks noChangeArrowheads="1"/>
            </p:cNvSpPr>
            <p:nvPr/>
          </p:nvSpPr>
          <p:spPr bwMode="auto">
            <a:xfrm>
              <a:off x="2634" y="3409"/>
              <a:ext cx="321"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O</a:t>
              </a:r>
            </a:p>
          </p:txBody>
        </p:sp>
        <p:sp>
          <p:nvSpPr>
            <p:cNvPr id="43" name="Rectangle 41"/>
            <p:cNvSpPr>
              <a:spLocks noChangeArrowheads="1"/>
            </p:cNvSpPr>
            <p:nvPr/>
          </p:nvSpPr>
          <p:spPr bwMode="auto">
            <a:xfrm>
              <a:off x="3484" y="3782"/>
              <a:ext cx="340" cy="47"/>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44" name="Text Box 42"/>
            <p:cNvSpPr txBox="1">
              <a:spLocks noChangeArrowheads="1"/>
            </p:cNvSpPr>
            <p:nvPr/>
          </p:nvSpPr>
          <p:spPr bwMode="auto">
            <a:xfrm>
              <a:off x="3218" y="3641"/>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45" name="Text Box 43"/>
            <p:cNvSpPr txBox="1">
              <a:spLocks noChangeArrowheads="1"/>
            </p:cNvSpPr>
            <p:nvPr/>
          </p:nvSpPr>
          <p:spPr bwMode="auto">
            <a:xfrm>
              <a:off x="3810" y="3644"/>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46" name="AutoShape 44"/>
            <p:cNvSpPr>
              <a:spLocks noChangeArrowheads="1"/>
            </p:cNvSpPr>
            <p:nvPr/>
          </p:nvSpPr>
          <p:spPr bwMode="auto">
            <a:xfrm rot="-1800000">
              <a:off x="3180" y="3401"/>
              <a:ext cx="48" cy="342"/>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47" name="AutoShape 45"/>
            <p:cNvSpPr>
              <a:spLocks noChangeArrowheads="1"/>
            </p:cNvSpPr>
            <p:nvPr/>
          </p:nvSpPr>
          <p:spPr bwMode="auto">
            <a:xfrm rot="1800000">
              <a:off x="4061" y="3401"/>
              <a:ext cx="48" cy="342"/>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48" name="Text Box 46"/>
            <p:cNvSpPr txBox="1">
              <a:spLocks noChangeArrowheads="1"/>
            </p:cNvSpPr>
            <p:nvPr/>
          </p:nvSpPr>
          <p:spPr bwMode="auto">
            <a:xfrm>
              <a:off x="2957" y="3156"/>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49" name="Text Box 47"/>
            <p:cNvSpPr txBox="1">
              <a:spLocks noChangeArrowheads="1"/>
            </p:cNvSpPr>
            <p:nvPr/>
          </p:nvSpPr>
          <p:spPr bwMode="auto">
            <a:xfrm>
              <a:off x="4076" y="3156"/>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50" name="Line 48"/>
            <p:cNvSpPr>
              <a:spLocks noChangeShapeType="1"/>
            </p:cNvSpPr>
            <p:nvPr/>
          </p:nvSpPr>
          <p:spPr bwMode="auto">
            <a:xfrm rot="1800000" flipV="1">
              <a:off x="3204" y="2903"/>
              <a:ext cx="0" cy="342"/>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51" name="Text Box 49"/>
            <p:cNvSpPr txBox="1">
              <a:spLocks noChangeArrowheads="1"/>
            </p:cNvSpPr>
            <p:nvPr/>
          </p:nvSpPr>
          <p:spPr bwMode="auto">
            <a:xfrm>
              <a:off x="3197" y="2691"/>
              <a:ext cx="706"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CO</a:t>
              </a:r>
            </a:p>
          </p:txBody>
        </p:sp>
        <p:sp>
          <p:nvSpPr>
            <p:cNvPr id="52" name="Text Box 50"/>
            <p:cNvSpPr txBox="1">
              <a:spLocks noChangeArrowheads="1"/>
            </p:cNvSpPr>
            <p:nvPr/>
          </p:nvSpPr>
          <p:spPr bwMode="auto">
            <a:xfrm>
              <a:off x="3197" y="2248"/>
              <a:ext cx="692" cy="360"/>
            </a:xfrm>
            <a:prstGeom prst="rect">
              <a:avLst/>
            </a:prstGeom>
            <a:noFill/>
            <a:ln w="9525">
              <a:noFill/>
              <a:miter lim="800000"/>
              <a:headEnd/>
              <a:tailEnd/>
            </a:ln>
          </p:spPr>
          <p:txBody>
            <a:bodyPr wrap="none">
              <a:spAutoFit/>
            </a:bodyPr>
            <a:lstStyle/>
            <a:p>
              <a:pPr algn="ctr" rtl="1">
                <a:defRPr/>
              </a:pPr>
              <a:r>
                <a:rPr lang="en" sz="1000" b="1" dirty="0">
                  <a:solidFill>
                    <a:srgbClr val="00FF00"/>
                  </a:solidFill>
                  <a:effectLst>
                    <a:outerShdw blurRad="38100" dist="38100" dir="2700000" algn="tl">
                      <a:srgbClr val="000000">
                        <a:alpha val="43137"/>
                      </a:srgbClr>
                    </a:outerShdw>
                  </a:effectLst>
                  <a:latin typeface="Arial" pitchFamily="34" charset="0"/>
                </a:rPr>
                <a:t>CH2OH</a:t>
              </a:r>
              <a:r>
                <a:rPr lang="en" sz="1000" b="1" baseline="-25000" dirty="0">
                  <a:solidFill>
                    <a:srgbClr val="00FF00"/>
                  </a:solidFill>
                  <a:effectLst>
                    <a:outerShdw blurRad="38100" dist="38100" dir="2700000" algn="tl">
                      <a:srgbClr val="000000">
                        <a:alpha val="43137"/>
                      </a:srgbClr>
                    </a:outerShdw>
                  </a:effectLst>
                  <a:latin typeface="Arial" pitchFamily="34" charset="0"/>
                </a:rPr>
                <a:t>​</a:t>
              </a:r>
              <a:r>
                <a:rPr lang="en" sz="1000" b="1" dirty="0">
                  <a:solidFill>
                    <a:srgbClr val="00FF00"/>
                  </a:solidFill>
                  <a:effectLst>
                    <a:outerShdw blurRad="38100" dist="38100" dir="2700000" algn="tl">
                      <a:srgbClr val="000000">
                        <a:alpha val="43137"/>
                      </a:srgbClr>
                    </a:outerShdw>
                  </a:effectLst>
                  <a:latin typeface="Arial" pitchFamily="34" charset="0"/>
                </a:rPr>
                <a:t>​</a:t>
              </a:r>
            </a:p>
          </p:txBody>
        </p:sp>
        <p:sp>
          <p:nvSpPr>
            <p:cNvPr id="53" name="Line 51"/>
            <p:cNvSpPr>
              <a:spLocks noChangeShapeType="1"/>
            </p:cNvSpPr>
            <p:nvPr/>
          </p:nvSpPr>
          <p:spPr bwMode="auto">
            <a:xfrm>
              <a:off x="3338" y="2527"/>
              <a:ext cx="0" cy="22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54" name="Line 52"/>
            <p:cNvSpPr>
              <a:spLocks noChangeShapeType="1"/>
            </p:cNvSpPr>
            <p:nvPr/>
          </p:nvSpPr>
          <p:spPr bwMode="auto">
            <a:xfrm flipV="1">
              <a:off x="4214" y="3028"/>
              <a:ext cx="0" cy="154"/>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55" name="Rectangle 53"/>
            <p:cNvSpPr>
              <a:spLocks noChangeArrowheads="1"/>
            </p:cNvSpPr>
            <p:nvPr/>
          </p:nvSpPr>
          <p:spPr bwMode="auto">
            <a:xfrm>
              <a:off x="4078" y="3529"/>
              <a:ext cx="316"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56" name="Line 54"/>
            <p:cNvSpPr>
              <a:spLocks noChangeShapeType="1"/>
            </p:cNvSpPr>
            <p:nvPr/>
          </p:nvSpPr>
          <p:spPr bwMode="auto">
            <a:xfrm flipV="1">
              <a:off x="3084" y="3067"/>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57" name="Rectangle 55"/>
            <p:cNvSpPr>
              <a:spLocks noChangeArrowheads="1"/>
            </p:cNvSpPr>
            <p:nvPr/>
          </p:nvSpPr>
          <p:spPr bwMode="auto">
            <a:xfrm>
              <a:off x="2938" y="2809"/>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58" name="Line 56"/>
            <p:cNvSpPr>
              <a:spLocks noChangeShapeType="1"/>
            </p:cNvSpPr>
            <p:nvPr/>
          </p:nvSpPr>
          <p:spPr bwMode="auto">
            <a:xfrm flipV="1">
              <a:off x="3338" y="2963"/>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59" name="Rectangle 57"/>
            <p:cNvSpPr>
              <a:spLocks noChangeArrowheads="1"/>
            </p:cNvSpPr>
            <p:nvPr/>
          </p:nvSpPr>
          <p:spPr bwMode="auto">
            <a:xfrm>
              <a:off x="3199" y="3046"/>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60" name="Line 58"/>
            <p:cNvSpPr>
              <a:spLocks noChangeShapeType="1"/>
            </p:cNvSpPr>
            <p:nvPr/>
          </p:nvSpPr>
          <p:spPr bwMode="auto">
            <a:xfrm rot="2700000" flipV="1">
              <a:off x="2960" y="3404"/>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61" name="Line 59"/>
            <p:cNvSpPr>
              <a:spLocks noChangeShapeType="1"/>
            </p:cNvSpPr>
            <p:nvPr/>
          </p:nvSpPr>
          <p:spPr bwMode="auto">
            <a:xfrm>
              <a:off x="3415" y="2858"/>
              <a:ext cx="409" cy="0"/>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62" name="Line 60"/>
            <p:cNvSpPr>
              <a:spLocks noChangeShapeType="1"/>
            </p:cNvSpPr>
            <p:nvPr/>
          </p:nvSpPr>
          <p:spPr bwMode="auto">
            <a:xfrm flipV="1">
              <a:off x="3951" y="3563"/>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63" name="Rectangle 61"/>
            <p:cNvSpPr>
              <a:spLocks noChangeArrowheads="1"/>
            </p:cNvSpPr>
            <p:nvPr/>
          </p:nvSpPr>
          <p:spPr bwMode="auto">
            <a:xfrm>
              <a:off x="3807" y="3307"/>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64" name="Line 62"/>
            <p:cNvSpPr>
              <a:spLocks noChangeShapeType="1"/>
            </p:cNvSpPr>
            <p:nvPr/>
          </p:nvSpPr>
          <p:spPr bwMode="auto">
            <a:xfrm flipV="1">
              <a:off x="3951" y="3907"/>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65" name="Rectangle 63"/>
            <p:cNvSpPr>
              <a:spLocks noChangeArrowheads="1"/>
            </p:cNvSpPr>
            <p:nvPr/>
          </p:nvSpPr>
          <p:spPr bwMode="auto">
            <a:xfrm>
              <a:off x="3642" y="3985"/>
              <a:ext cx="426"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HO</a:t>
              </a:r>
            </a:p>
          </p:txBody>
        </p:sp>
        <p:sp>
          <p:nvSpPr>
            <p:cNvPr id="66" name="Line 64"/>
            <p:cNvSpPr>
              <a:spLocks noChangeShapeType="1"/>
            </p:cNvSpPr>
            <p:nvPr/>
          </p:nvSpPr>
          <p:spPr bwMode="auto">
            <a:xfrm flipV="1">
              <a:off x="3362" y="3555"/>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67" name="Rectangle 65"/>
            <p:cNvSpPr>
              <a:spLocks noChangeArrowheads="1"/>
            </p:cNvSpPr>
            <p:nvPr/>
          </p:nvSpPr>
          <p:spPr bwMode="auto">
            <a:xfrm>
              <a:off x="3218" y="3299"/>
              <a:ext cx="426"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OH</a:t>
              </a:r>
            </a:p>
          </p:txBody>
        </p:sp>
        <p:sp>
          <p:nvSpPr>
            <p:cNvPr id="68" name="Line 66"/>
            <p:cNvSpPr>
              <a:spLocks noChangeShapeType="1"/>
            </p:cNvSpPr>
            <p:nvPr/>
          </p:nvSpPr>
          <p:spPr bwMode="auto">
            <a:xfrm flipV="1">
              <a:off x="3362" y="3899"/>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69" name="Rectangle 67"/>
            <p:cNvSpPr>
              <a:spLocks noChangeArrowheads="1"/>
            </p:cNvSpPr>
            <p:nvPr/>
          </p:nvSpPr>
          <p:spPr bwMode="auto">
            <a:xfrm>
              <a:off x="3218" y="3978"/>
              <a:ext cx="314"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70" name="Text Box 68"/>
            <p:cNvSpPr txBox="1">
              <a:spLocks noChangeArrowheads="1"/>
            </p:cNvSpPr>
            <p:nvPr/>
          </p:nvSpPr>
          <p:spPr bwMode="auto">
            <a:xfrm>
              <a:off x="4298" y="3211"/>
              <a:ext cx="290" cy="360"/>
            </a:xfrm>
            <a:prstGeom prst="rect">
              <a:avLst/>
            </a:prstGeom>
            <a:noFill/>
            <a:ln w="9525">
              <a:noFill/>
              <a:miter lim="800000"/>
              <a:headEnd/>
              <a:tailEnd/>
            </a:ln>
          </p:spPr>
          <p:txBody>
            <a:bodyPr wrap="none">
              <a:spAutoFit/>
            </a:bodyPr>
            <a:lstStyle/>
            <a:p>
              <a:pPr algn="ctr" rtl="1">
                <a:defRPr/>
              </a:pPr>
              <a:r>
                <a:rPr lang="en" sz="1000" b="1" dirty="0">
                  <a:solidFill>
                    <a:schemeClr val="bg1"/>
                  </a:solidFill>
                  <a:effectLst>
                    <a:outerShdw blurRad="38100" dist="38100" dir="2700000" algn="tl">
                      <a:srgbClr val="000000">
                        <a:alpha val="43137"/>
                      </a:srgbClr>
                    </a:outerShdw>
                  </a:effectLst>
                  <a:latin typeface="Arial" pitchFamily="34" charset="0"/>
                </a:rPr>
                <a:t>1</a:t>
              </a:r>
            </a:p>
          </p:txBody>
        </p:sp>
        <p:sp>
          <p:nvSpPr>
            <p:cNvPr id="73" name="Text Box 71"/>
            <p:cNvSpPr txBox="1">
              <a:spLocks noChangeArrowheads="1"/>
            </p:cNvSpPr>
            <p:nvPr/>
          </p:nvSpPr>
          <p:spPr bwMode="auto">
            <a:xfrm>
              <a:off x="2756" y="3187"/>
              <a:ext cx="386" cy="404"/>
            </a:xfrm>
            <a:prstGeom prst="rect">
              <a:avLst/>
            </a:prstGeom>
            <a:noFill/>
            <a:ln w="9525">
              <a:noFill/>
              <a:miter lim="800000"/>
              <a:headEnd/>
              <a:tailEnd/>
            </a:ln>
          </p:spPr>
          <p:txBody>
            <a:bodyPr wrap="none">
              <a:spAutoFit/>
            </a:bodyPr>
            <a:lstStyle/>
            <a:p>
              <a:pPr algn="ctr" rtl="1">
                <a:defRPr/>
              </a:pPr>
              <a:r>
                <a:rPr lang="en" sz="1000" b="1" dirty="0">
                  <a:solidFill>
                    <a:srgbClr val="FFFF00"/>
                  </a:solidFill>
                  <a:effectLst>
                    <a:outerShdw blurRad="38100" dist="38100" dir="2700000" algn="tl">
                      <a:srgbClr val="000000">
                        <a:alpha val="43137"/>
                      </a:srgbClr>
                    </a:outerShdw>
                  </a:effectLst>
                  <a:latin typeface="Arial" pitchFamily="34" charset="0"/>
                </a:rPr>
                <a:t>4</a:t>
              </a:r>
            </a:p>
          </p:txBody>
        </p:sp>
        <p:sp>
          <p:nvSpPr>
            <p:cNvPr id="76" name="Line 74"/>
            <p:cNvSpPr>
              <a:spLocks noChangeShapeType="1"/>
            </p:cNvSpPr>
            <p:nvPr/>
          </p:nvSpPr>
          <p:spPr bwMode="auto">
            <a:xfrm rot="-1800000" flipH="1" flipV="1">
              <a:off x="4076" y="2900"/>
              <a:ext cx="0" cy="339"/>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77" name="Line 75"/>
            <p:cNvSpPr>
              <a:spLocks noChangeShapeType="1"/>
            </p:cNvSpPr>
            <p:nvPr/>
          </p:nvSpPr>
          <p:spPr bwMode="auto">
            <a:xfrm flipV="1">
              <a:off x="4217" y="3411"/>
              <a:ext cx="0" cy="15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78" name="Rectangle 76"/>
            <p:cNvSpPr>
              <a:spLocks noChangeArrowheads="1"/>
            </p:cNvSpPr>
            <p:nvPr/>
          </p:nvSpPr>
          <p:spPr bwMode="auto">
            <a:xfrm>
              <a:off x="4078" y="2746"/>
              <a:ext cx="426" cy="360"/>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OH</a:t>
              </a:r>
            </a:p>
          </p:txBody>
        </p:sp>
      </p:grpSp>
      <p:sp>
        <p:nvSpPr>
          <p:cNvPr id="79" name="Text Box 78"/>
          <p:cNvSpPr txBox="1">
            <a:spLocks noChangeArrowheads="1"/>
          </p:cNvSpPr>
          <p:nvPr/>
        </p:nvSpPr>
        <p:spPr bwMode="auto">
          <a:xfrm>
            <a:off x="214313" y="4929188"/>
            <a:ext cx="3217862" cy="246062"/>
          </a:xfrm>
          <a:prstGeom prst="rect">
            <a:avLst/>
          </a:prstGeom>
          <a:noFill/>
          <a:ln w="9525">
            <a:noFill/>
            <a:miter lim="800000"/>
            <a:headEnd/>
            <a:tailEnd/>
          </a:ln>
        </p:spPr>
        <p:txBody>
          <a:bodyPr wrap="none">
            <a:spAutoFit/>
          </a:bodyPr>
          <a:lstStyle/>
          <a:p>
            <a:pPr algn="ctr" rtl="1">
              <a:defRPr/>
            </a:pPr>
            <a:r>
              <a:rPr lang="en" sz="1000" b="1" i="1" dirty="0">
                <a:solidFill>
                  <a:srgbClr val="FFFF00"/>
                </a:solidFill>
                <a:effectLst>
                  <a:outerShdw blurRad="38100" dist="38100" dir="2700000" algn="tl">
                    <a:srgbClr val="000000">
                      <a:alpha val="43137"/>
                    </a:srgbClr>
                  </a:outerShdw>
                </a:effectLst>
                <a:latin typeface="Arial" pitchFamily="34" charset="0"/>
              </a:rPr>
              <a:t>O </a:t>
            </a:r>
            <a:r>
              <a:rPr lang="en" sz="1000" b="1" dirty="0">
                <a:solidFill>
                  <a:srgbClr val="FFFF00"/>
                </a:solidFill>
                <a:effectLst>
                  <a:outerShdw blurRad="38100" dist="38100" dir="2700000" algn="tl">
                    <a:srgbClr val="000000">
                      <a:alpha val="43137"/>
                    </a:srgbClr>
                  </a:outerShdw>
                </a:effectLst>
                <a:latin typeface="Arial" pitchFamily="34" charset="0"/>
              </a:rPr>
              <a:t>- </a:t>
            </a:r>
            <a:r>
              <a:rPr lang="en" sz="1000" b="1" dirty="0">
                <a:solidFill>
                  <a:srgbClr val="FFFF00"/>
                </a:solidFill>
                <a:effectLst>
                  <a:outerShdw blurRad="38100" dist="38100" dir="2700000" algn="tl">
                    <a:srgbClr val="000000">
                      <a:alpha val="43137"/>
                    </a:srgbClr>
                  </a:outerShdw>
                </a:effectLst>
                <a:latin typeface="Symbol" pitchFamily="18" charset="2"/>
              </a:rPr>
              <a:t>a </a:t>
            </a:r>
            <a:r>
              <a:rPr lang="en" sz="1000" b="1" dirty="0">
                <a:solidFill>
                  <a:srgbClr val="FFFF00"/>
                </a:solidFill>
                <a:effectLst>
                  <a:outerShdw blurRad="38100" dist="38100" dir="2700000" algn="tl">
                    <a:srgbClr val="000000">
                      <a:alpha val="43137"/>
                    </a:srgbClr>
                  </a:outerShdw>
                </a:effectLst>
                <a:latin typeface="Arial" pitchFamily="34" charset="0"/>
              </a:rPr>
              <a:t>-D- </a:t>
            </a:r>
            <a:r>
              <a:rPr lang="en" sz="1000" b="1" dirty="0" err="1">
                <a:solidFill>
                  <a:srgbClr val="FFFF00"/>
                </a:solidFill>
                <a:effectLst>
                  <a:outerShdw blurRad="38100" dist="38100" dir="2700000" algn="tl">
                    <a:srgbClr val="000000">
                      <a:alpha val="43137"/>
                    </a:srgbClr>
                  </a:outerShdw>
                </a:effectLst>
                <a:latin typeface="Arial" pitchFamily="34" charset="0"/>
              </a:rPr>
              <a:t>glucopyranosyl- </a:t>
            </a:r>
            <a:r>
              <a:rPr lang="en" sz="1000" b="1" dirty="0">
                <a:solidFill>
                  <a:srgbClr val="FFFF00"/>
                </a:solidFill>
                <a:effectLst>
                  <a:outerShdw blurRad="38100" dist="38100" dir="2700000" algn="tl">
                    <a:srgbClr val="000000">
                      <a:alpha val="43137"/>
                    </a:srgbClr>
                  </a:outerShdw>
                </a:effectLst>
                <a:latin typeface="Arial" pitchFamily="34" charset="0"/>
              </a:rPr>
              <a:t>(1</a:t>
            </a:r>
            <a:r>
              <a:rPr lang="en" sz="1000" b="1" dirty="0">
                <a:effectLst>
                  <a:outerShdw blurRad="38100" dist="38100" dir="2700000" algn="tl">
                    <a:srgbClr val="000000">
                      <a:alpha val="43137"/>
                    </a:srgbClr>
                  </a:outerShdw>
                </a:effectLst>
                <a:latin typeface="Arial" pitchFamily="34" charset="0"/>
              </a:rPr>
              <a:t>     </a:t>
            </a:r>
            <a:r>
              <a:rPr lang="en" sz="1000" b="1" dirty="0">
                <a:solidFill>
                  <a:srgbClr val="FFFF00"/>
                </a:solidFill>
                <a:effectLst>
                  <a:outerShdw blurRad="38100" dist="38100" dir="2700000" algn="tl">
                    <a:srgbClr val="000000">
                      <a:alpha val="43137"/>
                    </a:srgbClr>
                  </a:outerShdw>
                </a:effectLst>
                <a:latin typeface="Arial" pitchFamily="34" charset="0"/>
              </a:rPr>
              <a:t>4)- </a:t>
            </a:r>
            <a:r>
              <a:rPr lang="en" sz="1000" b="1" dirty="0">
                <a:solidFill>
                  <a:srgbClr val="FFFF00"/>
                </a:solidFill>
                <a:effectLst>
                  <a:outerShdw blurRad="38100" dist="38100" dir="2700000" algn="tl">
                    <a:srgbClr val="000000">
                      <a:alpha val="43137"/>
                    </a:srgbClr>
                  </a:outerShdw>
                </a:effectLst>
                <a:latin typeface="Symbol" pitchFamily="18" charset="2"/>
              </a:rPr>
              <a:t>b </a:t>
            </a:r>
            <a:r>
              <a:rPr lang="en" sz="1000" b="1" dirty="0">
                <a:solidFill>
                  <a:srgbClr val="FFFF00"/>
                </a:solidFill>
                <a:effectLst>
                  <a:outerShdw blurRad="38100" dist="38100" dir="2700000" algn="tl">
                    <a:srgbClr val="000000">
                      <a:alpha val="43137"/>
                    </a:srgbClr>
                  </a:outerShdw>
                </a:effectLst>
                <a:latin typeface="Arial" pitchFamily="34" charset="0"/>
              </a:rPr>
              <a:t>-D- </a:t>
            </a:r>
            <a:r>
              <a:rPr lang="en" sz="1000" b="1" dirty="0" err="1">
                <a:solidFill>
                  <a:srgbClr val="FFFF00"/>
                </a:solidFill>
                <a:effectLst>
                  <a:outerShdw blurRad="38100" dist="38100" dir="2700000" algn="tl">
                    <a:srgbClr val="000000">
                      <a:alpha val="43137"/>
                    </a:srgbClr>
                  </a:outerShdw>
                </a:effectLst>
                <a:latin typeface="Arial" pitchFamily="34" charset="0"/>
              </a:rPr>
              <a:t>glucopyranose</a:t>
            </a:r>
            <a:endParaRPr lang="fr-FR" sz="1000" b="1" dirty="0">
              <a:solidFill>
                <a:srgbClr val="FFFF00"/>
              </a:solidFill>
              <a:effectLst>
                <a:outerShdw blurRad="38100" dist="38100" dir="2700000" algn="tl">
                  <a:srgbClr val="000000">
                    <a:alpha val="43137"/>
                  </a:srgbClr>
                </a:outerShdw>
              </a:effectLst>
              <a:latin typeface="Arial" pitchFamily="34" charset="0"/>
            </a:endParaRPr>
          </a:p>
        </p:txBody>
      </p:sp>
      <p:sp>
        <p:nvSpPr>
          <p:cNvPr id="80" name="Text Box 77"/>
          <p:cNvSpPr txBox="1">
            <a:spLocks noChangeArrowheads="1"/>
          </p:cNvSpPr>
          <p:nvPr/>
        </p:nvSpPr>
        <p:spPr bwMode="auto">
          <a:xfrm>
            <a:off x="1143000" y="5572125"/>
            <a:ext cx="1044575" cy="307975"/>
          </a:xfrm>
          <a:prstGeom prst="rect">
            <a:avLst/>
          </a:prstGeom>
          <a:noFill/>
          <a:ln w="9525">
            <a:noFill/>
            <a:miter lim="800000"/>
            <a:headEnd/>
            <a:tailEnd/>
          </a:ln>
        </p:spPr>
        <p:txBody>
          <a:bodyPr wrap="none">
            <a:spAutoFit/>
          </a:bodyPr>
          <a:lstStyle/>
          <a:p>
            <a:pPr algn="ctr" rtl="1">
              <a:defRPr/>
            </a:pPr>
            <a:r>
              <a:rPr lang="en" sz="1400" b="1" dirty="0">
                <a:solidFill>
                  <a:srgbClr val="FF0000"/>
                </a:solidFill>
                <a:effectLst>
                  <a:outerShdw blurRad="38100" dist="38100" dir="2700000" algn="tl">
                    <a:srgbClr val="000000">
                      <a:alpha val="43137"/>
                    </a:srgbClr>
                  </a:outerShdw>
                </a:effectLst>
                <a:latin typeface="Arial" pitchFamily="34" charset="0"/>
              </a:rPr>
              <a:t>MALTOSE</a:t>
            </a:r>
          </a:p>
        </p:txBody>
      </p:sp>
      <p:grpSp>
        <p:nvGrpSpPr>
          <p:cNvPr id="3" name="Group 83"/>
          <p:cNvGrpSpPr>
            <a:grpSpLocks/>
          </p:cNvGrpSpPr>
          <p:nvPr/>
        </p:nvGrpSpPr>
        <p:grpSpPr bwMode="auto">
          <a:xfrm>
            <a:off x="4929188" y="3214688"/>
            <a:ext cx="2851150" cy="1866900"/>
            <a:chOff x="1073" y="400"/>
            <a:chExt cx="3562" cy="2697"/>
          </a:xfrm>
        </p:grpSpPr>
        <p:sp>
          <p:nvSpPr>
            <p:cNvPr id="82" name="Rectangle 3"/>
            <p:cNvSpPr>
              <a:spLocks noChangeArrowheads="1"/>
            </p:cNvSpPr>
            <p:nvPr/>
          </p:nvSpPr>
          <p:spPr bwMode="auto">
            <a:xfrm>
              <a:off x="1777" y="2537"/>
              <a:ext cx="339" cy="48"/>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83" name="Text Box 4"/>
            <p:cNvSpPr txBox="1">
              <a:spLocks noChangeArrowheads="1"/>
            </p:cNvSpPr>
            <p:nvPr/>
          </p:nvSpPr>
          <p:spPr bwMode="auto">
            <a:xfrm>
              <a:off x="1511" y="2395"/>
              <a:ext cx="34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84" name="Text Box 5"/>
            <p:cNvSpPr txBox="1">
              <a:spLocks noChangeArrowheads="1"/>
            </p:cNvSpPr>
            <p:nvPr/>
          </p:nvSpPr>
          <p:spPr bwMode="auto">
            <a:xfrm>
              <a:off x="2102" y="2398"/>
              <a:ext cx="34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85" name="AutoShape 6"/>
            <p:cNvSpPr>
              <a:spLocks noChangeArrowheads="1"/>
            </p:cNvSpPr>
            <p:nvPr/>
          </p:nvSpPr>
          <p:spPr bwMode="auto">
            <a:xfrm rot="-1800000">
              <a:off x="1474" y="2157"/>
              <a:ext cx="48" cy="339"/>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86" name="AutoShape 7"/>
            <p:cNvSpPr>
              <a:spLocks noChangeArrowheads="1"/>
            </p:cNvSpPr>
            <p:nvPr/>
          </p:nvSpPr>
          <p:spPr bwMode="auto">
            <a:xfrm rot="1800000">
              <a:off x="2356" y="2157"/>
              <a:ext cx="48" cy="339"/>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87" name="Text Box 8"/>
            <p:cNvSpPr txBox="1">
              <a:spLocks noChangeArrowheads="1"/>
            </p:cNvSpPr>
            <p:nvPr/>
          </p:nvSpPr>
          <p:spPr bwMode="auto">
            <a:xfrm>
              <a:off x="1251" y="1911"/>
              <a:ext cx="347" cy="358"/>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88" name="Text Box 9"/>
            <p:cNvSpPr txBox="1">
              <a:spLocks noChangeArrowheads="1"/>
            </p:cNvSpPr>
            <p:nvPr/>
          </p:nvSpPr>
          <p:spPr bwMode="auto">
            <a:xfrm>
              <a:off x="2370" y="1911"/>
              <a:ext cx="347" cy="358"/>
            </a:xfrm>
            <a:prstGeom prst="rect">
              <a:avLst/>
            </a:prstGeom>
            <a:noFill/>
            <a:ln w="9525">
              <a:noFill/>
              <a:miter lim="800000"/>
              <a:headEnd/>
              <a:tailEnd/>
            </a:ln>
          </p:spPr>
          <p:txBody>
            <a:bodyPr wrap="none">
              <a:spAutoFit/>
            </a:bodyPr>
            <a:lstStyle/>
            <a:p>
              <a:pPr algn="ctr" rtl="1">
                <a:defRPr/>
              </a:pPr>
              <a:r>
                <a:rPr lang="en" sz="1000" b="1" dirty="0">
                  <a:solidFill>
                    <a:srgbClr val="00FF00"/>
                  </a:solidFill>
                  <a:effectLst>
                    <a:outerShdw blurRad="38100" dist="38100" dir="2700000" algn="tl">
                      <a:srgbClr val="000000">
                        <a:alpha val="43137"/>
                      </a:srgbClr>
                    </a:outerShdw>
                  </a:effectLst>
                  <a:latin typeface="Arial" pitchFamily="34" charset="0"/>
                </a:rPr>
                <a:t>C</a:t>
              </a:r>
            </a:p>
          </p:txBody>
        </p:sp>
        <p:sp>
          <p:nvSpPr>
            <p:cNvPr id="89" name="Line 10"/>
            <p:cNvSpPr>
              <a:spLocks noChangeShapeType="1"/>
            </p:cNvSpPr>
            <p:nvPr/>
          </p:nvSpPr>
          <p:spPr bwMode="auto">
            <a:xfrm rot="1800000" flipV="1">
              <a:off x="1497" y="1659"/>
              <a:ext cx="0" cy="339"/>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90" name="Text Box 11"/>
            <p:cNvSpPr txBox="1">
              <a:spLocks noChangeArrowheads="1"/>
            </p:cNvSpPr>
            <p:nvPr/>
          </p:nvSpPr>
          <p:spPr bwMode="auto">
            <a:xfrm>
              <a:off x="1491" y="1448"/>
              <a:ext cx="779"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CO</a:t>
              </a:r>
            </a:p>
          </p:txBody>
        </p:sp>
        <p:sp>
          <p:nvSpPr>
            <p:cNvPr id="91" name="Text Box 12"/>
            <p:cNvSpPr txBox="1">
              <a:spLocks noChangeArrowheads="1"/>
            </p:cNvSpPr>
            <p:nvPr/>
          </p:nvSpPr>
          <p:spPr bwMode="auto">
            <a:xfrm>
              <a:off x="1491" y="1003"/>
              <a:ext cx="762"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CH2OH</a:t>
              </a:r>
              <a:r>
                <a:rPr lang="en" sz="1000" b="1" baseline="-25000">
                  <a:solidFill>
                    <a:srgbClr val="00FF00"/>
                  </a:solidFill>
                  <a:effectLst>
                    <a:outerShdw blurRad="38100" dist="38100" dir="2700000" algn="tl">
                      <a:srgbClr val="000000">
                        <a:alpha val="43137"/>
                      </a:srgbClr>
                    </a:outerShdw>
                  </a:effectLst>
                  <a:latin typeface="Arial" pitchFamily="34" charset="0"/>
                </a:rPr>
                <a:t>​</a:t>
              </a:r>
              <a:r>
                <a:rPr lang="en" sz="1000" b="1">
                  <a:solidFill>
                    <a:srgbClr val="00FF00"/>
                  </a:solidFill>
                  <a:effectLst>
                    <a:outerShdw blurRad="38100" dist="38100" dir="2700000" algn="tl">
                      <a:srgbClr val="000000">
                        <a:alpha val="43137"/>
                      </a:srgbClr>
                    </a:outerShdw>
                  </a:effectLst>
                  <a:latin typeface="Arial" pitchFamily="34" charset="0"/>
                </a:rPr>
                <a:t>​</a:t>
              </a:r>
            </a:p>
          </p:txBody>
        </p:sp>
        <p:sp>
          <p:nvSpPr>
            <p:cNvPr id="92" name="Line 13"/>
            <p:cNvSpPr>
              <a:spLocks noChangeShapeType="1"/>
            </p:cNvSpPr>
            <p:nvPr/>
          </p:nvSpPr>
          <p:spPr bwMode="auto">
            <a:xfrm>
              <a:off x="1632" y="1281"/>
              <a:ext cx="0" cy="22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93" name="Line 14"/>
            <p:cNvSpPr>
              <a:spLocks noChangeShapeType="1"/>
            </p:cNvSpPr>
            <p:nvPr/>
          </p:nvSpPr>
          <p:spPr bwMode="auto">
            <a:xfrm flipV="1">
              <a:off x="2509" y="2166"/>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94" name="Rectangle 15"/>
            <p:cNvSpPr>
              <a:spLocks noChangeArrowheads="1"/>
            </p:cNvSpPr>
            <p:nvPr/>
          </p:nvSpPr>
          <p:spPr bwMode="auto">
            <a:xfrm>
              <a:off x="2360" y="2237"/>
              <a:ext cx="34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95" name="Line 16"/>
            <p:cNvSpPr>
              <a:spLocks noChangeShapeType="1"/>
            </p:cNvSpPr>
            <p:nvPr/>
          </p:nvSpPr>
          <p:spPr bwMode="auto">
            <a:xfrm flipV="1">
              <a:off x="1376" y="1822"/>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96" name="Rectangle 17"/>
            <p:cNvSpPr>
              <a:spLocks noChangeArrowheads="1"/>
            </p:cNvSpPr>
            <p:nvPr/>
          </p:nvSpPr>
          <p:spPr bwMode="auto">
            <a:xfrm>
              <a:off x="1234" y="2248"/>
              <a:ext cx="34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97" name="Line 18"/>
            <p:cNvSpPr>
              <a:spLocks noChangeShapeType="1"/>
            </p:cNvSpPr>
            <p:nvPr/>
          </p:nvSpPr>
          <p:spPr bwMode="auto">
            <a:xfrm flipV="1">
              <a:off x="1632" y="1719"/>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98" name="Rectangle 19"/>
            <p:cNvSpPr>
              <a:spLocks noChangeArrowheads="1"/>
            </p:cNvSpPr>
            <p:nvPr/>
          </p:nvSpPr>
          <p:spPr bwMode="auto">
            <a:xfrm>
              <a:off x="1493" y="1801"/>
              <a:ext cx="34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99" name="Line 20"/>
            <p:cNvSpPr>
              <a:spLocks noChangeShapeType="1"/>
            </p:cNvSpPr>
            <p:nvPr/>
          </p:nvSpPr>
          <p:spPr bwMode="auto">
            <a:xfrm flipV="1">
              <a:off x="1376" y="2175"/>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00" name="Rectangle 21"/>
            <p:cNvSpPr>
              <a:spLocks noChangeArrowheads="1"/>
            </p:cNvSpPr>
            <p:nvPr/>
          </p:nvSpPr>
          <p:spPr bwMode="auto">
            <a:xfrm>
              <a:off x="1073" y="1560"/>
              <a:ext cx="470"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HO</a:t>
              </a:r>
            </a:p>
          </p:txBody>
        </p:sp>
        <p:sp>
          <p:nvSpPr>
            <p:cNvPr id="101" name="Line 22"/>
            <p:cNvSpPr>
              <a:spLocks noChangeShapeType="1"/>
            </p:cNvSpPr>
            <p:nvPr/>
          </p:nvSpPr>
          <p:spPr bwMode="auto">
            <a:xfrm>
              <a:off x="1710" y="1613"/>
              <a:ext cx="409" cy="0"/>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02" name="Line 23"/>
            <p:cNvSpPr>
              <a:spLocks noChangeShapeType="1"/>
            </p:cNvSpPr>
            <p:nvPr/>
          </p:nvSpPr>
          <p:spPr bwMode="auto">
            <a:xfrm flipV="1">
              <a:off x="2245" y="2317"/>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03" name="Rectangle 24"/>
            <p:cNvSpPr>
              <a:spLocks noChangeArrowheads="1"/>
            </p:cNvSpPr>
            <p:nvPr/>
          </p:nvSpPr>
          <p:spPr bwMode="auto">
            <a:xfrm>
              <a:off x="2100" y="2060"/>
              <a:ext cx="34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104" name="Line 25"/>
            <p:cNvSpPr>
              <a:spLocks noChangeShapeType="1"/>
            </p:cNvSpPr>
            <p:nvPr/>
          </p:nvSpPr>
          <p:spPr bwMode="auto">
            <a:xfrm flipV="1">
              <a:off x="2245" y="2661"/>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05" name="Rectangle 26"/>
            <p:cNvSpPr>
              <a:spLocks noChangeArrowheads="1"/>
            </p:cNvSpPr>
            <p:nvPr/>
          </p:nvSpPr>
          <p:spPr bwMode="auto">
            <a:xfrm>
              <a:off x="1938" y="2742"/>
              <a:ext cx="470"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HO</a:t>
              </a:r>
            </a:p>
          </p:txBody>
        </p:sp>
        <p:sp>
          <p:nvSpPr>
            <p:cNvPr id="106" name="Line 27"/>
            <p:cNvSpPr>
              <a:spLocks noChangeShapeType="1"/>
            </p:cNvSpPr>
            <p:nvPr/>
          </p:nvSpPr>
          <p:spPr bwMode="auto">
            <a:xfrm flipV="1">
              <a:off x="1656" y="2310"/>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07" name="Rectangle 28"/>
            <p:cNvSpPr>
              <a:spLocks noChangeArrowheads="1"/>
            </p:cNvSpPr>
            <p:nvPr/>
          </p:nvSpPr>
          <p:spPr bwMode="auto">
            <a:xfrm>
              <a:off x="1513" y="2054"/>
              <a:ext cx="470"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OH</a:t>
              </a:r>
            </a:p>
          </p:txBody>
        </p:sp>
        <p:sp>
          <p:nvSpPr>
            <p:cNvPr id="108" name="Line 29"/>
            <p:cNvSpPr>
              <a:spLocks noChangeShapeType="1"/>
            </p:cNvSpPr>
            <p:nvPr/>
          </p:nvSpPr>
          <p:spPr bwMode="auto">
            <a:xfrm flipV="1">
              <a:off x="1656" y="2654"/>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09" name="Rectangle 30"/>
            <p:cNvSpPr>
              <a:spLocks noChangeArrowheads="1"/>
            </p:cNvSpPr>
            <p:nvPr/>
          </p:nvSpPr>
          <p:spPr bwMode="auto">
            <a:xfrm>
              <a:off x="1513" y="2732"/>
              <a:ext cx="347" cy="358"/>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110" name="Text Box 31"/>
            <p:cNvSpPr txBox="1">
              <a:spLocks noChangeArrowheads="1"/>
            </p:cNvSpPr>
            <p:nvPr/>
          </p:nvSpPr>
          <p:spPr bwMode="auto">
            <a:xfrm>
              <a:off x="2592" y="1964"/>
              <a:ext cx="319" cy="358"/>
            </a:xfrm>
            <a:prstGeom prst="rect">
              <a:avLst/>
            </a:prstGeom>
            <a:noFill/>
            <a:ln w="9525">
              <a:noFill/>
              <a:miter lim="800000"/>
              <a:headEnd/>
              <a:tailEnd/>
            </a:ln>
          </p:spPr>
          <p:txBody>
            <a:bodyPr wrap="none">
              <a:spAutoFit/>
            </a:bodyPr>
            <a:lstStyle/>
            <a:p>
              <a:pPr algn="ctr" rtl="1">
                <a:defRPr/>
              </a:pPr>
              <a:r>
                <a:rPr lang="en" sz="1000" b="1">
                  <a:solidFill>
                    <a:srgbClr val="FFFF00"/>
                  </a:solidFill>
                  <a:effectLst>
                    <a:outerShdw blurRad="38100" dist="38100" dir="2700000" algn="tl">
                      <a:srgbClr val="000000">
                        <a:alpha val="43137"/>
                      </a:srgbClr>
                    </a:outerShdw>
                  </a:effectLst>
                  <a:latin typeface="Arial" pitchFamily="34" charset="0"/>
                </a:rPr>
                <a:t>1</a:t>
              </a:r>
            </a:p>
          </p:txBody>
        </p:sp>
        <p:sp>
          <p:nvSpPr>
            <p:cNvPr id="111" name="Text Box 32"/>
            <p:cNvSpPr txBox="1">
              <a:spLocks noChangeArrowheads="1"/>
            </p:cNvSpPr>
            <p:nvPr/>
          </p:nvSpPr>
          <p:spPr bwMode="auto">
            <a:xfrm>
              <a:off x="2366" y="2489"/>
              <a:ext cx="319" cy="355"/>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2</a:t>
              </a:r>
            </a:p>
          </p:txBody>
        </p:sp>
        <p:sp>
          <p:nvSpPr>
            <p:cNvPr id="112" name="Text Box 33"/>
            <p:cNvSpPr txBox="1">
              <a:spLocks noChangeArrowheads="1"/>
            </p:cNvSpPr>
            <p:nvPr/>
          </p:nvSpPr>
          <p:spPr bwMode="auto">
            <a:xfrm>
              <a:off x="1468" y="2537"/>
              <a:ext cx="319" cy="355"/>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3</a:t>
              </a:r>
            </a:p>
          </p:txBody>
        </p:sp>
        <p:sp>
          <p:nvSpPr>
            <p:cNvPr id="113" name="Text Box 34"/>
            <p:cNvSpPr txBox="1">
              <a:spLocks noChangeArrowheads="1"/>
            </p:cNvSpPr>
            <p:nvPr/>
          </p:nvSpPr>
          <p:spPr bwMode="auto">
            <a:xfrm>
              <a:off x="1142" y="1996"/>
              <a:ext cx="319" cy="358"/>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4</a:t>
              </a:r>
            </a:p>
          </p:txBody>
        </p:sp>
        <p:sp>
          <p:nvSpPr>
            <p:cNvPr id="114" name="Text Box 35"/>
            <p:cNvSpPr txBox="1">
              <a:spLocks noChangeArrowheads="1"/>
            </p:cNvSpPr>
            <p:nvPr/>
          </p:nvSpPr>
          <p:spPr bwMode="auto">
            <a:xfrm>
              <a:off x="1684" y="1349"/>
              <a:ext cx="317" cy="355"/>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5</a:t>
              </a:r>
            </a:p>
          </p:txBody>
        </p:sp>
        <p:sp>
          <p:nvSpPr>
            <p:cNvPr id="115" name="Text Box 36"/>
            <p:cNvSpPr txBox="1">
              <a:spLocks noChangeArrowheads="1"/>
            </p:cNvSpPr>
            <p:nvPr/>
          </p:nvSpPr>
          <p:spPr bwMode="auto">
            <a:xfrm>
              <a:off x="1323" y="1026"/>
              <a:ext cx="319" cy="355"/>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6</a:t>
              </a:r>
            </a:p>
          </p:txBody>
        </p:sp>
        <p:sp>
          <p:nvSpPr>
            <p:cNvPr id="116" name="Line 37"/>
            <p:cNvSpPr>
              <a:spLocks noChangeShapeType="1"/>
            </p:cNvSpPr>
            <p:nvPr/>
          </p:nvSpPr>
          <p:spPr bwMode="auto">
            <a:xfrm rot="-1800000" flipH="1" flipV="1">
              <a:off x="2368" y="1654"/>
              <a:ext cx="0" cy="339"/>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17" name="Line 38"/>
            <p:cNvSpPr>
              <a:spLocks noChangeShapeType="1"/>
            </p:cNvSpPr>
            <p:nvPr/>
          </p:nvSpPr>
          <p:spPr bwMode="auto">
            <a:xfrm rot="2700000" flipH="1" flipV="1">
              <a:off x="2646" y="1820"/>
              <a:ext cx="0" cy="155"/>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18" name="Rectangle 39"/>
            <p:cNvSpPr>
              <a:spLocks noChangeArrowheads="1"/>
            </p:cNvSpPr>
            <p:nvPr/>
          </p:nvSpPr>
          <p:spPr bwMode="auto">
            <a:xfrm>
              <a:off x="2664" y="1597"/>
              <a:ext cx="355" cy="358"/>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O</a:t>
              </a:r>
            </a:p>
          </p:txBody>
        </p:sp>
        <p:sp>
          <p:nvSpPr>
            <p:cNvPr id="119" name="Rectangle 40"/>
            <p:cNvSpPr>
              <a:spLocks noChangeArrowheads="1"/>
            </p:cNvSpPr>
            <p:nvPr/>
          </p:nvSpPr>
          <p:spPr bwMode="auto">
            <a:xfrm>
              <a:off x="3501" y="1934"/>
              <a:ext cx="339" cy="48"/>
            </a:xfrm>
            <a:prstGeom prst="rect">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20" name="Text Box 41"/>
            <p:cNvSpPr txBox="1">
              <a:spLocks noChangeArrowheads="1"/>
            </p:cNvSpPr>
            <p:nvPr/>
          </p:nvSpPr>
          <p:spPr bwMode="auto">
            <a:xfrm>
              <a:off x="3235" y="1792"/>
              <a:ext cx="34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121" name="Text Box 42"/>
            <p:cNvSpPr txBox="1">
              <a:spLocks noChangeArrowheads="1"/>
            </p:cNvSpPr>
            <p:nvPr/>
          </p:nvSpPr>
          <p:spPr bwMode="auto">
            <a:xfrm>
              <a:off x="3826" y="1794"/>
              <a:ext cx="347" cy="358"/>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122" name="AutoShape 43"/>
            <p:cNvSpPr>
              <a:spLocks noChangeArrowheads="1"/>
            </p:cNvSpPr>
            <p:nvPr/>
          </p:nvSpPr>
          <p:spPr bwMode="auto">
            <a:xfrm rot="-1800000">
              <a:off x="3197" y="1554"/>
              <a:ext cx="48" cy="339"/>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23" name="AutoShape 44"/>
            <p:cNvSpPr>
              <a:spLocks noChangeArrowheads="1"/>
            </p:cNvSpPr>
            <p:nvPr/>
          </p:nvSpPr>
          <p:spPr bwMode="auto">
            <a:xfrm rot="1800000">
              <a:off x="4080" y="1554"/>
              <a:ext cx="46" cy="339"/>
            </a:xfrm>
            <a:prstGeom prst="triangle">
              <a:avLst>
                <a:gd name="adj" fmla="val 50000"/>
              </a:avLst>
            </a:prstGeom>
            <a:solidFill>
              <a:srgbClr val="00FF00"/>
            </a:solidFill>
            <a:ln w="9525">
              <a:solidFill>
                <a:srgbClr val="00FF00"/>
              </a:solidFill>
              <a:miter lim="800000"/>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24" name="Text Box 45"/>
            <p:cNvSpPr txBox="1">
              <a:spLocks noChangeArrowheads="1"/>
            </p:cNvSpPr>
            <p:nvPr/>
          </p:nvSpPr>
          <p:spPr bwMode="auto">
            <a:xfrm>
              <a:off x="2975" y="1308"/>
              <a:ext cx="345" cy="358"/>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125" name="Text Box 46"/>
            <p:cNvSpPr txBox="1">
              <a:spLocks noChangeArrowheads="1"/>
            </p:cNvSpPr>
            <p:nvPr/>
          </p:nvSpPr>
          <p:spPr bwMode="auto">
            <a:xfrm>
              <a:off x="4094" y="1308"/>
              <a:ext cx="347" cy="358"/>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a:t>
              </a:r>
            </a:p>
          </p:txBody>
        </p:sp>
        <p:sp>
          <p:nvSpPr>
            <p:cNvPr id="126" name="Line 47"/>
            <p:cNvSpPr>
              <a:spLocks noChangeShapeType="1"/>
            </p:cNvSpPr>
            <p:nvPr/>
          </p:nvSpPr>
          <p:spPr bwMode="auto">
            <a:xfrm rot="1800000" flipV="1">
              <a:off x="3221" y="1056"/>
              <a:ext cx="0" cy="339"/>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27" name="Text Box 48"/>
            <p:cNvSpPr txBox="1">
              <a:spLocks noChangeArrowheads="1"/>
            </p:cNvSpPr>
            <p:nvPr/>
          </p:nvSpPr>
          <p:spPr bwMode="auto">
            <a:xfrm>
              <a:off x="3215" y="845"/>
              <a:ext cx="77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CO</a:t>
              </a:r>
            </a:p>
          </p:txBody>
        </p:sp>
        <p:sp>
          <p:nvSpPr>
            <p:cNvPr id="128" name="Text Box 49"/>
            <p:cNvSpPr txBox="1">
              <a:spLocks noChangeArrowheads="1"/>
            </p:cNvSpPr>
            <p:nvPr/>
          </p:nvSpPr>
          <p:spPr bwMode="auto">
            <a:xfrm>
              <a:off x="3215" y="400"/>
              <a:ext cx="762"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CH2OH</a:t>
              </a:r>
              <a:r>
                <a:rPr lang="en" sz="1000" b="1" baseline="-25000">
                  <a:solidFill>
                    <a:srgbClr val="00FF00"/>
                  </a:solidFill>
                  <a:effectLst>
                    <a:outerShdw blurRad="38100" dist="38100" dir="2700000" algn="tl">
                      <a:srgbClr val="000000">
                        <a:alpha val="43137"/>
                      </a:srgbClr>
                    </a:outerShdw>
                  </a:effectLst>
                  <a:latin typeface="Arial" pitchFamily="34" charset="0"/>
                </a:rPr>
                <a:t>​</a:t>
              </a:r>
              <a:r>
                <a:rPr lang="en" sz="1000" b="1">
                  <a:solidFill>
                    <a:srgbClr val="00FF00"/>
                  </a:solidFill>
                  <a:effectLst>
                    <a:outerShdw blurRad="38100" dist="38100" dir="2700000" algn="tl">
                      <a:srgbClr val="000000">
                        <a:alpha val="43137"/>
                      </a:srgbClr>
                    </a:outerShdw>
                  </a:effectLst>
                  <a:latin typeface="Arial" pitchFamily="34" charset="0"/>
                </a:rPr>
                <a:t>​</a:t>
              </a:r>
            </a:p>
          </p:txBody>
        </p:sp>
        <p:sp>
          <p:nvSpPr>
            <p:cNvPr id="129" name="Line 50"/>
            <p:cNvSpPr>
              <a:spLocks noChangeShapeType="1"/>
            </p:cNvSpPr>
            <p:nvPr/>
          </p:nvSpPr>
          <p:spPr bwMode="auto">
            <a:xfrm>
              <a:off x="3356" y="677"/>
              <a:ext cx="0" cy="227"/>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30" name="Line 51"/>
            <p:cNvSpPr>
              <a:spLocks noChangeShapeType="1"/>
            </p:cNvSpPr>
            <p:nvPr/>
          </p:nvSpPr>
          <p:spPr bwMode="auto">
            <a:xfrm flipV="1">
              <a:off x="4232" y="1180"/>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31" name="Rectangle 52"/>
            <p:cNvSpPr>
              <a:spLocks noChangeArrowheads="1"/>
            </p:cNvSpPr>
            <p:nvPr/>
          </p:nvSpPr>
          <p:spPr bwMode="auto">
            <a:xfrm>
              <a:off x="4096" y="1682"/>
              <a:ext cx="34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132" name="Line 53"/>
            <p:cNvSpPr>
              <a:spLocks noChangeShapeType="1"/>
            </p:cNvSpPr>
            <p:nvPr/>
          </p:nvSpPr>
          <p:spPr bwMode="auto">
            <a:xfrm flipV="1">
              <a:off x="3100" y="1219"/>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33" name="Rectangle 54"/>
            <p:cNvSpPr>
              <a:spLocks noChangeArrowheads="1"/>
            </p:cNvSpPr>
            <p:nvPr/>
          </p:nvSpPr>
          <p:spPr bwMode="auto">
            <a:xfrm>
              <a:off x="2955" y="962"/>
              <a:ext cx="347"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134" name="Line 55"/>
            <p:cNvSpPr>
              <a:spLocks noChangeShapeType="1"/>
            </p:cNvSpPr>
            <p:nvPr/>
          </p:nvSpPr>
          <p:spPr bwMode="auto">
            <a:xfrm flipV="1">
              <a:off x="3356" y="1116"/>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35" name="Rectangle 56"/>
            <p:cNvSpPr>
              <a:spLocks noChangeArrowheads="1"/>
            </p:cNvSpPr>
            <p:nvPr/>
          </p:nvSpPr>
          <p:spPr bwMode="auto">
            <a:xfrm>
              <a:off x="3217" y="1198"/>
              <a:ext cx="345"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136" name="Line 57"/>
            <p:cNvSpPr>
              <a:spLocks noChangeShapeType="1"/>
            </p:cNvSpPr>
            <p:nvPr/>
          </p:nvSpPr>
          <p:spPr bwMode="auto">
            <a:xfrm rot="2700000" flipV="1">
              <a:off x="2977" y="1556"/>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37" name="Line 58"/>
            <p:cNvSpPr>
              <a:spLocks noChangeShapeType="1"/>
            </p:cNvSpPr>
            <p:nvPr/>
          </p:nvSpPr>
          <p:spPr bwMode="auto">
            <a:xfrm>
              <a:off x="3431" y="1010"/>
              <a:ext cx="411" cy="0"/>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38" name="Line 59"/>
            <p:cNvSpPr>
              <a:spLocks noChangeShapeType="1"/>
            </p:cNvSpPr>
            <p:nvPr/>
          </p:nvSpPr>
          <p:spPr bwMode="auto">
            <a:xfrm flipV="1">
              <a:off x="3969" y="1714"/>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39" name="Rectangle 60"/>
            <p:cNvSpPr>
              <a:spLocks noChangeArrowheads="1"/>
            </p:cNvSpPr>
            <p:nvPr/>
          </p:nvSpPr>
          <p:spPr bwMode="auto">
            <a:xfrm>
              <a:off x="3824" y="1457"/>
              <a:ext cx="347" cy="358"/>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140" name="Line 61"/>
            <p:cNvSpPr>
              <a:spLocks noChangeShapeType="1"/>
            </p:cNvSpPr>
            <p:nvPr/>
          </p:nvSpPr>
          <p:spPr bwMode="auto">
            <a:xfrm flipV="1">
              <a:off x="3969" y="2058"/>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41" name="Rectangle 62"/>
            <p:cNvSpPr>
              <a:spLocks noChangeArrowheads="1"/>
            </p:cNvSpPr>
            <p:nvPr/>
          </p:nvSpPr>
          <p:spPr bwMode="auto">
            <a:xfrm>
              <a:off x="3659" y="2138"/>
              <a:ext cx="472"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HO</a:t>
              </a:r>
            </a:p>
          </p:txBody>
        </p:sp>
        <p:sp>
          <p:nvSpPr>
            <p:cNvPr id="142" name="Line 63"/>
            <p:cNvSpPr>
              <a:spLocks noChangeShapeType="1"/>
            </p:cNvSpPr>
            <p:nvPr/>
          </p:nvSpPr>
          <p:spPr bwMode="auto">
            <a:xfrm flipV="1">
              <a:off x="3380" y="1707"/>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43" name="Rectangle 64"/>
            <p:cNvSpPr>
              <a:spLocks noChangeArrowheads="1"/>
            </p:cNvSpPr>
            <p:nvPr/>
          </p:nvSpPr>
          <p:spPr bwMode="auto">
            <a:xfrm>
              <a:off x="3237" y="1450"/>
              <a:ext cx="470"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OH</a:t>
              </a:r>
            </a:p>
          </p:txBody>
        </p:sp>
        <p:sp>
          <p:nvSpPr>
            <p:cNvPr id="144" name="Line 65"/>
            <p:cNvSpPr>
              <a:spLocks noChangeShapeType="1"/>
            </p:cNvSpPr>
            <p:nvPr/>
          </p:nvSpPr>
          <p:spPr bwMode="auto">
            <a:xfrm flipV="1">
              <a:off x="3380" y="2051"/>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45" name="Rectangle 66"/>
            <p:cNvSpPr>
              <a:spLocks noChangeArrowheads="1"/>
            </p:cNvSpPr>
            <p:nvPr/>
          </p:nvSpPr>
          <p:spPr bwMode="auto">
            <a:xfrm>
              <a:off x="3237" y="2129"/>
              <a:ext cx="347" cy="358"/>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H</a:t>
              </a:r>
            </a:p>
          </p:txBody>
        </p:sp>
        <p:sp>
          <p:nvSpPr>
            <p:cNvPr id="146" name="Text Box 67"/>
            <p:cNvSpPr txBox="1">
              <a:spLocks noChangeArrowheads="1"/>
            </p:cNvSpPr>
            <p:nvPr/>
          </p:nvSpPr>
          <p:spPr bwMode="auto">
            <a:xfrm>
              <a:off x="4316" y="1361"/>
              <a:ext cx="319" cy="358"/>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1</a:t>
              </a:r>
            </a:p>
          </p:txBody>
        </p:sp>
        <p:sp>
          <p:nvSpPr>
            <p:cNvPr id="147" name="Text Box 68"/>
            <p:cNvSpPr txBox="1">
              <a:spLocks noChangeArrowheads="1"/>
            </p:cNvSpPr>
            <p:nvPr/>
          </p:nvSpPr>
          <p:spPr bwMode="auto">
            <a:xfrm>
              <a:off x="4090" y="1886"/>
              <a:ext cx="319" cy="355"/>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2</a:t>
              </a:r>
            </a:p>
          </p:txBody>
        </p:sp>
        <p:sp>
          <p:nvSpPr>
            <p:cNvPr id="148" name="Text Box 69"/>
            <p:cNvSpPr txBox="1">
              <a:spLocks noChangeArrowheads="1"/>
            </p:cNvSpPr>
            <p:nvPr/>
          </p:nvSpPr>
          <p:spPr bwMode="auto">
            <a:xfrm>
              <a:off x="3189" y="1934"/>
              <a:ext cx="319" cy="355"/>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3</a:t>
              </a:r>
            </a:p>
          </p:txBody>
        </p:sp>
        <p:sp>
          <p:nvSpPr>
            <p:cNvPr id="149" name="Text Box 70"/>
            <p:cNvSpPr txBox="1">
              <a:spLocks noChangeArrowheads="1"/>
            </p:cNvSpPr>
            <p:nvPr/>
          </p:nvSpPr>
          <p:spPr bwMode="auto">
            <a:xfrm>
              <a:off x="2866" y="1393"/>
              <a:ext cx="319" cy="358"/>
            </a:xfrm>
            <a:prstGeom prst="rect">
              <a:avLst/>
            </a:prstGeom>
            <a:noFill/>
            <a:ln w="9525">
              <a:noFill/>
              <a:miter lim="800000"/>
              <a:headEnd/>
              <a:tailEnd/>
            </a:ln>
          </p:spPr>
          <p:txBody>
            <a:bodyPr wrap="none">
              <a:spAutoFit/>
            </a:bodyPr>
            <a:lstStyle/>
            <a:p>
              <a:pPr algn="ctr" rtl="1">
                <a:defRPr/>
              </a:pPr>
              <a:r>
                <a:rPr lang="en" sz="1000" b="1" dirty="0">
                  <a:solidFill>
                    <a:srgbClr val="FFFF00"/>
                  </a:solidFill>
                  <a:effectLst>
                    <a:outerShdw blurRad="38100" dist="38100" dir="2700000" algn="tl">
                      <a:srgbClr val="000000">
                        <a:alpha val="43137"/>
                      </a:srgbClr>
                    </a:outerShdw>
                  </a:effectLst>
                  <a:latin typeface="Arial" pitchFamily="34" charset="0"/>
                </a:rPr>
                <a:t>4</a:t>
              </a:r>
            </a:p>
          </p:txBody>
        </p:sp>
        <p:sp>
          <p:nvSpPr>
            <p:cNvPr id="150" name="Text Box 71"/>
            <p:cNvSpPr txBox="1">
              <a:spLocks noChangeArrowheads="1"/>
            </p:cNvSpPr>
            <p:nvPr/>
          </p:nvSpPr>
          <p:spPr bwMode="auto">
            <a:xfrm>
              <a:off x="3405" y="746"/>
              <a:ext cx="319" cy="355"/>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5</a:t>
              </a:r>
            </a:p>
          </p:txBody>
        </p:sp>
        <p:sp>
          <p:nvSpPr>
            <p:cNvPr id="151" name="Text Box 72"/>
            <p:cNvSpPr txBox="1">
              <a:spLocks noChangeArrowheads="1"/>
            </p:cNvSpPr>
            <p:nvPr/>
          </p:nvSpPr>
          <p:spPr bwMode="auto">
            <a:xfrm>
              <a:off x="3046" y="423"/>
              <a:ext cx="319" cy="355"/>
            </a:xfrm>
            <a:prstGeom prst="rect">
              <a:avLst/>
            </a:prstGeom>
            <a:noFill/>
            <a:ln w="9525">
              <a:noFill/>
              <a:miter lim="800000"/>
              <a:headEnd/>
              <a:tailEnd/>
            </a:ln>
          </p:spPr>
          <p:txBody>
            <a:bodyPr wrap="none">
              <a:spAutoFit/>
            </a:bodyPr>
            <a:lstStyle/>
            <a:p>
              <a:pPr algn="ctr" rtl="1">
                <a:defRPr/>
              </a:pPr>
              <a:r>
                <a:rPr lang="en" sz="1000" b="1">
                  <a:solidFill>
                    <a:schemeClr val="bg1"/>
                  </a:solidFill>
                  <a:effectLst>
                    <a:outerShdw blurRad="38100" dist="38100" dir="2700000" algn="tl">
                      <a:srgbClr val="000000">
                        <a:alpha val="43137"/>
                      </a:srgbClr>
                    </a:outerShdw>
                  </a:effectLst>
                  <a:latin typeface="Arial" pitchFamily="34" charset="0"/>
                </a:rPr>
                <a:t>6</a:t>
              </a:r>
            </a:p>
          </p:txBody>
        </p:sp>
        <p:sp>
          <p:nvSpPr>
            <p:cNvPr id="152" name="Line 73"/>
            <p:cNvSpPr>
              <a:spLocks noChangeShapeType="1"/>
            </p:cNvSpPr>
            <p:nvPr/>
          </p:nvSpPr>
          <p:spPr bwMode="auto">
            <a:xfrm rot="-1800000" flipH="1" flipV="1">
              <a:off x="4092" y="1051"/>
              <a:ext cx="0" cy="342"/>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53" name="Line 74"/>
            <p:cNvSpPr>
              <a:spLocks noChangeShapeType="1"/>
            </p:cNvSpPr>
            <p:nvPr/>
          </p:nvSpPr>
          <p:spPr bwMode="auto">
            <a:xfrm flipV="1">
              <a:off x="4234" y="1565"/>
              <a:ext cx="0" cy="156"/>
            </a:xfrm>
            <a:prstGeom prst="line">
              <a:avLst/>
            </a:prstGeom>
            <a:noFill/>
            <a:ln w="38100">
              <a:solidFill>
                <a:srgbClr val="00FF00"/>
              </a:solidFill>
              <a:round/>
              <a:headEnd/>
              <a:tailEnd/>
            </a:ln>
          </p:spPr>
          <p:txBody>
            <a:bodyPr wrap="none" anchor="ctr"/>
            <a:lstStyle/>
            <a:p>
              <a:pPr algn="ctr" rtl="1">
                <a:defRPr/>
              </a:pPr>
              <a:endParaRPr lang="fr-FR" sz="1000">
                <a:effectLst>
                  <a:outerShdw blurRad="38100" dist="38100" dir="2700000" algn="tl">
                    <a:srgbClr val="000000">
                      <a:alpha val="43137"/>
                    </a:srgbClr>
                  </a:outerShdw>
                </a:effectLst>
              </a:endParaRPr>
            </a:p>
          </p:txBody>
        </p:sp>
        <p:sp>
          <p:nvSpPr>
            <p:cNvPr id="154" name="Rectangle 75"/>
            <p:cNvSpPr>
              <a:spLocks noChangeArrowheads="1"/>
            </p:cNvSpPr>
            <p:nvPr/>
          </p:nvSpPr>
          <p:spPr bwMode="auto">
            <a:xfrm>
              <a:off x="4096" y="900"/>
              <a:ext cx="472" cy="355"/>
            </a:xfrm>
            <a:prstGeom prst="rect">
              <a:avLst/>
            </a:prstGeom>
            <a:noFill/>
            <a:ln w="9525">
              <a:noFill/>
              <a:miter lim="800000"/>
              <a:headEnd/>
              <a:tailEnd/>
            </a:ln>
          </p:spPr>
          <p:txBody>
            <a:bodyPr wrap="none">
              <a:spAutoFit/>
            </a:bodyPr>
            <a:lstStyle/>
            <a:p>
              <a:pPr algn="ctr" rtl="1">
                <a:defRPr/>
              </a:pPr>
              <a:r>
                <a:rPr lang="en" sz="1000" b="1">
                  <a:solidFill>
                    <a:srgbClr val="00FF00"/>
                  </a:solidFill>
                  <a:effectLst>
                    <a:outerShdw blurRad="38100" dist="38100" dir="2700000" algn="tl">
                      <a:srgbClr val="000000">
                        <a:alpha val="43137"/>
                      </a:srgbClr>
                    </a:outerShdw>
                  </a:effectLst>
                  <a:latin typeface="Arial" pitchFamily="34" charset="0"/>
                </a:rPr>
                <a:t>OH</a:t>
              </a:r>
            </a:p>
          </p:txBody>
        </p:sp>
      </p:grpSp>
      <p:sp>
        <p:nvSpPr>
          <p:cNvPr id="155" name="Text Box 78"/>
          <p:cNvSpPr txBox="1">
            <a:spLocks noChangeArrowheads="1"/>
          </p:cNvSpPr>
          <p:nvPr/>
        </p:nvSpPr>
        <p:spPr bwMode="auto">
          <a:xfrm>
            <a:off x="5286375" y="5072063"/>
            <a:ext cx="3311525" cy="246062"/>
          </a:xfrm>
          <a:prstGeom prst="rect">
            <a:avLst/>
          </a:prstGeom>
          <a:noFill/>
          <a:ln w="9525">
            <a:noFill/>
            <a:miter lim="800000"/>
            <a:headEnd/>
            <a:tailEnd/>
          </a:ln>
        </p:spPr>
        <p:txBody>
          <a:bodyPr wrap="none">
            <a:spAutoFit/>
          </a:bodyPr>
          <a:lstStyle/>
          <a:p>
            <a:pPr algn="ctr" rtl="1">
              <a:defRPr/>
            </a:pPr>
            <a:r>
              <a:rPr lang="en" sz="1000" b="1" i="1" dirty="0">
                <a:solidFill>
                  <a:srgbClr val="FFFF00"/>
                </a:solidFill>
                <a:effectLst>
                  <a:outerShdw blurRad="38100" dist="38100" dir="2700000" algn="tl">
                    <a:srgbClr val="000000">
                      <a:alpha val="43137"/>
                    </a:srgbClr>
                  </a:outerShdw>
                </a:effectLst>
                <a:latin typeface="Arial" pitchFamily="34" charset="0"/>
              </a:rPr>
              <a:t>O </a:t>
            </a:r>
            <a:r>
              <a:rPr lang="en" sz="1000" b="1" dirty="0">
                <a:solidFill>
                  <a:srgbClr val="FFFF00"/>
                </a:solidFill>
                <a:effectLst>
                  <a:outerShdw blurRad="38100" dist="38100" dir="2700000" algn="tl">
                    <a:srgbClr val="000000">
                      <a:alpha val="43137"/>
                    </a:srgbClr>
                  </a:outerShdw>
                </a:effectLst>
                <a:latin typeface="Arial" pitchFamily="34" charset="0"/>
              </a:rPr>
              <a:t>- </a:t>
            </a:r>
            <a:r>
              <a:rPr lang="en" sz="1000" b="1" dirty="0">
                <a:solidFill>
                  <a:srgbClr val="FFFF00"/>
                </a:solidFill>
                <a:effectLst>
                  <a:outerShdw blurRad="38100" dist="38100" dir="2700000" algn="tl">
                    <a:srgbClr val="000000">
                      <a:alpha val="43137"/>
                    </a:srgbClr>
                  </a:outerShdw>
                </a:effectLst>
                <a:latin typeface="Symbol" pitchFamily="18" charset="2"/>
              </a:rPr>
              <a:t>b </a:t>
            </a:r>
            <a:r>
              <a:rPr lang="en" sz="1000" b="1" dirty="0">
                <a:solidFill>
                  <a:srgbClr val="FFFF00"/>
                </a:solidFill>
                <a:effectLst>
                  <a:outerShdw blurRad="38100" dist="38100" dir="2700000" algn="tl">
                    <a:srgbClr val="000000">
                      <a:alpha val="43137"/>
                    </a:srgbClr>
                  </a:outerShdw>
                </a:effectLst>
                <a:latin typeface="Arial" pitchFamily="34" charset="0"/>
              </a:rPr>
              <a:t>-D- </a:t>
            </a:r>
            <a:r>
              <a:rPr lang="en" sz="1000" b="1" dirty="0" err="1">
                <a:solidFill>
                  <a:srgbClr val="FFFF00"/>
                </a:solidFill>
                <a:effectLst>
                  <a:outerShdw blurRad="38100" dist="38100" dir="2700000" algn="tl">
                    <a:srgbClr val="000000">
                      <a:alpha val="43137"/>
                    </a:srgbClr>
                  </a:outerShdw>
                </a:effectLst>
                <a:latin typeface="Arial" pitchFamily="34" charset="0"/>
              </a:rPr>
              <a:t>galactopyranosyl </a:t>
            </a:r>
            <a:r>
              <a:rPr lang="en" sz="1000" b="1" dirty="0">
                <a:solidFill>
                  <a:srgbClr val="FFFF00"/>
                </a:solidFill>
                <a:effectLst>
                  <a:outerShdw blurRad="38100" dist="38100" dir="2700000" algn="tl">
                    <a:srgbClr val="000000">
                      <a:alpha val="43137"/>
                    </a:srgbClr>
                  </a:outerShdw>
                </a:effectLst>
                <a:latin typeface="Arial" pitchFamily="34" charset="0"/>
              </a:rPr>
              <a:t>-(1 4)- </a:t>
            </a:r>
            <a:r>
              <a:rPr lang="en" sz="1000" b="1" dirty="0">
                <a:solidFill>
                  <a:srgbClr val="FFFF00"/>
                </a:solidFill>
                <a:effectLst>
                  <a:outerShdw blurRad="38100" dist="38100" dir="2700000" algn="tl">
                    <a:srgbClr val="000000">
                      <a:alpha val="43137"/>
                    </a:srgbClr>
                  </a:outerShdw>
                </a:effectLst>
                <a:latin typeface="Symbol" pitchFamily="18" charset="2"/>
              </a:rPr>
              <a:t>b </a:t>
            </a:r>
            <a:r>
              <a:rPr lang="en" sz="1000" b="1" dirty="0">
                <a:solidFill>
                  <a:srgbClr val="FFFF00"/>
                </a:solidFill>
                <a:effectLst>
                  <a:outerShdw blurRad="38100" dist="38100" dir="2700000" algn="tl">
                    <a:srgbClr val="000000">
                      <a:alpha val="43137"/>
                    </a:srgbClr>
                  </a:outerShdw>
                </a:effectLst>
                <a:latin typeface="Arial" pitchFamily="34" charset="0"/>
              </a:rPr>
              <a:t>-D- </a:t>
            </a:r>
            <a:r>
              <a:rPr lang="en" sz="1000" b="1" dirty="0" err="1">
                <a:solidFill>
                  <a:srgbClr val="FFFF00"/>
                </a:solidFill>
                <a:effectLst>
                  <a:outerShdw blurRad="38100" dist="38100" dir="2700000" algn="tl">
                    <a:srgbClr val="000000">
                      <a:alpha val="43137"/>
                    </a:srgbClr>
                  </a:outerShdw>
                </a:effectLst>
                <a:latin typeface="Arial" pitchFamily="34" charset="0"/>
              </a:rPr>
              <a:t>glucopyranose</a:t>
            </a:r>
            <a:endParaRPr lang="fr-FR" sz="1000" b="1" dirty="0">
              <a:solidFill>
                <a:srgbClr val="FFFF00"/>
              </a:solidFill>
              <a:effectLst>
                <a:outerShdw blurRad="38100" dist="38100" dir="2700000" algn="tl">
                  <a:srgbClr val="000000">
                    <a:alpha val="43137"/>
                  </a:srgbClr>
                </a:outerShdw>
              </a:effectLst>
              <a:latin typeface="Arial" pitchFamily="34" charset="0"/>
            </a:endParaRPr>
          </a:p>
        </p:txBody>
      </p:sp>
      <p:sp>
        <p:nvSpPr>
          <p:cNvPr id="156" name="Text Box 76"/>
          <p:cNvSpPr txBox="1">
            <a:spLocks noChangeArrowheads="1"/>
          </p:cNvSpPr>
          <p:nvPr/>
        </p:nvSpPr>
        <p:spPr bwMode="auto">
          <a:xfrm>
            <a:off x="6715125" y="5715000"/>
            <a:ext cx="1038225" cy="307975"/>
          </a:xfrm>
          <a:prstGeom prst="rect">
            <a:avLst/>
          </a:prstGeom>
          <a:noFill/>
          <a:ln w="9525">
            <a:noFill/>
            <a:miter lim="800000"/>
            <a:headEnd/>
            <a:tailEnd/>
          </a:ln>
        </p:spPr>
        <p:txBody>
          <a:bodyPr wrap="none">
            <a:spAutoFit/>
          </a:bodyPr>
          <a:lstStyle/>
          <a:p>
            <a:pPr algn="ctr" rtl="1">
              <a:defRPr/>
            </a:pPr>
            <a:r>
              <a:rPr lang="en" sz="1400" b="1" dirty="0">
                <a:solidFill>
                  <a:srgbClr val="FF0000"/>
                </a:solidFill>
                <a:effectLst>
                  <a:outerShdw blurRad="38100" dist="38100" dir="2700000" algn="tl">
                    <a:srgbClr val="000000">
                      <a:alpha val="43137"/>
                    </a:srgbClr>
                  </a:outerShdw>
                </a:effectLst>
                <a:latin typeface="Arial" pitchFamily="34" charset="0"/>
              </a:rPr>
              <a:t>LACTOSE</a:t>
            </a:r>
          </a:p>
        </p:txBody>
      </p:sp>
      <p:sp>
        <p:nvSpPr>
          <p:cNvPr id="157" name="Text Box 81"/>
          <p:cNvSpPr txBox="1">
            <a:spLocks noChangeArrowheads="1"/>
          </p:cNvSpPr>
          <p:nvPr/>
        </p:nvSpPr>
        <p:spPr bwMode="auto">
          <a:xfrm>
            <a:off x="6715125" y="5357813"/>
            <a:ext cx="1104900" cy="246062"/>
          </a:xfrm>
          <a:prstGeom prst="rect">
            <a:avLst/>
          </a:prstGeom>
          <a:noFill/>
          <a:ln w="9525">
            <a:noFill/>
            <a:miter lim="800000"/>
            <a:headEnd/>
            <a:tailEnd/>
          </a:ln>
        </p:spPr>
        <p:txBody>
          <a:bodyPr wrap="none">
            <a:spAutoFit/>
          </a:bodyPr>
          <a:lstStyle/>
          <a:p>
            <a:pPr algn="ctr" rtl="1">
              <a:defRPr/>
            </a:pPr>
            <a:r>
              <a:rPr lang="en" sz="1000" b="1" dirty="0">
                <a:solidFill>
                  <a:srgbClr val="FFFF00"/>
                </a:solidFill>
                <a:effectLst>
                  <a:outerShdw blurRad="38100" dist="38100" dir="2700000" algn="tl">
                    <a:srgbClr val="000000">
                      <a:alpha val="43137"/>
                    </a:srgbClr>
                  </a:outerShdw>
                </a:effectLst>
                <a:latin typeface="Arial" pitchFamily="34" charset="0"/>
              </a:rPr>
              <a:t>Gal( </a:t>
            </a:r>
            <a:r>
              <a:rPr lang="en" sz="1000" b="1" dirty="0">
                <a:solidFill>
                  <a:srgbClr val="FFFF00"/>
                </a:solidFill>
                <a:effectLst>
                  <a:outerShdw blurRad="38100" dist="38100" dir="2700000" algn="tl">
                    <a:srgbClr val="000000">
                      <a:alpha val="43137"/>
                    </a:srgbClr>
                  </a:outerShdw>
                </a:effectLst>
                <a:latin typeface="Symbol" pitchFamily="18" charset="2"/>
              </a:rPr>
              <a:t>b </a:t>
            </a:r>
            <a:r>
              <a:rPr lang="en" sz="1000" b="1" dirty="0">
                <a:solidFill>
                  <a:srgbClr val="FFFF00"/>
                </a:solidFill>
                <a:effectLst>
                  <a:outerShdw blurRad="38100" dist="38100" dir="2700000" algn="tl">
                    <a:srgbClr val="000000">
                      <a:alpha val="43137"/>
                    </a:srgbClr>
                  </a:outerShdw>
                </a:effectLst>
                <a:latin typeface="Arial" pitchFamily="34" charset="0"/>
              </a:rPr>
              <a:t>1 4) </a:t>
            </a:r>
            <a:r>
              <a:rPr lang="en" sz="1000" b="1" dirty="0" err="1">
                <a:solidFill>
                  <a:srgbClr val="FFFF00"/>
                </a:solidFill>
                <a:effectLst>
                  <a:outerShdw blurRad="38100" dist="38100" dir="2700000" algn="tl">
                    <a:srgbClr val="000000">
                      <a:alpha val="43137"/>
                    </a:srgbClr>
                  </a:outerShdw>
                </a:effectLst>
                <a:latin typeface="Arial" pitchFamily="34" charset="0"/>
              </a:rPr>
              <a:t>Glc</a:t>
            </a:r>
            <a:endParaRPr lang="fr-FR" sz="1000" b="1" dirty="0">
              <a:solidFill>
                <a:srgbClr val="FFFF00"/>
              </a:solidFill>
              <a:effectLst>
                <a:outerShdw blurRad="38100" dist="38100" dir="2700000" algn="tl">
                  <a:srgbClr val="000000">
                    <a:alpha val="43137"/>
                  </a:srgbClr>
                </a:outerShdw>
              </a:effectLst>
              <a:latin typeface="Arial" pitchFamily="34" charset="0"/>
            </a:endParaRPr>
          </a:p>
        </p:txBody>
      </p:sp>
      <p:sp>
        <p:nvSpPr>
          <p:cNvPr id="158" name="Text Box 155"/>
          <p:cNvSpPr txBox="1">
            <a:spLocks noChangeArrowheads="1"/>
          </p:cNvSpPr>
          <p:nvPr/>
        </p:nvSpPr>
        <p:spPr bwMode="auto">
          <a:xfrm>
            <a:off x="1143000" y="5214938"/>
            <a:ext cx="1116013" cy="246062"/>
          </a:xfrm>
          <a:prstGeom prst="rect">
            <a:avLst/>
          </a:prstGeom>
          <a:noFill/>
          <a:ln w="9525">
            <a:noFill/>
            <a:miter lim="800000"/>
            <a:headEnd/>
            <a:tailEnd/>
          </a:ln>
        </p:spPr>
        <p:txBody>
          <a:bodyPr wrap="none">
            <a:spAutoFit/>
          </a:bodyPr>
          <a:lstStyle/>
          <a:p>
            <a:pPr algn="ctr" rtl="1">
              <a:defRPr/>
            </a:pPr>
            <a:r>
              <a:rPr lang="en" sz="1000" b="1" dirty="0" err="1">
                <a:solidFill>
                  <a:srgbClr val="FFFF00"/>
                </a:solidFill>
                <a:effectLst>
                  <a:outerShdw blurRad="38100" dist="38100" dir="2700000" algn="tl">
                    <a:srgbClr val="000000">
                      <a:alpha val="43137"/>
                    </a:srgbClr>
                  </a:outerShdw>
                </a:effectLst>
                <a:latin typeface="Arial" pitchFamily="34" charset="0"/>
              </a:rPr>
              <a:t>Glc </a:t>
            </a:r>
            <a:r>
              <a:rPr lang="en" sz="1000" b="1" dirty="0">
                <a:solidFill>
                  <a:srgbClr val="FFFF00"/>
                </a:solidFill>
                <a:effectLst>
                  <a:outerShdw blurRad="38100" dist="38100" dir="2700000" algn="tl">
                    <a:srgbClr val="000000">
                      <a:alpha val="43137"/>
                    </a:srgbClr>
                  </a:outerShdw>
                </a:effectLst>
                <a:latin typeface="Arial" pitchFamily="34" charset="0"/>
              </a:rPr>
              <a:t>( </a:t>
            </a:r>
            <a:r>
              <a:rPr lang="en" sz="1000" b="1" dirty="0">
                <a:solidFill>
                  <a:srgbClr val="FFFF00"/>
                </a:solidFill>
                <a:effectLst>
                  <a:outerShdw blurRad="38100" dist="38100" dir="2700000" algn="tl">
                    <a:srgbClr val="000000">
                      <a:alpha val="43137"/>
                    </a:srgbClr>
                  </a:outerShdw>
                </a:effectLst>
                <a:latin typeface="Symbol" pitchFamily="18" charset="2"/>
              </a:rPr>
              <a:t>a </a:t>
            </a:r>
            <a:r>
              <a:rPr lang="en" sz="1000" b="1" dirty="0">
                <a:solidFill>
                  <a:srgbClr val="FFFF00"/>
                </a:solidFill>
                <a:effectLst>
                  <a:outerShdw blurRad="38100" dist="38100" dir="2700000" algn="tl">
                    <a:srgbClr val="000000">
                      <a:alpha val="43137"/>
                    </a:srgbClr>
                  </a:outerShdw>
                </a:effectLst>
                <a:latin typeface="Arial" pitchFamily="34" charset="0"/>
              </a:rPr>
              <a:t>1 4) </a:t>
            </a:r>
            <a:r>
              <a:rPr lang="en" sz="1000" b="1" dirty="0" err="1">
                <a:solidFill>
                  <a:srgbClr val="FFFF00"/>
                </a:solidFill>
                <a:effectLst>
                  <a:outerShdw blurRad="38100" dist="38100" dir="2700000" algn="tl">
                    <a:srgbClr val="000000">
                      <a:alpha val="43137"/>
                    </a:srgbClr>
                  </a:outerShdw>
                </a:effectLst>
                <a:latin typeface="Arial" pitchFamily="34" charset="0"/>
              </a:rPr>
              <a:t>Glc</a:t>
            </a:r>
            <a:endParaRPr lang="fr-FR" sz="1000" b="1" dirty="0">
              <a:solidFill>
                <a:srgbClr val="FFFF00"/>
              </a:solidFill>
              <a:effectLst>
                <a:outerShdw blurRad="38100" dist="38100" dir="2700000" algn="tl">
                  <a:srgbClr val="000000">
                    <a:alpha val="43137"/>
                  </a:srgbClr>
                </a:outerShdw>
              </a:effectLst>
              <a:latin typeface="Arial" pitchFamily="34" charset="0"/>
            </a:endParaRPr>
          </a:p>
        </p:txBody>
      </p:sp>
      <p:sp>
        <p:nvSpPr>
          <p:cNvPr id="159"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4029350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animEffect transition="in" filter="checkerboard(across)">
                                      <p:cBhvr>
                                        <p:cTn id="19" dur="500"/>
                                        <p:tgtEl>
                                          <p:spTgt spid="1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p:cTn id="24" dur="500" fill="hold"/>
                                        <p:tgtEl>
                                          <p:spTgt spid="80"/>
                                        </p:tgtEl>
                                        <p:attrNameLst>
                                          <p:attrName>ppt_x</p:attrName>
                                        </p:attrNameLst>
                                      </p:cBhvr>
                                      <p:tavLst>
                                        <p:tav tm="0">
                                          <p:val>
                                            <p:strVal val="#ppt_x-#ppt_w/2"/>
                                          </p:val>
                                        </p:tav>
                                        <p:tav tm="100000">
                                          <p:val>
                                            <p:strVal val="#ppt_x"/>
                                          </p:val>
                                        </p:tav>
                                      </p:tavLst>
                                    </p:anim>
                                    <p:anim calcmode="lin" valueType="num">
                                      <p:cBhvr>
                                        <p:cTn id="25" dur="500" fill="hold"/>
                                        <p:tgtEl>
                                          <p:spTgt spid="80"/>
                                        </p:tgtEl>
                                        <p:attrNameLst>
                                          <p:attrName>ppt_y</p:attrName>
                                        </p:attrNameLst>
                                      </p:cBhvr>
                                      <p:tavLst>
                                        <p:tav tm="0">
                                          <p:val>
                                            <p:strVal val="#ppt_y"/>
                                          </p:val>
                                        </p:tav>
                                        <p:tav tm="100000">
                                          <p:val>
                                            <p:strVal val="#ppt_y"/>
                                          </p:val>
                                        </p:tav>
                                      </p:tavLst>
                                    </p:anim>
                                    <p:anim calcmode="lin" valueType="num">
                                      <p:cBhvr>
                                        <p:cTn id="26" dur="500" fill="hold"/>
                                        <p:tgtEl>
                                          <p:spTgt spid="80"/>
                                        </p:tgtEl>
                                        <p:attrNameLst>
                                          <p:attrName>ppt_w</p:attrName>
                                        </p:attrNameLst>
                                      </p:cBhvr>
                                      <p:tavLst>
                                        <p:tav tm="0">
                                          <p:val>
                                            <p:fltVal val="0"/>
                                          </p:val>
                                        </p:tav>
                                        <p:tav tm="100000">
                                          <p:val>
                                            <p:strVal val="#ppt_w"/>
                                          </p:val>
                                        </p:tav>
                                      </p:tavLst>
                                    </p:anim>
                                    <p:anim calcmode="lin" valueType="num">
                                      <p:cBhvr>
                                        <p:cTn id="27" dur="5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55"/>
                                        </p:tgtEl>
                                        <p:attrNameLst>
                                          <p:attrName>style.visibility</p:attrName>
                                        </p:attrNameLst>
                                      </p:cBhvr>
                                      <p:to>
                                        <p:strVal val="visible"/>
                                      </p:to>
                                    </p:set>
                                    <p:anim calcmode="lin" valueType="num">
                                      <p:cBhvr>
                                        <p:cTn id="39" dur="500" fill="hold"/>
                                        <p:tgtEl>
                                          <p:spTgt spid="155"/>
                                        </p:tgtEl>
                                        <p:attrNameLst>
                                          <p:attrName>ppt_w</p:attrName>
                                        </p:attrNameLst>
                                      </p:cBhvr>
                                      <p:tavLst>
                                        <p:tav tm="0">
                                          <p:val>
                                            <p:fltVal val="0"/>
                                          </p:val>
                                        </p:tav>
                                        <p:tav tm="100000">
                                          <p:val>
                                            <p:strVal val="#ppt_w"/>
                                          </p:val>
                                        </p:tav>
                                      </p:tavLst>
                                    </p:anim>
                                    <p:anim calcmode="lin" valueType="num">
                                      <p:cBhvr>
                                        <p:cTn id="40" dur="500" fill="hold"/>
                                        <p:tgtEl>
                                          <p:spTgt spid="155"/>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checkerboard(across)">
                                      <p:cBhvr>
                                        <p:cTn id="45" dur="500"/>
                                        <p:tgtEl>
                                          <p:spTgt spid="1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ppt_x</p:attrName>
                                        </p:attrNameLst>
                                      </p:cBhvr>
                                      <p:tavLst>
                                        <p:tav tm="0">
                                          <p:val>
                                            <p:strVal val="#ppt_x-#ppt_w/2"/>
                                          </p:val>
                                        </p:tav>
                                        <p:tav tm="100000">
                                          <p:val>
                                            <p:strVal val="#ppt_x"/>
                                          </p:val>
                                        </p:tav>
                                      </p:tavLst>
                                    </p:anim>
                                    <p:anim calcmode="lin" valueType="num">
                                      <p:cBhvr>
                                        <p:cTn id="51" dur="500" fill="hold"/>
                                        <p:tgtEl>
                                          <p:spTgt spid="156"/>
                                        </p:tgtEl>
                                        <p:attrNameLst>
                                          <p:attrName>ppt_y</p:attrName>
                                        </p:attrNameLst>
                                      </p:cBhvr>
                                      <p:tavLst>
                                        <p:tav tm="0">
                                          <p:val>
                                            <p:strVal val="#ppt_y"/>
                                          </p:val>
                                        </p:tav>
                                        <p:tav tm="100000">
                                          <p:val>
                                            <p:strVal val="#ppt_y"/>
                                          </p:val>
                                        </p:tav>
                                      </p:tavLst>
                                    </p:anim>
                                    <p:anim calcmode="lin" valueType="num">
                                      <p:cBhvr>
                                        <p:cTn id="52" dur="500" fill="hold"/>
                                        <p:tgtEl>
                                          <p:spTgt spid="156"/>
                                        </p:tgtEl>
                                        <p:attrNameLst>
                                          <p:attrName>ppt_w</p:attrName>
                                        </p:attrNameLst>
                                      </p:cBhvr>
                                      <p:tavLst>
                                        <p:tav tm="0">
                                          <p:val>
                                            <p:fltVal val="0"/>
                                          </p:val>
                                        </p:tav>
                                        <p:tav tm="100000">
                                          <p:val>
                                            <p:strVal val="#ppt_w"/>
                                          </p:val>
                                        </p:tav>
                                      </p:tavLst>
                                    </p:anim>
                                    <p:anim calcmode="lin" valueType="num">
                                      <p:cBhvr>
                                        <p:cTn id="53" dur="500" fill="hold"/>
                                        <p:tgtEl>
                                          <p:spTgt spid="1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autoUpdateAnimBg="0"/>
      <p:bldP spid="155" grpId="0"/>
      <p:bldP spid="156" grpId="0" autoUpdateAnimBg="0"/>
      <p:bldP spid="157" grpId="0"/>
      <p:bldP spid="15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9" name="Rectangle 5"/>
          <p:cNvSpPr>
            <a:spLocks noChangeArrowheads="1"/>
          </p:cNvSpPr>
          <p:nvPr/>
        </p:nvSpPr>
        <p:spPr bwMode="auto">
          <a:xfrm>
            <a:off x="179388" y="1111250"/>
            <a:ext cx="8228012" cy="2319338"/>
          </a:xfrm>
          <a:prstGeom prst="rect">
            <a:avLst/>
          </a:prstGeom>
          <a:noFill/>
          <a:ln w="9525">
            <a:noFill/>
            <a:miter lim="800000"/>
            <a:headEnd/>
            <a:tailEnd/>
          </a:ln>
          <a:effectLst/>
        </p:spPr>
        <p:txBody>
          <a:bodyPr wrap="none" anchor="ctr">
            <a:spAutoFit/>
          </a:bodyPr>
          <a:lstStyle/>
          <a:p>
            <a:pPr rtl="1">
              <a:defRPr/>
            </a:pPr>
            <a:r>
              <a:rPr lang="en" sz="2000" b="1" dirty="0">
                <a:solidFill>
                  <a:srgbClr val="FF00FF"/>
                </a:solidFill>
                <a:effectLst>
                  <a:outerShdw blurRad="38100" dist="38100" dir="2700000" algn="tl">
                    <a:srgbClr val="000000"/>
                  </a:outerShdw>
                </a:effectLst>
              </a:rPr>
              <a:t>Disaccharides</a:t>
            </a:r>
            <a:endParaRPr lang="fr-FR" sz="2000" dirty="0">
              <a:solidFill>
                <a:srgbClr val="00CC00"/>
              </a:solidFill>
              <a:effectLst>
                <a:outerShdw blurRad="38100" dist="38100" dir="2700000" algn="tl">
                  <a:srgbClr val="000000"/>
                </a:outerShdw>
              </a:effectLst>
            </a:endParaRPr>
          </a:p>
          <a:p>
            <a:pPr rtl="1">
              <a:defRPr/>
            </a:pPr>
            <a:r>
              <a:rPr lang="en" sz="1800" dirty="0">
                <a:solidFill>
                  <a:srgbClr val="00CC00"/>
                </a:solidFill>
                <a:effectLst>
                  <a:outerShdw blurRad="38100" dist="38100" dir="2700000" algn="tl">
                    <a:srgbClr val="000000"/>
                  </a:outerShdw>
                </a:effectLst>
                <a:latin typeface="Arial"/>
              </a:rPr>
              <a:t>Reducing </a:t>
            </a:r>
            <a:r>
              <a:rPr lang="en" sz="1800" dirty="0">
                <a:solidFill>
                  <a:srgbClr val="00CC00"/>
                </a:solidFill>
                <a:effectLst>
                  <a:outerShdw blurRad="38100" dist="38100" dir="2700000" algn="tl">
                    <a:srgbClr val="000000"/>
                  </a:outerShdw>
                </a:effectLst>
              </a:rPr>
              <a:t>disaccharides​</a:t>
            </a:r>
          </a:p>
          <a:p>
            <a:pPr rtl="1">
              <a:defRPr/>
            </a:pPr>
            <a:r>
              <a:rPr lang="en" sz="1800" dirty="0"/>
              <a:t>The two monosaccharides are linked </a:t>
            </a:r>
            <a:r>
              <a:rPr lang="en" sz="1800" dirty="0">
                <a:latin typeface="Arial"/>
              </a:rPr>
              <a:t>by </a:t>
            </a:r>
            <a:r>
              <a:rPr lang="en" sz="1800" dirty="0"/>
              <a:t>the formation of </a:t>
            </a:r>
            <a:r>
              <a:rPr lang="en" sz="1800" dirty="0">
                <a:latin typeface="Arial"/>
              </a:rPr>
              <a:t>an </a:t>
            </a:r>
            <a:r>
              <a:rPr lang="en" sz="1800" dirty="0"/>
              <a:t>acetal </a:t>
            </a:r>
            <a:r>
              <a:rPr lang="en" sz="1800" dirty="0">
                <a:latin typeface="Arial"/>
              </a:rPr>
              <a:t>between </a:t>
            </a:r>
            <a:r>
              <a:rPr lang="en" sz="1800" dirty="0"/>
              <a:t>the OH</a:t>
            </a:r>
          </a:p>
          <a:p>
            <a:pPr rtl="1">
              <a:defRPr/>
            </a:pPr>
            <a:r>
              <a:rPr lang="en" sz="1800" dirty="0" err="1">
                <a:latin typeface="Arial"/>
              </a:rPr>
              <a:t>hemiacetic </a:t>
            </a:r>
            <a:r>
              <a:rPr lang="en" sz="1800" dirty="0" err="1"/>
              <a:t>acid </a:t>
            </a:r>
            <a:r>
              <a:rPr lang="en" sz="1800" dirty="0" err="1">
                <a:latin typeface="Arial"/>
              </a:rPr>
              <a:t>of </a:t>
            </a:r>
            <a:r>
              <a:rPr lang="en" sz="1800" dirty="0"/>
              <a:t>the </a:t>
            </a:r>
            <a:r>
              <a:rPr lang="en" sz="1800" dirty="0">
                <a:latin typeface="Arial"/>
              </a:rPr>
              <a:t>anomeric </a:t>
            </a:r>
            <a:r>
              <a:rPr lang="en" sz="1800" dirty="0" err="1">
                <a:latin typeface="Arial"/>
              </a:rPr>
              <a:t>a </a:t>
            </a:r>
            <a:r>
              <a:rPr lang="en" sz="1800" dirty="0" err="1"/>
              <a:t>or </a:t>
            </a:r>
            <a:r>
              <a:rPr lang="en" sz="1800" dirty="0"/>
              <a:t>b of </a:t>
            </a:r>
            <a:r>
              <a:rPr lang="en" sz="1800" dirty="0">
                <a:latin typeface="Arial"/>
              </a:rPr>
              <a:t>one </a:t>
            </a:r>
            <a:r>
              <a:rPr lang="en" sz="1800" dirty="0"/>
              <a:t>(it </a:t>
            </a:r>
            <a:r>
              <a:rPr lang="en" sz="1800" dirty="0">
                <a:latin typeface="Arial"/>
              </a:rPr>
              <a:t>is </a:t>
            </a:r>
            <a:r>
              <a:rPr lang="en" sz="1800" dirty="0" err="1"/>
              <a:t>the </a:t>
            </a:r>
            <a:r>
              <a:rPr lang="en" sz="1800" dirty="0"/>
              <a:t>sugar </a:t>
            </a:r>
            <a:r>
              <a:rPr lang="en" sz="1800" dirty="0">
                <a:latin typeface="Arial"/>
              </a:rPr>
              <a:t>that </a:t>
            </a:r>
            <a:r>
              <a:rPr lang="en" sz="1800" dirty="0" err="1"/>
              <a:t>changes </a:t>
            </a:r>
            <a:r>
              <a:rPr lang="en" sz="1800" dirty="0"/>
              <a:t>in the </a:t>
            </a:r>
            <a:r>
              <a:rPr lang="en" sz="1800" dirty="0" err="1"/>
              <a:t>3</a:t>
            </a:r>
          </a:p>
          <a:p>
            <a:pPr rtl="1">
              <a:defRPr/>
            </a:pPr>
            <a:r>
              <a:rPr lang="en" sz="1800" dirty="0"/>
              <a:t>cases </a:t>
            </a:r>
            <a:r>
              <a:rPr lang="en" sz="1800" dirty="0">
                <a:latin typeface="Arial"/>
              </a:rPr>
              <a:t>presented </a:t>
            </a:r>
            <a:r>
              <a:rPr lang="en" sz="1800" dirty="0"/>
              <a:t>) and the OH n°4 of </a:t>
            </a:r>
            <a:r>
              <a:rPr lang="en" sz="1800" dirty="0">
                <a:latin typeface="Arial"/>
              </a:rPr>
              <a:t>bD </a:t>
            </a:r>
            <a:r>
              <a:rPr lang="en" sz="1800" dirty="0"/>
              <a:t>- </a:t>
            </a:r>
            <a:r>
              <a:rPr lang="en" sz="1800" dirty="0" err="1"/>
              <a:t>glucopyranose </a:t>
            </a:r>
            <a:r>
              <a:rPr lang="en" sz="1800" dirty="0"/>
              <a:t>.</a:t>
            </a:r>
          </a:p>
          <a:p>
            <a:pPr rtl="1">
              <a:defRPr/>
            </a:pPr>
            <a:r>
              <a:rPr lang="en" sz="1800" dirty="0" err="1"/>
              <a:t>The hemiacet </a:t>
            </a:r>
            <a:r>
              <a:rPr lang="en" sz="1800" dirty="0"/>
              <a:t>function </a:t>
            </a:r>
            <a:r>
              <a:rPr lang="en" sz="1800" dirty="0" err="1">
                <a:latin typeface="Arial"/>
              </a:rPr>
              <a:t>of </a:t>
            </a:r>
            <a:r>
              <a:rPr lang="en" sz="1800" dirty="0" err="1"/>
              <a:t>glucose </a:t>
            </a:r>
            <a:r>
              <a:rPr lang="en" sz="1800" dirty="0"/>
              <a:t>remains free, and therefore the transition </a:t>
            </a:r>
            <a:r>
              <a:rPr lang="en" sz="1800" dirty="0" err="1">
                <a:latin typeface="Arial"/>
              </a:rPr>
              <a:t>to </a:t>
            </a:r>
            <a:r>
              <a:rPr lang="en" sz="1800" dirty="0">
                <a:latin typeface="Arial"/>
              </a:rPr>
              <a:t>the </a:t>
            </a:r>
            <a:r>
              <a:rPr lang="en" sz="1800" dirty="0"/>
              <a:t>form</a:t>
            </a:r>
          </a:p>
          <a:p>
            <a:pPr rtl="1">
              <a:defRPr/>
            </a:pPr>
            <a:r>
              <a:rPr lang="en" sz="1800" dirty="0"/>
              <a:t>Aldehyde remains possible. These sugars are </a:t>
            </a:r>
            <a:r>
              <a:rPr lang="en" sz="1800" dirty="0">
                <a:latin typeface="Arial"/>
              </a:rPr>
              <a:t>therefore reducing </a:t>
            </a:r>
            <a:r>
              <a:rPr lang="en" sz="1800" dirty="0"/>
              <a:t>and </a:t>
            </a:r>
            <a:r>
              <a:rPr lang="en" sz="1800" dirty="0">
                <a:latin typeface="Arial"/>
              </a:rPr>
              <a:t>react</a:t>
            </a:r>
          </a:p>
          <a:p>
            <a:pPr rtl="1">
              <a:defRPr/>
            </a:pPr>
            <a:r>
              <a:rPr lang="en" sz="1800" dirty="0"/>
              <a:t>the Fehling's </a:t>
            </a:r>
            <a:r>
              <a:rPr lang="en" sz="1800" dirty="0">
                <a:latin typeface="Arial"/>
              </a:rPr>
              <a:t>solution </a:t>
            </a:r>
            <a:r>
              <a:rPr lang="en" sz="1800" dirty="0"/>
              <a:t>test</a:t>
            </a:r>
            <a:r>
              <a:rPr lang="en" sz="1800" dirty="0">
                <a:latin typeface="Arial"/>
              </a:rPr>
              <a:t> </a:t>
            </a:r>
            <a:r>
              <a:rPr lang="en" sz="1800" dirty="0"/>
              <a:t>:</a:t>
            </a:r>
          </a:p>
        </p:txBody>
      </p:sp>
      <p:sp>
        <p:nvSpPr>
          <p:cNvPr id="425990" name="Text Box 6"/>
          <p:cNvSpPr txBox="1">
            <a:spLocks noChangeArrowheads="1"/>
          </p:cNvSpPr>
          <p:nvPr/>
        </p:nvSpPr>
        <p:spPr bwMode="auto">
          <a:xfrm>
            <a:off x="303213" y="492125"/>
            <a:ext cx="5260975" cy="366713"/>
          </a:xfrm>
          <a:prstGeom prst="rect">
            <a:avLst/>
          </a:prstGeom>
          <a:noFill/>
          <a:ln w="9525">
            <a:noFill/>
            <a:miter lim="800000"/>
            <a:headEnd/>
            <a:tailEnd/>
          </a:ln>
          <a:effectLst/>
        </p:spPr>
        <p:txBody>
          <a:bodyPr wrap="none">
            <a:spAutoFit/>
          </a:bodyPr>
          <a:lstStyle/>
          <a:p>
            <a:pPr rtl="1">
              <a:defRPr/>
            </a:pPr>
            <a:r>
              <a:rPr lang="en" sz="1800" b="1" u="sng">
                <a:solidFill>
                  <a:srgbClr val="FFFF66"/>
                </a:solidFill>
                <a:effectLst>
                  <a:outerShdw blurRad="38100" dist="38100" dir="2700000" algn="tl">
                    <a:srgbClr val="000000"/>
                  </a:outerShdw>
                </a:effectLst>
              </a:rPr>
              <a:t>DETERMINATION OF REDUCING POWER</a:t>
            </a:r>
          </a:p>
        </p:txBody>
      </p:sp>
      <p:pic>
        <p:nvPicPr>
          <p:cNvPr id="117764" name="Picture 7" descr="Image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789363"/>
            <a:ext cx="5905500" cy="23764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5992" name="Text Box 8"/>
          <p:cNvSpPr txBox="1">
            <a:spLocks noChangeArrowheads="1"/>
          </p:cNvSpPr>
          <p:nvPr/>
        </p:nvSpPr>
        <p:spPr bwMode="auto">
          <a:xfrm>
            <a:off x="3779838" y="5157788"/>
            <a:ext cx="330200" cy="366712"/>
          </a:xfrm>
          <a:prstGeom prst="rect">
            <a:avLst/>
          </a:prstGeom>
          <a:noFill/>
          <a:ln w="9525">
            <a:noFill/>
            <a:miter lim="800000"/>
            <a:headEnd/>
            <a:tailEnd/>
          </a:ln>
          <a:effectLst/>
        </p:spPr>
        <p:txBody>
          <a:bodyPr wrap="none">
            <a:spAutoFit/>
          </a:bodyPr>
          <a:lstStyle/>
          <a:p>
            <a:pPr rtl="1">
              <a:defRPr/>
            </a:pPr>
            <a:r>
              <a:rPr lang="en" sz="1800" b="1">
                <a:solidFill>
                  <a:srgbClr val="FF0000"/>
                </a:solidFill>
                <a:effectLst>
                  <a:outerShdw blurRad="38100" dist="38100" dir="2700000" algn="tl">
                    <a:srgbClr val="000000"/>
                  </a:outerShdw>
                </a:effectLst>
              </a:rPr>
              <a:t>1</a:t>
            </a:r>
          </a:p>
        </p:txBody>
      </p:sp>
      <p:sp>
        <p:nvSpPr>
          <p:cNvPr id="425993" name="Text Box 9"/>
          <p:cNvSpPr txBox="1">
            <a:spLocks noChangeArrowheads="1"/>
          </p:cNvSpPr>
          <p:nvPr/>
        </p:nvSpPr>
        <p:spPr bwMode="auto">
          <a:xfrm>
            <a:off x="5148263" y="4508500"/>
            <a:ext cx="330200" cy="366713"/>
          </a:xfrm>
          <a:prstGeom prst="rect">
            <a:avLst/>
          </a:prstGeom>
          <a:noFill/>
          <a:ln w="9525">
            <a:noFill/>
            <a:miter lim="800000"/>
            <a:headEnd/>
            <a:tailEnd/>
          </a:ln>
          <a:effectLst/>
        </p:spPr>
        <p:txBody>
          <a:bodyPr wrap="none">
            <a:spAutoFit/>
          </a:bodyPr>
          <a:lstStyle/>
          <a:p>
            <a:pPr rtl="1">
              <a:defRPr/>
            </a:pPr>
            <a:r>
              <a:rPr lang="en" sz="1800" b="1">
                <a:solidFill>
                  <a:srgbClr val="FF0000"/>
                </a:solidFill>
                <a:effectLst>
                  <a:outerShdw blurRad="38100" dist="38100" dir="2700000" algn="tl">
                    <a:srgbClr val="000000"/>
                  </a:outerShdw>
                </a:effectLst>
              </a:rPr>
              <a:t>4</a:t>
            </a:r>
          </a:p>
        </p:txBody>
      </p:sp>
      <p:sp>
        <p:nvSpPr>
          <p:cNvPr id="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0845474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1196975"/>
            <a:ext cx="1857375" cy="2400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65927" name="Rectangle 7"/>
          <p:cNvSpPr>
            <a:spLocks noChangeArrowheads="1"/>
          </p:cNvSpPr>
          <p:nvPr/>
        </p:nvSpPr>
        <p:spPr bwMode="auto">
          <a:xfrm>
            <a:off x="0" y="260350"/>
            <a:ext cx="8682038" cy="915988"/>
          </a:xfrm>
          <a:prstGeom prst="rect">
            <a:avLst/>
          </a:prstGeom>
          <a:noFill/>
          <a:ln w="9525">
            <a:noFill/>
            <a:miter lim="800000"/>
            <a:headEnd/>
            <a:tailEnd/>
          </a:ln>
          <a:effectLst/>
        </p:spPr>
        <p:txBody>
          <a:bodyPr wrap="none" anchor="ctr">
            <a:spAutoFit/>
          </a:bodyPr>
          <a:lstStyle/>
          <a:p>
            <a:pPr rtl="1">
              <a:defRPr/>
            </a:pPr>
            <a:r>
              <a:rPr lang="en" sz="1200">
                <a:latin typeface="Arial"/>
                <a:cs typeface="Times New Roman" pitchFamily="18" charset="0"/>
              </a:rPr>
              <a:t> Non- </a:t>
            </a:r>
            <a:r>
              <a:rPr lang="en" sz="1800" b="1">
                <a:solidFill>
                  <a:srgbClr val="00CC00"/>
                </a:solidFill>
                <a:effectLst>
                  <a:outerShdw blurRad="38100" dist="38100" dir="2700000" algn="tl">
                    <a:srgbClr val="000000"/>
                  </a:outerShdw>
                </a:effectLst>
                <a:latin typeface="Arial"/>
                <a:cs typeface="Times New Roman" pitchFamily="18" charset="0"/>
              </a:rPr>
              <a:t>reducing </a:t>
            </a:r>
            <a:r>
              <a:rPr lang="en" sz="1800" b="1">
                <a:solidFill>
                  <a:srgbClr val="00CC00"/>
                </a:solidFill>
                <a:effectLst>
                  <a:outerShdw blurRad="38100" dist="38100" dir="2700000" algn="tl">
                    <a:srgbClr val="000000"/>
                  </a:outerShdw>
                </a:effectLst>
                <a:latin typeface="Comic Sans MS" pitchFamily="66" charset="0"/>
                <a:cs typeface="Times New Roman" pitchFamily="18" charset="0"/>
              </a:rPr>
              <a:t>disaccharides :</a:t>
            </a:r>
          </a:p>
          <a:p>
            <a:pPr rtl="1">
              <a:defRPr/>
            </a:pPr>
            <a:r>
              <a:rPr lang="en" sz="1200">
                <a:latin typeface="Comic Sans MS" pitchFamily="66" charset="0"/>
                <a:cs typeface="Times New Roman" pitchFamily="18" charset="0"/>
              </a:rPr>
              <a:t> </a:t>
            </a:r>
            <a:r>
              <a:rPr lang="en" sz="1800">
                <a:latin typeface="Comic Sans MS" pitchFamily="66" charset="0"/>
                <a:cs typeface="Times New Roman" pitchFamily="18" charset="0"/>
              </a:rPr>
              <a:t>The most important is sucrose, formed </a:t>
            </a:r>
            <a:r>
              <a:rPr lang="en" sz="1800">
                <a:latin typeface="Arial"/>
                <a:cs typeface="Times New Roman" pitchFamily="18" charset="0"/>
              </a:rPr>
              <a:t>from </a:t>
            </a:r>
            <a:r>
              <a:rPr lang="en" sz="1800">
                <a:latin typeface="Comic Sans MS" pitchFamily="66" charset="0"/>
                <a:cs typeface="Times New Roman" pitchFamily="18" charset="0"/>
              </a:rPr>
              <a:t>the acetalization </a:t>
            </a:r>
            <a:r>
              <a:rPr lang="en" sz="1800">
                <a:latin typeface="Arial"/>
                <a:cs typeface="Times New Roman" pitchFamily="18" charset="0"/>
              </a:rPr>
              <a:t>of the </a:t>
            </a:r>
            <a:r>
              <a:rPr lang="en" sz="1800">
                <a:latin typeface="Comic Sans MS" pitchFamily="66" charset="0"/>
                <a:cs typeface="Times New Roman" pitchFamily="18" charset="0"/>
              </a:rPr>
              <a:t>two functions</a:t>
            </a:r>
          </a:p>
          <a:p>
            <a:pPr rtl="1">
              <a:defRPr/>
            </a:pPr>
            <a:r>
              <a:rPr lang="en" sz="1800">
                <a:latin typeface="Comic Sans MS" pitchFamily="66" charset="0"/>
                <a:cs typeface="Times New Roman" pitchFamily="18" charset="0"/>
              </a:rPr>
              <a:t>hemiacids of a </a:t>
            </a:r>
            <a:r>
              <a:rPr lang="en" sz="1800">
                <a:latin typeface="Arial"/>
                <a:cs typeface="Times New Roman" pitchFamily="18" charset="0"/>
              </a:rPr>
              <a:t>-D </a:t>
            </a:r>
            <a:r>
              <a:rPr lang="en" sz="1800">
                <a:latin typeface="Comic Sans MS" pitchFamily="66" charset="0"/>
                <a:cs typeface="Times New Roman" pitchFamily="18" charset="0"/>
              </a:rPr>
              <a:t>- </a:t>
            </a:r>
            <a:r>
              <a:rPr lang="en" sz="1800">
                <a:latin typeface="Arial"/>
                <a:cs typeface="Times New Roman" pitchFamily="18" charset="0"/>
              </a:rPr>
              <a:t>glucopyranose </a:t>
            </a:r>
            <a:r>
              <a:rPr lang="en" sz="1800">
                <a:latin typeface="Comic Sans MS" pitchFamily="66" charset="0"/>
                <a:cs typeface="Times New Roman" pitchFamily="18" charset="0"/>
              </a:rPr>
              <a:t>and </a:t>
            </a:r>
            <a:r>
              <a:rPr lang="en" sz="1800" b="1">
                <a:latin typeface="Symbol" pitchFamily="18" charset="2"/>
                <a:cs typeface="Times New Roman" pitchFamily="18" charset="0"/>
              </a:rPr>
              <a:t>b -D </a:t>
            </a:r>
            <a:r>
              <a:rPr lang="en" sz="1800">
                <a:latin typeface="Arial"/>
                <a:cs typeface="Times New Roman" pitchFamily="18" charset="0"/>
              </a:rPr>
              <a:t>- </a:t>
            </a:r>
            <a:r>
              <a:rPr lang="en" sz="1800"/>
              <a:t>fructofuranose</a:t>
            </a:r>
            <a:r>
              <a:rPr lang="en" sz="1800">
                <a:latin typeface="Arial"/>
              </a:rPr>
              <a:t> </a:t>
            </a:r>
            <a:r>
              <a:rPr lang="en" sz="1800"/>
              <a:t>:</a:t>
            </a:r>
          </a:p>
        </p:txBody>
      </p:sp>
      <p:sp>
        <p:nvSpPr>
          <p:cNvPr id="118788" name="Rectangle 8"/>
          <p:cNvSpPr>
            <a:spLocks noChangeArrowheads="1"/>
          </p:cNvSpPr>
          <p:nvPr/>
        </p:nvSpPr>
        <p:spPr bwMode="auto">
          <a:xfrm>
            <a:off x="401638" y="3357563"/>
            <a:ext cx="8870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endParaRPr lang="fr-FR" altLang="fr-FR" sz="1800">
              <a:cs typeface="Times New Roman" pitchFamily="18" charset="0"/>
            </a:endParaRPr>
          </a:p>
          <a:p>
            <a:r>
              <a:rPr lang="en" altLang="fr-FR" sz="1800">
                <a:latin typeface="Comic Sans MS" pitchFamily="66" charset="0"/>
                <a:cs typeface="Times New Roman" pitchFamily="18" charset="0"/>
              </a:rPr>
              <a:t>Sucrose is hydrolyzed </a:t>
            </a:r>
            <a:r>
              <a:rPr lang="en" altLang="fr-FR" sz="1800">
                <a:latin typeface="Arial" pitchFamily="34" charset="0"/>
                <a:cs typeface="Times New Roman" pitchFamily="18" charset="0"/>
              </a:rPr>
              <a:t>to </a:t>
            </a:r>
            <a:r>
              <a:rPr lang="en" altLang="fr-FR" sz="1800">
                <a:latin typeface="Comic Sans MS" pitchFamily="66" charset="0"/>
                <a:cs typeface="Times New Roman" pitchFamily="18" charset="0"/>
              </a:rPr>
              <a:t>D-fructose and D - glucose by </a:t>
            </a:r>
            <a:r>
              <a:rPr lang="en" altLang="fr-FR" sz="1800" baseline="-25000">
                <a:latin typeface="Comic Sans MS" pitchFamily="66" charset="0"/>
                <a:cs typeface="Times New Roman" pitchFamily="18" charset="0"/>
              </a:rPr>
              <a:t>dilute H₂SO₄ </a:t>
            </a:r>
            <a:r>
              <a:rPr lang="en" altLang="fr-FR" sz="1800">
                <a:latin typeface="Arial" pitchFamily="34" charset="0"/>
                <a:cs typeface="Times New Roman" pitchFamily="18" charset="0"/>
              </a:rPr>
              <a:t>.</a:t>
            </a:r>
          </a:p>
          <a:p>
            <a:r>
              <a:rPr lang="en" altLang="fr-FR" sz="1800">
                <a:latin typeface="Arial" pitchFamily="34" charset="0"/>
                <a:cs typeface="Times New Roman" pitchFamily="18" charset="0"/>
              </a:rPr>
              <a:t>the resulting </a:t>
            </a:r>
            <a:r>
              <a:rPr lang="en" altLang="fr-FR" sz="1800">
                <a:latin typeface="Comic Sans MS" pitchFamily="66" charset="0"/>
                <a:cs typeface="Times New Roman" pitchFamily="18" charset="0"/>
              </a:rPr>
              <a:t>mixture is </a:t>
            </a:r>
            <a:r>
              <a:rPr lang="en" altLang="fr-FR" sz="1800">
                <a:latin typeface="Arial" pitchFamily="34" charset="0"/>
                <a:cs typeface="Times New Roman" pitchFamily="18" charset="0"/>
              </a:rPr>
              <a:t>called</a:t>
            </a:r>
            <a:r>
              <a:rPr lang="en" altLang="fr-FR" sz="1800">
                <a:latin typeface="Comic Sans MS" pitchFamily="66" charset="0"/>
                <a:cs typeface="Times New Roman" pitchFamily="18" charset="0"/>
              </a:rPr>
              <a:t> </a:t>
            </a:r>
            <a:r>
              <a:rPr lang="en" altLang="fr-FR" sz="1800">
                <a:latin typeface="Arial" pitchFamily="34" charset="0"/>
                <a:cs typeface="Times New Roman" pitchFamily="18" charset="0"/>
              </a:rPr>
              <a:t>" </a:t>
            </a:r>
            <a:r>
              <a:rPr lang="en" altLang="fr-FR" sz="1800">
                <a:latin typeface="Comic Sans MS" pitchFamily="66" charset="0"/>
                <a:cs typeface="Times New Roman" pitchFamily="18" charset="0"/>
              </a:rPr>
              <a:t>Invert sugar </a:t>
            </a:r>
            <a:r>
              <a:rPr lang="en" altLang="fr-FR" sz="1800">
                <a:latin typeface="Arial" pitchFamily="34" charset="0"/>
                <a:cs typeface="Times New Roman" pitchFamily="18" charset="0"/>
              </a:rPr>
              <a:t>" </a:t>
            </a:r>
            <a:r>
              <a:rPr lang="en" altLang="fr-FR" sz="1800">
                <a:latin typeface="Comic Sans MS" pitchFamily="66" charset="0"/>
                <a:cs typeface="Times New Roman" pitchFamily="18" charset="0"/>
              </a:rPr>
              <a:t>. D-glucose and D-fructose are</a:t>
            </a:r>
          </a:p>
          <a:p>
            <a:r>
              <a:rPr lang="en" altLang="fr-FR" sz="1800">
                <a:latin typeface="Comic Sans MS" pitchFamily="66" charset="0"/>
                <a:cs typeface="Times New Roman" pitchFamily="18" charset="0"/>
              </a:rPr>
              <a:t>both composed of their two respective </a:t>
            </a:r>
            <a:r>
              <a:rPr lang="en" altLang="fr-FR" sz="1800">
                <a:latin typeface="Arial" pitchFamily="34" charset="0"/>
                <a:cs typeface="Times New Roman" pitchFamily="18" charset="0"/>
              </a:rPr>
              <a:t>anomeric components in the proportions of</a:t>
            </a:r>
          </a:p>
          <a:p>
            <a:r>
              <a:rPr lang="en" altLang="fr-FR" sz="1800">
                <a:latin typeface="Comic Sans MS" pitchFamily="66" charset="0"/>
                <a:cs typeface="Times New Roman" pitchFamily="18" charset="0"/>
              </a:rPr>
              <a:t>balance .</a:t>
            </a:r>
            <a:endParaRPr lang="fr-FR" altLang="fr-FR" sz="1800">
              <a:latin typeface="Arial" pitchFamily="34" charset="0"/>
            </a:endParaRPr>
          </a:p>
        </p:txBody>
      </p:sp>
      <p:sp>
        <p:nvSpPr>
          <p:cNvPr id="118789" name="Text Box 9"/>
          <p:cNvSpPr txBox="1">
            <a:spLocks noChangeArrowheads="1"/>
          </p:cNvSpPr>
          <p:nvPr/>
        </p:nvSpPr>
        <p:spPr bwMode="auto">
          <a:xfrm>
            <a:off x="4500563" y="1628775"/>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1200" b="1">
                <a:solidFill>
                  <a:srgbClr val="FF0000"/>
                </a:solidFill>
              </a:rPr>
              <a:t>1</a:t>
            </a:r>
          </a:p>
        </p:txBody>
      </p:sp>
      <p:sp>
        <p:nvSpPr>
          <p:cNvPr id="118790" name="Text Box 10"/>
          <p:cNvSpPr txBox="1">
            <a:spLocks noChangeArrowheads="1"/>
          </p:cNvSpPr>
          <p:nvPr/>
        </p:nvSpPr>
        <p:spPr bwMode="auto">
          <a:xfrm>
            <a:off x="4643438" y="2420938"/>
            <a:ext cx="28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1200" b="1">
                <a:solidFill>
                  <a:srgbClr val="FF0000"/>
                </a:solidFill>
              </a:rPr>
              <a:t>1</a:t>
            </a:r>
          </a:p>
        </p:txBody>
      </p:sp>
      <p:sp>
        <p:nvSpPr>
          <p:cNvPr id="8"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9081806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5"/>
          <p:cNvSpPr txBox="1">
            <a:spLocks noChangeArrowheads="1"/>
          </p:cNvSpPr>
          <p:nvPr/>
        </p:nvSpPr>
        <p:spPr bwMode="auto">
          <a:xfrm>
            <a:off x="179388" y="692150"/>
            <a:ext cx="8964612" cy="71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ctr" rtl="1" eaLnBrk="1" hangingPunct="1"/>
            <a:r>
              <a:rPr lang="en" altLang="fr-FR" sz="2000" b="1" u="sng" dirty="0">
                <a:solidFill>
                  <a:srgbClr val="FFFF66"/>
                </a:solidFill>
              </a:rPr>
              <a:t>Some sugars and glycosides </a:t>
            </a:r>
            <a:r>
              <a:rPr lang="en" altLang="fr-FR" sz="2000" b="1" u="sng" dirty="0">
                <a:solidFill>
                  <a:srgbClr val="FFFF66"/>
                </a:solidFill>
                <a:latin typeface="Arial" pitchFamily="34" charset="0"/>
              </a:rPr>
              <a:t>and their derivatives </a:t>
            </a:r>
            <a:r>
              <a:rPr lang="en" altLang="fr-FR" sz="2000" b="1" u="sng" dirty="0">
                <a:solidFill>
                  <a:srgbClr val="FFFF66"/>
                </a:solidFill>
              </a:rPr>
              <a:t>of biological </a:t>
            </a:r>
            <a:r>
              <a:rPr lang="en" altLang="fr-FR" sz="2000" b="1" u="sng" dirty="0">
                <a:solidFill>
                  <a:srgbClr val="FFFF66"/>
                </a:solidFill>
                <a:latin typeface="Arial" pitchFamily="34" charset="0"/>
              </a:rPr>
              <a:t>interest </a:t>
            </a:r>
            <a:r>
              <a:rPr lang="en" altLang="fr-FR" sz="2000" b="1" u="sng" dirty="0">
                <a:solidFill>
                  <a:srgbClr val="FFFF66"/>
                </a:solidFill>
              </a:rPr>
              <a:t>:</a:t>
            </a:r>
          </a:p>
          <a:p>
            <a:pPr rtl="1" eaLnBrk="1" hangingPunct="1"/>
            <a:endParaRPr lang="fr-FR" altLang="fr-FR" sz="2000" b="1" u="sng" dirty="0"/>
          </a:p>
          <a:p>
            <a:pPr rtl="1" eaLnBrk="1" hangingPunct="1"/>
            <a:r>
              <a:rPr lang="en" altLang="fr-FR" sz="2000" b="1" u="sng" dirty="0">
                <a:solidFill>
                  <a:srgbClr val="FF00FF"/>
                </a:solidFill>
              </a:rPr>
              <a:t>DARE</a:t>
            </a:r>
            <a:r>
              <a:rPr lang="en" altLang="fr-FR" sz="2000" b="1" u="sng" dirty="0">
                <a:solidFill>
                  <a:srgbClr val="FF00FF"/>
                </a:solidFill>
                <a:latin typeface="Arial" pitchFamily="34" charset="0"/>
              </a:rPr>
              <a:t> </a:t>
            </a:r>
            <a:r>
              <a:rPr lang="en" altLang="fr-FR" sz="2000" b="1" u="sng" dirty="0">
                <a:solidFill>
                  <a:srgbClr val="FF00FF"/>
                </a:solidFill>
              </a:rPr>
              <a:t>:</a:t>
            </a:r>
          </a:p>
          <a:p>
            <a:pPr rtl="1" eaLnBrk="1" hangingPunct="1"/>
            <a:endParaRPr lang="fr-FR" altLang="fr-FR" sz="2000" b="1" u="sng" dirty="0">
              <a:solidFill>
                <a:srgbClr val="FF00FF"/>
              </a:solidFill>
            </a:endParaRPr>
          </a:p>
          <a:p>
            <a:pPr rtl="1" eaLnBrk="1" hangingPunct="1"/>
            <a:r>
              <a:rPr lang="en" altLang="fr-FR" sz="2000" b="1" u="sng" dirty="0" err="1">
                <a:solidFill>
                  <a:schemeClr val="folHlink"/>
                </a:solidFill>
              </a:rPr>
              <a:t>Trio</a:t>
            </a:r>
            <a:r>
              <a:rPr lang="en" altLang="fr-FR" sz="2000" b="1" u="sng" dirty="0">
                <a:solidFill>
                  <a:schemeClr val="folHlink"/>
                </a:solidFill>
                <a:latin typeface="Arial" pitchFamily="34" charset="0"/>
              </a:rPr>
              <a:t> </a:t>
            </a:r>
            <a:r>
              <a:rPr lang="en" altLang="fr-FR" sz="2000" b="1" u="sng" dirty="0">
                <a:solidFill>
                  <a:schemeClr val="folHlink"/>
                </a:solidFill>
              </a:rPr>
              <a:t>:</a:t>
            </a:r>
          </a:p>
          <a:p>
            <a:pPr rtl="1" eaLnBrk="1" hangingPunct="1"/>
            <a:endParaRPr lang="fr-FR" altLang="fr-FR" sz="2000" i="1" u="sng" dirty="0">
              <a:solidFill>
                <a:schemeClr val="folHlink"/>
              </a:solidFill>
            </a:endParaRPr>
          </a:p>
          <a:p>
            <a:pPr rtl="1" eaLnBrk="1" hangingPunct="1"/>
            <a:r>
              <a:rPr lang="en" altLang="fr-FR" sz="2000" b="1" i="1" u="sng" dirty="0">
                <a:solidFill>
                  <a:srgbClr val="99FF33"/>
                </a:solidFill>
              </a:rPr>
              <a:t>Glyceraldehyde</a:t>
            </a:r>
            <a:r>
              <a:rPr lang="en" altLang="fr-FR" sz="2000" b="1" i="1" u="sng" dirty="0">
                <a:solidFill>
                  <a:srgbClr val="99FF33"/>
                </a:solidFill>
                <a:latin typeface="Arial" pitchFamily="34" charset="0"/>
              </a:rPr>
              <a:t>​</a:t>
            </a:r>
            <a:r>
              <a:rPr lang="en" altLang="fr-FR" sz="2000" b="1" i="1" u="sng" dirty="0">
                <a:solidFill>
                  <a:srgbClr val="99FF33"/>
                </a:solidFill>
              </a:rPr>
              <a:t>​</a:t>
            </a:r>
            <a:r>
              <a:rPr lang="en" altLang="fr-FR" sz="2000" b="1" i="1" u="sng" dirty="0">
                <a:solidFill>
                  <a:srgbClr val="99FF33"/>
                </a:solidFill>
                <a:latin typeface="Arial" pitchFamily="34" charset="0"/>
              </a:rPr>
              <a:t>​</a:t>
            </a:r>
            <a:r>
              <a:rPr lang="en" altLang="fr-FR" sz="2000" b="1" i="1" u="sng" dirty="0">
                <a:solidFill>
                  <a:srgbClr val="99FF33"/>
                </a:solidFill>
              </a:rPr>
              <a:t>​</a:t>
            </a:r>
            <a:r>
              <a:rPr lang="en" altLang="fr-FR" sz="2000" b="1" i="1" u="sng" dirty="0">
                <a:solidFill>
                  <a:srgbClr val="99FF33"/>
                </a:solidFill>
                <a:latin typeface="Arial" pitchFamily="34" charset="0"/>
              </a:rPr>
              <a:t> </a:t>
            </a:r>
            <a:r>
              <a:rPr lang="en" altLang="fr-FR" sz="2000" b="1" u="sng" dirty="0">
                <a:solidFill>
                  <a:srgbClr val="99FF33"/>
                </a:solidFill>
              </a:rPr>
              <a:t>:</a:t>
            </a:r>
          </a:p>
          <a:p>
            <a:pPr rtl="1" eaLnBrk="1" hangingPunct="1"/>
            <a:r>
              <a:rPr lang="en" altLang="fr-FR" sz="2000" u="sng" dirty="0">
                <a:latin typeface="+mj-lt"/>
              </a:rPr>
              <a:t> </a:t>
            </a:r>
            <a:r>
              <a:rPr lang="en" altLang="fr-FR" sz="2000" b="1" dirty="0">
                <a:latin typeface="+mj-lt"/>
              </a:rPr>
              <a:t>It exists primarily in its natural state in the form</a:t>
            </a:r>
          </a:p>
          <a:p>
            <a:pPr rtl="1" eaLnBrk="1" hangingPunct="1"/>
            <a:r>
              <a:rPr lang="en" altLang="fr-FR" sz="2000" b="1" dirty="0">
                <a:latin typeface="+mj-lt"/>
              </a:rPr>
              <a:t>of 3PGA (3- </a:t>
            </a:r>
            <a:r>
              <a:rPr lang="en" altLang="fr-FR" sz="2000" b="1" dirty="0" err="1">
                <a:latin typeface="+mj-lt"/>
              </a:rPr>
              <a:t>Phosphoglyceraldehyde </a:t>
            </a:r>
            <a:r>
              <a:rPr lang="en" altLang="fr-FR" sz="2000" b="1" dirty="0">
                <a:latin typeface="+mj-lt"/>
              </a:rPr>
              <a:t>). Intermediate compound of</a:t>
            </a:r>
          </a:p>
          <a:p>
            <a:pPr rtl="1" eaLnBrk="1" hangingPunct="1"/>
            <a:r>
              <a:rPr lang="en" altLang="fr-FR" sz="2000" b="1" dirty="0">
                <a:latin typeface="+mj-lt"/>
              </a:rPr>
              <a:t>glycolysis.</a:t>
            </a:r>
          </a:p>
          <a:p>
            <a:pPr rtl="1" eaLnBrk="1" hangingPunct="1"/>
            <a:endParaRPr lang="fr-FR" altLang="fr-FR" sz="2000" b="1" dirty="0">
              <a:latin typeface="+mj-lt"/>
            </a:endParaRPr>
          </a:p>
          <a:p>
            <a:pPr rtl="1" eaLnBrk="1" hangingPunct="1"/>
            <a:endParaRPr lang="fr-FR" altLang="fr-FR" sz="2000" u="sng" dirty="0"/>
          </a:p>
          <a:p>
            <a:pPr rtl="1" eaLnBrk="1" hangingPunct="1"/>
            <a:endParaRPr lang="fr-FR" altLang="fr-FR" sz="2000" u="sng" dirty="0"/>
          </a:p>
          <a:p>
            <a:pPr rtl="1" eaLnBrk="1" hangingPunct="1"/>
            <a:r>
              <a:rPr lang="en" altLang="fr-FR" sz="2000" b="1" i="1" u="sng" dirty="0">
                <a:solidFill>
                  <a:srgbClr val="99FF33"/>
                </a:solidFill>
              </a:rPr>
              <a:t>DihydroxyacetonePhosphate</a:t>
            </a:r>
            <a:r>
              <a:rPr lang="en" altLang="fr-FR" sz="2000" b="1" i="1" u="sng" dirty="0" err="1">
                <a:solidFill>
                  <a:srgbClr val="99FF33"/>
                </a:solidFill>
              </a:rPr>
              <a:t>​</a:t>
            </a:r>
            <a:r>
              <a:rPr lang="en" altLang="fr-FR" sz="2000" b="1" i="1" u="sng" dirty="0" err="1">
                <a:solidFill>
                  <a:srgbClr val="99FF33"/>
                </a:solidFill>
                <a:latin typeface="Arial" pitchFamily="34" charset="0"/>
              </a:rPr>
              <a:t>​</a:t>
            </a:r>
            <a:r>
              <a:rPr lang="en" altLang="fr-FR" sz="2000" b="1" i="1" u="sng" dirty="0" err="1">
                <a:solidFill>
                  <a:srgbClr val="99FF33"/>
                </a:solidFill>
              </a:rPr>
              <a:t>​</a:t>
            </a:r>
            <a:r>
              <a:rPr lang="en" altLang="fr-FR" sz="2000" b="1" i="1" u="sng" dirty="0">
                <a:solidFill>
                  <a:srgbClr val="99FF33"/>
                </a:solidFill>
                <a:latin typeface="Arial" pitchFamily="34" charset="0"/>
              </a:rPr>
              <a:t> </a:t>
            </a:r>
            <a:r>
              <a:rPr lang="en" altLang="fr-FR" sz="2000" b="1" i="1" u="sng" dirty="0">
                <a:solidFill>
                  <a:srgbClr val="99FF33"/>
                </a:solidFill>
              </a:rPr>
              <a:t>(DHAP)</a:t>
            </a:r>
            <a:endParaRPr lang="fr-FR" altLang="fr-FR" sz="2000" b="1" u="sng" dirty="0">
              <a:solidFill>
                <a:srgbClr val="99FF33"/>
              </a:solidFill>
            </a:endParaRPr>
          </a:p>
          <a:p>
            <a:pPr rtl="1" eaLnBrk="1" hangingPunct="1"/>
            <a:r>
              <a:rPr lang="en" altLang="fr-FR" sz="2000" b="1" dirty="0" err="1">
                <a:latin typeface="+mj-lt"/>
              </a:rPr>
              <a:t>Ketotriosis </a:t>
            </a:r>
            <a:r>
              <a:rPr lang="en" altLang="fr-FR" sz="2000" b="1" dirty="0">
                <a:latin typeface="+mj-lt"/>
              </a:rPr>
              <a:t>of equal importance. Also found within glycolysis.</a:t>
            </a:r>
          </a:p>
          <a:p>
            <a:pPr rtl="1" eaLnBrk="1" hangingPunct="1"/>
            <a:endParaRPr lang="fr-FR" altLang="fr-FR" sz="2000" b="1" dirty="0">
              <a:latin typeface="+mj-lt"/>
            </a:endParaRPr>
          </a:p>
          <a:p>
            <a:pPr rtl="1" eaLnBrk="1" hangingPunct="1"/>
            <a:endParaRPr lang="fr-FR" altLang="fr-FR" sz="2000" u="sng" dirty="0"/>
          </a:p>
          <a:p>
            <a:pPr rtl="1" eaLnBrk="1" hangingPunct="1"/>
            <a:endParaRPr lang="fr-FR" altLang="fr-FR" sz="2000" u="sng" dirty="0"/>
          </a:p>
          <a:p>
            <a:pPr rtl="1" eaLnBrk="1" hangingPunct="1"/>
            <a:endParaRPr lang="fr-FR" altLang="fr-FR" sz="2000" u="sng" dirty="0"/>
          </a:p>
          <a:p>
            <a:pPr rtl="1" eaLnBrk="1" hangingPunct="1"/>
            <a:endParaRPr lang="fr-FR" altLang="fr-FR" sz="2000" u="sng" dirty="0"/>
          </a:p>
          <a:p>
            <a:pPr rtl="1" eaLnBrk="1" hangingPunct="1"/>
            <a:endParaRPr lang="fr-FR" altLang="fr-FR" sz="2000" u="sng" dirty="0"/>
          </a:p>
          <a:p>
            <a:pPr rtl="1" eaLnBrk="1" hangingPunct="1"/>
            <a:endParaRPr lang="fr-FR" altLang="fr-FR" sz="2000" u="sng" dirty="0"/>
          </a:p>
          <a:p>
            <a:pPr rtl="1" eaLnBrk="1" hangingPunct="1"/>
            <a:endParaRPr lang="fr-FR" altLang="fr-FR" sz="2000" u="sng" dirty="0"/>
          </a:p>
        </p:txBody>
      </p:sp>
      <p:sp>
        <p:nvSpPr>
          <p:cNvPr id="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1664355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684213" y="548680"/>
            <a:ext cx="7694735" cy="938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dirty="0">
                <a:solidFill>
                  <a:srgbClr val="FFFF66"/>
                </a:solidFill>
                <a:latin typeface="Arial" pitchFamily="34" charset="0"/>
              </a:rPr>
              <a:t>Some </a:t>
            </a:r>
            <a:r>
              <a:rPr lang="en" altLang="fr-FR" sz="2400" b="1" u="sng" dirty="0">
                <a:solidFill>
                  <a:srgbClr val="FFFF66"/>
                </a:solidFill>
              </a:rPr>
              <a:t>sugars and glycosides and </a:t>
            </a:r>
            <a:r>
              <a:rPr lang="en" altLang="fr-FR" sz="2400" b="1" u="sng" dirty="0">
                <a:solidFill>
                  <a:srgbClr val="FFFF66"/>
                </a:solidFill>
                <a:latin typeface="Arial" pitchFamily="34" charset="0"/>
              </a:rPr>
              <a:t>their derivatives </a:t>
            </a:r>
            <a:endParaRPr lang="en" altLang="fr-FR" sz="2400" b="1" u="sng" dirty="0" smtClean="0">
              <a:solidFill>
                <a:srgbClr val="FFFF66"/>
              </a:solidFill>
              <a:latin typeface="Arial" pitchFamily="34" charset="0"/>
            </a:endParaRPr>
          </a:p>
          <a:p>
            <a:pPr rtl="1" eaLnBrk="1" hangingPunct="1"/>
            <a:r>
              <a:rPr lang="en" altLang="fr-FR" sz="2400" b="1" u="sng" dirty="0" smtClean="0">
                <a:solidFill>
                  <a:srgbClr val="FFFF66"/>
                </a:solidFill>
                <a:latin typeface="Arial" pitchFamily="34" charset="0"/>
              </a:rPr>
              <a:t> of biological i</a:t>
            </a:r>
            <a:r>
              <a:rPr lang="en" altLang="fr-FR" sz="2400" b="1" u="sng" dirty="0" smtClean="0">
                <a:solidFill>
                  <a:srgbClr val="FFFF66"/>
                </a:solidFill>
              </a:rPr>
              <a:t>nterest</a:t>
            </a:r>
            <a:endParaRPr lang="en" altLang="fr-FR" sz="2400" b="1" u="sng" dirty="0">
              <a:solidFill>
                <a:srgbClr val="FFFF66"/>
              </a:solidFill>
            </a:endParaRPr>
          </a:p>
          <a:p>
            <a:pPr rtl="1" eaLnBrk="1" hangingPunct="1"/>
            <a:r>
              <a:rPr lang="en" altLang="fr-FR" sz="2400" b="1" dirty="0">
                <a:solidFill>
                  <a:srgbClr val="FFFF66"/>
                </a:solidFill>
              </a:rPr>
              <a:t>                                 </a:t>
            </a:r>
            <a:endParaRPr lang="fr-FR" altLang="fr-FR" sz="2400" b="1" u="sng" dirty="0">
              <a:solidFill>
                <a:srgbClr val="FFFF66"/>
              </a:solidFill>
            </a:endParaRPr>
          </a:p>
          <a:p>
            <a:pPr rtl="1" eaLnBrk="1" hangingPunct="1"/>
            <a:r>
              <a:rPr lang="en" altLang="fr-FR" sz="1800" b="1" u="sng" dirty="0" err="1">
                <a:solidFill>
                  <a:schemeClr val="folHlink"/>
                </a:solidFill>
              </a:rPr>
              <a:t>Tetrose</a:t>
            </a:r>
            <a:r>
              <a:rPr lang="en" altLang="fr-FR" sz="1800" b="1" u="sng" dirty="0" err="1">
                <a:solidFill>
                  <a:schemeClr val="folHlink"/>
                </a:solidFill>
                <a:latin typeface="Arial" pitchFamily="34" charset="0"/>
              </a:rPr>
              <a:t>​</a:t>
            </a:r>
            <a:r>
              <a:rPr lang="en" altLang="fr-FR" sz="1800" b="1" u="sng" dirty="0" err="1">
                <a:solidFill>
                  <a:schemeClr val="folHlink"/>
                </a:solidFill>
              </a:rPr>
              <a:t>​</a:t>
            </a:r>
            <a:r>
              <a:rPr lang="en" altLang="fr-FR" sz="1800" b="1" u="sng" dirty="0">
                <a:solidFill>
                  <a:schemeClr val="folHlink"/>
                </a:solidFill>
                <a:latin typeface="Arial" pitchFamily="34" charset="0"/>
              </a:rPr>
              <a:t> </a:t>
            </a:r>
            <a:r>
              <a:rPr lang="en" altLang="fr-FR" sz="1800" b="1" u="sng" dirty="0">
                <a:solidFill>
                  <a:schemeClr val="folHlink"/>
                </a:solidFill>
              </a:rPr>
              <a:t>:</a:t>
            </a:r>
          </a:p>
          <a:p>
            <a:pPr rtl="1" eaLnBrk="1" hangingPunct="1"/>
            <a:endParaRPr lang="fr-FR" altLang="fr-FR" sz="1800" b="1" i="1" u="sng" dirty="0"/>
          </a:p>
          <a:p>
            <a:pPr rtl="1" eaLnBrk="1" hangingPunct="1"/>
            <a:r>
              <a:rPr lang="en" altLang="fr-FR" sz="2000" b="1" i="1" u="sng" dirty="0">
                <a:solidFill>
                  <a:srgbClr val="99FF33"/>
                </a:solidFill>
                <a:latin typeface="+mj-lt"/>
              </a:rPr>
              <a:t>Erythrosis 4 Phosphate </a:t>
            </a:r>
            <a:r>
              <a:rPr lang="en" altLang="fr-FR" sz="2000" b="1" u="sng" dirty="0">
                <a:solidFill>
                  <a:srgbClr val="99FF33"/>
                </a:solidFill>
                <a:latin typeface="+mj-lt"/>
              </a:rPr>
              <a:t>.</a:t>
            </a:r>
            <a:r>
              <a:rPr lang="en" altLang="fr-FR" sz="2000" b="1" u="sng" dirty="0">
                <a:latin typeface="+mj-lt"/>
              </a:rPr>
              <a:t> </a:t>
            </a:r>
          </a:p>
          <a:p>
            <a:pPr rtl="1" eaLnBrk="1" hangingPunct="1"/>
            <a:r>
              <a:rPr lang="en" altLang="fr-FR" sz="2000" b="1" dirty="0">
                <a:latin typeface="+mj-lt"/>
              </a:rPr>
              <a:t>This compound has metabolic significance in the pathway</a:t>
            </a:r>
          </a:p>
          <a:p>
            <a:pPr rtl="1" eaLnBrk="1" hangingPunct="1"/>
            <a:r>
              <a:rPr lang="en" altLang="fr-FR" sz="2000" b="1" dirty="0">
                <a:latin typeface="+mj-lt"/>
              </a:rPr>
              <a:t>pentose phosphates.</a:t>
            </a:r>
          </a:p>
          <a:p>
            <a:pPr rtl="1" eaLnBrk="1" hangingPunct="1"/>
            <a:endParaRPr lang="fr-FR" altLang="fr-FR" sz="2000" b="1" u="sng" dirty="0">
              <a:latin typeface="+mj-lt"/>
            </a:endParaRPr>
          </a:p>
          <a:p>
            <a:pPr rtl="1" eaLnBrk="1" hangingPunct="1"/>
            <a:r>
              <a:rPr lang="en" altLang="fr-FR" sz="2000" b="1" u="sng" dirty="0">
                <a:solidFill>
                  <a:schemeClr val="folHlink"/>
                </a:solidFill>
                <a:latin typeface="+mj-lt"/>
              </a:rPr>
              <a:t>Pentosis:</a:t>
            </a:r>
          </a:p>
          <a:p>
            <a:pPr rtl="1" eaLnBrk="1" hangingPunct="1"/>
            <a:endParaRPr lang="fr-FR" altLang="fr-FR" sz="2000" b="1" i="1" u="sng" dirty="0">
              <a:latin typeface="+mj-lt"/>
            </a:endParaRPr>
          </a:p>
          <a:p>
            <a:pPr rtl="1" eaLnBrk="1" hangingPunct="1"/>
            <a:r>
              <a:rPr lang="en" altLang="fr-FR" sz="2000" b="1" i="1" u="sng" dirty="0">
                <a:solidFill>
                  <a:srgbClr val="99FF33"/>
                </a:solidFill>
                <a:latin typeface="+mj-lt"/>
              </a:rPr>
              <a:t>D-ribose </a:t>
            </a:r>
            <a:r>
              <a:rPr lang="en" altLang="fr-FR" sz="2000" b="1" u="sng" dirty="0">
                <a:solidFill>
                  <a:srgbClr val="99FF33"/>
                </a:solidFill>
                <a:latin typeface="+mj-lt"/>
              </a:rPr>
              <a:t>:</a:t>
            </a:r>
            <a:r>
              <a:rPr lang="en" altLang="fr-FR" sz="2000" b="1" u="sng" dirty="0">
                <a:latin typeface="+mj-lt"/>
              </a:rPr>
              <a:t> </a:t>
            </a:r>
          </a:p>
          <a:p>
            <a:pPr rtl="1" eaLnBrk="1" hangingPunct="1"/>
            <a:r>
              <a:rPr lang="en" altLang="fr-FR" sz="2000" b="1" dirty="0">
                <a:latin typeface="+mj-lt"/>
              </a:rPr>
              <a:t>It is one of the main compounds of</a:t>
            </a:r>
          </a:p>
          <a:p>
            <a:pPr rtl="1" eaLnBrk="1" hangingPunct="1"/>
            <a:r>
              <a:rPr lang="en" altLang="fr-FR" sz="2000" b="1" dirty="0">
                <a:latin typeface="+mj-lt"/>
              </a:rPr>
              <a:t>Nucleotides and </a:t>
            </a:r>
            <a:r>
              <a:rPr lang="en" altLang="fr-FR" sz="2000" b="1" dirty="0" err="1">
                <a:latin typeface="+mj-lt"/>
              </a:rPr>
              <a:t>nucleic acids </a:t>
            </a:r>
            <a:r>
              <a:rPr lang="en" altLang="fr-FR" sz="2000" b="1" dirty="0">
                <a:latin typeface="+mj-lt"/>
              </a:rPr>
              <a:t>. It also plays a role in</a:t>
            </a:r>
          </a:p>
          <a:p>
            <a:pPr rtl="1" eaLnBrk="1" hangingPunct="1"/>
            <a:r>
              <a:rPr lang="en" altLang="fr-FR" sz="2000" b="1" dirty="0">
                <a:latin typeface="+mj-lt"/>
              </a:rPr>
              <a:t>The structure of certain </a:t>
            </a:r>
            <a:r>
              <a:rPr lang="en" altLang="fr-FR" sz="2000" b="1" dirty="0" err="1">
                <a:latin typeface="+mj-lt"/>
              </a:rPr>
              <a:t>coenzymes </a:t>
            </a:r>
            <a:r>
              <a:rPr lang="en" altLang="fr-FR" sz="2000" b="1" dirty="0">
                <a:latin typeface="+mj-lt"/>
              </a:rPr>
              <a:t>(NAD and NADP)</a:t>
            </a:r>
          </a:p>
          <a:p>
            <a:pPr rtl="1" eaLnBrk="1" hangingPunct="1"/>
            <a:endParaRPr lang="fr-FR" altLang="fr-FR" sz="2000" b="1" i="1" dirty="0">
              <a:latin typeface="+mj-lt"/>
            </a:endParaRPr>
          </a:p>
          <a:p>
            <a:pPr rtl="1" eaLnBrk="1" hangingPunct="1"/>
            <a:r>
              <a:rPr lang="en" altLang="fr-FR" sz="2000" b="1" i="1" u="sng" dirty="0">
                <a:solidFill>
                  <a:srgbClr val="99FF33"/>
                </a:solidFill>
                <a:latin typeface="+mj-lt"/>
              </a:rPr>
              <a:t>Deoxyribose 2:</a:t>
            </a:r>
            <a:r>
              <a:rPr lang="en" altLang="fr-FR" sz="2000" b="1" i="1" u="sng" dirty="0">
                <a:latin typeface="+mj-lt"/>
              </a:rPr>
              <a:t> </a:t>
            </a:r>
            <a:endParaRPr lang="fr-FR" altLang="fr-FR" sz="2000" b="1" u="sng" dirty="0">
              <a:latin typeface="+mj-lt"/>
            </a:endParaRPr>
          </a:p>
          <a:p>
            <a:pPr rtl="1" eaLnBrk="1" hangingPunct="1"/>
            <a:r>
              <a:rPr lang="en" altLang="fr-FR" sz="2000" b="1" dirty="0">
                <a:latin typeface="+mj-lt"/>
              </a:rPr>
              <a:t>It acts as a sugar in DNA;</a:t>
            </a:r>
            <a:endParaRPr lang="fr-FR" altLang="fr-FR" sz="2000" b="1" dirty="0">
              <a:solidFill>
                <a:srgbClr val="FFFF66"/>
              </a:solidFill>
              <a:latin typeface="+mj-lt"/>
            </a:endParaRPr>
          </a:p>
          <a:p>
            <a:pPr rtl="1" eaLnBrk="1" hangingPunct="1"/>
            <a:endParaRPr lang="fr-FR" altLang="fr-FR" sz="2000" b="1" dirty="0">
              <a:solidFill>
                <a:srgbClr val="FFFF66"/>
              </a:solidFill>
              <a:latin typeface="+mj-lt"/>
            </a:endParaRPr>
          </a:p>
          <a:p>
            <a:pPr rtl="1" eaLnBrk="1" hangingPunct="1"/>
            <a:endParaRPr lang="fr-FR" altLang="fr-FR" sz="2400" b="1" u="sng" dirty="0">
              <a:solidFill>
                <a:srgbClr val="FFFF66"/>
              </a:solidFill>
            </a:endParaRPr>
          </a:p>
          <a:p>
            <a:pPr rtl="1" eaLnBrk="1" hangingPunct="1"/>
            <a:endParaRPr lang="fr-FR" altLang="fr-FR" sz="2400" b="1" u="sng" dirty="0">
              <a:solidFill>
                <a:srgbClr val="FFFF66"/>
              </a:solidFill>
            </a:endParaRPr>
          </a:p>
          <a:p>
            <a:pPr rtl="1" eaLnBrk="1" hangingPunct="1"/>
            <a:endParaRPr lang="fr-FR" altLang="fr-FR" sz="2400" b="1" u="sng" dirty="0">
              <a:solidFill>
                <a:srgbClr val="FFFF66"/>
              </a:solidFill>
            </a:endParaRPr>
          </a:p>
          <a:p>
            <a:pPr rtl="1" eaLnBrk="1" hangingPunct="1"/>
            <a:endParaRPr lang="fr-FR" altLang="fr-FR" sz="2400" b="1" u="sng" dirty="0">
              <a:solidFill>
                <a:srgbClr val="FFFF66"/>
              </a:solidFill>
            </a:endParaRPr>
          </a:p>
          <a:p>
            <a:pPr rtl="1" eaLnBrk="1" hangingPunct="1"/>
            <a:endParaRPr lang="fr-FR" altLang="fr-FR" sz="2400" b="1" u="sng" dirty="0">
              <a:solidFill>
                <a:srgbClr val="FFFF66"/>
              </a:solidFill>
            </a:endParaRPr>
          </a:p>
          <a:p>
            <a:pPr rtl="1" eaLnBrk="1" hangingPunct="1"/>
            <a:endParaRPr lang="fr-FR" altLang="fr-FR" sz="2400" b="1" u="sng" dirty="0">
              <a:solidFill>
                <a:srgbClr val="FFFF66"/>
              </a:solidFill>
            </a:endParaRPr>
          </a:p>
          <a:p>
            <a:pPr rtl="1" eaLnBrk="1" hangingPunct="1"/>
            <a:endParaRPr lang="fr-FR" altLang="fr-FR" sz="2400" b="1" u="sng" dirty="0">
              <a:solidFill>
                <a:srgbClr val="FFFF66"/>
              </a:solidFill>
            </a:endParaRPr>
          </a:p>
          <a:p>
            <a:pPr rtl="1" eaLnBrk="1" hangingPunct="1"/>
            <a:endParaRPr lang="fr-FR" altLang="fr-FR" sz="2400" b="1" u="sng" dirty="0">
              <a:solidFill>
                <a:srgbClr val="FFFF66"/>
              </a:solidFill>
            </a:endParaRPr>
          </a:p>
          <a:p>
            <a:pPr rtl="1" eaLnBrk="1" hangingPunct="1"/>
            <a:endParaRPr lang="fr-FR" altLang="fr-FR" sz="2400" b="1" u="sng" dirty="0">
              <a:solidFill>
                <a:srgbClr val="FFFF66"/>
              </a:solidFill>
            </a:endParaRPr>
          </a:p>
        </p:txBody>
      </p:sp>
      <p:sp>
        <p:nvSpPr>
          <p:cNvPr id="4"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7608166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ChangeArrowheads="1"/>
          </p:cNvSpPr>
          <p:nvPr/>
        </p:nvSpPr>
        <p:spPr bwMode="auto">
          <a:xfrm>
            <a:off x="317912" y="356662"/>
            <a:ext cx="8353425"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000" b="1" u="sng" dirty="0">
                <a:solidFill>
                  <a:srgbClr val="FFFF66"/>
                </a:solidFill>
                <a:latin typeface="Arial" pitchFamily="34" charset="0"/>
              </a:rPr>
              <a:t>Some </a:t>
            </a:r>
            <a:r>
              <a:rPr lang="en" altLang="fr-FR" sz="2000" b="1" u="sng" dirty="0">
                <a:solidFill>
                  <a:srgbClr val="FFFF66"/>
                </a:solidFill>
              </a:rPr>
              <a:t>sugars and glycosides and </a:t>
            </a:r>
            <a:r>
              <a:rPr lang="en" altLang="fr-FR" sz="2000" b="1" u="sng" dirty="0">
                <a:solidFill>
                  <a:srgbClr val="FFFF66"/>
                </a:solidFill>
                <a:latin typeface="Arial" pitchFamily="34" charset="0"/>
              </a:rPr>
              <a:t>their derivatives of </a:t>
            </a:r>
            <a:r>
              <a:rPr lang="en" altLang="fr-FR" sz="2000" b="1" u="sng" dirty="0">
                <a:solidFill>
                  <a:srgbClr val="FFFF66"/>
                </a:solidFill>
              </a:rPr>
              <a:t>interest</a:t>
            </a:r>
          </a:p>
          <a:p>
            <a:pPr rtl="1" eaLnBrk="1" hangingPunct="1"/>
            <a:r>
              <a:rPr lang="en" altLang="fr-FR" sz="2000" b="1" dirty="0">
                <a:solidFill>
                  <a:srgbClr val="FFFF66"/>
                </a:solidFill>
              </a:rPr>
              <a:t>                                </a:t>
            </a:r>
            <a:r>
              <a:rPr lang="en" altLang="fr-FR" sz="2000" b="1" u="sng" dirty="0">
                <a:solidFill>
                  <a:srgbClr val="FFFF66"/>
                </a:solidFill>
              </a:rPr>
              <a:t>biological</a:t>
            </a:r>
            <a:r>
              <a:rPr lang="en" altLang="fr-FR" sz="2000" b="1" u="sng" dirty="0">
                <a:solidFill>
                  <a:srgbClr val="FFFF66"/>
                </a:solidFill>
                <a:latin typeface="Arial" pitchFamily="34" charset="0"/>
              </a:rPr>
              <a:t> </a:t>
            </a:r>
            <a:r>
              <a:rPr lang="en" altLang="fr-FR" sz="2000" b="1" u="sng" dirty="0">
                <a:solidFill>
                  <a:srgbClr val="FFFF66"/>
                </a:solidFill>
              </a:rPr>
              <a:t>:</a:t>
            </a:r>
          </a:p>
          <a:p>
            <a:pPr rtl="1" eaLnBrk="1" hangingPunct="1"/>
            <a:r>
              <a:rPr lang="en" altLang="fr-FR" sz="2000" b="1" u="sng" dirty="0" smtClean="0">
                <a:solidFill>
                  <a:schemeClr val="folHlink"/>
                </a:solidFill>
                <a:latin typeface="+mj-lt"/>
              </a:rPr>
              <a:t>Hexose </a:t>
            </a:r>
            <a:r>
              <a:rPr lang="en" altLang="fr-FR" sz="2000" b="1" u="sng" dirty="0">
                <a:solidFill>
                  <a:schemeClr val="folHlink"/>
                </a:solidFill>
                <a:latin typeface="+mj-lt"/>
              </a:rPr>
              <a:t>:</a:t>
            </a:r>
            <a:endParaRPr lang="fr-FR" altLang="fr-FR" sz="2000" b="1" i="1" u="sng" dirty="0">
              <a:solidFill>
                <a:schemeClr val="folHlink"/>
              </a:solidFill>
              <a:latin typeface="+mj-lt"/>
            </a:endParaRPr>
          </a:p>
          <a:p>
            <a:pPr rtl="1" eaLnBrk="1" hangingPunct="1"/>
            <a:r>
              <a:rPr lang="en" altLang="fr-FR" sz="2000" b="1" i="1" u="sng" dirty="0">
                <a:solidFill>
                  <a:srgbClr val="99FF33"/>
                </a:solidFill>
                <a:latin typeface="+mj-lt"/>
              </a:rPr>
              <a:t>Glucose:</a:t>
            </a:r>
            <a:r>
              <a:rPr lang="en" altLang="fr-FR" sz="2000" b="1" i="1" u="sng" dirty="0">
                <a:latin typeface="+mj-lt"/>
              </a:rPr>
              <a:t> </a:t>
            </a:r>
            <a:endParaRPr lang="fr-FR" altLang="fr-FR" sz="2000" b="1" u="sng" dirty="0">
              <a:latin typeface="+mj-lt"/>
            </a:endParaRPr>
          </a:p>
          <a:p>
            <a:pPr rtl="1" eaLnBrk="1" hangingPunct="1"/>
            <a:r>
              <a:rPr lang="en" altLang="fr-FR" sz="2000" b="1" dirty="0">
                <a:latin typeface="+mj-lt"/>
              </a:rPr>
              <a:t>A compound very widely used in </a:t>
            </a:r>
            <a:r>
              <a:rPr lang="en" altLang="fr-FR" sz="2000" b="1" dirty="0" smtClean="0">
                <a:latin typeface="+mj-lt"/>
              </a:rPr>
              <a:t>the</a:t>
            </a:r>
          </a:p>
          <a:p>
            <a:pPr rtl="1" eaLnBrk="1" hangingPunct="1"/>
            <a:r>
              <a:rPr lang="en" altLang="fr-FR" sz="2000" b="1" dirty="0" err="1" smtClean="0">
                <a:latin typeface="+mj-lt"/>
              </a:rPr>
              <a:t>nature. It is</a:t>
            </a:r>
            <a:r>
              <a:rPr lang="en" altLang="fr-FR" sz="2000" b="1" dirty="0" smtClean="0">
                <a:latin typeface="+mj-lt"/>
              </a:rPr>
              <a:t> </a:t>
            </a:r>
            <a:r>
              <a:rPr lang="en" altLang="fr-FR" sz="2000" b="1" dirty="0">
                <a:latin typeface="+mj-lt"/>
              </a:rPr>
              <a:t>the main reducing agent of</a:t>
            </a:r>
            <a:endParaRPr lang="fr-FR" altLang="fr-FR" sz="2000" b="1" dirty="0" smtClean="0">
              <a:latin typeface="+mj-lt"/>
            </a:endParaRPr>
          </a:p>
          <a:p>
            <a:pPr rtl="1" eaLnBrk="1" hangingPunct="1"/>
            <a:r>
              <a:rPr lang="en" altLang="fr-FR" sz="2000" b="1" dirty="0" smtClean="0">
                <a:latin typeface="+mj-lt"/>
              </a:rPr>
              <a:t>Blood and cerebrospinal </a:t>
            </a:r>
            <a:r>
              <a:rPr lang="en" altLang="fr-FR" sz="2000" b="1" dirty="0">
                <a:latin typeface="+mj-lt"/>
              </a:rPr>
              <a:t>fluid . Exists</a:t>
            </a:r>
            <a:endParaRPr lang="fr-FR" altLang="fr-FR" sz="2000" b="1" dirty="0" smtClean="0">
              <a:latin typeface="+mj-lt"/>
            </a:endParaRPr>
          </a:p>
          <a:p>
            <a:pPr rtl="1" eaLnBrk="1" hangingPunct="1"/>
            <a:r>
              <a:rPr lang="en" altLang="fr-FR" sz="2000" b="1" dirty="0" smtClean="0">
                <a:latin typeface="+mj-lt"/>
              </a:rPr>
              <a:t>especially in the form of phosphoric </a:t>
            </a:r>
            <a:r>
              <a:rPr lang="en" altLang="fr-FR" sz="2000" b="1" dirty="0">
                <a:latin typeface="+mj-lt"/>
              </a:rPr>
              <a:t>ester</a:t>
            </a:r>
          </a:p>
          <a:p>
            <a:pPr rtl="1" eaLnBrk="1" hangingPunct="1"/>
            <a:r>
              <a:rPr lang="en" altLang="fr-FR" sz="2000" b="1" i="1" u="sng" dirty="0" smtClean="0">
                <a:solidFill>
                  <a:srgbClr val="99FF33"/>
                </a:solidFill>
                <a:latin typeface="+mj-lt"/>
              </a:rPr>
              <a:t>Galactose </a:t>
            </a:r>
            <a:r>
              <a:rPr lang="en" altLang="fr-FR" sz="2000" b="1" i="1" u="sng" dirty="0">
                <a:solidFill>
                  <a:srgbClr val="99FF33"/>
                </a:solidFill>
                <a:latin typeface="+mj-lt"/>
              </a:rPr>
              <a:t>:</a:t>
            </a:r>
            <a:r>
              <a:rPr lang="en" altLang="fr-FR" sz="2000" b="1" i="1" u="sng" dirty="0">
                <a:latin typeface="+mj-lt"/>
              </a:rPr>
              <a:t> </a:t>
            </a:r>
            <a:endParaRPr lang="fr-FR" altLang="fr-FR" sz="2000" b="1" u="sng" dirty="0">
              <a:latin typeface="+mj-lt"/>
            </a:endParaRPr>
          </a:p>
          <a:p>
            <a:pPr rtl="1" eaLnBrk="1" hangingPunct="1"/>
            <a:r>
              <a:rPr lang="en" altLang="fr-FR" sz="2000" b="1" dirty="0">
                <a:latin typeface="+mj-lt"/>
              </a:rPr>
              <a:t>It is the most common sugar after glucose</a:t>
            </a:r>
          </a:p>
          <a:p>
            <a:pPr rtl="1" eaLnBrk="1" hangingPunct="1"/>
            <a:r>
              <a:rPr lang="en" altLang="fr-FR" sz="2000" b="1" dirty="0">
                <a:latin typeface="+mj-lt"/>
              </a:rPr>
              <a:t>It is present in milk and certain </a:t>
            </a:r>
            <a:r>
              <a:rPr lang="en" altLang="fr-FR" sz="2000" b="1" dirty="0" smtClean="0">
                <a:latin typeface="+mj-lt"/>
              </a:rPr>
              <a:t>glycoproteins </a:t>
            </a:r>
            <a:r>
              <a:rPr lang="en" altLang="fr-FR" sz="2000" b="1" dirty="0">
                <a:latin typeface="+mj-lt"/>
              </a:rPr>
              <a:t>.</a:t>
            </a:r>
            <a:endParaRPr lang="fr-FR" altLang="fr-FR" sz="2000" b="1" i="1" dirty="0">
              <a:latin typeface="+mj-lt"/>
            </a:endParaRPr>
          </a:p>
          <a:p>
            <a:pPr rtl="1" eaLnBrk="1" hangingPunct="1"/>
            <a:r>
              <a:rPr lang="en" altLang="fr-FR" sz="2000" b="1" i="1" u="sng" dirty="0">
                <a:solidFill>
                  <a:srgbClr val="99FF33"/>
                </a:solidFill>
                <a:latin typeface="+mj-lt"/>
              </a:rPr>
              <a:t>Mannose:</a:t>
            </a:r>
            <a:r>
              <a:rPr lang="en" altLang="fr-FR" sz="2000" b="1" i="1" u="sng" dirty="0">
                <a:latin typeface="+mj-lt"/>
              </a:rPr>
              <a:t> </a:t>
            </a:r>
            <a:endParaRPr lang="fr-FR" altLang="fr-FR" sz="2000" b="1" u="sng" dirty="0">
              <a:latin typeface="+mj-lt"/>
            </a:endParaRPr>
          </a:p>
          <a:p>
            <a:pPr rtl="1" eaLnBrk="1" hangingPunct="1"/>
            <a:r>
              <a:rPr lang="en" altLang="fr-FR" sz="2000" b="1" dirty="0">
                <a:latin typeface="+mj-lt"/>
              </a:rPr>
              <a:t>It is a major constituent of </a:t>
            </a:r>
            <a:r>
              <a:rPr lang="en" altLang="fr-FR" sz="2000" b="1" dirty="0" smtClean="0">
                <a:latin typeface="+mj-lt"/>
              </a:rPr>
              <a:t>glycoproteins </a:t>
            </a:r>
            <a:r>
              <a:rPr lang="en" altLang="fr-FR" sz="2000" b="1" dirty="0">
                <a:latin typeface="+mj-lt"/>
              </a:rPr>
              <a:t>.</a:t>
            </a:r>
            <a:endParaRPr lang="fr-FR" altLang="fr-FR" sz="2000" b="1" i="1" dirty="0">
              <a:latin typeface="+mj-lt"/>
            </a:endParaRPr>
          </a:p>
          <a:p>
            <a:pPr rtl="1" eaLnBrk="1" hangingPunct="1"/>
            <a:r>
              <a:rPr lang="en" altLang="fr-FR" sz="2000" b="1" i="1" u="sng" dirty="0">
                <a:solidFill>
                  <a:srgbClr val="99FF33"/>
                </a:solidFill>
                <a:latin typeface="+mj-lt"/>
              </a:rPr>
              <a:t>Fructose:</a:t>
            </a:r>
            <a:r>
              <a:rPr lang="en" altLang="fr-FR" sz="2000" b="1" i="1" u="sng" dirty="0">
                <a:latin typeface="+mj-lt"/>
              </a:rPr>
              <a:t> </a:t>
            </a:r>
            <a:endParaRPr lang="fr-FR" altLang="fr-FR" sz="2000" b="1" u="sng" dirty="0">
              <a:latin typeface="+mj-lt"/>
            </a:endParaRPr>
          </a:p>
          <a:p>
            <a:pPr rtl="1" eaLnBrk="1" hangingPunct="1"/>
            <a:r>
              <a:rPr lang="en" altLang="fr-FR" sz="2000" b="1" dirty="0">
                <a:latin typeface="+mj-lt"/>
              </a:rPr>
              <a:t>This is a </a:t>
            </a:r>
            <a:r>
              <a:rPr lang="en" altLang="fr-FR" sz="2000" b="1" dirty="0" err="1">
                <a:latin typeface="+mj-lt"/>
              </a:rPr>
              <a:t>ketohexosis </a:t>
            </a:r>
            <a:r>
              <a:rPr lang="en" altLang="fr-FR" sz="2000" b="1" dirty="0">
                <a:latin typeface="+mj-lt"/>
              </a:rPr>
              <a:t>of vital importance.</a:t>
            </a:r>
            <a:endParaRPr lang="fr-FR" altLang="fr-FR" sz="2000" b="1" dirty="0" smtClean="0">
              <a:latin typeface="+mj-lt"/>
            </a:endParaRPr>
          </a:p>
          <a:p>
            <a:pPr rtl="1" eaLnBrk="1" hangingPunct="1"/>
            <a:r>
              <a:rPr lang="en" altLang="fr-FR" sz="2000" b="1" dirty="0" smtClean="0">
                <a:latin typeface="+mj-lt"/>
              </a:rPr>
              <a:t>It </a:t>
            </a:r>
            <a:r>
              <a:rPr lang="en" altLang="fr-FR" sz="2000" b="1" dirty="0">
                <a:latin typeface="+mj-lt"/>
              </a:rPr>
              <a:t>is also called levulose. It is found</a:t>
            </a:r>
            <a:endParaRPr lang="fr-FR" altLang="fr-FR" sz="2000" b="1" dirty="0" smtClean="0">
              <a:latin typeface="+mj-lt"/>
            </a:endParaRPr>
          </a:p>
          <a:p>
            <a:pPr rtl="1" eaLnBrk="1" hangingPunct="1"/>
            <a:r>
              <a:rPr lang="en" altLang="fr-FR" sz="2000" b="1" dirty="0" err="1" smtClean="0">
                <a:latin typeface="+mj-lt"/>
              </a:rPr>
              <a:t>abundantly in</a:t>
            </a:r>
            <a:r>
              <a:rPr lang="en" altLang="fr-FR" sz="2000" b="1" dirty="0" smtClean="0">
                <a:latin typeface="+mj-lt"/>
              </a:rPr>
              <a:t> </a:t>
            </a:r>
            <a:r>
              <a:rPr lang="en" altLang="fr-FR" sz="2000" b="1" dirty="0">
                <a:latin typeface="+mj-lt"/>
              </a:rPr>
              <a:t>the fruits.</a:t>
            </a:r>
          </a:p>
          <a:p>
            <a:pPr rtl="1" eaLnBrk="1" hangingPunct="1"/>
            <a:r>
              <a:rPr lang="en" altLang="fr-FR" sz="2000" b="1" u="sng" dirty="0">
                <a:solidFill>
                  <a:schemeClr val="folHlink"/>
                </a:solidFill>
                <a:latin typeface="+mj-lt"/>
              </a:rPr>
              <a:t>Heptosis</a:t>
            </a:r>
            <a:endParaRPr lang="fr-FR" altLang="fr-FR" sz="2000" b="1" i="1" u="sng" dirty="0">
              <a:solidFill>
                <a:schemeClr val="folHlink"/>
              </a:solidFill>
              <a:latin typeface="+mj-lt"/>
            </a:endParaRPr>
          </a:p>
          <a:p>
            <a:pPr rtl="1" eaLnBrk="1" hangingPunct="1"/>
            <a:r>
              <a:rPr lang="en" altLang="fr-FR" sz="2000" b="1" i="1" u="sng" dirty="0">
                <a:solidFill>
                  <a:srgbClr val="99FF33"/>
                </a:solidFill>
                <a:latin typeface="+mj-lt"/>
              </a:rPr>
              <a:t>Sedoheptulose 7 </a:t>
            </a:r>
            <a:r>
              <a:rPr lang="en" altLang="fr-FR" sz="2000" b="1" i="1" u="sng" dirty="0" err="1">
                <a:solidFill>
                  <a:srgbClr val="99FF33"/>
                </a:solidFill>
                <a:latin typeface="+mj-lt"/>
              </a:rPr>
              <a:t>- </a:t>
            </a:r>
            <a:r>
              <a:rPr lang="en" altLang="fr-FR" sz="2000" b="1" i="1" u="sng" dirty="0">
                <a:solidFill>
                  <a:srgbClr val="99FF33"/>
                </a:solidFill>
                <a:latin typeface="+mj-lt"/>
              </a:rPr>
              <a:t>phosphate:</a:t>
            </a:r>
            <a:r>
              <a:rPr lang="en" altLang="fr-FR" sz="2000" b="1" i="1" u="sng" dirty="0">
                <a:latin typeface="+mj-lt"/>
              </a:rPr>
              <a:t> </a:t>
            </a:r>
            <a:endParaRPr lang="fr-FR" altLang="fr-FR" sz="2000" b="1" u="sng" dirty="0">
              <a:latin typeface="+mj-lt"/>
            </a:endParaRPr>
          </a:p>
          <a:p>
            <a:pPr rtl="1" eaLnBrk="1" hangingPunct="1"/>
            <a:r>
              <a:rPr lang="en" altLang="fr-FR" sz="2000" b="1" dirty="0">
                <a:latin typeface="+mj-lt"/>
              </a:rPr>
              <a:t>Like erythrosis, this compound takes on its full importance</a:t>
            </a:r>
          </a:p>
          <a:p>
            <a:pPr rtl="1" eaLnBrk="1" hangingPunct="1"/>
            <a:r>
              <a:rPr lang="en" altLang="fr-FR" sz="2000" b="1" dirty="0">
                <a:latin typeface="+mj-lt"/>
              </a:rPr>
              <a:t>in the pentose phosphate pathway.</a:t>
            </a:r>
          </a:p>
        </p:txBody>
      </p:sp>
      <p:pic>
        <p:nvPicPr>
          <p:cNvPr id="474119" name="Picture 7" descr="Image d-galact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28" y="908720"/>
            <a:ext cx="3217568" cy="1943547"/>
          </a:xfrm>
          <a:prstGeom prst="rect">
            <a:avLst/>
          </a:prstGeom>
          <a:solidFill>
            <a:schemeClr val="folHlink"/>
          </a:solidFill>
          <a:ln w="9525">
            <a:solidFill>
              <a:srgbClr val="FFFFFF"/>
            </a:solidFill>
            <a:miter lim="800000"/>
            <a:headEnd/>
            <a:tailEnd/>
          </a:ln>
        </p:spPr>
      </p:pic>
      <p:pic>
        <p:nvPicPr>
          <p:cNvPr id="474120" name="Picture 8" descr="Image d-mann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555" y="4442057"/>
            <a:ext cx="3181941" cy="1723247"/>
          </a:xfrm>
          <a:prstGeom prst="rect">
            <a:avLst/>
          </a:prstGeom>
          <a:solidFill>
            <a:schemeClr val="folHlink"/>
          </a:solidFill>
          <a:ln w="9525">
            <a:solidFill>
              <a:srgbClr val="FFFFFF"/>
            </a:solidFill>
            <a:miter lim="800000"/>
            <a:headEnd/>
            <a:tailEnd/>
          </a:ln>
        </p:spPr>
      </p:pic>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3579201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4119"/>
                                        </p:tgtEl>
                                        <p:attrNameLst>
                                          <p:attrName>style.visibility</p:attrName>
                                        </p:attrNameLst>
                                      </p:cBhvr>
                                      <p:to>
                                        <p:strVal val="visible"/>
                                      </p:to>
                                    </p:set>
                                    <p:animEffect transition="in" filter="checkerboard(across)">
                                      <p:cBhvr>
                                        <p:cTn id="7" dur="500"/>
                                        <p:tgtEl>
                                          <p:spTgt spid="474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74120"/>
                                        </p:tgtEl>
                                        <p:attrNameLst>
                                          <p:attrName>style.visibility</p:attrName>
                                        </p:attrNameLst>
                                      </p:cBhvr>
                                      <p:to>
                                        <p:strVal val="visible"/>
                                      </p:to>
                                    </p:set>
                                    <p:animEffect transition="in" filter="checkerboard(across)">
                                      <p:cBhvr>
                                        <p:cTn id="12" dur="500"/>
                                        <p:tgtEl>
                                          <p:spTgt spid="47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ChangeArrowheads="1"/>
          </p:cNvSpPr>
          <p:nvPr/>
        </p:nvSpPr>
        <p:spPr bwMode="auto">
          <a:xfrm>
            <a:off x="251520" y="260648"/>
            <a:ext cx="7993062"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rtl="1" eaLnBrk="1" hangingPunct="1"/>
            <a:r>
              <a:rPr lang="en" altLang="fr-FR" sz="2400" b="1" u="sng" dirty="0">
                <a:solidFill>
                  <a:srgbClr val="FFFF66"/>
                </a:solidFill>
                <a:latin typeface="Arial" pitchFamily="34" charset="0"/>
              </a:rPr>
              <a:t>Some </a:t>
            </a:r>
            <a:r>
              <a:rPr lang="en" altLang="fr-FR" sz="2400" b="1" u="sng" dirty="0">
                <a:solidFill>
                  <a:srgbClr val="FFFF66"/>
                </a:solidFill>
              </a:rPr>
              <a:t>sugars and glycosides and </a:t>
            </a:r>
            <a:r>
              <a:rPr lang="en" altLang="fr-FR" sz="2400" b="1" u="sng" dirty="0">
                <a:solidFill>
                  <a:srgbClr val="FFFF66"/>
                </a:solidFill>
                <a:latin typeface="Arial" pitchFamily="34" charset="0"/>
              </a:rPr>
              <a:t>their derivatives of </a:t>
            </a:r>
            <a:r>
              <a:rPr lang="en" altLang="fr-FR" sz="2400" b="1" u="sng" dirty="0">
                <a:solidFill>
                  <a:srgbClr val="FFFF66"/>
                </a:solidFill>
              </a:rPr>
              <a:t>interest</a:t>
            </a:r>
          </a:p>
          <a:p>
            <a:pPr rtl="1" eaLnBrk="1" hangingPunct="1"/>
            <a:r>
              <a:rPr lang="en" altLang="fr-FR" sz="2400" b="1" dirty="0">
                <a:solidFill>
                  <a:srgbClr val="FFFF66"/>
                </a:solidFill>
              </a:rPr>
              <a:t>                                </a:t>
            </a:r>
            <a:r>
              <a:rPr lang="en" altLang="fr-FR" sz="2400" b="1" u="sng" dirty="0">
                <a:solidFill>
                  <a:srgbClr val="FFFF66"/>
                </a:solidFill>
              </a:rPr>
              <a:t>biological</a:t>
            </a:r>
            <a:r>
              <a:rPr lang="en" altLang="fr-FR" sz="2400" b="1" u="sng" dirty="0">
                <a:solidFill>
                  <a:srgbClr val="FFFF66"/>
                </a:solidFill>
                <a:latin typeface="Arial" pitchFamily="34" charset="0"/>
              </a:rPr>
              <a:t> </a:t>
            </a:r>
            <a:r>
              <a:rPr lang="en" altLang="fr-FR" sz="2400" b="1" u="sng" dirty="0">
                <a:solidFill>
                  <a:srgbClr val="FFFF66"/>
                </a:solidFill>
              </a:rPr>
              <a:t>:</a:t>
            </a:r>
          </a:p>
          <a:p>
            <a:pPr rtl="1" eaLnBrk="1" hangingPunct="1"/>
            <a:endParaRPr lang="fr-FR" altLang="fr-FR" sz="2400" b="1" u="sng" dirty="0">
              <a:solidFill>
                <a:srgbClr val="FFFF66"/>
              </a:solidFill>
            </a:endParaRPr>
          </a:p>
          <a:p>
            <a:pPr rtl="1" eaLnBrk="1" hangingPunct="1"/>
            <a:r>
              <a:rPr lang="en" altLang="fr-FR" sz="1800" b="1" u="sng" dirty="0">
                <a:solidFill>
                  <a:srgbClr val="FF00FF"/>
                </a:solidFill>
              </a:rPr>
              <a:t>DERIVATIVES </a:t>
            </a:r>
            <a:r>
              <a:rPr lang="en" altLang="fr-FR" sz="1800" b="1" u="sng" dirty="0">
                <a:solidFill>
                  <a:srgbClr val="FF00FF"/>
                </a:solidFill>
                <a:latin typeface="Arial" pitchFamily="34" charset="0"/>
              </a:rPr>
              <a:t>OF </a:t>
            </a:r>
            <a:r>
              <a:rPr lang="en" altLang="fr-FR" sz="1800" b="1" u="sng" dirty="0">
                <a:solidFill>
                  <a:srgbClr val="FF00FF"/>
                </a:solidFill>
              </a:rPr>
              <a:t>OSES</a:t>
            </a:r>
            <a:r>
              <a:rPr lang="en" altLang="fr-FR" sz="1800" b="1" u="sng" dirty="0">
                <a:solidFill>
                  <a:srgbClr val="FF00FF"/>
                </a:solidFill>
                <a:latin typeface="Arial" pitchFamily="34" charset="0"/>
              </a:rPr>
              <a:t> </a:t>
            </a:r>
            <a:r>
              <a:rPr lang="en" altLang="fr-FR" sz="1800" b="1" u="sng" dirty="0">
                <a:solidFill>
                  <a:srgbClr val="FF00FF"/>
                </a:solidFill>
              </a:rPr>
              <a:t>:</a:t>
            </a:r>
          </a:p>
          <a:p>
            <a:pPr rtl="1" eaLnBrk="1" hangingPunct="1"/>
            <a:r>
              <a:rPr lang="en" altLang="fr-FR" sz="2000" b="1" u="sng" dirty="0" err="1" smtClean="0">
                <a:solidFill>
                  <a:schemeClr val="folHlink"/>
                </a:solidFill>
                <a:latin typeface="+mj-lt"/>
              </a:rPr>
              <a:t>Hexosamines</a:t>
            </a:r>
            <a:endParaRPr lang="fr-FR" altLang="fr-FR" sz="2000" b="1" u="sng" dirty="0">
              <a:solidFill>
                <a:schemeClr val="folHlink"/>
              </a:solidFill>
              <a:latin typeface="+mj-lt"/>
            </a:endParaRPr>
          </a:p>
          <a:p>
            <a:pPr rtl="1" eaLnBrk="1" hangingPunct="1"/>
            <a:r>
              <a:rPr lang="en" altLang="fr-FR" sz="2000" b="1" u="sng" dirty="0" smtClean="0">
                <a:solidFill>
                  <a:srgbClr val="99FF33"/>
                </a:solidFill>
                <a:latin typeface="+mj-lt"/>
              </a:rPr>
              <a:t>Glucosamine </a:t>
            </a:r>
            <a:r>
              <a:rPr lang="en" altLang="fr-FR" sz="2000" b="1" u="sng" dirty="0">
                <a:solidFill>
                  <a:srgbClr val="99FF33"/>
                </a:solidFill>
                <a:latin typeface="+mj-lt"/>
              </a:rPr>
              <a:t>(or 2 </a:t>
            </a:r>
            <a:r>
              <a:rPr lang="en" altLang="fr-FR" sz="2000" b="1" u="sng" dirty="0" err="1">
                <a:solidFill>
                  <a:srgbClr val="99FF33"/>
                </a:solidFill>
                <a:latin typeface="+mj-lt"/>
              </a:rPr>
              <a:t>amino </a:t>
            </a:r>
            <a:r>
              <a:rPr lang="en" altLang="fr-FR" sz="2000" b="1" u="sng" dirty="0">
                <a:solidFill>
                  <a:srgbClr val="99FF33"/>
                </a:solidFill>
                <a:latin typeface="+mj-lt"/>
              </a:rPr>
              <a:t>2 </a:t>
            </a:r>
            <a:r>
              <a:rPr lang="en" altLang="fr-FR" sz="2000" b="1" u="sng" dirty="0" err="1">
                <a:solidFill>
                  <a:srgbClr val="99FF33"/>
                </a:solidFill>
                <a:latin typeface="+mj-lt"/>
              </a:rPr>
              <a:t>Deoxy </a:t>
            </a:r>
            <a:r>
              <a:rPr lang="en" altLang="fr-FR" sz="2000" b="1" u="sng" dirty="0">
                <a:solidFill>
                  <a:srgbClr val="99FF33"/>
                </a:solidFill>
                <a:latin typeface="+mj-lt"/>
              </a:rPr>
              <a:t>glucose):</a:t>
            </a:r>
          </a:p>
          <a:p>
            <a:pPr rtl="1" eaLnBrk="1" hangingPunct="1"/>
            <a:r>
              <a:rPr lang="en" altLang="fr-FR" sz="2000" b="1" dirty="0">
                <a:latin typeface="+mj-lt"/>
              </a:rPr>
              <a:t>It is a compound of glycoproteins, as well as</a:t>
            </a:r>
          </a:p>
          <a:p>
            <a:pPr rtl="1" eaLnBrk="1" hangingPunct="1"/>
            <a:r>
              <a:rPr lang="en" altLang="fr-FR" sz="2000" b="1" dirty="0">
                <a:latin typeface="+mj-lt"/>
              </a:rPr>
              <a:t>The chitin of </a:t>
            </a:r>
            <a:r>
              <a:rPr lang="en" altLang="fr-FR" sz="2000" b="1" dirty="0" err="1">
                <a:latin typeface="+mj-lt"/>
              </a:rPr>
              <a:t>insects </a:t>
            </a:r>
            <a:r>
              <a:rPr lang="en" altLang="fr-FR" sz="2000" b="1" dirty="0">
                <a:latin typeface="+mj-lt"/>
              </a:rPr>
              <a:t>and crustaceans (under its</a:t>
            </a:r>
          </a:p>
          <a:p>
            <a:pPr rtl="1" eaLnBrk="1" hangingPunct="1"/>
            <a:r>
              <a:rPr lang="en" altLang="fr-FR" sz="2000" b="1" dirty="0">
                <a:latin typeface="+mj-lt"/>
              </a:rPr>
              <a:t>Acetylated form = N- </a:t>
            </a:r>
            <a:r>
              <a:rPr lang="en" altLang="fr-FR" sz="2000" b="1" dirty="0" err="1">
                <a:latin typeface="+mj-lt"/>
              </a:rPr>
              <a:t>acetyl </a:t>
            </a:r>
            <a:r>
              <a:rPr lang="en" altLang="fr-FR" sz="2000" b="1" dirty="0">
                <a:latin typeface="+mj-lt"/>
              </a:rPr>
              <a:t>D-glucosamine</a:t>
            </a:r>
          </a:p>
          <a:p>
            <a:pPr rtl="1" eaLnBrk="1" hangingPunct="1"/>
            <a:endParaRPr lang="fr-FR" altLang="fr-FR" sz="2000" b="1" dirty="0">
              <a:latin typeface="+mj-lt"/>
            </a:endParaRPr>
          </a:p>
          <a:p>
            <a:pPr rtl="1" eaLnBrk="1" hangingPunct="1"/>
            <a:r>
              <a:rPr lang="en" altLang="fr-FR" sz="2000" b="1" u="sng" dirty="0">
                <a:solidFill>
                  <a:schemeClr val="folHlink"/>
                </a:solidFill>
                <a:latin typeface="+mj-lt"/>
              </a:rPr>
              <a:t>Uronic acids</a:t>
            </a:r>
          </a:p>
          <a:p>
            <a:pPr rtl="1" eaLnBrk="1" hangingPunct="1"/>
            <a:r>
              <a:rPr lang="en" altLang="fr-FR" sz="2000" b="1" u="sng" dirty="0" err="1">
                <a:solidFill>
                  <a:srgbClr val="99FF33"/>
                </a:solidFill>
                <a:latin typeface="+mj-lt"/>
              </a:rPr>
              <a:t>Glucuronic </a:t>
            </a:r>
            <a:r>
              <a:rPr lang="en" altLang="fr-FR" sz="2000" b="1" u="sng" dirty="0" smtClean="0">
                <a:solidFill>
                  <a:srgbClr val="99FF33"/>
                </a:solidFill>
                <a:latin typeface="+mj-lt"/>
              </a:rPr>
              <a:t>acid </a:t>
            </a:r>
            <a:r>
              <a:rPr lang="en" altLang="fr-FR" sz="2000" b="1" u="sng" dirty="0">
                <a:solidFill>
                  <a:srgbClr val="99FF33"/>
                </a:solidFill>
                <a:latin typeface="+mj-lt"/>
              </a:rPr>
              <a:t>:</a:t>
            </a:r>
          </a:p>
          <a:p>
            <a:pPr rtl="1" eaLnBrk="1" hangingPunct="1"/>
            <a:r>
              <a:rPr lang="en" altLang="fr-FR" sz="2000" b="1" dirty="0">
                <a:latin typeface="+mj-lt"/>
              </a:rPr>
              <a:t>He is the main representative. He intervenes in the</a:t>
            </a:r>
          </a:p>
          <a:p>
            <a:pPr rtl="1" eaLnBrk="1" hangingPunct="1"/>
            <a:r>
              <a:rPr lang="en" altLang="fr-FR" sz="2000" b="1" dirty="0" err="1">
                <a:latin typeface="+mj-lt"/>
              </a:rPr>
              <a:t>glucurono -conjugation </a:t>
            </a:r>
            <a:r>
              <a:rPr lang="en" altLang="fr-FR" sz="2000" b="1" dirty="0">
                <a:latin typeface="+mj-lt"/>
              </a:rPr>
              <a:t>phenomena at the level</a:t>
            </a:r>
          </a:p>
          <a:p>
            <a:pPr rtl="1" eaLnBrk="1" hangingPunct="1"/>
            <a:r>
              <a:rPr lang="en" altLang="fr-FR" sz="2000" b="1" dirty="0">
                <a:latin typeface="+mj-lt"/>
              </a:rPr>
              <a:t>of the liver (detoxification processes)</a:t>
            </a:r>
          </a:p>
          <a:p>
            <a:pPr rtl="1" eaLnBrk="1" hangingPunct="1"/>
            <a:endParaRPr lang="fr-FR" altLang="fr-FR" sz="2000" b="1" dirty="0">
              <a:latin typeface="+mj-lt"/>
            </a:endParaRPr>
          </a:p>
          <a:p>
            <a:pPr rtl="1" eaLnBrk="1" hangingPunct="1"/>
            <a:r>
              <a:rPr lang="en" altLang="fr-FR" sz="2000" b="1" u="sng" dirty="0">
                <a:solidFill>
                  <a:schemeClr val="folHlink"/>
                </a:solidFill>
                <a:latin typeface="+mj-lt"/>
              </a:rPr>
              <a:t>Ascorbic acid</a:t>
            </a:r>
          </a:p>
          <a:p>
            <a:pPr rtl="1" eaLnBrk="1" hangingPunct="1"/>
            <a:r>
              <a:rPr lang="en" altLang="fr-FR" sz="2000" b="1" dirty="0">
                <a:latin typeface="+mj-lt"/>
              </a:rPr>
              <a:t>Better known as vitamin C. Possesses</a:t>
            </a:r>
          </a:p>
          <a:p>
            <a:pPr rtl="1" eaLnBrk="1" hangingPunct="1"/>
            <a:r>
              <a:rPr lang="en" altLang="fr-FR" sz="2000" b="1" dirty="0">
                <a:latin typeface="+mj-lt"/>
              </a:rPr>
              <a:t>has a strong </a:t>
            </a:r>
            <a:r>
              <a:rPr lang="en" altLang="fr-FR" sz="2000" b="1" dirty="0" err="1">
                <a:latin typeface="+mj-lt"/>
              </a:rPr>
              <a:t>redox potential </a:t>
            </a:r>
            <a:r>
              <a:rPr lang="en" altLang="fr-FR" sz="2000" b="1" dirty="0">
                <a:latin typeface="+mj-lt"/>
              </a:rPr>
              <a:t>. It is easily</a:t>
            </a:r>
          </a:p>
          <a:p>
            <a:pPr rtl="1" eaLnBrk="1" hangingPunct="1"/>
            <a:r>
              <a:rPr lang="en" altLang="fr-FR" sz="2000" b="1" dirty="0">
                <a:latin typeface="+mj-lt"/>
              </a:rPr>
              <a:t>Made from plants.</a:t>
            </a:r>
          </a:p>
        </p:txBody>
      </p:sp>
      <p:pic>
        <p:nvPicPr>
          <p:cNvPr id="4" name="Picture 4" descr="http://t0.gstatic.com/images?q=tbn:ANd9GcSznyF62sHGaA9bdNs7i_oz3gJ2KjUMdfiqMZOL78-xMkz_UUhsb_Ib9x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2132856"/>
            <a:ext cx="10255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www.chups.jussieu.fr/polys/biochimie/SGLbioch/vit-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303" y="4929188"/>
            <a:ext cx="2845569" cy="1928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964113" y="0"/>
            <a:ext cx="4179887" cy="276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cs typeface="Arial" pitchFamily="34" charset="0"/>
              </a:defRPr>
            </a:lvl1pPr>
            <a:lvl2pPr marL="742950" indent="-285750" eaLnBrk="0" hangingPunct="0">
              <a:defRPr sz="1600">
                <a:solidFill>
                  <a:schemeClr val="tx1"/>
                </a:solidFill>
                <a:latin typeface="Tahoma" pitchFamily="34" charset="0"/>
                <a:cs typeface="Arial" pitchFamily="34" charset="0"/>
              </a:defRPr>
            </a:lvl2pPr>
            <a:lvl3pPr marL="1143000" indent="-228600" eaLnBrk="0" hangingPunct="0">
              <a:defRPr sz="1600">
                <a:solidFill>
                  <a:schemeClr val="tx1"/>
                </a:solidFill>
                <a:latin typeface="Tahoma" pitchFamily="34" charset="0"/>
                <a:cs typeface="Arial" pitchFamily="34" charset="0"/>
              </a:defRPr>
            </a:lvl3pPr>
            <a:lvl4pPr marL="1600200" indent="-228600" eaLnBrk="0" hangingPunct="0">
              <a:defRPr sz="1600">
                <a:solidFill>
                  <a:schemeClr val="tx1"/>
                </a:solidFill>
                <a:latin typeface="Tahoma" pitchFamily="34" charset="0"/>
                <a:cs typeface="Arial" pitchFamily="34" charset="0"/>
              </a:defRPr>
            </a:lvl4pPr>
            <a:lvl5pPr marL="2057400" indent="-228600" eaLnBrk="0" hangingPunct="0">
              <a:defRPr sz="16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Tahoma" pitchFamily="34" charset="0"/>
                <a:cs typeface="Arial" pitchFamily="34" charset="0"/>
              </a:defRPr>
            </a:lvl9pPr>
          </a:lstStyle>
          <a:p>
            <a:pPr algn="r" rtl="1" eaLnBrk="1" hangingPunct="1"/>
            <a:r>
              <a:rPr lang="en" altLang="fr-FR" sz="1200" dirty="0">
                <a:solidFill>
                  <a:srgbClr val="FF00FF"/>
                </a:solidFill>
              </a:rPr>
              <a:t>Biochemistry course A1 DV </a:t>
            </a:r>
            <a:r>
              <a:rPr lang="en" altLang="fr-FR" sz="1200" dirty="0"/>
              <a:t>; </a:t>
            </a:r>
            <a:r>
              <a:rPr lang="en" altLang="fr-FR" sz="1200" dirty="0">
                <a:solidFill>
                  <a:srgbClr val="FFFF66"/>
                </a:solidFill>
              </a:rPr>
              <a:t>Prof A. MEKROUD </a:t>
            </a:r>
            <a:r>
              <a:rPr lang="en" altLang="fr-FR" sz="1200" dirty="0"/>
              <a:t>, </a:t>
            </a:r>
            <a:r>
              <a:rPr lang="en" altLang="fr-FR" sz="1200" dirty="0" smtClean="0"/>
              <a:t>2025/2026</a:t>
            </a:r>
            <a:endParaRPr lang="fr-FR" altLang="fr-FR" sz="1200" dirty="0"/>
          </a:p>
        </p:txBody>
      </p:sp>
    </p:spTree>
    <p:extLst>
      <p:ext uri="{BB962C8B-B14F-4D97-AF65-F5344CB8AC3E}">
        <p14:creationId xmlns:p14="http://schemas.microsoft.com/office/powerpoint/2010/main" val="226143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lémentair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274</TotalTime>
  <Words>7386</Words>
  <Application>Microsoft Office PowerPoint</Application>
  <PresentationFormat>Affichage à l'écran (4:3)</PresentationFormat>
  <Paragraphs>2263</Paragraphs>
  <Slides>116</Slides>
  <Notes>3</Notes>
  <HiddenSlides>0</HiddenSlides>
  <MMClips>0</MMClips>
  <ScaleCrop>false</ScaleCrop>
  <HeadingPairs>
    <vt:vector size="4" baseType="variant">
      <vt:variant>
        <vt:lpstr>Thème</vt:lpstr>
      </vt:variant>
      <vt:variant>
        <vt:i4>1</vt:i4>
      </vt:variant>
      <vt:variant>
        <vt:lpstr>Titres des diapositives</vt:lpstr>
      </vt:variant>
      <vt:variant>
        <vt:i4>116</vt:i4>
      </vt:variant>
    </vt:vector>
  </HeadingPairs>
  <TitlesOfParts>
    <vt:vector size="117" baseType="lpstr">
      <vt:lpstr>Élémentaire</vt:lpstr>
      <vt:lpstr>STRUCTURAL  BIOCHEMISTRY</vt:lpstr>
      <vt:lpstr>What is biochemistry?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CARBOHYDRATES </vt:lpstr>
      <vt:lpstr>Présentation PowerPoint</vt:lpstr>
      <vt:lpstr>Importance in Biology</vt:lpstr>
      <vt:lpstr>Carbohydrates </vt:lpstr>
      <vt:lpstr>THE OSES</vt:lpstr>
      <vt:lpstr>Présentation PowerPoint</vt:lpstr>
      <vt:lpstr>Présentation PowerPoint</vt:lpstr>
      <vt:lpstr>THE OSES</vt:lpstr>
      <vt:lpstr> Glyceraldehyde Structure </vt:lpstr>
      <vt:lpstr>Présentation PowerPoint</vt:lpstr>
      <vt:lpstr>Asymmetric </vt:lpstr>
      <vt:lpstr>A reminder about asymmetric carbon</vt:lpstr>
      <vt:lpstr>Chemical parentage of sugars according to Fischer</vt:lpstr>
      <vt:lpstr>Consequences of the lineage of the oses</vt:lpstr>
      <vt:lpstr>Series D and L of the oses</vt:lpstr>
      <vt:lpstr>Présentation PowerPoint</vt:lpstr>
      <vt:lpstr>Chemical parentage of sugars according to Fischer</vt:lpstr>
      <vt:lpstr>Présentation PowerPoint</vt:lpstr>
      <vt:lpstr>Présentation PowerPoint</vt:lpstr>
      <vt:lpstr>Présentation PowerPoint</vt:lpstr>
      <vt:lpstr>Présentation PowerPoint</vt:lpstr>
      <vt:lpstr>Présentation PowerPoint</vt:lpstr>
      <vt:lpstr>Cyclic structure of sugars:  Haworth structure</vt:lpstr>
      <vt:lpstr>Cyclic structure of sugars according to Haworth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CYCLIC STRUCTURE</vt:lpstr>
      <vt:lpstr>Présentation PowerPoint</vt:lpstr>
      <vt:lpstr>Présentation PowerPoint</vt:lpstr>
      <vt:lpstr>Présentation PowerPoint</vt:lpstr>
      <vt:lpstr>CYCLIC STRUCTURE</vt:lpstr>
      <vt:lpstr>CYCLIC STRUCTURE</vt:lpstr>
      <vt:lpstr>Main Physicochemical Properties of Sugars </vt:lpstr>
      <vt:lpstr>Main Physicochemical Properties of Sugars </vt:lpstr>
      <vt:lpstr>Oxidation by NaBH4</vt:lpstr>
      <vt:lpstr>Oxidation by HNO3</vt:lpstr>
      <vt:lpstr>periodic </vt:lpstr>
      <vt:lpstr>Présentation PowerPoint</vt:lpstr>
      <vt:lpstr>Présentation PowerPoint</vt:lpstr>
      <vt:lpstr>Présentation PowerPoint</vt:lpstr>
      <vt:lpstr>Présentation PowerPoint</vt:lpstr>
      <vt:lpstr>Présentation PowerPoint</vt:lpstr>
      <vt:lpstr>G6P Training</vt:lpstr>
      <vt:lpstr>Cyclic Adenosine Monophosphate ( cAMP )</vt:lpstr>
      <vt:lpstr>Diphosphoric ester : Fructose 1,6 diPhosphate (F1,6diP)</vt:lpstr>
      <vt:lpstr>Polyphosphoric ester : Adenosine Triphosphate (ATP)</vt:lpstr>
      <vt:lpstr>Sugars, glycosides and sugar derivatives of biological </vt:lpstr>
      <vt:lpstr>Sugars, glycosides and sugar derivatives of biological </vt:lpstr>
      <vt:lpstr>Sugars, glycosides and sugar derivatives of biological </vt:lpstr>
      <vt:lpstr>Sugars, glycosides and sugar derivatives of biological </vt:lpstr>
      <vt:lpstr>Présentation PowerPoint</vt:lpstr>
      <vt:lpstr>Présentation PowerPoint</vt:lpstr>
      <vt:lpstr>Présentation PowerPoint</vt:lpstr>
      <vt:lpstr>Présentation PowerPoint</vt:lpstr>
      <vt:lpstr>D Glucopyranose</vt:lpstr>
      <vt:lpstr>D-Galactopia </vt:lpstr>
      <vt:lpstr>D-Mannopyranose </vt:lpstr>
      <vt:lpstr>THE OSIDS</vt:lpstr>
      <vt:lpstr>Determination of the structure of glycosides</vt:lpstr>
      <vt:lpstr>CCM = Chromatography​ on Thin Diapers​​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BIOCHIMIE STRUCTURALE  ET METABOLIQUE</dc:title>
  <dc:creator>ms</dc:creator>
  <cp:lastModifiedBy>ms</cp:lastModifiedBy>
  <cp:revision>28</cp:revision>
  <dcterms:created xsi:type="dcterms:W3CDTF">2025-09-13T12:46:12Z</dcterms:created>
  <dcterms:modified xsi:type="dcterms:W3CDTF">2026-04-11T21:52:15Z</dcterms:modified>
</cp:coreProperties>
</file>