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</p:sldIdLst>
  <p:sldSz cx="9144000" cy="6858000" type="screen4x3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211AD-42B4-42BA-B290-913494C30472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0615F-7F69-4E8C-98B8-9DC2C23C2F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19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66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966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A85B93D4-F9EE-4452-A9F6-E8912A5F6F75}" type="slidenum">
              <a:rPr lang="fr-FR" altLang="fr-FR" sz="1200" smtClean="0">
                <a:latin typeface="Arial" pitchFamily="34" charset="0"/>
              </a:rPr>
              <a:pPr eaLnBrk="1" hangingPunct="1"/>
              <a:t>63</a:t>
            </a:fld>
            <a:endParaRPr lang="fr-FR" altLang="fr-FR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76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976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DBEA3F78-36EF-40A7-9EB8-880F5D146309}" type="slidenum">
              <a:rPr lang="fr-FR" altLang="fr-FR" sz="1200" smtClean="0">
                <a:latin typeface="Arial" pitchFamily="34" charset="0"/>
              </a:rPr>
              <a:pPr eaLnBrk="1" hangingPunct="1"/>
              <a:t>75</a:t>
            </a:fld>
            <a:endParaRPr lang="fr-FR" altLang="fr-FR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628A-355A-4014-A456-47D6C73C3EEA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EEE59-06F7-4B1C-9077-579FE8159EAB}" type="slidenum">
              <a:rPr lang="fr-FR" smtClean="0"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628A-355A-4014-A456-47D6C73C3EEA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EEE59-06F7-4B1C-9077-579FE8159E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628A-355A-4014-A456-47D6C73C3EEA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EEE59-06F7-4B1C-9077-579FE8159E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628A-355A-4014-A456-47D6C73C3EEA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EEE59-06F7-4B1C-9077-579FE8159E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628A-355A-4014-A456-47D6C73C3EEA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EEE59-06F7-4B1C-9077-579FE8159EA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628A-355A-4014-A456-47D6C73C3EEA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EEE59-06F7-4B1C-9077-579FE8159E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628A-355A-4014-A456-47D6C73C3EEA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EEE59-06F7-4B1C-9077-579FE8159EAB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628A-355A-4014-A456-47D6C73C3EEA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EEE59-06F7-4B1C-9077-579FE8159E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628A-355A-4014-A456-47D6C73C3EEA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EEE59-06F7-4B1C-9077-579FE8159E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0628A-355A-4014-A456-47D6C73C3EEA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8EEE59-06F7-4B1C-9077-579FE8159E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990628A-355A-4014-A456-47D6C73C3EEA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58EEE59-06F7-4B1C-9077-579FE8159EA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90628A-355A-4014-A456-47D6C73C3EEA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58EEE59-06F7-4B1C-9077-579FE8159EAB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Prolin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Tryptophane" TargetMode="External"/><Relationship Id="rId2" Type="http://schemas.openxmlformats.org/officeDocument/2006/relationships/hyperlink" Target="http://fr.wikipedia.org/wiki/Ultraviole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r.wikipedia.org/wiki/Fichier:AminoAcidball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upload.wikimedia.org/wikibooks/fr/e/ec/Image074.gi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upload.wikimedia.org/wikibooks/fr/f/ff/Image066.gi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pload.wikimedia.org/wikibooks/fr/9/92/Image070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upload.wikimedia.org/wikibooks/fr/d/dc/Image072.gi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upload.wikimedia.org/wikibooks/fr/7/72/Image076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Base_(chimie)" TargetMode="External"/><Relationship Id="rId2" Type="http://schemas.openxmlformats.org/officeDocument/2006/relationships/hyperlink" Target="http://fr.wikipedia.org/wiki/Ac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Hydrophobe" TargetMode="External"/><Relationship Id="rId5" Type="http://schemas.openxmlformats.org/officeDocument/2006/relationships/hyperlink" Target="http://fr.wikipedia.org/wiki/Polarit%C3%A9_(chimie)" TargetMode="External"/><Relationship Id="rId4" Type="http://schemas.openxmlformats.org/officeDocument/2006/relationships/hyperlink" Target="http://fr.wikipedia.org/wiki/Neutr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Amine_(chimie)" TargetMode="External"/><Relationship Id="rId3" Type="http://schemas.openxmlformats.org/officeDocument/2006/relationships/image" Target="../media/image35.png"/><Relationship Id="rId7" Type="http://schemas.openxmlformats.org/officeDocument/2006/relationships/hyperlink" Target="http://fr.wikipedia.org/wiki/Aryle" TargetMode="External"/><Relationship Id="rId2" Type="http://schemas.openxmlformats.org/officeDocument/2006/relationships/hyperlink" Target="http://fr.wikipedia.org/wiki/Fichier:AA-aldehyd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Hydrocarbure_aromatique" TargetMode="External"/><Relationship Id="rId5" Type="http://schemas.openxmlformats.org/officeDocument/2006/relationships/hyperlink" Target="http://fr.wikipedia.org/wiki/Compos%C3%A9_aliphatique" TargetMode="External"/><Relationship Id="rId10" Type="http://schemas.openxmlformats.org/officeDocument/2006/relationships/hyperlink" Target="http://fr.wikipedia.org/wiki/Frederick_Sanger" TargetMode="External"/><Relationship Id="rId4" Type="http://schemas.openxmlformats.org/officeDocument/2006/relationships/hyperlink" Target="http://fr.wikipedia.org/wiki/Ald%C3%A9hyde" TargetMode="External"/><Relationship Id="rId9" Type="http://schemas.openxmlformats.org/officeDocument/2006/relationships/hyperlink" Target="http://fr.wikipedia.org/wiki/Prot%C3%A9in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gfev.univ-tln.fr/AcAmin/Iacamin047.gi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gfev.univ-tln.fr/AcAmin/Iacamin048.gif" TargetMode="Externa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http://gfev.univ-tln.fr/AcAmin/Iacamin049.gif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gfev.univ-tln.fr/AcAmin/Iacamin051.gi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upload.wikimedia.org/wikipedia/commons/6/6d/Peptidformationball.sv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%C3%89nantiom%C3%A8re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fr.wikipedia.org/wiki/Glycine_(acide_amin%C3%A9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Prot%C3%A9ine" TargetMode="External"/><Relationship Id="rId5" Type="http://schemas.openxmlformats.org/officeDocument/2006/relationships/hyperlink" Target="http://fr.wikipedia.org/wiki/Polarisation_(optique)" TargetMode="External"/><Relationship Id="rId4" Type="http://schemas.openxmlformats.org/officeDocument/2006/relationships/hyperlink" Target="http://fr.wikipedia.org/wiki/Projection_de_Fischer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http://gfev.univ-tln.fr/AcAmin/Iacamin058.gi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http://www.chups.jussieu.fr/polys/biochimie/STbioch/ST_85_PICT.gif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Liaison_peptidique" TargetMode="External"/><Relationship Id="rId2" Type="http://schemas.openxmlformats.org/officeDocument/2006/relationships/hyperlink" Target="http://fr.wikipedia.org/wiki/Acide_amin%C3%A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http://www.chups.jussieu.fr/polys/biochimie/STbioch/ST_91_PICT.gif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http://www.chups.jussieu.fr/polys/biochimie/STbioch/ST_92_PICT.gi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#sa"/><Relationship Id="rId2" Type="http://schemas.openxmlformats.org/officeDocument/2006/relationships/hyperlink" Target="#st"/><Relationship Id="rId1" Type="http://schemas.openxmlformats.org/officeDocument/2006/relationships/slideLayout" Target="../slideLayouts/slideLayout2.xml"/><Relationship Id="rId4" Type="http://schemas.openxmlformats.org/officeDocument/2006/relationships/hyperlink" Target="#enzyme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v.jussieu.fr/bmedia/Metabo/pyrpep.html" TargetMode="External"/><Relationship Id="rId2" Type="http://schemas.openxmlformats.org/officeDocument/2006/relationships/hyperlink" Target="http://www.snv.jussieu.fr/bmedia/Metabo/neoglu.html##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Acide_glutamique" TargetMode="External"/><Relationship Id="rId13" Type="http://schemas.openxmlformats.org/officeDocument/2006/relationships/hyperlink" Target="http://fr.wikipedia.org/wiki/Leucine" TargetMode="External"/><Relationship Id="rId18" Type="http://schemas.openxmlformats.org/officeDocument/2006/relationships/hyperlink" Target="http://fr.wikipedia.org/wiki/S%C3%A9rine" TargetMode="External"/><Relationship Id="rId3" Type="http://schemas.openxmlformats.org/officeDocument/2006/relationships/hyperlink" Target="http://fr.wikipedia.org/wiki/Alanine" TargetMode="External"/><Relationship Id="rId21" Type="http://schemas.openxmlformats.org/officeDocument/2006/relationships/hyperlink" Target="http://fr.wikipedia.org/wiki/Tyrosine" TargetMode="External"/><Relationship Id="rId7" Type="http://schemas.openxmlformats.org/officeDocument/2006/relationships/hyperlink" Target="http://fr.wikipedia.org/wiki/Cyst%C3%A9ine" TargetMode="External"/><Relationship Id="rId12" Type="http://schemas.openxmlformats.org/officeDocument/2006/relationships/hyperlink" Target="http://fr.wikipedia.org/wiki/Isoleucine" TargetMode="External"/><Relationship Id="rId17" Type="http://schemas.openxmlformats.org/officeDocument/2006/relationships/hyperlink" Target="http://fr.wikipedia.org/wiki/Proline" TargetMode="External"/><Relationship Id="rId2" Type="http://schemas.openxmlformats.org/officeDocument/2006/relationships/hyperlink" Target="http://fr.wikipedia.org/wiki/Acide_amin%C3%A9" TargetMode="External"/><Relationship Id="rId16" Type="http://schemas.openxmlformats.org/officeDocument/2006/relationships/hyperlink" Target="http://fr.wikipedia.org/wiki/Ph%C3%A9nylalanine" TargetMode="External"/><Relationship Id="rId20" Type="http://schemas.openxmlformats.org/officeDocument/2006/relationships/hyperlink" Target="http://fr.wikipedia.org/wiki/Tryptopha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Acide_aspartique" TargetMode="External"/><Relationship Id="rId11" Type="http://schemas.openxmlformats.org/officeDocument/2006/relationships/hyperlink" Target="http://fr.wikipedia.org/wiki/Histidine" TargetMode="External"/><Relationship Id="rId5" Type="http://schemas.openxmlformats.org/officeDocument/2006/relationships/hyperlink" Target="http://fr.wikipedia.org/wiki/Asparagine" TargetMode="External"/><Relationship Id="rId15" Type="http://schemas.openxmlformats.org/officeDocument/2006/relationships/hyperlink" Target="http://fr.wikipedia.org/wiki/M%C3%A9thionine" TargetMode="External"/><Relationship Id="rId10" Type="http://schemas.openxmlformats.org/officeDocument/2006/relationships/hyperlink" Target="http://fr.wikipedia.org/wiki/Glycine_(acide_amin%C3%A9)" TargetMode="External"/><Relationship Id="rId19" Type="http://schemas.openxmlformats.org/officeDocument/2006/relationships/hyperlink" Target="http://fr.wikipedia.org/wiki/Thr%C3%A9onine" TargetMode="External"/><Relationship Id="rId4" Type="http://schemas.openxmlformats.org/officeDocument/2006/relationships/hyperlink" Target="http://fr.wikipedia.org/wiki/Arginine" TargetMode="External"/><Relationship Id="rId9" Type="http://schemas.openxmlformats.org/officeDocument/2006/relationships/hyperlink" Target="http://fr.wikipedia.org/wiki/Glutamine" TargetMode="External"/><Relationship Id="rId14" Type="http://schemas.openxmlformats.org/officeDocument/2006/relationships/hyperlink" Target="http://fr.wikipedia.org/wiki/Lysine" TargetMode="External"/><Relationship Id="rId22" Type="http://schemas.openxmlformats.org/officeDocument/2006/relationships/hyperlink" Target="http://fr.wikipedia.org/wiki/Valine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http://www.chups.jussieu.fr/polys/biochimie/STbioch/ST_98_PICT.gif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76251"/>
            <a:ext cx="2304802" cy="729698"/>
          </a:xfrm>
          <a:solidFill>
            <a:srgbClr val="FF00FF"/>
          </a:solidFill>
          <a:ln w="57150"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" sz="3600" b="1" smtClean="0">
                <a:solidFill>
                  <a:schemeClr val="tx1"/>
                </a:solidFill>
              </a:rPr>
              <a:t>PROTEINS</a:t>
            </a:r>
            <a:endParaRPr lang="en-US" sz="3600" b="1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708275"/>
            <a:ext cx="8642350" cy="4752975"/>
          </a:xfrm>
        </p:spPr>
        <p:txBody>
          <a:bodyPr/>
          <a:lstStyle/>
          <a:p>
            <a:pPr eaLnBrk="1" hangingPunct="1">
              <a:defRPr/>
            </a:pPr>
            <a:r>
              <a:rPr lang="en" b="1" u="sng" dirty="0" smtClean="0"/>
              <a:t>Definition:</a:t>
            </a:r>
            <a:endParaRPr lang="fr-FR" dirty="0" smtClean="0"/>
          </a:p>
          <a:p>
            <a:pPr eaLnBrk="1" hangingPunct="1">
              <a:defRPr/>
            </a:pPr>
            <a:r>
              <a:rPr lang="en" dirty="0" smtClean="0"/>
              <a:t>These are the main constituents of </a:t>
            </a:r>
            <a:r>
              <a:rPr lang="en" dirty="0" smtClean="0">
                <a:solidFill>
                  <a:srgbClr val="FFFF66"/>
                </a:solidFill>
              </a:rPr>
              <a:t>proteins </a:t>
            </a:r>
            <a:r>
              <a:rPr lang="en" dirty="0" smtClean="0"/>
              <a:t>. They generally contain an </a:t>
            </a:r>
            <a:r>
              <a:rPr lang="en" u="sng" dirty="0" smtClean="0">
                <a:solidFill>
                  <a:srgbClr val="99FF33"/>
                </a:solidFill>
              </a:rPr>
              <a:t>acidic functional group in their structure.</a:t>
            </a:r>
            <a:r>
              <a:rPr lang="en" dirty="0" smtClean="0">
                <a:solidFill>
                  <a:srgbClr val="99FF33"/>
                </a:solidFill>
              </a:rPr>
              <a:t> </a:t>
            </a:r>
            <a:r>
              <a:rPr lang="en" dirty="0" smtClean="0"/>
              <a:t>( </a:t>
            </a:r>
            <a:r>
              <a:rPr lang="en" i="1" dirty="0" smtClean="0">
                <a:solidFill>
                  <a:schemeClr val="folHlink"/>
                </a:solidFill>
              </a:rPr>
              <a:t>carboxylic acid </a:t>
            </a:r>
            <a:r>
              <a:rPr lang="en" dirty="0" smtClean="0"/>
              <a:t>) and an </a:t>
            </a:r>
            <a:r>
              <a:rPr lang="en" u="sng" dirty="0" smtClean="0">
                <a:solidFill>
                  <a:srgbClr val="99FF33"/>
                </a:solidFill>
              </a:rPr>
              <a:t>amine </a:t>
            </a:r>
            <a:r>
              <a:rPr lang="en" dirty="0" smtClean="0"/>
              <a:t>( </a:t>
            </a:r>
            <a:r>
              <a:rPr lang="en" i="1" dirty="0" smtClean="0">
                <a:solidFill>
                  <a:schemeClr val="folHlink"/>
                </a:solidFill>
              </a:rPr>
              <a:t>nitrogenous </a:t>
            </a:r>
            <a:r>
              <a:rPr lang="en" dirty="0" smtClean="0"/>
              <a:t>) function, hence their name </a:t>
            </a:r>
            <a:r>
              <a:rPr lang="en" dirty="0" smtClean="0">
                <a:solidFill>
                  <a:srgbClr val="99FF33"/>
                </a:solidFill>
              </a:rPr>
              <a:t>amino acid</a:t>
            </a:r>
            <a:endParaRPr lang="en-US" dirty="0" smtClean="0">
              <a:solidFill>
                <a:srgbClr val="99FF33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411413" y="1916113"/>
            <a:ext cx="3168699" cy="6985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e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9993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4" descr="gly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08050"/>
            <a:ext cx="785177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Text Box 5"/>
          <p:cNvSpPr txBox="1">
            <a:spLocks noChangeArrowheads="1"/>
          </p:cNvSpPr>
          <p:nvPr/>
        </p:nvSpPr>
        <p:spPr bwMode="auto">
          <a:xfrm>
            <a:off x="1259633" y="476250"/>
            <a:ext cx="7081092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800" b="1">
                <a:solidFill>
                  <a:srgbClr val="FFFF66"/>
                </a:solidFill>
              </a:rPr>
              <a:t>THREE-DIMENSIONAL STRUCTURE (In </a:t>
            </a:r>
            <a:r>
              <a:rPr lang="en" altLang="fr-FR" sz="1800" b="1">
                <a:solidFill>
                  <a:srgbClr val="FFFF66"/>
                </a:solidFill>
                <a:latin typeface="Arial" pitchFamily="34" charset="0"/>
              </a:rPr>
              <a:t>space </a:t>
            </a:r>
            <a:r>
              <a:rPr lang="en" altLang="fr-FR" sz="1800" b="1">
                <a:solidFill>
                  <a:srgbClr val="FFFF66"/>
                </a:solidFill>
              </a:rPr>
              <a:t>) OF GLYCINE</a:t>
            </a:r>
            <a:endParaRPr lang="en-US" altLang="fr-FR" sz="1800" b="1">
              <a:solidFill>
                <a:srgbClr val="FFFF66"/>
              </a:solidFill>
            </a:endParaRPr>
          </a:p>
        </p:txBody>
      </p:sp>
      <p:sp>
        <p:nvSpPr>
          <p:cNvPr id="202756" name="Text Box 6"/>
          <p:cNvSpPr txBox="1">
            <a:spLocks noChangeArrowheads="1"/>
          </p:cNvSpPr>
          <p:nvPr/>
        </p:nvSpPr>
        <p:spPr bwMode="auto">
          <a:xfrm>
            <a:off x="2987675" y="27082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800" b="1"/>
              <a:t>O</a:t>
            </a:r>
            <a:endParaRPr lang="en-US" altLang="fr-FR" sz="1800" b="1"/>
          </a:p>
        </p:txBody>
      </p:sp>
      <p:sp>
        <p:nvSpPr>
          <p:cNvPr id="202757" name="Text Box 7"/>
          <p:cNvSpPr txBox="1">
            <a:spLocks noChangeArrowheads="1"/>
          </p:cNvSpPr>
          <p:nvPr/>
        </p:nvSpPr>
        <p:spPr bwMode="auto">
          <a:xfrm>
            <a:off x="4572000" y="23495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800" b="1"/>
              <a:t>O</a:t>
            </a:r>
            <a:endParaRPr lang="en-US" altLang="fr-FR" sz="1800" b="1"/>
          </a:p>
        </p:txBody>
      </p:sp>
      <p:sp>
        <p:nvSpPr>
          <p:cNvPr id="202758" name="Text Box 13"/>
          <p:cNvSpPr txBox="1">
            <a:spLocks noChangeArrowheads="1"/>
          </p:cNvSpPr>
          <p:nvPr/>
        </p:nvSpPr>
        <p:spPr bwMode="auto">
          <a:xfrm>
            <a:off x="4286250" y="522922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800" b="1">
                <a:solidFill>
                  <a:schemeClr val="accent2"/>
                </a:solidFill>
              </a:rPr>
              <a:t>H</a:t>
            </a:r>
            <a:endParaRPr lang="en-US" altLang="fr-FR" sz="1800" b="1">
              <a:solidFill>
                <a:schemeClr val="accent2"/>
              </a:solidFill>
            </a:endParaRPr>
          </a:p>
        </p:txBody>
      </p:sp>
      <p:sp>
        <p:nvSpPr>
          <p:cNvPr id="202759" name="Text Box 15"/>
          <p:cNvSpPr txBox="1">
            <a:spLocks noChangeArrowheads="1"/>
          </p:cNvSpPr>
          <p:nvPr/>
        </p:nvSpPr>
        <p:spPr bwMode="auto">
          <a:xfrm>
            <a:off x="4572000" y="436562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800" b="1">
                <a:solidFill>
                  <a:schemeClr val="accent2"/>
                </a:solidFill>
              </a:rPr>
              <a:t>H</a:t>
            </a:r>
            <a:endParaRPr lang="en-US" altLang="fr-FR" sz="1800" b="1">
              <a:solidFill>
                <a:schemeClr val="accent2"/>
              </a:solidFill>
            </a:endParaRPr>
          </a:p>
        </p:txBody>
      </p:sp>
      <p:sp>
        <p:nvSpPr>
          <p:cNvPr id="202760" name="Text Box 16"/>
          <p:cNvSpPr txBox="1">
            <a:spLocks noChangeArrowheads="1"/>
          </p:cNvSpPr>
          <p:nvPr/>
        </p:nvSpPr>
        <p:spPr bwMode="auto">
          <a:xfrm>
            <a:off x="5148263" y="2852738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800" b="1">
                <a:solidFill>
                  <a:schemeClr val="accent2"/>
                </a:solidFill>
              </a:rPr>
              <a:t>H</a:t>
            </a:r>
            <a:endParaRPr lang="en-US" altLang="fr-FR" sz="1800" b="1">
              <a:solidFill>
                <a:schemeClr val="accent2"/>
              </a:solidFill>
            </a:endParaRPr>
          </a:p>
        </p:txBody>
      </p:sp>
      <p:sp>
        <p:nvSpPr>
          <p:cNvPr id="202761" name="Text Box 17"/>
          <p:cNvSpPr txBox="1">
            <a:spLocks noChangeArrowheads="1"/>
          </p:cNvSpPr>
          <p:nvPr/>
        </p:nvSpPr>
        <p:spPr bwMode="auto">
          <a:xfrm>
            <a:off x="5148263" y="3716338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800" b="1">
                <a:solidFill>
                  <a:schemeClr val="accent2"/>
                </a:solidFill>
              </a:rPr>
              <a:t>H</a:t>
            </a:r>
            <a:endParaRPr lang="en-US" altLang="fr-FR" sz="1800" b="1">
              <a:solidFill>
                <a:schemeClr val="accent2"/>
              </a:solidFill>
            </a:endParaRPr>
          </a:p>
        </p:txBody>
      </p:sp>
      <p:sp>
        <p:nvSpPr>
          <p:cNvPr id="202762" name="Text Box 18"/>
          <p:cNvSpPr txBox="1">
            <a:spLocks noChangeArrowheads="1"/>
          </p:cNvSpPr>
          <p:nvPr/>
        </p:nvSpPr>
        <p:spPr bwMode="auto">
          <a:xfrm>
            <a:off x="3708400" y="393382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800" b="1">
                <a:solidFill>
                  <a:schemeClr val="accent2"/>
                </a:solidFill>
              </a:rPr>
              <a:t>H</a:t>
            </a:r>
            <a:endParaRPr lang="en-US" altLang="fr-FR" sz="1800" b="1">
              <a:solidFill>
                <a:schemeClr val="accent2"/>
              </a:solidFill>
            </a:endParaRPr>
          </a:p>
        </p:txBody>
      </p:sp>
      <p:sp>
        <p:nvSpPr>
          <p:cNvPr id="202763" name="Text Box 19"/>
          <p:cNvSpPr txBox="1">
            <a:spLocks noChangeArrowheads="1"/>
          </p:cNvSpPr>
          <p:nvPr/>
        </p:nvSpPr>
        <p:spPr bwMode="auto">
          <a:xfrm>
            <a:off x="4284663" y="36449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800" b="1">
                <a:solidFill>
                  <a:schemeClr val="accent1"/>
                </a:solidFill>
              </a:rPr>
              <a:t>C</a:t>
            </a:r>
            <a:endParaRPr lang="en-US" altLang="fr-FR" sz="1800" b="1">
              <a:solidFill>
                <a:schemeClr val="accent1"/>
              </a:solidFill>
            </a:endParaRPr>
          </a:p>
        </p:txBody>
      </p:sp>
      <p:sp>
        <p:nvSpPr>
          <p:cNvPr id="202764" name="Text Box 20"/>
          <p:cNvSpPr txBox="1">
            <a:spLocks noChangeArrowheads="1"/>
          </p:cNvSpPr>
          <p:nvPr/>
        </p:nvSpPr>
        <p:spPr bwMode="auto">
          <a:xfrm>
            <a:off x="3924300" y="26368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800" b="1">
                <a:solidFill>
                  <a:schemeClr val="accent1"/>
                </a:solidFill>
              </a:rPr>
              <a:t>C</a:t>
            </a:r>
            <a:endParaRPr lang="en-US" altLang="fr-FR" sz="1800" b="1">
              <a:solidFill>
                <a:schemeClr val="accent1"/>
              </a:solidFill>
            </a:endParaRPr>
          </a:p>
        </p:txBody>
      </p:sp>
      <p:sp>
        <p:nvSpPr>
          <p:cNvPr id="202765" name="Text Box 21"/>
          <p:cNvSpPr txBox="1">
            <a:spLocks noChangeArrowheads="1"/>
          </p:cNvSpPr>
          <p:nvPr/>
        </p:nvSpPr>
        <p:spPr bwMode="auto">
          <a:xfrm>
            <a:off x="4067175" y="44370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800" b="1">
                <a:solidFill>
                  <a:srgbClr val="FFFF66"/>
                </a:solidFill>
              </a:rPr>
              <a:t>N</a:t>
            </a:r>
            <a:endParaRPr lang="en-US" altLang="fr-FR" sz="1800" b="1">
              <a:solidFill>
                <a:srgbClr val="FFFF66"/>
              </a:solidFill>
            </a:endParaRPr>
          </a:p>
        </p:txBody>
      </p:sp>
      <p:sp>
        <p:nvSpPr>
          <p:cNvPr id="202766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8895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04813"/>
            <a:ext cx="7749480" cy="720725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" sz="4000" dirty="0" smtClean="0">
                <a:solidFill>
                  <a:srgbClr val="FFFF66"/>
                </a:solidFill>
              </a:rPr>
              <a:t>Physicochemical properties</a:t>
            </a:r>
            <a:endParaRPr lang="en-US" sz="4000" dirty="0" smtClean="0">
              <a:solidFill>
                <a:srgbClr val="FFFF66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63513" y="1125538"/>
            <a:ext cx="8788400" cy="5583237"/>
          </a:xfrm>
        </p:spPr>
        <p:txBody>
          <a:bodyPr/>
          <a:lstStyle/>
          <a:p>
            <a:pPr eaLnBrk="1" hangingPunct="1">
              <a:defRPr/>
            </a:pPr>
            <a:r>
              <a:rPr lang="en" b="1" i="1" u="sng" dirty="0" smtClean="0">
                <a:solidFill>
                  <a:srgbClr val="99FF33"/>
                </a:solidFill>
              </a:rPr>
              <a:t>Physical properties:</a:t>
            </a:r>
          </a:p>
          <a:p>
            <a:pPr eaLnBrk="1" hangingPunct="1">
              <a:defRPr/>
            </a:pPr>
            <a:r>
              <a:rPr lang="en" u="sng" dirty="0" smtClean="0">
                <a:solidFill>
                  <a:srgbClr val="FF00FF"/>
                </a:solidFill>
              </a:rPr>
              <a:t>*Solubility:</a:t>
            </a:r>
            <a:endParaRPr lang="ar-DZ" u="sng" dirty="0" smtClean="0">
              <a:solidFill>
                <a:srgbClr val="FF00FF"/>
              </a:solidFill>
            </a:endParaRPr>
          </a:p>
          <a:p>
            <a:pPr eaLnBrk="1" hangingPunct="1">
              <a:defRPr/>
            </a:pPr>
            <a:r>
              <a:rPr lang="en" sz="2400" dirty="0" smtClean="0">
                <a:effectLst/>
              </a:rPr>
              <a:t>most acids</a:t>
            </a:r>
            <a:r>
              <a:rPr lang="en" sz="2400" dirty="0" err="1" smtClean="0">
                <a:effectLst/>
              </a:rPr>
              <a:t>​​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aminos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are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soluble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In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water </a:t>
            </a:r>
            <a:r>
              <a:rPr lang="en" sz="2400" dirty="0" smtClean="0">
                <a:effectLst/>
              </a:rPr>
              <a:t>and </a:t>
            </a:r>
            <a:r>
              <a:rPr lang="en" sz="2400" dirty="0" err="1" smtClean="0">
                <a:effectLst/>
              </a:rPr>
              <a:t>solvents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such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that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alcohol </a:t>
            </a:r>
            <a:r>
              <a:rPr lang="en" sz="2400" dirty="0" smtClean="0">
                <a:effectLst/>
              </a:rPr>
              <a:t>( </a:t>
            </a:r>
            <a:r>
              <a:rPr lang="en" sz="2400" dirty="0" err="1" smtClean="0">
                <a:effectLst/>
              </a:rPr>
              <a:t>solvents)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polars </a:t>
            </a:r>
            <a:r>
              <a:rPr lang="en" sz="2400" dirty="0" smtClean="0">
                <a:effectLst/>
              </a:rPr>
              <a:t>) ( </a:t>
            </a:r>
            <a:r>
              <a:rPr lang="en" sz="2000" i="1" dirty="0" smtClean="0">
                <a:effectLst/>
              </a:rPr>
              <a:t>especially the </a:t>
            </a:r>
            <a:r>
              <a:rPr lang="en" sz="2000" i="1" dirty="0" err="1" smtClean="0">
                <a:effectLst/>
                <a:hlinkClick r:id="rId2" tooltip="Proline"/>
              </a:rPr>
              <a:t>proline </a:t>
            </a:r>
            <a:r>
              <a:rPr lang="en" sz="2000" i="1" dirty="0" smtClean="0">
                <a:effectLst/>
              </a:rPr>
              <a:t>and </a:t>
            </a:r>
            <a:r>
              <a:rPr lang="en" sz="2000" i="1" dirty="0" err="1" smtClean="0">
                <a:effectLst/>
              </a:rPr>
              <a:t>hydroxyproline </a:t>
            </a:r>
            <a:r>
              <a:rPr lang="en" sz="2400" dirty="0" smtClean="0">
                <a:effectLst/>
              </a:rPr>
              <a:t>).</a:t>
            </a:r>
          </a:p>
          <a:p>
            <a:pPr eaLnBrk="1" hangingPunct="1">
              <a:defRPr/>
            </a:pP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On the other </a:t>
            </a:r>
            <a:r>
              <a:rPr lang="en" sz="2400" dirty="0" smtClean="0">
                <a:effectLst/>
              </a:rPr>
              <a:t>hand, α- </a:t>
            </a:r>
            <a:r>
              <a:rPr lang="en" sz="2400" dirty="0" err="1" smtClean="0">
                <a:effectLst/>
              </a:rPr>
              <a:t>amino acids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are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soluble </a:t>
            </a:r>
            <a:r>
              <a:rPr lang="en" sz="2400" dirty="0" smtClean="0">
                <a:effectLst/>
              </a:rPr>
              <a:t>, </a:t>
            </a:r>
            <a:r>
              <a:rPr lang="en" sz="2400" dirty="0" err="1" smtClean="0">
                <a:effectLst/>
              </a:rPr>
              <a:t>but </a:t>
            </a:r>
            <a:r>
              <a:rPr lang="en" sz="2400" dirty="0" smtClean="0">
                <a:effectLst/>
              </a:rPr>
              <a:t>at </a:t>
            </a:r>
            <a:r>
              <a:rPr lang="en" sz="2400" dirty="0" err="1" smtClean="0">
                <a:effectLst/>
              </a:rPr>
              <a:t>a lower rate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degree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in </a:t>
            </a:r>
            <a:r>
              <a:rPr lang="en" sz="2400" dirty="0" smtClean="0">
                <a:effectLst/>
              </a:rPr>
              <a:t>non- </a:t>
            </a:r>
            <a:r>
              <a:rPr lang="en" sz="2400" dirty="0" err="1" smtClean="0">
                <a:effectLst/>
              </a:rPr>
              <a:t>polar solvents . </a:t>
            </a:r>
            <a:r>
              <a:rPr lang="en" sz="2400" dirty="0" smtClean="0">
                <a:effectLst/>
              </a:rPr>
              <a:t>It is </a:t>
            </a:r>
            <a:r>
              <a:rPr lang="en" sz="2400" dirty="0" err="1" smtClean="0">
                <a:effectLst/>
              </a:rPr>
              <a:t>necessary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retain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that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this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solubility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East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very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dependent </a:t>
            </a:r>
            <a:r>
              <a:rPr lang="en" sz="2400" dirty="0" smtClean="0">
                <a:effectLst/>
              </a:rPr>
              <a:t>on the </a:t>
            </a:r>
            <a:r>
              <a:rPr lang="en" sz="2400" dirty="0" err="1" smtClean="0">
                <a:effectLst/>
              </a:rPr>
              <a:t>properties </a:t>
            </a:r>
            <a:r>
              <a:rPr lang="en" sz="2400" dirty="0" smtClean="0">
                <a:effectLst/>
              </a:rPr>
              <a:t>of the </a:t>
            </a:r>
            <a:r>
              <a:rPr lang="en" sz="2400" dirty="0" err="1" smtClean="0">
                <a:effectLst/>
              </a:rPr>
              <a:t>string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side </a:t>
            </a:r>
            <a:r>
              <a:rPr lang="en" sz="2400" dirty="0" smtClean="0">
                <a:effectLst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dirty="0" smtClean="0">
                <a:effectLst/>
              </a:rPr>
              <a:t>solubility</a:t>
            </a:r>
            <a:r>
              <a:rPr lang="en" sz="2400" dirty="0" err="1" smtClean="0">
                <a:effectLst/>
              </a:rPr>
              <a:t>​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decreases </a:t>
            </a:r>
            <a:r>
              <a:rPr lang="en" sz="2400" dirty="0" smtClean="0">
                <a:effectLst/>
              </a:rPr>
              <a:t>with the </a:t>
            </a:r>
            <a:r>
              <a:rPr lang="en" sz="2400" dirty="0" err="1" smtClean="0">
                <a:effectLst/>
              </a:rPr>
              <a:t>number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of carbon </a:t>
            </a:r>
            <a:r>
              <a:rPr lang="en" sz="2400" dirty="0" smtClean="0">
                <a:effectLst/>
              </a:rPr>
              <a:t>atoms </a:t>
            </a:r>
            <a:r>
              <a:rPr lang="en" sz="2400" dirty="0" err="1" smtClean="0">
                <a:effectLst/>
              </a:rPr>
              <a:t>of </a:t>
            </a:r>
            <a:r>
              <a:rPr lang="en" sz="2400" dirty="0" smtClean="0">
                <a:effectLst/>
              </a:rPr>
              <a:t>the radical, </a:t>
            </a:r>
            <a:r>
              <a:rPr lang="en" sz="2400" dirty="0" err="1" smtClean="0">
                <a:effectLst/>
              </a:rPr>
              <a:t>but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vice versa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increase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if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this </a:t>
            </a:r>
            <a:r>
              <a:rPr lang="en" sz="2400" dirty="0" smtClean="0">
                <a:effectLst/>
              </a:rPr>
              <a:t>radical R </a:t>
            </a:r>
            <a:r>
              <a:rPr lang="en" sz="2400" dirty="0" err="1" smtClean="0">
                <a:effectLst/>
              </a:rPr>
              <a:t>is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holder </a:t>
            </a:r>
            <a:r>
              <a:rPr lang="en" sz="2400" dirty="0" smtClean="0">
                <a:effectLst/>
              </a:rPr>
              <a:t>of </a:t>
            </a:r>
            <a:r>
              <a:rPr lang="en" sz="2400" dirty="0" err="1" smtClean="0">
                <a:effectLst/>
              </a:rPr>
              <a:t>functions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polar </a:t>
            </a:r>
            <a:r>
              <a:rPr lang="en" sz="2400" dirty="0" smtClean="0">
                <a:effectLst/>
              </a:rPr>
              <a:t>(NH2, COOH) </a:t>
            </a:r>
            <a:r>
              <a:rPr lang="en" sz="2400" dirty="0" err="1" smtClean="0">
                <a:effectLst/>
              </a:rPr>
              <a:t>or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hydrophilic </a:t>
            </a:r>
            <a:r>
              <a:rPr lang="en" sz="2400" dirty="0" smtClean="0">
                <a:effectLst/>
              </a:rPr>
              <a:t>(OH).</a:t>
            </a:r>
          </a:p>
        </p:txBody>
      </p:sp>
      <p:sp>
        <p:nvSpPr>
          <p:cNvPr id="20378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1211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1071563" y="428625"/>
            <a:ext cx="7669212" cy="720725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" sz="4000" smtClean="0">
                <a:solidFill>
                  <a:srgbClr val="FFFF66"/>
                </a:solidFill>
              </a:rPr>
              <a:t>Physicochemical properties</a:t>
            </a:r>
            <a:endParaRPr lang="en-US" sz="4000" smtClean="0">
              <a:solidFill>
                <a:srgbClr val="FFFF66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>
              <a:defRPr/>
            </a:pPr>
            <a:r>
              <a:rPr lang="en" b="1" i="1" u="sng" dirty="0" smtClean="0">
                <a:solidFill>
                  <a:srgbClr val="99FF33"/>
                </a:solidFill>
              </a:rPr>
              <a:t>Physical Properties:</a:t>
            </a:r>
          </a:p>
          <a:p>
            <a:pPr eaLnBrk="1" hangingPunct="1">
              <a:defRPr/>
            </a:pPr>
            <a:r>
              <a:rPr lang="en" u="sng" dirty="0" smtClean="0">
                <a:solidFill>
                  <a:srgbClr val="FF00FF"/>
                </a:solidFill>
              </a:rPr>
              <a:t>*Ionization:</a:t>
            </a:r>
            <a:endParaRPr lang="ar-DZ" u="sng" dirty="0" smtClean="0">
              <a:solidFill>
                <a:srgbClr val="FF00FF"/>
              </a:solidFill>
            </a:endParaRPr>
          </a:p>
          <a:p>
            <a:pPr eaLnBrk="1" hangingPunct="1">
              <a:defRPr/>
            </a:pPr>
            <a:r>
              <a:rPr lang="en" sz="2400" dirty="0" smtClean="0">
                <a:effectLst/>
              </a:rPr>
              <a:t>Acids</a:t>
            </a:r>
            <a:r>
              <a:rPr lang="en" sz="2400" dirty="0" err="1" smtClean="0">
                <a:effectLst/>
              </a:rPr>
              <a:t>​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aminos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contain </a:t>
            </a:r>
            <a:r>
              <a:rPr lang="en" sz="2400" dirty="0" smtClean="0">
                <a:effectLst/>
              </a:rPr>
              <a:t>a </a:t>
            </a:r>
            <a:r>
              <a:rPr lang="en" sz="2400" dirty="0" err="1" smtClean="0">
                <a:effectLst/>
              </a:rPr>
              <a:t>group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carboxyl</a:t>
            </a:r>
            <a:r>
              <a:rPr lang="en" sz="2400" dirty="0" smtClean="0">
                <a:effectLst/>
              </a:rPr>
              <a:t>  </a:t>
            </a:r>
            <a:r>
              <a:rPr lang="en" sz="2400" dirty="0" err="1" smtClean="0">
                <a:effectLst/>
              </a:rPr>
              <a:t>acid </a:t>
            </a:r>
            <a:r>
              <a:rPr lang="en" sz="2400" dirty="0" smtClean="0">
                <a:effectLst/>
              </a:rPr>
              <a:t>and a </a:t>
            </a:r>
            <a:r>
              <a:rPr lang="en" sz="2400" dirty="0" err="1" smtClean="0">
                <a:effectLst/>
              </a:rPr>
              <a:t>group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amine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basic </a:t>
            </a:r>
            <a:r>
              <a:rPr lang="en" sz="2400" dirty="0" smtClean="0">
                <a:effectLst/>
              </a:rPr>
              <a:t>. As a solution, </a:t>
            </a:r>
            <a:r>
              <a:rPr lang="en" sz="2400" dirty="0" err="1" smtClean="0">
                <a:effectLst/>
              </a:rPr>
              <a:t>these</a:t>
            </a:r>
            <a:r>
              <a:rPr lang="en" sz="2400" dirty="0" smtClean="0">
                <a:effectLst/>
              </a:rPr>
              <a:t> two </a:t>
            </a:r>
            <a:r>
              <a:rPr lang="en" sz="2400" dirty="0" err="1" smtClean="0">
                <a:effectLst/>
              </a:rPr>
              <a:t>groups </a:t>
            </a:r>
            <a:r>
              <a:rPr lang="en" sz="2400" dirty="0" smtClean="0">
                <a:effectLst/>
              </a:rPr>
              <a:t>exist </a:t>
            </a:r>
            <a:r>
              <a:rPr lang="en" sz="2400" dirty="0" err="1" smtClean="0">
                <a:effectLst/>
              </a:rPr>
              <a:t>under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two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shapes </a:t>
            </a:r>
            <a:r>
              <a:rPr lang="en" sz="2400" dirty="0" smtClean="0">
                <a:effectLst/>
              </a:rPr>
              <a:t>, </a:t>
            </a:r>
            <a:r>
              <a:rPr lang="en" sz="2400" dirty="0" err="1" smtClean="0">
                <a:effectLst/>
              </a:rPr>
              <a:t>one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loaded </a:t>
            </a:r>
            <a:r>
              <a:rPr lang="en" sz="2400" dirty="0" smtClean="0">
                <a:effectLst/>
              </a:rPr>
              <a:t>, </a:t>
            </a:r>
            <a:r>
              <a:rPr lang="en" sz="2400" dirty="0" err="1" smtClean="0">
                <a:effectLst/>
              </a:rPr>
              <a:t>the other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neutral </a:t>
            </a:r>
            <a:r>
              <a:rPr lang="en" sz="2400" dirty="0" smtClean="0">
                <a:effectLst/>
              </a:rPr>
              <a:t>:</a:t>
            </a:r>
          </a:p>
          <a:p>
            <a:pPr eaLnBrk="1" hangingPunct="1">
              <a:defRPr/>
            </a:pPr>
            <a:r>
              <a:rPr lang="en" sz="2400" dirty="0" smtClean="0">
                <a:effectLst/>
              </a:rPr>
              <a:t>R-COOH; R-COO- </a:t>
            </a:r>
            <a:r>
              <a:rPr lang="en" sz="2400" baseline="30000" dirty="0" smtClean="0">
                <a:effectLst/>
              </a:rPr>
              <a:t>+ </a:t>
            </a:r>
            <a:r>
              <a:rPr lang="en" sz="2400" dirty="0" smtClean="0">
                <a:effectLst/>
              </a:rPr>
              <a:t>H </a:t>
            </a:r>
            <a:r>
              <a:rPr lang="en" sz="2400" baseline="30000" dirty="0" smtClean="0">
                <a:effectLst/>
              </a:rPr>
              <a:t>+</a:t>
            </a:r>
          </a:p>
          <a:p>
            <a:pPr eaLnBrk="1" hangingPunct="1">
              <a:defRPr/>
            </a:pPr>
            <a:r>
              <a:rPr lang="en" sz="2400" dirty="0" smtClean="0">
                <a:effectLst/>
              </a:rPr>
              <a:t>R-NH3 </a:t>
            </a:r>
            <a:r>
              <a:rPr lang="en" sz="2400" baseline="30000" dirty="0" smtClean="0">
                <a:effectLst/>
              </a:rPr>
              <a:t>+ </a:t>
            </a:r>
            <a:r>
              <a:rPr lang="en" sz="2400" dirty="0" smtClean="0">
                <a:effectLst/>
              </a:rPr>
              <a:t>; R-NH2+; H </a:t>
            </a:r>
            <a:r>
              <a:rPr lang="en" sz="2400" baseline="30000" dirty="0" smtClean="0">
                <a:effectLst/>
              </a:rPr>
              <a:t>+</a:t>
            </a:r>
          </a:p>
          <a:p>
            <a:pPr eaLnBrk="1" hangingPunct="1">
              <a:defRPr/>
            </a:pPr>
            <a:r>
              <a:rPr lang="en" sz="2400" dirty="0" smtClean="0">
                <a:effectLst/>
              </a:rPr>
              <a:t>Acids</a:t>
            </a:r>
            <a:r>
              <a:rPr lang="en" sz="2400" dirty="0" err="1" smtClean="0">
                <a:effectLst/>
              </a:rPr>
              <a:t>​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aminos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are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called </a:t>
            </a:r>
            <a:r>
              <a:rPr lang="en" sz="2400" dirty="0" smtClean="0">
                <a:effectLst/>
              </a:rPr>
              <a:t>for </a:t>
            </a:r>
            <a:r>
              <a:rPr lang="en" sz="2400" dirty="0" err="1" smtClean="0">
                <a:effectLst/>
              </a:rPr>
              <a:t>this diionic </a:t>
            </a:r>
            <a:r>
              <a:rPr lang="en" sz="2400" dirty="0" smtClean="0">
                <a:effectLst/>
              </a:rPr>
              <a:t>structure </a:t>
            </a:r>
            <a:r>
              <a:rPr lang="en" sz="2400" dirty="0" err="1" smtClean="0">
                <a:effectLst/>
              </a:rPr>
              <a:t>Amphoteric </a:t>
            </a:r>
            <a:r>
              <a:rPr lang="en" sz="2400" dirty="0" smtClean="0">
                <a:effectLst/>
              </a:rPr>
              <a:t>. </a:t>
            </a:r>
            <a:r>
              <a:rPr lang="en" sz="2400" dirty="0" err="1" smtClean="0">
                <a:effectLst/>
              </a:rPr>
              <a:t>Ionization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varies </a:t>
            </a:r>
            <a:r>
              <a:rPr lang="en" sz="2400" dirty="0" smtClean="0">
                <a:effectLst/>
              </a:rPr>
              <a:t>with pH: </a:t>
            </a:r>
            <a:r>
              <a:rPr lang="en" sz="2400" dirty="0" err="1" smtClean="0">
                <a:effectLst/>
              </a:rPr>
              <a:t>acids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Amino acids </a:t>
            </a:r>
            <a:r>
              <a:rPr lang="en" sz="2400" dirty="0" smtClean="0">
                <a:effectLst/>
              </a:rPr>
              <a:t>exist, in </a:t>
            </a:r>
            <a:r>
              <a:rPr lang="en" sz="2400" dirty="0" err="1" smtClean="0">
                <a:effectLst/>
              </a:rPr>
              <a:t>aqueous solution </a:t>
            </a:r>
            <a:r>
              <a:rPr lang="en" sz="2400" dirty="0" smtClean="0">
                <a:effectLst/>
              </a:rPr>
              <a:t>, </a:t>
            </a:r>
            <a:r>
              <a:rPr lang="en" sz="2400" dirty="0" err="1" smtClean="0">
                <a:effectLst/>
              </a:rPr>
              <a:t>in </a:t>
            </a:r>
            <a:r>
              <a:rPr lang="en" sz="2400" dirty="0" smtClean="0">
                <a:effectLst/>
              </a:rPr>
              <a:t>3 </a:t>
            </a:r>
            <a:r>
              <a:rPr lang="en" sz="2400" dirty="0" err="1" smtClean="0">
                <a:effectLst/>
              </a:rPr>
              <a:t>forms</a:t>
            </a:r>
            <a:r>
              <a:rPr lang="en" sz="2400" dirty="0" smtClean="0">
                <a:effectLst/>
              </a:rPr>
              <a:t> </a:t>
            </a:r>
            <a:r>
              <a:rPr lang="en" sz="2400" dirty="0" err="1" smtClean="0">
                <a:effectLst/>
              </a:rPr>
              <a:t>possible </a:t>
            </a:r>
            <a:r>
              <a:rPr lang="en" sz="2400" dirty="0" smtClean="0">
                <a:effectLst/>
              </a:rPr>
              <a:t>:</a:t>
            </a:r>
          </a:p>
        </p:txBody>
      </p:sp>
      <p:sp>
        <p:nvSpPr>
          <p:cNvPr id="20480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9393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7026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4400" u="sng">
                <a:solidFill>
                  <a:srgbClr val="FFFF00"/>
                </a:solidFill>
                <a:latin typeface="Times New Roman" pitchFamily="18" charset="0"/>
              </a:rPr>
              <a:t>Application to amino acids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0" y="1628775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 baseline="30000">
                <a:solidFill>
                  <a:srgbClr val="FFC000"/>
                </a:solidFill>
                <a:latin typeface="Times New Roman" pitchFamily="18" charset="0"/>
              </a:rPr>
              <a:t>+ </a:t>
            </a:r>
            <a:r>
              <a:rPr lang="en" altLang="fr-FR" sz="2000">
                <a:solidFill>
                  <a:srgbClr val="FFC000"/>
                </a:solidFill>
                <a:latin typeface="Times New Roman" pitchFamily="18" charset="0"/>
              </a:rPr>
              <a:t>H </a:t>
            </a:r>
            <a:r>
              <a:rPr lang="en" altLang="fr-FR" sz="2000" baseline="-25000">
                <a:solidFill>
                  <a:srgbClr val="FFC000"/>
                </a:solidFill>
                <a:latin typeface="Times New Roman" pitchFamily="18" charset="0"/>
              </a:rPr>
              <a:t>3 </a:t>
            </a:r>
            <a:r>
              <a:rPr lang="en" altLang="fr-FR" sz="2000">
                <a:solidFill>
                  <a:srgbClr val="FFC000"/>
                </a:solidFill>
                <a:latin typeface="Times New Roman" pitchFamily="18" charset="0"/>
              </a:rPr>
              <a:t>N </a:t>
            </a:r>
            <a:r>
              <a:rPr lang="en" altLang="fr-FR" sz="2000">
                <a:latin typeface="Times New Roman" pitchFamily="18" charset="0"/>
              </a:rPr>
              <a:t>—CH COO </a:t>
            </a:r>
            <a:r>
              <a:rPr lang="en" altLang="fr-FR" sz="2000">
                <a:solidFill>
                  <a:srgbClr val="FFFF66"/>
                </a:solidFill>
                <a:latin typeface="Times New Roman" pitchFamily="18" charset="0"/>
              </a:rPr>
              <a:t>H</a:t>
            </a:r>
            <a:r>
              <a:rPr lang="en" altLang="fr-FR" sz="2000">
                <a:latin typeface="Times New Roman" pitchFamily="18" charset="0"/>
              </a:rPr>
              <a:t>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219200" y="182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1430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990600" y="2133600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>
                <a:latin typeface="Times New Roman" pitchFamily="18" charset="0"/>
              </a:rPr>
              <a:t>R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286000" y="1752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2286000" y="1905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3429000" y="1600200"/>
            <a:ext cx="218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 baseline="30000">
                <a:latin typeface="Times New Roman" pitchFamily="18" charset="0"/>
              </a:rPr>
              <a:t>+ </a:t>
            </a:r>
            <a:r>
              <a:rPr lang="en" altLang="fr-FR" sz="2000">
                <a:latin typeface="Times New Roman" pitchFamily="18" charset="0"/>
              </a:rPr>
              <a:t>H </a:t>
            </a:r>
            <a:r>
              <a:rPr lang="en" altLang="fr-FR" sz="2000" baseline="-25000">
                <a:latin typeface="Times New Roman" pitchFamily="18" charset="0"/>
              </a:rPr>
              <a:t>3 </a:t>
            </a:r>
            <a:r>
              <a:rPr lang="en" altLang="fr-FR" sz="2000">
                <a:latin typeface="Times New Roman" pitchFamily="18" charset="0"/>
              </a:rPr>
              <a:t>N—CH—COO </a:t>
            </a:r>
            <a:r>
              <a:rPr lang="en" altLang="fr-FR" sz="20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419600" y="190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4251325" y="2071688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>
                <a:latin typeface="Times New Roman" pitchFamily="18" charset="0"/>
              </a:rPr>
              <a:t>R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638800" y="175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5638800" y="190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6461125" y="1614488"/>
            <a:ext cx="2090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>
                <a:solidFill>
                  <a:schemeClr val="folHlink"/>
                </a:solidFill>
                <a:latin typeface="Times New Roman" pitchFamily="18" charset="0"/>
              </a:rPr>
              <a:t>H </a:t>
            </a:r>
            <a:r>
              <a:rPr lang="en" altLang="fr-FR" sz="2000" baseline="-25000">
                <a:solidFill>
                  <a:schemeClr val="folHlink"/>
                </a:solidFill>
                <a:latin typeface="Times New Roman" pitchFamily="18" charset="0"/>
              </a:rPr>
              <a:t>2 </a:t>
            </a:r>
            <a:r>
              <a:rPr lang="en" altLang="fr-FR" sz="2000">
                <a:latin typeface="Times New Roman" pitchFamily="18" charset="0"/>
              </a:rPr>
              <a:t>N—CH— </a:t>
            </a:r>
            <a:r>
              <a:rPr lang="en" altLang="fr-FR" sz="2000">
                <a:solidFill>
                  <a:srgbClr val="00FF00"/>
                </a:solidFill>
                <a:latin typeface="Times New Roman" pitchFamily="18" charset="0"/>
              </a:rPr>
              <a:t>COO </a:t>
            </a:r>
            <a:r>
              <a:rPr lang="en" altLang="fr-FR" sz="2000" baseline="30000">
                <a:solidFill>
                  <a:srgbClr val="00FF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73914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7239000" y="2057400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>
                <a:latin typeface="Times New Roman" pitchFamily="18" charset="0"/>
              </a:rPr>
              <a:t>R</a:t>
            </a:r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>
            <a:off x="3717925" y="1184275"/>
            <a:ext cx="173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400">
                <a:latin typeface="Times New Roman" pitchFamily="18" charset="0"/>
              </a:rPr>
              <a:t>Amino acid</a:t>
            </a:r>
          </a:p>
        </p:txBody>
      </p:sp>
      <p:sp>
        <p:nvSpPr>
          <p:cNvPr id="205842" name="Text Box 18"/>
          <p:cNvSpPr txBox="1">
            <a:spLocks noChangeArrowheads="1"/>
          </p:cNvSpPr>
          <p:nvPr/>
        </p:nvSpPr>
        <p:spPr bwMode="auto">
          <a:xfrm>
            <a:off x="3733800" y="2438400"/>
            <a:ext cx="1325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" altLang="fr-FR" sz="2000">
                <a:solidFill>
                  <a:srgbClr val="FFFF66"/>
                </a:solidFill>
                <a:latin typeface="Times New Roman" pitchFamily="18" charset="0"/>
              </a:rPr>
              <a:t>Ampholyte</a:t>
            </a:r>
          </a:p>
          <a:p>
            <a:pPr algn="ctr" eaLnBrk="1" hangingPunct="1"/>
            <a:r>
              <a:rPr lang="en" altLang="fr-FR" sz="2000">
                <a:latin typeface="Times New Roman" pitchFamily="18" charset="0"/>
              </a:rPr>
              <a:t>pHi = 7.2</a:t>
            </a:r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>
            <a:off x="6553200" y="2514600"/>
            <a:ext cx="1697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 i="1">
                <a:solidFill>
                  <a:srgbClr val="99FF33"/>
                </a:solidFill>
                <a:latin typeface="Times New Roman" pitchFamily="18" charset="0"/>
              </a:rPr>
              <a:t>Basic environment</a:t>
            </a:r>
          </a:p>
        </p:txBody>
      </p:sp>
      <p:sp>
        <p:nvSpPr>
          <p:cNvPr id="205844" name="Text Box 20"/>
          <p:cNvSpPr txBox="1">
            <a:spLocks noChangeArrowheads="1"/>
          </p:cNvSpPr>
          <p:nvPr/>
        </p:nvSpPr>
        <p:spPr bwMode="auto">
          <a:xfrm>
            <a:off x="457200" y="2514600"/>
            <a:ext cx="145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 i="1">
                <a:solidFill>
                  <a:srgbClr val="FFC000"/>
                </a:solidFill>
                <a:latin typeface="Times New Roman" pitchFamily="18" charset="0"/>
              </a:rPr>
              <a:t>Acidic environment</a:t>
            </a:r>
          </a:p>
        </p:txBody>
      </p:sp>
      <p:sp>
        <p:nvSpPr>
          <p:cNvPr id="205845" name="Text Box 21"/>
          <p:cNvSpPr txBox="1">
            <a:spLocks noChangeArrowheads="1"/>
          </p:cNvSpPr>
          <p:nvPr/>
        </p:nvSpPr>
        <p:spPr bwMode="auto">
          <a:xfrm>
            <a:off x="5851525" y="1385888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>
                <a:solidFill>
                  <a:schemeClr val="folHlink"/>
                </a:solidFill>
                <a:latin typeface="Times New Roman" pitchFamily="18" charset="0"/>
              </a:rPr>
              <a:t>-H </a:t>
            </a:r>
            <a:r>
              <a:rPr lang="en" altLang="fr-FR" sz="2000" baseline="30000">
                <a:solidFill>
                  <a:schemeClr val="folHlink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205846" name="Text Box 22"/>
          <p:cNvSpPr txBox="1">
            <a:spLocks noChangeArrowheads="1"/>
          </p:cNvSpPr>
          <p:nvPr/>
        </p:nvSpPr>
        <p:spPr bwMode="auto">
          <a:xfrm>
            <a:off x="5867400" y="1905000"/>
            <a:ext cx="604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>
                <a:latin typeface="Times New Roman" pitchFamily="18" charset="0"/>
              </a:rPr>
              <a:t>+H </a:t>
            </a:r>
            <a:r>
              <a:rPr lang="en" altLang="fr-FR" sz="20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205847" name="Text Box 23"/>
          <p:cNvSpPr txBox="1">
            <a:spLocks noChangeArrowheads="1"/>
          </p:cNvSpPr>
          <p:nvPr/>
        </p:nvSpPr>
        <p:spPr bwMode="auto">
          <a:xfrm>
            <a:off x="2422525" y="1309688"/>
            <a:ext cx="546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>
                <a:latin typeface="Times New Roman" pitchFamily="18" charset="0"/>
              </a:rPr>
              <a:t>-H </a:t>
            </a:r>
            <a:r>
              <a:rPr lang="en" altLang="fr-FR" sz="2000" baseline="30000">
                <a:latin typeface="Times New Roman" pitchFamily="18" charset="0"/>
              </a:rPr>
              <a:t>+</a:t>
            </a:r>
          </a:p>
          <a:p>
            <a:pPr eaLnBrk="1" hangingPunct="1"/>
            <a:endParaRPr lang="fr-FR" altLang="fr-FR" sz="2400">
              <a:latin typeface="Times New Roman" pitchFamily="18" charset="0"/>
            </a:endParaRPr>
          </a:p>
        </p:txBody>
      </p:sp>
      <p:sp>
        <p:nvSpPr>
          <p:cNvPr id="205848" name="Text Box 24"/>
          <p:cNvSpPr txBox="1">
            <a:spLocks noChangeArrowheads="1"/>
          </p:cNvSpPr>
          <p:nvPr/>
        </p:nvSpPr>
        <p:spPr bwMode="auto">
          <a:xfrm>
            <a:off x="2498725" y="1843088"/>
            <a:ext cx="604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>
                <a:solidFill>
                  <a:srgbClr val="FFFF66"/>
                </a:solidFill>
                <a:latin typeface="Times New Roman" pitchFamily="18" charset="0"/>
              </a:rPr>
              <a:t>+H </a:t>
            </a:r>
            <a:r>
              <a:rPr lang="en" altLang="fr-FR" sz="2000" baseline="30000">
                <a:solidFill>
                  <a:srgbClr val="FFFF66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198438" y="3212976"/>
            <a:ext cx="8809037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  <a:defRPr/>
            </a:pPr>
            <a:r>
              <a:rPr lang="en" dirty="0" err="1">
                <a:solidFill>
                  <a:srgbClr val="FF0000"/>
                </a:solidFill>
              </a:rPr>
              <a:t>In acidic </a:t>
            </a:r>
            <a:r>
              <a:rPr lang="en" dirty="0">
                <a:solidFill>
                  <a:srgbClr val="FF0000"/>
                </a:solidFill>
              </a:rPr>
              <a:t>medium </a:t>
            </a:r>
            <a:r>
              <a:rPr lang="en" dirty="0"/>
              <a:t>(pH &lt; </a:t>
            </a:r>
            <a:r>
              <a:rPr lang="en" dirty="0" err="1"/>
              <a:t>pHi </a:t>
            </a:r>
            <a:r>
              <a:rPr lang="en" dirty="0"/>
              <a:t>):</a:t>
            </a:r>
            <a:r>
              <a:rPr lang="en" i="1" dirty="0"/>
              <a:t> </a:t>
            </a:r>
            <a:r>
              <a:rPr lang="en" dirty="0"/>
              <a:t>The amine </a:t>
            </a:r>
            <a:r>
              <a:rPr lang="en" dirty="0" err="1"/>
              <a:t>function ionizes</a:t>
            </a:r>
            <a:r>
              <a:rPr lang="en" dirty="0"/>
              <a:t> </a:t>
            </a:r>
            <a:r>
              <a:rPr lang="en" dirty="0" err="1"/>
              <a:t>in</a:t>
            </a:r>
            <a:r>
              <a:rPr lang="en" dirty="0"/>
              <a:t> </a:t>
            </a:r>
            <a:r>
              <a:rPr lang="en" dirty="0" err="1"/>
              <a:t>fixing </a:t>
            </a:r>
            <a:r>
              <a:rPr lang="en" dirty="0"/>
              <a:t>a </a:t>
            </a:r>
            <a:r>
              <a:rPr lang="en" dirty="0" err="1"/>
              <a:t>hydrogen ( </a:t>
            </a:r>
            <a:r>
              <a:rPr lang="en" dirty="0" err="1">
                <a:latin typeface="Arial"/>
              </a:rPr>
              <a:t>proton </a:t>
            </a:r>
            <a:r>
              <a:rPr lang="en" dirty="0"/>
              <a:t>) and the dissociation of </a:t>
            </a:r>
            <a:r>
              <a:rPr lang="en" dirty="0" err="1"/>
              <a:t>the carboxyl</a:t>
            </a:r>
            <a:r>
              <a:rPr lang="en" dirty="0"/>
              <a:t> </a:t>
            </a:r>
            <a:r>
              <a:rPr lang="en" dirty="0" err="1"/>
              <a:t>East</a:t>
            </a:r>
            <a:r>
              <a:rPr lang="en" dirty="0"/>
              <a:t> </a:t>
            </a:r>
            <a:r>
              <a:rPr lang="en" dirty="0" err="1"/>
              <a:t>inhibited . </a:t>
            </a:r>
            <a:r>
              <a:rPr lang="en" dirty="0"/>
              <a:t>The </a:t>
            </a:r>
            <a:r>
              <a:rPr lang="en" dirty="0" err="1"/>
              <a:t>acid</a:t>
            </a:r>
            <a:r>
              <a:rPr lang="en" dirty="0" err="1">
                <a:latin typeface="Arial"/>
              </a:rPr>
              <a:t>​</a:t>
            </a:r>
            <a:r>
              <a:rPr lang="en" dirty="0"/>
              <a:t> </a:t>
            </a:r>
            <a:r>
              <a:rPr lang="en" dirty="0" err="1"/>
              <a:t>amin </a:t>
            </a:r>
            <a:r>
              <a:rPr lang="en" dirty="0" err="1">
                <a:latin typeface="Arial"/>
              </a:rPr>
              <a:t>é </a:t>
            </a:r>
            <a:r>
              <a:rPr lang="en" dirty="0"/>
              <a:t>is </a:t>
            </a:r>
            <a:r>
              <a:rPr lang="en" dirty="0" err="1"/>
              <a:t>found </a:t>
            </a:r>
            <a:r>
              <a:rPr lang="en" dirty="0"/>
              <a:t>in the </a:t>
            </a:r>
            <a:r>
              <a:rPr lang="en" dirty="0" err="1"/>
              <a:t>form </a:t>
            </a:r>
            <a:r>
              <a:rPr lang="en" dirty="0"/>
              <a:t>of </a:t>
            </a:r>
            <a:r>
              <a:rPr lang="en" dirty="0">
                <a:solidFill>
                  <a:srgbClr val="FF0000"/>
                </a:solidFill>
              </a:rPr>
              <a:t>cation. .</a:t>
            </a:r>
            <a:endParaRPr lang="ar-DZ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LcParenR" startAt="2"/>
              <a:defRPr/>
            </a:pPr>
            <a:r>
              <a:rPr lang="en" dirty="0" err="1" smtClean="0">
                <a:solidFill>
                  <a:srgbClr val="99FF33"/>
                </a:solidFill>
              </a:rPr>
              <a:t>In</a:t>
            </a:r>
            <a:r>
              <a:rPr lang="en" dirty="0" smtClean="0">
                <a:solidFill>
                  <a:srgbClr val="99FF33"/>
                </a:solidFill>
              </a:rPr>
              <a:t> </a:t>
            </a:r>
            <a:r>
              <a:rPr lang="en" dirty="0" err="1">
                <a:solidFill>
                  <a:srgbClr val="99FF33"/>
                </a:solidFill>
              </a:rPr>
              <a:t>basic </a:t>
            </a:r>
            <a:r>
              <a:rPr lang="en" dirty="0">
                <a:solidFill>
                  <a:srgbClr val="99FF33"/>
                </a:solidFill>
              </a:rPr>
              <a:t>medium </a:t>
            </a:r>
            <a:r>
              <a:rPr lang="en" dirty="0"/>
              <a:t>(pH &gt; </a:t>
            </a:r>
            <a:r>
              <a:rPr lang="en" dirty="0" err="1"/>
              <a:t>pHi </a:t>
            </a:r>
            <a:r>
              <a:rPr lang="en" dirty="0"/>
              <a:t>): The </a:t>
            </a:r>
            <a:r>
              <a:rPr lang="en" dirty="0" err="1"/>
              <a:t>function</a:t>
            </a:r>
            <a:r>
              <a:rPr lang="en" dirty="0"/>
              <a:t> </a:t>
            </a:r>
            <a:r>
              <a:rPr lang="en" dirty="0" err="1"/>
              <a:t>acid</a:t>
            </a:r>
            <a:r>
              <a:rPr lang="en" dirty="0"/>
              <a:t> </a:t>
            </a:r>
            <a:r>
              <a:rPr lang="en" dirty="0" err="1"/>
              <a:t>ionizes</a:t>
            </a:r>
            <a:r>
              <a:rPr lang="en" dirty="0"/>
              <a:t> </a:t>
            </a:r>
            <a:r>
              <a:rPr lang="en" dirty="0" err="1"/>
              <a:t>By </a:t>
            </a:r>
            <a:r>
              <a:rPr lang="en" dirty="0"/>
              <a:t>getting </a:t>
            </a:r>
            <a:r>
              <a:rPr lang="en" dirty="0" err="1"/>
              <a:t>rid </a:t>
            </a:r>
            <a:r>
              <a:rPr lang="en" dirty="0"/>
              <a:t>of </a:t>
            </a:r>
            <a:r>
              <a:rPr lang="en" dirty="0">
                <a:latin typeface="Arial"/>
              </a:rPr>
              <a:t>a </a:t>
            </a:r>
            <a:r>
              <a:rPr lang="en" dirty="0"/>
              <a:t>proton, the base of </a:t>
            </a:r>
            <a:r>
              <a:rPr lang="en" dirty="0" err="1"/>
              <a:t>the </a:t>
            </a:r>
            <a:r>
              <a:rPr lang="en" dirty="0" err="1">
                <a:latin typeface="Arial"/>
              </a:rPr>
              <a:t>medium </a:t>
            </a:r>
            <a:r>
              <a:rPr lang="en" dirty="0" err="1"/>
              <a:t>inhibits</a:t>
            </a:r>
            <a:r>
              <a:rPr lang="en" dirty="0"/>
              <a:t> </a:t>
            </a:r>
            <a:r>
              <a:rPr lang="en" dirty="0" err="1"/>
              <a:t>the ionization </a:t>
            </a:r>
            <a:r>
              <a:rPr lang="en" dirty="0"/>
              <a:t>of the amine </a:t>
            </a:r>
            <a:r>
              <a:rPr lang="en" dirty="0" err="1"/>
              <a:t>group </a:t>
            </a:r>
            <a:r>
              <a:rPr lang="en" dirty="0"/>
              <a:t>. </a:t>
            </a:r>
            <a:r>
              <a:rPr lang="en" dirty="0" err="1"/>
              <a:t>The acid</a:t>
            </a:r>
            <a:r>
              <a:rPr lang="en" dirty="0"/>
              <a:t> </a:t>
            </a:r>
            <a:r>
              <a:rPr lang="en" dirty="0" err="1"/>
              <a:t>carboxylic </a:t>
            </a:r>
            <a:r>
              <a:rPr lang="en" dirty="0"/>
              <a:t>is </a:t>
            </a:r>
            <a:r>
              <a:rPr lang="en" dirty="0" err="1"/>
              <a:t>found </a:t>
            </a:r>
            <a:r>
              <a:rPr lang="en" dirty="0"/>
              <a:t>in the </a:t>
            </a:r>
            <a:r>
              <a:rPr lang="en" dirty="0" err="1"/>
              <a:t>form </a:t>
            </a:r>
            <a:r>
              <a:rPr lang="en" dirty="0"/>
              <a:t>of </a:t>
            </a:r>
            <a:r>
              <a:rPr lang="en" dirty="0">
                <a:latin typeface="Arial"/>
              </a:rPr>
              <a:t>an </a:t>
            </a:r>
            <a:r>
              <a:rPr lang="en" dirty="0">
                <a:solidFill>
                  <a:srgbClr val="99FF33"/>
                </a:solidFill>
              </a:rPr>
              <a:t>anion </a:t>
            </a:r>
            <a:r>
              <a:rPr lang="en" dirty="0" smtClean="0">
                <a:solidFill>
                  <a:srgbClr val="99FF33"/>
                </a:solidFill>
              </a:rPr>
              <a:t>.</a:t>
            </a:r>
            <a:endParaRPr lang="ar-SA" dirty="0">
              <a:solidFill>
                <a:srgbClr val="99FF33"/>
              </a:solidFill>
            </a:endParaRPr>
          </a:p>
          <a:p>
            <a:pPr marL="342900" indent="-342900">
              <a:defRPr/>
            </a:pPr>
            <a:r>
              <a:rPr lang="en" dirty="0"/>
              <a:t>c) The pH at </a:t>
            </a:r>
            <a:r>
              <a:rPr lang="en" dirty="0" err="1"/>
              <a:t>which </a:t>
            </a:r>
            <a:r>
              <a:rPr lang="en" dirty="0"/>
              <a:t>both dissociations </a:t>
            </a:r>
            <a:r>
              <a:rPr lang="en" dirty="0" err="1"/>
              <a:t>occur</a:t>
            </a:r>
            <a:r>
              <a:rPr lang="en" dirty="0"/>
              <a:t> </a:t>
            </a:r>
            <a:r>
              <a:rPr lang="en" dirty="0" err="1"/>
              <a:t>East</a:t>
            </a:r>
            <a:r>
              <a:rPr lang="en" dirty="0"/>
              <a:t> </a:t>
            </a:r>
            <a:r>
              <a:rPr lang="en" dirty="0" err="1"/>
              <a:t>called</a:t>
            </a:r>
            <a:r>
              <a:rPr lang="en" dirty="0" err="1">
                <a:latin typeface="Arial"/>
              </a:rPr>
              <a:t>​</a:t>
            </a:r>
            <a:r>
              <a:rPr lang="en" dirty="0"/>
              <a:t> </a:t>
            </a:r>
            <a:r>
              <a:rPr lang="en" dirty="0" err="1">
                <a:solidFill>
                  <a:srgbClr val="FFFF66"/>
                </a:solidFill>
              </a:rPr>
              <a:t>isoelectric </a:t>
            </a:r>
            <a:r>
              <a:rPr lang="en" dirty="0">
                <a:solidFill>
                  <a:srgbClr val="FFFF66"/>
                </a:solidFill>
              </a:rPr>
              <a:t>point</a:t>
            </a:r>
            <a:r>
              <a:rPr lang="en" dirty="0" err="1">
                <a:solidFill>
                  <a:srgbClr val="FFFF66"/>
                </a:solidFill>
                <a:latin typeface="Arial"/>
              </a:rPr>
              <a:t>​</a:t>
            </a:r>
            <a:r>
              <a:rPr lang="en" dirty="0" err="1">
                <a:solidFill>
                  <a:srgbClr val="FFFF66"/>
                </a:solidFill>
              </a:rPr>
              <a:t>​</a:t>
            </a:r>
            <a:r>
              <a:rPr lang="en" dirty="0">
                <a:latin typeface="Arial"/>
              </a:rPr>
              <a:t> </a:t>
            </a:r>
            <a:r>
              <a:rPr lang="en" dirty="0"/>
              <a:t>: </a:t>
            </a:r>
            <a:r>
              <a:rPr lang="en" dirty="0" err="1"/>
              <a:t>Or</a:t>
            </a:r>
            <a:r>
              <a:rPr lang="en" dirty="0"/>
              <a:t> </a:t>
            </a:r>
            <a:r>
              <a:rPr lang="en" dirty="0" err="1"/>
              <a:t>pHi </a:t>
            </a:r>
            <a:r>
              <a:rPr lang="en" dirty="0"/>
              <a:t>. </a:t>
            </a:r>
            <a:r>
              <a:rPr lang="en" dirty="0">
                <a:latin typeface="Arial"/>
              </a:rPr>
              <a:t>To</a:t>
            </a:r>
            <a:r>
              <a:rPr lang="en" dirty="0"/>
              <a:t> </a:t>
            </a:r>
            <a:r>
              <a:rPr lang="en" dirty="0" err="1"/>
              <a:t>At this </a:t>
            </a:r>
            <a:r>
              <a:rPr lang="en" dirty="0"/>
              <a:t>pH, we have a </a:t>
            </a:r>
            <a:r>
              <a:rPr lang="en" dirty="0" err="1"/>
              <a:t>dipolar ion.</a:t>
            </a:r>
            <a:r>
              <a:rPr lang="en" dirty="0"/>
              <a:t> </a:t>
            </a:r>
            <a:r>
              <a:rPr lang="en" dirty="0" err="1"/>
              <a:t>Or</a:t>
            </a:r>
            <a:r>
              <a:rPr lang="en" dirty="0"/>
              <a:t> </a:t>
            </a:r>
            <a:r>
              <a:rPr lang="en" dirty="0" err="1">
                <a:solidFill>
                  <a:srgbClr val="FFFF66"/>
                </a:solidFill>
              </a:rPr>
              <a:t>zwitterion</a:t>
            </a:r>
            <a:r>
              <a:rPr lang="en" dirty="0"/>
              <a:t> </a:t>
            </a:r>
            <a:r>
              <a:rPr lang="en" dirty="0" err="1"/>
              <a:t>net </a:t>
            </a:r>
            <a:r>
              <a:rPr lang="en" dirty="0"/>
              <a:t>charge </a:t>
            </a:r>
            <a:r>
              <a:rPr lang="en" dirty="0" err="1"/>
              <a:t>zero </a:t>
            </a:r>
            <a:r>
              <a:rPr lang="en" dirty="0"/>
              <a:t>, </a:t>
            </a:r>
            <a:r>
              <a:rPr lang="en" dirty="0" err="1"/>
              <a:t>therefore </a:t>
            </a:r>
            <a:r>
              <a:rPr lang="en" dirty="0"/>
              <a:t>not migrating </a:t>
            </a:r>
            <a:r>
              <a:rPr lang="en" dirty="0" err="1"/>
              <a:t>in </a:t>
            </a:r>
            <a:r>
              <a:rPr lang="en" dirty="0"/>
              <a:t>an </a:t>
            </a:r>
            <a:r>
              <a:rPr lang="en" dirty="0" err="1">
                <a:latin typeface="Arial"/>
              </a:rPr>
              <a:t>electric </a:t>
            </a:r>
            <a:r>
              <a:rPr lang="en" dirty="0" err="1"/>
              <a:t>field </a:t>
            </a:r>
            <a:r>
              <a:rPr lang="en" dirty="0"/>
              <a:t>.</a:t>
            </a:r>
          </a:p>
          <a:p>
            <a:pPr marL="342900" indent="-342900">
              <a:defRPr/>
            </a:pPr>
            <a:r>
              <a:rPr lang="en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 </a:t>
            </a:r>
            <a:r>
              <a:rPr lang="en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" dirty="0"/>
              <a:t>On </a:t>
            </a:r>
            <a:r>
              <a:rPr lang="en" dirty="0" err="1"/>
              <a:t>either </a:t>
            </a:r>
            <a:r>
              <a:rPr lang="en" dirty="0"/>
              <a:t>side of the </a:t>
            </a:r>
            <a:r>
              <a:rPr lang="en" dirty="0" err="1"/>
              <a:t>pHi , </a:t>
            </a:r>
            <a:r>
              <a:rPr lang="en" dirty="0"/>
              <a:t>we </a:t>
            </a:r>
            <a:r>
              <a:rPr lang="en" dirty="0" err="1">
                <a:latin typeface="Arial"/>
              </a:rPr>
              <a:t>define </a:t>
            </a:r>
            <a:r>
              <a:rPr lang="en" dirty="0" err="1"/>
              <a:t>pH </a:t>
            </a:r>
            <a:r>
              <a:rPr lang="en" dirty="0"/>
              <a:t>values that correspond </a:t>
            </a:r>
            <a:r>
              <a:rPr lang="en" dirty="0">
                <a:latin typeface="Arial"/>
              </a:rPr>
              <a:t>to</a:t>
            </a:r>
            <a:r>
              <a:rPr lang="en" dirty="0"/>
              <a:t> </a:t>
            </a:r>
            <a:r>
              <a:rPr lang="en" dirty="0" err="1"/>
              <a:t>a half dissociation of </a:t>
            </a:r>
            <a:r>
              <a:rPr lang="en" dirty="0"/>
              <a:t>COOH and </a:t>
            </a:r>
            <a:r>
              <a:rPr lang="en" baseline="-25000" dirty="0"/>
              <a:t>NH3 </a:t>
            </a:r>
            <a:r>
              <a:rPr lang="en" baseline="30000" dirty="0"/>
              <a:t>+ </a:t>
            </a:r>
            <a:r>
              <a:rPr lang="en" dirty="0"/>
              <a:t>. </a:t>
            </a:r>
            <a:r>
              <a:rPr lang="en" dirty="0" err="1"/>
              <a:t>are </a:t>
            </a:r>
            <a:r>
              <a:rPr lang="en" dirty="0"/>
              <a:t>the </a:t>
            </a:r>
            <a:r>
              <a:rPr lang="en" dirty="0" err="1"/>
              <a:t>pKs </a:t>
            </a:r>
            <a:r>
              <a:rPr lang="en" dirty="0"/>
              <a:t>. There </a:t>
            </a:r>
            <a:r>
              <a:rPr lang="en" dirty="0" err="1"/>
              <a:t>are</a:t>
            </a:r>
            <a:r>
              <a:rPr lang="en" dirty="0"/>
              <a:t> </a:t>
            </a:r>
            <a:r>
              <a:rPr lang="en" dirty="0" err="1"/>
              <a:t>So , </a:t>
            </a:r>
            <a:r>
              <a:rPr lang="en" dirty="0"/>
              <a:t>2pK </a:t>
            </a:r>
            <a:r>
              <a:rPr lang="en" dirty="0">
                <a:latin typeface="Arial"/>
              </a:rPr>
              <a:t>:</a:t>
            </a:r>
          </a:p>
          <a:p>
            <a:pPr marL="342900" indent="-342900">
              <a:defRPr/>
            </a:pPr>
            <a:r>
              <a:rPr lang="en" dirty="0" err="1">
                <a:latin typeface="Arial"/>
              </a:rPr>
              <a:t>The isoelectric </a:t>
            </a:r>
            <a:r>
              <a:rPr lang="en" dirty="0" err="1"/>
              <a:t>point </a:t>
            </a:r>
            <a:r>
              <a:rPr lang="en" dirty="0"/>
              <a:t>( </a:t>
            </a:r>
            <a:r>
              <a:rPr lang="en" dirty="0" err="1"/>
              <a:t>or pH </a:t>
            </a:r>
            <a:r>
              <a:rPr lang="en" dirty="0"/>
              <a:t>) </a:t>
            </a:r>
            <a:r>
              <a:rPr lang="en" dirty="0" err="1"/>
              <a:t>Or</a:t>
            </a:r>
            <a:r>
              <a:rPr lang="en" dirty="0"/>
              <a:t> </a:t>
            </a:r>
            <a:r>
              <a:rPr lang="en" dirty="0" err="1"/>
              <a:t>isoionic</a:t>
            </a:r>
            <a:r>
              <a:rPr lang="en" dirty="0"/>
              <a:t> </a:t>
            </a:r>
            <a:r>
              <a:rPr lang="en" dirty="0" err="1"/>
              <a:t>East</a:t>
            </a:r>
            <a:r>
              <a:rPr lang="en" dirty="0"/>
              <a:t> </a:t>
            </a:r>
            <a:r>
              <a:rPr lang="en" dirty="0" err="1">
                <a:latin typeface="Arial"/>
              </a:rPr>
              <a:t>equal</a:t>
            </a:r>
            <a:r>
              <a:rPr lang="en" dirty="0" err="1"/>
              <a:t>​</a:t>
            </a:r>
            <a:r>
              <a:rPr lang="en" dirty="0"/>
              <a:t> </a:t>
            </a:r>
            <a:r>
              <a:rPr lang="en" dirty="0">
                <a:latin typeface="Arial"/>
              </a:rPr>
              <a:t>to </a:t>
            </a:r>
            <a:r>
              <a:rPr lang="en" dirty="0"/>
              <a:t>the half </a:t>
            </a:r>
            <a:r>
              <a:rPr lang="en" dirty="0" err="1"/>
              <a:t>sum </a:t>
            </a:r>
            <a:r>
              <a:rPr lang="en" dirty="0"/>
              <a:t>of the </a:t>
            </a:r>
            <a:r>
              <a:rPr lang="en" dirty="0" err="1"/>
              <a:t>pKs </a:t>
            </a:r>
            <a:r>
              <a:rPr lang="en" dirty="0"/>
              <a:t>. The radical R, </a:t>
            </a:r>
            <a:r>
              <a:rPr lang="en" dirty="0" err="1"/>
              <a:t>when it</a:t>
            </a:r>
            <a:r>
              <a:rPr lang="en" dirty="0"/>
              <a:t> </a:t>
            </a:r>
            <a:r>
              <a:rPr lang="en" dirty="0" err="1"/>
              <a:t>contains </a:t>
            </a:r>
            <a:r>
              <a:rPr lang="en" dirty="0"/>
              <a:t>a </a:t>
            </a:r>
            <a:r>
              <a:rPr lang="en" dirty="0" err="1"/>
              <a:t>group</a:t>
            </a:r>
            <a:r>
              <a:rPr lang="en" dirty="0"/>
              <a:t> </a:t>
            </a:r>
            <a:r>
              <a:rPr lang="en" dirty="0" err="1"/>
              <a:t>ionizable </a:t>
            </a:r>
            <a:r>
              <a:rPr lang="en" dirty="0"/>
              <a:t>, </a:t>
            </a:r>
            <a:r>
              <a:rPr lang="en" dirty="0" err="1"/>
              <a:t>participates</a:t>
            </a:r>
            <a:r>
              <a:rPr lang="en" dirty="0"/>
              <a:t> </a:t>
            </a:r>
            <a:r>
              <a:rPr lang="en" dirty="0">
                <a:latin typeface="Arial"/>
              </a:rPr>
              <a:t>to </a:t>
            </a:r>
            <a:r>
              <a:rPr lang="en" dirty="0"/>
              <a:t>the </a:t>
            </a:r>
            <a:r>
              <a:rPr lang="en" dirty="0" err="1"/>
              <a:t>value of </a:t>
            </a:r>
            <a:r>
              <a:rPr lang="en" dirty="0" err="1">
                <a:latin typeface="Arial"/>
              </a:rPr>
              <a:t>the </a:t>
            </a:r>
            <a:r>
              <a:rPr lang="en" dirty="0" err="1"/>
              <a:t>isoelectric </a:t>
            </a:r>
            <a:r>
              <a:rPr lang="en" dirty="0"/>
              <a:t>point .</a:t>
            </a:r>
            <a:endParaRPr lang="ar-DZ" dirty="0"/>
          </a:p>
          <a:p>
            <a:pPr marL="342900" indent="-342900">
              <a:defRPr/>
            </a:pPr>
            <a:endParaRPr lang="ar-DZ" sz="1400" dirty="0"/>
          </a:p>
          <a:p>
            <a:pPr marL="342900" indent="-342900">
              <a:defRPr/>
            </a:pPr>
            <a:endParaRPr lang="fr-FR" sz="1400" dirty="0"/>
          </a:p>
        </p:txBody>
      </p:sp>
      <p:sp>
        <p:nvSpPr>
          <p:cNvPr id="205850" name="Text Box 29"/>
          <p:cNvSpPr txBox="1">
            <a:spLocks noChangeArrowheads="1"/>
          </p:cNvSpPr>
          <p:nvPr/>
        </p:nvSpPr>
        <p:spPr bwMode="auto">
          <a:xfrm>
            <a:off x="827088" y="2924175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1800" b="1">
                <a:solidFill>
                  <a:srgbClr val="FFC000"/>
                </a:solidFill>
              </a:rPr>
              <a:t>pK </a:t>
            </a:r>
            <a:r>
              <a:rPr lang="en" altLang="fr-FR" sz="1800" b="1" baseline="-25000">
                <a:solidFill>
                  <a:srgbClr val="FFC000"/>
                </a:solidFill>
              </a:rPr>
              <a:t>1</a:t>
            </a:r>
            <a:endParaRPr lang="en-US" altLang="fr-FR" sz="1800" b="1" baseline="-25000">
              <a:solidFill>
                <a:srgbClr val="FFC000"/>
              </a:solidFill>
            </a:endParaRPr>
          </a:p>
        </p:txBody>
      </p:sp>
      <p:sp>
        <p:nvSpPr>
          <p:cNvPr id="205851" name="Text Box 30"/>
          <p:cNvSpPr txBox="1">
            <a:spLocks noChangeArrowheads="1"/>
          </p:cNvSpPr>
          <p:nvPr/>
        </p:nvSpPr>
        <p:spPr bwMode="auto">
          <a:xfrm>
            <a:off x="7092950" y="2924175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1800" b="1">
                <a:solidFill>
                  <a:srgbClr val="99FF33"/>
                </a:solidFill>
              </a:rPr>
              <a:t>pK </a:t>
            </a:r>
            <a:r>
              <a:rPr lang="en" altLang="fr-FR" sz="1800" b="1" baseline="-25000">
                <a:solidFill>
                  <a:srgbClr val="99FF33"/>
                </a:solidFill>
              </a:rPr>
              <a:t>2</a:t>
            </a:r>
            <a:endParaRPr lang="en-US" altLang="fr-FR" sz="1800" b="1" baseline="-25000">
              <a:solidFill>
                <a:srgbClr val="99FF33"/>
              </a:solidFill>
            </a:endParaRPr>
          </a:p>
        </p:txBody>
      </p:sp>
      <p:sp>
        <p:nvSpPr>
          <p:cNvPr id="13343" name="Picture 31"/>
          <p:cNvSpPr>
            <a:spLocks noChangeAspect="1" noChangeArrowheads="1"/>
          </p:cNvSpPr>
          <p:nvPr/>
        </p:nvSpPr>
        <p:spPr bwMode="auto">
          <a:xfrm>
            <a:off x="3708400" y="5300663"/>
            <a:ext cx="1438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5853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0761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9" grpId="0"/>
      <p:bldP spid="133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7" descr="courbe 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7688"/>
            <a:ext cx="820737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6968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332011"/>
            <a:ext cx="7311728" cy="720725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" sz="4000" smtClean="0">
                <a:solidFill>
                  <a:srgbClr val="FFFF66"/>
                </a:solidFill>
              </a:rPr>
              <a:t>Physicochemical properties</a:t>
            </a:r>
            <a:endParaRPr lang="en-US" sz="4000" smtClean="0">
              <a:solidFill>
                <a:srgbClr val="FFFF66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>
              <a:defRPr/>
            </a:pPr>
            <a:r>
              <a:rPr lang="en" b="1" i="1" u="sng" dirty="0" smtClean="0">
                <a:solidFill>
                  <a:srgbClr val="99FF33"/>
                </a:solidFill>
              </a:rPr>
              <a:t>Physical Properties:</a:t>
            </a:r>
          </a:p>
          <a:p>
            <a:pPr eaLnBrk="1" hangingPunct="1">
              <a:defRPr/>
            </a:pPr>
            <a:r>
              <a:rPr lang="en" u="sng" dirty="0" smtClean="0">
                <a:solidFill>
                  <a:srgbClr val="FF00FF"/>
                </a:solidFill>
              </a:rPr>
              <a:t>*Light absorption</a:t>
            </a:r>
          </a:p>
          <a:p>
            <a:pPr eaLnBrk="1" hangingPunct="1">
              <a:defRPr/>
            </a:pPr>
            <a:r>
              <a:rPr lang="en" sz="2000" dirty="0" err="1" smtClean="0">
                <a:effectLst/>
              </a:rPr>
              <a:t>Acid </a:t>
            </a:r>
            <a:r>
              <a:rPr lang="en" sz="2000" dirty="0" smtClean="0">
                <a:effectLst/>
              </a:rPr>
              <a:t>solutions </a:t>
            </a:r>
            <a:r>
              <a:rPr lang="en" sz="2000" dirty="0" err="1" smtClean="0">
                <a:effectLst/>
              </a:rPr>
              <a:t>aminos</a:t>
            </a:r>
            <a:r>
              <a:rPr lang="en" sz="2000" dirty="0" smtClean="0">
                <a:effectLst/>
              </a:rPr>
              <a:t> </a:t>
            </a:r>
            <a:r>
              <a:rPr lang="en" sz="2000" dirty="0" err="1" smtClean="0">
                <a:effectLst/>
              </a:rPr>
              <a:t>are</a:t>
            </a:r>
            <a:r>
              <a:rPr lang="en" sz="2000" dirty="0" smtClean="0">
                <a:effectLst/>
              </a:rPr>
              <a:t> </a:t>
            </a:r>
            <a:r>
              <a:rPr lang="en" sz="2000" dirty="0" err="1" smtClean="0">
                <a:effectLst/>
              </a:rPr>
              <a:t>colorless </a:t>
            </a:r>
            <a:r>
              <a:rPr lang="en" sz="2000" dirty="0" smtClean="0">
                <a:effectLst/>
              </a:rPr>
              <a:t>. </a:t>
            </a:r>
            <a:r>
              <a:rPr lang="en" sz="2000" dirty="0" err="1" smtClean="0">
                <a:effectLst/>
              </a:rPr>
              <a:t>Acids</a:t>
            </a:r>
            <a:r>
              <a:rPr lang="en" sz="2000" dirty="0" smtClean="0">
                <a:effectLst/>
              </a:rPr>
              <a:t> </a:t>
            </a:r>
            <a:r>
              <a:rPr lang="en" sz="2000" dirty="0" err="1" smtClean="0">
                <a:effectLst/>
              </a:rPr>
              <a:t>aminos</a:t>
            </a:r>
            <a:r>
              <a:rPr lang="en" sz="2000" dirty="0" smtClean="0">
                <a:effectLst/>
              </a:rPr>
              <a:t> </a:t>
            </a:r>
            <a:r>
              <a:rPr lang="en" sz="2000" dirty="0" err="1" smtClean="0">
                <a:effectLst/>
              </a:rPr>
              <a:t>aromatics </a:t>
            </a:r>
            <a:r>
              <a:rPr lang="en" sz="2000" dirty="0" smtClean="0">
                <a:effectLst/>
              </a:rPr>
              <a:t>absorb </a:t>
            </a:r>
            <a:r>
              <a:rPr lang="en" sz="2000" dirty="0" err="1" smtClean="0">
                <a:effectLst/>
              </a:rPr>
              <a:t>in</a:t>
            </a:r>
            <a:r>
              <a:rPr lang="en" sz="2000" dirty="0" smtClean="0">
                <a:effectLst/>
              </a:rPr>
              <a:t> </a:t>
            </a:r>
            <a:r>
              <a:rPr lang="en" sz="2000" dirty="0" err="1" smtClean="0">
                <a:effectLst/>
                <a:hlinkClick r:id="rId2" tooltip="Ultraviolet"/>
              </a:rPr>
              <a:t>UV </a:t>
            </a:r>
            <a:r>
              <a:rPr lang="en" sz="2000" dirty="0" err="1" smtClean="0">
                <a:effectLst/>
              </a:rPr>
              <a:t>radiation </a:t>
            </a:r>
            <a:r>
              <a:rPr lang="en" sz="2000" dirty="0" smtClean="0">
                <a:effectLst/>
              </a:rPr>
              <a:t>is between 260 and 280 nm. Above </a:t>
            </a:r>
            <a:r>
              <a:rPr lang="en" sz="2000" dirty="0" err="1" smtClean="0">
                <a:effectLst/>
              </a:rPr>
              <a:t>260 </a:t>
            </a:r>
            <a:r>
              <a:rPr lang="en" sz="2000" dirty="0" smtClean="0">
                <a:effectLst/>
              </a:rPr>
              <a:t>nm, the </a:t>
            </a:r>
            <a:r>
              <a:rPr lang="en" sz="2000" dirty="0" err="1" smtClean="0">
                <a:effectLst/>
              </a:rPr>
              <a:t>greatest</a:t>
            </a:r>
            <a:r>
              <a:rPr lang="en" sz="2000" dirty="0" smtClean="0">
                <a:effectLst/>
              </a:rPr>
              <a:t> </a:t>
            </a:r>
            <a:r>
              <a:rPr lang="en" sz="2000" dirty="0" err="1" smtClean="0">
                <a:effectLst/>
              </a:rPr>
              <a:t>part </a:t>
            </a:r>
            <a:r>
              <a:rPr lang="en" sz="2000" dirty="0" smtClean="0">
                <a:effectLst/>
              </a:rPr>
              <a:t>of </a:t>
            </a:r>
            <a:r>
              <a:rPr lang="en" sz="2000" dirty="0" err="1" smtClean="0">
                <a:effectLst/>
              </a:rPr>
              <a:t>the absorption</a:t>
            </a:r>
            <a:r>
              <a:rPr lang="en" sz="2000" dirty="0" smtClean="0">
                <a:effectLst/>
              </a:rPr>
              <a:t> </a:t>
            </a:r>
            <a:r>
              <a:rPr lang="en" sz="2000" dirty="0" err="1" smtClean="0">
                <a:effectLst/>
              </a:rPr>
              <a:t>ultraviolet </a:t>
            </a:r>
            <a:r>
              <a:rPr lang="en" sz="2000" dirty="0" smtClean="0">
                <a:effectLst/>
              </a:rPr>
              <a:t>proteins</a:t>
            </a:r>
            <a:r>
              <a:rPr lang="en" sz="2000" dirty="0" err="1" smtClean="0">
                <a:effectLst/>
              </a:rPr>
              <a:t>​</a:t>
            </a:r>
            <a:r>
              <a:rPr lang="en" sz="2000" dirty="0" smtClean="0">
                <a:effectLst/>
              </a:rPr>
              <a:t> </a:t>
            </a:r>
            <a:r>
              <a:rPr lang="en" sz="2000" dirty="0" err="1" smtClean="0">
                <a:effectLst/>
              </a:rPr>
              <a:t>comes </a:t>
            </a:r>
            <a:r>
              <a:rPr lang="en" sz="2000" dirty="0" smtClean="0">
                <a:effectLst/>
              </a:rPr>
              <a:t>from </a:t>
            </a:r>
            <a:r>
              <a:rPr lang="en" sz="2000" dirty="0" err="1" smtClean="0">
                <a:effectLst/>
              </a:rPr>
              <a:t>their</a:t>
            </a:r>
            <a:r>
              <a:rPr lang="en" sz="2000" dirty="0" smtClean="0">
                <a:effectLst/>
              </a:rPr>
              <a:t> </a:t>
            </a:r>
            <a:r>
              <a:rPr lang="en" sz="2000" dirty="0" err="1" smtClean="0">
                <a:effectLst/>
              </a:rPr>
              <a:t>content </a:t>
            </a:r>
            <a:r>
              <a:rPr lang="en" sz="2000" dirty="0" smtClean="0">
                <a:effectLst/>
              </a:rPr>
              <a:t>of </a:t>
            </a:r>
            <a:r>
              <a:rPr lang="en" sz="2000" dirty="0" err="1" smtClean="0">
                <a:effectLst/>
                <a:hlinkClick r:id="rId3" tooltip="Tryptophane"/>
              </a:rPr>
              <a:t>tryptophan </a:t>
            </a:r>
            <a:r>
              <a:rPr lang="en" sz="2000" dirty="0" smtClean="0">
                <a:effectLst/>
              </a:rPr>
              <a:t>and </a:t>
            </a:r>
            <a:r>
              <a:rPr lang="en" sz="2000" dirty="0" err="1" smtClean="0">
                <a:effectLst/>
              </a:rPr>
              <a:t>sometimes </a:t>
            </a:r>
            <a:r>
              <a:rPr lang="en" sz="2000" dirty="0" smtClean="0">
                <a:effectLst/>
              </a:rPr>
              <a:t>tyrosine .</a:t>
            </a:r>
            <a:endParaRPr lang="ar-DZ" sz="2000" dirty="0" smtClean="0">
              <a:effectLst/>
            </a:endParaRPr>
          </a:p>
          <a:p>
            <a:pPr eaLnBrk="1" hangingPunct="1">
              <a:defRPr/>
            </a:pPr>
            <a:endParaRPr lang="ar-DZ" sz="2000" dirty="0" smtClean="0">
              <a:effectLst/>
            </a:endParaRPr>
          </a:p>
        </p:txBody>
      </p:sp>
      <p:sp>
        <p:nvSpPr>
          <p:cNvPr id="207876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3843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4679751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UV ABSORPTION SPECTRUM OF AROMATIC </a:t>
            </a:r>
            <a:endParaRPr lang="en-US" sz="1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5" name="Picture 5" descr="spectre 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777162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8895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" smtClean="0">
                <a:solidFill>
                  <a:srgbClr val="FFFF66"/>
                </a:solidFill>
              </a:rPr>
              <a:t>What do spectral properties, light absorption, absorption spectrum, peak, etc. mean?</a:t>
            </a:r>
            <a:endParaRPr lang="en-US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341438"/>
            <a:ext cx="8280400" cy="3959225"/>
          </a:xfrm>
          <a:ln w="76200" cmpd="tri">
            <a:solidFill>
              <a:srgbClr val="FFFF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" sz="3600" dirty="0" smtClean="0">
                <a:solidFill>
                  <a:srgbClr val="FFFF66"/>
                </a:solidFill>
              </a:rPr>
              <a:t> </a:t>
            </a:r>
            <a:r>
              <a:rPr lang="fr-FR" sz="3600" dirty="0" smtClean="0">
                <a:solidFill>
                  <a:srgbClr val="FFFF66"/>
                </a:solidFill>
              </a:rPr>
              <a:t/>
            </a:r>
            <a:br>
              <a:rPr lang="fr-FR" sz="3600" dirty="0" smtClean="0">
                <a:solidFill>
                  <a:srgbClr val="FFFF66"/>
                </a:solidFill>
              </a:rPr>
            </a:br>
            <a:r>
              <a:rPr lang="fr-FR" sz="3600" dirty="0" smtClean="0">
                <a:solidFill>
                  <a:srgbClr val="FFFF66"/>
                </a:solidFill>
              </a:rPr>
              <a:t>MOLECULAR </a:t>
            </a:r>
            <a:r>
              <a:rPr lang="en" sz="3600" dirty="0" smtClean="0">
                <a:solidFill>
                  <a:srgbClr val="FFFF66"/>
                </a:solidFill>
              </a:rPr>
              <a:t>Absorption </a:t>
            </a:r>
            <a:r>
              <a:rPr lang="en" sz="3600" dirty="0" smtClean="0">
                <a:solidFill>
                  <a:srgbClr val="FFFF66"/>
                </a:solidFill>
              </a:rPr>
              <a:t>spectrophotometry</a:t>
            </a:r>
            <a:r>
              <a:rPr lang="en" sz="3600" dirty="0" smtClean="0">
                <a:solidFill>
                  <a:srgbClr val="FFFF00"/>
                </a:solidFill>
              </a:rPr>
              <a:t>​</a:t>
            </a:r>
            <a:r>
              <a:rPr lang="en" sz="3600" dirty="0" smtClean="0">
                <a:solidFill>
                  <a:srgbClr val="00FF00"/>
                </a:solidFill>
              </a:rPr>
              <a:t>​</a:t>
            </a:r>
            <a:r>
              <a:rPr lang="en" sz="3600" dirty="0" smtClean="0">
                <a:solidFill>
                  <a:srgbClr val="FFFF00"/>
                </a:solidFill>
              </a:rPr>
              <a:t>​</a:t>
            </a:r>
            <a:r>
              <a:rPr lang="fr-FR" sz="3600" dirty="0" smtClean="0">
                <a:solidFill>
                  <a:srgbClr val="FFFF00"/>
                </a:solidFill>
              </a:rPr>
              <a:t/>
            </a:r>
            <a:br>
              <a:rPr lang="fr-FR" sz="3600" dirty="0" smtClean="0">
                <a:solidFill>
                  <a:srgbClr val="FFFF00"/>
                </a:solidFill>
              </a:rPr>
            </a:br>
            <a:r>
              <a:rPr lang="en" sz="3600" dirty="0" smtClean="0">
                <a:solidFill>
                  <a:srgbClr val="00FF00"/>
                </a:solidFill>
              </a:rPr>
              <a:t>​</a:t>
            </a:r>
            <a:r>
              <a:rPr lang="en" sz="3600" dirty="0" smtClean="0">
                <a:solidFill>
                  <a:srgbClr val="FFFF00"/>
                </a:solidFill>
              </a:rPr>
              <a:t>​</a:t>
            </a:r>
            <a:r>
              <a:rPr lang="fr-FR" sz="3600" dirty="0" smtClean="0">
                <a:solidFill>
                  <a:srgbClr val="FFFF00"/>
                </a:solidFill>
              </a:rPr>
              <a:t/>
            </a:r>
            <a:br>
              <a:rPr lang="fr-FR" sz="3600" dirty="0" smtClean="0">
                <a:solidFill>
                  <a:srgbClr val="FFFF00"/>
                </a:solidFill>
              </a:rPr>
            </a:br>
            <a:r>
              <a:rPr lang="en" sz="3600" dirty="0" smtClean="0">
                <a:solidFill>
                  <a:srgbClr val="FFFF00"/>
                </a:solidFill>
              </a:rPr>
              <a:t>(mAs)</a:t>
            </a:r>
            <a:endParaRPr lang="en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512763"/>
            <a:ext cx="7051253" cy="695325"/>
          </a:xfrm>
          <a:ln w="57150" cmpd="thickThin"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" sz="2800" dirty="0" smtClean="0">
                <a:solidFill>
                  <a:srgbClr val="FFFF00"/>
                </a:solidFill>
              </a:rPr>
              <a:t>Wavelengths and the visible spectrum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7652" name="Picture 4" descr="spectreon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44613"/>
            <a:ext cx="8843962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1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3965575" cy="614371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" sz="3200" smtClean="0">
                <a:solidFill>
                  <a:srgbClr val="FFFF66"/>
                </a:solidFill>
              </a:rPr>
              <a:t>GENERAL STRUCTURE</a:t>
            </a:r>
            <a:endParaRPr lang="en-US" sz="3200" smtClean="0">
              <a:solidFill>
                <a:srgbClr val="FFFF66"/>
              </a:solidFill>
            </a:endParaRPr>
          </a:p>
        </p:txBody>
      </p:sp>
      <p:pic>
        <p:nvPicPr>
          <p:cNvPr id="194563" name="Picture 5" descr="250px-AminoAcidb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816350" cy="280828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7" descr="acidesamin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41036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41396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497888" cy="6477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2400" b="1" i="1" u="sng" smtClean="0">
                <a:solidFill>
                  <a:srgbClr val="00FF00"/>
                </a:solidFill>
              </a:rPr>
              <a:t/>
            </a:r>
            <a:br>
              <a:rPr lang="fr-FR" sz="2400" b="1" i="1" u="sng" smtClean="0">
                <a:solidFill>
                  <a:srgbClr val="00FF00"/>
                </a:solidFill>
              </a:rPr>
            </a:br>
            <a:r>
              <a:rPr lang="fr-FR" sz="2400" b="1" i="1" u="sng" smtClean="0">
                <a:solidFill>
                  <a:srgbClr val="00FF00"/>
                </a:solidFill>
              </a:rPr>
              <a:t/>
            </a:r>
            <a:br>
              <a:rPr lang="fr-FR" sz="2400" b="1" i="1" u="sng" smtClean="0">
                <a:solidFill>
                  <a:srgbClr val="00FF00"/>
                </a:solidFill>
              </a:rPr>
            </a:br>
            <a:r>
              <a:rPr lang="en" sz="2400" b="1" i="1" u="sng" smtClean="0">
                <a:solidFill>
                  <a:srgbClr val="00FF00"/>
                </a:solidFill>
              </a:rPr>
              <a:t>1. Definition and principle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765175"/>
            <a:ext cx="8569325" cy="5903913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1600" dirty="0" smtClean="0"/>
              <a:t>    </a:t>
            </a:r>
            <a:r>
              <a:rPr lang="en" sz="1600" dirty="0" smtClean="0"/>
              <a:t>Monochromatic </a:t>
            </a:r>
            <a:r>
              <a:rPr lang="en" sz="1600" dirty="0" smtClean="0"/>
              <a:t>light beam passing through a tank containing dissolved substance</a:t>
            </a:r>
            <a:r>
              <a:rPr lang="en" sz="2000" dirty="0" smtClean="0"/>
              <a:t> </a:t>
            </a:r>
          </a:p>
          <a:p>
            <a:pPr algn="l" eaLnBrk="1" hangingPunct="1">
              <a:defRPr/>
            </a:pPr>
            <a:endParaRPr lang="fr-FR" sz="2000" dirty="0" smtClean="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140200" y="1844675"/>
            <a:ext cx="1214438" cy="3455988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5076825" y="2636838"/>
            <a:ext cx="2873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140200" y="29972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692275" y="3789363"/>
            <a:ext cx="23034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5219700" y="3789363"/>
            <a:ext cx="237648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679700" y="2843213"/>
            <a:ext cx="433388" cy="588962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3200">
                <a:solidFill>
                  <a:schemeClr val="bg1"/>
                </a:solidFill>
                <a:latin typeface="Arial" pitchFamily="34" charset="0"/>
              </a:rPr>
              <a:t>I </a:t>
            </a:r>
            <a:r>
              <a:rPr lang="en" altLang="fr-FR" sz="1800">
                <a:solidFill>
                  <a:schemeClr val="bg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280150" y="2843213"/>
            <a:ext cx="306388" cy="588962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3200">
                <a:solidFill>
                  <a:schemeClr val="bg1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635375" y="5373216"/>
            <a:ext cx="2187575" cy="3762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800" dirty="0">
                <a:latin typeface="Arial" pitchFamily="34" charset="0"/>
              </a:rPr>
              <a:t>Dissolved substance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156176" y="5078735"/>
            <a:ext cx="1089025" cy="588962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3200" dirty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en" altLang="fr-FR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" altLang="fr-FR" sz="2800" dirty="0">
                <a:solidFill>
                  <a:schemeClr val="bg1"/>
                </a:solidFill>
                <a:latin typeface="Arial" pitchFamily="34" charset="0"/>
              </a:rPr>
              <a:t>&lt;</a:t>
            </a:r>
            <a:r>
              <a:rPr lang="en" altLang="fr-FR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" altLang="fr-FR" sz="3200" dirty="0">
                <a:solidFill>
                  <a:schemeClr val="bg1"/>
                </a:solidFill>
                <a:latin typeface="Arial" pitchFamily="34" charset="0"/>
              </a:rPr>
              <a:t>I </a:t>
            </a:r>
            <a:r>
              <a:rPr lang="en" altLang="fr-FR" sz="1800" dirty="0">
                <a:solidFill>
                  <a:schemeClr val="bg1"/>
                </a:solidFill>
                <a:latin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533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  <p:bldP spid="29700" grpId="0" animBg="1"/>
      <p:bldP spid="29705" grpId="0" animBg="1"/>
      <p:bldP spid="29706" grpId="0" animBg="1"/>
      <p:bldP spid="29707" grpId="0" animBg="1"/>
      <p:bldP spid="297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1116013" y="260350"/>
            <a:ext cx="652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800" b="1" u="sng">
                <a:solidFill>
                  <a:schemeClr val="hlink"/>
                </a:solidFill>
                <a:latin typeface="Arial" pitchFamily="34" charset="0"/>
              </a:rPr>
              <a:t>DIAGRAM OF A SINGLE-BEAM SPECTROPHOTOMETER</a:t>
            </a:r>
          </a:p>
        </p:txBody>
      </p:sp>
      <p:sp>
        <p:nvSpPr>
          <p:cNvPr id="31747" name="Litebulb"/>
          <p:cNvSpPr>
            <a:spLocks noEditPoints="1" noChangeArrowheads="1"/>
          </p:cNvSpPr>
          <p:nvPr/>
        </p:nvSpPr>
        <p:spPr bwMode="auto">
          <a:xfrm>
            <a:off x="900113" y="1268413"/>
            <a:ext cx="385762" cy="50958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8" name="tower"/>
          <p:cNvSpPr>
            <a:spLocks noEditPoints="1" noChangeArrowheads="1"/>
          </p:cNvSpPr>
          <p:nvPr/>
        </p:nvSpPr>
        <p:spPr bwMode="auto">
          <a:xfrm>
            <a:off x="2124075" y="765175"/>
            <a:ext cx="142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258888" y="1700213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1331913" y="981075"/>
            <a:ext cx="7191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476375" y="1484313"/>
            <a:ext cx="15113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71775" y="908050"/>
            <a:ext cx="1368425" cy="1295400"/>
            <a:chOff x="1248" y="240"/>
            <a:chExt cx="4176" cy="3600"/>
          </a:xfrm>
        </p:grpSpPr>
        <p:sp>
          <p:nvSpPr>
            <p:cNvPr id="31753" name="Pyr1"/>
            <p:cNvSpPr>
              <a:spLocks noEditPoints="1" noChangeArrowheads="1"/>
            </p:cNvSpPr>
            <p:nvPr/>
          </p:nvSpPr>
          <p:spPr bwMode="auto">
            <a:xfrm>
              <a:off x="2871" y="240"/>
              <a:ext cx="940" cy="79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4" name="Pyr2"/>
            <p:cNvSpPr>
              <a:spLocks noEditPoints="1" noChangeArrowheads="1"/>
            </p:cNvSpPr>
            <p:nvPr/>
          </p:nvSpPr>
          <p:spPr bwMode="auto">
            <a:xfrm>
              <a:off x="2333" y="1039"/>
              <a:ext cx="2010" cy="935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5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6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6" name="Pyr4"/>
            <p:cNvSpPr>
              <a:spLocks noEditPoints="1" noChangeArrowheads="1"/>
            </p:cNvSpPr>
            <p:nvPr/>
          </p:nvSpPr>
          <p:spPr bwMode="auto">
            <a:xfrm>
              <a:off x="1248" y="2905"/>
              <a:ext cx="4176" cy="935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924300" y="1484313"/>
            <a:ext cx="15113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8" name="tower"/>
          <p:cNvSpPr>
            <a:spLocks noEditPoints="1" noChangeArrowheads="1"/>
          </p:cNvSpPr>
          <p:nvPr/>
        </p:nvSpPr>
        <p:spPr bwMode="auto">
          <a:xfrm>
            <a:off x="4716463" y="765175"/>
            <a:ext cx="142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5508625" y="836613"/>
            <a:ext cx="504825" cy="15113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6011863" y="1484313"/>
            <a:ext cx="15113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7596188" y="9810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8101013" y="1916113"/>
            <a:ext cx="0" cy="201771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6804025" y="3933825"/>
            <a:ext cx="2066925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764" name="AutoShape 20"/>
          <p:cNvCxnSpPr>
            <a:cxnSpLocks noChangeShapeType="1"/>
            <a:endCxn id="31763" idx="1"/>
          </p:cNvCxnSpPr>
          <p:nvPr/>
        </p:nvCxnSpPr>
        <p:spPr bwMode="auto">
          <a:xfrm>
            <a:off x="5148263" y="4365625"/>
            <a:ext cx="1655762" cy="2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5" name="computr2"/>
          <p:cNvSpPr>
            <a:spLocks noEditPoints="1" noChangeArrowheads="1"/>
          </p:cNvSpPr>
          <p:nvPr/>
        </p:nvSpPr>
        <p:spPr bwMode="auto">
          <a:xfrm>
            <a:off x="3995738" y="3429000"/>
            <a:ext cx="1809750" cy="1809750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519113" y="1987550"/>
            <a:ext cx="1060450" cy="517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n" altLang="fr-FR" sz="1400" b="1">
                <a:solidFill>
                  <a:schemeClr val="bg1"/>
                </a:solidFill>
                <a:latin typeface="Arial" pitchFamily="34" charset="0"/>
              </a:rPr>
              <a:t>Source</a:t>
            </a:r>
          </a:p>
          <a:p>
            <a:pPr algn="ctr" rtl="1" eaLnBrk="1" hangingPunct="1"/>
            <a:r>
              <a:rPr lang="en" altLang="fr-FR" sz="1400" b="1">
                <a:solidFill>
                  <a:schemeClr val="bg1"/>
                </a:solidFill>
                <a:latin typeface="Arial" pitchFamily="34" charset="0"/>
              </a:rPr>
              <a:t>bright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763713" y="2636838"/>
            <a:ext cx="873125" cy="517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n" altLang="fr-FR" sz="1400" b="1">
                <a:solidFill>
                  <a:schemeClr val="bg1"/>
                </a:solidFill>
                <a:latin typeface="Arial" pitchFamily="34" charset="0"/>
              </a:rPr>
              <a:t>Slot</a:t>
            </a:r>
          </a:p>
          <a:p>
            <a:pPr algn="ctr" rtl="1" eaLnBrk="1" hangingPunct="1"/>
            <a:r>
              <a:rPr lang="en" altLang="fr-FR" sz="1400" b="1">
                <a:solidFill>
                  <a:schemeClr val="bg1"/>
                </a:solidFill>
                <a:latin typeface="Arial" pitchFamily="34" charset="0"/>
              </a:rPr>
              <a:t>entry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2700338" y="2276475"/>
            <a:ext cx="163195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400" b="1">
                <a:solidFill>
                  <a:schemeClr val="bg1"/>
                </a:solidFill>
                <a:latin typeface="Arial" pitchFamily="34" charset="0"/>
              </a:rPr>
              <a:t>Monochromator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332288" y="2636838"/>
            <a:ext cx="922337" cy="517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n" altLang="fr-FR" sz="1400" b="1">
                <a:solidFill>
                  <a:schemeClr val="bg1"/>
                </a:solidFill>
                <a:latin typeface="Arial" pitchFamily="34" charset="0"/>
              </a:rPr>
              <a:t>Slot</a:t>
            </a:r>
          </a:p>
          <a:p>
            <a:pPr algn="ctr" rtl="1" eaLnBrk="1" hangingPunct="1"/>
            <a:r>
              <a:rPr lang="en" altLang="fr-FR" sz="1400" b="1">
                <a:solidFill>
                  <a:schemeClr val="bg1"/>
                </a:solidFill>
                <a:latin typeface="Arial" pitchFamily="34" charset="0"/>
              </a:rPr>
              <a:t>exit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5416550" y="2419350"/>
            <a:ext cx="617538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400" b="1">
                <a:solidFill>
                  <a:schemeClr val="bg1"/>
                </a:solidFill>
                <a:latin typeface="Arial" pitchFamily="34" charset="0"/>
              </a:rPr>
              <a:t>Tank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7805430" y="333375"/>
            <a:ext cx="1180131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rtl="1" eaLnBrk="1" hangingPunct="1"/>
            <a:r>
              <a:rPr lang="en" altLang="fr-FR" sz="1400" b="1" dirty="0" smtClean="0">
                <a:solidFill>
                  <a:schemeClr val="bg1"/>
                </a:solidFill>
                <a:latin typeface="Arial" pitchFamily="34" charset="0"/>
              </a:rPr>
              <a:t>Photo</a:t>
            </a:r>
            <a:endParaRPr lang="en" altLang="fr-FR" sz="14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rtl="1" eaLnBrk="1" hangingPunct="1"/>
            <a:r>
              <a:rPr lang="fr-FR" altLang="fr-FR" sz="1400" b="1" dirty="0" smtClean="0">
                <a:solidFill>
                  <a:schemeClr val="bg1"/>
                </a:solidFill>
                <a:latin typeface="Arial" pitchFamily="34" charset="0"/>
              </a:rPr>
              <a:t>E</a:t>
            </a:r>
            <a:r>
              <a:rPr lang="en" altLang="fr-FR" sz="1400" b="1" dirty="0" smtClean="0">
                <a:solidFill>
                  <a:schemeClr val="bg1"/>
                </a:solidFill>
                <a:latin typeface="Arial" pitchFamily="34" charset="0"/>
              </a:rPr>
              <a:t>lectric cell</a:t>
            </a:r>
            <a:endParaRPr lang="en" altLang="fr-F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216775" y="4940300"/>
            <a:ext cx="955625" cy="30777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400" b="1" dirty="0">
                <a:solidFill>
                  <a:schemeClr val="bg1"/>
                </a:solidFill>
                <a:latin typeface="Arial" pitchFamily="34" charset="0"/>
              </a:rPr>
              <a:t>Amplifier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4264025" y="5372100"/>
            <a:ext cx="1366838" cy="5175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400" b="1">
                <a:solidFill>
                  <a:schemeClr val="bg1"/>
                </a:solidFill>
                <a:latin typeface="Arial" pitchFamily="34" charset="0"/>
              </a:rPr>
              <a:t>Galvanometer</a:t>
            </a:r>
          </a:p>
          <a:p>
            <a:pPr rtl="1" eaLnBrk="1" hangingPunct="1"/>
            <a:r>
              <a:rPr lang="en" altLang="fr-FR" sz="1400" b="1">
                <a:solidFill>
                  <a:schemeClr val="bg1"/>
                </a:solidFill>
                <a:latin typeface="Arial" pitchFamily="34" charset="0"/>
              </a:rPr>
              <a:t>Or computer</a:t>
            </a:r>
          </a:p>
        </p:txBody>
      </p:sp>
    </p:spTree>
    <p:extLst>
      <p:ext uri="{BB962C8B-B14F-4D97-AF65-F5344CB8AC3E}">
        <p14:creationId xmlns:p14="http://schemas.microsoft.com/office/powerpoint/2010/main" val="32247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nimBg="1"/>
      <p:bldP spid="31761" grpId="0" animBg="1"/>
      <p:bldP spid="31763" grpId="0" animBg="1"/>
      <p:bldP spid="31766" grpId="0" animBg="1"/>
      <p:bldP spid="31767" grpId="0" animBg="1"/>
      <p:bldP spid="31768" grpId="0" animBg="1"/>
      <p:bldP spid="31769" grpId="0" animBg="1"/>
      <p:bldP spid="31770" grpId="0" animBg="1"/>
      <p:bldP spid="31771" grpId="0" animBg="1"/>
      <p:bldP spid="31772" grpId="0" animBg="1"/>
      <p:bldP spid="317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4" y="865188"/>
            <a:ext cx="8700963" cy="823912"/>
          </a:xfrm>
        </p:spPr>
        <p:txBody>
          <a:bodyPr/>
          <a:lstStyle/>
          <a:p>
            <a:pPr eaLnBrk="1" hangingPunct="1">
              <a:defRPr/>
            </a:pPr>
            <a:r>
              <a:rPr lang="en" sz="3200" dirty="0" smtClean="0">
                <a:solidFill>
                  <a:srgbClr val="FFFF00"/>
                </a:solidFill>
              </a:rPr>
              <a:t>  </a:t>
            </a:r>
            <a:r>
              <a:rPr lang="en" sz="3000" dirty="0" smtClean="0">
                <a:solidFill>
                  <a:srgbClr val="FFFF00"/>
                </a:solidFill>
              </a:rPr>
              <a:t>Requirements </a:t>
            </a:r>
            <a:r>
              <a:rPr lang="en" sz="3000" dirty="0" smtClean="0">
                <a:solidFill>
                  <a:srgbClr val="FFFF00"/>
                </a:solidFill>
              </a:rPr>
              <a:t>for good spectrophotometry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565400"/>
            <a:ext cx="8542338" cy="5472113"/>
          </a:xfrm>
        </p:spPr>
        <p:txBody>
          <a:bodyPr/>
          <a:lstStyle/>
          <a:p>
            <a:pPr eaLnBrk="1" hangingPunct="1">
              <a:defRPr/>
            </a:pPr>
            <a:r>
              <a:rPr lang="en" sz="2800" b="1" smtClean="0">
                <a:solidFill>
                  <a:srgbClr val="00FF00"/>
                </a:solidFill>
              </a:rPr>
              <a:t>Light source stability:</a:t>
            </a:r>
            <a:r>
              <a:rPr lang="en" smtClean="0"/>
              <a:t> </a:t>
            </a:r>
            <a:r>
              <a:rPr lang="en" sz="2000" smtClean="0"/>
              <a:t>(i.e., constant light energy throughout the measurement period)</a:t>
            </a:r>
          </a:p>
          <a:p>
            <a:pPr eaLnBrk="1" hangingPunct="1">
              <a:defRPr/>
            </a:pPr>
            <a:r>
              <a:rPr lang="en" sz="2800" b="1" smtClean="0">
                <a:solidFill>
                  <a:srgbClr val="00FF00"/>
                </a:solidFill>
              </a:rPr>
              <a:t>Quality and cleanliness of the tanks used:</a:t>
            </a:r>
            <a:r>
              <a:rPr lang="en" smtClean="0"/>
              <a:t> </a:t>
            </a:r>
            <a:r>
              <a:rPr lang="en" sz="2000" smtClean="0"/>
              <a:t>(Made of quartz, polyethylene, glass except for enzymatic assays; no fingerprints on the tank)</a:t>
            </a:r>
          </a:p>
          <a:p>
            <a:pPr eaLnBrk="1" hangingPunct="1">
              <a:defRPr/>
            </a:pPr>
            <a:r>
              <a:rPr lang="en" sz="2800" b="1" smtClean="0">
                <a:solidFill>
                  <a:srgbClr val="00FF00"/>
                </a:solidFill>
              </a:rPr>
              <a:t>Cover the tank:</a:t>
            </a:r>
            <a:r>
              <a:rPr lang="en" smtClean="0"/>
              <a:t> </a:t>
            </a:r>
            <a:r>
              <a:rPr lang="en" sz="2000" smtClean="0"/>
              <a:t>(total darkness)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mtClean="0"/>
          </a:p>
          <a:p>
            <a:pPr eaLnBrk="1" hangingPunct="1">
              <a:defRPr/>
            </a:pPr>
            <a:endParaRPr lang="fr-FR" smtClean="0"/>
          </a:p>
          <a:p>
            <a:pPr eaLnBrk="1" hangingPunct="1">
              <a:defRPr/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5285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06425"/>
            <a:ext cx="8509000" cy="679450"/>
          </a:xfrm>
        </p:spPr>
        <p:txBody>
          <a:bodyPr/>
          <a:lstStyle/>
          <a:p>
            <a:pPr eaLnBrk="1" hangingPunct="1">
              <a:defRPr/>
            </a:pPr>
            <a:r>
              <a:rPr lang="en" sz="3600" dirty="0" smtClean="0">
                <a:solidFill>
                  <a:schemeClr val="accent3"/>
                </a:solidFill>
              </a:rPr>
              <a:t>Concept of absorption spectrum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1430338"/>
            <a:ext cx="8542337" cy="5472112"/>
          </a:xfrm>
        </p:spPr>
        <p:txBody>
          <a:bodyPr/>
          <a:lstStyle/>
          <a:p>
            <a:pPr eaLnBrk="1" hangingPunct="1">
              <a:defRPr/>
            </a:pPr>
            <a:r>
              <a:rPr lang="en" sz="2400" smtClean="0"/>
              <a:t>This is established in order to determine </a:t>
            </a:r>
            <a:r>
              <a:rPr lang="en" sz="2400" b="1" smtClean="0">
                <a:solidFill>
                  <a:srgbClr val="FFFF00"/>
                </a:solidFill>
              </a:rPr>
              <a:t>the maximum absorption </a:t>
            </a:r>
            <a:r>
              <a:rPr lang="en" sz="2400" smtClean="0"/>
              <a:t>of light by a given substance by </a:t>
            </a:r>
            <a:r>
              <a:rPr lang="en" sz="2400" b="1" smtClean="0">
                <a:solidFill>
                  <a:srgbClr val="00FF00"/>
                </a:solidFill>
              </a:rPr>
              <a:t>varying the wavelength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400" smtClean="0"/>
          </a:p>
          <a:p>
            <a:pPr eaLnBrk="1" hangingPunct="1">
              <a:defRPr/>
            </a:pPr>
            <a:r>
              <a:rPr lang="en" sz="2400" smtClean="0"/>
              <a:t>For example, chlorophylls </a:t>
            </a:r>
            <a:r>
              <a:rPr lang="en" sz="2400" b="1" smtClean="0">
                <a:solidFill>
                  <a:srgbClr val="FFFF00"/>
                </a:solidFill>
              </a:rPr>
              <a:t>a </a:t>
            </a:r>
            <a:r>
              <a:rPr lang="en" sz="2400" smtClean="0"/>
              <a:t>and </a:t>
            </a:r>
            <a:r>
              <a:rPr lang="en" sz="2400" b="1" smtClean="0">
                <a:solidFill>
                  <a:srgbClr val="FFFF00"/>
                </a:solidFill>
              </a:rPr>
              <a:t>b </a:t>
            </a:r>
            <a:r>
              <a:rPr lang="en" sz="2400" smtClean="0"/>
              <a:t>absorb in the blue and red parts of the spectrum. But at what wavelength should the instrument be set to read the absorption of each chlorophyll under optimal conditions?</a:t>
            </a:r>
            <a:r>
              <a:rPr lang="en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pectre-lumi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35183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987675" y="162877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800" b="1">
                <a:solidFill>
                  <a:srgbClr val="000000"/>
                </a:solidFill>
                <a:latin typeface="Arial" pitchFamily="34" charset="0"/>
              </a:rPr>
              <a:t>480 nm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816100" y="20812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800" b="1">
                <a:solidFill>
                  <a:srgbClr val="000000"/>
                </a:solidFill>
                <a:latin typeface="Arial" pitchFamily="34" charset="0"/>
              </a:rPr>
              <a:t>430 nm</a:t>
            </a:r>
          </a:p>
        </p:txBody>
      </p:sp>
    </p:spTree>
    <p:extLst>
      <p:ext uri="{BB962C8B-B14F-4D97-AF65-F5344CB8AC3E}">
        <p14:creationId xmlns:p14="http://schemas.microsoft.com/office/powerpoint/2010/main" val="13822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362950" cy="6308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" b="1" i="1" u="sng" dirty="0" smtClean="0">
                <a:solidFill>
                  <a:srgbClr val="FFFF66"/>
                </a:solidFill>
              </a:rPr>
              <a:t>Chemical properties of amino acids</a:t>
            </a:r>
            <a:r>
              <a:rPr lang="en" b="1" i="1" u="sng" dirty="0" smtClean="0"/>
              <a:t> </a:t>
            </a:r>
          </a:p>
          <a:p>
            <a:pPr eaLnBrk="1" hangingPunct="1">
              <a:defRPr/>
            </a:pPr>
            <a:r>
              <a:rPr lang="en" sz="2800" b="1" dirty="0" smtClean="0">
                <a:solidFill>
                  <a:srgbClr val="99FF33"/>
                </a:solidFill>
                <a:effectLst/>
              </a:rPr>
              <a:t>Properties due to –COOH</a:t>
            </a:r>
            <a:r>
              <a:rPr lang="en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" dirty="0" smtClean="0">
                <a:solidFill>
                  <a:schemeClr val="accent3"/>
                </a:solidFill>
              </a:rPr>
              <a:t>Esterification: </a:t>
            </a:r>
            <a:r>
              <a:rPr lang="en" sz="2000" dirty="0" smtClean="0"/>
              <a:t>Reaction with an alcohol group to produce an ester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dirty="0" smtClean="0"/>
              <a:t>   </a:t>
            </a:r>
            <a:r>
              <a:rPr lang="en" dirty="0" err="1" smtClean="0">
                <a:solidFill>
                  <a:schemeClr val="accent3"/>
                </a:solidFill>
              </a:rPr>
              <a:t>Amidation </a:t>
            </a:r>
            <a:r>
              <a:rPr lang="en" dirty="0" smtClean="0">
                <a:solidFill>
                  <a:schemeClr val="accent3"/>
                </a:solidFill>
              </a:rPr>
              <a:t>: </a:t>
            </a:r>
            <a:r>
              <a:rPr lang="en" sz="2000" dirty="0" smtClean="0"/>
              <a:t>Reaction with an amine group to produce an amide</a:t>
            </a:r>
            <a:r>
              <a:rPr lang="en" dirty="0" smtClean="0"/>
              <a:t> </a:t>
            </a:r>
            <a:r>
              <a:rPr lang="en" sz="2000" dirty="0" smtClean="0"/>
              <a:t>(CO—NH bond)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000" dirty="0" smtClean="0"/>
              <a:t>     </a:t>
            </a:r>
            <a:r>
              <a:rPr lang="en" dirty="0" smtClean="0">
                <a:solidFill>
                  <a:schemeClr val="accent3"/>
                </a:solidFill>
              </a:rPr>
              <a:t>Salt formation</a:t>
            </a:r>
            <a:r>
              <a:rPr lang="en" sz="2000" dirty="0" smtClean="0">
                <a:solidFill>
                  <a:schemeClr val="accent3"/>
                </a:solidFill>
              </a:rPr>
              <a:t> </a:t>
            </a:r>
            <a:r>
              <a:rPr lang="en" sz="2000" dirty="0" smtClean="0"/>
              <a:t>Reaction with compounds such as </a:t>
            </a:r>
            <a:r>
              <a:rPr lang="en" sz="2000" dirty="0" err="1" smtClean="0"/>
              <a:t>NaOH </a:t>
            </a:r>
            <a:r>
              <a:rPr lang="en" sz="2000" dirty="0" smtClean="0"/>
              <a:t>or KOH, formation of salts or saponification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000" dirty="0" smtClean="0">
                <a:solidFill>
                  <a:schemeClr val="accent3"/>
                </a:solidFill>
              </a:rPr>
              <a:t>     </a:t>
            </a:r>
            <a:r>
              <a:rPr lang="en" dirty="0" smtClean="0">
                <a:solidFill>
                  <a:schemeClr val="accent3"/>
                </a:solidFill>
              </a:rPr>
              <a:t>Decarboxylation </a:t>
            </a:r>
            <a:r>
              <a:rPr lang="en" dirty="0" smtClean="0">
                <a:solidFill>
                  <a:schemeClr val="folHlink"/>
                </a:solidFill>
              </a:rPr>
              <a:t>:</a:t>
            </a:r>
            <a:r>
              <a:rPr lang="en" dirty="0" smtClean="0"/>
              <a:t> </a:t>
            </a:r>
            <a:r>
              <a:rPr lang="en" sz="2000" dirty="0" smtClean="0"/>
              <a:t>Release of CO2 </a:t>
            </a:r>
            <a:r>
              <a:rPr lang="en" sz="2000" baseline="-25000" dirty="0" smtClean="0"/>
              <a:t>, </a:t>
            </a:r>
            <a:r>
              <a:rPr lang="en" sz="2000" dirty="0" smtClean="0"/>
              <a:t>which gives rise to an amino compound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en-US" sz="2000" dirty="0" smtClean="0"/>
          </a:p>
        </p:txBody>
      </p:sp>
      <p:sp>
        <p:nvSpPr>
          <p:cNvPr id="219139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768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4" descr="Image:Image07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848600" cy="34575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185988" y="404813"/>
            <a:ext cx="4187825" cy="376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DECARBOXYLATION REACTION</a:t>
            </a:r>
            <a:endParaRPr lang="en-US" sz="1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0164" name="Text Box 5"/>
          <p:cNvSpPr txBox="1">
            <a:spLocks noChangeArrowheads="1"/>
          </p:cNvSpPr>
          <p:nvPr/>
        </p:nvSpPr>
        <p:spPr bwMode="auto">
          <a:xfrm>
            <a:off x="4857750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2598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362950" cy="6308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" b="1" i="1" u="sng" dirty="0" smtClean="0">
                <a:solidFill>
                  <a:srgbClr val="FFFF66"/>
                </a:solidFill>
              </a:rPr>
              <a:t>Chemical properties of amino acids</a:t>
            </a:r>
            <a:r>
              <a:rPr lang="en" b="1" i="1" u="sng" dirty="0" smtClean="0"/>
              <a:t> </a:t>
            </a:r>
          </a:p>
          <a:p>
            <a:pPr eaLnBrk="1" hangingPunct="1">
              <a:defRPr/>
            </a:pPr>
            <a:r>
              <a:rPr lang="en" sz="2800" b="1" dirty="0" smtClean="0">
                <a:solidFill>
                  <a:srgbClr val="99FF33"/>
                </a:solidFill>
                <a:effectLst/>
              </a:rPr>
              <a:t>Properties due to –NH2</a:t>
            </a:r>
            <a:r>
              <a:rPr lang="en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" dirty="0" smtClean="0">
                <a:solidFill>
                  <a:schemeClr val="accent3"/>
                </a:solidFill>
              </a:rPr>
              <a:t>The formation of N-acylated derivatives </a:t>
            </a:r>
            <a:r>
              <a:rPr lang="en" dirty="0" smtClean="0">
                <a:solidFill>
                  <a:schemeClr val="folHlink"/>
                </a:solidFill>
              </a:rPr>
              <a:t>:</a:t>
            </a:r>
            <a:r>
              <a:rPr lang="en" dirty="0" smtClean="0"/>
              <a:t> </a:t>
            </a:r>
            <a:r>
              <a:rPr lang="en" sz="2000" dirty="0" smtClean="0"/>
              <a:t>Anhydride halides of carboxylic acids form N-acylates</a:t>
            </a:r>
          </a:p>
          <a:p>
            <a:pPr eaLnBrk="1" hangingPunct="1">
              <a:defRPr/>
            </a:pPr>
            <a:r>
              <a:rPr lang="en" sz="2000" dirty="0" smtClean="0"/>
              <a:t>R—CO—X + H </a:t>
            </a:r>
            <a:r>
              <a:rPr lang="en" sz="2000" baseline="-25000" dirty="0" smtClean="0"/>
              <a:t>2 </a:t>
            </a:r>
            <a:r>
              <a:rPr lang="en" sz="2000" dirty="0" smtClean="0"/>
              <a:t>N—CH—R' ----------- R—CO—HN—CH—R' + XH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dirty="0" smtClean="0"/>
              <a:t>   </a:t>
            </a:r>
            <a:r>
              <a:rPr lang="en" dirty="0" smtClean="0">
                <a:solidFill>
                  <a:schemeClr val="accent3"/>
                </a:solidFill>
              </a:rPr>
              <a:t>Deamination using nitrous acid </a:t>
            </a:r>
            <a:r>
              <a:rPr lang="en" dirty="0" smtClean="0">
                <a:solidFill>
                  <a:schemeClr val="folHlink"/>
                </a:solidFill>
              </a:rPr>
              <a:t>:</a:t>
            </a:r>
            <a:r>
              <a:rPr lang="en" dirty="0" smtClean="0"/>
              <a:t> </a:t>
            </a:r>
            <a:r>
              <a:rPr lang="en" sz="2000" dirty="0" smtClean="0"/>
              <a:t>This produces an acid—alcohol + nitrogen release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000" dirty="0" smtClean="0"/>
              <a:t>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dirty="0" smtClean="0">
                <a:solidFill>
                  <a:schemeClr val="folHlink"/>
                </a:solidFill>
              </a:rPr>
              <a:t>Oxidative deamination </a:t>
            </a:r>
            <a:r>
              <a:rPr lang="en" sz="2000" dirty="0" smtClean="0"/>
              <a:t>: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000" dirty="0" smtClean="0"/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0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221187" name="Picture 4" descr="Image:Image066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84763"/>
            <a:ext cx="7489825" cy="1584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755650" y="3789363"/>
            <a:ext cx="777716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—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 </a:t>
            </a:r>
            <a:r>
              <a:rPr lang="en" sz="1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— </a:t>
            </a:r>
            <a:r>
              <a:rPr lang="e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en" sz="1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</a:t>
            </a:r>
            <a:r>
              <a:rPr lang="en" sz="1800" b="1" baseline="-25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" sz="1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" sz="1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</a:t>
            </a:r>
            <a:r>
              <a:rPr lang="e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en" sz="1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" sz="1800" b="1" baseline="-25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---------- R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—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 </a:t>
            </a:r>
            <a:r>
              <a:rPr lang="en" sz="1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</a:t>
            </a:r>
            <a:r>
              <a:rPr lang="en" sz="1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" sz="1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---COOH + </a:t>
            </a:r>
            <a:r>
              <a:rPr lang="e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en" sz="18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" sz="1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</a:t>
            </a:r>
            <a:r>
              <a:rPr lang="en" sz="1800" b="1" baseline="-25000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" sz="1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r" rtl="1">
              <a:spcBef>
                <a:spcPct val="50000"/>
              </a:spcBef>
              <a:defRPr/>
            </a:pPr>
            <a:endParaRPr lang="fr-FR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rtl="1">
              <a:spcBef>
                <a:spcPct val="50000"/>
              </a:spcBef>
              <a:defRPr/>
            </a:pPr>
            <a:endParaRPr lang="fr-FR" sz="1800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772296" y="419735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COOH</a:t>
            </a: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2844378" y="4076700"/>
            <a:ext cx="7143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191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  <p:sp>
        <p:nvSpPr>
          <p:cNvPr id="221192" name="ZoneTexte 1"/>
          <p:cNvSpPr txBox="1">
            <a:spLocks noChangeArrowheads="1"/>
          </p:cNvSpPr>
          <p:nvPr/>
        </p:nvSpPr>
        <p:spPr bwMode="auto">
          <a:xfrm>
            <a:off x="1116013" y="5157788"/>
            <a:ext cx="358775" cy="3381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1193" name="ZoneTexte 8"/>
          <p:cNvSpPr txBox="1">
            <a:spLocks noChangeArrowheads="1"/>
          </p:cNvSpPr>
          <p:nvPr/>
        </p:nvSpPr>
        <p:spPr bwMode="auto">
          <a:xfrm>
            <a:off x="1187450" y="5876925"/>
            <a:ext cx="360363" cy="3381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1194" name="ZoneTexte 9"/>
          <p:cNvSpPr txBox="1">
            <a:spLocks noChangeArrowheads="1"/>
          </p:cNvSpPr>
          <p:nvPr/>
        </p:nvSpPr>
        <p:spPr bwMode="auto">
          <a:xfrm>
            <a:off x="6372225" y="5445125"/>
            <a:ext cx="360363" cy="3381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1195" name="ZoneTexte 10"/>
          <p:cNvSpPr txBox="1">
            <a:spLocks noChangeArrowheads="1"/>
          </p:cNvSpPr>
          <p:nvPr/>
        </p:nvSpPr>
        <p:spPr bwMode="auto">
          <a:xfrm>
            <a:off x="2555875" y="5467350"/>
            <a:ext cx="358775" cy="338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1196" name="ZoneTexte 11"/>
          <p:cNvSpPr txBox="1">
            <a:spLocks noChangeArrowheads="1"/>
          </p:cNvSpPr>
          <p:nvPr/>
        </p:nvSpPr>
        <p:spPr bwMode="auto">
          <a:xfrm>
            <a:off x="7885113" y="5445125"/>
            <a:ext cx="358775" cy="338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1197" name="ZoneTexte 12"/>
          <p:cNvSpPr txBox="1">
            <a:spLocks noChangeArrowheads="1"/>
          </p:cNvSpPr>
          <p:nvPr/>
        </p:nvSpPr>
        <p:spPr bwMode="auto">
          <a:xfrm>
            <a:off x="2374900" y="5445125"/>
            <a:ext cx="180975" cy="3381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21198" name="ZoneTexte 13"/>
          <p:cNvSpPr txBox="1">
            <a:spLocks noChangeArrowheads="1"/>
          </p:cNvSpPr>
          <p:nvPr/>
        </p:nvSpPr>
        <p:spPr bwMode="auto">
          <a:xfrm>
            <a:off x="5184775" y="5157788"/>
            <a:ext cx="179388" cy="338137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37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50825" y="476250"/>
            <a:ext cx="8050217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Transamination </a:t>
            </a:r>
            <a:r>
              <a:rPr lang="e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" sz="1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This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involves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transfer of the amine group</a:t>
            </a:r>
          </a:p>
          <a:p>
            <a:pPr>
              <a:defRPr/>
            </a:pPr>
            <a:r>
              <a:rPr lang="en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of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one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compound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on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another</a:t>
            </a:r>
          </a:p>
          <a:p>
            <a:pPr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2211" name="Picture 8" descr="Image:Image070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41438"/>
            <a:ext cx="7786688" cy="1828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2" name="Picture 9" descr="Image:Image072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84538"/>
            <a:ext cx="7715250" cy="3384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43125" y="2714625"/>
            <a:ext cx="1597025" cy="33813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dirty="0">
                <a:solidFill>
                  <a:srgbClr val="000000"/>
                </a:solidFill>
              </a:rPr>
              <a:t>acid</a:t>
            </a:r>
            <a:r>
              <a:rPr lang="en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dirty="0">
                <a:solidFill>
                  <a:srgbClr val="000000"/>
                </a:solidFill>
              </a:rPr>
              <a:t>ketone</a:t>
            </a:r>
          </a:p>
        </p:txBody>
      </p:sp>
      <p:sp>
        <p:nvSpPr>
          <p:cNvPr id="22221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8051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Image:Image076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052513"/>
            <a:ext cx="5572125" cy="58054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763713" y="549275"/>
            <a:ext cx="5337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" sz="1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Deamination-transamination coupling</a:t>
            </a:r>
          </a:p>
        </p:txBody>
      </p:sp>
      <p:sp>
        <p:nvSpPr>
          <p:cNvPr id="223236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4786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4247703" cy="671513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" sz="4000" smtClean="0">
                <a:solidFill>
                  <a:srgbClr val="FFFF66"/>
                </a:solidFill>
              </a:rPr>
              <a:t>General concepts</a:t>
            </a:r>
            <a:endParaRPr lang="en-US" sz="4000" smtClean="0">
              <a:solidFill>
                <a:srgbClr val="FFFF66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435975" cy="5394325"/>
          </a:xfrm>
        </p:spPr>
        <p:txBody>
          <a:bodyPr/>
          <a:lstStyle/>
          <a:p>
            <a:pPr eaLnBrk="1" hangingPunct="1"/>
            <a:r>
              <a:rPr lang="en" altLang="fr-FR" sz="2000" smtClean="0">
                <a:effectLst/>
              </a:rPr>
              <a:t>Natural amino acids are primarily α- amino acids conforming to the general structure shown in the previous slide</a:t>
            </a:r>
            <a:endParaRPr lang="ar-SA" altLang="fr-FR" sz="2000" smtClean="0">
              <a:effectLst/>
            </a:endParaRPr>
          </a:p>
          <a:p>
            <a:pPr eaLnBrk="1" hangingPunct="1"/>
            <a:r>
              <a:rPr lang="en" altLang="fr-FR" sz="2000" smtClean="0">
                <a:effectLst/>
              </a:rPr>
              <a:t>R is called radical or main chain, it is found in all amino acids. R represents a side chain characteristic of each amino acid. Amino acids are generally classified according to the properties of their side chain into five groups : </a:t>
            </a:r>
            <a:r>
              <a:rPr lang="en" altLang="fr-FR" sz="2000" smtClean="0">
                <a:effectLst/>
                <a:hlinkClick r:id="rId2" tooltip="Acide"/>
              </a:rPr>
              <a:t>acidic </a:t>
            </a:r>
            <a:r>
              <a:rPr lang="en" altLang="fr-FR" sz="2000" smtClean="0">
                <a:effectLst/>
              </a:rPr>
              <a:t>, </a:t>
            </a:r>
            <a:r>
              <a:rPr lang="en" altLang="fr-FR" sz="2000" smtClean="0">
                <a:effectLst/>
                <a:hlinkClick r:id="rId3" tooltip="Base (chimie)"/>
              </a:rPr>
              <a:t>basic </a:t>
            </a:r>
            <a:r>
              <a:rPr lang="en" altLang="fr-FR" sz="2000" smtClean="0">
                <a:effectLst/>
              </a:rPr>
              <a:t>, </a:t>
            </a:r>
            <a:r>
              <a:rPr lang="en" altLang="fr-FR" sz="2000" smtClean="0">
                <a:effectLst/>
                <a:hlinkClick r:id="rId4" tooltip="Neutre"/>
              </a:rPr>
              <a:t>neutral </a:t>
            </a:r>
            <a:r>
              <a:rPr lang="en" altLang="fr-FR" sz="2000" smtClean="0">
                <a:effectLst/>
              </a:rPr>
              <a:t>, </a:t>
            </a:r>
            <a:r>
              <a:rPr lang="en" altLang="fr-FR" sz="2000" smtClean="0">
                <a:solidFill>
                  <a:schemeClr val="hlink"/>
                </a:solidFill>
                <a:effectLst/>
              </a:rPr>
              <a:t>hydrophilic ( </a:t>
            </a:r>
            <a:r>
              <a:rPr lang="en" altLang="fr-FR" sz="2000" smtClean="0">
                <a:effectLst/>
                <a:hlinkClick r:id="rId5" tooltip="Polarité (chimie)"/>
              </a:rPr>
              <a:t>polar </a:t>
            </a:r>
            <a:r>
              <a:rPr lang="en" altLang="fr-FR" sz="2000" smtClean="0">
                <a:effectLst/>
              </a:rPr>
              <a:t>) , or </a:t>
            </a:r>
            <a:r>
              <a:rPr lang="en" altLang="fr-FR" sz="2000" smtClean="0">
                <a:effectLst/>
                <a:hlinkClick r:id="rId6" tooltip="Hydrophobe"/>
              </a:rPr>
              <a:t>hydrophobic </a:t>
            </a:r>
            <a:r>
              <a:rPr lang="en" altLang="fr-FR" sz="2000" smtClean="0">
                <a:effectLst/>
              </a:rPr>
              <a:t>( nonpolar ).</a:t>
            </a:r>
          </a:p>
        </p:txBody>
      </p:sp>
      <p:sp>
        <p:nvSpPr>
          <p:cNvPr id="195588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6706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23850" y="3068638"/>
            <a:ext cx="8497888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Formation </a:t>
            </a:r>
            <a:r>
              <a:rPr lang="e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of </a:t>
            </a:r>
            <a:r>
              <a:rPr lang="en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imine </a:t>
            </a:r>
            <a:r>
              <a:rPr lang="en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formerly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called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" </a:t>
            </a:r>
            <a:r>
              <a:rPr lang="en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ship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's base "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This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a reaction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between the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amine group and the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oxygen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an aldehyde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group to give an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imine .</a:t>
            </a:r>
          </a:p>
          <a:p>
            <a:pPr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'—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CHO + H2N----CH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—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 ---------------------- R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'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---CH==N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—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CH---R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2627784" y="5084861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7020272" y="5085184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483768" y="5373216"/>
            <a:ext cx="938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COOH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876256" y="5408389"/>
            <a:ext cx="93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COOH</a:t>
            </a:r>
          </a:p>
        </p:txBody>
      </p:sp>
      <p:sp>
        <p:nvSpPr>
          <p:cNvPr id="224263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40402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5" descr="Réaction d'un acide aminé avec un aldéhyde aromatique.">
            <a:hlinkClick r:id="rId2" tooltip="Réaction d'un acide aminé avec un aldéhyde aromatique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353425" cy="1800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Text Box 6"/>
          <p:cNvSpPr txBox="1">
            <a:spLocks noChangeArrowheads="1"/>
          </p:cNvSpPr>
          <p:nvPr/>
        </p:nvSpPr>
        <p:spPr bwMode="auto">
          <a:xfrm>
            <a:off x="250825" y="476250"/>
            <a:ext cx="85931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1800" b="1"/>
              <a:t>Reaction with </a:t>
            </a:r>
            <a:r>
              <a:rPr lang="en" altLang="fr-FR" sz="1800" b="1">
                <a:latin typeface="Arial" pitchFamily="34" charset="0"/>
              </a:rPr>
              <a:t>aldehydes​</a:t>
            </a:r>
            <a:r>
              <a:rPr lang="en" altLang="fr-FR" sz="1800" b="1"/>
              <a:t>​ </a:t>
            </a:r>
          </a:p>
          <a:p>
            <a:pPr eaLnBrk="1" hangingPunct="1"/>
            <a:r>
              <a:rPr lang="en" altLang="fr-FR" sz="1800" i="1"/>
              <a:t>With the </a:t>
            </a:r>
            <a:r>
              <a:rPr lang="en" altLang="fr-FR" sz="1800" i="1">
                <a:hlinkClick r:id="rId4" tooltip="Aldéhyde"/>
              </a:rPr>
              <a:t>ald </a:t>
            </a:r>
            <a:r>
              <a:rPr lang="en" altLang="fr-FR" sz="1800" i="1">
                <a:latin typeface="Arial" pitchFamily="34" charset="0"/>
                <a:hlinkClick r:id="rId4" tooltip="Aldéhyde"/>
              </a:rPr>
              <a:t>é </a:t>
            </a:r>
            <a:r>
              <a:rPr lang="en" altLang="fr-FR" sz="1800" i="1">
                <a:hlinkClick r:id="rId4" tooltip="Aldéhyde"/>
              </a:rPr>
              <a:t>hydes</a:t>
            </a:r>
            <a:r>
              <a:rPr lang="en" altLang="fr-FR" sz="1800" i="1"/>
              <a:t> </a:t>
            </a:r>
            <a:r>
              <a:rPr lang="en" altLang="fr-FR" sz="1800" i="1">
                <a:hlinkClick r:id="rId5" tooltip="Composé aliphatique"/>
              </a:rPr>
              <a:t>Aliphatics </a:t>
            </a:r>
            <a:r>
              <a:rPr lang="en" altLang="fr-FR" sz="1800" i="1">
                <a:latin typeface="Arial" pitchFamily="34" charset="0"/>
              </a:rPr>
              <a:t>: the derivative dimethylol </a:t>
            </a:r>
            <a:r>
              <a:rPr lang="en" altLang="fr-FR" sz="1800" i="1"/>
              <a:t>is formed​​</a:t>
            </a:r>
          </a:p>
          <a:p>
            <a:pPr eaLnBrk="1" hangingPunct="1"/>
            <a:r>
              <a:rPr lang="en" altLang="fr-FR" sz="1800" i="1"/>
              <a:t>of the amino acid </a:t>
            </a:r>
            <a:r>
              <a:rPr lang="en" altLang="fr-FR" sz="1800" i="1">
                <a:latin typeface="Arial" pitchFamily="34" charset="0"/>
              </a:rPr>
              <a:t>. </a:t>
            </a:r>
            <a:r>
              <a:rPr lang="en" altLang="fr-FR" sz="1800" i="1"/>
              <a:t>With the </a:t>
            </a:r>
            <a:r>
              <a:rPr lang="en" altLang="fr-FR" sz="1800" i="1">
                <a:hlinkClick r:id="rId4" tooltip="Aldéhyde"/>
              </a:rPr>
              <a:t>ald </a:t>
            </a:r>
            <a:r>
              <a:rPr lang="en" altLang="fr-FR" sz="1800" i="1">
                <a:latin typeface="Arial" pitchFamily="34" charset="0"/>
                <a:hlinkClick r:id="rId4" tooltip="Aldéhyde"/>
              </a:rPr>
              <a:t>é </a:t>
            </a:r>
            <a:r>
              <a:rPr lang="en" altLang="fr-FR" sz="1800" i="1">
                <a:hlinkClick r:id="rId4" tooltip="Aldéhyde"/>
              </a:rPr>
              <a:t>hydes</a:t>
            </a:r>
            <a:r>
              <a:rPr lang="en" altLang="fr-FR" sz="1800" i="1"/>
              <a:t> </a:t>
            </a:r>
            <a:r>
              <a:rPr lang="en" altLang="fr-FR" sz="1800" b="1" i="1">
                <a:hlinkClick r:id="rId6" tooltip="Hydrocarbure aromatique"/>
              </a:rPr>
              <a:t>aromatics </a:t>
            </a:r>
            <a:r>
              <a:rPr lang="en" altLang="fr-FR" sz="1800" i="1"/>
              <a:t>, we obtain Schiff bases .</a:t>
            </a:r>
            <a:endParaRPr lang="fr-FR" altLang="fr-FR" sz="1800" i="1"/>
          </a:p>
        </p:txBody>
      </p:sp>
      <p:sp>
        <p:nvSpPr>
          <p:cNvPr id="225284" name="Text Box 7"/>
          <p:cNvSpPr txBox="1">
            <a:spLocks noChangeArrowheads="1"/>
          </p:cNvSpPr>
          <p:nvPr/>
        </p:nvSpPr>
        <p:spPr bwMode="auto">
          <a:xfrm>
            <a:off x="309563" y="3281363"/>
            <a:ext cx="88201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1800" b="1"/>
              <a:t>Arylation </a:t>
            </a:r>
          </a:p>
          <a:p>
            <a:pPr eaLnBrk="1" hangingPunct="1"/>
            <a:r>
              <a:rPr lang="en" altLang="fr-FR" sz="1800" i="1"/>
              <a:t>Substituting an H from the NH2 function  by a group </a:t>
            </a:r>
            <a:r>
              <a:rPr lang="en" altLang="fr-FR" sz="1800" i="1">
                <a:hlinkClick r:id="rId7" tooltip="Aryle"/>
              </a:rPr>
              <a:t>aryl </a:t>
            </a:r>
            <a:r>
              <a:rPr lang="en" altLang="fr-FR" sz="1800" i="1"/>
              <a:t>( </a:t>
            </a:r>
            <a:r>
              <a:rPr lang="en" altLang="fr-FR" sz="1800" b="1" i="1">
                <a:hlinkClick r:id="rId6" tooltip="Hydrocarbure aromatique"/>
              </a:rPr>
              <a:t>aromatic)</a:t>
            </a:r>
            <a:endParaRPr lang="fr-FR" altLang="fr-FR" sz="1800" b="1" i="1"/>
          </a:p>
          <a:p>
            <a:pPr eaLnBrk="1" hangingPunct="1"/>
            <a:r>
              <a:rPr lang="en" altLang="fr-FR" sz="1800" i="1"/>
              <a:t>) leads </a:t>
            </a:r>
            <a:r>
              <a:rPr lang="en" altLang="fr-FR" sz="1800" i="1">
                <a:latin typeface="Arial" pitchFamily="34" charset="0"/>
              </a:rPr>
              <a:t>to </a:t>
            </a:r>
            <a:r>
              <a:rPr lang="en" altLang="fr-FR" sz="1800" i="1"/>
              <a:t>a function </a:t>
            </a:r>
            <a:r>
              <a:rPr lang="en" altLang="fr-FR" sz="1800" i="1">
                <a:hlinkClick r:id="rId8" tooltip="Amine (chimie)"/>
              </a:rPr>
              <a:t>amine</a:t>
            </a:r>
            <a:r>
              <a:rPr lang="en" altLang="fr-FR" sz="1800" i="1"/>
              <a:t> secondary.</a:t>
            </a:r>
            <a:endParaRPr lang="fr-FR" altLang="fr-FR" sz="1800" i="1"/>
          </a:p>
          <a:p>
            <a:pPr eaLnBrk="1" hangingPunct="1"/>
            <a:r>
              <a:rPr lang="en" altLang="fr-FR" sz="1800" i="1">
                <a:latin typeface="Arial" pitchFamily="34" charset="0"/>
              </a:rPr>
              <a:t>, </a:t>
            </a:r>
            <a:r>
              <a:rPr lang="en" altLang="fr-FR" sz="1800" i="1"/>
              <a:t>with 2,4-dinitro- 1- fluorobenzene ( Sanger </a:t>
            </a:r>
            <a:r>
              <a:rPr lang="en" altLang="fr-FR" sz="1800" i="1">
                <a:latin typeface="Arial" pitchFamily="34" charset="0"/>
              </a:rPr>
              <a:t>reagent ) a </a:t>
            </a:r>
            <a:r>
              <a:rPr lang="en" altLang="fr-FR" sz="1800" i="1"/>
              <a:t>colored </a:t>
            </a:r>
            <a:r>
              <a:rPr lang="en" altLang="fr-FR" sz="1800" i="1">
                <a:latin typeface="Arial" pitchFamily="34" charset="0"/>
              </a:rPr>
              <a:t>dinitrophenyl amino </a:t>
            </a:r>
            <a:r>
              <a:rPr lang="en" altLang="fr-FR" sz="1800" i="1"/>
              <a:t>acid is formed , </a:t>
            </a:r>
            <a:r>
              <a:rPr lang="en" altLang="fr-FR" sz="1800" i="1">
                <a:latin typeface="Arial" pitchFamily="34" charset="0"/>
              </a:rPr>
              <a:t>therefore </a:t>
            </a:r>
            <a:r>
              <a:rPr lang="en" altLang="fr-FR" sz="1800" i="1"/>
              <a:t>it can be measured.</a:t>
            </a:r>
            <a:endParaRPr lang="ar-DZ" altLang="fr-FR" sz="1800" i="1"/>
          </a:p>
          <a:p>
            <a:pPr eaLnBrk="1" hangingPunct="1"/>
            <a:r>
              <a:rPr lang="en" altLang="fr-FR" sz="1800" i="1"/>
              <a:t>This </a:t>
            </a:r>
            <a:r>
              <a:rPr lang="en" altLang="fr-FR" sz="1800" i="1">
                <a:latin typeface="Arial" pitchFamily="34" charset="0"/>
              </a:rPr>
              <a:t>reaction </a:t>
            </a:r>
            <a:r>
              <a:rPr lang="en" altLang="fr-FR" sz="1800" i="1"/>
              <a:t>can occur when the amino acid </a:t>
            </a:r>
            <a:r>
              <a:rPr lang="en" altLang="fr-FR" sz="1800" i="1">
                <a:latin typeface="Arial" pitchFamily="34" charset="0"/>
              </a:rPr>
              <a:t>is </a:t>
            </a:r>
            <a:r>
              <a:rPr lang="en" altLang="fr-FR" sz="1800" i="1"/>
              <a:t>incorporated </a:t>
            </a:r>
            <a:r>
              <a:rPr lang="en" altLang="fr-FR" sz="1800" i="1">
                <a:latin typeface="Arial" pitchFamily="34" charset="0"/>
              </a:rPr>
              <a:t>into </a:t>
            </a:r>
            <a:r>
              <a:rPr lang="en" altLang="fr-FR" sz="1800" i="1"/>
              <a:t>a </a:t>
            </a:r>
            <a:r>
              <a:rPr lang="en" altLang="fr-FR" sz="1800" i="1">
                <a:hlinkClick r:id="rId9" tooltip="Protéine"/>
              </a:rPr>
              <a:t>protein </a:t>
            </a:r>
            <a:r>
              <a:rPr lang="en" altLang="fr-FR" sz="1800" i="1"/>
              <a:t>.</a:t>
            </a:r>
            <a:endParaRPr lang="ar-DZ" altLang="fr-FR" sz="1800" i="1"/>
          </a:p>
          <a:p>
            <a:pPr eaLnBrk="1" hangingPunct="1"/>
            <a:r>
              <a:rPr lang="en" altLang="fr-FR" sz="1800" i="1"/>
              <a:t>Hydrolysis of a </a:t>
            </a:r>
            <a:endParaRPr lang="ar-DZ" altLang="fr-FR" sz="1800" i="1"/>
          </a:p>
          <a:p>
            <a:pPr eaLnBrk="1" hangingPunct="1"/>
            <a:r>
              <a:rPr lang="en" altLang="fr-FR" sz="1800" i="1"/>
              <a:t>corresponding to </a:t>
            </a:r>
            <a:r>
              <a:rPr lang="en" altLang="fr-FR" sz="1800" i="1">
                <a:latin typeface="Arial" pitchFamily="34" charset="0"/>
              </a:rPr>
              <a:t>amino acids </a:t>
            </a:r>
            <a:r>
              <a:rPr lang="en" altLang="fr-FR" sz="1800" i="1"/>
              <a:t>with NH2 groups are </a:t>
            </a:r>
            <a:endParaRPr lang="ar-DZ" altLang="fr-FR" sz="1800" i="1"/>
          </a:p>
          <a:p>
            <a:pPr eaLnBrk="1" hangingPunct="1"/>
            <a:r>
              <a:rPr lang="en" altLang="fr-FR" sz="1800" i="1"/>
              <a:t>( terminals). </a:t>
            </a:r>
            <a:r>
              <a:rPr lang="ar-SA" altLang="fr-FR" sz="1800" i="1"/>
              <a:t/>
            </a:r>
            <a:br>
              <a:rPr lang="ar-SA" altLang="fr-FR" sz="1800" i="1"/>
            </a:br>
            <a:r>
              <a:rPr lang="en" altLang="fr-FR" sz="1800" i="1"/>
              <a:t>This </a:t>
            </a:r>
            <a:r>
              <a:rPr lang="en" altLang="fr-FR" sz="1800" i="1">
                <a:latin typeface="Arial" pitchFamily="34" charset="0"/>
              </a:rPr>
              <a:t>reaction </a:t>
            </a:r>
            <a:r>
              <a:rPr lang="en" altLang="fr-FR" sz="1800" i="1"/>
              <a:t>allowed</a:t>
            </a:r>
            <a:r>
              <a:rPr lang="en" altLang="fr-FR" sz="1800" i="1">
                <a:latin typeface="Arial" pitchFamily="34" charset="0"/>
              </a:rPr>
              <a:t>​</a:t>
            </a:r>
            <a:r>
              <a:rPr lang="en" altLang="fr-FR" sz="1800" i="1"/>
              <a:t> </a:t>
            </a:r>
            <a:r>
              <a:rPr lang="en" altLang="fr-FR" sz="1800" i="1">
                <a:hlinkClick r:id="rId10" tooltip="Frederick Sanger"/>
              </a:rPr>
              <a:t>Frederick Sanger </a:t>
            </a:r>
            <a:r>
              <a:rPr lang="en" altLang="fr-FR" sz="1800" i="1"/>
              <a:t>( in 1953) </a:t>
            </a:r>
            <a:r>
              <a:rPr lang="en" altLang="fr-FR" sz="1800" i="1">
                <a:latin typeface="Arial" pitchFamily="34" charset="0"/>
              </a:rPr>
              <a:t>established </a:t>
            </a:r>
            <a:r>
              <a:rPr lang="en" altLang="fr-FR" sz="1800" i="1"/>
              <a:t>the </a:t>
            </a:r>
            <a:r>
              <a:rPr lang="en" altLang="fr-FR" sz="1800" i="1">
                <a:latin typeface="Arial" pitchFamily="34" charset="0"/>
              </a:rPr>
              <a:t>first </a:t>
            </a:r>
            <a:r>
              <a:rPr lang="en" altLang="fr-FR" sz="1800" i="1"/>
              <a:t>structure</a:t>
            </a:r>
            <a:endParaRPr lang="ar-DZ" altLang="fr-FR" sz="1800" i="1"/>
          </a:p>
          <a:p>
            <a:pPr eaLnBrk="1" hangingPunct="1"/>
            <a:r>
              <a:rPr lang="en" altLang="fr-FR" sz="1800" i="1"/>
              <a:t>primary of a protein </a:t>
            </a:r>
            <a:r>
              <a:rPr lang="en" altLang="fr-FR" sz="1800" i="1">
                <a:latin typeface="Arial" pitchFamily="34" charset="0"/>
              </a:rPr>
              <a:t>( </a:t>
            </a:r>
            <a:r>
              <a:rPr lang="en" altLang="fr-FR" sz="1800" i="1"/>
              <a:t>insulin ) .</a:t>
            </a:r>
            <a:endParaRPr lang="fr-FR" altLang="fr-FR" sz="1800" i="1"/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2781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5" descr="ninhydrin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6975"/>
            <a:ext cx="4968875" cy="2016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7" name="Picture 4" descr="alpha amino-alcool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6624638" cy="26638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-6697"/>
            <a:ext cx="90124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" sz="2400" b="1" dirty="0" smtClean="0">
                <a:solidFill>
                  <a:schemeClr val="accent3"/>
                </a:solidFill>
                <a:latin typeface="Arial" pitchFamily="34" charset="0"/>
                <a:cs typeface="Times New Roman" pitchFamily="18" charset="0"/>
              </a:rPr>
              <a:t>      Reaction </a:t>
            </a:r>
            <a:r>
              <a:rPr lang="en" sz="2400" b="1" dirty="0">
                <a:solidFill>
                  <a:schemeClr val="accent3"/>
                </a:solidFill>
                <a:latin typeface="Arial" pitchFamily="34" charset="0"/>
                <a:cs typeface="Times New Roman" pitchFamily="18" charset="0"/>
              </a:rPr>
              <a:t>with Ninhydrin .</a:t>
            </a:r>
            <a:r>
              <a:rPr lang="en" sz="2400" dirty="0">
                <a:solidFill>
                  <a:schemeClr val="accent3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3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accent3"/>
                </a:solidFill>
                <a:latin typeface="Arial" pitchFamily="34" charset="0"/>
                <a:cs typeface="Times New Roman" pitchFamily="18" charset="0"/>
              </a:rPr>
            </a:br>
            <a:r>
              <a:rPr lang="en" sz="12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  </a:t>
            </a: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       </a:t>
            </a:r>
            <a:r>
              <a:rPr lang="en" sz="12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 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Very used as reagent acid developer​ amino acids in chromatography .</a:t>
            </a:r>
          </a:p>
          <a:p>
            <a:pPr>
              <a:defRPr/>
            </a:pPr>
            <a:r>
              <a:rPr lang="en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      Ninhydrin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​ East below shape hydrated 2,2-dihydroxyindan-1,3-dione, i.e .:</a:t>
            </a: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3208506"/>
            <a:ext cx="91793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    The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central ketone function is highly electrophilic and reacts with the amine </a:t>
            </a:r>
            <a:endParaRPr lang="en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    </a:t>
            </a:r>
            <a:r>
              <a:rPr lang="en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function  amino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acids</a:t>
            </a: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endParaRPr lang="fr-FR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2631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4212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5" descr="imine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17588"/>
            <a:ext cx="6724650" cy="2124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1" name="Picture 4" descr="elimination d'aldéhy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6840538" cy="2374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50825" y="320675"/>
            <a:ext cx="8299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" sz="1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-L' α </a:t>
            </a:r>
            <a:r>
              <a:rPr lang="en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amino alcohol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loses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one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mole </a:t>
            </a:r>
            <a:r>
              <a:rPr lang="en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of water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, </a:t>
            </a:r>
            <a:r>
              <a:rPr lang="en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then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one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mole of </a:t>
            </a:r>
            <a:r>
              <a:rPr lang="en" sz="20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CO2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en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in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giving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an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imine,</a:t>
            </a:r>
            <a:endParaRPr lang="fr-FR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endParaRPr lang="fr-FR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95288" y="3357563"/>
            <a:ext cx="7753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This imine is hydrolyzed, releasing an aldehyde and an amine.</a:t>
            </a:r>
            <a:endParaRPr lang="fr-FR" sz="2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endParaRPr lang="fr-FR" sz="2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27334" name="Text Box 10"/>
          <p:cNvSpPr txBox="1">
            <a:spLocks noChangeArrowheads="1"/>
          </p:cNvSpPr>
          <p:nvPr/>
        </p:nvSpPr>
        <p:spPr bwMode="auto">
          <a:xfrm>
            <a:off x="2124075" y="1773238"/>
            <a:ext cx="360363" cy="366712"/>
          </a:xfrm>
          <a:prstGeom prst="rect">
            <a:avLst/>
          </a:prstGeom>
          <a:solidFill>
            <a:schemeClr val="hlink">
              <a:alpha val="2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227335" name="Text Box 11"/>
          <p:cNvSpPr txBox="1">
            <a:spLocks noChangeArrowheads="1"/>
          </p:cNvSpPr>
          <p:nvPr/>
        </p:nvSpPr>
        <p:spPr bwMode="auto">
          <a:xfrm>
            <a:off x="2268538" y="2276475"/>
            <a:ext cx="184150" cy="366713"/>
          </a:xfrm>
          <a:prstGeom prst="rect">
            <a:avLst/>
          </a:prstGeom>
          <a:solidFill>
            <a:schemeClr val="hlink">
              <a:alpha val="2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227336" name="Text Box 12"/>
          <p:cNvSpPr txBox="1">
            <a:spLocks noChangeArrowheads="1"/>
          </p:cNvSpPr>
          <p:nvPr/>
        </p:nvSpPr>
        <p:spPr bwMode="auto">
          <a:xfrm>
            <a:off x="3203575" y="2276475"/>
            <a:ext cx="360363" cy="366713"/>
          </a:xfrm>
          <a:prstGeom prst="rect">
            <a:avLst/>
          </a:prstGeom>
          <a:solidFill>
            <a:schemeClr val="hlink">
              <a:alpha val="2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227337" name="Text Box 13"/>
          <p:cNvSpPr txBox="1">
            <a:spLocks noChangeArrowheads="1"/>
          </p:cNvSpPr>
          <p:nvPr/>
        </p:nvSpPr>
        <p:spPr bwMode="auto">
          <a:xfrm>
            <a:off x="5003800" y="13414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227338" name="Text Box 14"/>
          <p:cNvSpPr txBox="1">
            <a:spLocks noChangeArrowheads="1"/>
          </p:cNvSpPr>
          <p:nvPr/>
        </p:nvSpPr>
        <p:spPr bwMode="auto">
          <a:xfrm>
            <a:off x="5075238" y="1341438"/>
            <a:ext cx="576262" cy="641350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endParaRPr lang="fr-FR" altLang="fr-FR" sz="1800"/>
          </a:p>
          <a:p>
            <a:pPr algn="r" rtl="1" eaLnBrk="1" hangingPunct="1"/>
            <a:r>
              <a:rPr lang="en" altLang="fr-FR" sz="1800"/>
              <a:t>   </a:t>
            </a:r>
          </a:p>
        </p:txBody>
      </p:sp>
      <p:sp>
        <p:nvSpPr>
          <p:cNvPr id="227339" name="Text Box 15"/>
          <p:cNvSpPr txBox="1">
            <a:spLocks noChangeArrowheads="1"/>
          </p:cNvSpPr>
          <p:nvPr/>
        </p:nvSpPr>
        <p:spPr bwMode="auto">
          <a:xfrm>
            <a:off x="3419475" y="4581525"/>
            <a:ext cx="576263" cy="366713"/>
          </a:xfrm>
          <a:prstGeom prst="rect">
            <a:avLst/>
          </a:prstGeom>
          <a:solidFill>
            <a:schemeClr val="folHlink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227340" name="Text Box 16"/>
          <p:cNvSpPr txBox="1">
            <a:spLocks noChangeArrowheads="1"/>
          </p:cNvSpPr>
          <p:nvPr/>
        </p:nvSpPr>
        <p:spPr bwMode="auto">
          <a:xfrm>
            <a:off x="5940425" y="4868863"/>
            <a:ext cx="288925" cy="366712"/>
          </a:xfrm>
          <a:prstGeom prst="rect">
            <a:avLst/>
          </a:prstGeom>
          <a:solidFill>
            <a:schemeClr val="folHlink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227341" name="Text Box 17"/>
          <p:cNvSpPr txBox="1">
            <a:spLocks noChangeArrowheads="1"/>
          </p:cNvSpPr>
          <p:nvPr/>
        </p:nvSpPr>
        <p:spPr bwMode="auto">
          <a:xfrm>
            <a:off x="6804025" y="4797425"/>
            <a:ext cx="358775" cy="366713"/>
          </a:xfrm>
          <a:prstGeom prst="rect">
            <a:avLst/>
          </a:prstGeom>
          <a:solidFill>
            <a:schemeClr val="folHlink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227342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4575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79388" y="476250"/>
            <a:ext cx="8662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The released amine reacts with another mole of ninhydrin to give</a:t>
            </a:r>
          </a:p>
          <a:p>
            <a:pPr>
              <a:defRPr/>
            </a:pPr>
            <a:r>
              <a:rPr lang="e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a new cetimine,</a:t>
            </a:r>
            <a:endParaRPr lang="fr-FR" sz="2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endParaRPr lang="fr-FR" sz="2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228355" name="Picture 2" descr="deuxieme imin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7200900" cy="26654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50825" y="4149725"/>
            <a:ext cx="7470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This highly delocalized compound is colored.</a:t>
            </a:r>
          </a:p>
          <a:p>
            <a:pPr>
              <a:defRPr/>
            </a:pPr>
            <a:r>
              <a:rPr lang="e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It is called </a:t>
            </a:r>
            <a:r>
              <a:rPr lang="en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Ruheman Purple.</a:t>
            </a:r>
            <a:r>
              <a:rPr lang="e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It should be noted that only one nitrogen atom remains from</a:t>
            </a:r>
          </a:p>
          <a:p>
            <a:pPr>
              <a:defRPr/>
            </a:pPr>
            <a:r>
              <a:rPr lang="en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the initial amino acid in the final dye.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28357" name="Text Box 6"/>
          <p:cNvSpPr txBox="1">
            <a:spLocks noChangeArrowheads="1"/>
          </p:cNvSpPr>
          <p:nvPr/>
        </p:nvSpPr>
        <p:spPr bwMode="auto">
          <a:xfrm>
            <a:off x="1835150" y="2420938"/>
            <a:ext cx="215900" cy="366712"/>
          </a:xfrm>
          <a:prstGeom prst="rect">
            <a:avLst/>
          </a:prstGeom>
          <a:solidFill>
            <a:srgbClr val="FF33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endParaRPr lang="fr-FR" altLang="fr-FR" sz="1800"/>
          </a:p>
        </p:txBody>
      </p:sp>
      <p:sp>
        <p:nvSpPr>
          <p:cNvPr id="228358" name="Text Box 7"/>
          <p:cNvSpPr txBox="1">
            <a:spLocks noChangeArrowheads="1"/>
          </p:cNvSpPr>
          <p:nvPr/>
        </p:nvSpPr>
        <p:spPr bwMode="auto">
          <a:xfrm>
            <a:off x="2339975" y="2492375"/>
            <a:ext cx="215900" cy="366713"/>
          </a:xfrm>
          <a:prstGeom prst="rect">
            <a:avLst/>
          </a:prstGeom>
          <a:solidFill>
            <a:srgbClr val="FF33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endParaRPr lang="fr-FR" altLang="fr-FR" sz="1800"/>
          </a:p>
        </p:txBody>
      </p:sp>
      <p:sp>
        <p:nvSpPr>
          <p:cNvPr id="228359" name="Text Box 8"/>
          <p:cNvSpPr txBox="1">
            <a:spLocks noChangeArrowheads="1"/>
          </p:cNvSpPr>
          <p:nvPr/>
        </p:nvSpPr>
        <p:spPr bwMode="auto">
          <a:xfrm>
            <a:off x="4067175" y="2708275"/>
            <a:ext cx="504825" cy="366713"/>
          </a:xfrm>
          <a:prstGeom prst="rect">
            <a:avLst/>
          </a:prstGeom>
          <a:solidFill>
            <a:srgbClr val="FF33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endParaRPr lang="fr-FR" altLang="fr-FR" sz="1800"/>
          </a:p>
        </p:txBody>
      </p:sp>
      <p:sp>
        <p:nvSpPr>
          <p:cNvPr id="22836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0169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61963" y="404813"/>
            <a:ext cx="8323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Action of 1Fluoro</a:t>
            </a:r>
            <a:r>
              <a:rPr lang="en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2.4DiNitroBenz ( </a:t>
            </a:r>
            <a:r>
              <a:rPr lang="en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FDNB </a:t>
            </a:r>
            <a:r>
              <a:rPr lang="en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353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defRPr/>
            </a:pP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</a:rPr>
              <a:t>This compound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reacts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</a:rPr>
              <a:t>readily with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amine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</a:rPr>
              <a:t>groups to form </a:t>
            </a:r>
            <a:r>
              <a:rPr lang="en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</a:rPr>
              <a:t>, 2,4-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dinitrophenyl derivatives .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</a:rPr>
              <a:t>This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compound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</a:rPr>
              <a:t>is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colored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</a:rPr>
              <a:t>and therefore easily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detectable by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</a:rPr>
              <a:t>spectrophotometry </a:t>
            </a:r>
            <a:r>
              <a:rPr lang="en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</a:rPr>
              <a:t>Sanger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reaction </a:t>
            </a:r>
            <a:r>
              <a:rPr lang="en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</p:txBody>
      </p:sp>
      <p:pic>
        <p:nvPicPr>
          <p:cNvPr id="229380" name="Picture 8" descr="Methode Sang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00112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11709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381000"/>
            <a:ext cx="2376289" cy="815975"/>
          </a:xfrm>
          <a:solidFill>
            <a:srgbClr val="FF3399"/>
          </a:solidFill>
          <a:ln w="57150"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" sz="4000" b="1" smtClean="0">
                <a:solidFill>
                  <a:schemeClr val="tx1"/>
                </a:solidFill>
              </a:rPr>
              <a:t>PEPTIDES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44843" y="1196975"/>
            <a:ext cx="8448332" cy="53276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" sz="2800" b="1" u="sng" dirty="0" smtClean="0">
                <a:solidFill>
                  <a:srgbClr val="FFFF00"/>
                </a:solidFill>
              </a:rPr>
              <a:t>1. Definition</a:t>
            </a:r>
            <a:endParaRPr lang="fr-FR" sz="28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b="1" dirty="0" smtClean="0">
                <a:solidFill>
                  <a:srgbClr val="FF3399"/>
                </a:solidFill>
              </a:rPr>
              <a:t>Peptides are synthetic or natural compounds resulting from the limited chaining of amino acids linked together by peptide bonds.</a:t>
            </a:r>
            <a:r>
              <a:rPr lang="en" sz="2400" dirty="0" smtClean="0">
                <a:solidFill>
                  <a:srgbClr val="FF3399"/>
                </a:solidFill>
              </a:rPr>
              <a:t> </a:t>
            </a:r>
            <a:r>
              <a:rPr lang="fr-FR" sz="2400" dirty="0" smtClean="0">
                <a:solidFill>
                  <a:srgbClr val="FF3399"/>
                </a:solidFill>
              </a:rPr>
              <a:t/>
            </a:r>
            <a:br>
              <a:rPr lang="fr-FR" sz="2400" dirty="0" smtClean="0">
                <a:solidFill>
                  <a:srgbClr val="FF3399"/>
                </a:solidFill>
              </a:rPr>
            </a:br>
            <a:r>
              <a:rPr lang="en" sz="2400" dirty="0" smtClean="0"/>
              <a:t>–COOH of the functional group and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–NH2 of the functional group of the following amino acid.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b="1" dirty="0" smtClean="0">
                <a:solidFill>
                  <a:srgbClr val="FFFF00"/>
                </a:solidFill>
              </a:rPr>
              <a:t>By convention, a sequence is read with</a:t>
            </a:r>
            <a:r>
              <a:rPr lang="en" sz="2400" dirty="0" smtClean="0"/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The first amino acid carries a free –NH2.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The last one carries a free –COOH.</a:t>
            </a:r>
            <a:endParaRPr lang="fr-FR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b="1" dirty="0" smtClean="0">
                <a:solidFill>
                  <a:srgbClr val="FFFF00"/>
                </a:solidFill>
              </a:rPr>
              <a:t>Different peptides</a:t>
            </a:r>
            <a:r>
              <a:rPr lang="en" sz="2400" dirty="0" smtClean="0"/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Oligopeptides: number of amino acids &lt; 10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Polypeptides: 10 &lt; number of amino acids &lt; 100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33751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81000" y="247750"/>
            <a:ext cx="7491153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rtl="1">
              <a:defRPr/>
            </a:pPr>
            <a:r>
              <a:rPr lang="en" sz="3600" b="1" dirty="0"/>
              <a:t>           </a:t>
            </a:r>
            <a:r>
              <a:rPr lang="en" sz="36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peptide bond</a:t>
            </a:r>
            <a:r>
              <a:rPr lang="en" sz="1800" u="sng" dirty="0"/>
              <a:t> </a:t>
            </a:r>
          </a:p>
          <a:p>
            <a:pPr rtl="1">
              <a:defRPr/>
            </a:pPr>
            <a:endParaRPr lang="fr-FR" sz="1800" dirty="0"/>
          </a:p>
          <a:p>
            <a:pPr rtl="1">
              <a:defRPr/>
            </a:pP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Amino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acids can link to each other by a bond</a:t>
            </a:r>
          </a:p>
          <a:p>
            <a:pPr rtl="1">
              <a:defRPr/>
            </a:pP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peptide.</a:t>
            </a:r>
          </a:p>
          <a:p>
            <a:pPr rtl="1">
              <a:defRPr/>
            </a:pP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peptide bond is formed between the acid group (COOH)</a:t>
            </a:r>
          </a:p>
          <a:p>
            <a:pPr rtl="1">
              <a:defRPr/>
            </a:pP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one amino acid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and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amine group (NH2) of the other</a:t>
            </a:r>
          </a:p>
          <a:p>
            <a:pPr rtl="1">
              <a:defRPr/>
            </a:pP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During the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reaction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a water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molecule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eliminated .</a:t>
            </a:r>
          </a:p>
          <a:p>
            <a:pPr rtl="1">
              <a:defRPr/>
            </a:pP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This is therefore once again a condensation 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reaction .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31427" name="Picture 5" descr="liaisonp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87137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41995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Fichier:Peptidformationball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895350"/>
            <a:ext cx="6962775" cy="59451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936750" y="477838"/>
            <a:ext cx="5472113" cy="376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PEPTIDE BOND = A DIPEPTIDE</a:t>
            </a:r>
            <a:endParaRPr lang="en-US" sz="1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15857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549275"/>
            <a:ext cx="8785225" cy="6119813"/>
          </a:xfrm>
        </p:spPr>
        <p:txBody>
          <a:bodyPr/>
          <a:lstStyle/>
          <a:p>
            <a:pPr eaLnBrk="1" hangingPunct="1">
              <a:defRPr/>
            </a:pPr>
            <a:r>
              <a:rPr lang="en" b="1" smtClean="0">
                <a:solidFill>
                  <a:srgbClr val="FFFF00"/>
                </a:solidFill>
              </a:rPr>
              <a:t>Representation:</a:t>
            </a:r>
            <a:r>
              <a:rPr lang="en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" sz="2400" smtClean="0"/>
              <a:t>By convention, peptides are written with the N-terminal amino acid (which has the free -NH2 group) on the left and the C-terminal amino acid (which has the free -COOH group) on the right.</a:t>
            </a:r>
          </a:p>
          <a:p>
            <a:pPr eaLnBrk="1" hangingPunct="1">
              <a:defRPr/>
            </a:pPr>
            <a:r>
              <a:rPr lang="en" sz="2400" smtClean="0"/>
              <a:t>Thus Gly-Ala means:</a:t>
            </a:r>
          </a:p>
          <a:p>
            <a:pPr eaLnBrk="1" hangingPunct="1">
              <a:defRPr/>
            </a:pPr>
            <a:r>
              <a:rPr lang="en" sz="2400" smtClean="0"/>
              <a:t>This allows us to represent fairly complex molecules such as angiotensin II, a blood hormone that regulates blood pressure:</a:t>
            </a:r>
          </a:p>
          <a:p>
            <a:pPr eaLnBrk="1" hangingPunct="1">
              <a:defRPr/>
            </a:pPr>
            <a:r>
              <a:rPr lang="en" sz="2400" smtClean="0"/>
              <a:t>Asp----Arg----Val----Tyr----Ile---His---Pro----Phe</a:t>
            </a:r>
            <a:endParaRPr lang="fr-FR" sz="2400" smtClean="0"/>
          </a:p>
        </p:txBody>
      </p:sp>
      <p:pic>
        <p:nvPicPr>
          <p:cNvPr id="233475" name="Picture 6" descr="angiotens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8476"/>
            <a:ext cx="6985000" cy="2374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6" name="Picture 7" descr="gly_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276475"/>
            <a:ext cx="1857375" cy="533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42770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333375"/>
            <a:ext cx="2592387" cy="719138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" sz="4000" smtClean="0">
                <a:solidFill>
                  <a:srgbClr val="FFFF66"/>
                </a:solidFill>
              </a:rPr>
              <a:t>Isomerism</a:t>
            </a:r>
            <a:endParaRPr lang="en-US" sz="4000" smtClean="0">
              <a:solidFill>
                <a:srgbClr val="FFFF66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6350" y="1155700"/>
            <a:ext cx="9144000" cy="4175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" altLang="fr-FR" sz="2400" smtClean="0">
                <a:effectLst/>
              </a:rPr>
              <a:t>Apart from </a:t>
            </a:r>
            <a:r>
              <a:rPr lang="en" altLang="fr-FR" sz="2400" smtClean="0">
                <a:effectLst/>
                <a:hlinkClick r:id="rId2" tooltip="Glycine (acide aminé)"/>
              </a:rPr>
              <a:t>glycine </a:t>
            </a:r>
            <a:r>
              <a:rPr lang="en" altLang="fr-FR" sz="2400" smtClean="0">
                <a:effectLst/>
              </a:rPr>
              <a:t>, where R = H, amino acids exist in the form of two </a:t>
            </a:r>
            <a:r>
              <a:rPr lang="en" altLang="fr-FR" sz="2400" smtClean="0">
                <a:effectLst/>
                <a:hlinkClick r:id="rId3" tooltip="Énantiomère"/>
              </a:rPr>
              <a:t>enantiomers , traditionally called D and L, depending on </a:t>
            </a:r>
            <a:r>
              <a:rPr lang="en" altLang="fr-FR" sz="2400" smtClean="0">
                <a:effectLst/>
              </a:rPr>
              <a:t>whether the (-NH2) group is on the right or left in the </a:t>
            </a:r>
            <a:r>
              <a:rPr lang="en" altLang="fr-FR" sz="2400" smtClean="0">
                <a:effectLst/>
                <a:hlinkClick r:id="rId4" tooltip="Projection de Fischer"/>
              </a:rPr>
              <a:t>Fischer projection </a:t>
            </a:r>
            <a:r>
              <a:rPr lang="en" altLang="fr-FR" sz="2400" smtClean="0">
                <a:effectLst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ar-DZ" altLang="fr-FR" sz="24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" altLang="fr-FR" sz="2400" smtClean="0">
                <a:effectLst/>
              </a:rPr>
              <a:t>These enantiomers are </a:t>
            </a:r>
            <a:r>
              <a:rPr lang="en" altLang="fr-FR" sz="2400" smtClean="0">
                <a:effectLst/>
                <a:hlinkClick r:id="rId5" tooltip="Polarisation (optique)"/>
              </a:rPr>
              <a:t>optically active </a:t>
            </a:r>
            <a:r>
              <a:rPr lang="en" altLang="fr-FR" sz="2400" smtClean="0">
                <a:effectLst/>
              </a:rPr>
              <a:t>: each isomer deflects light and is dextrorotatory or levorotatory depending on whether the rotation of the plane of polarization of the light follows a clockwise or counterclockwise direction.</a:t>
            </a:r>
          </a:p>
          <a:p>
            <a:pPr eaLnBrk="1" hangingPunct="1">
              <a:lnSpc>
                <a:spcPct val="80000"/>
              </a:lnSpc>
            </a:pPr>
            <a:endParaRPr lang="en-US" altLang="fr-FR" sz="24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" altLang="fr-FR" sz="2400" smtClean="0">
                <a:effectLst/>
              </a:rPr>
              <a:t>L amino acids represent the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" altLang="fr-FR" sz="2400" smtClean="0">
                <a:effectLst/>
              </a:rPr>
              <a:t>almost all of the amino acids that are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" altLang="fr-FR" sz="2400" smtClean="0">
                <a:effectLst/>
              </a:rPr>
              <a:t>found in </a:t>
            </a:r>
            <a:r>
              <a:rPr lang="en" altLang="fr-FR" sz="2400" smtClean="0">
                <a:effectLst/>
                <a:hlinkClick r:id="rId6" tooltip="Protéine"/>
              </a:rPr>
              <a:t>proteins </a:t>
            </a:r>
            <a:r>
              <a:rPr lang="en" altLang="fr-FR" sz="2400" smtClean="0">
                <a:effectLst/>
              </a:rPr>
              <a:t>.</a:t>
            </a:r>
          </a:p>
        </p:txBody>
      </p:sp>
      <p:pic>
        <p:nvPicPr>
          <p:cNvPr id="19461" name="Picture 5" descr="3AcidAminLet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33825"/>
            <a:ext cx="34766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4853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376238" y="347663"/>
            <a:ext cx="1819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endParaRPr lang="fr-FR" altLang="fr-FR" sz="180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76238" y="976382"/>
            <a:ext cx="87677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rtl="1">
              <a:defRPr/>
            </a:pPr>
            <a:r>
              <a:rPr lang="e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Determination</a:t>
            </a:r>
            <a:r>
              <a:rPr lang="en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structure.</a:t>
            </a:r>
            <a:endParaRPr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2000" b="1" dirty="0" smtClean="0"/>
              <a:t>   </a:t>
            </a:r>
            <a:r>
              <a:rPr lang="en" sz="2000" b="1" dirty="0" err="1" smtClean="0"/>
              <a:t>The</a:t>
            </a:r>
            <a:r>
              <a:rPr lang="en" sz="2000" b="1" dirty="0" smtClean="0"/>
              <a:t> </a:t>
            </a:r>
            <a:r>
              <a:rPr lang="en" sz="2000" b="1" dirty="0"/>
              <a:t>Peptides </a:t>
            </a:r>
            <a:r>
              <a:rPr lang="en" sz="2000" dirty="0"/>
              <a:t>: These are the simplest </a:t>
            </a:r>
            <a:r>
              <a:rPr lang="en" sz="2000" dirty="0">
                <a:latin typeface="Arial"/>
              </a:rPr>
              <a:t>to </a:t>
            </a:r>
            <a:r>
              <a:rPr lang="en" sz="2000" dirty="0"/>
              <a:t>analyze because they do not present the problem </a:t>
            </a:r>
            <a:r>
              <a:rPr lang="en" sz="2000" dirty="0">
                <a:latin typeface="Arial"/>
              </a:rPr>
              <a:t>of </a:t>
            </a:r>
            <a:r>
              <a:rPr lang="en" sz="2000" dirty="0"/>
              <a:t>structure (relatively small size </a:t>
            </a:r>
            <a:r>
              <a:rPr lang="en" sz="2000" dirty="0">
                <a:latin typeface="Arial"/>
              </a:rPr>
              <a:t>) </a:t>
            </a:r>
            <a:r>
              <a:rPr lang="en" sz="2000" dirty="0"/>
              <a:t>. The first step is to </a:t>
            </a:r>
            <a:r>
              <a:rPr lang="en" sz="2000" dirty="0">
                <a:latin typeface="Arial"/>
              </a:rPr>
              <a:t>determine </a:t>
            </a:r>
            <a:r>
              <a:rPr lang="en" sz="2000" dirty="0"/>
              <a:t>the nature and mass of each of the amino acids </a:t>
            </a:r>
            <a:r>
              <a:rPr lang="en" sz="2000" dirty="0">
                <a:latin typeface="Arial"/>
              </a:rPr>
              <a:t>that compose them. Then </a:t>
            </a:r>
            <a:r>
              <a:rPr lang="en" sz="2000" dirty="0"/>
              <a:t>, the order (the </a:t>
            </a:r>
            <a:r>
              <a:rPr lang="en" sz="2000" dirty="0">
                <a:latin typeface="Arial"/>
              </a:rPr>
              <a:t>sequence </a:t>
            </a:r>
            <a:r>
              <a:rPr lang="en" sz="2000" dirty="0"/>
              <a:t>) in which these acids are linked </a:t>
            </a:r>
            <a:r>
              <a:rPr lang="en" sz="2000" dirty="0">
                <a:latin typeface="Arial"/>
              </a:rPr>
              <a:t>must </a:t>
            </a:r>
            <a:r>
              <a:rPr lang="en" sz="2000" dirty="0"/>
              <a:t>be </a:t>
            </a:r>
            <a:r>
              <a:rPr lang="en" sz="2000" dirty="0">
                <a:latin typeface="Arial"/>
              </a:rPr>
              <a:t>determined </a:t>
            </a:r>
            <a:r>
              <a:rPr lang="en" sz="2000" dirty="0"/>
              <a:t>.</a:t>
            </a:r>
          </a:p>
          <a:p>
            <a:pPr rtl="1">
              <a:defRPr/>
            </a:pPr>
            <a:endParaRPr lang="fr-FR" sz="2000" dirty="0"/>
          </a:p>
          <a:p>
            <a:pPr rtl="1">
              <a:defRPr/>
            </a:pPr>
            <a:r>
              <a:rPr lang="en" sz="2000" dirty="0">
                <a:latin typeface="Arial"/>
              </a:rPr>
              <a:t>purified </a:t>
            </a:r>
            <a:r>
              <a:rPr lang="en" sz="2000" dirty="0"/>
              <a:t>peptides are hydrolyzed </a:t>
            </a:r>
            <a:r>
              <a:rPr lang="en" sz="2000" dirty="0">
                <a:latin typeface="Arial"/>
              </a:rPr>
              <a:t>with a dilute </a:t>
            </a:r>
            <a:r>
              <a:rPr lang="en" sz="2000" dirty="0"/>
              <a:t>acid solution ( 6N </a:t>
            </a:r>
            <a:r>
              <a:rPr lang="en" sz="2000" dirty="0" err="1"/>
              <a:t>HCl </a:t>
            </a:r>
            <a:r>
              <a:rPr lang="en" sz="2000" dirty="0"/>
              <a:t>, 110°C, 24 h). The amide bonds are broken and the amino acids </a:t>
            </a:r>
            <a:r>
              <a:rPr lang="en" sz="2000" dirty="0">
                <a:latin typeface="Arial"/>
              </a:rPr>
              <a:t>are </a:t>
            </a:r>
            <a:r>
              <a:rPr lang="en" sz="2000" dirty="0"/>
              <a:t>released . They are then </a:t>
            </a:r>
            <a:r>
              <a:rPr lang="en" sz="2000" dirty="0">
                <a:latin typeface="Arial"/>
              </a:rPr>
              <a:t>analyzed </a:t>
            </a:r>
            <a:r>
              <a:rPr lang="en" sz="2000" dirty="0"/>
              <a:t>qualitatively and quantitatively by liquid </a:t>
            </a:r>
            <a:r>
              <a:rPr lang="en" sz="2000" dirty="0">
                <a:latin typeface="Arial"/>
              </a:rPr>
              <a:t>chromatography .</a:t>
            </a:r>
          </a:p>
          <a:p>
            <a:pPr rtl="1">
              <a:defRPr/>
            </a:pPr>
            <a:r>
              <a:rPr lang="en" sz="2000" dirty="0"/>
              <a:t>(such as chromatography </a:t>
            </a:r>
            <a:r>
              <a:rPr lang="en" sz="2000" dirty="0">
                <a:latin typeface="Arial"/>
              </a:rPr>
              <a:t>)</a:t>
            </a:r>
            <a:r>
              <a:rPr lang="en" sz="2000" dirty="0"/>
              <a:t> </a:t>
            </a:r>
            <a:r>
              <a:rPr lang="en" sz="2000" dirty="0">
                <a:latin typeface="Arial"/>
              </a:rPr>
              <a:t>( </a:t>
            </a:r>
            <a:r>
              <a:rPr lang="en" sz="2000" dirty="0"/>
              <a:t>ion exchange </a:t>
            </a:r>
            <a:r>
              <a:rPr lang="en" sz="2000" dirty="0">
                <a:latin typeface="Arial"/>
              </a:rPr>
              <a:t>, </a:t>
            </a:r>
            <a:r>
              <a:rPr lang="en" sz="2000" dirty="0"/>
              <a:t>or on thin layers, or on paper)</a:t>
            </a:r>
          </a:p>
          <a:p>
            <a:pPr rtl="1">
              <a:defRPr/>
            </a:pPr>
            <a:r>
              <a:rPr lang="en" sz="2000" dirty="0"/>
              <a:t>The second problem </a:t>
            </a:r>
            <a:r>
              <a:rPr lang="en" sz="2000" dirty="0">
                <a:latin typeface="Arial"/>
              </a:rPr>
              <a:t>is </a:t>
            </a:r>
            <a:r>
              <a:rPr lang="en" sz="2000" dirty="0"/>
              <a:t>more delicate </a:t>
            </a:r>
            <a:r>
              <a:rPr lang="en" sz="2000" dirty="0">
                <a:latin typeface="Arial"/>
              </a:rPr>
              <a:t>. </a:t>
            </a:r>
            <a:r>
              <a:rPr lang="en" sz="2000" dirty="0"/>
              <a:t>It was </a:t>
            </a:r>
            <a:r>
              <a:rPr lang="en" sz="2000" dirty="0">
                <a:latin typeface="Arial"/>
              </a:rPr>
              <a:t>solved </a:t>
            </a:r>
            <a:r>
              <a:rPr lang="en" sz="2000" dirty="0"/>
              <a:t>by Sanger in 1953 by determining </a:t>
            </a:r>
            <a:r>
              <a:rPr lang="en" sz="2000" dirty="0">
                <a:latin typeface="Arial"/>
              </a:rPr>
              <a:t>the </a:t>
            </a:r>
            <a:r>
              <a:rPr lang="en" sz="2000" dirty="0"/>
              <a:t>structure of insulin (Nobel Prize in Chemistry 1958) </a:t>
            </a:r>
            <a:r>
              <a:rPr lang="en" sz="2000" dirty="0">
                <a:latin typeface="Arial"/>
              </a:rPr>
              <a:t>, and </a:t>
            </a:r>
            <a:r>
              <a:rPr lang="en" sz="2000" dirty="0"/>
              <a:t>by </a:t>
            </a:r>
            <a:r>
              <a:rPr lang="en" sz="2000" dirty="0" err="1"/>
              <a:t>Edman</a:t>
            </a:r>
            <a:r>
              <a:rPr lang="en" sz="2000" dirty="0"/>
              <a:t> </a:t>
            </a:r>
          </a:p>
          <a:p>
            <a:pPr rtl="1">
              <a:defRPr/>
            </a:pPr>
            <a:r>
              <a:rPr lang="en" sz="2000" dirty="0"/>
              <a:t>The Sanger degradation uses </a:t>
            </a:r>
            <a:r>
              <a:rPr lang="en" sz="2000" dirty="0">
                <a:latin typeface="Arial"/>
              </a:rPr>
              <a:t>1 </a:t>
            </a:r>
            <a:r>
              <a:rPr lang="en" sz="2000" dirty="0">
                <a:solidFill>
                  <a:srgbClr val="99FF33"/>
                </a:solidFill>
              </a:rPr>
              <a:t>- </a:t>
            </a:r>
            <a:r>
              <a:rPr lang="en" sz="2000" dirty="0" err="1">
                <a:solidFill>
                  <a:srgbClr val="99FF33"/>
                </a:solidFill>
              </a:rPr>
              <a:t>Fluoro </a:t>
            </a:r>
            <a:r>
              <a:rPr lang="en" sz="2000" dirty="0">
                <a:solidFill>
                  <a:srgbClr val="99FF33"/>
                </a:solidFill>
              </a:rPr>
              <a:t>-2,4 </a:t>
            </a:r>
            <a:r>
              <a:rPr lang="en" sz="2000" dirty="0" err="1"/>
              <a:t>- </a:t>
            </a:r>
            <a:r>
              <a:rPr lang="en" sz="2000" dirty="0">
                <a:latin typeface="Arial"/>
              </a:rPr>
              <a:t>dinitrobenzene </a:t>
            </a:r>
            <a:r>
              <a:rPr lang="en" sz="2000" dirty="0">
                <a:solidFill>
                  <a:srgbClr val="99FF33"/>
                </a:solidFill>
                <a:latin typeface="Arial"/>
              </a:rPr>
              <a:t>as </a:t>
            </a:r>
            <a:r>
              <a:rPr lang="en" sz="2000" dirty="0"/>
              <a:t>a </a:t>
            </a:r>
            <a:r>
              <a:rPr lang="en" sz="2000" dirty="0">
                <a:solidFill>
                  <a:srgbClr val="99FF33"/>
                </a:solidFill>
              </a:rPr>
              <a:t>reagent </a:t>
            </a:r>
            <a:r>
              <a:rPr lang="en" sz="2000" dirty="0"/>
              <a:t>. </a:t>
            </a:r>
            <a:r>
              <a:rPr lang="en" sz="2000" dirty="0" err="1"/>
              <a:t>compound</a:t>
            </a:r>
            <a:r>
              <a:rPr lang="en" sz="2000" dirty="0" err="1">
                <a:latin typeface="Arial"/>
              </a:rPr>
              <a:t>​</a:t>
            </a:r>
            <a:r>
              <a:rPr lang="en" sz="2000" dirty="0"/>
              <a:t> </a:t>
            </a:r>
            <a:r>
              <a:rPr lang="en" sz="2000" dirty="0" err="1"/>
              <a:t>favors</a:t>
            </a:r>
            <a:r>
              <a:rPr lang="en" sz="2000" dirty="0"/>
              <a:t> </a:t>
            </a:r>
            <a:r>
              <a:rPr lang="en" sz="2000" dirty="0" err="1"/>
              <a:t>aromatic substitution </a:t>
            </a:r>
            <a:r>
              <a:rPr lang="en" sz="2000" dirty="0"/>
              <a:t>by </a:t>
            </a:r>
            <a:r>
              <a:rPr lang="en" sz="2000" dirty="0" err="1"/>
              <a:t>addition </a:t>
            </a:r>
            <a:r>
              <a:rPr lang="en" sz="2000" dirty="0" err="1">
                <a:latin typeface="Arial"/>
              </a:rPr>
              <a:t>- </a:t>
            </a:r>
            <a:r>
              <a:rPr lang="en" sz="2000" dirty="0" err="1"/>
              <a:t>elimination </a:t>
            </a:r>
            <a:r>
              <a:rPr lang="en" sz="2000" dirty="0"/>
              <a:t>by </a:t>
            </a:r>
            <a:r>
              <a:rPr lang="en" sz="2000" dirty="0" err="1"/>
              <a:t>character</a:t>
            </a:r>
            <a:r>
              <a:rPr lang="en" sz="2000" dirty="0"/>
              <a:t>​</a:t>
            </a:r>
            <a:r>
              <a:rPr lang="en" sz="2000" dirty="0" err="1">
                <a:latin typeface="Arial"/>
              </a:rPr>
              <a:t>​</a:t>
            </a:r>
            <a:r>
              <a:rPr lang="en" sz="2000" dirty="0"/>
              <a:t> </a:t>
            </a:r>
            <a:r>
              <a:rPr lang="en" sz="2000" dirty="0" err="1"/>
              <a:t>strongly</a:t>
            </a:r>
            <a:r>
              <a:rPr lang="en" sz="2000" dirty="0"/>
              <a:t> </a:t>
            </a:r>
            <a:r>
              <a:rPr lang="en" sz="2000" dirty="0" err="1"/>
              <a:t>attractor </a:t>
            </a:r>
            <a:r>
              <a:rPr lang="en" sz="2000" dirty="0"/>
              <a:t>of benzene </a:t>
            </a:r>
            <a:r>
              <a:rPr lang="en" sz="2000" dirty="0" err="1"/>
              <a:t>substituents </a:t>
            </a:r>
            <a:r>
              <a:rPr lang="en" sz="2000" dirty="0"/>
              <a:t>.</a:t>
            </a:r>
            <a:endParaRPr lang="fr-FR" sz="2000" dirty="0"/>
          </a:p>
          <a:p>
            <a:pPr rtl="1">
              <a:defRPr/>
            </a:pPr>
            <a:endParaRPr lang="fr-FR" sz="2000" dirty="0"/>
          </a:p>
          <a:p>
            <a:pPr rtl="1">
              <a:defRPr/>
            </a:pPr>
            <a:endParaRPr lang="fr-FR" sz="2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7524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4" descr="intermédi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3375"/>
            <a:ext cx="2303463" cy="1368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6"/>
          <p:cNvSpPr>
            <a:spLocks noChangeArrowheads="1"/>
          </p:cNvSpPr>
          <p:nvPr/>
        </p:nvSpPr>
        <p:spPr bwMode="auto">
          <a:xfrm>
            <a:off x="539750" y="1700213"/>
            <a:ext cx="7483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000">
                <a:latin typeface="Arial" pitchFamily="34" charset="0"/>
                <a:cs typeface="Times New Roman" pitchFamily="18" charset="0"/>
              </a:rPr>
              <a:t>On a peptide, it reacts with the free amino end, giving</a:t>
            </a:r>
            <a:endParaRPr lang="fr-FR" altLang="fr-FR" sz="2000">
              <a:latin typeface="Arial" pitchFamily="34" charset="0"/>
            </a:endParaRPr>
          </a:p>
          <a:p>
            <a:endParaRPr lang="fr-FR" altLang="fr-FR" sz="2000">
              <a:latin typeface="Arial" pitchFamily="34" charset="0"/>
            </a:endParaRPr>
          </a:p>
        </p:txBody>
      </p:sp>
      <p:pic>
        <p:nvPicPr>
          <p:cNvPr id="235524" name="Picture 5" descr="liaison terminale sur amin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05038"/>
            <a:ext cx="2295525" cy="1512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5" name="Rectangle 7"/>
          <p:cNvSpPr>
            <a:spLocks noChangeArrowheads="1"/>
          </p:cNvSpPr>
          <p:nvPr/>
        </p:nvSpPr>
        <p:spPr bwMode="auto">
          <a:xfrm>
            <a:off x="323528" y="3589676"/>
            <a:ext cx="842042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1800" dirty="0" err="1"/>
              <a:t>Hydrolysis</a:t>
            </a:r>
            <a:r>
              <a:rPr lang="en" altLang="fr-FR" sz="1800" dirty="0"/>
              <a:t> </a:t>
            </a:r>
            <a:r>
              <a:rPr lang="en" altLang="fr-FR" sz="1800" dirty="0" err="1"/>
              <a:t>next </a:t>
            </a:r>
            <a:r>
              <a:rPr lang="en" altLang="fr-FR" sz="1800" dirty="0"/>
              <a:t>cuts the </a:t>
            </a:r>
            <a:r>
              <a:rPr lang="en" altLang="fr-FR" sz="1800" dirty="0" err="1"/>
              <a:t>peptide bonds</a:t>
            </a:r>
            <a:r>
              <a:rPr lang="en" altLang="fr-FR" sz="1800" dirty="0"/>
              <a:t> </a:t>
            </a:r>
            <a:r>
              <a:rPr lang="en" altLang="fr-FR" sz="1800" dirty="0" err="1"/>
              <a:t>but </a:t>
            </a:r>
            <a:r>
              <a:rPr lang="en" altLang="fr-FR" sz="1800" dirty="0"/>
              <a:t>not the </a:t>
            </a:r>
            <a:r>
              <a:rPr lang="en" altLang="fr-FR" sz="1800" dirty="0">
                <a:solidFill>
                  <a:srgbClr val="99FF33"/>
                </a:solidFill>
              </a:rPr>
              <a:t>DNP-NH cycle bond.</a:t>
            </a:r>
          </a:p>
          <a:p>
            <a:pPr eaLnBrk="1" hangingPunct="1"/>
            <a:r>
              <a:rPr lang="en" altLang="fr-FR" sz="1800" dirty="0">
                <a:solidFill>
                  <a:srgbClr val="FF00FF"/>
                </a:solidFill>
              </a:rPr>
              <a:t> </a:t>
            </a:r>
            <a:r>
              <a:rPr lang="en" altLang="fr-F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We </a:t>
            </a:r>
            <a:r>
              <a:rPr lang="en" altLang="fr-FR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recover</a:t>
            </a:r>
            <a:r>
              <a:rPr lang="en" altLang="fr-FR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</a:rPr>
              <a:t>​</a:t>
            </a:r>
            <a:r>
              <a:rPr lang="en" altLang="fr-FR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​</a:t>
            </a:r>
            <a:r>
              <a:rPr lang="en" altLang="fr-FR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</a:rPr>
              <a:t>​</a:t>
            </a:r>
            <a:r>
              <a:rPr lang="en" altLang="fr-FR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​</a:t>
            </a:r>
            <a:r>
              <a:rPr lang="en" altLang="fr-F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" altLang="fr-FR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thus </a:t>
            </a:r>
            <a:r>
              <a:rPr lang="en" altLang="fr-F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</a:t>
            </a:r>
            <a:r>
              <a:rPr lang="en" altLang="fr-FR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acid</a:t>
            </a:r>
            <a:r>
              <a:rPr lang="en" altLang="fr-F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" altLang="fr-FR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amin </a:t>
            </a:r>
            <a:r>
              <a:rPr lang="en" altLang="fr-FR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</a:rPr>
              <a:t>é </a:t>
            </a:r>
            <a:r>
              <a:rPr lang="en" altLang="fr-FR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N- terminal of the </a:t>
            </a:r>
            <a:r>
              <a:rPr lang="en" altLang="fr-FR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chain </a:t>
            </a:r>
            <a:r>
              <a:rPr lang="en" altLang="fr-FR" sz="1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</a:rPr>
              <a:t>î </a:t>
            </a:r>
            <a:r>
              <a:rPr lang="en" altLang="fr-FR" sz="1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ne </a:t>
            </a:r>
            <a:r>
              <a:rPr lang="en" altLang="fr-FR" sz="1800" dirty="0">
                <a:solidFill>
                  <a:schemeClr val="folHlink"/>
                </a:solidFill>
              </a:rPr>
              <a:t>.</a:t>
            </a:r>
            <a:r>
              <a:rPr lang="en" altLang="fr-FR" sz="1800" dirty="0"/>
              <a:t> </a:t>
            </a:r>
            <a:r>
              <a:rPr lang="en" altLang="fr-FR" sz="1800" dirty="0" err="1"/>
              <a:t>This</a:t>
            </a:r>
            <a:r>
              <a:rPr lang="en" altLang="fr-FR" sz="1800" dirty="0"/>
              <a:t> </a:t>
            </a:r>
            <a:r>
              <a:rPr lang="en" altLang="fr-FR" sz="1800" dirty="0" err="1"/>
              <a:t>reaction </a:t>
            </a:r>
            <a:r>
              <a:rPr lang="en" altLang="fr-FR" sz="1800" dirty="0"/>
              <a:t>opened</a:t>
            </a:r>
            <a:r>
              <a:rPr lang="en" altLang="fr-FR" sz="1800" dirty="0" err="1">
                <a:latin typeface="Arial" pitchFamily="34" charset="0"/>
              </a:rPr>
              <a:t>​</a:t>
            </a:r>
            <a:r>
              <a:rPr lang="en" altLang="fr-FR" sz="1800" dirty="0" err="1"/>
              <a:t>​​</a:t>
            </a:r>
            <a:endParaRPr lang="en-US" altLang="fr-FR" sz="1800" dirty="0"/>
          </a:p>
          <a:p>
            <a:pPr eaLnBrk="1" hangingPunct="1"/>
            <a:r>
              <a:rPr lang="en" altLang="fr-FR" sz="1800" dirty="0"/>
              <a:t>the </a:t>
            </a:r>
            <a:r>
              <a:rPr lang="en" altLang="fr-FR" sz="1800" dirty="0" err="1"/>
              <a:t>path </a:t>
            </a:r>
            <a:r>
              <a:rPr lang="en" altLang="fr-FR" sz="1800" dirty="0"/>
              <a:t>of </a:t>
            </a:r>
            <a:r>
              <a:rPr lang="en" altLang="fr-FR" sz="1800" dirty="0" err="1"/>
              <a:t>analysis </a:t>
            </a:r>
            <a:r>
              <a:rPr lang="en" altLang="fr-FR" sz="1800" dirty="0"/>
              <a:t>, </a:t>
            </a:r>
            <a:r>
              <a:rPr lang="en" altLang="fr-FR" sz="1800" dirty="0" err="1"/>
              <a:t>but </a:t>
            </a:r>
            <a:r>
              <a:rPr lang="en" altLang="fr-FR" sz="1800" dirty="0"/>
              <a:t>the </a:t>
            </a:r>
            <a:r>
              <a:rPr lang="en" altLang="fr-FR" sz="1800" dirty="0" err="1"/>
              <a:t>rest </a:t>
            </a:r>
            <a:r>
              <a:rPr lang="en" altLang="fr-FR" sz="1800" dirty="0"/>
              <a:t>of </a:t>
            </a:r>
            <a:r>
              <a:rPr lang="en" altLang="fr-FR" sz="1800" dirty="0" err="1"/>
              <a:t>the chain</a:t>
            </a:r>
            <a:r>
              <a:rPr lang="en" altLang="fr-FR" sz="1800" dirty="0" err="1">
                <a:latin typeface="Arial" pitchFamily="34" charset="0"/>
              </a:rPr>
              <a:t>​</a:t>
            </a:r>
            <a:r>
              <a:rPr lang="en" altLang="fr-FR" sz="1800" dirty="0"/>
              <a:t> </a:t>
            </a:r>
            <a:r>
              <a:rPr lang="en" altLang="fr-FR" sz="1800" dirty="0" err="1">
                <a:latin typeface="Arial" pitchFamily="34" charset="0"/>
              </a:rPr>
              <a:t>is </a:t>
            </a:r>
            <a:r>
              <a:rPr lang="en" altLang="fr-FR" sz="1800" dirty="0" err="1"/>
              <a:t>no </a:t>
            </a:r>
            <a:r>
              <a:rPr lang="en" altLang="fr-FR" sz="1800" dirty="0"/>
              <a:t>longer </a:t>
            </a:r>
            <a:r>
              <a:rPr lang="en" altLang="fr-FR" sz="1800" dirty="0" err="1"/>
              <a:t>connected </a:t>
            </a:r>
            <a:r>
              <a:rPr lang="en" altLang="fr-FR" sz="1800" dirty="0"/>
              <a:t>and </a:t>
            </a:r>
            <a:r>
              <a:rPr lang="en" altLang="fr-FR" sz="1800" dirty="0" err="1"/>
              <a:t>the information</a:t>
            </a:r>
            <a:endParaRPr lang="en-US" altLang="fr-FR" sz="1800" dirty="0"/>
          </a:p>
          <a:p>
            <a:pPr eaLnBrk="1" hangingPunct="1"/>
            <a:r>
              <a:rPr lang="en" altLang="fr-FR" sz="1800" dirty="0"/>
              <a:t>its structure </a:t>
            </a:r>
            <a:r>
              <a:rPr lang="en" altLang="fr-FR" sz="1800" dirty="0" err="1"/>
              <a:t>is​</a:t>
            </a:r>
            <a:r>
              <a:rPr lang="en" altLang="fr-FR" sz="1800" dirty="0"/>
              <a:t> </a:t>
            </a:r>
            <a:r>
              <a:rPr lang="en" altLang="fr-FR" sz="1800" dirty="0" err="1"/>
              <a:t>lost </a:t>
            </a:r>
            <a:r>
              <a:rPr lang="en" altLang="fr-FR" sz="1800" dirty="0"/>
              <a:t>. </a:t>
            </a:r>
            <a:r>
              <a:rPr lang="en-US" altLang="fr-FR" sz="1800" dirty="0"/>
              <a:t/>
            </a:r>
            <a:br>
              <a:rPr lang="en-US" altLang="fr-FR" sz="1800" dirty="0"/>
            </a:br>
            <a:r>
              <a:rPr lang="en" altLang="fr-FR" sz="1800" dirty="0"/>
              <a:t>The </a:t>
            </a:r>
            <a:r>
              <a:rPr lang="en" altLang="fr-FR" sz="1800" dirty="0" err="1"/>
              <a:t>method</a:t>
            </a:r>
            <a:r>
              <a:rPr lang="en" altLang="fr-FR" sz="1800" dirty="0" err="1">
                <a:latin typeface="Arial" pitchFamily="34" charset="0"/>
              </a:rPr>
              <a:t>​</a:t>
            </a:r>
            <a:r>
              <a:rPr lang="en" altLang="fr-FR" sz="1800" dirty="0" err="1"/>
              <a:t>​</a:t>
            </a:r>
            <a:r>
              <a:rPr lang="en" altLang="fr-FR" sz="1800" dirty="0"/>
              <a:t> </a:t>
            </a:r>
            <a:r>
              <a:rPr lang="en" altLang="fr-FR" sz="1800" dirty="0" err="1"/>
              <a:t>next</a:t>
            </a:r>
            <a:r>
              <a:rPr lang="en" altLang="fr-FR" sz="1800" dirty="0"/>
              <a:t> </a:t>
            </a:r>
            <a:r>
              <a:rPr lang="en" altLang="fr-FR" sz="1800" dirty="0" err="1"/>
              <a:t>allow</a:t>
            </a:r>
            <a:r>
              <a:rPr lang="en" altLang="fr-FR" sz="1800" dirty="0"/>
              <a:t> </a:t>
            </a:r>
            <a:r>
              <a:rPr lang="en" altLang="fr-FR" sz="1800" dirty="0" err="1"/>
              <a:t>Analysis </a:t>
            </a:r>
            <a:r>
              <a:rPr lang="en" altLang="fr-FR" sz="1800" dirty="0"/>
              <a:t>of </a:t>
            </a:r>
            <a:r>
              <a:rPr lang="en" altLang="fr-FR" sz="1800" dirty="0" err="1"/>
              <a:t>the entire </a:t>
            </a:r>
            <a:r>
              <a:rPr lang="en" altLang="fr-FR" sz="1800" dirty="0"/>
              <a:t>sequence . </a:t>
            </a:r>
            <a:r>
              <a:rPr lang="en-US" altLang="fr-FR" sz="1800" dirty="0"/>
              <a:t/>
            </a:r>
            <a:br>
              <a:rPr lang="en-US" altLang="fr-FR" sz="1800" dirty="0"/>
            </a:br>
            <a:r>
              <a:rPr lang="en" altLang="fr-FR" sz="1800" dirty="0"/>
              <a:t>The </a:t>
            </a:r>
            <a:r>
              <a:rPr lang="en" altLang="fr-FR" sz="1800" dirty="0" err="1"/>
              <a:t>degradation​</a:t>
            </a:r>
            <a:r>
              <a:rPr lang="en" altLang="fr-FR" sz="1800" dirty="0" err="1">
                <a:latin typeface="Arial" pitchFamily="34" charset="0"/>
              </a:rPr>
              <a:t>​</a:t>
            </a:r>
            <a:r>
              <a:rPr lang="en" altLang="fr-FR" sz="1800" dirty="0" err="1"/>
              <a:t>​</a:t>
            </a:r>
            <a:r>
              <a:rPr lang="en" altLang="fr-FR" sz="1800" dirty="0" err="1">
                <a:latin typeface="Arial" pitchFamily="34" charset="0"/>
              </a:rPr>
              <a:t>​</a:t>
            </a:r>
            <a:r>
              <a:rPr lang="en" altLang="fr-FR" sz="1800" dirty="0"/>
              <a:t> </a:t>
            </a:r>
            <a:r>
              <a:rPr lang="en" altLang="fr-FR" sz="1800" dirty="0" err="1"/>
              <a:t>Edman </a:t>
            </a:r>
            <a:r>
              <a:rPr lang="en" altLang="fr-FR" sz="1800" dirty="0"/>
              <a:t>appeals</a:t>
            </a:r>
            <a:r>
              <a:rPr lang="en" altLang="fr-FR" sz="1800" dirty="0" err="1"/>
              <a:t>​</a:t>
            </a:r>
            <a:r>
              <a:rPr lang="en" altLang="fr-FR" sz="1800" dirty="0"/>
              <a:t> </a:t>
            </a:r>
            <a:r>
              <a:rPr lang="en" altLang="fr-FR" sz="1800" dirty="0">
                <a:latin typeface="Arial" pitchFamily="34" charset="0"/>
              </a:rPr>
              <a:t>to </a:t>
            </a:r>
            <a:r>
              <a:rPr lang="en" altLang="fr-FR" sz="1800" dirty="0"/>
              <a:t>another</a:t>
            </a:r>
            <a:r>
              <a:rPr lang="en" altLang="fr-FR" sz="1800" dirty="0" err="1"/>
              <a:t>​</a:t>
            </a:r>
            <a:r>
              <a:rPr lang="en" altLang="fr-FR" sz="1800" dirty="0"/>
              <a:t> </a:t>
            </a:r>
            <a:r>
              <a:rPr lang="en" altLang="fr-FR" sz="1800" dirty="0" err="1"/>
              <a:t>reactive</a:t>
            </a:r>
            <a:r>
              <a:rPr lang="en" altLang="fr-FR" sz="1800" dirty="0" err="1">
                <a:latin typeface="Arial" pitchFamily="34" charset="0"/>
              </a:rPr>
              <a:t>​</a:t>
            </a:r>
            <a:r>
              <a:rPr lang="en" altLang="fr-FR" sz="1800" dirty="0" err="1"/>
              <a:t>​</a:t>
            </a:r>
            <a:r>
              <a:rPr lang="en" altLang="fr-FR" sz="1800" dirty="0"/>
              <a:t> </a:t>
            </a:r>
            <a:r>
              <a:rPr lang="en" altLang="fr-FR" sz="1800" dirty="0">
                <a:solidFill>
                  <a:srgbClr val="99FF33"/>
                </a:solidFill>
              </a:rPr>
              <a:t>phenyl </a:t>
            </a:r>
            <a:r>
              <a:rPr lang="en" altLang="fr-FR" sz="1800" dirty="0" err="1">
                <a:solidFill>
                  <a:srgbClr val="99FF33"/>
                </a:solidFill>
              </a:rPr>
              <a:t>isothiocyanate </a:t>
            </a:r>
            <a:r>
              <a:rPr lang="en" altLang="fr-FR" sz="1800" dirty="0">
                <a:solidFill>
                  <a:srgbClr val="99FF33"/>
                </a:solidFill>
              </a:rPr>
              <a:t>.</a:t>
            </a:r>
            <a:r>
              <a:rPr lang="en" altLang="fr-FR" sz="1800" dirty="0" err="1">
                <a:solidFill>
                  <a:srgbClr val="99FF33"/>
                </a:solidFill>
              </a:rPr>
              <a:t>​</a:t>
            </a:r>
            <a:r>
              <a:rPr lang="en" altLang="fr-FR" sz="1800" dirty="0" err="1">
                <a:solidFill>
                  <a:srgbClr val="99FF33"/>
                </a:solidFill>
                <a:latin typeface="Arial" pitchFamily="34" charset="0"/>
              </a:rPr>
              <a:t>​</a:t>
            </a:r>
            <a:r>
              <a:rPr lang="en" altLang="fr-FR" sz="1800" dirty="0" err="1">
                <a:solidFill>
                  <a:srgbClr val="99FF33"/>
                </a:solidFill>
              </a:rPr>
              <a:t>​</a:t>
            </a:r>
          </a:p>
        </p:txBody>
      </p:sp>
      <p:pic>
        <p:nvPicPr>
          <p:cNvPr id="235526" name="Picture 8" descr="isothiocyanate de phen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589588"/>
            <a:ext cx="2305050" cy="1008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4932363" y="1196975"/>
            <a:ext cx="45085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defRPr/>
            </a:pPr>
            <a:endParaRPr lang="fr-F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28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14280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50825" y="300108"/>
            <a:ext cx="75680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This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function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isothiocyanate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very sensitive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nucleophiles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leads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thiourea , </a:t>
            </a:r>
            <a:r>
              <a:rPr lang="en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by addition of NH to the N=C double bond </a:t>
            </a:r>
            <a:r>
              <a:rPr lang="en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</p:txBody>
      </p:sp>
      <p:pic>
        <p:nvPicPr>
          <p:cNvPr id="236547" name="Picture 6" descr="consensation sur amine termin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353425" cy="1223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8" name="Text Box 7"/>
          <p:cNvSpPr txBox="1">
            <a:spLocks noChangeArrowheads="1"/>
          </p:cNvSpPr>
          <p:nvPr/>
        </p:nvSpPr>
        <p:spPr bwMode="auto">
          <a:xfrm>
            <a:off x="2627313" y="1341438"/>
            <a:ext cx="200025" cy="366712"/>
          </a:xfrm>
          <a:prstGeom prst="rect">
            <a:avLst/>
          </a:prstGeom>
          <a:solidFill>
            <a:srgbClr val="FF3399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fr-FR" altLang="fr-FR" sz="1800"/>
          </a:p>
        </p:txBody>
      </p:sp>
      <p:sp>
        <p:nvSpPr>
          <p:cNvPr id="236549" name="Text Box 8"/>
          <p:cNvSpPr txBox="1">
            <a:spLocks noChangeArrowheads="1"/>
          </p:cNvSpPr>
          <p:nvPr/>
        </p:nvSpPr>
        <p:spPr bwMode="auto">
          <a:xfrm>
            <a:off x="6227763" y="1412875"/>
            <a:ext cx="144462" cy="366713"/>
          </a:xfrm>
          <a:prstGeom prst="rect">
            <a:avLst/>
          </a:prstGeom>
          <a:solidFill>
            <a:srgbClr val="FF3399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fr-FR" altLang="fr-FR" sz="1800"/>
          </a:p>
        </p:txBody>
      </p:sp>
      <p:pic>
        <p:nvPicPr>
          <p:cNvPr id="2365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83534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21543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233363" y="620713"/>
            <a:ext cx="89106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AMINO ACID DANSYLATION</a:t>
            </a:r>
          </a:p>
          <a:p>
            <a:pPr rtl="1">
              <a:defRPr/>
            </a:pP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chloride of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 </a:t>
            </a:r>
            <a:r>
              <a:rPr lang="en" sz="1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dimethylamino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-naphthalene </a:t>
            </a:r>
            <a:r>
              <a:rPr lang="en" sz="1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5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" sz="1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sulfonic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acid (or </a:t>
            </a:r>
            <a:r>
              <a:rPr lang="en" sz="1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dansyl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chloride ) reacts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readily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</a:t>
            </a:r>
          </a:p>
          <a:p>
            <a:pPr rtl="1">
              <a:defRPr/>
            </a:pP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It leads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 highly fluorescent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sulfonamide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derivatives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which are therefore </a:t>
            </a:r>
            <a:r>
              <a:rPr lang="en" sz="1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easily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detectable </a:t>
            </a:r>
            <a:r>
              <a:rPr lang="en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rtl="1">
              <a:defRPr/>
            </a:pPr>
            <a:endParaRPr lang="fr-FR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3270" name="Text Box 6"/>
          <p:cNvSpPr txBox="1">
            <a:spLocks noChangeArrowheads="1"/>
          </p:cNvSpPr>
          <p:nvPr/>
        </p:nvSpPr>
        <p:spPr bwMode="auto">
          <a:xfrm>
            <a:off x="296863" y="5949950"/>
            <a:ext cx="88471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This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reaction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is 100 times more sensitive than the Sanger reaction and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allows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detection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of minute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quantities .</a:t>
            </a:r>
          </a:p>
          <a:p>
            <a:pPr rtl="1">
              <a:defRPr/>
            </a:pP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an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amino acid</a:t>
            </a:r>
          </a:p>
        </p:txBody>
      </p:sp>
      <p:pic>
        <p:nvPicPr>
          <p:cNvPr id="2324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1075"/>
            <a:ext cx="8748464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26087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467544" y="428625"/>
            <a:ext cx="8110446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1">
              <a:defRPr/>
            </a:pPr>
            <a:r>
              <a:rPr lang="en" sz="2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SEPARATION, QUALITATIVE AND QUANTITATIVE EVALUATION OF</a:t>
            </a:r>
          </a:p>
          <a:p>
            <a:pPr rtl="1">
              <a:defRPr/>
            </a:pPr>
            <a:r>
              <a:rPr lang="en" sz="2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  <a:p>
            <a:pPr rtl="1">
              <a:defRPr/>
            </a:pPr>
            <a:endParaRPr lang="fr-FR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methods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are numerous and are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divided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into different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categories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buFontTx/>
              <a:buChar char="-"/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Separation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by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countercurrent</a:t>
            </a:r>
          </a:p>
          <a:p>
            <a:pPr>
              <a:buFontTx/>
              <a:buChar char="-"/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Chromatographic methods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</a:p>
          <a:p>
            <a:pPr>
              <a:buFontTx/>
              <a:buChar char="-"/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Electrophoretic methods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endParaRPr lang="fr-FR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buFontTx/>
              <a:buChar char="-"/>
              <a:defRPr/>
            </a:pPr>
            <a:endParaRPr lang="fr-FR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en" sz="1800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 SEQUENCING</a:t>
            </a:r>
          </a:p>
          <a:p>
            <a:pPr>
              <a:buFontTx/>
              <a:buChar char="-"/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This involves knowing the sequence of </a:t>
            </a:r>
            <a:r>
              <a:rPr lang="en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  <a:endParaRPr lang="fr-FR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Example: an ABC </a:t>
            </a:r>
            <a:r>
              <a:rPr lang="en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tripeptide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There are no rules in the sequences of amino acids and</a:t>
            </a:r>
          </a:p>
          <a:p>
            <a:pPr>
              <a:buFontTx/>
              <a:buChar char="-"/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 probabilities are possible: ABC, ACB, BCA, BAC, CBA, and CAB. This order of</a:t>
            </a:r>
          </a:p>
          <a:p>
            <a:pPr>
              <a:buFontTx/>
              <a:buChar char="-"/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Sequence is genetically determined</a:t>
            </a:r>
          </a:p>
          <a:p>
            <a:pPr>
              <a:buFontTx/>
              <a:buChar char="-"/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Determination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of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terminal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amino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acids</a:t>
            </a:r>
          </a:p>
          <a:p>
            <a:pPr>
              <a:buFontTx/>
              <a:buChar char="-"/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This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is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generally the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first step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any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sequence study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this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determination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often easy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but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also because of the number of </a:t>
            </a:r>
            <a:r>
              <a:rPr lang="en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groupings</a:t>
            </a:r>
          </a:p>
          <a:p>
            <a:pPr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terminals allow us to </a:t>
            </a:r>
            <a:r>
              <a:rPr lang="en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obtain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information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about the shape of the polypeptide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molecule</a:t>
            </a:r>
          </a:p>
          <a:p>
            <a:pPr>
              <a:defRPr/>
            </a:pPr>
            <a:r>
              <a:rPr lang="en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on the number of </a:t>
            </a:r>
            <a:r>
              <a:rPr lang="en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polypeptide chains </a:t>
            </a:r>
            <a:r>
              <a:rPr lang="en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constituting the protein </a:t>
            </a:r>
            <a:r>
              <a:rPr lang="en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chain </a:t>
            </a:r>
            <a:r>
              <a:rPr lang="en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defRPr/>
            </a:pPr>
            <a:endParaRPr lang="fr-FR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fr-FR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FRENCH LANGUAGE</a:t>
            </a:r>
            <a:endParaRPr lang="fr-FR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6413" y="6331222"/>
            <a:ext cx="785728" cy="369332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</a:t>
            </a:r>
            <a:r>
              <a:rPr lang="e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en" dirty="0" smtClean="0"/>
              <a:t>​</a:t>
            </a:r>
            <a:endParaRPr lang="en" dirty="0"/>
          </a:p>
        </p:txBody>
      </p:sp>
      <p:sp>
        <p:nvSpPr>
          <p:cNvPr id="5" name="ZoneTexte 4"/>
          <p:cNvSpPr txBox="1"/>
          <p:nvPr/>
        </p:nvSpPr>
        <p:spPr>
          <a:xfrm>
            <a:off x="3082677" y="6309320"/>
            <a:ext cx="1057275" cy="338137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" dirty="0"/>
              <a:t>F- 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" dirty="0"/>
              <a:t>-IRE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45658" y="6309320"/>
            <a:ext cx="1098550" cy="338138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/>
              <a:t>FA- </a:t>
            </a:r>
            <a:r>
              <a:rPr lang="en" altLang="fr-FR" b="1">
                <a:solidFill>
                  <a:srgbClr val="FFFF00"/>
                </a:solidFill>
              </a:rPr>
              <a:t>O </a:t>
            </a:r>
            <a:r>
              <a:rPr lang="en" altLang="fr-FR"/>
              <a:t>-RE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21640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" sz="2000" dirty="0" smtClean="0"/>
              <a:t> Determination of </a:t>
            </a:r>
            <a:r>
              <a:rPr lang="en" sz="2000" b="1" dirty="0" smtClean="0">
                <a:solidFill>
                  <a:srgbClr val="99FF33"/>
                </a:solidFill>
                <a:cs typeface="Tahoma" pitchFamily="34" charset="0"/>
              </a:rPr>
              <a:t>free terminal α -amino </a:t>
            </a:r>
            <a:r>
              <a:rPr lang="en" sz="2000" b="1" dirty="0" smtClean="0">
                <a:solidFill>
                  <a:srgbClr val="99FF33"/>
                </a:solidFill>
              </a:rPr>
              <a:t>groups</a:t>
            </a:r>
          </a:p>
          <a:p>
            <a:pPr eaLnBrk="1" hangingPunct="1">
              <a:defRPr/>
            </a:pPr>
            <a:r>
              <a:rPr lang="en" sz="2000" dirty="0" smtClean="0">
                <a:cs typeface="Tahoma" pitchFamily="34" charset="0"/>
              </a:rPr>
              <a:t>There are many, but only three will be developed: two chemical and one enzymatic.</a:t>
            </a:r>
          </a:p>
          <a:p>
            <a:pPr eaLnBrk="1" hangingPunct="1">
              <a:defRPr/>
            </a:pPr>
            <a:r>
              <a:rPr lang="en" sz="2000" i="1" dirty="0" err="1" smtClean="0">
                <a:solidFill>
                  <a:srgbClr val="FFFF00"/>
                </a:solidFill>
                <a:cs typeface="Tahoma" pitchFamily="34" charset="0"/>
              </a:rPr>
              <a:t>Fluoro </a:t>
            </a:r>
            <a:r>
              <a:rPr lang="en" sz="2000" i="1" dirty="0" smtClean="0">
                <a:solidFill>
                  <a:srgbClr val="FFFF00"/>
                </a:solidFill>
                <a:cs typeface="Tahoma" pitchFamily="34" charset="0"/>
              </a:rPr>
              <a:t>Methods </a:t>
            </a:r>
            <a:r>
              <a:rPr lang="en" sz="2000" i="1" dirty="0" err="1" smtClean="0">
                <a:solidFill>
                  <a:srgbClr val="FFFF00"/>
                </a:solidFill>
                <a:cs typeface="Tahoma" pitchFamily="34" charset="0"/>
              </a:rPr>
              <a:t>DiNitro </a:t>
            </a:r>
            <a:r>
              <a:rPr lang="en" sz="2000" i="1" dirty="0" smtClean="0">
                <a:solidFill>
                  <a:srgbClr val="FFFF00"/>
                </a:solidFill>
                <a:cs typeface="Tahoma" pitchFamily="34" charset="0"/>
              </a:rPr>
              <a:t>Benzene (FDNB)</a:t>
            </a:r>
            <a:r>
              <a:rPr lang="en" sz="2000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" sz="2000" dirty="0" smtClean="0">
                <a:cs typeface="Tahoma" pitchFamily="34" charset="0"/>
              </a:rPr>
              <a:t>SANGER'S METHOD</a:t>
            </a:r>
          </a:p>
          <a:p>
            <a:pPr eaLnBrk="1" hangingPunct="1">
              <a:defRPr/>
            </a:pPr>
            <a:r>
              <a:rPr lang="en" sz="2000" dirty="0" smtClean="0">
                <a:cs typeface="Tahoma" pitchFamily="34" charset="0"/>
              </a:rPr>
              <a:t>This method allows the N-terminus to be protected so that the terminal DNP-amino acid can then be recovered (e.g.,</a:t>
            </a:r>
          </a:p>
          <a:p>
            <a:pPr eaLnBrk="1" hangingPunct="1">
              <a:defRPr/>
            </a:pPr>
            <a:r>
              <a:rPr lang="en" sz="2000" dirty="0" smtClean="0">
                <a:cs typeface="Tahoma" pitchFamily="34" charset="0"/>
              </a:rPr>
              <a:t>DNP-alanine,….).</a:t>
            </a:r>
          </a:p>
          <a:p>
            <a:pPr eaLnBrk="1" hangingPunct="1">
              <a:defRPr/>
            </a:pPr>
            <a:r>
              <a:rPr lang="en" sz="2000" i="1" dirty="0" err="1" smtClean="0">
                <a:solidFill>
                  <a:srgbClr val="FFFF00"/>
                </a:solidFill>
                <a:cs typeface="Tahoma" pitchFamily="34" charset="0"/>
              </a:rPr>
              <a:t>Phenylisothiocyanate </a:t>
            </a:r>
            <a:r>
              <a:rPr lang="en" sz="2000" i="1" dirty="0" smtClean="0">
                <a:solidFill>
                  <a:srgbClr val="FFFF00"/>
                </a:solidFill>
                <a:cs typeface="Tahoma" pitchFamily="34" charset="0"/>
              </a:rPr>
              <a:t>(PITC) or </a:t>
            </a:r>
            <a:r>
              <a:rPr lang="en" sz="2000" i="1" dirty="0" err="1" smtClean="0">
                <a:solidFill>
                  <a:srgbClr val="FFFF00"/>
                </a:solidFill>
                <a:cs typeface="Tahoma" pitchFamily="34" charset="0"/>
              </a:rPr>
              <a:t>phenylthiohydantoin </a:t>
            </a:r>
            <a:r>
              <a:rPr lang="en" sz="2000" i="1" dirty="0" smtClean="0">
                <a:solidFill>
                  <a:srgbClr val="FFFF00"/>
                </a:solidFill>
                <a:cs typeface="Tahoma" pitchFamily="34" charset="0"/>
              </a:rPr>
              <a:t>method</a:t>
            </a:r>
            <a:r>
              <a:rPr lang="en" sz="2000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" sz="2000" dirty="0" smtClean="0">
                <a:cs typeface="Tahoma" pitchFamily="34" charset="0"/>
              </a:rPr>
              <a:t>= Edman's reaction</a:t>
            </a:r>
          </a:p>
          <a:p>
            <a:pPr eaLnBrk="1" hangingPunct="1">
              <a:defRPr/>
            </a:pPr>
            <a:r>
              <a:rPr lang="en" sz="2000" i="1" dirty="0" smtClean="0">
                <a:solidFill>
                  <a:srgbClr val="FFFF00"/>
                </a:solidFill>
                <a:cs typeface="Tahoma" pitchFamily="34" charset="0"/>
              </a:rPr>
              <a:t>Enzymatic degradation by </a:t>
            </a:r>
            <a:r>
              <a:rPr lang="en" sz="2000" i="1" dirty="0" err="1" smtClean="0">
                <a:solidFill>
                  <a:srgbClr val="FFFF00"/>
                </a:solidFill>
                <a:cs typeface="Tahoma" pitchFamily="34" charset="0"/>
              </a:rPr>
              <a:t>aminopeptidase</a:t>
            </a:r>
            <a:endParaRPr lang="fr-FR" sz="2000" i="1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>
              <a:defRPr/>
            </a:pPr>
            <a:r>
              <a:rPr lang="en" sz="2000" dirty="0" smtClean="0">
                <a:cs typeface="Tahoma" pitchFamily="34" charset="0"/>
              </a:rPr>
              <a:t>This enzyme hydrolyzes the peptide bond where the N-terminal amino acid is attached. After detaching the first amino acid, it releases the second, which in turn carries the free </a:t>
            </a:r>
            <a:endParaRPr lang="fr-FR" sz="2000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21539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3375"/>
            <a:ext cx="50387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14800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447675" y="733425"/>
            <a:ext cx="84931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Determination </a:t>
            </a:r>
            <a:r>
              <a:rPr lang="en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of </a:t>
            </a:r>
            <a:r>
              <a:rPr lang="en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 terminal α -carboxylic groups</a:t>
            </a:r>
          </a:p>
          <a:p>
            <a:pPr rtl="1">
              <a:defRPr/>
            </a:pP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We will mention a chemical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method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and an enzymatic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method</a:t>
            </a: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Hydrazinolysis</a:t>
            </a: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  <a:p>
            <a:pPr rtl="1">
              <a:defRPr/>
            </a:pP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If a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protein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is treated with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hydrazine at 100°C ,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all peptide bonds are broken and all the</a:t>
            </a:r>
          </a:p>
          <a:p>
            <a:pPr rtl="1">
              <a:defRPr/>
            </a:pP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residues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are transformed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into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hydrazides except for the C-terminal residue which is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found in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the form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of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AA</a:t>
            </a:r>
          </a:p>
          <a:p>
            <a:pPr rtl="1">
              <a:defRPr/>
            </a:pP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free, easy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isolate and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identify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rtl="1">
              <a:defRPr/>
            </a:pPr>
            <a:endParaRPr lang="fr-F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Enzymatic degradation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using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a carboxypeptidase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.​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</a:p>
          <a:p>
            <a:pPr rtl="1">
              <a:defRPr/>
            </a:pP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This enzyme of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pancreatic origin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acts progressively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by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detaching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the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last amino 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acid</a:t>
            </a: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rtl="1">
              <a:defRPr/>
            </a:pPr>
            <a:r>
              <a:rPr lang="en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C-terminal and so on.</a:t>
            </a:r>
          </a:p>
        </p:txBody>
      </p:sp>
      <p:pic>
        <p:nvPicPr>
          <p:cNvPr id="2416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17425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5693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34063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424862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80461" y="0"/>
            <a:ext cx="4263539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33933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20AcidA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860425"/>
            <a:ext cx="9032875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476375" y="333375"/>
            <a:ext cx="5689600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800" b="1">
                <a:solidFill>
                  <a:srgbClr val="FFFF66"/>
                </a:solidFill>
              </a:rPr>
              <a:t>STRUCTURE OF THE MAIN AMINO ACIDS</a:t>
            </a:r>
            <a:endParaRPr lang="en-US" altLang="fr-FR" sz="1800" b="1">
              <a:solidFill>
                <a:srgbClr val="FFFF66"/>
              </a:solidFill>
            </a:endParaRPr>
          </a:p>
        </p:txBody>
      </p:sp>
      <p:sp>
        <p:nvSpPr>
          <p:cNvPr id="197636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6321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20896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39" name="Text Box 6"/>
          <p:cNvSpPr txBox="1">
            <a:spLocks noChangeArrowheads="1"/>
          </p:cNvSpPr>
          <p:nvPr/>
        </p:nvSpPr>
        <p:spPr bwMode="auto">
          <a:xfrm>
            <a:off x="879475" y="835025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400" b="1">
                <a:solidFill>
                  <a:schemeClr val="bg2"/>
                </a:solidFill>
                <a:latin typeface="Arial" pitchFamily="34" charset="0"/>
              </a:rPr>
              <a:t>PITC = Phenylisothiocyanate</a:t>
            </a:r>
          </a:p>
        </p:txBody>
      </p:sp>
      <p:sp>
        <p:nvSpPr>
          <p:cNvPr id="24474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495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424863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3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470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7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915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56932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1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8619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351838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0343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6985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5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6985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0280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35183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3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0757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7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1493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201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424863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5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5528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33375"/>
            <a:ext cx="8964612" cy="6524625"/>
          </a:xfrm>
        </p:spPr>
        <p:txBody>
          <a:bodyPr/>
          <a:lstStyle/>
          <a:p>
            <a:pPr eaLnBrk="1" hangingPunct="1">
              <a:defRPr/>
            </a:pPr>
            <a:r>
              <a:rPr lang="en" sz="3600" b="1" i="1" u="sng" dirty="0" smtClean="0">
                <a:solidFill>
                  <a:srgbClr val="FFFF66"/>
                </a:solidFill>
              </a:rPr>
              <a:t>1. Aliphatic amino acids</a:t>
            </a:r>
            <a:r>
              <a:rPr lang="en" sz="3600" dirty="0" smtClean="0">
                <a:solidFill>
                  <a:srgbClr val="FFFF66"/>
                </a:solidFill>
              </a:rPr>
              <a:t> </a:t>
            </a:r>
            <a:endParaRPr lang="fr-FR" sz="3600" b="1" dirty="0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r>
              <a:rPr lang="en" sz="2800" b="1" dirty="0" err="1" smtClean="0">
                <a:solidFill>
                  <a:srgbClr val="99FF33"/>
                </a:solidFill>
              </a:rPr>
              <a:t>Monocarboxylic </a:t>
            </a:r>
            <a:r>
              <a:rPr lang="en" sz="2800" b="1" dirty="0" smtClean="0">
                <a:solidFill>
                  <a:srgbClr val="99FF33"/>
                </a:solidFill>
              </a:rPr>
              <a:t>and </a:t>
            </a:r>
            <a:r>
              <a:rPr lang="en" sz="2800" b="1" dirty="0" err="1" smtClean="0">
                <a:solidFill>
                  <a:srgbClr val="99FF33"/>
                </a:solidFill>
              </a:rPr>
              <a:t>monoamine </a:t>
            </a:r>
            <a:r>
              <a:rPr lang="en" sz="2800" b="1" dirty="0" smtClean="0">
                <a:solidFill>
                  <a:srgbClr val="99FF33"/>
                </a:solidFill>
              </a:rPr>
              <a:t>amino acids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b="1" dirty="0" smtClean="0"/>
              <a:t> </a:t>
            </a:r>
            <a:r>
              <a:rPr lang="en" sz="2800" b="1" dirty="0" smtClean="0"/>
              <a:t>The non-hydroxylated series</a:t>
            </a:r>
            <a:r>
              <a:rPr lang="en" sz="40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Glycine </a:t>
            </a:r>
            <a:r>
              <a:rPr lang="en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Gly </a:t>
            </a:r>
            <a:r>
              <a:rPr lang="e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G, Alanine </a:t>
            </a:r>
            <a:r>
              <a:rPr lang="en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Ala </a:t>
            </a:r>
            <a:r>
              <a:rPr lang="e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A, Valine Val V, Isoleucine Ile I, Leucine Leu 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dirty="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800" b="1" dirty="0" smtClean="0"/>
              <a:t>The hydroxylated series</a:t>
            </a:r>
            <a:r>
              <a:rPr lang="en" sz="40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Serine </a:t>
            </a:r>
            <a:r>
              <a:rPr lang="en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Ser </a:t>
            </a:r>
            <a:r>
              <a:rPr lang="e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S, Threonine </a:t>
            </a:r>
            <a:r>
              <a:rPr lang="en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Thr </a:t>
            </a:r>
            <a:r>
              <a:rPr lang="e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198659" name="Picture 5" descr="Iacamin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920"/>
            <a:ext cx="1152525" cy="812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0" name="Picture 6" descr="Iacamin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920"/>
            <a:ext cx="1095375" cy="7921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7" descr="Iacamin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846"/>
            <a:ext cx="1343025" cy="7921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8" descr="Iacamin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846"/>
            <a:ext cx="1600200" cy="7921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3" name="Picture 9" descr="Iacamin0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846"/>
            <a:ext cx="1600200" cy="7921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4" name="Picture 10" descr="Iacamin0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9160"/>
            <a:ext cx="1439863" cy="8207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5" name="Picture 11" descr="Iacamin0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69160"/>
            <a:ext cx="1516062" cy="7921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6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0513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0645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9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1822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" sz="2400" dirty="0" smtClean="0"/>
              <a:t>Amino acid analysis of an oligopeptide composed of 7 amino acids yields: </a:t>
            </a:r>
            <a:r>
              <a:rPr lang="en" sz="2400" dirty="0" err="1" smtClean="0"/>
              <a:t>Asp </a:t>
            </a:r>
            <a:r>
              <a:rPr lang="en" sz="2400" dirty="0" smtClean="0"/>
              <a:t>; Leu; Lys; Met; </a:t>
            </a:r>
            <a:r>
              <a:rPr lang="en" sz="2400" dirty="0" err="1" smtClean="0"/>
              <a:t>Phe </a:t>
            </a:r>
            <a:r>
              <a:rPr lang="en" sz="2400" dirty="0" smtClean="0"/>
              <a:t>; Tyr. The following facts were observed:</a:t>
            </a:r>
          </a:p>
          <a:p>
            <a:pPr>
              <a:defRPr/>
            </a:pPr>
            <a:r>
              <a:rPr lang="en" sz="2400" dirty="0" smtClean="0"/>
              <a:t>Treatment with trypsin has no apparent effect.</a:t>
            </a:r>
          </a:p>
          <a:p>
            <a:pPr>
              <a:defRPr/>
            </a:pPr>
            <a:r>
              <a:rPr lang="en" sz="2400" dirty="0" err="1" smtClean="0"/>
              <a:t>Edman </a:t>
            </a:r>
            <a:r>
              <a:rPr lang="en" sz="2400" dirty="0" smtClean="0"/>
              <a:t>degradation yields the following product:</a:t>
            </a:r>
          </a:p>
          <a:p>
            <a:pPr>
              <a:defRPr/>
            </a:pP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850" y="836613"/>
            <a:ext cx="8574088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on determining the primary sequence</a:t>
            </a:r>
          </a:p>
          <a:p>
            <a:pPr rtl="1">
              <a:defRPr/>
            </a:pPr>
            <a:r>
              <a:rPr lang="e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proteins.</a:t>
            </a:r>
          </a:p>
        </p:txBody>
      </p:sp>
      <p:pic>
        <p:nvPicPr>
          <p:cNvPr id="256004" name="Picture 2" descr="http://www-lemm.univ-lille1.fr/biologie/biochim/res/image0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21163"/>
            <a:ext cx="43053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0245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" sz="2400" dirty="0" smtClean="0"/>
              <a:t>Treatment with chymotrypsin yields a free amino acid, a dipeptide, and a </a:t>
            </a:r>
            <a:r>
              <a:rPr lang="en" sz="2400" dirty="0" err="1" smtClean="0"/>
              <a:t>tetrapeptide </a:t>
            </a:r>
            <a:r>
              <a:rPr lang="en" sz="2400" dirty="0" smtClean="0"/>
              <a:t>. The amino acid composition of the </a:t>
            </a:r>
            <a:r>
              <a:rPr lang="en" sz="2400" dirty="0" err="1" smtClean="0"/>
              <a:t>tetrapeptide </a:t>
            </a:r>
            <a:r>
              <a:rPr lang="en" sz="2400" dirty="0" smtClean="0"/>
              <a:t>is Leu, Lys, and Met.</a:t>
            </a:r>
          </a:p>
          <a:p>
            <a:pPr>
              <a:defRPr/>
            </a:pPr>
            <a:r>
              <a:rPr lang="en" sz="2400" dirty="0" smtClean="0"/>
              <a:t>Cyanogen bromide gives a dipeptide, a </a:t>
            </a:r>
            <a:r>
              <a:rPr lang="en" sz="2400" dirty="0" err="1" smtClean="0"/>
              <a:t>tetrapeptide </a:t>
            </a:r>
            <a:r>
              <a:rPr lang="en" sz="2400" dirty="0" smtClean="0"/>
              <a:t>and a lysine.</a:t>
            </a:r>
          </a:p>
          <a:p>
            <a:pPr>
              <a:defRPr/>
            </a:pP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850" y="882650"/>
            <a:ext cx="8574088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on determining the primary sequence</a:t>
            </a:r>
          </a:p>
          <a:p>
            <a:pPr rtl="1">
              <a:defRPr/>
            </a:pPr>
            <a:r>
              <a:rPr lang="e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proteins.</a:t>
            </a:r>
          </a:p>
        </p:txBody>
      </p:sp>
      <p:sp>
        <p:nvSpPr>
          <p:cNvPr id="257028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8086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744538"/>
          </a:xfrm>
        </p:spPr>
        <p:txBody>
          <a:bodyPr/>
          <a:lstStyle/>
          <a:p>
            <a:pPr algn="l">
              <a:defRPr/>
            </a:pPr>
            <a:r>
              <a:rPr lang="en" sz="3200" b="1" dirty="0" smtClean="0">
                <a:solidFill>
                  <a:srgbClr val="FFFF00"/>
                </a:solidFill>
              </a:rPr>
              <a:t>Solution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" sz="2000" dirty="0" smtClean="0"/>
              <a:t>We have an oligopeptide composed of 7 amino acids. Breakdown into amino acids yields 6 residues instead of 7. Therefore, one amino acid is duplicated. Trypsin has no effect, so lysine is in the C-terminal position. </a:t>
            </a:r>
            <a:r>
              <a:rPr lang="en" sz="2000" dirty="0" err="1" smtClean="0"/>
              <a:t>Edman degradation </a:t>
            </a:r>
            <a:r>
              <a:rPr lang="en" sz="2000" dirty="0" smtClean="0"/>
              <a:t>produces </a:t>
            </a:r>
            <a:r>
              <a:rPr lang="en" sz="2000" dirty="0" err="1" smtClean="0"/>
              <a:t>phenylalanine </a:t>
            </a:r>
            <a:r>
              <a:rPr lang="en" sz="2000" dirty="0" smtClean="0"/>
              <a:t>at the N-terminus.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en" sz="2000" dirty="0" smtClean="0"/>
              <a:t>Cyanogen bromide cleaves after methionine. Therefore, there is a methionine molecule before the lysine (since a free lysine molecule is obtained). A second </a:t>
            </a:r>
            <a:r>
              <a:rPr lang="en" sz="2000" dirty="0" err="1" smtClean="0"/>
              <a:t>methionine molecule remains </a:t>
            </a:r>
            <a:r>
              <a:rPr lang="en" sz="2000" dirty="0" smtClean="0"/>
              <a:t>in the chain (because there is a dipeptide in the chain in addition to the </a:t>
            </a:r>
            <a:r>
              <a:rPr lang="en" sz="2000" dirty="0" err="1" smtClean="0"/>
              <a:t>tetrapeptide </a:t>
            </a:r>
            <a:r>
              <a:rPr lang="en" sz="2000" dirty="0" smtClean="0"/>
              <a:t>).</a:t>
            </a:r>
          </a:p>
        </p:txBody>
      </p:sp>
      <p:sp>
        <p:nvSpPr>
          <p:cNvPr id="4" name="Flèche droite 3"/>
          <p:cNvSpPr/>
          <p:nvPr/>
        </p:nvSpPr>
        <p:spPr bwMode="auto">
          <a:xfrm>
            <a:off x="714375" y="2571750"/>
            <a:ext cx="1079500" cy="431800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rtl="1">
              <a:defRPr/>
            </a:pP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57375" y="2571750"/>
            <a:ext cx="58372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 </a:t>
            </a:r>
            <a:r>
              <a:rPr lang="e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……………………………………………….Lily</a:t>
            </a:r>
          </a:p>
        </p:txBody>
      </p:sp>
      <p:sp>
        <p:nvSpPr>
          <p:cNvPr id="6" name="Flèche droite 5"/>
          <p:cNvSpPr/>
          <p:nvPr/>
        </p:nvSpPr>
        <p:spPr bwMode="auto">
          <a:xfrm>
            <a:off x="857250" y="4929188"/>
            <a:ext cx="1079500" cy="431800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rtl="1">
              <a:defRPr/>
            </a:pP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11438" y="4929188"/>
            <a:ext cx="4678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 </a:t>
            </a:r>
            <a:r>
              <a:rPr lang="e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---X---Y--- </a:t>
            </a:r>
            <a:r>
              <a:rPr lang="en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 </a:t>
            </a:r>
            <a:r>
              <a:rPr lang="e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---Z---Met---Lys</a:t>
            </a:r>
          </a:p>
        </p:txBody>
      </p:sp>
      <p:sp>
        <p:nvSpPr>
          <p:cNvPr id="258056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9833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44538"/>
          </a:xfrm>
        </p:spPr>
        <p:txBody>
          <a:bodyPr/>
          <a:lstStyle/>
          <a:p>
            <a:pPr algn="l">
              <a:defRPr/>
            </a:pPr>
            <a:r>
              <a:rPr lang="en" sz="3200" b="1" dirty="0" smtClean="0">
                <a:solidFill>
                  <a:srgbClr val="FFFF00"/>
                </a:solidFill>
              </a:rPr>
              <a:t>Solution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150"/>
            <a:ext cx="8281169" cy="45370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" sz="2400" dirty="0" smtClean="0"/>
              <a:t>Chymotrypsin gives a tetrapeptide, a dipeptide and a free AA, this means that after phe there is an AA then another cyclic AA ( phe —X—Tyr</a:t>
            </a:r>
            <a:r>
              <a:rPr lang="en" sz="2400" dirty="0" smtClean="0"/>
              <a:t>).</a:t>
            </a:r>
          </a:p>
          <a:p>
            <a:pPr>
              <a:defRPr/>
            </a:pPr>
            <a:endParaRPr lang="en" sz="2400" dirty="0" smtClean="0"/>
          </a:p>
          <a:p>
            <a:pPr>
              <a:defRPr/>
            </a:pPr>
            <a:r>
              <a:rPr lang="en" sz="2400" dirty="0" smtClean="0"/>
              <a:t>The remaining fragment will be formed from the following amino acids: Leu, Lys, and Met. Therefore, the second Met is part of the </a:t>
            </a:r>
            <a:r>
              <a:rPr lang="en" sz="2400" dirty="0" err="1" smtClean="0"/>
              <a:t>tetrapeptide </a:t>
            </a:r>
            <a:r>
              <a:rPr lang="en" sz="2400" dirty="0" smtClean="0"/>
              <a:t>. The two methionines cannot be adjacent; otherwise, the reaction with cyanogen bromide would have yielded: 1 </a:t>
            </a:r>
            <a:r>
              <a:rPr lang="en" sz="2400" dirty="0" err="1" smtClean="0"/>
              <a:t>pentapeptide </a:t>
            </a:r>
            <a:r>
              <a:rPr lang="en" sz="2400" dirty="0" smtClean="0"/>
              <a:t>, 1 Met alone, and 1 Lys alone.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en" sz="2400" dirty="0" smtClean="0"/>
              <a:t>The remaining Amino Acid (X) can only be </a:t>
            </a:r>
            <a:r>
              <a:rPr lang="en" sz="2400" dirty="0" err="1" smtClean="0"/>
              <a:t>Asp </a:t>
            </a:r>
            <a:r>
              <a:rPr lang="en" sz="2400" dirty="0" smtClean="0"/>
              <a:t>(cited in the initial list.</a:t>
            </a:r>
          </a:p>
          <a:p>
            <a:pPr>
              <a:defRPr/>
            </a:pPr>
            <a:r>
              <a:rPr lang="en" sz="2400" dirty="0" smtClean="0"/>
              <a:t>Final sequence: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649538" y="4335190"/>
            <a:ext cx="43529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 </a:t>
            </a:r>
            <a:r>
              <a:rPr lang="e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--X—Tyr---Met-leu-met-Lys</a:t>
            </a:r>
          </a:p>
        </p:txBody>
      </p:sp>
      <p:sp>
        <p:nvSpPr>
          <p:cNvPr id="6" name="Flèche droite 5"/>
          <p:cNvSpPr/>
          <p:nvPr/>
        </p:nvSpPr>
        <p:spPr bwMode="auto">
          <a:xfrm>
            <a:off x="1546697" y="4365352"/>
            <a:ext cx="1081087" cy="431800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rtl="1">
              <a:defRPr/>
            </a:pP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èche droite 6"/>
          <p:cNvSpPr/>
          <p:nvPr/>
        </p:nvSpPr>
        <p:spPr bwMode="auto">
          <a:xfrm>
            <a:off x="1555750" y="6021388"/>
            <a:ext cx="1079500" cy="431800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rtl="1">
              <a:defRPr/>
            </a:pP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79713" y="5991225"/>
            <a:ext cx="4084637" cy="4619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 </a:t>
            </a:r>
            <a:r>
              <a:rPr lang="e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 </a:t>
            </a:r>
            <a:r>
              <a:rPr lang="e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-Tyr-Met-leu-met-Lys</a:t>
            </a:r>
          </a:p>
        </p:txBody>
      </p:sp>
      <p:sp>
        <p:nvSpPr>
          <p:cNvPr id="25908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8273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25" name="Line 77"/>
          <p:cNvSpPr>
            <a:spLocks noChangeShapeType="1"/>
          </p:cNvSpPr>
          <p:nvPr/>
        </p:nvSpPr>
        <p:spPr bwMode="auto">
          <a:xfrm>
            <a:off x="6083300" y="5197475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894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381640"/>
              </p:ext>
            </p:extLst>
          </p:nvPr>
        </p:nvGraphicFramePr>
        <p:xfrm>
          <a:off x="539553" y="476250"/>
          <a:ext cx="8315522" cy="6184901"/>
        </p:xfrm>
        <a:graphic>
          <a:graphicData uri="http://schemas.openxmlformats.org/drawingml/2006/table">
            <a:tbl>
              <a:tblPr rtl="1"/>
              <a:tblGrid>
                <a:gridCol w="3070581"/>
                <a:gridCol w="2597364"/>
                <a:gridCol w="2647577"/>
              </a:tblGrid>
              <a:tr h="274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Souvenir Lt BT" charset="0"/>
                          <a:cs typeface="Times New Roman" pitchFamily="18" charset="0"/>
                        </a:rPr>
                        <a:t>C-terminal identification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Souvenir Lt BT" charset="0"/>
                          <a:cs typeface="Times New Roman" pitchFamily="18" charset="0"/>
                        </a:rPr>
                        <a:t>N-terminal identification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Souvenir Lt BT" charset="0"/>
                          <a:cs typeface="Times New Roman" pitchFamily="18" charset="0"/>
                        </a:rPr>
                        <a:t>Methods</a:t>
                      </a:r>
                      <a:r>
                        <a:rPr kumimoji="0" lang="en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​</a:t>
                      </a:r>
                      <a:r>
                        <a:rPr kumimoji="0" lang="en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4080"/>
                          </a:solidFill>
                          <a:effectLst/>
                          <a:latin typeface="Souvenir Lt BT" charset="0"/>
                          <a:cs typeface="Times New Roman" pitchFamily="18" charset="0"/>
                        </a:rPr>
                        <a:t>​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28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Hydrazinolysis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Sanger method ( </a:t>
                      </a: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FluoroDiNitroBenzene 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FDNB)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Method</a:t>
                      </a:r>
                      <a:r>
                        <a:rPr kumimoji="0" lang="e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chemical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54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Method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Edman 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 </a:t>
                      </a: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PhenylIsoThioCyanate 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PITC)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Method</a:t>
                      </a:r>
                      <a:r>
                        <a:rPr kumimoji="0" lang="en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chemical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Carboxypeptidase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Aminopeptidase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Enzymatic method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02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Hydrolysis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partial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Trypsin 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AA1 = Lys / </a:t>
                      </a: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Arg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Chymyotrypsin 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AA1 = </a:t>
                      </a: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Phe 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Trp 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 Tyr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Pepsin 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AA2 = </a:t>
                      </a: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Phe 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Trp 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 Tyr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Thermolysin 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AA2 = </a:t>
                      </a:r>
                      <a:r>
                        <a:rPr kumimoji="0" lang="e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Leu </a:t>
                      </a:r>
                      <a:r>
                        <a:rPr kumimoji="0" lang="e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 Ile / Val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0123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5313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5"/>
          <p:cNvSpPr>
            <a:spLocks noChangeArrowheads="1"/>
          </p:cNvSpPr>
          <p:nvPr/>
        </p:nvSpPr>
        <p:spPr bwMode="auto">
          <a:xfrm>
            <a:off x="486717" y="806475"/>
            <a:ext cx="480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" altLang="fr-FR" sz="2400" b="1" u="sng" dirty="0">
                <a:solidFill>
                  <a:schemeClr val="folHlink"/>
                </a:solidFill>
                <a:latin typeface="Arial" pitchFamily="34" charset="0"/>
                <a:cs typeface="Times New Roman" pitchFamily="18" charset="0"/>
              </a:rPr>
              <a:t>Examples of some peptides</a:t>
            </a:r>
            <a:endParaRPr lang="en-US" altLang="fr-FR" sz="2400" dirty="0">
              <a:solidFill>
                <a:schemeClr val="folHlink"/>
              </a:solidFill>
              <a:cs typeface="Times New Roman" pitchFamily="18" charset="0"/>
            </a:endParaRPr>
          </a:p>
          <a:p>
            <a:endParaRPr lang="en-US" altLang="fr-FR" sz="2400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261123" name="Rectangle 16"/>
          <p:cNvSpPr>
            <a:spLocks noChangeArrowheads="1"/>
          </p:cNvSpPr>
          <p:nvPr/>
        </p:nvSpPr>
        <p:spPr bwMode="auto">
          <a:xfrm>
            <a:off x="468313" y="1517650"/>
            <a:ext cx="75596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2000" b="1" i="1">
                <a:latin typeface="Arial" pitchFamily="34" charset="0"/>
                <a:cs typeface="Times New Roman" pitchFamily="18" charset="0"/>
              </a:rPr>
              <a:t>    </a:t>
            </a:r>
            <a:r>
              <a:rPr lang="en" altLang="fr-FR" sz="2000" b="1" i="1" u="sng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1. Small peptides</a:t>
            </a:r>
            <a:endParaRPr lang="en-US" altLang="fr-FR" sz="200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en" altLang="fr-FR" sz="2000" b="1">
                <a:latin typeface="Arial" pitchFamily="34" charset="0"/>
                <a:cs typeface="Times New Roman" pitchFamily="18" charset="0"/>
              </a:rPr>
              <a:t>Aspartame </a:t>
            </a:r>
            <a:r>
              <a:rPr lang="fr-FR" altLang="fr-FR" sz="2000" b="1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2000" b="1">
                <a:latin typeface="Arial" pitchFamily="34" charset="0"/>
                <a:cs typeface="Times New Roman" pitchFamily="18" charset="0"/>
              </a:rPr>
            </a:br>
            <a:r>
              <a:rPr lang="en" altLang="fr-FR" sz="2000">
                <a:latin typeface="Arial" pitchFamily="34" charset="0"/>
                <a:cs typeface="Times New Roman" pitchFamily="18" charset="0"/>
              </a:rPr>
              <a:t>Asp-Phe-O-CH </a:t>
            </a:r>
            <a:r>
              <a:rPr lang="en" altLang="fr-FR" sz="2000" baseline="-30000">
                <a:latin typeface="Arial" pitchFamily="34" charset="0"/>
                <a:cs typeface="Times New Roman" pitchFamily="18" charset="0"/>
              </a:rPr>
              <a:t>3</a:t>
            </a:r>
            <a:r>
              <a:rPr lang="en" altLang="fr-FR" sz="2000">
                <a:latin typeface="Arial" pitchFamily="34" charset="0"/>
                <a:cs typeface="Times New Roman" pitchFamily="18" charset="0"/>
              </a:rPr>
              <a:t> </a:t>
            </a:r>
            <a:r>
              <a:rPr lang="fr-FR" altLang="fr-FR" sz="2000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2000">
                <a:latin typeface="Arial" pitchFamily="34" charset="0"/>
                <a:cs typeface="Times New Roman" pitchFamily="18" charset="0"/>
              </a:rPr>
            </a:br>
            <a:r>
              <a:rPr lang="en" altLang="fr-FR" sz="2000">
                <a:latin typeface="Arial" pitchFamily="34" charset="0"/>
                <a:cs typeface="Times New Roman" pitchFamily="18" charset="0"/>
              </a:rPr>
              <a:t>Twice the sweetening power of sucrose</a:t>
            </a:r>
            <a:r>
              <a:rPr lang="en" altLang="fr-FR" sz="2000" b="1">
                <a:latin typeface="Arial" pitchFamily="34" charset="0"/>
                <a:cs typeface="Times New Roman" pitchFamily="18" charset="0"/>
              </a:rPr>
              <a:t>  </a:t>
            </a:r>
          </a:p>
          <a:p>
            <a:r>
              <a:rPr lang="en" altLang="fr-FR" sz="2000" b="1" i="1">
                <a:latin typeface="Arial" pitchFamily="34" charset="0"/>
                <a:cs typeface="Times New Roman" pitchFamily="18" charset="0"/>
              </a:rPr>
              <a:t>    </a:t>
            </a:r>
            <a:r>
              <a:rPr lang="en" altLang="fr-FR" sz="2000" b="1" i="1" u="sng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2. Hormonal peptides</a:t>
            </a:r>
            <a:endParaRPr lang="en-US" altLang="fr-FR" sz="200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en" altLang="fr-FR" sz="2000" b="1">
                <a:latin typeface="Arial" pitchFamily="34" charset="0"/>
                <a:cs typeface="Times New Roman" pitchFamily="18" charset="0"/>
              </a:rPr>
              <a:t>Posterior pituitary hormones: </a:t>
            </a:r>
            <a:r>
              <a:rPr lang="fr-FR" altLang="fr-FR" sz="2000" b="1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2000" b="1">
                <a:latin typeface="Arial" pitchFamily="34" charset="0"/>
                <a:cs typeface="Times New Roman" pitchFamily="18" charset="0"/>
              </a:rPr>
            </a:br>
            <a:r>
              <a:rPr lang="en" altLang="fr-FR" sz="2000">
                <a:latin typeface="Arial" pitchFamily="34" charset="0"/>
                <a:cs typeface="Times New Roman" pitchFamily="18" charset="0"/>
              </a:rPr>
              <a:t>Oxytocin, </a:t>
            </a:r>
            <a:r>
              <a:rPr lang="fr-FR" altLang="fr-FR" sz="2000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2000">
                <a:latin typeface="Arial" pitchFamily="34" charset="0"/>
                <a:cs typeface="Times New Roman" pitchFamily="18" charset="0"/>
              </a:rPr>
            </a:br>
            <a:r>
              <a:rPr lang="en" altLang="fr-FR" sz="2000">
                <a:latin typeface="Arial" pitchFamily="34" charset="0"/>
                <a:cs typeface="Times New Roman" pitchFamily="18" charset="0"/>
              </a:rPr>
              <a:t>Vasopressin</a:t>
            </a:r>
            <a:endParaRPr lang="en-US" altLang="fr-FR" sz="2000">
              <a:cs typeface="Times New Roman" pitchFamily="18" charset="0"/>
            </a:endParaRPr>
          </a:p>
          <a:p>
            <a:r>
              <a:rPr lang="en" altLang="fr-FR" sz="2000" b="1">
                <a:latin typeface="Arial" pitchFamily="34" charset="0"/>
                <a:cs typeface="Times New Roman" pitchFamily="18" charset="0"/>
              </a:rPr>
              <a:t>Pancreatic hormones </a:t>
            </a:r>
            <a:r>
              <a:rPr lang="fr-FR" altLang="fr-FR" sz="2000" b="1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2000" b="1">
                <a:latin typeface="Arial" pitchFamily="34" charset="0"/>
                <a:cs typeface="Times New Roman" pitchFamily="18" charset="0"/>
              </a:rPr>
            </a:br>
            <a:r>
              <a:rPr lang="en" altLang="fr-FR" sz="2000">
                <a:latin typeface="Arial" pitchFamily="34" charset="0"/>
                <a:cs typeface="Times New Roman" pitchFamily="18" charset="0"/>
              </a:rPr>
              <a:t>Glucagon </a:t>
            </a:r>
            <a:r>
              <a:rPr lang="fr-FR" altLang="fr-FR" sz="2000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2000">
                <a:latin typeface="Arial" pitchFamily="34" charset="0"/>
                <a:cs typeface="Times New Roman" pitchFamily="18" charset="0"/>
              </a:rPr>
            </a:br>
            <a:r>
              <a:rPr lang="en" altLang="fr-FR" sz="2000">
                <a:latin typeface="Arial" pitchFamily="34" charset="0"/>
                <a:cs typeface="Times New Roman" pitchFamily="18" charset="0"/>
              </a:rPr>
              <a:t>Insulin</a:t>
            </a:r>
          </a:p>
          <a:p>
            <a:r>
              <a:rPr lang="en" altLang="fr-FR" sz="2000" b="1" i="1">
                <a:latin typeface="Arial" pitchFamily="34" charset="0"/>
                <a:cs typeface="Times New Roman" pitchFamily="18" charset="0"/>
              </a:rPr>
              <a:t>  </a:t>
            </a:r>
            <a:r>
              <a:rPr lang="en" altLang="fr-FR" sz="2000" b="1" i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  </a:t>
            </a:r>
            <a:r>
              <a:rPr lang="en" altLang="fr-FR" sz="2000" b="1" i="1" u="sng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3. Antibiotic peptides</a:t>
            </a:r>
            <a:endParaRPr lang="en-US" altLang="fr-FR" sz="200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en" altLang="fr-FR" sz="2000">
                <a:latin typeface="Arial" pitchFamily="34" charset="0"/>
                <a:cs typeface="Times New Roman" pitchFamily="18" charset="0"/>
              </a:rPr>
              <a:t>Tyrocidine A </a:t>
            </a:r>
            <a:r>
              <a:rPr lang="fr-FR" altLang="fr-FR" sz="2000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2000">
                <a:latin typeface="Arial" pitchFamily="34" charset="0"/>
                <a:cs typeface="Times New Roman" pitchFamily="18" charset="0"/>
              </a:rPr>
            </a:br>
            <a:r>
              <a:rPr lang="en" altLang="fr-FR" sz="2000">
                <a:latin typeface="Arial" pitchFamily="34" charset="0"/>
                <a:cs typeface="Times New Roman" pitchFamily="18" charset="0"/>
              </a:rPr>
              <a:t>Penicillins</a:t>
            </a:r>
            <a:endParaRPr lang="en-US" altLang="fr-FR" sz="2000">
              <a:cs typeface="Times New Roman" pitchFamily="18" charset="0"/>
            </a:endParaRPr>
          </a:p>
        </p:txBody>
      </p:sp>
      <p:sp>
        <p:nvSpPr>
          <p:cNvPr id="26112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7738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6"/>
          <p:cNvSpPr>
            <a:spLocks noChangeArrowheads="1"/>
          </p:cNvSpPr>
          <p:nvPr/>
        </p:nvSpPr>
        <p:spPr bwMode="auto">
          <a:xfrm>
            <a:off x="8916988" y="1338263"/>
            <a:ext cx="227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latin typeface="Arial" pitchFamily="34" charset="0"/>
                <a:cs typeface="Times New Roman" pitchFamily="18" charset="0"/>
              </a:rPr>
              <a:t> </a:t>
            </a:r>
            <a:endParaRPr lang="fr-FR" altLang="fr-FR" sz="1800">
              <a:latin typeface="Arial" pitchFamily="34" charset="0"/>
            </a:endParaRPr>
          </a:p>
        </p:txBody>
      </p:sp>
      <p:pic>
        <p:nvPicPr>
          <p:cNvPr id="262147" name="Picture 5" descr="Image ST_85_PIC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92003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912" name="Group 16"/>
          <p:cNvGraphicFramePr>
            <a:graphicFrameLocks noGrp="1"/>
          </p:cNvGraphicFramePr>
          <p:nvPr/>
        </p:nvGraphicFramePr>
        <p:xfrm>
          <a:off x="4454524" y="5003800"/>
          <a:ext cx="207964" cy="517530"/>
        </p:xfrm>
        <a:graphic>
          <a:graphicData uri="http://schemas.openxmlformats.org/drawingml/2006/table">
            <a:tbl>
              <a:tblPr rtl="1"/>
              <a:tblGrid>
                <a:gridCol w="207964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282" marR="91282" marT="45405" marB="4540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1403350" y="620713"/>
            <a:ext cx="608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 OF A PEPTIDE STRUCTURE</a:t>
            </a:r>
          </a:p>
        </p:txBody>
      </p:sp>
      <p:sp>
        <p:nvSpPr>
          <p:cNvPr id="262151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3894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8"/>
          <p:cNvSpPr>
            <a:spLocks noChangeArrowheads="1"/>
          </p:cNvSpPr>
          <p:nvPr/>
        </p:nvSpPr>
        <p:spPr bwMode="auto">
          <a:xfrm>
            <a:off x="8959850" y="2525713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fr-FR" altLang="fr-FR" sz="1200">
                <a:cs typeface="Times New Roman" pitchFamily="18" charset="0"/>
              </a:rPr>
              <a:t/>
            </a:r>
            <a:br>
              <a:rPr lang="fr-FR" altLang="fr-FR" sz="1200">
                <a:cs typeface="Times New Roman" pitchFamily="18" charset="0"/>
              </a:rPr>
            </a:br>
            <a:endParaRPr lang="fr-FR" altLang="fr-FR" sz="1800">
              <a:latin typeface="Arial" pitchFamily="34" charset="0"/>
            </a:endParaRP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1331913" y="333375"/>
            <a:ext cx="608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 OF A PEPTIDE STRUCTURE</a:t>
            </a:r>
          </a:p>
        </p:txBody>
      </p:sp>
      <p:pic>
        <p:nvPicPr>
          <p:cNvPr id="26317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8588"/>
            <a:ext cx="853244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3324225" y="715963"/>
            <a:ext cx="181133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Lyzozyme</a:t>
            </a:r>
          </a:p>
        </p:txBody>
      </p:sp>
      <p:sp>
        <p:nvSpPr>
          <p:cNvPr id="26317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4217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644348" y="546100"/>
            <a:ext cx="1945239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74638" y="1196975"/>
            <a:ext cx="88693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DEFINITION</a:t>
            </a:r>
          </a:p>
          <a:p>
            <a:pPr rtl="1">
              <a:defRPr/>
            </a:pPr>
            <a:r>
              <a:rPr lang="en" sz="2000" dirty="0"/>
              <a:t>A </a:t>
            </a:r>
            <a:r>
              <a:rPr lang="en" sz="2000" b="1" dirty="0"/>
              <a:t>protein </a:t>
            </a:r>
            <a:r>
              <a:rPr lang="en" sz="2000" dirty="0"/>
              <a:t>, also called </a:t>
            </a:r>
            <a:r>
              <a:rPr lang="en" sz="2000" dirty="0">
                <a:latin typeface="Arial"/>
              </a:rPr>
              <a:t>a </a:t>
            </a:r>
            <a:r>
              <a:rPr lang="en" sz="2000" dirty="0"/>
              <a:t>protein </a:t>
            </a:r>
            <a:r>
              <a:rPr lang="en" sz="2000" b="1" dirty="0"/>
              <a:t>, </a:t>
            </a:r>
            <a:r>
              <a:rPr lang="en" sz="2000" b="1" dirty="0">
                <a:latin typeface="Arial"/>
              </a:rPr>
              <a:t>is </a:t>
            </a:r>
            <a:r>
              <a:rPr lang="en" sz="2000" b="1" dirty="0"/>
              <a:t>an </a:t>
            </a:r>
            <a:r>
              <a:rPr lang="en" sz="2000" dirty="0"/>
              <a:t>assembly of </a:t>
            </a:r>
            <a:r>
              <a:rPr lang="en" sz="2000" dirty="0">
                <a:latin typeface="Arial"/>
                <a:hlinkClick r:id="rId2" tooltip="Acide aminé"/>
              </a:rPr>
              <a:t>amino </a:t>
            </a:r>
            <a:r>
              <a:rPr lang="en" sz="2000" dirty="0">
                <a:hlinkClick r:id="rId2" tooltip="Acide aminé"/>
              </a:rPr>
              <a:t>acids .</a:t>
            </a:r>
            <a:r>
              <a:rPr lang="en" sz="1800" dirty="0"/>
              <a:t> </a:t>
            </a:r>
          </a:p>
          <a:p>
            <a:pPr rtl="1">
              <a:defRPr/>
            </a:pPr>
            <a:r>
              <a:rPr lang="en" sz="2000" b="1" dirty="0"/>
              <a:t>linked by </a:t>
            </a:r>
            <a:r>
              <a:rPr lang="en" sz="2000" b="1" dirty="0">
                <a:hlinkClick r:id="rId3" tooltip="Liaison peptidique"/>
              </a:rPr>
              <a:t>peptide </a:t>
            </a:r>
            <a:r>
              <a:rPr lang="en" sz="2000" b="1" dirty="0"/>
              <a:t>bonds </a:t>
            </a:r>
            <a:r>
              <a:rPr lang="en" sz="2000" b="1" dirty="0">
                <a:latin typeface="Arial"/>
              </a:rPr>
              <a:t>.</a:t>
            </a:r>
          </a:p>
          <a:p>
            <a:pPr rtl="1">
              <a:defRPr/>
            </a:pPr>
            <a:r>
              <a:rPr lang="en" sz="2000" dirty="0"/>
              <a:t>We speak of a protein </a:t>
            </a:r>
            <a:r>
              <a:rPr lang="en" sz="2000" dirty="0">
                <a:latin typeface="Arial"/>
              </a:rPr>
              <a:t>when </a:t>
            </a:r>
            <a:r>
              <a:rPr lang="en" sz="2000" dirty="0"/>
              <a:t>more than 50 amino acids </a:t>
            </a:r>
            <a:r>
              <a:rPr lang="en" sz="2000" dirty="0">
                <a:latin typeface="Arial"/>
              </a:rPr>
              <a:t>are </a:t>
            </a:r>
            <a:r>
              <a:rPr lang="en" sz="2000" dirty="0"/>
              <a:t>linked </a:t>
            </a:r>
            <a:r>
              <a:rPr lang="en" sz="2000" dirty="0">
                <a:latin typeface="Arial"/>
              </a:rPr>
              <a:t>within </a:t>
            </a:r>
            <a:r>
              <a:rPr lang="en" sz="2000" dirty="0"/>
              <a:t>a molecule.</a:t>
            </a:r>
          </a:p>
          <a:p>
            <a:pPr rtl="1">
              <a:defRPr/>
            </a:pPr>
            <a:r>
              <a:rPr lang="en" sz="2000" dirty="0"/>
              <a:t>chain </a:t>
            </a:r>
            <a:r>
              <a:rPr lang="en" sz="2000" dirty="0">
                <a:latin typeface="Arial"/>
              </a:rPr>
              <a:t>of amino </a:t>
            </a:r>
            <a:r>
              <a:rPr lang="en" sz="2000" dirty="0"/>
              <a:t>acids .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28625" y="3000375"/>
            <a:ext cx="65405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rtl="1">
              <a:defRPr/>
            </a:pPr>
            <a:r>
              <a:rPr lang="en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FUNCTIONS</a:t>
            </a:r>
          </a:p>
          <a:p>
            <a:pPr marL="342900" indent="-342900" rtl="1">
              <a:defRPr/>
            </a:pPr>
            <a:r>
              <a:rPr lang="en" sz="2000" dirty="0"/>
              <a:t>Proteins have </a:t>
            </a:r>
            <a:r>
              <a:rPr lang="en" sz="2000" dirty="0">
                <a:latin typeface="Arial"/>
              </a:rPr>
              <a:t>very diverse </a:t>
            </a:r>
            <a:r>
              <a:rPr lang="en" sz="2000" dirty="0"/>
              <a:t>functions</a:t>
            </a:r>
            <a:r>
              <a:rPr lang="en" sz="2000" dirty="0">
                <a:latin typeface="Arial"/>
              </a:rPr>
              <a:t> </a:t>
            </a:r>
            <a:endParaRPr lang="fr-FR" sz="2000" dirty="0"/>
          </a:p>
          <a:p>
            <a:pPr marL="342900" indent="-342900" rtl="1">
              <a:defRPr/>
            </a:pPr>
            <a:r>
              <a:rPr lang="en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:</a:t>
            </a:r>
            <a:r>
              <a:rPr lang="en" sz="1800" b="1" dirty="0"/>
              <a:t> </a:t>
            </a:r>
            <a:r>
              <a:rPr lang="en" sz="1800" dirty="0">
                <a:latin typeface="Arial"/>
              </a:rPr>
              <a:t>protein </a:t>
            </a:r>
            <a:r>
              <a:rPr lang="en" sz="1800" dirty="0"/>
              <a:t>fibers​</a:t>
            </a:r>
          </a:p>
          <a:p>
            <a:pPr marL="342900" indent="-342900" rtl="1">
              <a:defRPr/>
            </a:pPr>
            <a:r>
              <a:rPr lang="en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Movement </a:t>
            </a:r>
            <a:r>
              <a:rPr lang="en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" sz="1800" dirty="0"/>
              <a:t>muscle contraction</a:t>
            </a:r>
          </a:p>
          <a:p>
            <a:pPr marL="342900" indent="-342900" rtl="1">
              <a:defRPr/>
            </a:pPr>
            <a:r>
              <a:rPr lang="en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Transportation :</a:t>
            </a:r>
            <a:r>
              <a:rPr lang="en" sz="1800" b="1" dirty="0"/>
              <a:t> </a:t>
            </a:r>
            <a:r>
              <a:rPr lang="en" sz="1800" dirty="0"/>
              <a:t>of substances in the blood</a:t>
            </a:r>
          </a:p>
          <a:p>
            <a:pPr marL="342900" indent="-342900" rtl="1">
              <a:defRPr/>
            </a:pPr>
            <a:r>
              <a:rPr lang="en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Transport: </a:t>
            </a:r>
            <a:r>
              <a:rPr lang="en" sz="1800" dirty="0"/>
              <a:t>of substances </a:t>
            </a:r>
            <a:r>
              <a:rPr lang="en" sz="1800" dirty="0">
                <a:latin typeface="Arial"/>
              </a:rPr>
              <a:t>across </a:t>
            </a:r>
            <a:r>
              <a:rPr lang="en" sz="1800" dirty="0"/>
              <a:t>the cell membrane</a:t>
            </a:r>
          </a:p>
          <a:p>
            <a:pPr marL="342900" indent="-342900" rtl="1">
              <a:defRPr/>
            </a:pPr>
            <a:r>
              <a:rPr lang="en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Hormones </a:t>
            </a:r>
            <a:r>
              <a:rPr lang="en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800" dirty="0"/>
              <a:t>insulin, glucagon, vasopressin, </a:t>
            </a:r>
            <a:r>
              <a:rPr lang="en" sz="1800" dirty="0">
                <a:latin typeface="Arial"/>
              </a:rPr>
              <a:t>…</a:t>
            </a:r>
            <a:endParaRPr lang="fr-FR" sz="1800" u="sng" dirty="0"/>
          </a:p>
          <a:p>
            <a:pPr marL="342900" indent="-342900" rtl="1">
              <a:defRPr/>
            </a:pPr>
            <a:r>
              <a:rPr lang="en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</a:t>
            </a:r>
            <a:r>
              <a:rPr lang="en" sz="1800" dirty="0"/>
              <a:t>identification : </a:t>
            </a:r>
            <a:r>
              <a:rPr lang="en" sz="1800" dirty="0">
                <a:latin typeface="Arial"/>
              </a:rPr>
              <a:t>receptors</a:t>
            </a:r>
          </a:p>
          <a:p>
            <a:pPr marL="342900" indent="-342900" rtl="1">
              <a:defRPr/>
            </a:pPr>
            <a:r>
              <a:rPr lang="en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Defense :</a:t>
            </a:r>
            <a:r>
              <a:rPr lang="en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b="1" dirty="0"/>
              <a:t> </a:t>
            </a:r>
            <a:r>
              <a:rPr lang="en" sz="1800" dirty="0"/>
              <a:t>antibodies</a:t>
            </a:r>
          </a:p>
          <a:p>
            <a:pPr marL="342900" indent="-342900" rtl="1">
              <a:defRPr/>
            </a:pPr>
            <a:r>
              <a:rPr lang="en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Catalysis:</a:t>
            </a:r>
            <a:r>
              <a:rPr lang="en" sz="1800" b="1" dirty="0"/>
              <a:t> </a:t>
            </a:r>
            <a:r>
              <a:rPr lang="en" sz="1800" dirty="0"/>
              <a:t>Enzymes</a:t>
            </a:r>
          </a:p>
          <a:p>
            <a:pPr marL="342900" indent="-342900" rtl="1">
              <a:defRPr/>
            </a:pPr>
            <a:endParaRPr lang="fr-FR" sz="2000" dirty="0"/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9370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-15875" y="282575"/>
            <a:ext cx="9144000" cy="6242050"/>
          </a:xfrm>
        </p:spPr>
        <p:txBody>
          <a:bodyPr/>
          <a:lstStyle/>
          <a:p>
            <a:pPr eaLnBrk="1" hangingPunct="1">
              <a:defRPr/>
            </a:pPr>
            <a:r>
              <a:rPr lang="en" sz="2800" b="1" dirty="0" err="1" smtClean="0">
                <a:solidFill>
                  <a:srgbClr val="99FF33"/>
                </a:solidFill>
              </a:rPr>
              <a:t>Monoamine </a:t>
            </a:r>
            <a:r>
              <a:rPr lang="en" sz="2800" b="1" dirty="0" smtClean="0">
                <a:solidFill>
                  <a:srgbClr val="99FF33"/>
                </a:solidFill>
              </a:rPr>
              <a:t>and </a:t>
            </a:r>
            <a:r>
              <a:rPr lang="en" sz="2800" b="1" dirty="0" err="1" smtClean="0">
                <a:solidFill>
                  <a:srgbClr val="99FF33"/>
                </a:solidFill>
              </a:rPr>
              <a:t>dicarboxylic </a:t>
            </a:r>
            <a:r>
              <a:rPr lang="en" sz="2800" b="1" dirty="0" smtClean="0">
                <a:solidFill>
                  <a:srgbClr val="99FF33"/>
                </a:solidFill>
              </a:rPr>
              <a:t>acids and their amides.</a:t>
            </a:r>
            <a:r>
              <a:rPr lang="en" sz="4000" b="1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b="1" dirty="0" smtClean="0"/>
              <a:t>       Monoamine </a:t>
            </a:r>
            <a:r>
              <a:rPr lang="en" sz="2400" b="1" dirty="0" smtClean="0"/>
              <a:t>acids</a:t>
            </a:r>
            <a:r>
              <a:rPr lang="en" dirty="0" smtClean="0"/>
              <a:t> </a:t>
            </a:r>
            <a:r>
              <a:rPr lang="e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Aspartic acid ( Asp D)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dirty="0" smtClean="0">
                <a:solidFill>
                  <a:schemeClr val="folHlink"/>
                </a:solidFill>
              </a:rPr>
              <a:t>      </a:t>
            </a:r>
            <a:r>
              <a:rPr lang="e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Glutamic acid Glu E</a:t>
            </a:r>
            <a:r>
              <a:rPr lang="en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" sz="4000" b="1" dirty="0" smtClean="0">
                <a:solidFill>
                  <a:schemeClr val="folHlink"/>
                </a:solidFill>
              </a:rPr>
              <a:t>      </a:t>
            </a:r>
            <a:r>
              <a:rPr lang="en" sz="4000" b="1" dirty="0" smtClean="0"/>
              <a:t> 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b="1" dirty="0" smtClean="0"/>
              <a:t>      Their </a:t>
            </a:r>
            <a:r>
              <a:rPr lang="en" sz="2400" b="1" dirty="0" smtClean="0"/>
              <a:t>amides</a:t>
            </a:r>
            <a:r>
              <a:rPr lang="en" sz="24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Asparagine </a:t>
            </a:r>
            <a:r>
              <a:rPr lang="e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Asn N, Glutamine Glu Q</a:t>
            </a:r>
          </a:p>
          <a:p>
            <a:pPr eaLnBrk="1" hangingPunct="1">
              <a:defRPr/>
            </a:pPr>
            <a:r>
              <a:rPr lang="en" sz="2800" b="1" dirty="0" smtClean="0">
                <a:solidFill>
                  <a:srgbClr val="99FF33"/>
                </a:solidFill>
              </a:rPr>
              <a:t>Dibasic amino acids (6C)</a:t>
            </a:r>
            <a:r>
              <a:rPr lang="en" sz="2800" dirty="0" smtClean="0">
                <a:solidFill>
                  <a:srgbClr val="99FF33"/>
                </a:solidFill>
              </a:rPr>
              <a:t> </a:t>
            </a:r>
            <a:r>
              <a:rPr lang="fr-FR" sz="2800" dirty="0" smtClean="0">
                <a:solidFill>
                  <a:srgbClr val="99FF33"/>
                </a:solidFill>
              </a:rPr>
              <a:t/>
            </a:r>
            <a:br>
              <a:rPr lang="fr-FR" sz="2800" dirty="0" smtClean="0">
                <a:solidFill>
                  <a:srgbClr val="99FF33"/>
                </a:solidFill>
              </a:rPr>
            </a:br>
            <a:r>
              <a:rPr lang="e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Lysine Lys K, Arginine </a:t>
            </a:r>
            <a:r>
              <a:rPr lang="en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Arg </a:t>
            </a:r>
            <a:r>
              <a:rPr lang="e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R, Histidine </a:t>
            </a:r>
            <a:r>
              <a:rPr lang="en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His </a:t>
            </a:r>
            <a:r>
              <a:rPr lang="e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b="1" dirty="0" smtClean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" sz="2800" b="1" dirty="0" smtClean="0">
                <a:solidFill>
                  <a:srgbClr val="99FF33"/>
                </a:solidFill>
              </a:rPr>
              <a:t>Sulfur-containing amino acids</a:t>
            </a:r>
            <a:r>
              <a:rPr lang="en" sz="2800" b="1" dirty="0" smtClean="0"/>
              <a:t>  </a:t>
            </a:r>
            <a:r>
              <a:rPr lang="en" sz="2400" dirty="0" smtClean="0">
                <a:solidFill>
                  <a:schemeClr val="folHlink"/>
                </a:solidFill>
              </a:rPr>
              <a:t> </a:t>
            </a:r>
            <a:r>
              <a:rPr lang="e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Cysteine, Methionine Met 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199683" name="Picture 5" descr="Iacamin027"/>
          <p:cNvSpPr>
            <a:spLocks noChangeAspect="1" noChangeArrowheads="1"/>
          </p:cNvSpPr>
          <p:nvPr/>
        </p:nvSpPr>
        <p:spPr bwMode="auto">
          <a:xfrm>
            <a:off x="5868144" y="980728"/>
            <a:ext cx="1655763" cy="8207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99684" name="Picture 6" descr="Iacamin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1809750" cy="7921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9685" name="Picture 7" descr="Iacamin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564904"/>
            <a:ext cx="1838325" cy="7508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6" name="Picture 8" descr="Iacamin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40" y="2564904"/>
            <a:ext cx="1714500" cy="7508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7" name="Picture 9" descr="Iacamin0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064"/>
            <a:ext cx="1485900" cy="5905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8" name="Picture 10" descr="Iacamin0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2076450" cy="5905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9" name="Picture 11" descr="Iacamin0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1727200" cy="863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0" name="Picture 12" descr="Iacamin0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54" y="5085184"/>
            <a:ext cx="1655762" cy="8651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1" name="Picture 13" descr="Iacamin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5184"/>
            <a:ext cx="2089150" cy="863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2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5834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28750"/>
            <a:ext cx="8676456" cy="541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defRPr/>
            </a:pPr>
            <a:r>
              <a:rPr lang="en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Protein classification methods</a:t>
            </a:r>
          </a:p>
          <a:p>
            <a:pPr rtl="1">
              <a:defRPr/>
            </a:pPr>
            <a:r>
              <a:rPr lang="e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 According to their shapes</a:t>
            </a:r>
          </a:p>
          <a:p>
            <a:pPr rtl="1">
              <a:defRPr/>
            </a:pPr>
            <a:r>
              <a:rPr lang="en" sz="2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1.1.1. Fibrous proteins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Polypeptide chains are elongated and coiled around an axis in a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helical shape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They are structural proteins.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be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extracellular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which case they are insoluble in water and have a protective function.</a:t>
            </a:r>
          </a:p>
          <a:p>
            <a:pPr rtl="1">
              <a:defRPr/>
            </a:pP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α-keratin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hair,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silk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fibroin ,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elastin ,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tendon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collagen .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also be intracellular, for example the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Myosin and </a:t>
            </a:r>
            <a:r>
              <a:rPr lang="en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tropomyosin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muscle cells.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1">
              <a:defRPr/>
            </a:pPr>
            <a:r>
              <a:rPr lang="e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careful not to confuse fibrous and filamentous (globular proteins attached to each other).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23928" y="546100"/>
            <a:ext cx="1665660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6522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895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000250"/>
            <a:ext cx="8604448" cy="415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defRPr/>
            </a:pPr>
            <a:r>
              <a:rPr lang="en" sz="2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1.1.2. Globular proteins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Soluble in water, they are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spherical in shape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They have a much more complex structure than fibrous proteins but exhibit a far greater variety of biological activities.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be membrane-bound and will then have roles such as:</a:t>
            </a:r>
          </a:p>
          <a:p>
            <a:pPr rtl="1">
              <a:defRPr/>
            </a:pPr>
            <a:r>
              <a:rPr lang="e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 </a:t>
            </a:r>
            <a:r>
              <a:rPr lang="en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rtl="1">
              <a:defRPr/>
            </a:pPr>
            <a:r>
              <a:rPr lang="e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 </a:t>
            </a:r>
            <a:r>
              <a:rPr lang="en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rtl="1">
              <a:defRPr/>
            </a:pPr>
            <a:r>
              <a:rPr lang="e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channels </a:t>
            </a:r>
            <a:r>
              <a:rPr lang="en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rtl="1">
              <a:defRPr/>
            </a:pPr>
            <a:r>
              <a:rPr lang="e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adhesion proteins </a:t>
            </a:r>
            <a:r>
              <a:rPr lang="en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be soluble and therefore be circulating plasma proteins such as albumin, protein hormones such as LH, </a:t>
            </a:r>
            <a:r>
              <a:rPr lang="en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cytosolic proteins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calmodulin </a:t>
            </a: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51920" y="1000125"/>
            <a:ext cx="1756718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6624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4846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714500"/>
            <a:ext cx="8676456" cy="3478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defRPr/>
            </a:pPr>
            <a:r>
              <a:rPr lang="e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1.2. According to their functions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be involved in: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</a:t>
            </a:r>
            <a:r>
              <a:rPr lang="en" sz="2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support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is the case with collagen, elastin, membrane glycoproteins...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</a:t>
            </a:r>
            <a:r>
              <a:rPr lang="en" sz="2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actin, myosin </a:t>
            </a:r>
            <a:r>
              <a:rPr lang="en" sz="2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rtl="1">
              <a:defRPr/>
            </a:pPr>
            <a:r>
              <a:rPr lang="en" sz="2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</a:t>
            </a:r>
            <a:r>
              <a:rPr lang="en" sz="2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adhesion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proteins like </a:t>
            </a:r>
            <a:r>
              <a:rPr lang="en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cadherin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rtl="1">
              <a:defRPr/>
            </a:pPr>
            <a:r>
              <a:rPr lang="en" sz="2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</a:t>
            </a:r>
            <a:r>
              <a:rPr lang="en" sz="2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membrane receptors for insulin or intracellular receptors for steroids,</a:t>
            </a:r>
          </a:p>
          <a:p>
            <a:pPr rtl="1">
              <a:defRPr/>
            </a:pPr>
            <a:r>
              <a:rPr lang="en" sz="2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transduction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typical example being membrane G proteins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23928" y="1000125"/>
            <a:ext cx="1684710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67268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1503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928688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rtl="1">
              <a:defRPr/>
            </a:pPr>
            <a:r>
              <a:rPr lang="en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signal </a:t>
            </a:r>
            <a:r>
              <a:rPr lang="en" sz="2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be the informational molecule such as growth factors (GF) or protein hormones (FSH),</a:t>
            </a:r>
          </a:p>
          <a:p>
            <a:pPr rtl="1">
              <a:defRPr/>
            </a:pPr>
            <a:r>
              <a:rPr lang="en" sz="2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Immunity is </a:t>
            </a: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immunoglobulins </a:t>
            </a:r>
            <a:r>
              <a:rPr lang="en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rtl="1">
              <a:defRPr/>
            </a:pP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</a:t>
            </a:r>
            <a:r>
              <a:rPr lang="en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en" sz="2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hemoglobin (O2 </a:t>
            </a:r>
            <a:r>
              <a:rPr lang="en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transferrin (iron),</a:t>
            </a:r>
          </a:p>
          <a:p>
            <a:pPr rtl="1">
              <a:defRPr/>
            </a:pP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catalysis</a:t>
            </a:r>
            <a:r>
              <a:rPr lang="en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en" sz="2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proteins will therefore also play a role in metabolism, DNA replication and transcription, muscle contraction, cell signaling...</a:t>
            </a:r>
          </a:p>
          <a:p>
            <a:pPr rtl="1">
              <a:defRPr/>
            </a:pPr>
            <a:r>
              <a:rPr lang="en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1.3. According to their composition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two main types of proteins. Those containing only amino acids are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holoproteins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containing a protein portion (the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apolipoprotein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a non-protein portion are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heteroproteins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two portions are linked in various ways: covalent ,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hydrophobic bonds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This non-protein portion can be a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prosthetic group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inducing new biological properties by binding, as with the heme group in hemoglobin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71800" y="285750"/>
            <a:ext cx="1693838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68292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6241603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09888" y="546100"/>
            <a:ext cx="2679700" cy="514350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143000"/>
            <a:ext cx="9401175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 properties of each protein depend on the types of amino acids that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composed of them and their sequence. We can consider the 20 AAs as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"alphabet" of 20 letters, used to construct "words" (the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proteins) Thus, one can change the meaning of a word by replacing a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 by another.</a:t>
            </a:r>
          </a:p>
          <a:p>
            <a:pPr rtl="1">
              <a:defRPr/>
            </a:pPr>
            <a:r>
              <a:rPr lang="en" sz="2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or </a:t>
            </a:r>
            <a:r>
              <a:rPr lang="en" sz="2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Foire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 is clear that the meaning is different and therefore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protein is also different.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4000500"/>
            <a:ext cx="9310688" cy="1784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" sz="22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</a:t>
            </a:r>
            <a:r>
              <a:rPr lang="en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makes no sense (e.g., </a:t>
            </a:r>
            <a:r>
              <a:rPr lang="en" sz="2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</a:t>
            </a: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faore </a:t>
            </a:r>
            <a:r>
              <a:rPr lang="en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this</a:t>
            </a:r>
          </a:p>
          <a:p>
            <a:pPr rtl="1">
              <a:defRPr/>
            </a:pPr>
            <a:r>
              <a:rPr lang="en" sz="2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non-functional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 . Ex: hemoglobins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pathologies ( </a:t>
            </a:r>
            <a:r>
              <a:rPr lang="en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anemic sickle cell hemoglobin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S). It does not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from normal hemoglobin only at the level of the </a:t>
            </a:r>
            <a:r>
              <a:rPr lang="en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6th </a:t>
            </a:r>
            <a:r>
              <a:rPr lang="en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acyl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residue of</a:t>
            </a:r>
          </a:p>
          <a:p>
            <a:pPr rtl="1">
              <a:defRPr/>
            </a:pP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chain (glutamate </a:t>
            </a:r>
            <a:r>
              <a:rPr lang="en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replaced by </a:t>
            </a:r>
            <a:r>
              <a:rPr lang="e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valine and lysine)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5136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909888" y="546100"/>
            <a:ext cx="2679700" cy="514350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0" y="1052513"/>
            <a:ext cx="9205913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" sz="24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</a:t>
            </a:r>
            <a:r>
              <a:rPr lang="en" sz="24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</a:t>
            </a:r>
            <a:r>
              <a:rPr lang="en" sz="24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Properties of proteins</a:t>
            </a:r>
            <a:r>
              <a:rPr lang="en" sz="24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​​​</a:t>
            </a:r>
            <a:r>
              <a:rPr lang="en" sz="24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endParaRPr lang="fr-FR" sz="2400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</a:t>
            </a:r>
            <a:r>
              <a:rPr lang="en" sz="18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" sz="18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en" sz="20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" sz="20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</a:t>
            </a:r>
            <a:r>
              <a:rPr lang="en" sz="20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physico - </a:t>
            </a:r>
            <a:r>
              <a:rPr lang="en" sz="20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chemical </a:t>
            </a:r>
            <a:r>
              <a:rPr lang="en" sz="20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properties</a:t>
            </a:r>
            <a:r>
              <a:rPr lang="en" sz="20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2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</a:t>
            </a:r>
            <a:r>
              <a:rPr lang="en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Solubility </a:t>
            </a: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of globular </a:t>
            </a: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proteins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Influence of salt concentration (ionic strength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µ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fr-FR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Low concentration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Increased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protein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solubility =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dissolving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High concentration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Protein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precipitation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= </a:t>
            </a:r>
            <a:r>
              <a:rPr lang="en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release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​ </a:t>
            </a:r>
          </a:p>
          <a:p>
            <a:pPr rtl="1"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reversible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by dilution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Influence of pH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Minimum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solubility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at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pHi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Influence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temperature    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High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Temperature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Denaturation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​​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​​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Influence of organic solvents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Ethanol and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acetone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insolubilize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proteins​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    </a:t>
            </a: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Electrical properties </a:t>
            </a: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Proteins ,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made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up </a:t>
            </a: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of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amino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acids </a:t>
            </a: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carry electrical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charges </a:t>
            </a: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</a:p>
          <a:p>
            <a:pPr rtl="1"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variables depending on pH. Each protein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has an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isoelectric point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for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which the</a:t>
            </a:r>
          </a:p>
          <a:p>
            <a:pPr rtl="1"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Mobility in an electric field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is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zero: overall electric </a:t>
            </a:r>
            <a:endParaRPr lang="fr-FR" sz="1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</a:t>
            </a:r>
            <a:endParaRPr lang="fr-FR" sz="2000" dirty="0"/>
          </a:p>
        </p:txBody>
      </p:sp>
      <p:sp>
        <p:nvSpPr>
          <p:cNvPr id="27034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6957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909888" y="546100"/>
            <a:ext cx="2679700" cy="514350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90428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physical 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properties​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rtl="1">
              <a:defRPr/>
            </a:pP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Sedimentation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ultracentrifugation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Viscosity :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high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optical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properties​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of the solution concentration</a:t>
            </a:r>
          </a:p>
          <a:p>
            <a:pPr rtl="1"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size and shape of the molecule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;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fr-F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structure (absorption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at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280 nm)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Molar mass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several thousand daltons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Light scattering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gel chromatography, filtration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polyacrylamide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gel </a:t>
            </a:r>
            <a:r>
              <a:rPr lang="en" sz="1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electrophoresis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SDS (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Sodium </a:t>
            </a:r>
            <a:r>
              <a:rPr lang="en" sz="1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Dodecyl Sulfate </a:t>
            </a:r>
            <a:r>
              <a:rPr lang="en" sz="1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Ultracentrifugation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sz="1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properties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​​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rtl="1">
              <a:defRPr/>
            </a:pP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Properties of the peptide bond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;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Hydrolysis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of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peptide bond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Total or partial chemical hydrolysis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Enzymatic hydrolysis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6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5900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923928" y="546100"/>
            <a:ext cx="1665660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71438" y="13414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defRPr/>
            </a:pPr>
            <a:endParaRPr lang="fr-FR" sz="24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95536" y="1125538"/>
            <a:ext cx="876592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1">
              <a:defRPr/>
            </a:pP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properties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​​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1800" dirty="0"/>
              <a:t> </a:t>
            </a:r>
          </a:p>
          <a:p>
            <a:pPr rtl="1">
              <a:defRPr/>
            </a:pPr>
            <a:r>
              <a:rPr lang="en" sz="1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Hydrazynolysis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Biuret </a:t>
            </a:r>
            <a:r>
              <a:rPr lang="e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reaction​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Proteins + </a:t>
            </a:r>
            <a:r>
              <a:rPr lang="en" sz="1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NaOH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+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CuSO4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with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purple coloration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    Protein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interactions with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other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substances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Specific </a:t>
            </a:r>
            <a:r>
              <a:rPr lang="e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interactions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carbohydrate or </a:t>
            </a:r>
            <a:r>
              <a:rPr lang="en" sz="1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polysaccharide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macromolecules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Enzyme-substrate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antigen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antibody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; hormone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receptor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rtl="1">
              <a:defRPr/>
            </a:pP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protein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ligand Non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 interactions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    Fixation on non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mineral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substances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Fixation to insoluble substrates bearing hydrophobic radicals</a:t>
            </a:r>
            <a: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        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Adsorption of various dyes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Properties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of side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chains .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Absorption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280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nm </a:t>
            </a:r>
            <a:endParaRPr lang="fr-FR" sz="1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</a:t>
            </a:r>
            <a:r>
              <a:rPr lang="en" sz="1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biological properties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​​</a:t>
            </a:r>
            <a:r>
              <a:rPr lang="en" sz="1800" b="1" i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endParaRPr lang="fr-FR" sz="18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Proteins =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Enzymes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antigens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antibodies, hormones, structural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proteins ,</a:t>
            </a:r>
          </a:p>
          <a:p>
            <a:pPr rtl="1">
              <a:defRPr/>
            </a:pP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etc. 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…</a:t>
            </a:r>
            <a:endParaRPr lang="fr-FR" sz="1800" dirty="0"/>
          </a:p>
          <a:p>
            <a:pPr rtl="1">
              <a:defRPr/>
            </a:pPr>
            <a:endParaRPr lang="fr-FR" sz="1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800" dirty="0"/>
          </a:p>
          <a:p>
            <a:pPr rtl="1">
              <a:defRPr/>
            </a:pPr>
            <a:endParaRPr lang="fr-FR" sz="1800" dirty="0"/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4196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909888" y="546100"/>
            <a:ext cx="2679700" cy="514350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95536" y="1344613"/>
            <a:ext cx="8748464" cy="640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1">
              <a:defRPr/>
            </a:pPr>
            <a:r>
              <a:rPr lang="en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THREE-DIMENSIONAL ORGANIZATION</a:t>
            </a:r>
          </a:p>
          <a:p>
            <a:pPr rtl="1">
              <a:defRPr/>
            </a:pPr>
            <a:endParaRPr lang="fr-FR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1800" b="1" dirty="0"/>
              <a:t>primary </a:t>
            </a:r>
            <a:r>
              <a:rPr lang="en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</a:t>
            </a:r>
            <a:r>
              <a:rPr lang="en" sz="1800" b="1" dirty="0"/>
              <a:t>, which is the linear </a:t>
            </a:r>
            <a:r>
              <a:rPr lang="en" sz="1800" b="1" dirty="0">
                <a:latin typeface="Arial"/>
              </a:rPr>
              <a:t>sequence of amino </a:t>
            </a:r>
            <a:r>
              <a:rPr lang="en" sz="1800" b="1" dirty="0"/>
              <a:t>acids</a:t>
            </a:r>
          </a:p>
          <a:p>
            <a:pPr rtl="1">
              <a:defRPr/>
            </a:pPr>
            <a:r>
              <a:rPr lang="en" sz="1800" b="1" dirty="0"/>
              <a:t>in the </a:t>
            </a:r>
            <a:r>
              <a:rPr lang="en" sz="1800" b="1" dirty="0">
                <a:latin typeface="Arial"/>
              </a:rPr>
              <a:t>protein </a:t>
            </a:r>
            <a:r>
              <a:rPr lang="en" sz="1800" b="1" dirty="0"/>
              <a:t>.</a:t>
            </a:r>
          </a:p>
          <a:p>
            <a:pPr rtl="1">
              <a:defRPr/>
            </a:pPr>
            <a:endParaRPr lang="fr-FR" sz="1800" b="1" dirty="0"/>
          </a:p>
          <a:p>
            <a:pPr rtl="1">
              <a:defRPr/>
            </a:pPr>
            <a:r>
              <a:rPr lang="en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secondary structure </a:t>
            </a:r>
            <a:r>
              <a:rPr lang="en" sz="1800" b="1" dirty="0"/>
              <a:t>, which accounts for the organization of groups</a:t>
            </a:r>
          </a:p>
          <a:p>
            <a:pPr rtl="1">
              <a:defRPr/>
            </a:pPr>
            <a:r>
              <a:rPr lang="en" sz="1800" b="1" dirty="0"/>
              <a:t>of </a:t>
            </a:r>
            <a:r>
              <a:rPr lang="en" sz="1800" b="1" dirty="0">
                <a:latin typeface="Arial"/>
              </a:rPr>
              <a:t>amino </a:t>
            </a:r>
            <a:r>
              <a:rPr lang="en" sz="1800" b="1" dirty="0"/>
              <a:t>acids in </a:t>
            </a:r>
            <a:r>
              <a:rPr lang="en" sz="1800" b="1" dirty="0">
                <a:latin typeface="Arial"/>
              </a:rPr>
              <a:t>simple structural </a:t>
            </a:r>
            <a:r>
              <a:rPr lang="en" sz="1800" b="1" dirty="0"/>
              <a:t>elements</a:t>
            </a:r>
            <a:r>
              <a:rPr lang="en" sz="1800" b="1" dirty="0">
                <a:latin typeface="Arial"/>
              </a:rPr>
              <a:t> </a:t>
            </a:r>
            <a:r>
              <a:rPr lang="en" sz="1800" b="1" dirty="0"/>
              <a:t>: alpha </a:t>
            </a:r>
            <a:r>
              <a:rPr lang="en" sz="1800" b="1" dirty="0">
                <a:latin typeface="Arial"/>
              </a:rPr>
              <a:t>helices </a:t>
            </a:r>
            <a:r>
              <a:rPr lang="en" sz="1800" b="1" dirty="0"/>
              <a:t>, leaflets</a:t>
            </a:r>
          </a:p>
          <a:p>
            <a:pPr rtl="1">
              <a:defRPr/>
            </a:pPr>
            <a:r>
              <a:rPr lang="en" sz="1800" b="1" dirty="0"/>
              <a:t>and beta towers, other structures.</a:t>
            </a:r>
          </a:p>
          <a:p>
            <a:pPr rtl="1">
              <a:defRPr/>
            </a:pPr>
            <a:endParaRPr lang="fr-FR" sz="1800" b="1" dirty="0"/>
          </a:p>
          <a:p>
            <a:pPr rtl="1">
              <a:defRPr/>
            </a:pPr>
            <a:r>
              <a:rPr lang="en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tertiary structure </a:t>
            </a:r>
            <a:r>
              <a:rPr lang="en" sz="1800" b="1" dirty="0"/>
              <a:t>, which corresponds to the folding of the </a:t>
            </a:r>
            <a:r>
              <a:rPr lang="en" sz="1800" b="1" dirty="0">
                <a:latin typeface="Arial"/>
              </a:rPr>
              <a:t>protein </a:t>
            </a:r>
            <a:r>
              <a:rPr lang="en" sz="1800" b="1" dirty="0"/>
              <a:t>in</a:t>
            </a:r>
          </a:p>
          <a:p>
            <a:pPr rtl="1">
              <a:defRPr/>
            </a:pPr>
            <a:r>
              <a:rPr lang="en" sz="1800" b="1" dirty="0"/>
              <a:t>three-dimensional space (also referred to as three-dimensional structure)</a:t>
            </a:r>
          </a:p>
          <a:p>
            <a:pPr rtl="1">
              <a:defRPr/>
            </a:pPr>
            <a:r>
              <a:rPr lang="en" sz="1800" b="1" dirty="0"/>
              <a:t>( </a:t>
            </a:r>
            <a:r>
              <a:rPr lang="en" sz="1800" b="1" dirty="0">
                <a:latin typeface="Arial"/>
              </a:rPr>
              <a:t>described </a:t>
            </a:r>
            <a:r>
              <a:rPr lang="en" sz="1800" b="1" dirty="0"/>
              <a:t>by the coordinates </a:t>
            </a:r>
            <a:r>
              <a:rPr lang="en" sz="1800" b="1" dirty="0">
                <a:latin typeface="Arial"/>
              </a:rPr>
              <a:t>of </a:t>
            </a:r>
            <a:r>
              <a:rPr lang="en" sz="1800" b="1" dirty="0"/>
              <a:t>the atoms in space). This structure makes</a:t>
            </a:r>
          </a:p>
          <a:p>
            <a:pPr rtl="1">
              <a:defRPr/>
            </a:pPr>
            <a:r>
              <a:rPr lang="en" sz="1800" b="1" dirty="0"/>
              <a:t>taking into account the organization of </a:t>
            </a:r>
            <a:r>
              <a:rPr lang="en" sz="1800" b="1" dirty="0">
                <a:latin typeface="Arial"/>
              </a:rPr>
              <a:t>secondary </a:t>
            </a:r>
            <a:r>
              <a:rPr lang="en" sz="1800" b="1" dirty="0"/>
              <a:t>structural elements </a:t>
            </a:r>
            <a:r>
              <a:rPr lang="en" sz="1800" b="1" dirty="0">
                <a:latin typeface="Arial"/>
              </a:rPr>
              <a:t>.</a:t>
            </a:r>
          </a:p>
          <a:p>
            <a:pPr rtl="1">
              <a:defRPr/>
            </a:pPr>
            <a:endParaRPr lang="fr-FR" sz="1800" b="1" dirty="0"/>
          </a:p>
          <a:p>
            <a:pPr rtl="1">
              <a:defRPr/>
            </a:pPr>
            <a:r>
              <a:rPr lang="en" sz="1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quaternary structure </a:t>
            </a:r>
            <a:r>
              <a:rPr lang="en" sz="1800" b="1" dirty="0"/>
              <a:t>, which </a:t>
            </a:r>
            <a:r>
              <a:rPr lang="en" sz="1800" b="1" dirty="0">
                <a:latin typeface="Arial"/>
              </a:rPr>
              <a:t>defines </a:t>
            </a:r>
            <a:r>
              <a:rPr lang="en" sz="1800" b="1" dirty="0" err="1">
                <a:latin typeface="Arial"/>
              </a:rPr>
              <a:t>the </a:t>
            </a:r>
            <a:r>
              <a:rPr lang="en" sz="1800" b="1" dirty="0" err="1"/>
              <a:t>association </a:t>
            </a:r>
            <a:r>
              <a:rPr lang="en" sz="1800" b="1" dirty="0"/>
              <a:t>( </a:t>
            </a:r>
            <a:r>
              <a:rPr lang="en" sz="1800" b="1" dirty="0" err="1"/>
              <a:t>multimerization </a:t>
            </a:r>
            <a:r>
              <a:rPr lang="en" sz="1800" b="1" dirty="0"/>
              <a:t>) between</a:t>
            </a:r>
          </a:p>
          <a:p>
            <a:pPr rtl="1">
              <a:defRPr/>
            </a:pPr>
            <a:r>
              <a:rPr lang="en" sz="1800" b="1" dirty="0"/>
              <a:t>proteins </a:t>
            </a:r>
            <a:r>
              <a:rPr lang="en" sz="1800" b="1" dirty="0">
                <a:latin typeface="Arial"/>
              </a:rPr>
              <a:t>with identical ( </a:t>
            </a:r>
            <a:r>
              <a:rPr lang="en" sz="1800" b="1" dirty="0" err="1"/>
              <a:t>homoassociation </a:t>
            </a:r>
            <a:r>
              <a:rPr lang="en" sz="1800" b="1" dirty="0"/>
              <a:t>) or distinct primary structures</a:t>
            </a:r>
          </a:p>
          <a:p>
            <a:pPr rtl="1">
              <a:defRPr/>
            </a:pPr>
            <a:r>
              <a:rPr lang="en" sz="1800" b="1" dirty="0"/>
              <a:t>( </a:t>
            </a:r>
            <a:r>
              <a:rPr lang="en" sz="1800" b="1" dirty="0" err="1"/>
              <a:t>heteroassociation </a:t>
            </a:r>
            <a:r>
              <a:rPr lang="en" sz="1800" b="1" dirty="0"/>
              <a:t>) </a:t>
            </a:r>
            <a:r>
              <a:rPr lang="en" sz="1800" b="1" dirty="0" err="1"/>
              <a:t>.</a:t>
            </a:r>
            <a:r>
              <a:rPr lang="en" sz="1800" b="1" dirty="0" err="1">
                <a:latin typeface="Arial"/>
              </a:rPr>
              <a:t>​</a:t>
            </a:r>
            <a:r>
              <a:rPr lang="en" sz="1800" b="1" dirty="0" err="1"/>
              <a:t>​</a:t>
            </a:r>
            <a:r>
              <a:rPr lang="en" sz="1800" b="1" dirty="0" err="1">
                <a:latin typeface="Arial"/>
              </a:rPr>
              <a:t>​</a:t>
            </a:r>
            <a:r>
              <a:rPr lang="en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rtl="1">
              <a:defRPr/>
            </a:pPr>
            <a:endParaRPr lang="fr-FR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endParaRPr lang="fr-FR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48823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5551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85725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85813" y="571500"/>
            <a:ext cx="7289800" cy="400050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THREE-DIMENSIONAL STRUCTURE OF PROTEINS</a:t>
            </a:r>
          </a:p>
        </p:txBody>
      </p:sp>
      <p:sp>
        <p:nvSpPr>
          <p:cNvPr id="274436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7367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95288" y="476250"/>
            <a:ext cx="8497887" cy="87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" sz="36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  <a:r>
              <a:rPr lang="en" sz="36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</a:t>
            </a:r>
            <a:r>
              <a:rPr lang="en" sz="36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Aromatic </a:t>
            </a:r>
            <a:r>
              <a:rPr lang="en" sz="36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amino </a:t>
            </a:r>
            <a:r>
              <a:rPr lang="en" sz="36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acids</a:t>
            </a:r>
            <a:r>
              <a:rPr lang="en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Phenylalanine </a:t>
            </a:r>
            <a:r>
              <a:rPr lang="en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Phe </a:t>
            </a:r>
            <a:r>
              <a:rPr lang="en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, Tyrosine Tyr Y </a:t>
            </a:r>
            <a:r>
              <a:rPr lang="en" sz="24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Tryptophan </a:t>
            </a:r>
            <a:r>
              <a:rPr lang="en" sz="24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Trp </a:t>
            </a:r>
            <a:r>
              <a:rPr lang="en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" sz="18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8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</a:t>
            </a:r>
            <a:r>
              <a:rPr lang="en" sz="18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fr-FR" sz="18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b="1" i="1" u="sng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b="1" i="1" u="sng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b="1" i="1" u="sng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b="1" i="1" u="sng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" sz="36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  <a:r>
              <a:rPr lang="en" sz="36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  </a:t>
            </a:r>
            <a:r>
              <a:rPr lang="en" sz="36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Iminoacids</a:t>
            </a:r>
            <a:r>
              <a:rPr lang="en" sz="3600" b="1" i="1" u="sng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" sz="1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" sz="18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Proline Pro P, </a:t>
            </a:r>
            <a:r>
              <a:rPr lang="en" sz="24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Hydroxyproline</a:t>
            </a:r>
            <a:r>
              <a:rPr lang="en" sz="18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fr-FR" sz="1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" sz="2200" b="1" i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natural </a:t>
            </a:r>
            <a:r>
              <a:rPr lang="en" sz="2200" b="1" i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amino </a:t>
            </a:r>
            <a:r>
              <a:rPr lang="en" sz="2200" b="1" i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acids</a:t>
            </a:r>
            <a:r>
              <a:rPr lang="en" sz="2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2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Their </a:t>
            </a:r>
            <a:r>
              <a:rPr lang="en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distribution </a:t>
            </a:r>
            <a:r>
              <a:rPr lang="en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most abundant are the acids. 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least abundant are the sulfur </a:t>
            </a:r>
            <a:r>
              <a:rPr lang="en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compounds </a:t>
            </a:r>
            <a:r>
              <a:rPr lang="en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Essential </a:t>
            </a:r>
            <a: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amino </a:t>
            </a:r>
            <a:r>
              <a:rPr lang="en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acids </a:t>
            </a:r>
            <a:r>
              <a:rPr lang="en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Not </a:t>
            </a:r>
            <a:r>
              <a:rPr lang="en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synthesized </a:t>
            </a:r>
            <a:r>
              <a:rPr lang="en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</a:t>
            </a:r>
            <a:r>
              <a:rPr lang="en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humans </a:t>
            </a:r>
            <a:r>
              <a:rPr lang="en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necessary </a:t>
            </a:r>
            <a:r>
              <a:rPr lang="en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</a:t>
            </a:r>
            <a:r>
              <a:rPr lang="en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metabolism</a:t>
            </a:r>
            <a:r>
              <a:rPr lang="en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​</a:t>
            </a:r>
            <a:r>
              <a:rPr lang="en" sz="2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</a:p>
          <a:p>
            <a:pPr>
              <a:defRPr/>
            </a:pPr>
            <a:endParaRPr lang="fr-FR" sz="22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22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sz="18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0707" name="Picture 5" descr="Iacamin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447925" cy="1079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8" name="Picture 6" descr="Iacamin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557338"/>
            <a:ext cx="2232025" cy="1079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7" descr="Iacamin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592388" cy="1079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0" name="Picture 8" descr="Iacamin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1655763" cy="11525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1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5552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909888" y="546100"/>
            <a:ext cx="2679700" cy="514350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23850" y="1196975"/>
            <a:ext cx="8664575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en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THREE-DIMENSIONAL ORGANIZATION</a:t>
            </a:r>
          </a:p>
          <a:p>
            <a:pPr rtl="1">
              <a:defRPr/>
            </a:pPr>
            <a:r>
              <a:rPr lang="en" sz="1800" b="1" u="sng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STRUCTURE</a:t>
            </a:r>
          </a:p>
          <a:p>
            <a:pPr rtl="1">
              <a:defRPr/>
            </a:pPr>
            <a:r>
              <a:rPr lang="en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Four main types of interactions are involved in the folding of the</a:t>
            </a:r>
          </a:p>
          <a:p>
            <a:pPr rtl="1">
              <a:defRPr/>
            </a:pPr>
            <a:r>
              <a:rPr lang="en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chain :</a:t>
            </a:r>
            <a:r>
              <a:rPr lang="en" sz="18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​</a:t>
            </a:r>
          </a:p>
          <a:p>
            <a:pPr rtl="1">
              <a:defRPr/>
            </a:pPr>
            <a:r>
              <a:rPr lang="en" sz="1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hydrophobic effect</a:t>
            </a:r>
          </a:p>
          <a:p>
            <a:pPr rtl="1">
              <a:defRPr/>
            </a:pP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Amino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acids with hydrophobic radicals have a greater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affinity</a:t>
            </a:r>
            <a:r>
              <a:rPr lang="en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between themselves and with the water molecules surrounding the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protein .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chain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has</a:t>
            </a:r>
          </a:p>
          <a:p>
            <a:pPr rtl="1">
              <a:defRPr/>
            </a:pP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therefore a tendency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retreat in such a way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as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regroup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them together in the center of</a:t>
            </a:r>
          </a:p>
          <a:p>
            <a:pPr rtl="1">
              <a:defRPr/>
            </a:pP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the molecule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without direct contact with water. Conversely,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amino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acids</a:t>
            </a:r>
          </a:p>
          <a:p>
            <a:pPr rtl="1">
              <a:defRPr/>
            </a:pP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Hydrophilic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molecules tend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position themselves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at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periphery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so as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be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in</a:t>
            </a:r>
          </a:p>
          <a:p>
            <a:pPr rtl="1">
              <a:defRPr/>
            </a:pP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contact with water.</a:t>
            </a:r>
          </a:p>
          <a:p>
            <a:pPr rtl="1">
              <a:defRPr/>
            </a:pPr>
            <a:r>
              <a:rPr lang="en" sz="1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Ionic bonds</a:t>
            </a:r>
          </a:p>
          <a:p>
            <a:pPr rtl="1">
              <a:defRPr/>
            </a:pP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Positively ionized radicals form ionic bonds with those</a:t>
            </a:r>
          </a:p>
          <a:p>
            <a:pPr rtl="1">
              <a:defRPr/>
            </a:pP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which ionize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negatively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rtl="1">
              <a:defRPr/>
            </a:pPr>
            <a:r>
              <a:rPr lang="en" sz="1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Hydrogen </a:t>
            </a:r>
            <a:r>
              <a:rPr lang="en" sz="1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bonds​</a:t>
            </a:r>
          </a:p>
          <a:p>
            <a:pPr rtl="1">
              <a:defRPr/>
            </a:pPr>
            <a:r>
              <a:rPr lang="en" sz="1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Disulfide bridges</a:t>
            </a:r>
          </a:p>
          <a:p>
            <a:pPr rtl="1">
              <a:defRPr/>
            </a:pP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Two of the 20 amino acids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have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radicals containing a sulfur atom. This is the</a:t>
            </a:r>
          </a:p>
          <a:p>
            <a:pPr rtl="1">
              <a:defRPr/>
            </a:pP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In the case of cysteine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two cysteines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can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form a covalent bond with each other.</a:t>
            </a:r>
          </a:p>
          <a:p>
            <a:pPr rtl="1">
              <a:defRPr/>
            </a:pP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through the sulfur atom of their radical. This covalent bond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can</a:t>
            </a:r>
          </a:p>
          <a:p>
            <a:pPr rtl="1">
              <a:defRPr/>
            </a:pP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connect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two cysteines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far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apart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on the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chain </a:t>
            </a:r>
            <a:r>
              <a:rPr lang="en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" sz="1800"/>
              <a:t> </a:t>
            </a:r>
          </a:p>
        </p:txBody>
      </p:sp>
      <p:sp>
        <p:nvSpPr>
          <p:cNvPr id="27546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6782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909888" y="546100"/>
            <a:ext cx="2679700" cy="514350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pic>
        <p:nvPicPr>
          <p:cNvPr id="2764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2723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4" name="Rectangle 9"/>
          <p:cNvSpPr>
            <a:spLocks noChangeArrowheads="1"/>
          </p:cNvSpPr>
          <p:nvPr/>
        </p:nvSpPr>
        <p:spPr bwMode="auto">
          <a:xfrm>
            <a:off x="2684463" y="5440363"/>
            <a:ext cx="2270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200">
                <a:latin typeface="Arial" pitchFamily="34" charset="0"/>
                <a:cs typeface="Times New Roman" pitchFamily="18" charset="0"/>
              </a:rPr>
              <a:t> </a:t>
            </a:r>
          </a:p>
          <a:p>
            <a:r>
              <a:rPr lang="fr-FR" altLang="fr-FR" sz="1200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1200">
                <a:latin typeface="Arial" pitchFamily="34" charset="0"/>
                <a:cs typeface="Times New Roman" pitchFamily="18" charset="0"/>
              </a:rPr>
            </a:br>
            <a:endParaRPr lang="fr-FR" altLang="fr-FR" sz="1800">
              <a:latin typeface="Arial" pitchFamily="34" charset="0"/>
            </a:endParaRP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1890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923928" y="546100"/>
            <a:ext cx="1665660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77507" name="Rectangle 5"/>
          <p:cNvSpPr>
            <a:spLocks noChangeArrowheads="1"/>
          </p:cNvSpPr>
          <p:nvPr/>
        </p:nvSpPr>
        <p:spPr bwMode="auto">
          <a:xfrm>
            <a:off x="2684463" y="5440363"/>
            <a:ext cx="2270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200">
                <a:latin typeface="Arial" pitchFamily="34" charset="0"/>
                <a:cs typeface="Times New Roman" pitchFamily="18" charset="0"/>
              </a:rPr>
              <a:t> </a:t>
            </a:r>
          </a:p>
          <a:p>
            <a:r>
              <a:rPr lang="fr-FR" altLang="fr-FR" sz="1200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1200">
                <a:latin typeface="Arial" pitchFamily="34" charset="0"/>
                <a:cs typeface="Times New Roman" pitchFamily="18" charset="0"/>
              </a:rPr>
            </a:br>
            <a:endParaRPr lang="fr-FR" altLang="fr-FR" sz="1800">
              <a:latin typeface="Arial" pitchFamily="34" charset="0"/>
            </a:endParaRPr>
          </a:p>
        </p:txBody>
      </p:sp>
      <p:sp>
        <p:nvSpPr>
          <p:cNvPr id="277508" name="Text Box 6"/>
          <p:cNvSpPr txBox="1">
            <a:spLocks noChangeArrowheads="1"/>
          </p:cNvSpPr>
          <p:nvPr/>
        </p:nvSpPr>
        <p:spPr bwMode="auto">
          <a:xfrm>
            <a:off x="611559" y="1268413"/>
            <a:ext cx="8192715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800" b="1" dirty="0">
                <a:solidFill>
                  <a:schemeClr val="folHlink"/>
                </a:solidFill>
                <a:latin typeface="Arial" pitchFamily="34" charset="0"/>
              </a:rPr>
              <a:t>Pleated </a:t>
            </a:r>
            <a:r>
              <a:rPr lang="en" altLang="fr-FR" sz="1800" b="1" dirty="0">
                <a:solidFill>
                  <a:schemeClr val="folHlink"/>
                </a:solidFill>
              </a:rPr>
              <a:t>sheet </a:t>
            </a:r>
            <a:r>
              <a:rPr lang="en" altLang="fr-FR" sz="1800" b="1" dirty="0">
                <a:solidFill>
                  <a:schemeClr val="folHlink"/>
                </a:solidFill>
                <a:cs typeface="Tahoma" pitchFamily="34" charset="0"/>
              </a:rPr>
              <a:t>structure </a:t>
            </a:r>
            <a:r>
              <a:rPr lang="en" altLang="fr-FR" sz="1800" b="1" dirty="0">
                <a:solidFill>
                  <a:schemeClr val="folHlink"/>
                </a:solidFill>
              </a:rPr>
              <a:t>β</a:t>
            </a:r>
            <a:r>
              <a:rPr lang="en" altLang="fr-FR" sz="1800" b="1" dirty="0"/>
              <a:t> </a:t>
            </a:r>
            <a:r>
              <a:rPr lang="fr-FR" altLang="fr-FR" sz="1800" b="1" dirty="0"/>
              <a:t/>
            </a:r>
            <a:br>
              <a:rPr lang="fr-FR" altLang="fr-FR" sz="1800" b="1" dirty="0"/>
            </a:br>
            <a:r>
              <a:rPr lang="en" altLang="fr-FR" b="1" dirty="0"/>
              <a:t>The planes of successive bonds are arranged </a:t>
            </a:r>
            <a:r>
              <a:rPr lang="en" altLang="fr-FR" b="1" dirty="0">
                <a:latin typeface="Arial" pitchFamily="34" charset="0"/>
              </a:rPr>
              <a:t>in </a:t>
            </a:r>
            <a:r>
              <a:rPr lang="en" altLang="fr-FR" b="1" dirty="0"/>
              <a:t>a zigzag pattern and form angles close to 160°. </a:t>
            </a:r>
            <a:r>
              <a:rPr lang="fr-FR" altLang="fr-FR" b="1" dirty="0"/>
              <a:t/>
            </a:r>
            <a:br>
              <a:rPr lang="fr-FR" altLang="fr-FR" b="1" dirty="0"/>
            </a:br>
            <a:r>
              <a:rPr lang="en" altLang="fr-FR" b="1" dirty="0">
                <a:latin typeface="Arial" pitchFamily="34" charset="0"/>
              </a:rPr>
              <a:t>The </a:t>
            </a:r>
            <a:r>
              <a:rPr lang="en" altLang="fr-FR" b="1" dirty="0"/>
              <a:t>side chains are </a:t>
            </a:r>
            <a:r>
              <a:rPr lang="en" altLang="fr-FR" b="1" dirty="0">
                <a:latin typeface="Arial" pitchFamily="34" charset="0"/>
              </a:rPr>
              <a:t>alternately </a:t>
            </a:r>
            <a:r>
              <a:rPr lang="en" altLang="fr-FR" b="1" dirty="0"/>
              <a:t>distributed on either side </a:t>
            </a:r>
            <a:r>
              <a:rPr lang="en" altLang="fr-FR" b="1" dirty="0">
                <a:latin typeface="Arial" pitchFamily="34" charset="0"/>
              </a:rPr>
              <a:t>of the </a:t>
            </a:r>
            <a:r>
              <a:rPr lang="en" altLang="fr-FR" b="1" dirty="0"/>
              <a:t>planes. </a:t>
            </a:r>
            <a:r>
              <a:rPr lang="fr-FR" altLang="fr-FR" b="1" dirty="0"/>
              <a:t/>
            </a:r>
            <a:br>
              <a:rPr lang="fr-FR" altLang="fr-FR" b="1" dirty="0"/>
            </a:br>
            <a:r>
              <a:rPr lang="en" altLang="fr-FR" b="1" dirty="0"/>
              <a:t>The bonds are </a:t>
            </a:r>
            <a:r>
              <a:rPr lang="en" altLang="fr-FR" b="1" dirty="0">
                <a:latin typeface="Arial" pitchFamily="34" charset="0"/>
              </a:rPr>
              <a:t>formed </a:t>
            </a:r>
            <a:r>
              <a:rPr lang="en" altLang="fr-FR" b="1" dirty="0"/>
              <a:t>by hydrogen bridges </a:t>
            </a:r>
            <a:r>
              <a:rPr lang="en" altLang="fr-FR" b="1" dirty="0">
                <a:latin typeface="Arial" pitchFamily="34" charset="0"/>
              </a:rPr>
              <a:t>located </a:t>
            </a:r>
            <a:r>
              <a:rPr lang="en" altLang="fr-FR" b="1" dirty="0"/>
              <a:t>in </a:t>
            </a:r>
            <a:r>
              <a:rPr lang="en" altLang="fr-FR" b="1" dirty="0">
                <a:latin typeface="Arial" pitchFamily="34" charset="0"/>
              </a:rPr>
              <a:t>the </a:t>
            </a:r>
            <a:r>
              <a:rPr lang="en" altLang="fr-FR" b="1" dirty="0"/>
              <a:t>planes of the pleated sheet </a:t>
            </a:r>
            <a:r>
              <a:rPr lang="en" altLang="fr-FR" b="1" dirty="0">
                <a:latin typeface="Arial" pitchFamily="34" charset="0"/>
              </a:rPr>
              <a:t>between </a:t>
            </a:r>
            <a:r>
              <a:rPr lang="en" altLang="fr-FR" b="1" dirty="0"/>
              <a:t>the </a:t>
            </a:r>
            <a:r>
              <a:rPr lang="en" altLang="fr-FR" b="1" dirty="0">
                <a:latin typeface="Arial" pitchFamily="34" charset="0"/>
              </a:rPr>
              <a:t>–CO </a:t>
            </a:r>
            <a:r>
              <a:rPr lang="en" altLang="fr-FR" b="1" dirty="0"/>
              <a:t>groups of </a:t>
            </a:r>
            <a:r>
              <a:rPr lang="en" altLang="fr-FR" b="1" dirty="0">
                <a:latin typeface="Arial" pitchFamily="34" charset="0"/>
              </a:rPr>
              <a:t>one </a:t>
            </a:r>
            <a:r>
              <a:rPr lang="en" altLang="fr-FR" b="1" dirty="0"/>
              <a:t>bond and the </a:t>
            </a:r>
            <a:r>
              <a:rPr lang="en" altLang="fr-FR" b="1" dirty="0">
                <a:latin typeface="Arial" pitchFamily="34" charset="0"/>
              </a:rPr>
              <a:t>–NH groups </a:t>
            </a:r>
            <a:r>
              <a:rPr lang="en" altLang="fr-FR" b="1" dirty="0"/>
              <a:t>of another peptide bond </a:t>
            </a:r>
            <a:r>
              <a:rPr lang="en" altLang="fr-FR" b="1" dirty="0">
                <a:latin typeface="Arial" pitchFamily="34" charset="0"/>
              </a:rPr>
              <a:t>.</a:t>
            </a:r>
          </a:p>
          <a:p>
            <a:pPr rtl="1" eaLnBrk="1" hangingPunct="1"/>
            <a:r>
              <a:rPr lang="en" altLang="fr-FR" sz="1800" b="1" dirty="0">
                <a:solidFill>
                  <a:schemeClr val="folHlink"/>
                </a:solidFill>
                <a:cs typeface="Tahoma" pitchFamily="34" charset="0"/>
              </a:rPr>
              <a:t>α </a:t>
            </a:r>
            <a:r>
              <a:rPr lang="en" altLang="fr-FR" sz="1800" b="1" dirty="0">
                <a:solidFill>
                  <a:schemeClr val="folHlink"/>
                </a:solidFill>
                <a:latin typeface="Arial" pitchFamily="34" charset="0"/>
              </a:rPr>
              <a:t>helix </a:t>
            </a:r>
            <a:r>
              <a:rPr lang="en" altLang="fr-FR" sz="1800" b="1" dirty="0">
                <a:solidFill>
                  <a:schemeClr val="folHlink"/>
                </a:solidFill>
              </a:rPr>
              <a:t>structure​</a:t>
            </a:r>
            <a:r>
              <a:rPr lang="en" altLang="fr-FR" sz="1800" b="1" dirty="0"/>
              <a:t> </a:t>
            </a:r>
            <a:r>
              <a:rPr lang="fr-FR" altLang="fr-FR" sz="1800" b="1" dirty="0"/>
              <a:t/>
            </a:r>
            <a:br>
              <a:rPr lang="fr-FR" altLang="fr-FR" sz="1800" b="1" dirty="0"/>
            </a:br>
            <a:r>
              <a:rPr lang="en" altLang="fr-FR" b="1" dirty="0"/>
              <a:t>The secondary structure is generated </a:t>
            </a:r>
            <a:r>
              <a:rPr lang="en" altLang="fr-FR" b="1" dirty="0">
                <a:latin typeface="Arial" pitchFamily="34" charset="0"/>
              </a:rPr>
              <a:t>by </a:t>
            </a:r>
            <a:r>
              <a:rPr lang="en" altLang="fr-FR" b="1" dirty="0"/>
              <a:t>the rotation of the atoms of the peptide chain </a:t>
            </a:r>
            <a:r>
              <a:rPr lang="en" altLang="fr-FR" b="1" dirty="0">
                <a:latin typeface="Arial" pitchFamily="34" charset="0"/>
              </a:rPr>
              <a:t>relative </a:t>
            </a:r>
            <a:r>
              <a:rPr lang="en" altLang="fr-FR" b="1" dirty="0"/>
              <a:t>to each other during the synthesis </a:t>
            </a:r>
            <a:r>
              <a:rPr lang="en" altLang="fr-FR" b="1" dirty="0">
                <a:latin typeface="Arial" pitchFamily="34" charset="0"/>
              </a:rPr>
              <a:t>of </a:t>
            </a:r>
            <a:r>
              <a:rPr lang="en" altLang="fr-FR" b="1" dirty="0"/>
              <a:t>the </a:t>
            </a:r>
            <a:r>
              <a:rPr lang="en" altLang="fr-FR" b="1" dirty="0">
                <a:latin typeface="Arial" pitchFamily="34" charset="0"/>
              </a:rPr>
              <a:t>chain </a:t>
            </a:r>
            <a:r>
              <a:rPr lang="en" altLang="fr-FR" b="1" dirty="0"/>
              <a:t>.</a:t>
            </a:r>
            <a:endParaRPr lang="en-US" altLang="fr-FR" b="1" dirty="0"/>
          </a:p>
          <a:p>
            <a:pPr rtl="1" eaLnBrk="1" hangingPunct="1"/>
            <a:r>
              <a:rPr lang="en" altLang="fr-FR" b="1" dirty="0"/>
              <a:t>The most frequent secondary structure </a:t>
            </a:r>
            <a:r>
              <a:rPr lang="en" altLang="fr-FR" b="1" dirty="0">
                <a:latin typeface="Arial" pitchFamily="34" charset="0"/>
              </a:rPr>
              <a:t>is </a:t>
            </a:r>
            <a:r>
              <a:rPr lang="en" altLang="fr-FR" b="1" dirty="0"/>
              <a:t>the </a:t>
            </a:r>
            <a:r>
              <a:rPr lang="en" altLang="fr-FR" b="1" dirty="0">
                <a:latin typeface="Arial" pitchFamily="34" charset="0"/>
              </a:rPr>
              <a:t>helix , </a:t>
            </a:r>
            <a:r>
              <a:rPr lang="en" altLang="fr-FR" b="1" dirty="0"/>
              <a:t>which rotates the carbon </a:t>
            </a:r>
            <a:r>
              <a:rPr lang="en" altLang="fr-FR" b="1" dirty="0">
                <a:latin typeface="Arial" pitchFamily="34" charset="0"/>
              </a:rPr>
              <a:t>chain </a:t>
            </a:r>
            <a:r>
              <a:rPr lang="en" altLang="fr-FR" b="1" dirty="0"/>
              <a:t>about </a:t>
            </a:r>
            <a:r>
              <a:rPr lang="en" altLang="fr-FR" b="1" dirty="0">
                <a:latin typeface="Arial" pitchFamily="34" charset="0"/>
              </a:rPr>
              <a:t>its </a:t>
            </a:r>
            <a:r>
              <a:rPr lang="en" altLang="fr-FR" b="1" dirty="0"/>
              <a:t>own axis by one turn approximately every four amino acids </a:t>
            </a:r>
            <a:r>
              <a:rPr lang="en" altLang="fr-FR" b="1" dirty="0">
                <a:latin typeface="Arial" pitchFamily="34" charset="0"/>
              </a:rPr>
              <a:t>. </a:t>
            </a:r>
            <a:r>
              <a:rPr lang="en" altLang="fr-FR" b="1" dirty="0"/>
              <a:t>It is stabilized </a:t>
            </a:r>
            <a:r>
              <a:rPr lang="en" altLang="fr-FR" b="1" dirty="0">
                <a:latin typeface="Arial" pitchFamily="34" charset="0"/>
              </a:rPr>
              <a:t>by hydrogen </a:t>
            </a:r>
            <a:r>
              <a:rPr lang="en" altLang="fr-FR" b="1" dirty="0"/>
              <a:t>bonds between the </a:t>
            </a:r>
            <a:r>
              <a:rPr lang="en" altLang="fr-FR" b="1" dirty="0" err="1"/>
              <a:t>carbonyl </a:t>
            </a:r>
            <a:r>
              <a:rPr lang="en" altLang="fr-FR" b="1" dirty="0"/>
              <a:t>group of the peptide bond following amino acid </a:t>
            </a:r>
            <a:r>
              <a:rPr lang="en" altLang="fr-FR" b="1" dirty="0">
                <a:latin typeface="Arial" pitchFamily="34" charset="0"/>
              </a:rPr>
              <a:t>number </a:t>
            </a:r>
            <a:r>
              <a:rPr lang="en" altLang="fr-FR" b="1" dirty="0"/>
              <a:t>1.</a:t>
            </a:r>
            <a:r>
              <a:rPr lang="en" altLang="fr-FR" b="1" dirty="0">
                <a:latin typeface="Arial" pitchFamily="34" charset="0"/>
              </a:rPr>
              <a:t> </a:t>
            </a:r>
            <a:r>
              <a:rPr lang="en" altLang="fr-FR" b="1" dirty="0"/>
              <a:t>1 with the amine of the peptide bond </a:t>
            </a:r>
            <a:r>
              <a:rPr lang="en" altLang="fr-FR" b="1" dirty="0">
                <a:latin typeface="Arial" pitchFamily="34" charset="0"/>
              </a:rPr>
              <a:t>that precedes amino </a:t>
            </a:r>
            <a:r>
              <a:rPr lang="en" altLang="fr-FR" b="1" dirty="0"/>
              <a:t>acid no .</a:t>
            </a:r>
            <a:r>
              <a:rPr lang="en" altLang="fr-FR" b="1" dirty="0">
                <a:latin typeface="Arial" pitchFamily="34" charset="0"/>
              </a:rPr>
              <a:t> </a:t>
            </a:r>
            <a:r>
              <a:rPr lang="en" altLang="fr-FR" b="1" dirty="0"/>
              <a:t>5, then similarly between amino acids </a:t>
            </a:r>
            <a:r>
              <a:rPr lang="en" altLang="fr-FR" b="1" dirty="0">
                <a:latin typeface="Arial" pitchFamily="34" charset="0"/>
              </a:rPr>
              <a:t>2 </a:t>
            </a:r>
            <a:r>
              <a:rPr lang="en" altLang="fr-FR" b="1" dirty="0"/>
              <a:t>and 6, etc...</a:t>
            </a:r>
            <a:endParaRPr lang="en-US" altLang="fr-FR" b="1" dirty="0"/>
          </a:p>
          <a:p>
            <a:pPr rtl="1" eaLnBrk="1" hangingPunct="1"/>
            <a:r>
              <a:rPr lang="en" altLang="fr-FR" b="1" dirty="0"/>
              <a:t>It also happens very </a:t>
            </a:r>
            <a:r>
              <a:rPr lang="en" altLang="fr-FR" b="1" dirty="0">
                <a:latin typeface="Arial" pitchFamily="34" charset="0"/>
              </a:rPr>
              <a:t>often </a:t>
            </a:r>
            <a:r>
              <a:rPr lang="en" altLang="fr-FR" b="1" dirty="0"/>
              <a:t>that several portions of chains </a:t>
            </a:r>
            <a:r>
              <a:rPr lang="en" altLang="fr-FR" b="1" dirty="0">
                <a:latin typeface="Arial" pitchFamily="34" charset="0"/>
              </a:rPr>
              <a:t>join </a:t>
            </a:r>
            <a:r>
              <a:rPr lang="en" altLang="fr-FR" b="1" dirty="0"/>
              <a:t>edge </a:t>
            </a:r>
            <a:r>
              <a:rPr lang="en" altLang="fr-FR" b="1" dirty="0">
                <a:latin typeface="Arial" pitchFamily="34" charset="0"/>
              </a:rPr>
              <a:t>to </a:t>
            </a:r>
            <a:r>
              <a:rPr lang="en" altLang="fr-FR" b="1" dirty="0"/>
              <a:t>edge and in opposite directions </a:t>
            </a:r>
            <a:r>
              <a:rPr lang="en" altLang="fr-FR" b="1" dirty="0">
                <a:latin typeface="Arial" pitchFamily="34" charset="0"/>
              </a:rPr>
              <a:t>( </a:t>
            </a:r>
            <a:r>
              <a:rPr lang="en" altLang="fr-FR" b="1" dirty="0"/>
              <a:t>antiparallel </a:t>
            </a:r>
            <a:r>
              <a:rPr lang="en" altLang="fr-FR" b="1" dirty="0">
                <a:latin typeface="Arial" pitchFamily="34" charset="0"/>
              </a:rPr>
              <a:t>) </a:t>
            </a:r>
            <a:r>
              <a:rPr lang="en" altLang="fr-FR" b="1" dirty="0"/>
              <a:t>to form a sheet where </a:t>
            </a:r>
            <a:r>
              <a:rPr lang="en" altLang="fr-FR" b="1" dirty="0">
                <a:latin typeface="Arial" pitchFamily="34" charset="0"/>
              </a:rPr>
              <a:t>the </a:t>
            </a:r>
            <a:r>
              <a:rPr lang="en" altLang="fr-FR" b="1" dirty="0"/>
              <a:t>carbonyls of each amino acid </a:t>
            </a:r>
            <a:r>
              <a:rPr lang="en" altLang="fr-FR" b="1" dirty="0">
                <a:latin typeface="Arial" pitchFamily="34" charset="0"/>
              </a:rPr>
              <a:t>of </a:t>
            </a:r>
            <a:r>
              <a:rPr lang="en" altLang="fr-FR" b="1" dirty="0"/>
              <a:t>one portion of the chain </a:t>
            </a:r>
            <a:r>
              <a:rPr lang="en" altLang="fr-FR" b="1" dirty="0">
                <a:latin typeface="Arial" pitchFamily="34" charset="0"/>
              </a:rPr>
              <a:t>bond </a:t>
            </a:r>
            <a:r>
              <a:rPr lang="en" altLang="fr-FR" b="1" dirty="0"/>
              <a:t>with the amines of the other portion.</a:t>
            </a:r>
            <a:endParaRPr lang="en-US" altLang="fr-FR" b="1" dirty="0"/>
          </a:p>
          <a:p>
            <a:pPr rtl="1" eaLnBrk="1" hangingPunct="1"/>
            <a:r>
              <a:rPr lang="en" altLang="fr-FR" b="1" dirty="0"/>
              <a:t>In fibrillar proteins (collagen </a:t>
            </a:r>
            <a:r>
              <a:rPr lang="en" altLang="fr-FR" b="1" dirty="0">
                <a:latin typeface="Arial" pitchFamily="34" charset="0"/>
              </a:rPr>
              <a:t>, keratin </a:t>
            </a:r>
            <a:r>
              <a:rPr lang="en" altLang="fr-FR" b="1" dirty="0"/>
              <a:t>, </a:t>
            </a:r>
            <a:r>
              <a:rPr lang="en" altLang="fr-FR" b="1" dirty="0">
                <a:latin typeface="Arial" pitchFamily="34" charset="0"/>
              </a:rPr>
              <a:t>fibroin </a:t>
            </a:r>
            <a:r>
              <a:rPr lang="en" altLang="fr-FR" b="1" dirty="0"/>
              <a:t>, </a:t>
            </a:r>
            <a:r>
              <a:rPr lang="en" altLang="fr-FR" b="1" dirty="0">
                <a:latin typeface="Arial" pitchFamily="34" charset="0"/>
              </a:rPr>
              <a:t>etc. </a:t>
            </a:r>
            <a:r>
              <a:rPr lang="en" altLang="fr-FR" b="1" dirty="0"/>
              <a:t>) we find other types of helices </a:t>
            </a:r>
            <a:r>
              <a:rPr lang="en" altLang="fr-FR" b="1" dirty="0">
                <a:latin typeface="Arial" pitchFamily="34" charset="0"/>
              </a:rPr>
              <a:t>, </a:t>
            </a:r>
            <a:r>
              <a:rPr lang="en" altLang="fr-FR" b="1" dirty="0"/>
              <a:t>which are often wound </a:t>
            </a:r>
            <a:r>
              <a:rPr lang="en" altLang="fr-FR" b="1" dirty="0">
                <a:latin typeface="Arial" pitchFamily="34" charset="0"/>
              </a:rPr>
              <a:t>around </a:t>
            </a:r>
            <a:r>
              <a:rPr lang="en" altLang="fr-FR" b="1" dirty="0"/>
              <a:t>each other in super- </a:t>
            </a:r>
            <a:r>
              <a:rPr lang="en" altLang="fr-FR" b="1" dirty="0">
                <a:latin typeface="Arial" pitchFamily="34" charset="0"/>
              </a:rPr>
              <a:t>helices </a:t>
            </a:r>
            <a:r>
              <a:rPr lang="en" altLang="fr-FR" b="1" dirty="0"/>
              <a:t>, etc.</a:t>
            </a:r>
          </a:p>
          <a:p>
            <a:pPr eaLnBrk="1" hangingPunct="1">
              <a:buFont typeface="Symbol" pitchFamily="18" charset="2"/>
              <a:buChar char=""/>
            </a:pPr>
            <a:endParaRPr lang="fr-FR" altLang="fr-FR" sz="1800" dirty="0"/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4772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851920" y="546100"/>
            <a:ext cx="1737668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78531" name="Rectangle 5"/>
          <p:cNvSpPr>
            <a:spLocks noChangeArrowheads="1"/>
          </p:cNvSpPr>
          <p:nvPr/>
        </p:nvSpPr>
        <p:spPr bwMode="auto">
          <a:xfrm>
            <a:off x="2684463" y="5440363"/>
            <a:ext cx="2270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200">
                <a:latin typeface="Arial" pitchFamily="34" charset="0"/>
                <a:cs typeface="Times New Roman" pitchFamily="18" charset="0"/>
              </a:rPr>
              <a:t> </a:t>
            </a:r>
          </a:p>
          <a:p>
            <a:r>
              <a:rPr lang="fr-FR" altLang="fr-FR" sz="1200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1200">
                <a:latin typeface="Arial" pitchFamily="34" charset="0"/>
                <a:cs typeface="Times New Roman" pitchFamily="18" charset="0"/>
              </a:rPr>
            </a:br>
            <a:endParaRPr lang="fr-FR" altLang="fr-FR" sz="1800">
              <a:latin typeface="Arial" pitchFamily="34" charset="0"/>
            </a:endParaRPr>
          </a:p>
        </p:txBody>
      </p:sp>
      <p:sp>
        <p:nvSpPr>
          <p:cNvPr id="278532" name="Text Box 6"/>
          <p:cNvSpPr txBox="1">
            <a:spLocks noChangeArrowheads="1"/>
          </p:cNvSpPr>
          <p:nvPr/>
        </p:nvSpPr>
        <p:spPr bwMode="auto">
          <a:xfrm>
            <a:off x="255588" y="1412875"/>
            <a:ext cx="19223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800" b="1" dirty="0" smtClean="0"/>
              <a:t>        The </a:t>
            </a:r>
            <a:r>
              <a:rPr lang="en" altLang="fr-FR" sz="1800" b="1" dirty="0"/>
              <a:t>alpha </a:t>
            </a:r>
            <a:endParaRPr lang="fr-FR" altLang="fr-FR" sz="1800" dirty="0"/>
          </a:p>
          <a:p>
            <a:pPr rtl="1" eaLnBrk="1" hangingPunct="1"/>
            <a:endParaRPr lang="fr-FR" altLang="fr-FR" sz="1800" dirty="0"/>
          </a:p>
        </p:txBody>
      </p:sp>
      <p:sp>
        <p:nvSpPr>
          <p:cNvPr id="278533" name="Rectangle 9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endParaRPr lang="fr-FR" altLang="fr-FR" sz="1800">
              <a:latin typeface="Arial" pitchFamily="34" charset="0"/>
            </a:endParaRP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8535" name="Picture 8" descr="Image ST_91_PIC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337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32" name="Group 20"/>
          <p:cNvGraphicFramePr>
            <a:graphicFrameLocks noGrp="1"/>
          </p:cNvGraphicFramePr>
          <p:nvPr/>
        </p:nvGraphicFramePr>
        <p:xfrm>
          <a:off x="4454524" y="2552700"/>
          <a:ext cx="207964" cy="517530"/>
        </p:xfrm>
        <a:graphic>
          <a:graphicData uri="http://schemas.openxmlformats.org/drawingml/2006/table">
            <a:tbl>
              <a:tblPr rtl="1"/>
              <a:tblGrid>
                <a:gridCol w="207964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282" marR="91282" marT="45405" marB="4540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8538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493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909888" y="546100"/>
            <a:ext cx="2679700" cy="514350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79555" name="Rectangle 5"/>
          <p:cNvSpPr>
            <a:spLocks noChangeArrowheads="1"/>
          </p:cNvSpPr>
          <p:nvPr/>
        </p:nvSpPr>
        <p:spPr bwMode="auto">
          <a:xfrm>
            <a:off x="2684463" y="5440363"/>
            <a:ext cx="2270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200">
                <a:latin typeface="Arial" pitchFamily="34" charset="0"/>
                <a:cs typeface="Times New Roman" pitchFamily="18" charset="0"/>
              </a:rPr>
              <a:t> </a:t>
            </a:r>
          </a:p>
          <a:p>
            <a:r>
              <a:rPr lang="fr-FR" altLang="fr-FR" sz="1200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1200">
                <a:latin typeface="Arial" pitchFamily="34" charset="0"/>
                <a:cs typeface="Times New Roman" pitchFamily="18" charset="0"/>
              </a:rPr>
            </a:br>
            <a:endParaRPr lang="fr-FR" altLang="fr-FR" sz="1800">
              <a:latin typeface="Arial" pitchFamily="34" charset="0"/>
            </a:endParaRPr>
          </a:p>
        </p:txBody>
      </p:sp>
      <p:sp>
        <p:nvSpPr>
          <p:cNvPr id="279556" name="Text Box 6"/>
          <p:cNvSpPr txBox="1">
            <a:spLocks noChangeArrowheads="1"/>
          </p:cNvSpPr>
          <p:nvPr/>
        </p:nvSpPr>
        <p:spPr bwMode="auto">
          <a:xfrm>
            <a:off x="157163" y="981075"/>
            <a:ext cx="898683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800" b="1">
                <a:solidFill>
                  <a:schemeClr val="folHlink"/>
                </a:solidFill>
              </a:rPr>
              <a:t>The beta sheet</a:t>
            </a:r>
            <a:endParaRPr lang="fr-FR" altLang="fr-FR" sz="1800">
              <a:solidFill>
                <a:schemeClr val="folHlink"/>
              </a:solidFill>
            </a:endParaRPr>
          </a:p>
          <a:p>
            <a:pPr rtl="1" eaLnBrk="1" hangingPunct="1"/>
            <a:r>
              <a:rPr lang="en" altLang="fr-FR" sz="1800"/>
              <a:t>In a beta sheet, hydrogen bonds form </a:t>
            </a:r>
            <a:r>
              <a:rPr lang="en" altLang="fr-FR" sz="1800">
                <a:latin typeface="Arial" pitchFamily="34" charset="0"/>
              </a:rPr>
              <a:t>between </a:t>
            </a:r>
            <a:r>
              <a:rPr lang="en" altLang="fr-FR" sz="1800"/>
              <a:t>certain segments of</a:t>
            </a:r>
          </a:p>
          <a:p>
            <a:pPr rtl="1" eaLnBrk="1" hangingPunct="1"/>
            <a:r>
              <a:rPr lang="en" altLang="fr-FR" sz="1800"/>
              <a:t>The chain </a:t>
            </a:r>
            <a:r>
              <a:rPr lang="en" altLang="fr-FR" sz="1800">
                <a:latin typeface="Arial" pitchFamily="34" charset="0"/>
              </a:rPr>
              <a:t>is arranged </a:t>
            </a:r>
            <a:r>
              <a:rPr lang="en" altLang="fr-FR" sz="1800"/>
              <a:t>parallel to </a:t>
            </a:r>
            <a:r>
              <a:rPr lang="en" altLang="fr-FR" sz="1800">
                <a:latin typeface="Arial" pitchFamily="34" charset="0"/>
              </a:rPr>
              <a:t>each </a:t>
            </a:r>
            <a:r>
              <a:rPr lang="en" altLang="fr-FR" sz="1800"/>
              <a:t>other. The whole forms</a:t>
            </a:r>
          </a:p>
          <a:p>
            <a:pPr rtl="1" eaLnBrk="1" hangingPunct="1"/>
            <a:r>
              <a:rPr lang="en" altLang="fr-FR" sz="1800">
                <a:latin typeface="Arial" pitchFamily="34" charset="0"/>
              </a:rPr>
              <a:t>pleated </a:t>
            </a:r>
            <a:r>
              <a:rPr lang="en" altLang="fr-FR" sz="1800"/>
              <a:t>membrane . In a β </a:t>
            </a:r>
            <a:r>
              <a:rPr lang="en" altLang="fr-FR" sz="1800">
                <a:latin typeface="Arial" pitchFamily="34" charset="0"/>
              </a:rPr>
              <a:t>- </a:t>
            </a:r>
            <a:r>
              <a:rPr lang="en" altLang="fr-FR" sz="1800"/>
              <a:t>pleated sheet , two peptide </a:t>
            </a:r>
            <a:r>
              <a:rPr lang="en" altLang="fr-FR" sz="1800">
                <a:latin typeface="Arial" pitchFamily="34" charset="0"/>
              </a:rPr>
              <a:t>chains</a:t>
            </a:r>
          </a:p>
          <a:p>
            <a:pPr rtl="1" eaLnBrk="1" hangingPunct="1"/>
            <a:r>
              <a:rPr lang="en" altLang="fr-FR" sz="1800"/>
              <a:t>are folded </a:t>
            </a:r>
            <a:r>
              <a:rPr lang="en" altLang="fr-FR" sz="1800">
                <a:latin typeface="Arial" pitchFamily="34" charset="0"/>
              </a:rPr>
              <a:t>and </a:t>
            </a:r>
            <a:r>
              <a:rPr lang="en" altLang="fr-FR" sz="1800"/>
              <a:t>aligned </a:t>
            </a:r>
            <a:r>
              <a:rPr lang="en" altLang="fr-FR" sz="1800">
                <a:latin typeface="Arial" pitchFamily="34" charset="0"/>
              </a:rPr>
              <a:t>side </a:t>
            </a:r>
            <a:r>
              <a:rPr lang="en" altLang="fr-FR" sz="1800"/>
              <a:t>by </a:t>
            </a:r>
            <a:r>
              <a:rPr lang="en" altLang="fr-FR" sz="1800">
                <a:latin typeface="Arial" pitchFamily="34" charset="0"/>
              </a:rPr>
              <a:t>side </a:t>
            </a:r>
            <a:r>
              <a:rPr lang="en" altLang="fr-FR" sz="1800"/>
              <a:t>. The β </a:t>
            </a:r>
            <a:r>
              <a:rPr lang="en" altLang="fr-FR" sz="1800">
                <a:latin typeface="Arial" pitchFamily="34" charset="0"/>
              </a:rPr>
              <a:t>- </a:t>
            </a:r>
            <a:r>
              <a:rPr lang="en" altLang="fr-FR" sz="1800"/>
              <a:t>folding </a:t>
            </a:r>
            <a:r>
              <a:rPr lang="en" altLang="fr-FR" sz="1800">
                <a:latin typeface="Arial" pitchFamily="34" charset="0"/>
              </a:rPr>
              <a:t>of </a:t>
            </a:r>
            <a:r>
              <a:rPr lang="en" altLang="fr-FR" sz="1800"/>
              <a:t>the </a:t>
            </a:r>
            <a:r>
              <a:rPr lang="en" altLang="fr-FR" sz="1800">
                <a:latin typeface="Arial" pitchFamily="34" charset="0"/>
              </a:rPr>
              <a:t>peptide chains</a:t>
            </a:r>
          </a:p>
          <a:p>
            <a:pPr rtl="1" eaLnBrk="1" hangingPunct="1"/>
            <a:r>
              <a:rPr lang="en" altLang="fr-FR" sz="1800"/>
              <a:t>is favoured </a:t>
            </a:r>
            <a:r>
              <a:rPr lang="en" altLang="fr-FR" sz="1800">
                <a:latin typeface="Arial" pitchFamily="34" charset="0"/>
              </a:rPr>
              <a:t>in </a:t>
            </a:r>
            <a:r>
              <a:rPr lang="en" altLang="fr-FR" sz="1800"/>
              <a:t>the case of </a:t>
            </a:r>
            <a:r>
              <a:rPr lang="en" altLang="fr-FR" sz="1800">
                <a:latin typeface="Arial" pitchFamily="34" charset="0"/>
              </a:rPr>
              <a:t>amino acids </a:t>
            </a:r>
            <a:r>
              <a:rPr lang="en" altLang="fr-FR" sz="1800"/>
              <a:t>bearing small </a:t>
            </a:r>
            <a:r>
              <a:rPr lang="en" altLang="fr-FR" sz="1800">
                <a:latin typeface="Arial" pitchFamily="34" charset="0"/>
              </a:rPr>
              <a:t>" </a:t>
            </a:r>
            <a:r>
              <a:rPr lang="en" altLang="fr-FR" sz="1800"/>
              <a:t>R </a:t>
            </a:r>
            <a:r>
              <a:rPr lang="en" altLang="fr-FR" sz="1800">
                <a:latin typeface="Arial" pitchFamily="34" charset="0"/>
              </a:rPr>
              <a:t>" side groups</a:t>
            </a:r>
            <a:r>
              <a:rPr lang="en" altLang="fr-FR" sz="1800"/>
              <a:t> </a:t>
            </a:r>
          </a:p>
          <a:p>
            <a:pPr rtl="1" eaLnBrk="1" hangingPunct="1"/>
            <a:r>
              <a:rPr lang="en" altLang="fr-FR" sz="1800"/>
              <a:t>uncharged . The </a:t>
            </a:r>
            <a:r>
              <a:rPr lang="en" altLang="fr-FR" sz="1800">
                <a:latin typeface="Arial" pitchFamily="34" charset="0"/>
              </a:rPr>
              <a:t>peptide chains are held together by hydrogen </a:t>
            </a:r>
            <a:r>
              <a:rPr lang="en" altLang="fr-FR" sz="1800"/>
              <a:t>bonds .</a:t>
            </a:r>
          </a:p>
          <a:p>
            <a:pPr rtl="1" eaLnBrk="1" hangingPunct="1"/>
            <a:r>
              <a:rPr lang="en" altLang="fr-FR" sz="1800">
                <a:latin typeface="Arial" pitchFamily="34" charset="0"/>
              </a:rPr>
              <a:t>The lateral </a:t>
            </a:r>
            <a:r>
              <a:rPr lang="en" altLang="fr-FR" sz="1800"/>
              <a:t>" </a:t>
            </a:r>
            <a:r>
              <a:rPr lang="en" altLang="fr-FR" sz="1800">
                <a:latin typeface="Arial" pitchFamily="34" charset="0"/>
              </a:rPr>
              <a:t>R </a:t>
            </a:r>
            <a:r>
              <a:rPr lang="en" altLang="fr-FR" sz="1800"/>
              <a:t>" groups are </a:t>
            </a:r>
            <a:r>
              <a:rPr lang="en" altLang="fr-FR" sz="1800">
                <a:latin typeface="Arial" pitchFamily="34" charset="0"/>
              </a:rPr>
              <a:t>oriented </a:t>
            </a:r>
            <a:r>
              <a:rPr lang="en" altLang="fr-FR" sz="1800"/>
              <a:t>outwards , pointing </a:t>
            </a:r>
            <a:r>
              <a:rPr lang="en" altLang="fr-FR" sz="1800">
                <a:latin typeface="Arial" pitchFamily="34" charset="0"/>
              </a:rPr>
              <a:t>towards the</a:t>
            </a:r>
          </a:p>
          <a:p>
            <a:pPr rtl="1" eaLnBrk="1" hangingPunct="1"/>
            <a:r>
              <a:rPr lang="en" altLang="fr-FR" sz="1800"/>
              <a:t>top and bottom of each sheet. Adjacent </a:t>
            </a:r>
            <a:r>
              <a:rPr lang="en" altLang="fr-FR" sz="1800">
                <a:latin typeface="Arial" pitchFamily="34" charset="0"/>
              </a:rPr>
              <a:t>chains </a:t>
            </a:r>
            <a:r>
              <a:rPr lang="en" altLang="fr-FR" sz="1800"/>
              <a:t>can be </a:t>
            </a:r>
            <a:r>
              <a:rPr lang="en" altLang="fr-FR" sz="1800">
                <a:latin typeface="Arial" pitchFamily="34" charset="0"/>
              </a:rPr>
              <a:t>aligned </a:t>
            </a:r>
            <a:r>
              <a:rPr lang="en" altLang="fr-FR" sz="1800"/>
              <a:t>,</a:t>
            </a:r>
          </a:p>
          <a:p>
            <a:pPr rtl="1" eaLnBrk="1" hangingPunct="1"/>
            <a:r>
              <a:rPr lang="en" altLang="fr-FR" sz="1800"/>
              <a:t>either in the same direction (parallel folds </a:t>
            </a:r>
            <a:r>
              <a:rPr lang="en" altLang="fr-FR" sz="1800">
                <a:latin typeface="Arial" pitchFamily="34" charset="0"/>
              </a:rPr>
              <a:t>β </a:t>
            </a:r>
            <a:r>
              <a:rPr lang="en" altLang="fr-FR" sz="1800"/>
              <a:t>) or in </a:t>
            </a:r>
            <a:r>
              <a:rPr lang="en" altLang="fr-FR" sz="1800">
                <a:latin typeface="Arial" pitchFamily="34" charset="0"/>
              </a:rPr>
              <a:t>opposite </a:t>
            </a:r>
            <a:r>
              <a:rPr lang="en" altLang="fr-FR" sz="1800"/>
              <a:t>directions</a:t>
            </a:r>
          </a:p>
          <a:p>
            <a:pPr rtl="1" eaLnBrk="1" hangingPunct="1"/>
            <a:r>
              <a:rPr lang="en" altLang="fr-FR" sz="1800"/>
              <a:t>(anti-parallel folds </a:t>
            </a:r>
            <a:r>
              <a:rPr lang="en" altLang="fr-FR" sz="1800">
                <a:latin typeface="Arial" pitchFamily="34" charset="0"/>
              </a:rPr>
              <a:t>è </a:t>
            </a:r>
            <a:r>
              <a:rPr lang="en" altLang="fr-FR" sz="1800"/>
              <a:t>le β) .</a:t>
            </a:r>
          </a:p>
        </p:txBody>
      </p:sp>
      <p:sp>
        <p:nvSpPr>
          <p:cNvPr id="279557" name="Rectangle 8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endParaRPr lang="fr-FR" altLang="fr-FR" sz="1800">
              <a:latin typeface="Arial" pitchFamily="34" charset="0"/>
            </a:endParaRPr>
          </a:p>
        </p:txBody>
      </p:sp>
      <p:pic>
        <p:nvPicPr>
          <p:cNvPr id="279558" name="Picture 7" descr="Image ST_92_PIC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60800"/>
            <a:ext cx="453548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6755" name="Group 19"/>
          <p:cNvGraphicFramePr>
            <a:graphicFrameLocks noGrp="1"/>
          </p:cNvGraphicFramePr>
          <p:nvPr/>
        </p:nvGraphicFramePr>
        <p:xfrm>
          <a:off x="4454524" y="2295525"/>
          <a:ext cx="207964" cy="517530"/>
        </p:xfrm>
        <a:graphic>
          <a:graphicData uri="http://schemas.openxmlformats.org/drawingml/2006/table">
            <a:tbl>
              <a:tblPr rtl="1"/>
              <a:tblGrid>
                <a:gridCol w="207964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282" marR="91282" marT="45405" marB="4540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9561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1138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923928" y="357188"/>
            <a:ext cx="1684710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80579" name="Rectangle 4"/>
          <p:cNvSpPr>
            <a:spLocks noChangeArrowheads="1"/>
          </p:cNvSpPr>
          <p:nvPr/>
        </p:nvSpPr>
        <p:spPr bwMode="auto">
          <a:xfrm>
            <a:off x="2684463" y="5440363"/>
            <a:ext cx="2270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200">
                <a:latin typeface="Arial" pitchFamily="34" charset="0"/>
                <a:cs typeface="Times New Roman" pitchFamily="18" charset="0"/>
              </a:rPr>
              <a:t> </a:t>
            </a:r>
          </a:p>
          <a:p>
            <a:r>
              <a:rPr lang="fr-FR" altLang="fr-FR" sz="1200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1200">
                <a:latin typeface="Arial" pitchFamily="34" charset="0"/>
                <a:cs typeface="Times New Roman" pitchFamily="18" charset="0"/>
              </a:rPr>
            </a:br>
            <a:endParaRPr lang="fr-FR" altLang="fr-FR" sz="1800">
              <a:latin typeface="Arial" pitchFamily="34" charset="0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0" y="857250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en" sz="18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TERRITORIAL STRUCTURE</a:t>
            </a:r>
          </a:p>
        </p:txBody>
      </p:sp>
      <p:sp>
        <p:nvSpPr>
          <p:cNvPr id="280581" name="Rectangle 8"/>
          <p:cNvSpPr>
            <a:spLocks noChangeArrowheads="1"/>
          </p:cNvSpPr>
          <p:nvPr/>
        </p:nvSpPr>
        <p:spPr bwMode="auto">
          <a:xfrm>
            <a:off x="337095" y="1214309"/>
            <a:ext cx="107156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2000" dirty="0"/>
              <a:t>The final form of the amino acid chain </a:t>
            </a:r>
            <a:r>
              <a:rPr lang="en" altLang="fr-FR" sz="2000" dirty="0">
                <a:latin typeface="Arial" pitchFamily="34" charset="0"/>
              </a:rPr>
              <a:t>, </a:t>
            </a:r>
            <a:r>
              <a:rPr lang="en" altLang="fr-FR" sz="2000" dirty="0"/>
              <a:t>that </a:t>
            </a:r>
            <a:r>
              <a:rPr lang="en" altLang="fr-FR" sz="2000" dirty="0">
                <a:latin typeface="Arial" pitchFamily="34" charset="0"/>
              </a:rPr>
              <a:t>is </a:t>
            </a:r>
            <a:r>
              <a:rPr lang="en" altLang="fr-FR" sz="2000" dirty="0"/>
              <a:t>to </a:t>
            </a:r>
            <a:r>
              <a:rPr lang="en" altLang="fr-FR" sz="2000" dirty="0">
                <a:latin typeface="Arial" pitchFamily="34" charset="0"/>
              </a:rPr>
              <a:t>say </a:t>
            </a:r>
            <a:r>
              <a:rPr lang="en" altLang="fr-FR" sz="2000" dirty="0"/>
              <a:t>the structure</a:t>
            </a:r>
          </a:p>
          <a:p>
            <a:pPr rtl="1" eaLnBrk="1" hangingPunct="1"/>
            <a:r>
              <a:rPr lang="en" altLang="fr-FR" sz="2000" dirty="0"/>
              <a:t>The final three-dimensional (3D) structure adopted by the </a:t>
            </a:r>
            <a:r>
              <a:rPr lang="en" altLang="fr-FR" sz="2000" dirty="0">
                <a:latin typeface="Arial" pitchFamily="34" charset="0"/>
              </a:rPr>
              <a:t>amino </a:t>
            </a:r>
            <a:r>
              <a:rPr lang="en" altLang="fr-FR" sz="2000" dirty="0"/>
              <a:t>acid </a:t>
            </a:r>
            <a:r>
              <a:rPr lang="en" altLang="fr-FR" sz="2000" dirty="0">
                <a:latin typeface="Arial" pitchFamily="34" charset="0"/>
              </a:rPr>
              <a:t>chain </a:t>
            </a:r>
            <a:endParaRPr lang="en" altLang="fr-FR" sz="2000" dirty="0" smtClean="0">
              <a:latin typeface="Arial" pitchFamily="34" charset="0"/>
            </a:endParaRPr>
          </a:p>
          <a:p>
            <a:pPr rtl="1" eaLnBrk="1" hangingPunct="1"/>
            <a:r>
              <a:rPr lang="en" altLang="fr-FR" sz="2000" dirty="0" smtClean="0">
                <a:latin typeface="Arial" pitchFamily="34" charset="0"/>
              </a:rPr>
              <a:t>c</a:t>
            </a:r>
            <a:r>
              <a:rPr lang="en" altLang="fr-FR" sz="2000" dirty="0" smtClean="0"/>
              <a:t>onstitutes the </a:t>
            </a:r>
            <a:r>
              <a:rPr lang="en" altLang="fr-FR" sz="2000" b="1" dirty="0" smtClean="0"/>
              <a:t>tertiary </a:t>
            </a:r>
            <a:r>
              <a:rPr lang="en" altLang="fr-FR" sz="2000" b="1" dirty="0"/>
              <a:t>structure </a:t>
            </a:r>
            <a:r>
              <a:rPr lang="en" altLang="fr-FR" sz="2000" dirty="0"/>
              <a:t>of the protein </a:t>
            </a:r>
            <a:r>
              <a:rPr lang="en" altLang="fr-FR" sz="2000" dirty="0">
                <a:latin typeface="Arial" pitchFamily="34" charset="0"/>
              </a:rPr>
              <a:t>. </a:t>
            </a:r>
            <a:r>
              <a:rPr lang="en" altLang="fr-FR" sz="2000" dirty="0"/>
              <a:t>It includes the relationship </a:t>
            </a:r>
            <a:endParaRPr lang="en" altLang="fr-FR" sz="2000" dirty="0" smtClean="0"/>
          </a:p>
          <a:p>
            <a:pPr rtl="1" eaLnBrk="1" hangingPunct="1"/>
            <a:r>
              <a:rPr lang="en" altLang="fr-FR" sz="2000" dirty="0" smtClean="0"/>
              <a:t> between </a:t>
            </a:r>
            <a:r>
              <a:rPr lang="en" altLang="fr-FR" sz="2000" dirty="0"/>
              <a:t>the </a:t>
            </a:r>
            <a:r>
              <a:rPr lang="en" altLang="fr-FR" sz="2000" dirty="0" smtClean="0">
                <a:latin typeface="Arial" pitchFamily="34" charset="0"/>
              </a:rPr>
              <a:t>different </a:t>
            </a:r>
            <a:r>
              <a:rPr lang="en" altLang="fr-FR" sz="2000" dirty="0" smtClean="0"/>
              <a:t>domains </a:t>
            </a:r>
            <a:r>
              <a:rPr lang="en" altLang="fr-FR" sz="2000" dirty="0"/>
              <a:t>( α </a:t>
            </a:r>
            <a:r>
              <a:rPr lang="en" altLang="fr-FR" sz="2000" dirty="0">
                <a:latin typeface="Arial" pitchFamily="34" charset="0"/>
              </a:rPr>
              <a:t>helix and </a:t>
            </a:r>
            <a:r>
              <a:rPr lang="en" altLang="fr-FR" sz="2000" dirty="0"/>
              <a:t>β pleated sheets) formed </a:t>
            </a:r>
            <a:r>
              <a:rPr lang="en" altLang="fr-FR" sz="2000" dirty="0">
                <a:latin typeface="Arial" pitchFamily="34" charset="0"/>
              </a:rPr>
              <a:t>by </a:t>
            </a:r>
            <a:r>
              <a:rPr lang="en" altLang="fr-FR" sz="2000" dirty="0"/>
              <a:t>the </a:t>
            </a:r>
            <a:endParaRPr lang="en" altLang="fr-FR" sz="2000" dirty="0" smtClean="0"/>
          </a:p>
          <a:p>
            <a:pPr rtl="1" eaLnBrk="1" hangingPunct="1"/>
            <a:r>
              <a:rPr lang="en" altLang="fr-FR" sz="2000" dirty="0" smtClean="0">
                <a:latin typeface="Arial" pitchFamily="34" charset="0"/>
              </a:rPr>
              <a:t>secondary </a:t>
            </a:r>
            <a:r>
              <a:rPr lang="en" altLang="fr-FR" sz="2000" dirty="0"/>
              <a:t>structure </a:t>
            </a:r>
            <a:r>
              <a:rPr lang="en" altLang="fr-FR" sz="2000" dirty="0" smtClean="0"/>
              <a:t>of the </a:t>
            </a:r>
            <a:r>
              <a:rPr lang="en" altLang="fr-FR" sz="2000" dirty="0"/>
              <a:t>protein </a:t>
            </a:r>
            <a:r>
              <a:rPr lang="en" altLang="fr-FR" sz="2000" dirty="0">
                <a:latin typeface="Arial" pitchFamily="34" charset="0"/>
              </a:rPr>
              <a:t>and </a:t>
            </a:r>
            <a:r>
              <a:rPr lang="en" altLang="fr-FR" sz="2000" dirty="0"/>
              <a:t>the interactions </a:t>
            </a:r>
            <a:r>
              <a:rPr lang="en" altLang="fr-FR" sz="2000" dirty="0" smtClean="0"/>
              <a:t>of </a:t>
            </a:r>
            <a:r>
              <a:rPr lang="en" altLang="fr-FR" sz="2000" dirty="0" smtClean="0">
                <a:latin typeface="Arial" pitchFamily="34" charset="0"/>
              </a:rPr>
              <a:t>lateral </a:t>
            </a:r>
            <a:r>
              <a:rPr lang="en" altLang="fr-FR" sz="2000" dirty="0"/>
              <a:t>groupings </a:t>
            </a:r>
            <a:endParaRPr lang="en" altLang="fr-FR" sz="2000" dirty="0" smtClean="0"/>
          </a:p>
          <a:p>
            <a:pPr rtl="1" eaLnBrk="1" hangingPunct="1"/>
            <a:r>
              <a:rPr lang="en" altLang="fr-FR" sz="2000" dirty="0" smtClean="0">
                <a:latin typeface="Arial" pitchFamily="34" charset="0"/>
              </a:rPr>
              <a:t>“ </a:t>
            </a:r>
            <a:r>
              <a:rPr lang="en" altLang="fr-FR" sz="2000" dirty="0"/>
              <a:t>R ”</a:t>
            </a:r>
            <a:r>
              <a:rPr lang="en" altLang="fr-FR" sz="2000" dirty="0">
                <a:latin typeface="Arial" pitchFamily="34" charset="0"/>
              </a:rPr>
              <a:t>​</a:t>
            </a:r>
            <a:endParaRPr lang="fr-FR" altLang="fr-FR" sz="2000" dirty="0"/>
          </a:p>
          <a:p>
            <a:pPr rtl="1" eaLnBrk="1" hangingPunct="1"/>
            <a:r>
              <a:rPr lang="en" altLang="fr-FR" sz="2000" dirty="0"/>
              <a:t>The 3-D structure is thermodynamically stable within a restricted range</a:t>
            </a:r>
          </a:p>
          <a:p>
            <a:pPr rtl="1" eaLnBrk="1" hangingPunct="1"/>
            <a:r>
              <a:rPr lang="en" altLang="fr-FR" sz="2000" dirty="0"/>
              <a:t>of temperature </a:t>
            </a:r>
            <a:r>
              <a:rPr lang="en" altLang="fr-FR" sz="2000" dirty="0">
                <a:latin typeface="Arial" pitchFamily="34" charset="0"/>
              </a:rPr>
              <a:t>, </a:t>
            </a:r>
            <a:r>
              <a:rPr lang="en" altLang="fr-FR" sz="2000" dirty="0"/>
              <a:t>pH, and ionic strength. Beyond </a:t>
            </a:r>
            <a:r>
              <a:rPr lang="en" altLang="fr-FR" sz="2000" dirty="0">
                <a:latin typeface="Arial" pitchFamily="34" charset="0"/>
              </a:rPr>
              <a:t>this </a:t>
            </a:r>
            <a:r>
              <a:rPr lang="en" altLang="fr-FR" sz="2000" dirty="0"/>
              <a:t>range, a </a:t>
            </a:r>
            <a:r>
              <a:rPr lang="en" altLang="fr-FR" sz="2000" dirty="0">
                <a:latin typeface="Arial" pitchFamily="34" charset="0"/>
              </a:rPr>
              <a:t>protein </a:t>
            </a:r>
            <a:r>
              <a:rPr lang="en" altLang="fr-FR" sz="2000" dirty="0"/>
              <a:t>can</a:t>
            </a:r>
          </a:p>
          <a:p>
            <a:pPr rtl="1" eaLnBrk="1" hangingPunct="1"/>
            <a:r>
              <a:rPr lang="en" altLang="fr-FR" sz="2000" dirty="0"/>
              <a:t>unfold and lose their </a:t>
            </a:r>
            <a:r>
              <a:rPr lang="en" altLang="fr-FR" sz="2000" dirty="0">
                <a:latin typeface="Arial" pitchFamily="34" charset="0"/>
              </a:rPr>
              <a:t>biological activity </a:t>
            </a:r>
            <a:r>
              <a:rPr lang="en" altLang="fr-FR" sz="2000" dirty="0"/>
              <a:t>(denaturation </a:t>
            </a:r>
            <a:r>
              <a:rPr lang="en" altLang="fr-FR" sz="2000" dirty="0">
                <a:latin typeface="Arial" pitchFamily="34" charset="0"/>
              </a:rPr>
              <a:t>) </a:t>
            </a:r>
            <a:r>
              <a:rPr lang="en" altLang="fr-FR" sz="2000" dirty="0"/>
              <a:t>.</a:t>
            </a:r>
          </a:p>
          <a:p>
            <a:pPr rtl="1" eaLnBrk="1" hangingPunct="1"/>
            <a:r>
              <a:rPr lang="en" altLang="fr-FR" sz="2000" b="1" i="1" dirty="0">
                <a:latin typeface="Arial" pitchFamily="34" charset="0"/>
              </a:rPr>
              <a:t>   </a:t>
            </a:r>
            <a:r>
              <a:rPr lang="en" altLang="fr-FR" sz="2000" b="1" i="1" dirty="0"/>
              <a:t> </a:t>
            </a:r>
            <a:endParaRPr lang="en" altLang="fr-FR" sz="2000" b="1" i="1" dirty="0" smtClean="0"/>
          </a:p>
          <a:p>
            <a:pPr rtl="1" eaLnBrk="1" hangingPunct="1"/>
            <a:r>
              <a:rPr lang="en" altLang="fr-FR" sz="2000" b="1" i="1" u="sng" dirty="0" smtClean="0"/>
              <a:t>Denaturing</a:t>
            </a:r>
            <a:r>
              <a:rPr lang="en" altLang="fr-FR" sz="2000" b="1" i="1" u="sng" dirty="0">
                <a:latin typeface="Arial" pitchFamily="34" charset="0"/>
              </a:rPr>
              <a:t>​</a:t>
            </a:r>
            <a:r>
              <a:rPr lang="en" altLang="fr-FR" sz="2000" b="1" i="1" u="sng" dirty="0"/>
              <a:t>​</a:t>
            </a:r>
            <a:r>
              <a:rPr lang="en" altLang="fr-FR" sz="2000" dirty="0"/>
              <a:t> </a:t>
            </a:r>
            <a:endParaRPr lang="fr-FR" altLang="fr-FR" sz="2000" b="1" dirty="0"/>
          </a:p>
          <a:p>
            <a:pPr rtl="1" eaLnBrk="1" hangingPunct="1"/>
            <a:r>
              <a:rPr lang="en" altLang="fr-FR" sz="2000" b="1" dirty="0"/>
              <a:t>Definition </a:t>
            </a:r>
            <a:r>
              <a:rPr lang="en" altLang="fr-FR" sz="2000" b="1" dirty="0">
                <a:latin typeface="Arial" pitchFamily="34" charset="0"/>
              </a:rPr>
              <a:t>: </a:t>
            </a:r>
            <a:r>
              <a:rPr lang="en" altLang="fr-FR" sz="2000" dirty="0"/>
              <a:t>It corresponds </a:t>
            </a:r>
            <a:r>
              <a:rPr lang="en" altLang="fr-FR" sz="2000" dirty="0">
                <a:latin typeface="Arial" pitchFamily="34" charset="0"/>
              </a:rPr>
              <a:t>to </a:t>
            </a:r>
            <a:r>
              <a:rPr lang="en" altLang="fr-FR" sz="2000" dirty="0"/>
              <a:t>a loss of configuration in </a:t>
            </a:r>
            <a:r>
              <a:rPr lang="en" altLang="fr-FR" sz="2000" b="1" dirty="0"/>
              <a:t>space </a:t>
            </a:r>
            <a:r>
              <a:rPr lang="fr-FR" altLang="fr-FR" sz="2000" b="1" dirty="0"/>
              <a:t/>
            </a:r>
            <a:br>
              <a:rPr lang="fr-FR" altLang="fr-FR" sz="2000" b="1" dirty="0"/>
            </a:br>
            <a:r>
              <a:rPr lang="en" altLang="fr-FR" sz="2000" dirty="0">
                <a:latin typeface="Arial" pitchFamily="34" charset="0"/>
              </a:rPr>
              <a:t>( </a:t>
            </a:r>
            <a:r>
              <a:rPr lang="en" altLang="fr-FR" sz="2000" dirty="0"/>
              <a:t>change of</a:t>
            </a:r>
          </a:p>
          <a:p>
            <a:pPr rtl="1" eaLnBrk="1" hangingPunct="1"/>
            <a:r>
              <a:rPr lang="en" altLang="fr-FR" sz="2000" dirty="0"/>
              <a:t>Secondary, Third and Fourth grade structures)</a:t>
            </a:r>
            <a:r>
              <a:rPr lang="en" altLang="fr-FR" sz="2000" dirty="0">
                <a:latin typeface="Arial" pitchFamily="34" charset="0"/>
              </a:rPr>
              <a:t> </a:t>
            </a:r>
            <a:r>
              <a:rPr lang="en" altLang="fr-FR" sz="2000" dirty="0"/>
              <a:t>: </a:t>
            </a:r>
            <a:r>
              <a:rPr lang="en" altLang="fr-FR" sz="2000" dirty="0">
                <a:latin typeface="Arial" pitchFamily="34" charset="0"/>
              </a:rPr>
              <a:t>the </a:t>
            </a:r>
            <a:r>
              <a:rPr lang="en" altLang="fr-FR" sz="2000" dirty="0"/>
              <a:t>denatured </a:t>
            </a:r>
            <a:r>
              <a:rPr lang="en" altLang="fr-FR" sz="2000" dirty="0">
                <a:latin typeface="Arial" pitchFamily="34" charset="0"/>
              </a:rPr>
              <a:t>protein </a:t>
            </a:r>
            <a:r>
              <a:rPr lang="en" altLang="fr-FR" sz="2000" dirty="0"/>
              <a:t>is in a </a:t>
            </a:r>
            <a:endParaRPr lang="en" altLang="fr-FR" sz="2000" dirty="0" smtClean="0"/>
          </a:p>
          <a:p>
            <a:pPr rtl="1" eaLnBrk="1" hangingPunct="1"/>
            <a:r>
              <a:rPr lang="en" altLang="fr-FR" sz="2000" dirty="0" smtClean="0">
                <a:latin typeface="Arial" pitchFamily="34" charset="0"/>
              </a:rPr>
              <a:t>state​ d</a:t>
            </a:r>
            <a:r>
              <a:rPr lang="en" altLang="fr-FR" sz="2000" dirty="0" smtClean="0"/>
              <a:t>isordered </a:t>
            </a:r>
            <a:r>
              <a:rPr lang="en" altLang="fr-FR" sz="2000" dirty="0">
                <a:latin typeface="Arial" pitchFamily="34" charset="0"/>
              </a:rPr>
              <a:t>. Conversely </a:t>
            </a:r>
            <a:r>
              <a:rPr lang="en" altLang="fr-FR" sz="2000" dirty="0"/>
              <a:t>, the active protein is said to be native ( </a:t>
            </a:r>
            <a:r>
              <a:rPr lang="en" altLang="fr-FR" sz="2000" dirty="0">
                <a:latin typeface="Arial" pitchFamily="34" charset="0"/>
              </a:rPr>
              <a:t>most </a:t>
            </a:r>
            <a:endParaRPr lang="en" altLang="fr-FR" sz="2000" dirty="0" smtClean="0">
              <a:latin typeface="Arial" pitchFamily="34" charset="0"/>
            </a:endParaRPr>
          </a:p>
          <a:p>
            <a:pPr rtl="1" eaLnBrk="1" hangingPunct="1"/>
            <a:r>
              <a:rPr lang="en" altLang="fr-FR" sz="2000" dirty="0" smtClean="0"/>
              <a:t>stable </a:t>
            </a:r>
            <a:r>
              <a:rPr lang="en" altLang="fr-FR" sz="2000" dirty="0"/>
              <a:t>state </a:t>
            </a:r>
            <a:r>
              <a:rPr lang="en" altLang="fr-FR" sz="2000" dirty="0">
                <a:latin typeface="Arial" pitchFamily="34" charset="0"/>
              </a:rPr>
              <a:t>) </a:t>
            </a:r>
            <a:r>
              <a:rPr lang="en" altLang="fr-FR" sz="2000" dirty="0" smtClean="0"/>
              <a:t>.</a:t>
            </a:r>
            <a:r>
              <a:rPr lang="en" altLang="fr-FR" sz="2000" dirty="0" smtClean="0">
                <a:latin typeface="Arial" pitchFamily="34" charset="0"/>
              </a:rPr>
              <a:t>Therefore </a:t>
            </a:r>
            <a:endParaRPr lang="fr-FR" altLang="fr-FR" sz="2000" dirty="0"/>
          </a:p>
        </p:txBody>
      </p:sp>
      <p:sp>
        <p:nvSpPr>
          <p:cNvPr id="280582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6206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" sz="2800" b="1" dirty="0" smtClean="0">
                <a:solidFill>
                  <a:srgbClr val="FFFF00"/>
                </a:solidFill>
              </a:rPr>
              <a:t>Protein denaturation</a:t>
            </a:r>
          </a:p>
          <a:p>
            <a:pPr>
              <a:defRPr/>
            </a:pPr>
            <a:r>
              <a:rPr lang="en" sz="2800" dirty="0" smtClean="0"/>
              <a:t>Proteins are </a:t>
            </a:r>
            <a:r>
              <a:rPr lang="en" sz="2800" b="1" dirty="0" smtClean="0"/>
              <a:t>very sensitive to </a:t>
            </a:r>
            <a:r>
              <a:rPr lang="en" sz="2800" b="1" dirty="0" smtClean="0">
                <a:solidFill>
                  <a:srgbClr val="FFFF00"/>
                </a:solidFill>
              </a:rPr>
              <a:t>temperature </a:t>
            </a:r>
            <a:r>
              <a:rPr lang="en" sz="2800" dirty="0" smtClean="0"/>
              <a:t>changes</a:t>
            </a:r>
            <a:r>
              <a:rPr lang="en" sz="2800" dirty="0" smtClean="0">
                <a:solidFill>
                  <a:srgbClr val="FFFF00"/>
                </a:solidFill>
              </a:rPr>
              <a:t> </a:t>
            </a:r>
            <a:r>
              <a:rPr lang="en" sz="2800" dirty="0" smtClean="0"/>
              <a:t>and </a:t>
            </a:r>
            <a:r>
              <a:rPr lang="en" sz="2800" b="1" dirty="0" smtClean="0">
                <a:solidFill>
                  <a:srgbClr val="FFFF00"/>
                </a:solidFill>
              </a:rPr>
              <a:t>pH </a:t>
            </a:r>
            <a:r>
              <a:rPr lang="en" sz="2800" dirty="0" smtClean="0"/>
              <a:t>. These changes can lead to alterations in the </a:t>
            </a:r>
            <a:r>
              <a:rPr lang="en" sz="2800" dirty="0" smtClean="0">
                <a:hlinkClick r:id="rId2" action="ppaction://hlinkfile"/>
              </a:rPr>
              <a:t>tertiary structure , which greatly affects </a:t>
            </a:r>
            <a:r>
              <a:rPr lang="en" sz="2800" b="1" dirty="0" smtClean="0"/>
              <a:t>protein </a:t>
            </a:r>
            <a:r>
              <a:rPr lang="en" sz="2800" dirty="0" smtClean="0"/>
              <a:t>function, especially when the </a:t>
            </a:r>
            <a:r>
              <a:rPr lang="en" sz="2800" dirty="0" smtClean="0">
                <a:hlinkClick r:id="rId3" action="ppaction://hlinkfile"/>
              </a:rPr>
              <a:t>active site </a:t>
            </a:r>
            <a:r>
              <a:rPr lang="en" sz="2800" dirty="0" smtClean="0"/>
              <a:t>is affected. The </a:t>
            </a:r>
            <a:r>
              <a:rPr lang="en" sz="2800" dirty="0" smtClean="0">
                <a:hlinkClick r:id="rId3" action="ppaction://hlinkfile"/>
              </a:rPr>
              <a:t>active site </a:t>
            </a:r>
            <a:r>
              <a:rPr lang="en" sz="2800" dirty="0" smtClean="0"/>
              <a:t>is where the </a:t>
            </a:r>
            <a:r>
              <a:rPr lang="en" sz="2800" dirty="0" smtClean="0">
                <a:hlinkClick r:id="rId4" action="ppaction://hlinkfile"/>
              </a:rPr>
              <a:t>enzyme </a:t>
            </a:r>
            <a:r>
              <a:rPr lang="en" sz="2800" dirty="0" smtClean="0"/>
              <a:t>'s </a:t>
            </a:r>
            <a:r>
              <a:rPr lang="en" sz="2800" b="1" dirty="0" smtClean="0"/>
              <a:t>substrate </a:t>
            </a:r>
            <a:r>
              <a:rPr lang="en" sz="2800" dirty="0" smtClean="0"/>
              <a:t>binds.</a:t>
            </a:r>
          </a:p>
          <a:p>
            <a:pPr>
              <a:defRPr/>
            </a:pPr>
            <a:r>
              <a:rPr lang="en" sz="2800" dirty="0" smtClean="0"/>
              <a:t> </a:t>
            </a:r>
          </a:p>
          <a:p>
            <a:pPr>
              <a:buFont typeface="Wingdings" pitchFamily="2" charset="2"/>
              <a:buNone/>
              <a:defRPr/>
            </a:pPr>
            <a:r>
              <a:rPr lang="en" dirty="0" smtClean="0"/>
              <a:t>  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23928" y="857250"/>
            <a:ext cx="1684710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8160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6639767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" sz="2800" b="1" dirty="0" smtClean="0"/>
              <a:t>Several </a:t>
            </a:r>
            <a:r>
              <a:rPr lang="en" sz="2800" dirty="0" smtClean="0"/>
              <a:t>conditions can cause protein </a:t>
            </a:r>
            <a:r>
              <a:rPr lang="en" sz="2800" b="1" dirty="0" smtClean="0"/>
              <a:t>denaturation </a:t>
            </a:r>
            <a:r>
              <a:rPr lang="en" sz="2800" dirty="0" smtClean="0"/>
              <a:t>:</a:t>
            </a:r>
          </a:p>
          <a:p>
            <a:pPr>
              <a:defRPr/>
            </a:pPr>
            <a:r>
              <a:rPr lang="en" sz="2800" b="1" dirty="0" smtClean="0">
                <a:solidFill>
                  <a:srgbClr val="FFFF00"/>
                </a:solidFill>
              </a:rPr>
              <a:t>Heat </a:t>
            </a:r>
            <a:r>
              <a:rPr lang="en" sz="2800" dirty="0" smtClean="0"/>
              <a:t>: Thermal agitation can cause the </a:t>
            </a:r>
            <a:r>
              <a:rPr lang="en" sz="2800" b="1" dirty="0" smtClean="0"/>
              <a:t>breaking of hydrogen bonds </a:t>
            </a:r>
            <a:r>
              <a:rPr lang="en" sz="2800" dirty="0" smtClean="0"/>
              <a:t>responsible for the structure of the protein.</a:t>
            </a:r>
          </a:p>
          <a:p>
            <a:pPr>
              <a:defRPr/>
            </a:pPr>
            <a:r>
              <a:rPr lang="en" sz="2800" b="1" dirty="0" smtClean="0">
                <a:solidFill>
                  <a:srgbClr val="FFFF00"/>
                </a:solidFill>
              </a:rPr>
              <a:t>pH </a:t>
            </a:r>
            <a:r>
              <a:rPr lang="en" sz="2800" dirty="0" smtClean="0"/>
              <a:t>: extreme acidity or alkalinity will disrupt the </a:t>
            </a:r>
            <a:r>
              <a:rPr lang="en" sz="2800" b="1" dirty="0" smtClean="0"/>
              <a:t>ionic interactions </a:t>
            </a:r>
            <a:r>
              <a:rPr lang="en" sz="2800" dirty="0" smtClean="0"/>
              <a:t>that stabilize proteins.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95936" y="785813"/>
            <a:ext cx="1612702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82628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0203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45307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" sz="2800" b="1" dirty="0" smtClean="0">
                <a:solidFill>
                  <a:srgbClr val="FFFF00"/>
                </a:solidFill>
              </a:rPr>
              <a:t>Solvent </a:t>
            </a:r>
            <a:r>
              <a:rPr lang="en" sz="2800" dirty="0" smtClean="0"/>
              <a:t>: Changing the solvent can alter the </a:t>
            </a:r>
            <a:r>
              <a:rPr lang="en" sz="2800" dirty="0" smtClean="0">
                <a:hlinkClick r:id="rId2" action="ppaction://hlinkfile"/>
              </a:rPr>
              <a:t>tertiary structure </a:t>
            </a:r>
            <a:r>
              <a:rPr lang="en" sz="2800" dirty="0" smtClean="0"/>
              <a:t>of proteins. For example, a polypeptide chain will change to present its hydrophobic parts on the outside if a protein is placed in a hydrophobic solvent.</a:t>
            </a:r>
          </a:p>
          <a:p>
            <a:pPr>
              <a:defRPr/>
            </a:pPr>
            <a:r>
              <a:rPr lang="en" sz="2800" b="1" dirty="0" smtClean="0">
                <a:solidFill>
                  <a:srgbClr val="FFFF00"/>
                </a:solidFill>
              </a:rPr>
              <a:t>Presence of detergents</a:t>
            </a:r>
            <a:r>
              <a:rPr lang="en" sz="2800" dirty="0" smtClean="0">
                <a:solidFill>
                  <a:srgbClr val="FFFF00"/>
                </a:solidFill>
              </a:rPr>
              <a:t> </a:t>
            </a:r>
            <a:r>
              <a:rPr lang="en" sz="2800" dirty="0" smtClean="0"/>
              <a:t>: the presence of detergents can interfere with protein-solvent interactions.</a:t>
            </a:r>
          </a:p>
          <a:p>
            <a:pPr>
              <a:defRPr/>
            </a:pPr>
            <a:r>
              <a:rPr lang="en" sz="2000" dirty="0" smtClean="0">
                <a:solidFill>
                  <a:srgbClr val="FFFF00"/>
                </a:solidFill>
              </a:rPr>
              <a:t>Fortunately, most </a:t>
            </a:r>
            <a:r>
              <a:rPr lang="en" sz="2000" b="1" dirty="0" smtClean="0">
                <a:solidFill>
                  <a:srgbClr val="FFFF00"/>
                </a:solidFill>
              </a:rPr>
              <a:t>denaturations </a:t>
            </a:r>
            <a:r>
              <a:rPr lang="en" sz="2000" dirty="0" smtClean="0">
                <a:solidFill>
                  <a:srgbClr val="FFFF00"/>
                </a:solidFill>
              </a:rPr>
              <a:t>are </a:t>
            </a:r>
            <a:r>
              <a:rPr lang="en" sz="2000" b="1" dirty="0" smtClean="0">
                <a:solidFill>
                  <a:srgbClr val="FFFF00"/>
                </a:solidFill>
              </a:rPr>
              <a:t>reversible </a:t>
            </a:r>
            <a:r>
              <a:rPr lang="en" sz="2000" dirty="0" smtClean="0">
                <a:solidFill>
                  <a:srgbClr val="FFFF00"/>
                </a:solidFill>
              </a:rPr>
              <a:t>. When a denaturation is </a:t>
            </a:r>
            <a:r>
              <a:rPr lang="en" sz="2000" b="1" dirty="0" smtClean="0">
                <a:solidFill>
                  <a:srgbClr val="FFFF00"/>
                </a:solidFill>
              </a:rPr>
              <a:t>irreversible </a:t>
            </a:r>
            <a:r>
              <a:rPr lang="en" sz="2000" dirty="0" smtClean="0">
                <a:solidFill>
                  <a:srgbClr val="FFFF00"/>
                </a:solidFill>
              </a:rPr>
              <a:t>, the </a:t>
            </a:r>
            <a:r>
              <a:rPr lang="en" sz="2000" b="1" dirty="0" smtClean="0">
                <a:solidFill>
                  <a:srgbClr val="FFFF00"/>
                </a:solidFill>
              </a:rPr>
              <a:t>protein </a:t>
            </a:r>
            <a:r>
              <a:rPr lang="en" sz="2000" dirty="0" smtClean="0">
                <a:solidFill>
                  <a:srgbClr val="FFFF00"/>
                </a:solidFill>
              </a:rPr>
              <a:t>can no longer reconstitute its </a:t>
            </a:r>
            <a:r>
              <a:rPr lang="en" sz="2000" dirty="0" smtClean="0">
                <a:solidFill>
                  <a:srgbClr val="FFFF00"/>
                </a:solidFill>
                <a:hlinkClick r:id="rId3" action="ppaction://hlinkfile"/>
              </a:rPr>
              <a:t>tertiary structure ( </a:t>
            </a:r>
            <a:r>
              <a:rPr lang="en" sz="2000" dirty="0" smtClean="0">
                <a:solidFill>
                  <a:srgbClr val="FFFF00"/>
                </a:solidFill>
              </a:rPr>
              <a:t>for example, when cooking an egg white </a:t>
            </a:r>
            <a:r>
              <a:rPr lang="en" sz="2000" dirty="0" err="1" smtClean="0">
                <a:solidFill>
                  <a:srgbClr val="FFFF00"/>
                </a:solidFill>
              </a:rPr>
              <a:t>) .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95936" y="642938"/>
            <a:ext cx="1612702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83652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682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357312"/>
            <a:ext cx="8229600" cy="524003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" sz="2400" b="1" dirty="0" smtClean="0">
                <a:solidFill>
                  <a:srgbClr val="FF00FF"/>
                </a:solidFill>
              </a:rPr>
              <a:t>Denaturing agents, </a:t>
            </a:r>
            <a:r>
              <a:rPr lang="fr-FR" sz="2400" b="1" dirty="0" smtClean="0">
                <a:solidFill>
                  <a:srgbClr val="FF00FF"/>
                </a:solidFill>
              </a:rPr>
              <a:t/>
            </a:r>
            <a:br>
              <a:rPr lang="fr-FR" sz="2400" b="1" dirty="0" smtClean="0">
                <a:solidFill>
                  <a:srgbClr val="FF00FF"/>
                </a:solidFill>
              </a:rPr>
            </a:br>
            <a:r>
              <a:rPr lang="en" sz="2400" i="1" dirty="0" smtClean="0"/>
              <a:t>physical agents, 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en" sz="2400" dirty="0" smtClean="0"/>
              <a:t>temperature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, ultrasound,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ultraviolet,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pH, 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" sz="2400" i="1" dirty="0" smtClean="0">
                <a:solidFill>
                  <a:srgbClr val="FF33CC"/>
                </a:solidFill>
              </a:rPr>
              <a:t>chemical </a:t>
            </a:r>
            <a:r>
              <a:rPr lang="en" sz="2400" i="1" dirty="0" smtClean="0">
                <a:solidFill>
                  <a:srgbClr val="FF33CC"/>
                </a:solidFill>
              </a:rPr>
              <a:t>agents</a:t>
            </a:r>
            <a:r>
              <a:rPr lang="en" sz="2400" i="1" dirty="0" smtClean="0"/>
              <a:t> 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en" sz="2400" dirty="0" smtClean="0"/>
              <a:t>Highly denaturing agents cause </a:t>
            </a:r>
            <a:r>
              <a:rPr lang="en" sz="2400" b="1" dirty="0" smtClean="0"/>
              <a:t>precipitation </a:t>
            </a:r>
            <a:r>
              <a:rPr lang="en" sz="2400" dirty="0" smtClean="0"/>
              <a:t>and denaturation: complex proteins coagulate as during hydration, with the opening of certain bonds and structural modifications.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Organic acids: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Nitric acid,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Perchloric acid.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Bases: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en" sz="2400" dirty="0" smtClean="0"/>
              <a:t>Heavy metal salts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3923928" y="546100"/>
            <a:ext cx="1665660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84676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9058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41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04127"/>
              </p:ext>
            </p:extLst>
          </p:nvPr>
        </p:nvGraphicFramePr>
        <p:xfrm>
          <a:off x="684213" y="404664"/>
          <a:ext cx="8135937" cy="6583386"/>
        </p:xfrm>
        <a:graphic>
          <a:graphicData uri="http://schemas.openxmlformats.org/drawingml/2006/table">
            <a:tbl>
              <a:tblPr rtl="1"/>
              <a:tblGrid>
                <a:gridCol w="1136650"/>
                <a:gridCol w="2535237"/>
                <a:gridCol w="2570163"/>
                <a:gridCol w="1893887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pHi</a:t>
                      </a:r>
                      <a:r>
                        <a:rPr kumimoji="0" lang="en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</a:t>
                      </a:r>
                      <a:r>
                        <a:rPr kumimoji="0" lang="e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Code  has 3 letters</a:t>
                      </a:r>
                      <a:endParaRPr kumimoji="0" lang="ar-SA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Code  has 1 letter</a:t>
                      </a:r>
                      <a:endParaRPr kumimoji="0" lang="ar-SA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 </a:t>
                      </a:r>
                      <a:r>
                        <a:rPr kumimoji="0" lang="en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 </a:t>
                      </a:r>
                      <a:r>
                        <a:rPr kumimoji="0" lang="en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     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6.11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the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ar-S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tooltip="Alanine"/>
                        </a:rPr>
                        <a:t>Alanine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10.76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Arg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 tooltip="Arginine"/>
                        </a:rPr>
                        <a:t>Arginine</a:t>
                      </a:r>
                      <a:endParaRPr kumimoji="0" lang="ar-S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5.41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Asn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5" tooltip="Asparagine"/>
                        </a:rPr>
                        <a:t>Asparagine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Asp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6" tooltip="Acide aspartique"/>
                        </a:rPr>
                        <a:t>Aspartate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Cys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7" tooltip="Cystéine"/>
                        </a:rPr>
                        <a:t>Cysteine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Glue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8" tooltip="Acide glutamique"/>
                        </a:rPr>
                        <a:t>Glutamate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5.65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Gln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9" tooltip="Glutamine"/>
                        </a:rPr>
                        <a:t>Glutamine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Gly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0" tooltip="Glycine (acide aminé)"/>
                        </a:rPr>
                        <a:t>Glycine</a:t>
                      </a:r>
                      <a:endParaRPr kumimoji="0" lang="ar-S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1" tooltip="Histidine"/>
                        </a:rPr>
                        <a:t>Histidine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Island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2" tooltip="Isoleucine"/>
                        </a:rPr>
                        <a:t>Isoleucine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Their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3" tooltip="Leucine"/>
                        </a:rPr>
                        <a:t>Leucine</a:t>
                      </a:r>
                      <a:endParaRPr kumimoji="0" lang="ar-S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9.60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Lily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4" tooltip="Lysine"/>
                        </a:rPr>
                        <a:t>Lysine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5.74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5" tooltip="Méthionine"/>
                        </a:rPr>
                        <a:t>Methionine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5.49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Phe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6" tooltip="Phénylalanine"/>
                        </a:rPr>
                        <a:t>Phenylalanine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7" tooltip="Proline"/>
                        </a:rPr>
                        <a:t>Proline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5.68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8" tooltip="Sérine"/>
                        </a:rPr>
                        <a:t>Serine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5.60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Thr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9" tooltip="Thréonine"/>
                        </a:rPr>
                        <a:t>Threonine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5.89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Trp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0" tooltip="Tryptophane"/>
                        </a:rPr>
                        <a:t>Tryptophan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5.64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Tyr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1" tooltip="Tyrosine"/>
                        </a:rPr>
                        <a:t>Tyrosine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kumimoji="0" lang="ar-S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2" tooltip="Valine"/>
                        </a:rPr>
                        <a:t>Valine</a:t>
                      </a:r>
                      <a:endParaRPr kumimoji="0" lang="ar-S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734" name="Text Box 134"/>
          <p:cNvSpPr txBox="1">
            <a:spLocks noChangeArrowheads="1"/>
          </p:cNvSpPr>
          <p:nvPr/>
        </p:nvSpPr>
        <p:spPr bwMode="auto">
          <a:xfrm>
            <a:off x="467544" y="44624"/>
            <a:ext cx="3269569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 OF MAIN AMINO ACIDS</a:t>
            </a:r>
            <a:endParaRPr lang="en-US" sz="1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1843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8848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3347864" y="546100"/>
            <a:ext cx="1815604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85699" name="Rectangle 4"/>
          <p:cNvSpPr>
            <a:spLocks noChangeArrowheads="1"/>
          </p:cNvSpPr>
          <p:nvPr/>
        </p:nvSpPr>
        <p:spPr bwMode="auto">
          <a:xfrm>
            <a:off x="2684463" y="5440363"/>
            <a:ext cx="2270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200">
                <a:latin typeface="Arial" pitchFamily="34" charset="0"/>
                <a:cs typeface="Times New Roman" pitchFamily="18" charset="0"/>
              </a:rPr>
              <a:t> </a:t>
            </a:r>
          </a:p>
          <a:p>
            <a:r>
              <a:rPr lang="fr-FR" altLang="fr-FR" sz="1200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1200">
                <a:latin typeface="Arial" pitchFamily="34" charset="0"/>
                <a:cs typeface="Times New Roman" pitchFamily="18" charset="0"/>
              </a:rPr>
            </a:br>
            <a:endParaRPr lang="fr-FR" altLang="fr-FR" sz="1800">
              <a:latin typeface="Arial" pitchFamily="34" charset="0"/>
            </a:endParaRPr>
          </a:p>
        </p:txBody>
      </p:sp>
      <p:pic>
        <p:nvPicPr>
          <p:cNvPr id="2857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65532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533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3"/>
          <p:cNvSpPr>
            <a:spLocks noChangeArrowheads="1"/>
          </p:cNvSpPr>
          <p:nvPr/>
        </p:nvSpPr>
        <p:spPr bwMode="auto">
          <a:xfrm>
            <a:off x="8959850" y="5749925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fr-FR" altLang="fr-FR" sz="1200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1200">
                <a:latin typeface="Arial" pitchFamily="34" charset="0"/>
                <a:cs typeface="Times New Roman" pitchFamily="18" charset="0"/>
              </a:rPr>
            </a:br>
            <a:endParaRPr lang="fr-FR" altLang="fr-FR" sz="1800">
              <a:latin typeface="Arial" pitchFamily="34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51862" y="1335405"/>
            <a:ext cx="59923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rtl="1">
              <a:defRPr/>
            </a:pPr>
            <a:r>
              <a:rPr lang="en" sz="1800" b="1" i="1" dirty="0">
                <a:latin typeface="Arial"/>
              </a:rPr>
              <a:t>   </a:t>
            </a:r>
            <a:r>
              <a:rPr lang="en" sz="1800" b="1" i="1" dirty="0"/>
              <a:t> </a:t>
            </a:r>
            <a:r>
              <a:rPr lang="en" sz="18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QUATERNARY STRUCTURE:</a:t>
            </a:r>
            <a:endParaRPr lang="en-US" sz="18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>
              <a:defRPr/>
            </a:pPr>
            <a:r>
              <a:rPr lang="en" sz="1800" b="1" dirty="0"/>
              <a:t>Each monomer </a:t>
            </a:r>
            <a:r>
              <a:rPr lang="en" sz="1800" b="1" dirty="0">
                <a:latin typeface="Arial"/>
              </a:rPr>
              <a:t>is </a:t>
            </a:r>
            <a:r>
              <a:rPr lang="en" sz="1800" b="1" dirty="0"/>
              <a:t>capable of </a:t>
            </a:r>
            <a:r>
              <a:rPr lang="en" sz="1800" b="1" dirty="0">
                <a:latin typeface="Arial"/>
              </a:rPr>
              <a:t>ensuring </a:t>
            </a:r>
            <a:r>
              <a:rPr lang="en" sz="1800" b="1" dirty="0"/>
              <a:t>biological function</a:t>
            </a:r>
            <a:r>
              <a:rPr lang="en" sz="1800" dirty="0"/>
              <a:t>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en" sz="1800" b="1" dirty="0"/>
              <a:t>Examples</a:t>
            </a:r>
            <a:r>
              <a:rPr lang="en" sz="1800" dirty="0"/>
              <a:t>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en" sz="1800" dirty="0"/>
              <a:t>Hemoglobin</a:t>
            </a:r>
            <a:r>
              <a:rPr lang="en" sz="1800" dirty="0">
                <a:latin typeface="Arial"/>
              </a:rPr>
              <a:t>​</a:t>
            </a:r>
            <a:r>
              <a:rPr lang="en" sz="1800" dirty="0"/>
              <a:t>​</a:t>
            </a:r>
            <a:r>
              <a:rPr lang="en" sz="1800" dirty="0">
                <a:latin typeface="Arial"/>
              </a:rPr>
              <a:t> </a:t>
            </a:r>
            <a:r>
              <a:rPr lang="en" sz="1800" dirty="0"/>
              <a:t>: 4 monomers </a:t>
            </a:r>
            <a:r>
              <a:rPr lang="en" sz="1800" dirty="0">
                <a:latin typeface="Arial"/>
              </a:rPr>
              <a:t>HbA </a:t>
            </a:r>
            <a:r>
              <a:rPr lang="en" sz="1800" dirty="0"/>
              <a:t>a2b2 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en" sz="1800" dirty="0"/>
              <a:t>Glutaminosynth </a:t>
            </a:r>
            <a:r>
              <a:rPr lang="en" sz="1800" dirty="0">
                <a:latin typeface="Arial"/>
              </a:rPr>
              <a:t>etase </a:t>
            </a:r>
            <a:r>
              <a:rPr lang="en" sz="1800" dirty="0"/>
              <a:t>: 4 monomers </a:t>
            </a:r>
            <a:r>
              <a:rPr lang="en" sz="1800" dirty="0">
                <a:latin typeface="Arial"/>
              </a:rPr>
              <a:t>N </a:t>
            </a:r>
            <a:r>
              <a:rPr lang="en" sz="1800" dirty="0"/>
              <a:t>and </a:t>
            </a:r>
            <a:r>
              <a:rPr lang="en" sz="1800" dirty="0" smtClean="0"/>
              <a:t>H </a:t>
            </a:r>
            <a:endParaRPr lang="en" sz="1800" dirty="0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923928" y="546100"/>
            <a:ext cx="1665660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26" name="Picture 9" descr="Image ST_98_PIC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24175"/>
            <a:ext cx="57594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8804" name="Group 20"/>
          <p:cNvGraphicFramePr>
            <a:graphicFrameLocks noGrp="1"/>
          </p:cNvGraphicFramePr>
          <p:nvPr/>
        </p:nvGraphicFramePr>
        <p:xfrm>
          <a:off x="4454524" y="2328863"/>
          <a:ext cx="207964" cy="517530"/>
        </p:xfrm>
        <a:graphic>
          <a:graphicData uri="http://schemas.openxmlformats.org/drawingml/2006/table">
            <a:tbl>
              <a:tblPr rtl="1"/>
              <a:tblGrid>
                <a:gridCol w="207964"/>
              </a:tblGrid>
              <a:tr h="517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91282" marR="91282" marT="45405" marB="45405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729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0505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923928" y="546100"/>
            <a:ext cx="1665660" cy="461665"/>
          </a:xfrm>
          <a:prstGeom prst="rect">
            <a:avLst/>
          </a:prstGeom>
          <a:solidFill>
            <a:srgbClr val="FF3399"/>
          </a:solidFill>
          <a:ln w="571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PROTEINS</a:t>
            </a:r>
          </a:p>
        </p:txBody>
      </p:sp>
      <p:sp>
        <p:nvSpPr>
          <p:cNvPr id="287747" name="Rectangle 4"/>
          <p:cNvSpPr>
            <a:spLocks noChangeArrowheads="1"/>
          </p:cNvSpPr>
          <p:nvPr/>
        </p:nvSpPr>
        <p:spPr bwMode="auto">
          <a:xfrm>
            <a:off x="2684463" y="5440363"/>
            <a:ext cx="2270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200">
                <a:latin typeface="Arial" pitchFamily="34" charset="0"/>
                <a:cs typeface="Times New Roman" pitchFamily="18" charset="0"/>
              </a:rPr>
              <a:t> </a:t>
            </a:r>
          </a:p>
          <a:p>
            <a:r>
              <a:rPr lang="fr-FR" altLang="fr-FR" sz="1200">
                <a:latin typeface="Arial" pitchFamily="34" charset="0"/>
                <a:cs typeface="Times New Roman" pitchFamily="18" charset="0"/>
              </a:rPr>
              <a:t/>
            </a:r>
            <a:br>
              <a:rPr lang="fr-FR" altLang="fr-FR" sz="1200">
                <a:latin typeface="Arial" pitchFamily="34" charset="0"/>
                <a:cs typeface="Times New Roman" pitchFamily="18" charset="0"/>
              </a:rPr>
            </a:br>
            <a:endParaRPr lang="fr-FR" altLang="fr-FR" sz="1800">
              <a:latin typeface="Arial" pitchFamily="34" charset="0"/>
            </a:endParaRPr>
          </a:p>
        </p:txBody>
      </p:sp>
      <p:sp>
        <p:nvSpPr>
          <p:cNvPr id="287748" name="Text Box 6"/>
          <p:cNvSpPr txBox="1">
            <a:spLocks noChangeArrowheads="1"/>
          </p:cNvSpPr>
          <p:nvPr/>
        </p:nvSpPr>
        <p:spPr bwMode="auto">
          <a:xfrm>
            <a:off x="468313" y="1412875"/>
            <a:ext cx="802798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rtl="1" eaLnBrk="1" hangingPunct="1"/>
            <a:r>
              <a:rPr lang="en" altLang="fr-FR" sz="1800" b="1" u="sng">
                <a:solidFill>
                  <a:srgbClr val="00CC00"/>
                </a:solidFill>
              </a:rPr>
              <a:t>PROTEIN CLASSIFICATION:</a:t>
            </a:r>
            <a:r>
              <a:rPr lang="en" altLang="fr-FR" sz="1800">
                <a:solidFill>
                  <a:srgbClr val="00CC00"/>
                </a:solidFill>
              </a:rPr>
              <a:t> </a:t>
            </a:r>
            <a:r>
              <a:rPr lang="en" altLang="fr-FR" sz="1800">
                <a:solidFill>
                  <a:srgbClr val="00CC00"/>
                </a:solidFill>
                <a:latin typeface="Arial" pitchFamily="34" charset="0"/>
              </a:rPr>
              <a:t>       </a:t>
            </a:r>
            <a:r>
              <a:rPr lang="en" altLang="fr-FR" sz="1800">
                <a:latin typeface="Arial" pitchFamily="34" charset="0"/>
              </a:rPr>
              <a:t>    </a:t>
            </a:r>
            <a:endParaRPr lang="fr-FR" altLang="fr-FR" sz="1800"/>
          </a:p>
          <a:p>
            <a:pPr rtl="1" eaLnBrk="1" hangingPunct="1"/>
            <a:r>
              <a:rPr lang="en" altLang="fr-FR" sz="1800" u="sng"/>
              <a:t>Holoproteins </a:t>
            </a:r>
            <a:r>
              <a:rPr lang="en" altLang="fr-FR" sz="1800"/>
              <a:t>= true </a:t>
            </a:r>
            <a:r>
              <a:rPr lang="fr-FR" altLang="fr-FR" sz="1800"/>
              <a:t/>
            </a:r>
            <a:br>
              <a:rPr lang="fr-FR" altLang="fr-FR" sz="1800"/>
            </a:br>
            <a:r>
              <a:rPr lang="en" altLang="fr-FR" sz="1800">
                <a:latin typeface="Arial" pitchFamily="34" charset="0"/>
              </a:rPr>
              <a:t>proteins </a:t>
            </a:r>
            <a:r>
              <a:rPr lang="en" altLang="fr-FR" sz="1800" b="1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" altLang="fr-FR" sz="1800" b="1">
                <a:solidFill>
                  <a:srgbClr val="FFFF00"/>
                </a:solidFill>
              </a:rPr>
              <a:t>fibrillar proteins</a:t>
            </a:r>
            <a:r>
              <a:rPr lang="en" altLang="fr-FR" sz="1800" u="sng">
                <a:latin typeface="Arial" pitchFamily="34" charset="0"/>
              </a:rPr>
              <a:t>​</a:t>
            </a:r>
            <a:r>
              <a:rPr lang="en" altLang="fr-FR" sz="1800" u="sng"/>
              <a:t>​</a:t>
            </a:r>
            <a:r>
              <a:rPr lang="en" altLang="fr-FR" sz="1800"/>
              <a:t> </a:t>
            </a:r>
            <a:r>
              <a:rPr lang="fr-FR" altLang="fr-FR" sz="1800"/>
              <a:t/>
            </a:r>
            <a:br>
              <a:rPr lang="fr-FR" altLang="fr-FR" sz="1800"/>
            </a:br>
            <a:r>
              <a:rPr lang="en" altLang="fr-FR" sz="1800"/>
              <a:t>Keratins , </a:t>
            </a:r>
            <a:r>
              <a:rPr lang="en" altLang="fr-FR" sz="1800">
                <a:latin typeface="Arial" pitchFamily="34" charset="0"/>
              </a:rPr>
              <a:t>Collagens </a:t>
            </a:r>
            <a:r>
              <a:rPr lang="en" altLang="fr-FR" sz="1800" b="1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" altLang="fr-FR" sz="1800" b="1">
                <a:solidFill>
                  <a:srgbClr val="FFFF00"/>
                </a:solidFill>
              </a:rPr>
              <a:t>Globular </a:t>
            </a:r>
            <a:r>
              <a:rPr lang="en" altLang="fr-FR" sz="1800"/>
              <a:t>Proteins</a:t>
            </a:r>
            <a:r>
              <a:rPr lang="fr-FR" altLang="fr-FR" sz="1800"/>
              <a:t/>
            </a:r>
            <a:br>
              <a:rPr lang="fr-FR" altLang="fr-FR" sz="1800"/>
            </a:br>
            <a:r>
              <a:rPr lang="en" altLang="fr-FR" sz="1800">
                <a:latin typeface="Arial" pitchFamily="34" charset="0"/>
              </a:rPr>
              <a:t>​</a:t>
            </a:r>
            <a:r>
              <a:rPr lang="en" altLang="fr-FR" sz="1800" b="1">
                <a:solidFill>
                  <a:srgbClr val="FFFF00"/>
                </a:solidFill>
              </a:rPr>
              <a:t>​</a:t>
            </a:r>
            <a:r>
              <a:rPr lang="en" altLang="fr-FR" sz="1800"/>
              <a:t> </a:t>
            </a:r>
            <a:r>
              <a:rPr lang="fr-FR" altLang="fr-FR" sz="1800"/>
              <a:t/>
            </a:r>
            <a:br>
              <a:rPr lang="fr-FR" altLang="fr-FR" sz="1800"/>
            </a:br>
            <a:r>
              <a:rPr lang="en" altLang="fr-FR" sz="1800"/>
              <a:t>Protamines, Histones, Prolamins, Albumins, Globulins,</a:t>
            </a:r>
          </a:p>
          <a:p>
            <a:pPr rtl="1" eaLnBrk="1" hangingPunct="1"/>
            <a:r>
              <a:rPr lang="en" altLang="fr-FR" sz="1800" u="sng"/>
              <a:t>Heteroproteins</a:t>
            </a:r>
            <a:r>
              <a:rPr lang="en" altLang="fr-FR" sz="1800" u="sng">
                <a:latin typeface="Arial" pitchFamily="34" charset="0"/>
              </a:rPr>
              <a:t>​</a:t>
            </a:r>
            <a:r>
              <a:rPr lang="en" altLang="fr-FR" sz="1800" u="sng"/>
              <a:t>​</a:t>
            </a:r>
            <a:r>
              <a:rPr lang="en" altLang="fr-FR" sz="1800" u="sng">
                <a:latin typeface="Arial" pitchFamily="34" charset="0"/>
              </a:rPr>
              <a:t>​</a:t>
            </a:r>
            <a:r>
              <a:rPr lang="en" altLang="fr-FR" sz="1800" u="sng"/>
              <a:t>​</a:t>
            </a:r>
            <a:r>
              <a:rPr lang="en" altLang="fr-FR" sz="1800" u="sng">
                <a:latin typeface="Arial" pitchFamily="34" charset="0"/>
              </a:rPr>
              <a:t>​</a:t>
            </a:r>
            <a:r>
              <a:rPr lang="en" altLang="fr-FR" sz="1800" u="sng"/>
              <a:t>​</a:t>
            </a:r>
            <a:r>
              <a:rPr lang="en" altLang="fr-FR" sz="1800"/>
              <a:t> </a:t>
            </a:r>
            <a:r>
              <a:rPr lang="fr-FR" altLang="fr-FR" sz="1800"/>
              <a:t/>
            </a:r>
            <a:br>
              <a:rPr lang="fr-FR" altLang="fr-FR" sz="1800"/>
            </a:br>
            <a:r>
              <a:rPr lang="en" altLang="fr-FR" sz="1800" b="1">
                <a:solidFill>
                  <a:srgbClr val="FFFF00"/>
                </a:solidFill>
              </a:rPr>
              <a:t>Phosphoproteins</a:t>
            </a:r>
            <a:r>
              <a:rPr lang="en" altLang="fr-FR" sz="1800" b="1">
                <a:solidFill>
                  <a:srgbClr val="FFFF00"/>
                </a:solidFill>
                <a:latin typeface="Arial" pitchFamily="34" charset="0"/>
              </a:rPr>
              <a:t>​</a:t>
            </a:r>
            <a:r>
              <a:rPr lang="en" altLang="fr-FR" sz="1800" b="1">
                <a:solidFill>
                  <a:srgbClr val="FFFF00"/>
                </a:solidFill>
              </a:rPr>
              <a:t>​</a:t>
            </a:r>
            <a:r>
              <a:rPr lang="en" altLang="fr-FR" sz="1800">
                <a:solidFill>
                  <a:srgbClr val="FFFF00"/>
                </a:solidFill>
              </a:rPr>
              <a:t> </a:t>
            </a:r>
            <a:r>
              <a:rPr lang="fr-FR" altLang="fr-FR" sz="1800"/>
              <a:t/>
            </a:r>
            <a:br>
              <a:rPr lang="fr-FR" altLang="fr-FR" sz="1800"/>
            </a:br>
            <a:r>
              <a:rPr lang="en" altLang="fr-FR" sz="1800"/>
              <a:t>Case </a:t>
            </a:r>
            <a:r>
              <a:rPr lang="en" altLang="fr-FR" sz="1800">
                <a:latin typeface="Arial" pitchFamily="34" charset="0"/>
              </a:rPr>
              <a:t>é </a:t>
            </a:r>
            <a:r>
              <a:rPr lang="en" altLang="fr-FR" sz="1800"/>
              <a:t>ine </a:t>
            </a:r>
            <a:r>
              <a:rPr lang="fr-FR" altLang="fr-FR" sz="1800"/>
              <a:t/>
            </a:r>
            <a:br>
              <a:rPr lang="fr-FR" altLang="fr-FR" sz="1800"/>
            </a:br>
            <a:r>
              <a:rPr lang="en" altLang="fr-FR" sz="1800" b="1">
                <a:solidFill>
                  <a:srgbClr val="FFFF00"/>
                </a:solidFill>
              </a:rPr>
              <a:t>Lipoproté </a:t>
            </a:r>
            <a:r>
              <a:rPr lang="en" altLang="fr-FR" sz="1800" b="1">
                <a:solidFill>
                  <a:srgbClr val="FFFF00"/>
                </a:solidFill>
                <a:latin typeface="Arial" pitchFamily="34" charset="0"/>
              </a:rPr>
              <a:t>ines</a:t>
            </a:r>
            <a:r>
              <a:rPr lang="en" altLang="fr-FR" sz="1800" b="1">
                <a:solidFill>
                  <a:srgbClr val="FFFF00"/>
                </a:solidFill>
              </a:rPr>
              <a:t>​</a:t>
            </a:r>
            <a:r>
              <a:rPr lang="en" altLang="fr-FR" sz="1800">
                <a:solidFill>
                  <a:srgbClr val="FFFF00"/>
                </a:solidFill>
              </a:rPr>
              <a:t> </a:t>
            </a:r>
            <a:r>
              <a:rPr lang="fr-FR" altLang="fr-FR" sz="1800">
                <a:solidFill>
                  <a:srgbClr val="FFFF00"/>
                </a:solidFill>
              </a:rPr>
              <a:t/>
            </a:r>
            <a:br>
              <a:rPr lang="fr-FR" altLang="fr-FR" sz="1800">
                <a:solidFill>
                  <a:srgbClr val="FFFF00"/>
                </a:solidFill>
              </a:rPr>
            </a:br>
            <a:r>
              <a:rPr lang="en" altLang="fr-FR" sz="1800" b="1">
                <a:solidFill>
                  <a:srgbClr val="FFFF00"/>
                </a:solidFill>
              </a:rPr>
              <a:t>Glycoproteins</a:t>
            </a:r>
            <a:r>
              <a:rPr lang="en" altLang="fr-FR" sz="1800" b="1">
                <a:solidFill>
                  <a:srgbClr val="FFFF00"/>
                </a:solidFill>
                <a:latin typeface="Arial" pitchFamily="34" charset="0"/>
              </a:rPr>
              <a:t>​</a:t>
            </a:r>
            <a:r>
              <a:rPr lang="en" altLang="fr-FR" sz="1800" b="1">
                <a:solidFill>
                  <a:srgbClr val="FFFF00"/>
                </a:solidFill>
              </a:rPr>
              <a:t>​</a:t>
            </a:r>
            <a:r>
              <a:rPr lang="en" altLang="fr-FR" sz="1800"/>
              <a:t> </a:t>
            </a:r>
            <a:r>
              <a:rPr lang="fr-FR" altLang="fr-FR" sz="1800"/>
              <a:t/>
            </a:r>
            <a:br>
              <a:rPr lang="fr-FR" altLang="fr-FR" sz="1800"/>
            </a:br>
            <a:r>
              <a:rPr lang="en" altLang="fr-FR" sz="1800" b="1">
                <a:solidFill>
                  <a:srgbClr val="FFFF00"/>
                </a:solidFill>
              </a:rPr>
              <a:t>Chromoprotein </a:t>
            </a:r>
            <a:r>
              <a:rPr lang="en" altLang="fr-FR" sz="1800"/>
              <a:t>Antibodies</a:t>
            </a:r>
            <a:r>
              <a:rPr lang="fr-FR" altLang="fr-FR" sz="1800"/>
              <a:t/>
            </a:r>
            <a:br>
              <a:rPr lang="fr-FR" altLang="fr-FR" sz="1800"/>
            </a:br>
            <a:r>
              <a:rPr lang="en" altLang="fr-FR" sz="1800" b="1">
                <a:solidFill>
                  <a:srgbClr val="FFFF00"/>
                </a:solidFill>
                <a:latin typeface="Arial" pitchFamily="34" charset="0"/>
              </a:rPr>
              <a:t>​</a:t>
            </a:r>
            <a:r>
              <a:rPr lang="en" altLang="fr-FR" sz="1800" b="1">
                <a:solidFill>
                  <a:srgbClr val="FFFF00"/>
                </a:solidFill>
              </a:rPr>
              <a:t>​</a:t>
            </a:r>
            <a:r>
              <a:rPr lang="en" altLang="fr-FR" sz="1800">
                <a:solidFill>
                  <a:srgbClr val="FFFF00"/>
                </a:solidFill>
              </a:rPr>
              <a:t> </a:t>
            </a:r>
            <a:r>
              <a:rPr lang="fr-FR" altLang="fr-FR" sz="1800"/>
              <a:t/>
            </a:r>
            <a:br>
              <a:rPr lang="fr-FR" altLang="fr-FR" sz="1800"/>
            </a:br>
            <a:r>
              <a:rPr lang="en" altLang="fr-FR" sz="1800"/>
              <a:t>Myoglobin </a:t>
            </a:r>
            <a:r>
              <a:rPr lang="fr-FR" altLang="fr-FR" sz="1800"/>
              <a:t/>
            </a:r>
            <a:br>
              <a:rPr lang="fr-FR" altLang="fr-FR" sz="1800"/>
            </a:br>
            <a:r>
              <a:rPr lang="en" altLang="fr-FR" sz="1800"/>
              <a:t>Hemoglobin </a:t>
            </a:r>
            <a:r>
              <a:rPr lang="en" altLang="fr-FR" sz="1800">
                <a:latin typeface="Arial" pitchFamily="34" charset="0"/>
              </a:rPr>
              <a:t>Nucleoproteins</a:t>
            </a:r>
            <a:r>
              <a:rPr lang="en" altLang="fr-FR" sz="1800"/>
              <a:t>​</a:t>
            </a:r>
            <a:r>
              <a:rPr lang="fr-FR" altLang="fr-FR" sz="1800"/>
              <a:t/>
            </a:r>
            <a:br>
              <a:rPr lang="fr-FR" altLang="fr-FR" sz="1800"/>
            </a:br>
            <a:r>
              <a:rPr lang="en" altLang="fr-FR" sz="1800" b="1">
                <a:solidFill>
                  <a:srgbClr val="FFFF00"/>
                </a:solidFill>
              </a:rPr>
              <a:t>​</a:t>
            </a:r>
            <a:r>
              <a:rPr lang="en" altLang="fr-FR" sz="1800" b="1">
                <a:solidFill>
                  <a:srgbClr val="FFFF00"/>
                </a:solidFill>
                <a:latin typeface="Arial" pitchFamily="34" charset="0"/>
              </a:rPr>
              <a:t>​</a:t>
            </a:r>
            <a:r>
              <a:rPr lang="en" altLang="fr-FR" sz="1800" b="1">
                <a:solidFill>
                  <a:srgbClr val="FFFF00"/>
                </a:solidFill>
              </a:rPr>
              <a:t>​</a:t>
            </a:r>
            <a:r>
              <a:rPr lang="en" altLang="fr-FR" sz="1800" b="1">
                <a:solidFill>
                  <a:srgbClr val="FFFF00"/>
                </a:solidFill>
                <a:latin typeface="Arial" pitchFamily="34" charset="0"/>
              </a:rPr>
              <a:t>​</a:t>
            </a:r>
            <a:r>
              <a:rPr lang="en" altLang="fr-FR" sz="1800" b="1">
                <a:solidFill>
                  <a:srgbClr val="FFFF00"/>
                </a:solidFill>
              </a:rPr>
              <a:t>​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5740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188</TotalTime>
  <Words>4641</Words>
  <Application>Microsoft Office PowerPoint</Application>
  <PresentationFormat>Affichage à l'écran (4:3)</PresentationFormat>
  <Paragraphs>731</Paragraphs>
  <Slides>92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92</vt:i4>
      </vt:variant>
    </vt:vector>
  </HeadingPairs>
  <TitlesOfParts>
    <vt:vector size="93" baseType="lpstr">
      <vt:lpstr>Métro</vt:lpstr>
      <vt:lpstr>PROTEINS</vt:lpstr>
      <vt:lpstr>GENERAL STRUCTURE</vt:lpstr>
      <vt:lpstr>General concepts</vt:lpstr>
      <vt:lpstr>Isomerism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Physicochemical properties</vt:lpstr>
      <vt:lpstr>Physicochemical properties</vt:lpstr>
      <vt:lpstr>Présentation PowerPoint</vt:lpstr>
      <vt:lpstr>Présentation PowerPoint</vt:lpstr>
      <vt:lpstr>Physicochemical properties</vt:lpstr>
      <vt:lpstr>Présentation PowerPoint</vt:lpstr>
      <vt:lpstr>Présentation PowerPoint</vt:lpstr>
      <vt:lpstr>  MOLECULAR Absorption spectrophotometry​​​ ​​ (mAs)</vt:lpstr>
      <vt:lpstr>Wavelengths and the visible spectrum</vt:lpstr>
      <vt:lpstr>  1. Definition and principle</vt:lpstr>
      <vt:lpstr>Présentation PowerPoint</vt:lpstr>
      <vt:lpstr>  Requirements for good spectrophotometry</vt:lpstr>
      <vt:lpstr>Concept of absorption spectrum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PEPTIDES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Solution</vt:lpstr>
      <vt:lpstr>Solution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ms</dc:creator>
  <cp:lastModifiedBy>ms</cp:lastModifiedBy>
  <cp:revision>13</cp:revision>
  <dcterms:created xsi:type="dcterms:W3CDTF">2025-09-13T13:38:14Z</dcterms:created>
  <dcterms:modified xsi:type="dcterms:W3CDTF">2026-04-11T22:40:37Z</dcterms:modified>
</cp:coreProperties>
</file>